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emf" ContentType="image/x-emf"/>
  <Default Extension="wmf" ContentType="image/x-wmf"/>
  <Default Extension="rels" ContentType="application/vnd.openxmlformats-package.relationships+xml"/>
  <Default Extension="xml" ContentType="application/xml"/>
  <Default Extension="gif" ContentType="image/gif"/>
  <Default Extension="vml" ContentType="application/vnd.openxmlformats-officedocument.vmlDrawing"/>
  <Default Extension="xlsx" ContentType="application/vnd.openxmlformats-officedocument.spreadsheetml.sheet"/>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ags/tag2.xml" ContentType="application/vnd.openxmlformats-officedocument.presentationml.tags+xml"/>
  <Override PartName="/ppt/tags/tag3.xml" ContentType="application/vnd.openxmlformats-officedocument.presentationml.tags+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tags/tag4.xml" ContentType="application/vnd.openxmlformats-officedocument.presentationml.tags+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drawings/drawing1.xml" ContentType="application/vnd.openxmlformats-officedocument.drawingml.chartshapes+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drawings/drawing2.xml" ContentType="application/vnd.openxmlformats-officedocument.drawingml.chartshapes+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drawings/drawing3.xml" ContentType="application/vnd.openxmlformats-officedocument.drawingml.chartshapes+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6.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charts/chart11.xml" ContentType="application/vnd.openxmlformats-officedocument.drawingml.chart+xml"/>
  <Override PartName="/ppt/theme/themeOverride1.xml" ContentType="application/vnd.openxmlformats-officedocument.themeOverr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charts/chart12.xml" ContentType="application/vnd.openxmlformats-officedocument.drawingml.chart+xml"/>
  <Override PartName="/ppt/theme/themeOverride2.xml" ContentType="application/vnd.openxmlformats-officedocument.themeOverr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charts/chart13.xml" ContentType="application/vnd.openxmlformats-officedocument.drawingml.chart+xml"/>
  <Override PartName="/ppt/theme/themeOverride3.xml" ContentType="application/vnd.openxmlformats-officedocument.themeOverr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charts/chart14.xml" ContentType="application/vnd.openxmlformats-officedocument.drawingml.chart+xml"/>
  <Override PartName="/ppt/theme/themeOverride4.xml" ContentType="application/vnd.openxmlformats-officedocument.themeOverride+xml"/>
  <Override PartName="/ppt/notesSlides/notesSlide30.xml" ContentType="application/vnd.openxmlformats-officedocument.presentationml.notesSlide+xml"/>
  <Override PartName="/ppt/charts/chart15.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16.xml" ContentType="application/vnd.openxmlformats-officedocument.drawingml.chart+xml"/>
  <Override PartName="/ppt/charts/style12.xml" ContentType="application/vnd.ms-office.chartstyle+xml"/>
  <Override PartName="/ppt/charts/colors12.xml" ContentType="application/vnd.ms-office.chartcolorstyle+xml"/>
  <Override PartName="/ppt/notesSlides/notesSlide31.xml" ContentType="application/vnd.openxmlformats-officedocument.presentationml.notesSlide+xml"/>
  <Override PartName="/ppt/charts/chart17.xml" ContentType="application/vnd.openxmlformats-officedocument.drawingml.chart+xml"/>
  <Override PartName="/ppt/charts/style13.xml" ContentType="application/vnd.ms-office.chartstyle+xml"/>
  <Override PartName="/ppt/charts/colors13.xml" ContentType="application/vnd.ms-office.chartcolorstyle+xml"/>
  <Override PartName="/ppt/charts/chart18.xml" ContentType="application/vnd.openxmlformats-officedocument.drawingml.chart+xml"/>
  <Override PartName="/ppt/charts/style14.xml" ContentType="application/vnd.ms-office.chartstyle+xml"/>
  <Override PartName="/ppt/charts/colors14.xml" ContentType="application/vnd.ms-office.chartcolorstyl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4"/>
    <p:sldMasterId id="2147483729" r:id="rId5"/>
  </p:sldMasterIdLst>
  <p:notesMasterIdLst>
    <p:notesMasterId r:id="rId151"/>
  </p:notesMasterIdLst>
  <p:handoutMasterIdLst>
    <p:handoutMasterId r:id="rId152"/>
  </p:handoutMasterIdLst>
  <p:sldIdLst>
    <p:sldId id="760" r:id="rId6"/>
    <p:sldId id="762" r:id="rId7"/>
    <p:sldId id="761" r:id="rId8"/>
    <p:sldId id="763" r:id="rId9"/>
    <p:sldId id="1297" r:id="rId10"/>
    <p:sldId id="1440" r:id="rId11"/>
    <p:sldId id="764" r:id="rId12"/>
    <p:sldId id="1362" r:id="rId13"/>
    <p:sldId id="1363" r:id="rId14"/>
    <p:sldId id="1364" r:id="rId15"/>
    <p:sldId id="1365" r:id="rId16"/>
    <p:sldId id="1409" r:id="rId17"/>
    <p:sldId id="974" r:id="rId18"/>
    <p:sldId id="1239" r:id="rId19"/>
    <p:sldId id="847" r:id="rId20"/>
    <p:sldId id="1367" r:id="rId21"/>
    <p:sldId id="769" r:id="rId22"/>
    <p:sldId id="1173" r:id="rId23"/>
    <p:sldId id="1240" r:id="rId24"/>
    <p:sldId id="1441" r:id="rId25"/>
    <p:sldId id="1410" r:id="rId26"/>
    <p:sldId id="1411" r:id="rId27"/>
    <p:sldId id="1356" r:id="rId28"/>
    <p:sldId id="1412" r:id="rId29"/>
    <p:sldId id="1413" r:id="rId30"/>
    <p:sldId id="1180" r:id="rId31"/>
    <p:sldId id="1414" r:id="rId32"/>
    <p:sldId id="1415" r:id="rId33"/>
    <p:sldId id="1183" r:id="rId34"/>
    <p:sldId id="1416" r:id="rId35"/>
    <p:sldId id="1417" r:id="rId36"/>
    <p:sldId id="1186" r:id="rId37"/>
    <p:sldId id="1479" r:id="rId38"/>
    <p:sldId id="852" r:id="rId39"/>
    <p:sldId id="1188" r:id="rId40"/>
    <p:sldId id="1418" r:id="rId41"/>
    <p:sldId id="1369" r:id="rId42"/>
    <p:sldId id="1370" r:id="rId43"/>
    <p:sldId id="1371" r:id="rId44"/>
    <p:sldId id="1372" r:id="rId45"/>
    <p:sldId id="1460" r:id="rId46"/>
    <p:sldId id="1443" r:id="rId47"/>
    <p:sldId id="1461" r:id="rId48"/>
    <p:sldId id="1376" r:id="rId49"/>
    <p:sldId id="1377" r:id="rId50"/>
    <p:sldId id="1378" r:id="rId51"/>
    <p:sldId id="1444" r:id="rId52"/>
    <p:sldId id="1445" r:id="rId53"/>
    <p:sldId id="1381" r:id="rId54"/>
    <p:sldId id="1382" r:id="rId55"/>
    <p:sldId id="1383" r:id="rId56"/>
    <p:sldId id="1384" r:id="rId57"/>
    <p:sldId id="1349" r:id="rId58"/>
    <p:sldId id="1350" r:id="rId59"/>
    <p:sldId id="1351" r:id="rId60"/>
    <p:sldId id="1385" r:id="rId61"/>
    <p:sldId id="1386" r:id="rId62"/>
    <p:sldId id="1387" r:id="rId63"/>
    <p:sldId id="1481" r:id="rId64"/>
    <p:sldId id="1482" r:id="rId65"/>
    <p:sldId id="1483" r:id="rId66"/>
    <p:sldId id="1484" r:id="rId67"/>
    <p:sldId id="1392" r:id="rId68"/>
    <p:sldId id="1393" r:id="rId69"/>
    <p:sldId id="1394" r:id="rId70"/>
    <p:sldId id="1395" r:id="rId71"/>
    <p:sldId id="1396" r:id="rId72"/>
    <p:sldId id="1397" r:id="rId73"/>
    <p:sldId id="1398" r:id="rId74"/>
    <p:sldId id="1399" r:id="rId75"/>
    <p:sldId id="1400" r:id="rId76"/>
    <p:sldId id="1294" r:id="rId77"/>
    <p:sldId id="1207" r:id="rId78"/>
    <p:sldId id="1295" r:id="rId79"/>
    <p:sldId id="1296" r:id="rId80"/>
    <p:sldId id="1219" r:id="rId81"/>
    <p:sldId id="1420" r:id="rId82"/>
    <p:sldId id="1421" r:id="rId83"/>
    <p:sldId id="1422" r:id="rId84"/>
    <p:sldId id="1478" r:id="rId85"/>
    <p:sldId id="1469" r:id="rId86"/>
    <p:sldId id="1425" r:id="rId87"/>
    <p:sldId id="1426" r:id="rId88"/>
    <p:sldId id="1427" r:id="rId89"/>
    <p:sldId id="1428" r:id="rId90"/>
    <p:sldId id="1429" r:id="rId91"/>
    <p:sldId id="1430" r:id="rId92"/>
    <p:sldId id="1431" r:id="rId93"/>
    <p:sldId id="1468" r:id="rId94"/>
    <p:sldId id="1467" r:id="rId95"/>
    <p:sldId id="1326" r:id="rId96"/>
    <p:sldId id="1233" r:id="rId97"/>
    <p:sldId id="1327" r:id="rId98"/>
    <p:sldId id="1234" r:id="rId99"/>
    <p:sldId id="1328" r:id="rId100"/>
    <p:sldId id="1463" r:id="rId101"/>
    <p:sldId id="1464" r:id="rId102"/>
    <p:sldId id="1465" r:id="rId103"/>
    <p:sldId id="1466" r:id="rId104"/>
    <p:sldId id="1470" r:id="rId105"/>
    <p:sldId id="1471" r:id="rId106"/>
    <p:sldId id="1472" r:id="rId107"/>
    <p:sldId id="1473" r:id="rId108"/>
    <p:sldId id="1474" r:id="rId109"/>
    <p:sldId id="1475" r:id="rId110"/>
    <p:sldId id="1476" r:id="rId111"/>
    <p:sldId id="1477" r:id="rId112"/>
    <p:sldId id="882" r:id="rId113"/>
    <p:sldId id="1168" r:id="rId114"/>
    <p:sldId id="1355" r:id="rId115"/>
    <p:sldId id="1275" r:id="rId116"/>
    <p:sldId id="1276" r:id="rId117"/>
    <p:sldId id="1277" r:id="rId118"/>
    <p:sldId id="1278" r:id="rId119"/>
    <p:sldId id="1279" r:id="rId120"/>
    <p:sldId id="1280" r:id="rId121"/>
    <p:sldId id="1281" r:id="rId122"/>
    <p:sldId id="1282" r:id="rId123"/>
    <p:sldId id="1283" r:id="rId124"/>
    <p:sldId id="1284" r:id="rId125"/>
    <p:sldId id="1285" r:id="rId126"/>
    <p:sldId id="1299" r:id="rId127"/>
    <p:sldId id="1301" r:id="rId128"/>
    <p:sldId id="1302" r:id="rId129"/>
    <p:sldId id="1303" r:id="rId130"/>
    <p:sldId id="1304" r:id="rId131"/>
    <p:sldId id="1306" r:id="rId132"/>
    <p:sldId id="1439" r:id="rId133"/>
    <p:sldId id="1308" r:id="rId134"/>
    <p:sldId id="1309" r:id="rId135"/>
    <p:sldId id="1310" r:id="rId136"/>
    <p:sldId id="1311" r:id="rId137"/>
    <p:sldId id="1313" r:id="rId138"/>
    <p:sldId id="1438" r:id="rId139"/>
    <p:sldId id="1315" r:id="rId140"/>
    <p:sldId id="1336" r:id="rId141"/>
    <p:sldId id="1337" r:id="rId142"/>
    <p:sldId id="1316" r:id="rId143"/>
    <p:sldId id="1319" r:id="rId144"/>
    <p:sldId id="827" r:id="rId145"/>
    <p:sldId id="1113" r:id="rId146"/>
    <p:sldId id="1114" r:id="rId147"/>
    <p:sldId id="1115" r:id="rId148"/>
    <p:sldId id="1116" r:id="rId149"/>
    <p:sldId id="846" r:id="rId150"/>
  </p:sldIdLst>
  <p:sldSz cx="12192000" cy="6858000"/>
  <p:notesSz cx="6797675" cy="9928225"/>
  <p:custDataLst>
    <p:tags r:id="rId153"/>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orient="horz" pos="4152">
          <p15:clr>
            <a:srgbClr val="A4A3A4"/>
          </p15:clr>
        </p15:guide>
        <p15:guide id="7" orient="horz" pos="4026">
          <p15:clr>
            <a:srgbClr val="A4A3A4"/>
          </p15:clr>
        </p15:guide>
        <p15:guide id="25" orient="horz">
          <p15:clr>
            <a:srgbClr val="A4A3A4"/>
          </p15:clr>
        </p15:guide>
        <p15:guide id="26" pos="3795" userDrawn="1">
          <p15:clr>
            <a:srgbClr val="A4A3A4"/>
          </p15:clr>
        </p15:guide>
        <p15:guide id="27" orient="horz" pos="1706" userDrawn="1">
          <p15:clr>
            <a:srgbClr val="A4A3A4"/>
          </p15:clr>
        </p15:guide>
        <p15:guide id="28" pos="4861" userDrawn="1">
          <p15:clr>
            <a:srgbClr val="A4A3A4"/>
          </p15:clr>
        </p15:guide>
        <p15:guide id="29" orient="horz" pos="2527" userDrawn="1">
          <p15:clr>
            <a:srgbClr val="A4A3A4"/>
          </p15:clr>
        </p15:guide>
        <p15:guide id="30" orient="horz" pos="3680" userDrawn="1">
          <p15:clr>
            <a:srgbClr val="A4A3A4"/>
          </p15:clr>
        </p15:guide>
        <p15:guide id="31" orient="horz" pos="3726" userDrawn="1">
          <p15:clr>
            <a:srgbClr val="A4A3A4"/>
          </p15:clr>
        </p15:guide>
        <p15:guide id="32" pos="5405" userDrawn="1">
          <p15:clr>
            <a:srgbClr val="A4A3A4"/>
          </p15:clr>
        </p15:guide>
        <p15:guide id="33" pos="5564" userDrawn="1">
          <p15:clr>
            <a:srgbClr val="A4A3A4"/>
          </p15:clr>
        </p15:guide>
        <p15:guide id="34" orient="horz" pos="2891" userDrawn="1">
          <p15:clr>
            <a:srgbClr val="A4A3A4"/>
          </p15:clr>
        </p15:guide>
        <p15:guide id="35" pos="5223" userDrawn="1">
          <p15:clr>
            <a:srgbClr val="A4A3A4"/>
          </p15:clr>
        </p15:guide>
        <p15:guide id="36" orient="horz" pos="1332" userDrawn="1">
          <p15:clr>
            <a:srgbClr val="A4A3A4"/>
          </p15:clr>
        </p15:guide>
        <p15:guide id="37" orient="horz" pos="2205"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Stewart, Duncan (TSEDB)" initials="SD(" lastIdx="1" clrIdx="0"/>
  <p:cmAuthor id="1" name="Cheng, Fiona (TSMLP)" initials="CF(" lastIdx="7" clrIdx="1"/>
  <p:cmAuthor id="2" name="Costley, Tom (TSEDB)" initials="CT(" lastIdx="7" clrIdx="2"/>
  <p:cmAuthor id="3" name="Hendry, Claire (TSEDB)" initials="HC(" lastIdx="1" clrIdx="3">
    <p:extLst>
      <p:ext uri="{19B8F6BF-5375-455C-9EA6-DF929625EA0E}">
        <p15:presenceInfo xmlns:p15="http://schemas.microsoft.com/office/powerpoint/2012/main" userId="S::Claire.Hendry@kantartns.com::7f634f42-49d4-4634-91d5-6d8fef02d3f5" providerId="AD"/>
      </p:ext>
    </p:extLst>
  </p:cmAuthor>
  <p:cmAuthor id="4" name="Chamberlain, Steven (TSEDB)" initials="CS(" lastIdx="1" clrIdx="4">
    <p:extLst>
      <p:ext uri="{19B8F6BF-5375-455C-9EA6-DF929625EA0E}">
        <p15:presenceInfo xmlns:p15="http://schemas.microsoft.com/office/powerpoint/2012/main" userId="S-1-5-21-3432221409-3570315047-4101495255-12216778" providerId="AD"/>
      </p:ext>
    </p:extLst>
  </p:cmAuthor>
  <p:cmAuthor id="5" name="Clark, Dave (TSMLP)" initials="CD(" lastIdx="1" clrIdx="5">
    <p:extLst>
      <p:ext uri="{19B8F6BF-5375-455C-9EA6-DF929625EA0E}">
        <p15:presenceInfo xmlns:p15="http://schemas.microsoft.com/office/powerpoint/2012/main" userId="S-1-5-21-3432221409-3570315047-4101495255-12039188"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00"/>
    <a:srgbClr val="F2F2F2"/>
    <a:srgbClr val="C8D405"/>
    <a:srgbClr val="E7E7E7"/>
    <a:srgbClr val="C0C0C0"/>
    <a:srgbClr val="717171"/>
    <a:srgbClr val="3EB1CC"/>
    <a:srgbClr val="808080"/>
    <a:srgbClr val="E6304B"/>
    <a:srgbClr val="989898"/>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793D81CF-94F2-401A-BA57-92F5A7B2D0C5}" styleName="Medium Style 1">
    <a:wholeTbl>
      <a:tcTxStyle>
        <a:fontRef idx="minor">
          <a:scrgbClr r="0" g="0" b="0"/>
        </a:fontRef>
        <a:schemeClr val="dk1"/>
      </a:tcTxStyle>
      <a:tcStyle>
        <a:tcBdr>
          <a:left>
            <a:ln w="12700" cmpd="sng">
              <a:solidFill>
                <a:schemeClr val="dk1"/>
              </a:solidFill>
            </a:ln>
          </a:left>
          <a:right>
            <a:ln w="12700" cmpd="sng">
              <a:solidFill>
                <a:schemeClr val="dk1"/>
              </a:solidFill>
            </a:ln>
          </a:right>
          <a:top>
            <a:ln w="12700" cmpd="sng">
              <a:solidFill>
                <a:schemeClr val="dk1"/>
              </a:solidFill>
            </a:ln>
          </a:top>
          <a:bottom>
            <a:ln w="12700" cmpd="sng">
              <a:solidFill>
                <a:schemeClr val="dk1"/>
              </a:solidFill>
            </a:ln>
          </a:bottom>
          <a:insideH>
            <a:ln w="12700" cmpd="sng">
              <a:solidFill>
                <a:schemeClr val="dk1"/>
              </a:solid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lt1"/>
          </a:solidFill>
        </a:fill>
      </a:tcStyle>
    </a:lastRow>
    <a:firstRow>
      <a:tcTxStyle b="on">
        <a:fontRef idx="minor">
          <a:scrgbClr r="0" g="0" b="0"/>
        </a:fontRef>
        <a:schemeClr val="lt1"/>
      </a:tcTxStyle>
      <a:tcStyle>
        <a:tcBdr/>
        <a:fill>
          <a:solidFill>
            <a:schemeClr val="dk1"/>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EB344D84-9AFB-497E-A393-DC336BA19D2E}" styleName="Medium Style 3 - Accent 3">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3"/>
          </a:solidFill>
        </a:fill>
      </a:tcStyle>
    </a:lastCol>
    <a:firstCol>
      <a:tcTxStyle b="on">
        <a:fontRef idx="minor">
          <a:scrgbClr r="0" g="0" b="0"/>
        </a:fontRef>
        <a:schemeClr val="lt1"/>
      </a:tcTxStyle>
      <a:tcStyle>
        <a:tcBdr/>
        <a:fill>
          <a:solidFill>
            <a:schemeClr val="accent3"/>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3"/>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9D7B26C5-4107-4FEC-AEDC-1716B250A1EF}" styleName="Light Style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 styleId="{16D9F66E-5EB9-4882-86FB-DCBF35E3C3E4}" styleName="Medium Style 4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solidFill>
            <a:schemeClr val="accent6">
              <a:tint val="20000"/>
            </a:schemeClr>
          </a:solidFill>
        </a:fill>
      </a:tcStyle>
    </a:wholeTbl>
    <a:band1H>
      <a:tcStyle>
        <a:tcBdr/>
        <a:fill>
          <a:solidFill>
            <a:schemeClr val="accent6">
              <a:tint val="40000"/>
            </a:schemeClr>
          </a:solidFill>
        </a:fill>
      </a:tcStyle>
    </a:band1H>
    <a:band1V>
      <a:tcStyle>
        <a:tcBdr/>
        <a:fill>
          <a:solidFill>
            <a:schemeClr val="accent6">
              <a:tint val="40000"/>
            </a:schemeClr>
          </a:solidFill>
        </a:fill>
      </a:tcStyle>
    </a:band1V>
    <a:lastCol>
      <a:tcTxStyle b="on"/>
      <a:tcStyle>
        <a:tcBdr/>
      </a:tcStyle>
    </a:lastCol>
    <a:firstCol>
      <a:tcTxStyle b="on"/>
      <a:tcStyle>
        <a:tcBdr/>
      </a:tcStyle>
    </a:firstCol>
    <a:lastRow>
      <a:tcTxStyle b="on"/>
      <a:tcStyle>
        <a:tcBdr>
          <a:top>
            <a:ln w="25400" cmpd="sng">
              <a:solidFill>
                <a:schemeClr val="accent6"/>
              </a:solidFill>
            </a:ln>
          </a:top>
        </a:tcBdr>
        <a:fill>
          <a:solidFill>
            <a:schemeClr val="accent6">
              <a:tint val="20000"/>
            </a:schemeClr>
          </a:solidFill>
        </a:fill>
      </a:tcStyle>
    </a:lastRow>
    <a:firstRow>
      <a:tcTxStyle b="on"/>
      <a:tcStyle>
        <a:tcBdr/>
        <a:fill>
          <a:solidFill>
            <a:schemeClr val="accent6">
              <a:tint val="20000"/>
            </a:schemeClr>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7785" autoAdjust="0"/>
    <p:restoredTop sz="91492" autoAdjust="0"/>
  </p:normalViewPr>
  <p:slideViewPr>
    <p:cSldViewPr snapToGrid="0" showGuides="1">
      <p:cViewPr varScale="1">
        <p:scale>
          <a:sx n="74" d="100"/>
          <a:sy n="74" d="100"/>
        </p:scale>
        <p:origin x="652" y="64"/>
      </p:cViewPr>
      <p:guideLst>
        <p:guide orient="horz" pos="4152"/>
        <p:guide orient="horz" pos="4026"/>
        <p:guide orient="horz"/>
        <p:guide pos="3795"/>
        <p:guide orient="horz" pos="1706"/>
        <p:guide pos="4861"/>
        <p:guide orient="horz" pos="2527"/>
        <p:guide orient="horz" pos="3680"/>
        <p:guide orient="horz" pos="3726"/>
        <p:guide pos="5405"/>
        <p:guide pos="5564"/>
        <p:guide orient="horz" pos="2891"/>
        <p:guide pos="5223"/>
        <p:guide orient="horz" pos="1332"/>
        <p:guide orient="horz" pos="2205"/>
      </p:guideLst>
    </p:cSldViewPr>
  </p:slideViewPr>
  <p:outlineViewPr>
    <p:cViewPr>
      <p:scale>
        <a:sx n="33" d="100"/>
        <a:sy n="33" d="100"/>
      </p:scale>
      <p:origin x="0" y="-28230"/>
    </p:cViewPr>
  </p:outlineViewPr>
  <p:notesTextViewPr>
    <p:cViewPr>
      <p:scale>
        <a:sx n="100" d="100"/>
        <a:sy n="100" d="100"/>
      </p:scale>
      <p:origin x="0" y="0"/>
    </p:cViewPr>
  </p:notesTextViewPr>
  <p:sorterViewPr>
    <p:cViewPr>
      <p:scale>
        <a:sx n="90" d="100"/>
        <a:sy n="90" d="100"/>
      </p:scale>
      <p:origin x="0" y="-4206"/>
    </p:cViewPr>
  </p:sorterViewPr>
  <p:notesViewPr>
    <p:cSldViewPr snapToGrid="0">
      <p:cViewPr>
        <p:scale>
          <a:sx n="70" d="100"/>
          <a:sy n="70" d="100"/>
        </p:scale>
        <p:origin x="2232" y="-712"/>
      </p:cViewPr>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2.xml"/><Relationship Id="rId21" Type="http://schemas.openxmlformats.org/officeDocument/2006/relationships/slide" Target="slides/slide16.xml"/><Relationship Id="rId42" Type="http://schemas.openxmlformats.org/officeDocument/2006/relationships/slide" Target="slides/slide37.xml"/><Relationship Id="rId63" Type="http://schemas.openxmlformats.org/officeDocument/2006/relationships/slide" Target="slides/slide58.xml"/><Relationship Id="rId84" Type="http://schemas.openxmlformats.org/officeDocument/2006/relationships/slide" Target="slides/slide79.xml"/><Relationship Id="rId138" Type="http://schemas.openxmlformats.org/officeDocument/2006/relationships/slide" Target="slides/slide133.xml"/><Relationship Id="rId107" Type="http://schemas.openxmlformats.org/officeDocument/2006/relationships/slide" Target="slides/slide102.xml"/><Relationship Id="rId11" Type="http://schemas.openxmlformats.org/officeDocument/2006/relationships/slide" Target="slides/slide6.xml"/><Relationship Id="rId32" Type="http://schemas.openxmlformats.org/officeDocument/2006/relationships/slide" Target="slides/slide27.xml"/><Relationship Id="rId53" Type="http://schemas.openxmlformats.org/officeDocument/2006/relationships/slide" Target="slides/slide48.xml"/><Relationship Id="rId74" Type="http://schemas.openxmlformats.org/officeDocument/2006/relationships/slide" Target="slides/slide69.xml"/><Relationship Id="rId128" Type="http://schemas.openxmlformats.org/officeDocument/2006/relationships/slide" Target="slides/slide123.xml"/><Relationship Id="rId149" Type="http://schemas.openxmlformats.org/officeDocument/2006/relationships/slide" Target="slides/slide144.xml"/><Relationship Id="rId5" Type="http://schemas.openxmlformats.org/officeDocument/2006/relationships/slideMaster" Target="slideMasters/slideMaster2.xml"/><Relationship Id="rId95" Type="http://schemas.openxmlformats.org/officeDocument/2006/relationships/slide" Target="slides/slide90.xml"/><Relationship Id="rId22" Type="http://schemas.openxmlformats.org/officeDocument/2006/relationships/slide" Target="slides/slide17.xml"/><Relationship Id="rId43" Type="http://schemas.openxmlformats.org/officeDocument/2006/relationships/slide" Target="slides/slide38.xml"/><Relationship Id="rId64" Type="http://schemas.openxmlformats.org/officeDocument/2006/relationships/slide" Target="slides/slide59.xml"/><Relationship Id="rId118" Type="http://schemas.openxmlformats.org/officeDocument/2006/relationships/slide" Target="slides/slide113.xml"/><Relationship Id="rId139" Type="http://schemas.openxmlformats.org/officeDocument/2006/relationships/slide" Target="slides/slide134.xml"/><Relationship Id="rId80" Type="http://schemas.openxmlformats.org/officeDocument/2006/relationships/slide" Target="slides/slide75.xml"/><Relationship Id="rId85" Type="http://schemas.openxmlformats.org/officeDocument/2006/relationships/slide" Target="slides/slide80.xml"/><Relationship Id="rId150" Type="http://schemas.openxmlformats.org/officeDocument/2006/relationships/slide" Target="slides/slide145.xml"/><Relationship Id="rId155" Type="http://schemas.openxmlformats.org/officeDocument/2006/relationships/presProps" Target="presProps.xml"/><Relationship Id="rId12" Type="http://schemas.openxmlformats.org/officeDocument/2006/relationships/slide" Target="slides/slide7.xml"/><Relationship Id="rId17" Type="http://schemas.openxmlformats.org/officeDocument/2006/relationships/slide" Target="slides/slide12.xml"/><Relationship Id="rId33" Type="http://schemas.openxmlformats.org/officeDocument/2006/relationships/slide" Target="slides/slide28.xml"/><Relationship Id="rId38" Type="http://schemas.openxmlformats.org/officeDocument/2006/relationships/slide" Target="slides/slide33.xml"/><Relationship Id="rId59" Type="http://schemas.openxmlformats.org/officeDocument/2006/relationships/slide" Target="slides/slide54.xml"/><Relationship Id="rId103" Type="http://schemas.openxmlformats.org/officeDocument/2006/relationships/slide" Target="slides/slide98.xml"/><Relationship Id="rId108" Type="http://schemas.openxmlformats.org/officeDocument/2006/relationships/slide" Target="slides/slide103.xml"/><Relationship Id="rId124" Type="http://schemas.openxmlformats.org/officeDocument/2006/relationships/slide" Target="slides/slide119.xml"/><Relationship Id="rId129" Type="http://schemas.openxmlformats.org/officeDocument/2006/relationships/slide" Target="slides/slide124.xml"/><Relationship Id="rId54" Type="http://schemas.openxmlformats.org/officeDocument/2006/relationships/slide" Target="slides/slide49.xml"/><Relationship Id="rId70" Type="http://schemas.openxmlformats.org/officeDocument/2006/relationships/slide" Target="slides/slide65.xml"/><Relationship Id="rId75" Type="http://schemas.openxmlformats.org/officeDocument/2006/relationships/slide" Target="slides/slide70.xml"/><Relationship Id="rId91" Type="http://schemas.openxmlformats.org/officeDocument/2006/relationships/slide" Target="slides/slide86.xml"/><Relationship Id="rId96" Type="http://schemas.openxmlformats.org/officeDocument/2006/relationships/slide" Target="slides/slide91.xml"/><Relationship Id="rId140" Type="http://schemas.openxmlformats.org/officeDocument/2006/relationships/slide" Target="slides/slide135.xml"/><Relationship Id="rId145" Type="http://schemas.openxmlformats.org/officeDocument/2006/relationships/slide" Target="slides/slide140.xml"/><Relationship Id="rId1" Type="http://schemas.openxmlformats.org/officeDocument/2006/relationships/customXml" Target="../customXml/item1.xml"/><Relationship Id="rId6" Type="http://schemas.openxmlformats.org/officeDocument/2006/relationships/slide" Target="slides/slide1.xml"/><Relationship Id="rId23" Type="http://schemas.openxmlformats.org/officeDocument/2006/relationships/slide" Target="slides/slide18.xml"/><Relationship Id="rId28" Type="http://schemas.openxmlformats.org/officeDocument/2006/relationships/slide" Target="slides/slide23.xml"/><Relationship Id="rId49" Type="http://schemas.openxmlformats.org/officeDocument/2006/relationships/slide" Target="slides/slide44.xml"/><Relationship Id="rId114" Type="http://schemas.openxmlformats.org/officeDocument/2006/relationships/slide" Target="slides/slide109.xml"/><Relationship Id="rId119" Type="http://schemas.openxmlformats.org/officeDocument/2006/relationships/slide" Target="slides/slide114.xml"/><Relationship Id="rId44" Type="http://schemas.openxmlformats.org/officeDocument/2006/relationships/slide" Target="slides/slide39.xml"/><Relationship Id="rId60" Type="http://schemas.openxmlformats.org/officeDocument/2006/relationships/slide" Target="slides/slide55.xml"/><Relationship Id="rId65" Type="http://schemas.openxmlformats.org/officeDocument/2006/relationships/slide" Target="slides/slide60.xml"/><Relationship Id="rId81" Type="http://schemas.openxmlformats.org/officeDocument/2006/relationships/slide" Target="slides/slide76.xml"/><Relationship Id="rId86" Type="http://schemas.openxmlformats.org/officeDocument/2006/relationships/slide" Target="slides/slide81.xml"/><Relationship Id="rId130" Type="http://schemas.openxmlformats.org/officeDocument/2006/relationships/slide" Target="slides/slide125.xml"/><Relationship Id="rId135" Type="http://schemas.openxmlformats.org/officeDocument/2006/relationships/slide" Target="slides/slide130.xml"/><Relationship Id="rId151" Type="http://schemas.openxmlformats.org/officeDocument/2006/relationships/notesMaster" Target="notesMasters/notesMaster1.xml"/><Relationship Id="rId156" Type="http://schemas.openxmlformats.org/officeDocument/2006/relationships/viewProps" Target="viewProps.xml"/><Relationship Id="rId13" Type="http://schemas.openxmlformats.org/officeDocument/2006/relationships/slide" Target="slides/slide8.xml"/><Relationship Id="rId18" Type="http://schemas.openxmlformats.org/officeDocument/2006/relationships/slide" Target="slides/slide13.xml"/><Relationship Id="rId39" Type="http://schemas.openxmlformats.org/officeDocument/2006/relationships/slide" Target="slides/slide34.xml"/><Relationship Id="rId109" Type="http://schemas.openxmlformats.org/officeDocument/2006/relationships/slide" Target="slides/slide104.xml"/><Relationship Id="rId34" Type="http://schemas.openxmlformats.org/officeDocument/2006/relationships/slide" Target="slides/slide29.xml"/><Relationship Id="rId50" Type="http://schemas.openxmlformats.org/officeDocument/2006/relationships/slide" Target="slides/slide45.xml"/><Relationship Id="rId55" Type="http://schemas.openxmlformats.org/officeDocument/2006/relationships/slide" Target="slides/slide50.xml"/><Relationship Id="rId76" Type="http://schemas.openxmlformats.org/officeDocument/2006/relationships/slide" Target="slides/slide71.xml"/><Relationship Id="rId97" Type="http://schemas.openxmlformats.org/officeDocument/2006/relationships/slide" Target="slides/slide92.xml"/><Relationship Id="rId104" Type="http://schemas.openxmlformats.org/officeDocument/2006/relationships/slide" Target="slides/slide99.xml"/><Relationship Id="rId120" Type="http://schemas.openxmlformats.org/officeDocument/2006/relationships/slide" Target="slides/slide115.xml"/><Relationship Id="rId125" Type="http://schemas.openxmlformats.org/officeDocument/2006/relationships/slide" Target="slides/slide120.xml"/><Relationship Id="rId141" Type="http://schemas.openxmlformats.org/officeDocument/2006/relationships/slide" Target="slides/slide136.xml"/><Relationship Id="rId146" Type="http://schemas.openxmlformats.org/officeDocument/2006/relationships/slide" Target="slides/slide141.xml"/><Relationship Id="rId7" Type="http://schemas.openxmlformats.org/officeDocument/2006/relationships/slide" Target="slides/slide2.xml"/><Relationship Id="rId71" Type="http://schemas.openxmlformats.org/officeDocument/2006/relationships/slide" Target="slides/slide66.xml"/><Relationship Id="rId92" Type="http://schemas.openxmlformats.org/officeDocument/2006/relationships/slide" Target="slides/slide87.xml"/><Relationship Id="rId2" Type="http://schemas.openxmlformats.org/officeDocument/2006/relationships/customXml" Target="../customXml/item2.xml"/><Relationship Id="rId29" Type="http://schemas.openxmlformats.org/officeDocument/2006/relationships/slide" Target="slides/slide24.xml"/><Relationship Id="rId24" Type="http://schemas.openxmlformats.org/officeDocument/2006/relationships/slide" Target="slides/slide19.xml"/><Relationship Id="rId40" Type="http://schemas.openxmlformats.org/officeDocument/2006/relationships/slide" Target="slides/slide35.xml"/><Relationship Id="rId45" Type="http://schemas.openxmlformats.org/officeDocument/2006/relationships/slide" Target="slides/slide40.xml"/><Relationship Id="rId66" Type="http://schemas.openxmlformats.org/officeDocument/2006/relationships/slide" Target="slides/slide61.xml"/><Relationship Id="rId87" Type="http://schemas.openxmlformats.org/officeDocument/2006/relationships/slide" Target="slides/slide82.xml"/><Relationship Id="rId110" Type="http://schemas.openxmlformats.org/officeDocument/2006/relationships/slide" Target="slides/slide105.xml"/><Relationship Id="rId115" Type="http://schemas.openxmlformats.org/officeDocument/2006/relationships/slide" Target="slides/slide110.xml"/><Relationship Id="rId131" Type="http://schemas.openxmlformats.org/officeDocument/2006/relationships/slide" Target="slides/slide126.xml"/><Relationship Id="rId136" Type="http://schemas.openxmlformats.org/officeDocument/2006/relationships/slide" Target="slides/slide131.xml"/><Relationship Id="rId157" Type="http://schemas.openxmlformats.org/officeDocument/2006/relationships/theme" Target="theme/theme1.xml"/><Relationship Id="rId61" Type="http://schemas.openxmlformats.org/officeDocument/2006/relationships/slide" Target="slides/slide56.xml"/><Relationship Id="rId82" Type="http://schemas.openxmlformats.org/officeDocument/2006/relationships/slide" Target="slides/slide77.xml"/><Relationship Id="rId152" Type="http://schemas.openxmlformats.org/officeDocument/2006/relationships/handoutMaster" Target="handoutMasters/handoutMaster1.xml"/><Relationship Id="rId19" Type="http://schemas.openxmlformats.org/officeDocument/2006/relationships/slide" Target="slides/slide14.xml"/><Relationship Id="rId14" Type="http://schemas.openxmlformats.org/officeDocument/2006/relationships/slide" Target="slides/slide9.xml"/><Relationship Id="rId30" Type="http://schemas.openxmlformats.org/officeDocument/2006/relationships/slide" Target="slides/slide25.xml"/><Relationship Id="rId35" Type="http://schemas.openxmlformats.org/officeDocument/2006/relationships/slide" Target="slides/slide30.xml"/><Relationship Id="rId56" Type="http://schemas.openxmlformats.org/officeDocument/2006/relationships/slide" Target="slides/slide51.xml"/><Relationship Id="rId77" Type="http://schemas.openxmlformats.org/officeDocument/2006/relationships/slide" Target="slides/slide72.xml"/><Relationship Id="rId100" Type="http://schemas.openxmlformats.org/officeDocument/2006/relationships/slide" Target="slides/slide95.xml"/><Relationship Id="rId105" Type="http://schemas.openxmlformats.org/officeDocument/2006/relationships/slide" Target="slides/slide100.xml"/><Relationship Id="rId126" Type="http://schemas.openxmlformats.org/officeDocument/2006/relationships/slide" Target="slides/slide121.xml"/><Relationship Id="rId147" Type="http://schemas.openxmlformats.org/officeDocument/2006/relationships/slide" Target="slides/slide142.xml"/><Relationship Id="rId8" Type="http://schemas.openxmlformats.org/officeDocument/2006/relationships/slide" Target="slides/slide3.xml"/><Relationship Id="rId51" Type="http://schemas.openxmlformats.org/officeDocument/2006/relationships/slide" Target="slides/slide46.xml"/><Relationship Id="rId72" Type="http://schemas.openxmlformats.org/officeDocument/2006/relationships/slide" Target="slides/slide67.xml"/><Relationship Id="rId93" Type="http://schemas.openxmlformats.org/officeDocument/2006/relationships/slide" Target="slides/slide88.xml"/><Relationship Id="rId98" Type="http://schemas.openxmlformats.org/officeDocument/2006/relationships/slide" Target="slides/slide93.xml"/><Relationship Id="rId121" Type="http://schemas.openxmlformats.org/officeDocument/2006/relationships/slide" Target="slides/slide116.xml"/><Relationship Id="rId142" Type="http://schemas.openxmlformats.org/officeDocument/2006/relationships/slide" Target="slides/slide137.xml"/><Relationship Id="rId3" Type="http://schemas.openxmlformats.org/officeDocument/2006/relationships/customXml" Target="../customXml/item3.xml"/><Relationship Id="rId25" Type="http://schemas.openxmlformats.org/officeDocument/2006/relationships/slide" Target="slides/slide20.xml"/><Relationship Id="rId46" Type="http://schemas.openxmlformats.org/officeDocument/2006/relationships/slide" Target="slides/slide41.xml"/><Relationship Id="rId67" Type="http://schemas.openxmlformats.org/officeDocument/2006/relationships/slide" Target="slides/slide62.xml"/><Relationship Id="rId116" Type="http://schemas.openxmlformats.org/officeDocument/2006/relationships/slide" Target="slides/slide111.xml"/><Relationship Id="rId137" Type="http://schemas.openxmlformats.org/officeDocument/2006/relationships/slide" Target="slides/slide132.xml"/><Relationship Id="rId158" Type="http://schemas.openxmlformats.org/officeDocument/2006/relationships/tableStyles" Target="tableStyles.xml"/><Relationship Id="rId20" Type="http://schemas.openxmlformats.org/officeDocument/2006/relationships/slide" Target="slides/slide15.xml"/><Relationship Id="rId41" Type="http://schemas.openxmlformats.org/officeDocument/2006/relationships/slide" Target="slides/slide36.xml"/><Relationship Id="rId62" Type="http://schemas.openxmlformats.org/officeDocument/2006/relationships/slide" Target="slides/slide57.xml"/><Relationship Id="rId83" Type="http://schemas.openxmlformats.org/officeDocument/2006/relationships/slide" Target="slides/slide78.xml"/><Relationship Id="rId88" Type="http://schemas.openxmlformats.org/officeDocument/2006/relationships/slide" Target="slides/slide83.xml"/><Relationship Id="rId111" Type="http://schemas.openxmlformats.org/officeDocument/2006/relationships/slide" Target="slides/slide106.xml"/><Relationship Id="rId132" Type="http://schemas.openxmlformats.org/officeDocument/2006/relationships/slide" Target="slides/slide127.xml"/><Relationship Id="rId153" Type="http://schemas.openxmlformats.org/officeDocument/2006/relationships/tags" Target="tags/tag1.xml"/><Relationship Id="rId15" Type="http://schemas.openxmlformats.org/officeDocument/2006/relationships/slide" Target="slides/slide10.xml"/><Relationship Id="rId36" Type="http://schemas.openxmlformats.org/officeDocument/2006/relationships/slide" Target="slides/slide31.xml"/><Relationship Id="rId57" Type="http://schemas.openxmlformats.org/officeDocument/2006/relationships/slide" Target="slides/slide52.xml"/><Relationship Id="rId106" Type="http://schemas.openxmlformats.org/officeDocument/2006/relationships/slide" Target="slides/slide101.xml"/><Relationship Id="rId127" Type="http://schemas.openxmlformats.org/officeDocument/2006/relationships/slide" Target="slides/slide122.xml"/><Relationship Id="rId10" Type="http://schemas.openxmlformats.org/officeDocument/2006/relationships/slide" Target="slides/slide5.xml"/><Relationship Id="rId31" Type="http://schemas.openxmlformats.org/officeDocument/2006/relationships/slide" Target="slides/slide26.xml"/><Relationship Id="rId52" Type="http://schemas.openxmlformats.org/officeDocument/2006/relationships/slide" Target="slides/slide47.xml"/><Relationship Id="rId73" Type="http://schemas.openxmlformats.org/officeDocument/2006/relationships/slide" Target="slides/slide68.xml"/><Relationship Id="rId78" Type="http://schemas.openxmlformats.org/officeDocument/2006/relationships/slide" Target="slides/slide73.xml"/><Relationship Id="rId94" Type="http://schemas.openxmlformats.org/officeDocument/2006/relationships/slide" Target="slides/slide89.xml"/><Relationship Id="rId99" Type="http://schemas.openxmlformats.org/officeDocument/2006/relationships/slide" Target="slides/slide94.xml"/><Relationship Id="rId101" Type="http://schemas.openxmlformats.org/officeDocument/2006/relationships/slide" Target="slides/slide96.xml"/><Relationship Id="rId122" Type="http://schemas.openxmlformats.org/officeDocument/2006/relationships/slide" Target="slides/slide117.xml"/><Relationship Id="rId143" Type="http://schemas.openxmlformats.org/officeDocument/2006/relationships/slide" Target="slides/slide138.xml"/><Relationship Id="rId148" Type="http://schemas.openxmlformats.org/officeDocument/2006/relationships/slide" Target="slides/slide143.xml"/><Relationship Id="rId4" Type="http://schemas.openxmlformats.org/officeDocument/2006/relationships/slideMaster" Target="slideMasters/slideMaster1.xml"/><Relationship Id="rId9" Type="http://schemas.openxmlformats.org/officeDocument/2006/relationships/slide" Target="slides/slide4.xml"/><Relationship Id="rId26" Type="http://schemas.openxmlformats.org/officeDocument/2006/relationships/slide" Target="slides/slide21.xml"/><Relationship Id="rId47" Type="http://schemas.openxmlformats.org/officeDocument/2006/relationships/slide" Target="slides/slide42.xml"/><Relationship Id="rId68" Type="http://schemas.openxmlformats.org/officeDocument/2006/relationships/slide" Target="slides/slide63.xml"/><Relationship Id="rId89" Type="http://schemas.openxmlformats.org/officeDocument/2006/relationships/slide" Target="slides/slide84.xml"/><Relationship Id="rId112" Type="http://schemas.openxmlformats.org/officeDocument/2006/relationships/slide" Target="slides/slide107.xml"/><Relationship Id="rId133" Type="http://schemas.openxmlformats.org/officeDocument/2006/relationships/slide" Target="slides/slide128.xml"/><Relationship Id="rId154" Type="http://schemas.openxmlformats.org/officeDocument/2006/relationships/commentAuthors" Target="commentAuthors.xml"/><Relationship Id="rId16" Type="http://schemas.openxmlformats.org/officeDocument/2006/relationships/slide" Target="slides/slide11.xml"/><Relationship Id="rId37" Type="http://schemas.openxmlformats.org/officeDocument/2006/relationships/slide" Target="slides/slide32.xml"/><Relationship Id="rId58" Type="http://schemas.openxmlformats.org/officeDocument/2006/relationships/slide" Target="slides/slide53.xml"/><Relationship Id="rId79" Type="http://schemas.openxmlformats.org/officeDocument/2006/relationships/slide" Target="slides/slide74.xml"/><Relationship Id="rId102" Type="http://schemas.openxmlformats.org/officeDocument/2006/relationships/slide" Target="slides/slide97.xml"/><Relationship Id="rId123" Type="http://schemas.openxmlformats.org/officeDocument/2006/relationships/slide" Target="slides/slide118.xml"/><Relationship Id="rId144" Type="http://schemas.openxmlformats.org/officeDocument/2006/relationships/slide" Target="slides/slide139.xml"/><Relationship Id="rId90" Type="http://schemas.openxmlformats.org/officeDocument/2006/relationships/slide" Target="slides/slide85.xml"/><Relationship Id="rId27" Type="http://schemas.openxmlformats.org/officeDocument/2006/relationships/slide" Target="slides/slide22.xml"/><Relationship Id="rId48" Type="http://schemas.openxmlformats.org/officeDocument/2006/relationships/slide" Target="slides/slide43.xml"/><Relationship Id="rId69" Type="http://schemas.openxmlformats.org/officeDocument/2006/relationships/slide" Target="slides/slide64.xml"/><Relationship Id="rId113" Type="http://schemas.openxmlformats.org/officeDocument/2006/relationships/slide" Target="slides/slide108.xml"/><Relationship Id="rId134" Type="http://schemas.openxmlformats.org/officeDocument/2006/relationships/slide" Target="slides/slide129.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2" Type="http://schemas.openxmlformats.org/officeDocument/2006/relationships/package" Target="../embeddings/Microsoft_Excel_Worksheet10.xlsx"/><Relationship Id="rId1" Type="http://schemas.openxmlformats.org/officeDocument/2006/relationships/themeOverride" Target="../theme/themeOverride1.xml"/></Relationships>
</file>

<file path=ppt/charts/_rels/chart12.xml.rels><?xml version="1.0" encoding="UTF-8" standalone="yes"?>
<Relationships xmlns="http://schemas.openxmlformats.org/package/2006/relationships"><Relationship Id="rId2" Type="http://schemas.openxmlformats.org/officeDocument/2006/relationships/package" Target="../embeddings/Microsoft_Excel_Worksheet11.xlsx"/><Relationship Id="rId1" Type="http://schemas.openxmlformats.org/officeDocument/2006/relationships/themeOverride" Target="../theme/themeOverride2.xml"/></Relationships>
</file>

<file path=ppt/charts/_rels/chart13.xml.rels><?xml version="1.0" encoding="UTF-8" standalone="yes"?>
<Relationships xmlns="http://schemas.openxmlformats.org/package/2006/relationships"><Relationship Id="rId2" Type="http://schemas.openxmlformats.org/officeDocument/2006/relationships/package" Target="../embeddings/Microsoft_Excel_Worksheet12.xlsx"/><Relationship Id="rId1" Type="http://schemas.openxmlformats.org/officeDocument/2006/relationships/themeOverride" Target="../theme/themeOverride3.xml"/></Relationships>
</file>

<file path=ppt/charts/_rels/chart14.xml.rels><?xml version="1.0" encoding="UTF-8" standalone="yes"?>
<Relationships xmlns="http://schemas.openxmlformats.org/package/2006/relationships"><Relationship Id="rId2" Type="http://schemas.openxmlformats.org/officeDocument/2006/relationships/package" Target="../embeddings/Microsoft_Excel_Worksheet13.xlsx"/><Relationship Id="rId1" Type="http://schemas.openxmlformats.org/officeDocument/2006/relationships/themeOverride" Target="../theme/themeOverride4.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1.xml"/><Relationship Id="rId1" Type="http://schemas.microsoft.com/office/2011/relationships/chartStyle" Target="style11.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2.xml"/><Relationship Id="rId1" Type="http://schemas.microsoft.com/office/2011/relationships/chartStyle" Target="style12.xm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13.xml"/><Relationship Id="rId1" Type="http://schemas.microsoft.com/office/2011/relationships/chartStyle" Target="style13.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14.xml"/><Relationship Id="rId1" Type="http://schemas.microsoft.com/office/2011/relationships/chartStyle" Target="style14.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chartUserShapes" Target="../drawings/drawing1.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 Id="rId4" Type="http://schemas.openxmlformats.org/officeDocument/2006/relationships/chartUserShapes" Target="../drawings/drawing2.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 Id="rId4" Type="http://schemas.openxmlformats.org/officeDocument/2006/relationships/chartUserShapes" Target="../drawings/drawing3.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6223936348858559E-2"/>
          <c:y val="6.1361457334611694E-2"/>
          <c:w val="0.92264002943776691"/>
          <c:h val="0.88010871124330936"/>
        </c:manualLayout>
      </c:layout>
      <c:barChart>
        <c:barDir val="col"/>
        <c:grouping val="clustered"/>
        <c:varyColors val="0"/>
        <c:ser>
          <c:idx val="0"/>
          <c:order val="0"/>
          <c:tx>
            <c:strRef>
              <c:f>Sheet1!$B$1</c:f>
              <c:strCache>
                <c:ptCount val="1"/>
                <c:pt idx="0">
                  <c:v>Expenditure (£ millions)</c:v>
                </c:pt>
              </c:strCache>
            </c:strRef>
          </c:tx>
          <c:spPr>
            <a:solidFill>
              <a:schemeClr val="tx1"/>
            </a:solidFill>
            <a:ln>
              <a:noFill/>
            </a:ln>
            <a:effectLst/>
          </c:spPr>
          <c:invertIfNegative val="0"/>
          <c:dLbls>
            <c:numFmt formatCode="&quot;£&quot;#,##0" sourceLinked="0"/>
            <c:spPr>
              <a:noFill/>
              <a:ln>
                <a:noFill/>
              </a:ln>
              <a:effectLst/>
            </c:spPr>
            <c:txPr>
              <a:bodyPr rot="-5400000" spcFirstLastPara="1" vertOverflow="ellipsis" wrap="square" lIns="38100" tIns="19050" rIns="38100" bIns="19050" anchor="ctr" anchorCtr="1">
                <a:spAutoFit/>
              </a:bodyPr>
              <a:lstStyle/>
              <a:p>
                <a:pPr>
                  <a:defRPr lang="en-US" sz="105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2011</c:v>
                </c:pt>
                <c:pt idx="1">
                  <c:v>2012</c:v>
                </c:pt>
                <c:pt idx="2">
                  <c:v>2013</c:v>
                </c:pt>
                <c:pt idx="3">
                  <c:v>2014</c:v>
                </c:pt>
                <c:pt idx="4">
                  <c:v>2015*</c:v>
                </c:pt>
                <c:pt idx="5">
                  <c:v>2016</c:v>
                </c:pt>
                <c:pt idx="6">
                  <c:v>2017</c:v>
                </c:pt>
                <c:pt idx="7">
                  <c:v>2018</c:v>
                </c:pt>
                <c:pt idx="8">
                  <c:v>2019</c:v>
                </c:pt>
              </c:strCache>
            </c:strRef>
          </c:cat>
          <c:val>
            <c:numRef>
              <c:f>Sheet1!$B$2:$B$10</c:f>
              <c:numCache>
                <c:formatCode>"£"#,##0</c:formatCode>
                <c:ptCount val="9"/>
                <c:pt idx="0">
                  <c:v>22666</c:v>
                </c:pt>
                <c:pt idx="1">
                  <c:v>23976</c:v>
                </c:pt>
                <c:pt idx="2">
                  <c:v>23294</c:v>
                </c:pt>
                <c:pt idx="3">
                  <c:v>22692</c:v>
                </c:pt>
                <c:pt idx="4">
                  <c:v>24825</c:v>
                </c:pt>
                <c:pt idx="5">
                  <c:v>23079</c:v>
                </c:pt>
                <c:pt idx="6">
                  <c:v>23683</c:v>
                </c:pt>
                <c:pt idx="7">
                  <c:v>23961</c:v>
                </c:pt>
                <c:pt idx="8">
                  <c:v>24651</c:v>
                </c:pt>
              </c:numCache>
            </c:numRef>
          </c:val>
          <c:extLst>
            <c:ext xmlns:c16="http://schemas.microsoft.com/office/drawing/2014/chart" uri="{C3380CC4-5D6E-409C-BE32-E72D297353CC}">
              <c16:uniqueId val="{00000000-C266-46F5-B42F-8656FFEF1D1C}"/>
            </c:ext>
          </c:extLst>
        </c:ser>
        <c:dLbls>
          <c:showLegendKey val="0"/>
          <c:showVal val="0"/>
          <c:showCatName val="0"/>
          <c:showSerName val="0"/>
          <c:showPercent val="0"/>
          <c:showBubbleSize val="0"/>
        </c:dLbls>
        <c:gapWidth val="30"/>
        <c:overlap val="-27"/>
        <c:axId val="214861312"/>
        <c:axId val="214862848"/>
      </c:barChart>
      <c:catAx>
        <c:axId val="214861312"/>
        <c:scaling>
          <c:orientation val="minMax"/>
        </c:scaling>
        <c:delete val="0"/>
        <c:axPos val="b"/>
        <c:numFmt formatCode="General" sourceLinked="1"/>
        <c:majorTickMark val="cross"/>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lang="en-US" sz="800" b="0" i="0" u="none" strike="noStrike" kern="1200" baseline="0">
                <a:solidFill>
                  <a:schemeClr val="tx1"/>
                </a:solidFill>
                <a:latin typeface="+mn-lt"/>
                <a:ea typeface="+mn-ea"/>
                <a:cs typeface="+mn-cs"/>
              </a:defRPr>
            </a:pPr>
            <a:endParaRPr lang="en-US"/>
          </a:p>
        </c:txPr>
        <c:crossAx val="214862848"/>
        <c:crosses val="autoZero"/>
        <c:auto val="1"/>
        <c:lblAlgn val="ctr"/>
        <c:lblOffset val="100"/>
        <c:noMultiLvlLbl val="0"/>
      </c:catAx>
      <c:valAx>
        <c:axId val="214862848"/>
        <c:scaling>
          <c:orientation val="minMax"/>
          <c:min val="10"/>
        </c:scaling>
        <c:delete val="1"/>
        <c:axPos val="l"/>
        <c:numFmt formatCode="&quot;£&quot;#,##0" sourceLinked="1"/>
        <c:majorTickMark val="out"/>
        <c:minorTickMark val="none"/>
        <c:tickLblPos val="nextTo"/>
        <c:crossAx val="21486131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1.5252998315711919E-2"/>
          <c:w val="0.99152494176676531"/>
          <c:h val="0.94425700358506759"/>
        </c:manualLayout>
      </c:layout>
      <c:barChart>
        <c:barDir val="bar"/>
        <c:grouping val="clustered"/>
        <c:varyColors val="0"/>
        <c:ser>
          <c:idx val="0"/>
          <c:order val="0"/>
          <c:tx>
            <c:strRef>
              <c:f>Sheet1!$B$1</c:f>
              <c:strCache>
                <c:ptCount val="1"/>
                <c:pt idx="0">
                  <c:v>x</c:v>
                </c:pt>
              </c:strCache>
            </c:strRef>
          </c:tx>
          <c:spPr>
            <a:solidFill>
              <a:schemeClr val="accent1"/>
            </a:solidFill>
            <a:ln w="19050">
              <a:noFill/>
            </a:ln>
            <a:effectLst/>
          </c:spPr>
          <c:invertIfNegative val="0"/>
          <c:dPt>
            <c:idx val="0"/>
            <c:invertIfNegative val="0"/>
            <c:bubble3D val="0"/>
            <c:spPr>
              <a:solidFill>
                <a:schemeClr val="accent6">
                  <a:lumMod val="50000"/>
                </a:schemeClr>
              </a:solidFill>
              <a:ln w="19050">
                <a:noFill/>
              </a:ln>
              <a:effectLst/>
            </c:spPr>
            <c:extLst>
              <c:ext xmlns:c16="http://schemas.microsoft.com/office/drawing/2014/chart" uri="{C3380CC4-5D6E-409C-BE32-E72D297353CC}">
                <c16:uniqueId val="{00000001-E123-494C-8E07-19D9A981BBAE}"/>
              </c:ext>
            </c:extLst>
          </c:dPt>
          <c:dPt>
            <c:idx val="1"/>
            <c:invertIfNegative val="0"/>
            <c:bubble3D val="0"/>
            <c:spPr>
              <a:solidFill>
                <a:schemeClr val="accent6">
                  <a:lumMod val="75000"/>
                </a:schemeClr>
              </a:solidFill>
              <a:ln w="19050">
                <a:noFill/>
              </a:ln>
              <a:effectLst/>
            </c:spPr>
            <c:extLst>
              <c:ext xmlns:c16="http://schemas.microsoft.com/office/drawing/2014/chart" uri="{C3380CC4-5D6E-409C-BE32-E72D297353CC}">
                <c16:uniqueId val="{00000003-E123-494C-8E07-19D9A981BBAE}"/>
              </c:ext>
            </c:extLst>
          </c:dPt>
          <c:dPt>
            <c:idx val="2"/>
            <c:invertIfNegative val="0"/>
            <c:bubble3D val="0"/>
            <c:spPr>
              <a:solidFill>
                <a:schemeClr val="accent6"/>
              </a:solidFill>
              <a:ln w="19050">
                <a:noFill/>
              </a:ln>
              <a:effectLst/>
            </c:spPr>
            <c:extLst>
              <c:ext xmlns:c16="http://schemas.microsoft.com/office/drawing/2014/chart" uri="{C3380CC4-5D6E-409C-BE32-E72D297353CC}">
                <c16:uniqueId val="{00000005-E123-494C-8E07-19D9A981BBAE}"/>
              </c:ext>
            </c:extLst>
          </c:dPt>
          <c:dPt>
            <c:idx val="3"/>
            <c:invertIfNegative val="0"/>
            <c:bubble3D val="0"/>
            <c:spPr>
              <a:solidFill>
                <a:srgbClr val="6F7DC3"/>
              </a:solidFill>
              <a:ln w="19050">
                <a:noFill/>
              </a:ln>
              <a:effectLst/>
            </c:spPr>
            <c:extLst>
              <c:ext xmlns:c16="http://schemas.microsoft.com/office/drawing/2014/chart" uri="{C3380CC4-5D6E-409C-BE32-E72D297353CC}">
                <c16:uniqueId val="{00000007-E123-494C-8E07-19D9A981BBAE}"/>
              </c:ext>
            </c:extLst>
          </c:dPt>
          <c:dPt>
            <c:idx val="4"/>
            <c:invertIfNegative val="0"/>
            <c:bubble3D val="0"/>
            <c:spPr>
              <a:solidFill>
                <a:srgbClr val="8B96CE"/>
              </a:solidFill>
              <a:ln w="19050">
                <a:noFill/>
              </a:ln>
              <a:effectLst/>
            </c:spPr>
            <c:extLst>
              <c:ext xmlns:c16="http://schemas.microsoft.com/office/drawing/2014/chart" uri="{C3380CC4-5D6E-409C-BE32-E72D297353CC}">
                <c16:uniqueId val="{00000009-E123-494C-8E07-19D9A981BBAE}"/>
              </c:ext>
            </c:extLst>
          </c:dPt>
          <c:dPt>
            <c:idx val="5"/>
            <c:invertIfNegative val="0"/>
            <c:bubble3D val="0"/>
            <c:spPr>
              <a:solidFill>
                <a:schemeClr val="tx1"/>
              </a:solidFill>
              <a:ln w="19050">
                <a:noFill/>
              </a:ln>
              <a:effectLst/>
            </c:spPr>
            <c:extLst>
              <c:ext xmlns:c16="http://schemas.microsoft.com/office/drawing/2014/chart" uri="{C3380CC4-5D6E-409C-BE32-E72D297353CC}">
                <c16:uniqueId val="{0000000B-E123-494C-8E07-19D9A981BBAE}"/>
              </c:ext>
            </c:extLst>
          </c:dPt>
          <c:dLbls>
            <c:spPr>
              <a:noFill/>
              <a:ln>
                <a:noFill/>
              </a:ln>
              <a:effectLst/>
            </c:spPr>
            <c:txPr>
              <a:bodyPr rot="0" spcFirstLastPara="1" vertOverflow="ellipsis" vert="horz" wrap="square" lIns="38100" tIns="19050" rIns="38100" bIns="19050" anchor="ctr" anchorCtr="1">
                <a:spAutoFit/>
              </a:bodyPr>
              <a:lstStyle/>
              <a:p>
                <a:pPr>
                  <a:defRPr lang="en-US" sz="1400" b="1" i="0" u="none" strike="noStrike" kern="1200" baseline="0">
                    <a:solidFill>
                      <a:schemeClr val="bg1"/>
                    </a:solidFill>
                    <a:latin typeface="+mn-lt"/>
                    <a:ea typeface="+mn-ea"/>
                    <a:cs typeface="+mn-cs"/>
                  </a:defRPr>
                </a:pPr>
                <a:endParaRPr lang="en-US"/>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Sheet1!$A$2:$A$7</c:f>
              <c:numCache>
                <c:formatCode>General</c:formatCode>
                <c:ptCount val="6"/>
              </c:numCache>
            </c:numRef>
          </c:cat>
          <c:val>
            <c:numRef>
              <c:f>Sheet1!$B$2:$B$7</c:f>
              <c:numCache>
                <c:formatCode>#,##0.0</c:formatCode>
                <c:ptCount val="6"/>
                <c:pt idx="0">
                  <c:v>13.779</c:v>
                </c:pt>
                <c:pt idx="1">
                  <c:v>8.6890000000000001</c:v>
                </c:pt>
                <c:pt idx="2">
                  <c:v>11.111000000000001</c:v>
                </c:pt>
                <c:pt idx="3">
                  <c:v>21.440999999999999</c:v>
                </c:pt>
                <c:pt idx="4">
                  <c:v>25.867999999999999</c:v>
                </c:pt>
                <c:pt idx="5">
                  <c:v>41.762</c:v>
                </c:pt>
              </c:numCache>
            </c:numRef>
          </c:val>
          <c:extLst>
            <c:ext xmlns:c16="http://schemas.microsoft.com/office/drawing/2014/chart" uri="{C3380CC4-5D6E-409C-BE32-E72D297353CC}">
              <c16:uniqueId val="{0000000C-E123-494C-8E07-19D9A981BBAE}"/>
            </c:ext>
          </c:extLst>
        </c:ser>
        <c:dLbls>
          <c:showLegendKey val="0"/>
          <c:showVal val="0"/>
          <c:showCatName val="0"/>
          <c:showSerName val="0"/>
          <c:showPercent val="0"/>
          <c:showBubbleSize val="0"/>
        </c:dLbls>
        <c:gapWidth val="40"/>
        <c:axId val="215370368"/>
        <c:axId val="215368448"/>
      </c:barChart>
      <c:valAx>
        <c:axId val="215368448"/>
        <c:scaling>
          <c:orientation val="minMax"/>
        </c:scaling>
        <c:delete val="1"/>
        <c:axPos val="t"/>
        <c:numFmt formatCode="#,##0.0" sourceLinked="1"/>
        <c:majorTickMark val="out"/>
        <c:minorTickMark val="none"/>
        <c:tickLblPos val="nextTo"/>
        <c:crossAx val="215370368"/>
        <c:crosses val="autoZero"/>
        <c:crossBetween val="between"/>
      </c:valAx>
      <c:catAx>
        <c:axId val="215370368"/>
        <c:scaling>
          <c:orientation val="maxMin"/>
        </c:scaling>
        <c:delete val="1"/>
        <c:axPos val="l"/>
        <c:numFmt formatCode="General" sourceLinked="1"/>
        <c:majorTickMark val="out"/>
        <c:minorTickMark val="none"/>
        <c:tickLblPos val="nextTo"/>
        <c:crossAx val="215368448"/>
        <c:crosses val="autoZero"/>
        <c:auto val="1"/>
        <c:lblAlgn val="ctr"/>
        <c:lblOffset val="100"/>
        <c:noMultiLvlLbl val="0"/>
      </c:cat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4"/>
    </mc:Choice>
    <mc:Fallback>
      <c:style val="4"/>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762418323289008E-2"/>
          <c:y val="0.10201681154431"/>
          <c:w val="0.96680083391840244"/>
          <c:h val="0.67001463562743524"/>
        </c:manualLayout>
      </c:layout>
      <c:barChart>
        <c:barDir val="col"/>
        <c:grouping val="clustered"/>
        <c:varyColors val="0"/>
        <c:ser>
          <c:idx val="0"/>
          <c:order val="0"/>
          <c:tx>
            <c:strRef>
              <c:f>Sheet1!$B$1</c:f>
              <c:strCache>
                <c:ptCount val="1"/>
                <c:pt idx="0">
                  <c:v>Series 1</c:v>
                </c:pt>
              </c:strCache>
            </c:strRef>
          </c:tx>
          <c:spPr>
            <a:solidFill>
              <a:schemeClr val="bg2"/>
            </a:solidFill>
          </c:spPr>
          <c:invertIfNegative val="0"/>
          <c:dLbls>
            <c:numFmt formatCode="0%" sourceLinked="0"/>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Sheet1!$B$2:$B$13</c:f>
              <c:numCache>
                <c:formatCode>0%</c:formatCode>
                <c:ptCount val="12"/>
                <c:pt idx="0">
                  <c:v>-4.5999999999999999E-2</c:v>
                </c:pt>
                <c:pt idx="1">
                  <c:v>-0.13700000000000001</c:v>
                </c:pt>
                <c:pt idx="2">
                  <c:v>-7.1999999999999995E-2</c:v>
                </c:pt>
                <c:pt idx="3">
                  <c:v>0.184</c:v>
                </c:pt>
                <c:pt idx="4">
                  <c:v>9.5000000000000001E-2</c:v>
                </c:pt>
                <c:pt idx="5">
                  <c:v>-8.9999999999999993E-3</c:v>
                </c:pt>
                <c:pt idx="6">
                  <c:v>-4.7E-2</c:v>
                </c:pt>
                <c:pt idx="7">
                  <c:v>3.5000000000000003E-2</c:v>
                </c:pt>
                <c:pt idx="8">
                  <c:v>0.108</c:v>
                </c:pt>
                <c:pt idx="9">
                  <c:v>-0.112</c:v>
                </c:pt>
                <c:pt idx="10">
                  <c:v>0.13600000000000001</c:v>
                </c:pt>
                <c:pt idx="11">
                  <c:v>5.6000000000000001E-2</c:v>
                </c:pt>
              </c:numCache>
            </c:numRef>
          </c:val>
          <c:extLst>
            <c:ext xmlns:c16="http://schemas.microsoft.com/office/drawing/2014/chart" uri="{C3380CC4-5D6E-409C-BE32-E72D297353CC}">
              <c16:uniqueId val="{00000000-E2DB-486F-8879-952B2903970F}"/>
            </c:ext>
          </c:extLst>
        </c:ser>
        <c:dLbls>
          <c:showLegendKey val="0"/>
          <c:showVal val="1"/>
          <c:showCatName val="0"/>
          <c:showSerName val="0"/>
          <c:showPercent val="0"/>
          <c:showBubbleSize val="0"/>
        </c:dLbls>
        <c:gapWidth val="40"/>
        <c:axId val="232631680"/>
        <c:axId val="232712448"/>
      </c:barChart>
      <c:catAx>
        <c:axId val="232631680"/>
        <c:scaling>
          <c:orientation val="minMax"/>
        </c:scaling>
        <c:delete val="0"/>
        <c:axPos val="b"/>
        <c:numFmt formatCode="General" sourceLinked="0"/>
        <c:majorTickMark val="none"/>
        <c:minorTickMark val="none"/>
        <c:tickLblPos val="low"/>
        <c:spPr>
          <a:ln>
            <a:noFill/>
          </a:ln>
        </c:spPr>
        <c:crossAx val="232712448"/>
        <c:crosses val="autoZero"/>
        <c:auto val="1"/>
        <c:lblAlgn val="ctr"/>
        <c:lblOffset val="400"/>
        <c:noMultiLvlLbl val="0"/>
      </c:catAx>
      <c:valAx>
        <c:axId val="232712448"/>
        <c:scaling>
          <c:orientation val="minMax"/>
        </c:scaling>
        <c:delete val="1"/>
        <c:axPos val="l"/>
        <c:numFmt formatCode="0%" sourceLinked="1"/>
        <c:majorTickMark val="out"/>
        <c:minorTickMark val="none"/>
        <c:tickLblPos val="none"/>
        <c:crossAx val="232631680"/>
        <c:crosses val="autoZero"/>
        <c:crossBetween val="between"/>
      </c:valAx>
      <c:spPr>
        <a:noFill/>
        <a:ln>
          <a:noFill/>
        </a:ln>
      </c:spPr>
    </c:plotArea>
    <c:plotVisOnly val="1"/>
    <c:dispBlanksAs val="gap"/>
    <c:showDLblsOverMax val="0"/>
  </c:chart>
  <c:spPr>
    <a:noFill/>
    <a:ln>
      <a:noFill/>
    </a:ln>
  </c:spPr>
  <c:txPr>
    <a:bodyPr/>
    <a:lstStyle/>
    <a:p>
      <a:pPr>
        <a:defRPr sz="900">
          <a:latin typeface="+mn-lt"/>
          <a:ea typeface="Verdana" panose="020B0604030504040204" pitchFamily="34" charset="0"/>
          <a:cs typeface="Verdana" panose="020B0604030504040204" pitchFamily="34" charset="0"/>
        </a:defRPr>
      </a:pPr>
      <a:endParaRPr lang="en-US"/>
    </a:p>
  </c:txPr>
  <c:externalData r:id="rId2">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4"/>
    </mc:Choice>
    <mc:Fallback>
      <c:style val="4"/>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762418323289008E-2"/>
          <c:y val="0.10201681154431"/>
          <c:w val="0.96680083391840244"/>
          <c:h val="0.67001463562743524"/>
        </c:manualLayout>
      </c:layout>
      <c:barChart>
        <c:barDir val="col"/>
        <c:grouping val="clustered"/>
        <c:varyColors val="0"/>
        <c:ser>
          <c:idx val="0"/>
          <c:order val="0"/>
          <c:tx>
            <c:strRef>
              <c:f>Sheet1!$B$1</c:f>
              <c:strCache>
                <c:ptCount val="1"/>
                <c:pt idx="0">
                  <c:v>Series 1</c:v>
                </c:pt>
              </c:strCache>
            </c:strRef>
          </c:tx>
          <c:spPr>
            <a:solidFill>
              <a:schemeClr val="bg2"/>
            </a:solidFill>
          </c:spPr>
          <c:invertIfNegative val="0"/>
          <c:dLbls>
            <c:numFmt formatCode="0%" sourceLinked="0"/>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Sheet1!$B$2:$B$13</c:f>
              <c:numCache>
                <c:formatCode>0%</c:formatCode>
                <c:ptCount val="12"/>
                <c:pt idx="0">
                  <c:v>-0.27600000000000002</c:v>
                </c:pt>
                <c:pt idx="1">
                  <c:v>8.5000000000000006E-2</c:v>
                </c:pt>
                <c:pt idx="2">
                  <c:v>0.27</c:v>
                </c:pt>
                <c:pt idx="3">
                  <c:v>0.35</c:v>
                </c:pt>
                <c:pt idx="4">
                  <c:v>0.108</c:v>
                </c:pt>
                <c:pt idx="5">
                  <c:v>4.8000000000000001E-2</c:v>
                </c:pt>
                <c:pt idx="6">
                  <c:v>0.48199999999999998</c:v>
                </c:pt>
                <c:pt idx="7">
                  <c:v>0.09</c:v>
                </c:pt>
                <c:pt idx="8">
                  <c:v>3.2000000000000001E-2</c:v>
                </c:pt>
                <c:pt idx="9">
                  <c:v>0.188</c:v>
                </c:pt>
                <c:pt idx="10">
                  <c:v>0.192</c:v>
                </c:pt>
                <c:pt idx="11">
                  <c:v>0.36699999999999999</c:v>
                </c:pt>
              </c:numCache>
            </c:numRef>
          </c:val>
          <c:extLst>
            <c:ext xmlns:c16="http://schemas.microsoft.com/office/drawing/2014/chart" uri="{C3380CC4-5D6E-409C-BE32-E72D297353CC}">
              <c16:uniqueId val="{00000000-52B2-4CD8-BD74-75A80EF57AB5}"/>
            </c:ext>
          </c:extLst>
        </c:ser>
        <c:dLbls>
          <c:showLegendKey val="0"/>
          <c:showVal val="1"/>
          <c:showCatName val="0"/>
          <c:showSerName val="0"/>
          <c:showPercent val="0"/>
          <c:showBubbleSize val="0"/>
        </c:dLbls>
        <c:gapWidth val="40"/>
        <c:axId val="232631680"/>
        <c:axId val="232712448"/>
      </c:barChart>
      <c:catAx>
        <c:axId val="232631680"/>
        <c:scaling>
          <c:orientation val="minMax"/>
        </c:scaling>
        <c:delete val="0"/>
        <c:axPos val="b"/>
        <c:numFmt formatCode="General" sourceLinked="0"/>
        <c:majorTickMark val="none"/>
        <c:minorTickMark val="none"/>
        <c:tickLblPos val="low"/>
        <c:spPr>
          <a:ln>
            <a:noFill/>
          </a:ln>
        </c:spPr>
        <c:crossAx val="232712448"/>
        <c:crosses val="autoZero"/>
        <c:auto val="1"/>
        <c:lblAlgn val="ctr"/>
        <c:lblOffset val="400"/>
        <c:noMultiLvlLbl val="0"/>
      </c:catAx>
      <c:valAx>
        <c:axId val="232712448"/>
        <c:scaling>
          <c:orientation val="minMax"/>
        </c:scaling>
        <c:delete val="1"/>
        <c:axPos val="l"/>
        <c:numFmt formatCode="0%" sourceLinked="1"/>
        <c:majorTickMark val="out"/>
        <c:minorTickMark val="none"/>
        <c:tickLblPos val="none"/>
        <c:crossAx val="232631680"/>
        <c:crosses val="autoZero"/>
        <c:crossBetween val="between"/>
      </c:valAx>
      <c:spPr>
        <a:noFill/>
        <a:ln>
          <a:noFill/>
        </a:ln>
      </c:spPr>
    </c:plotArea>
    <c:plotVisOnly val="1"/>
    <c:dispBlanksAs val="gap"/>
    <c:showDLblsOverMax val="0"/>
  </c:chart>
  <c:spPr>
    <a:noFill/>
    <a:ln>
      <a:noFill/>
    </a:ln>
  </c:spPr>
  <c:txPr>
    <a:bodyPr/>
    <a:lstStyle/>
    <a:p>
      <a:pPr>
        <a:defRPr sz="900">
          <a:latin typeface="+mn-lt"/>
          <a:ea typeface="Verdana" panose="020B0604030504040204" pitchFamily="34" charset="0"/>
          <a:cs typeface="Verdana" panose="020B0604030504040204" pitchFamily="34" charset="0"/>
        </a:defRPr>
      </a:pPr>
      <a:endParaRPr lang="en-US"/>
    </a:p>
  </c:txPr>
  <c:externalData r:id="rId2">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4"/>
    </mc:Choice>
    <mc:Fallback>
      <c:style val="4"/>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2.1366920899023841E-3"/>
          <c:y val="0.10174707911884891"/>
          <c:w val="0.9976812033111262"/>
          <c:h val="0.66243470897161483"/>
        </c:manualLayout>
      </c:layout>
      <c:barChart>
        <c:barDir val="col"/>
        <c:grouping val="clustered"/>
        <c:varyColors val="0"/>
        <c:ser>
          <c:idx val="0"/>
          <c:order val="0"/>
          <c:tx>
            <c:strRef>
              <c:f>Sheet1!$B$1</c:f>
              <c:strCache>
                <c:ptCount val="1"/>
                <c:pt idx="0">
                  <c:v>Series 1</c:v>
                </c:pt>
              </c:strCache>
            </c:strRef>
          </c:tx>
          <c:spPr>
            <a:solidFill>
              <a:schemeClr val="bg2"/>
            </a:solidFill>
          </c:spPr>
          <c:invertIfNegative val="0"/>
          <c:dLbls>
            <c:numFmt formatCode="0%" sourceLinked="0"/>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Sheet1!$B$2:$B$13</c:f>
              <c:numCache>
                <c:formatCode>0%</c:formatCode>
                <c:ptCount val="12"/>
                <c:pt idx="0">
                  <c:v>9.4E-2</c:v>
                </c:pt>
                <c:pt idx="1">
                  <c:v>5.0000000000000001E-3</c:v>
                </c:pt>
                <c:pt idx="2">
                  <c:v>7.0999999999999994E-2</c:v>
                </c:pt>
                <c:pt idx="3">
                  <c:v>0.20599999999999999</c:v>
                </c:pt>
                <c:pt idx="4">
                  <c:v>0.13500000000000001</c:v>
                </c:pt>
                <c:pt idx="5">
                  <c:v>-0.113</c:v>
                </c:pt>
                <c:pt idx="6">
                  <c:v>-2.7E-2</c:v>
                </c:pt>
                <c:pt idx="7">
                  <c:v>4.0000000000000001E-3</c:v>
                </c:pt>
                <c:pt idx="8">
                  <c:v>0.23100000000000001</c:v>
                </c:pt>
                <c:pt idx="9">
                  <c:v>9.8000000000000004E-2</c:v>
                </c:pt>
                <c:pt idx="10">
                  <c:v>-0.17599999999999999</c:v>
                </c:pt>
                <c:pt idx="11">
                  <c:v>0.60499999999999998</c:v>
                </c:pt>
              </c:numCache>
            </c:numRef>
          </c:val>
          <c:extLst>
            <c:ext xmlns:c16="http://schemas.microsoft.com/office/drawing/2014/chart" uri="{C3380CC4-5D6E-409C-BE32-E72D297353CC}">
              <c16:uniqueId val="{00000000-84C6-45FE-A483-ABE7A466DCD3}"/>
            </c:ext>
          </c:extLst>
        </c:ser>
        <c:dLbls>
          <c:showLegendKey val="0"/>
          <c:showVal val="1"/>
          <c:showCatName val="0"/>
          <c:showSerName val="0"/>
          <c:showPercent val="0"/>
          <c:showBubbleSize val="0"/>
        </c:dLbls>
        <c:gapWidth val="40"/>
        <c:axId val="244573312"/>
        <c:axId val="244574848"/>
      </c:barChart>
      <c:catAx>
        <c:axId val="244573312"/>
        <c:scaling>
          <c:orientation val="minMax"/>
        </c:scaling>
        <c:delete val="0"/>
        <c:axPos val="b"/>
        <c:numFmt formatCode="General" sourceLinked="0"/>
        <c:majorTickMark val="none"/>
        <c:minorTickMark val="none"/>
        <c:tickLblPos val="low"/>
        <c:spPr>
          <a:ln>
            <a:noFill/>
          </a:ln>
        </c:spPr>
        <c:txPr>
          <a:bodyPr/>
          <a:lstStyle/>
          <a:p>
            <a:pPr>
              <a:defRPr>
                <a:latin typeface="+mn-lt"/>
              </a:defRPr>
            </a:pPr>
            <a:endParaRPr lang="en-US"/>
          </a:p>
        </c:txPr>
        <c:crossAx val="244574848"/>
        <c:crosses val="autoZero"/>
        <c:auto val="1"/>
        <c:lblAlgn val="ctr"/>
        <c:lblOffset val="400"/>
        <c:noMultiLvlLbl val="0"/>
      </c:catAx>
      <c:valAx>
        <c:axId val="244574848"/>
        <c:scaling>
          <c:orientation val="minMax"/>
        </c:scaling>
        <c:delete val="1"/>
        <c:axPos val="l"/>
        <c:numFmt formatCode="0%" sourceLinked="1"/>
        <c:majorTickMark val="out"/>
        <c:minorTickMark val="none"/>
        <c:tickLblPos val="none"/>
        <c:crossAx val="244573312"/>
        <c:crosses val="autoZero"/>
        <c:crossBetween val="between"/>
      </c:valAx>
      <c:spPr>
        <a:noFill/>
        <a:ln>
          <a:noFill/>
        </a:ln>
      </c:spPr>
    </c:plotArea>
    <c:plotVisOnly val="1"/>
    <c:dispBlanksAs val="gap"/>
    <c:showDLblsOverMax val="0"/>
  </c:chart>
  <c:spPr>
    <a:noFill/>
    <a:ln>
      <a:noFill/>
    </a:ln>
  </c:spPr>
  <c:txPr>
    <a:bodyPr/>
    <a:lstStyle/>
    <a:p>
      <a:pPr>
        <a:defRPr sz="900">
          <a:latin typeface="+mn-lt"/>
          <a:ea typeface="Verdana" panose="020B0604030504040204" pitchFamily="34" charset="0"/>
          <a:cs typeface="Verdana" panose="020B0604030504040204" pitchFamily="34" charset="0"/>
        </a:defRPr>
      </a:pPr>
      <a:endParaRPr lang="en-US"/>
    </a:p>
  </c:txPr>
  <c:externalData r:id="rId2">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11160109077756936"/>
          <c:y val="0.16358674923289945"/>
          <c:w val="0.88141274169752237"/>
          <c:h val="0.6520050309060248"/>
        </c:manualLayout>
      </c:layout>
      <c:barChart>
        <c:barDir val="col"/>
        <c:grouping val="stacked"/>
        <c:varyColors val="0"/>
        <c:ser>
          <c:idx val="0"/>
          <c:order val="0"/>
          <c:tx>
            <c:strRef>
              <c:f>Sheet1!$B$1</c:f>
              <c:strCache>
                <c:ptCount val="1"/>
                <c:pt idx="0">
                  <c:v>GB Domestic Hols - 1-3 nt trips</c:v>
                </c:pt>
              </c:strCache>
            </c:strRef>
          </c:tx>
          <c:spPr>
            <a:solidFill>
              <a:srgbClr val="3EB1CC"/>
            </a:solidFill>
          </c:spPr>
          <c:invertIfNegative val="0"/>
          <c:cat>
            <c:strRef>
              <c:f>Sheet1!$A$2:$A$45</c:f>
              <c:strCache>
                <c:ptCount val="44"/>
                <c:pt idx="0">
                  <c:v>Q1</c:v>
                </c:pt>
                <c:pt idx="1">
                  <c:v>Q2</c:v>
                </c:pt>
                <c:pt idx="2">
                  <c:v>Q3</c:v>
                </c:pt>
                <c:pt idx="3">
                  <c:v>Q4</c:v>
                </c:pt>
                <c:pt idx="4">
                  <c:v>Q1</c:v>
                </c:pt>
                <c:pt idx="5">
                  <c:v>Q2</c:v>
                </c:pt>
                <c:pt idx="6">
                  <c:v>Q3</c:v>
                </c:pt>
                <c:pt idx="7">
                  <c:v>Q4</c:v>
                </c:pt>
                <c:pt idx="8">
                  <c:v>Q1</c:v>
                </c:pt>
                <c:pt idx="9">
                  <c:v>Q2</c:v>
                </c:pt>
                <c:pt idx="10">
                  <c:v>Q3</c:v>
                </c:pt>
                <c:pt idx="11">
                  <c:v>Q4</c:v>
                </c:pt>
                <c:pt idx="12">
                  <c:v>Q1</c:v>
                </c:pt>
                <c:pt idx="13">
                  <c:v>Q2</c:v>
                </c:pt>
                <c:pt idx="14">
                  <c:v>Q3</c:v>
                </c:pt>
                <c:pt idx="15">
                  <c:v>Q4</c:v>
                </c:pt>
                <c:pt idx="16">
                  <c:v>Q1</c:v>
                </c:pt>
                <c:pt idx="17">
                  <c:v>Q2</c:v>
                </c:pt>
                <c:pt idx="18">
                  <c:v>Q3</c:v>
                </c:pt>
                <c:pt idx="19">
                  <c:v>Q4</c:v>
                </c:pt>
                <c:pt idx="20">
                  <c:v>Q1</c:v>
                </c:pt>
                <c:pt idx="21">
                  <c:v>Q2</c:v>
                </c:pt>
                <c:pt idx="22">
                  <c:v>Q3</c:v>
                </c:pt>
                <c:pt idx="23">
                  <c:v>Q4</c:v>
                </c:pt>
                <c:pt idx="24">
                  <c:v>Q1</c:v>
                </c:pt>
                <c:pt idx="25">
                  <c:v>Q2</c:v>
                </c:pt>
                <c:pt idx="26">
                  <c:v>Q3</c:v>
                </c:pt>
                <c:pt idx="27">
                  <c:v>Q4</c:v>
                </c:pt>
                <c:pt idx="28">
                  <c:v>Q1</c:v>
                </c:pt>
                <c:pt idx="29">
                  <c:v>Q2</c:v>
                </c:pt>
                <c:pt idx="30">
                  <c:v>Q3</c:v>
                </c:pt>
                <c:pt idx="31">
                  <c:v>Q4</c:v>
                </c:pt>
                <c:pt idx="32">
                  <c:v>Q1</c:v>
                </c:pt>
                <c:pt idx="33">
                  <c:v>Q2</c:v>
                </c:pt>
                <c:pt idx="34">
                  <c:v>Q3</c:v>
                </c:pt>
                <c:pt idx="35">
                  <c:v>Q4</c:v>
                </c:pt>
                <c:pt idx="36">
                  <c:v>Q1</c:v>
                </c:pt>
                <c:pt idx="37">
                  <c:v>Q2</c:v>
                </c:pt>
                <c:pt idx="38">
                  <c:v>Q3</c:v>
                </c:pt>
                <c:pt idx="39">
                  <c:v>Q4</c:v>
                </c:pt>
                <c:pt idx="40">
                  <c:v>Q1</c:v>
                </c:pt>
                <c:pt idx="41">
                  <c:v>Q2</c:v>
                </c:pt>
                <c:pt idx="42">
                  <c:v>Q3</c:v>
                </c:pt>
                <c:pt idx="43">
                  <c:v>Q4</c:v>
                </c:pt>
              </c:strCache>
            </c:strRef>
          </c:cat>
          <c:val>
            <c:numRef>
              <c:f>Sheet1!$B$2:$B$45</c:f>
              <c:numCache>
                <c:formatCode>0.0%</c:formatCode>
                <c:ptCount val="44"/>
                <c:pt idx="0">
                  <c:v>0.33062022163044413</c:v>
                </c:pt>
                <c:pt idx="1">
                  <c:v>0.34810704207622184</c:v>
                </c:pt>
                <c:pt idx="2">
                  <c:v>0.36403454784178563</c:v>
                </c:pt>
                <c:pt idx="3">
                  <c:v>0.37544633695875229</c:v>
                </c:pt>
                <c:pt idx="4">
                  <c:v>0.3776777510504527</c:v>
                </c:pt>
                <c:pt idx="5">
                  <c:v>0.38421091375629657</c:v>
                </c:pt>
                <c:pt idx="6">
                  <c:v>0.38220791746589078</c:v>
                </c:pt>
                <c:pt idx="7">
                  <c:v>0.37863030583160007</c:v>
                </c:pt>
                <c:pt idx="8">
                  <c:v>0.38189438574547691</c:v>
                </c:pt>
                <c:pt idx="9">
                  <c:v>0.37589986380439716</c:v>
                </c:pt>
                <c:pt idx="10">
                  <c:v>0.3867334301332423</c:v>
                </c:pt>
                <c:pt idx="11">
                  <c:v>0.39127545099694061</c:v>
                </c:pt>
                <c:pt idx="12">
                  <c:v>0.39351837233045978</c:v>
                </c:pt>
                <c:pt idx="13">
                  <c:v>0.39770043704518981</c:v>
                </c:pt>
                <c:pt idx="14">
                  <c:v>0.38965794122370323</c:v>
                </c:pt>
                <c:pt idx="15">
                  <c:v>0.39768187580564401</c:v>
                </c:pt>
                <c:pt idx="16">
                  <c:v>0.39671641791044776</c:v>
                </c:pt>
                <c:pt idx="17">
                  <c:v>0.3960910652920962</c:v>
                </c:pt>
                <c:pt idx="18">
                  <c:v>0.393147515231282</c:v>
                </c:pt>
                <c:pt idx="19">
                  <c:v>0.39083036710407476</c:v>
                </c:pt>
                <c:pt idx="20">
                  <c:v>0.39200230395084906</c:v>
                </c:pt>
                <c:pt idx="21">
                  <c:v>0.38826836382922297</c:v>
                </c:pt>
                <c:pt idx="22">
                  <c:v>0.38574786857186194</c:v>
                </c:pt>
                <c:pt idx="23">
                  <c:v>0.37046881494607431</c:v>
                </c:pt>
                <c:pt idx="24">
                  <c:v>0.36798106407014902</c:v>
                </c:pt>
                <c:pt idx="25">
                  <c:v>0.35801901421253568</c:v>
                </c:pt>
                <c:pt idx="26">
                  <c:v>0.36334649730642188</c:v>
                </c:pt>
                <c:pt idx="27">
                  <c:v>0.37236015981735165</c:v>
                </c:pt>
                <c:pt idx="28">
                  <c:v>0.36925146034486217</c:v>
                </c:pt>
                <c:pt idx="29">
                  <c:v>0.37474968049671448</c:v>
                </c:pt>
                <c:pt idx="30">
                  <c:v>0.36746174163759909</c:v>
                </c:pt>
                <c:pt idx="31">
                  <c:v>0.35813027062915576</c:v>
                </c:pt>
                <c:pt idx="32">
                  <c:v>0.36042024226430813</c:v>
                </c:pt>
                <c:pt idx="33">
                  <c:v>0.3607624093055396</c:v>
                </c:pt>
                <c:pt idx="34">
                  <c:v>0.3616643434092689</c:v>
                </c:pt>
                <c:pt idx="35">
                  <c:v>0.36466222356861561</c:v>
                </c:pt>
                <c:pt idx="36">
                  <c:v>0.36681747357750283</c:v>
                </c:pt>
                <c:pt idx="37">
                  <c:v>0.36272834800893683</c:v>
                </c:pt>
                <c:pt idx="38">
                  <c:v>0.35319760701201131</c:v>
                </c:pt>
                <c:pt idx="39">
                  <c:v>0.35772822565275397</c:v>
                </c:pt>
                <c:pt idx="40">
                  <c:v>0.3577073217176045</c:v>
                </c:pt>
                <c:pt idx="41">
                  <c:v>0.36153145977926954</c:v>
                </c:pt>
                <c:pt idx="42">
                  <c:v>0.37148585015618446</c:v>
                </c:pt>
                <c:pt idx="43">
                  <c:v>0.37555473372781062</c:v>
                </c:pt>
              </c:numCache>
            </c:numRef>
          </c:val>
          <c:extLst>
            <c:ext xmlns:c16="http://schemas.microsoft.com/office/drawing/2014/chart" uri="{C3380CC4-5D6E-409C-BE32-E72D297353CC}">
              <c16:uniqueId val="{00000000-8FF0-4739-94FB-E8237F003EDA}"/>
            </c:ext>
          </c:extLst>
        </c:ser>
        <c:ser>
          <c:idx val="1"/>
          <c:order val="1"/>
          <c:tx>
            <c:strRef>
              <c:f>Sheet1!$C$1</c:f>
              <c:strCache>
                <c:ptCount val="1"/>
                <c:pt idx="0">
                  <c:v>GB Domestic Hols 4+ nt trips</c:v>
                </c:pt>
              </c:strCache>
            </c:strRef>
          </c:tx>
          <c:spPr>
            <a:solidFill>
              <a:schemeClr val="accent6"/>
            </a:solidFill>
          </c:spPr>
          <c:invertIfNegative val="0"/>
          <c:cat>
            <c:strRef>
              <c:f>Sheet1!$A$2:$A$45</c:f>
              <c:strCache>
                <c:ptCount val="44"/>
                <c:pt idx="0">
                  <c:v>Q1</c:v>
                </c:pt>
                <c:pt idx="1">
                  <c:v>Q2</c:v>
                </c:pt>
                <c:pt idx="2">
                  <c:v>Q3</c:v>
                </c:pt>
                <c:pt idx="3">
                  <c:v>Q4</c:v>
                </c:pt>
                <c:pt idx="4">
                  <c:v>Q1</c:v>
                </c:pt>
                <c:pt idx="5">
                  <c:v>Q2</c:v>
                </c:pt>
                <c:pt idx="6">
                  <c:v>Q3</c:v>
                </c:pt>
                <c:pt idx="7">
                  <c:v>Q4</c:v>
                </c:pt>
                <c:pt idx="8">
                  <c:v>Q1</c:v>
                </c:pt>
                <c:pt idx="9">
                  <c:v>Q2</c:v>
                </c:pt>
                <c:pt idx="10">
                  <c:v>Q3</c:v>
                </c:pt>
                <c:pt idx="11">
                  <c:v>Q4</c:v>
                </c:pt>
                <c:pt idx="12">
                  <c:v>Q1</c:v>
                </c:pt>
                <c:pt idx="13">
                  <c:v>Q2</c:v>
                </c:pt>
                <c:pt idx="14">
                  <c:v>Q3</c:v>
                </c:pt>
                <c:pt idx="15">
                  <c:v>Q4</c:v>
                </c:pt>
                <c:pt idx="16">
                  <c:v>Q1</c:v>
                </c:pt>
                <c:pt idx="17">
                  <c:v>Q2</c:v>
                </c:pt>
                <c:pt idx="18">
                  <c:v>Q3</c:v>
                </c:pt>
                <c:pt idx="19">
                  <c:v>Q4</c:v>
                </c:pt>
                <c:pt idx="20">
                  <c:v>Q1</c:v>
                </c:pt>
                <c:pt idx="21">
                  <c:v>Q2</c:v>
                </c:pt>
                <c:pt idx="22">
                  <c:v>Q3</c:v>
                </c:pt>
                <c:pt idx="23">
                  <c:v>Q4</c:v>
                </c:pt>
                <c:pt idx="24">
                  <c:v>Q1</c:v>
                </c:pt>
                <c:pt idx="25">
                  <c:v>Q2</c:v>
                </c:pt>
                <c:pt idx="26">
                  <c:v>Q3</c:v>
                </c:pt>
                <c:pt idx="27">
                  <c:v>Q4</c:v>
                </c:pt>
                <c:pt idx="28">
                  <c:v>Q1</c:v>
                </c:pt>
                <c:pt idx="29">
                  <c:v>Q2</c:v>
                </c:pt>
                <c:pt idx="30">
                  <c:v>Q3</c:v>
                </c:pt>
                <c:pt idx="31">
                  <c:v>Q4</c:v>
                </c:pt>
                <c:pt idx="32">
                  <c:v>Q1</c:v>
                </c:pt>
                <c:pt idx="33">
                  <c:v>Q2</c:v>
                </c:pt>
                <c:pt idx="34">
                  <c:v>Q3</c:v>
                </c:pt>
                <c:pt idx="35">
                  <c:v>Q4</c:v>
                </c:pt>
                <c:pt idx="36">
                  <c:v>Q1</c:v>
                </c:pt>
                <c:pt idx="37">
                  <c:v>Q2</c:v>
                </c:pt>
                <c:pt idx="38">
                  <c:v>Q3</c:v>
                </c:pt>
                <c:pt idx="39">
                  <c:v>Q4</c:v>
                </c:pt>
                <c:pt idx="40">
                  <c:v>Q1</c:v>
                </c:pt>
                <c:pt idx="41">
                  <c:v>Q2</c:v>
                </c:pt>
                <c:pt idx="42">
                  <c:v>Q3</c:v>
                </c:pt>
                <c:pt idx="43">
                  <c:v>Q4</c:v>
                </c:pt>
              </c:strCache>
            </c:strRef>
          </c:cat>
          <c:val>
            <c:numRef>
              <c:f>Sheet1!$C$2:$C$45</c:f>
              <c:numCache>
                <c:formatCode>0.0%</c:formatCode>
                <c:ptCount val="44"/>
                <c:pt idx="0">
                  <c:v>0.20411691435443691</c:v>
                </c:pt>
                <c:pt idx="1">
                  <c:v>0.21453523136152403</c:v>
                </c:pt>
                <c:pt idx="2">
                  <c:v>0.22811012637452815</c:v>
                </c:pt>
                <c:pt idx="3">
                  <c:v>0.22962240919351529</c:v>
                </c:pt>
                <c:pt idx="4">
                  <c:v>0.23086214550447542</c:v>
                </c:pt>
                <c:pt idx="5">
                  <c:v>0.2281288450011042</c:v>
                </c:pt>
                <c:pt idx="6">
                  <c:v>0.22283992760926344</c:v>
                </c:pt>
                <c:pt idx="7">
                  <c:v>0.22379961922370059</c:v>
                </c:pt>
                <c:pt idx="8">
                  <c:v>0.22358272165717608</c:v>
                </c:pt>
                <c:pt idx="9">
                  <c:v>0.22590094472187991</c:v>
                </c:pt>
                <c:pt idx="10">
                  <c:v>0.22584984625896826</c:v>
                </c:pt>
                <c:pt idx="11">
                  <c:v>0.22518198122164787</c:v>
                </c:pt>
                <c:pt idx="12">
                  <c:v>0.22403612365404654</c:v>
                </c:pt>
                <c:pt idx="13">
                  <c:v>0.21693042539777527</c:v>
                </c:pt>
                <c:pt idx="14">
                  <c:v>0.21920668058455117</c:v>
                </c:pt>
                <c:pt idx="15">
                  <c:v>0.21696193631550356</c:v>
                </c:pt>
                <c:pt idx="16">
                  <c:v>0.21740938166311294</c:v>
                </c:pt>
                <c:pt idx="17">
                  <c:v>0.21320876288659796</c:v>
                </c:pt>
                <c:pt idx="18">
                  <c:v>0.21411892075487721</c:v>
                </c:pt>
                <c:pt idx="19">
                  <c:v>0.21446103171651701</c:v>
                </c:pt>
                <c:pt idx="20">
                  <c:v>0.21184614728219126</c:v>
                </c:pt>
                <c:pt idx="21">
                  <c:v>0.21231503579952263</c:v>
                </c:pt>
                <c:pt idx="22">
                  <c:v>0.20443293720005631</c:v>
                </c:pt>
                <c:pt idx="23">
                  <c:v>0.20818840104132483</c:v>
                </c:pt>
                <c:pt idx="24">
                  <c:v>0.20932809726182156</c:v>
                </c:pt>
                <c:pt idx="25">
                  <c:v>0.21141280518452768</c:v>
                </c:pt>
                <c:pt idx="26">
                  <c:v>0.20344069439089704</c:v>
                </c:pt>
                <c:pt idx="27">
                  <c:v>0.19799820613176775</c:v>
                </c:pt>
                <c:pt idx="28">
                  <c:v>0.20043358692815705</c:v>
                </c:pt>
                <c:pt idx="29">
                  <c:v>0.19089692371167219</c:v>
                </c:pt>
                <c:pt idx="30">
                  <c:v>0.19567715789261447</c:v>
                </c:pt>
                <c:pt idx="31">
                  <c:v>0.19571313904055967</c:v>
                </c:pt>
                <c:pt idx="32">
                  <c:v>0.18889076280518655</c:v>
                </c:pt>
                <c:pt idx="33">
                  <c:v>0.19434527237130025</c:v>
                </c:pt>
                <c:pt idx="34">
                  <c:v>0.19563100307433787</c:v>
                </c:pt>
                <c:pt idx="35">
                  <c:v>0.19530066646470765</c:v>
                </c:pt>
                <c:pt idx="36">
                  <c:v>0.19692504083050177</c:v>
                </c:pt>
                <c:pt idx="37">
                  <c:v>0.19760434072433022</c:v>
                </c:pt>
                <c:pt idx="38">
                  <c:v>0.19297871353707741</c:v>
                </c:pt>
                <c:pt idx="39">
                  <c:v>0.19401562797789212</c:v>
                </c:pt>
                <c:pt idx="40">
                  <c:v>0.19413500904503475</c:v>
                </c:pt>
                <c:pt idx="41">
                  <c:v>0.19437175256949973</c:v>
                </c:pt>
                <c:pt idx="42">
                  <c:v>0.18490372511538997</c:v>
                </c:pt>
                <c:pt idx="43">
                  <c:v>0.18333949704142011</c:v>
                </c:pt>
              </c:numCache>
            </c:numRef>
          </c:val>
          <c:extLst>
            <c:ext xmlns:c16="http://schemas.microsoft.com/office/drawing/2014/chart" uri="{C3380CC4-5D6E-409C-BE32-E72D297353CC}">
              <c16:uniqueId val="{00000001-8FF0-4739-94FB-E8237F003EDA}"/>
            </c:ext>
          </c:extLst>
        </c:ser>
        <c:ser>
          <c:idx val="2"/>
          <c:order val="2"/>
          <c:tx>
            <c:strRef>
              <c:f>Sheet1!$D$1</c:f>
              <c:strCache>
                <c:ptCount val="1"/>
                <c:pt idx="0">
                  <c:v>GB Outbound Holidays*</c:v>
                </c:pt>
              </c:strCache>
            </c:strRef>
          </c:tx>
          <c:spPr>
            <a:solidFill>
              <a:schemeClr val="accent2"/>
            </a:solidFill>
          </c:spPr>
          <c:invertIfNegative val="0"/>
          <c:cat>
            <c:strRef>
              <c:f>Sheet1!$A$2:$A$45</c:f>
              <c:strCache>
                <c:ptCount val="44"/>
                <c:pt idx="0">
                  <c:v>Q1</c:v>
                </c:pt>
                <c:pt idx="1">
                  <c:v>Q2</c:v>
                </c:pt>
                <c:pt idx="2">
                  <c:v>Q3</c:v>
                </c:pt>
                <c:pt idx="3">
                  <c:v>Q4</c:v>
                </c:pt>
                <c:pt idx="4">
                  <c:v>Q1</c:v>
                </c:pt>
                <c:pt idx="5">
                  <c:v>Q2</c:v>
                </c:pt>
                <c:pt idx="6">
                  <c:v>Q3</c:v>
                </c:pt>
                <c:pt idx="7">
                  <c:v>Q4</c:v>
                </c:pt>
                <c:pt idx="8">
                  <c:v>Q1</c:v>
                </c:pt>
                <c:pt idx="9">
                  <c:v>Q2</c:v>
                </c:pt>
                <c:pt idx="10">
                  <c:v>Q3</c:v>
                </c:pt>
                <c:pt idx="11">
                  <c:v>Q4</c:v>
                </c:pt>
                <c:pt idx="12">
                  <c:v>Q1</c:v>
                </c:pt>
                <c:pt idx="13">
                  <c:v>Q2</c:v>
                </c:pt>
                <c:pt idx="14">
                  <c:v>Q3</c:v>
                </c:pt>
                <c:pt idx="15">
                  <c:v>Q4</c:v>
                </c:pt>
                <c:pt idx="16">
                  <c:v>Q1</c:v>
                </c:pt>
                <c:pt idx="17">
                  <c:v>Q2</c:v>
                </c:pt>
                <c:pt idx="18">
                  <c:v>Q3</c:v>
                </c:pt>
                <c:pt idx="19">
                  <c:v>Q4</c:v>
                </c:pt>
                <c:pt idx="20">
                  <c:v>Q1</c:v>
                </c:pt>
                <c:pt idx="21">
                  <c:v>Q2</c:v>
                </c:pt>
                <c:pt idx="22">
                  <c:v>Q3</c:v>
                </c:pt>
                <c:pt idx="23">
                  <c:v>Q4</c:v>
                </c:pt>
                <c:pt idx="24">
                  <c:v>Q1</c:v>
                </c:pt>
                <c:pt idx="25">
                  <c:v>Q2</c:v>
                </c:pt>
                <c:pt idx="26">
                  <c:v>Q3</c:v>
                </c:pt>
                <c:pt idx="27">
                  <c:v>Q4</c:v>
                </c:pt>
                <c:pt idx="28">
                  <c:v>Q1</c:v>
                </c:pt>
                <c:pt idx="29">
                  <c:v>Q2</c:v>
                </c:pt>
                <c:pt idx="30">
                  <c:v>Q3</c:v>
                </c:pt>
                <c:pt idx="31">
                  <c:v>Q4</c:v>
                </c:pt>
                <c:pt idx="32">
                  <c:v>Q1</c:v>
                </c:pt>
                <c:pt idx="33">
                  <c:v>Q2</c:v>
                </c:pt>
                <c:pt idx="34">
                  <c:v>Q3</c:v>
                </c:pt>
                <c:pt idx="35">
                  <c:v>Q4</c:v>
                </c:pt>
                <c:pt idx="36">
                  <c:v>Q1</c:v>
                </c:pt>
                <c:pt idx="37">
                  <c:v>Q2</c:v>
                </c:pt>
                <c:pt idx="38">
                  <c:v>Q3</c:v>
                </c:pt>
                <c:pt idx="39">
                  <c:v>Q4</c:v>
                </c:pt>
                <c:pt idx="40">
                  <c:v>Q1</c:v>
                </c:pt>
                <c:pt idx="41">
                  <c:v>Q2</c:v>
                </c:pt>
                <c:pt idx="42">
                  <c:v>Q3</c:v>
                </c:pt>
                <c:pt idx="43">
                  <c:v>Q4</c:v>
                </c:pt>
              </c:strCache>
            </c:strRef>
          </c:cat>
          <c:val>
            <c:numRef>
              <c:f>Sheet1!$D$2:$D$45</c:f>
              <c:numCache>
                <c:formatCode>0.0%</c:formatCode>
                <c:ptCount val="44"/>
                <c:pt idx="0">
                  <c:v>0.46526286401511896</c:v>
                </c:pt>
                <c:pt idx="1">
                  <c:v>0.43735772656225413</c:v>
                </c:pt>
                <c:pt idx="2">
                  <c:v>0.40785532578368622</c:v>
                </c:pt>
                <c:pt idx="3">
                  <c:v>0.39493125384773242</c:v>
                </c:pt>
                <c:pt idx="4">
                  <c:v>0.39146010344507193</c:v>
                </c:pt>
                <c:pt idx="5">
                  <c:v>0.38766024124259924</c:v>
                </c:pt>
                <c:pt idx="6">
                  <c:v>0.39495215492484592</c:v>
                </c:pt>
                <c:pt idx="7">
                  <c:v>0.39757007494469943</c:v>
                </c:pt>
                <c:pt idx="8">
                  <c:v>0.39452289259734702</c:v>
                </c:pt>
                <c:pt idx="9">
                  <c:v>0.39819919147372285</c:v>
                </c:pt>
                <c:pt idx="10">
                  <c:v>0.38741672360778961</c:v>
                </c:pt>
                <c:pt idx="11">
                  <c:v>0.3835425677814116</c:v>
                </c:pt>
                <c:pt idx="12">
                  <c:v>0.3824455040154936</c:v>
                </c:pt>
                <c:pt idx="13">
                  <c:v>0.38536913755703495</c:v>
                </c:pt>
                <c:pt idx="14">
                  <c:v>0.3911353781917456</c:v>
                </c:pt>
                <c:pt idx="15">
                  <c:v>0.38535618787885245</c:v>
                </c:pt>
                <c:pt idx="16">
                  <c:v>0.38587420042643916</c:v>
                </c:pt>
                <c:pt idx="17">
                  <c:v>0.39070017182130579</c:v>
                </c:pt>
                <c:pt idx="18">
                  <c:v>0.3927335640138408</c:v>
                </c:pt>
                <c:pt idx="19">
                  <c:v>0.39470860117940815</c:v>
                </c:pt>
                <c:pt idx="20">
                  <c:v>0.39615154876695963</c:v>
                </c:pt>
                <c:pt idx="21">
                  <c:v>0.39941660037125432</c:v>
                </c:pt>
                <c:pt idx="22">
                  <c:v>0.40981919422808177</c:v>
                </c:pt>
                <c:pt idx="23">
                  <c:v>0.42134278401260095</c:v>
                </c:pt>
                <c:pt idx="24">
                  <c:v>0.42269083866802948</c:v>
                </c:pt>
                <c:pt idx="25">
                  <c:v>0.43056818060293661</c:v>
                </c:pt>
                <c:pt idx="26">
                  <c:v>0.43321280830268105</c:v>
                </c:pt>
                <c:pt idx="27">
                  <c:v>0.42964163405088063</c:v>
                </c:pt>
                <c:pt idx="28">
                  <c:v>0.43031495272698078</c:v>
                </c:pt>
                <c:pt idx="29">
                  <c:v>0.43435339579161342</c:v>
                </c:pt>
                <c:pt idx="30">
                  <c:v>0.43686110046978649</c:v>
                </c:pt>
                <c:pt idx="31">
                  <c:v>0.44615659033028449</c:v>
                </c:pt>
                <c:pt idx="32">
                  <c:v>0.45068899493050524</c:v>
                </c:pt>
                <c:pt idx="33">
                  <c:v>0.44489231832316023</c:v>
                </c:pt>
                <c:pt idx="34">
                  <c:v>0.44270465351639332</c:v>
                </c:pt>
                <c:pt idx="35">
                  <c:v>0.44003710996667672</c:v>
                </c:pt>
                <c:pt idx="36">
                  <c:v>0.43625748559199529</c:v>
                </c:pt>
                <c:pt idx="37">
                  <c:v>0.43966731126673303</c:v>
                </c:pt>
                <c:pt idx="38">
                  <c:v>0.45382367945091129</c:v>
                </c:pt>
                <c:pt idx="39">
                  <c:v>0.4482561463693539</c:v>
                </c:pt>
                <c:pt idx="40">
                  <c:v>0.44815766923736078</c:v>
                </c:pt>
                <c:pt idx="41">
                  <c:v>0.44409678765123067</c:v>
                </c:pt>
                <c:pt idx="42">
                  <c:v>0.4436104247284256</c:v>
                </c:pt>
                <c:pt idx="43">
                  <c:v>0.44110576923076927</c:v>
                </c:pt>
              </c:numCache>
            </c:numRef>
          </c:val>
          <c:extLst>
            <c:ext xmlns:c16="http://schemas.microsoft.com/office/drawing/2014/chart" uri="{C3380CC4-5D6E-409C-BE32-E72D297353CC}">
              <c16:uniqueId val="{00000002-8FF0-4739-94FB-E8237F003EDA}"/>
            </c:ext>
          </c:extLst>
        </c:ser>
        <c:dLbls>
          <c:showLegendKey val="0"/>
          <c:showVal val="0"/>
          <c:showCatName val="0"/>
          <c:showSerName val="0"/>
          <c:showPercent val="0"/>
          <c:showBubbleSize val="0"/>
        </c:dLbls>
        <c:gapWidth val="60"/>
        <c:overlap val="100"/>
        <c:axId val="342029440"/>
        <c:axId val="342030976"/>
      </c:barChart>
      <c:catAx>
        <c:axId val="342029440"/>
        <c:scaling>
          <c:orientation val="minMax"/>
        </c:scaling>
        <c:delete val="0"/>
        <c:axPos val="b"/>
        <c:numFmt formatCode="General" sourceLinked="0"/>
        <c:majorTickMark val="none"/>
        <c:minorTickMark val="none"/>
        <c:tickLblPos val="nextTo"/>
        <c:spPr>
          <a:ln>
            <a:noFill/>
          </a:ln>
        </c:spPr>
        <c:txPr>
          <a:bodyPr/>
          <a:lstStyle/>
          <a:p>
            <a:pPr>
              <a:defRPr lang="en-US" sz="800" baseline="0">
                <a:solidFill>
                  <a:schemeClr val="bg1">
                    <a:lumMod val="50000"/>
                  </a:schemeClr>
                </a:solidFill>
                <a:latin typeface="Arial" panose="020B0604020202020204" pitchFamily="34" charset="0"/>
                <a:cs typeface="Arial" panose="020B0604020202020204" pitchFamily="34" charset="0"/>
              </a:defRPr>
            </a:pPr>
            <a:endParaRPr lang="en-US"/>
          </a:p>
        </c:txPr>
        <c:crossAx val="342030976"/>
        <c:crosses val="autoZero"/>
        <c:auto val="1"/>
        <c:lblAlgn val="ctr"/>
        <c:lblOffset val="100"/>
        <c:noMultiLvlLbl val="0"/>
      </c:catAx>
      <c:valAx>
        <c:axId val="342030976"/>
        <c:scaling>
          <c:orientation val="minMax"/>
          <c:max val="1"/>
          <c:min val="0"/>
        </c:scaling>
        <c:delete val="0"/>
        <c:axPos val="l"/>
        <c:numFmt formatCode="0%" sourceLinked="0"/>
        <c:majorTickMark val="none"/>
        <c:minorTickMark val="none"/>
        <c:tickLblPos val="nextTo"/>
        <c:txPr>
          <a:bodyPr/>
          <a:lstStyle/>
          <a:p>
            <a:pPr>
              <a:defRPr lang="en-US" sz="900">
                <a:solidFill>
                  <a:schemeClr val="bg1">
                    <a:lumMod val="50000"/>
                  </a:schemeClr>
                </a:solidFill>
                <a:latin typeface="Arial" panose="020B0604020202020204" pitchFamily="34" charset="0"/>
                <a:cs typeface="Arial" panose="020B0604020202020204" pitchFamily="34" charset="0"/>
              </a:defRPr>
            </a:pPr>
            <a:endParaRPr lang="en-US"/>
          </a:p>
        </c:txPr>
        <c:crossAx val="342029440"/>
        <c:crosses val="autoZero"/>
        <c:crossBetween val="between"/>
      </c:valAx>
    </c:plotArea>
    <c:legend>
      <c:legendPos val="t"/>
      <c:layout>
        <c:manualLayout>
          <c:xMode val="edge"/>
          <c:yMode val="edge"/>
          <c:x val="7.7056968977353243E-2"/>
          <c:y val="6.3913638317255189E-2"/>
          <c:w val="0.89572352492032492"/>
          <c:h val="5.6776179013918626E-2"/>
        </c:manualLayout>
      </c:layout>
      <c:overlay val="0"/>
      <c:txPr>
        <a:bodyPr/>
        <a:lstStyle/>
        <a:p>
          <a:pPr>
            <a:defRPr lang="en-US" sz="1000">
              <a:solidFill>
                <a:schemeClr val="bg1">
                  <a:lumMod val="50000"/>
                </a:schemeClr>
              </a:solidFill>
              <a:latin typeface="Arial" panose="020B0604020202020204" pitchFamily="34" charset="0"/>
              <a:cs typeface="Arial" panose="020B0604020202020204" pitchFamily="34" charset="0"/>
            </a:defRPr>
          </a:pPr>
          <a:endParaRPr lang="en-US"/>
        </a:p>
      </c:txPr>
    </c:legend>
    <c:plotVisOnly val="1"/>
    <c:dispBlanksAs val="gap"/>
    <c:showDLblsOverMax val="0"/>
  </c:chart>
  <c:txPr>
    <a:bodyPr/>
    <a:lstStyle/>
    <a:p>
      <a:pPr>
        <a:defRPr sz="800">
          <a:latin typeface="Verdana" panose="020B0604030504040204" pitchFamily="34" charset="0"/>
          <a:ea typeface="Verdana" panose="020B0604030504040204" pitchFamily="34" charset="0"/>
          <a:cs typeface="Verdana" panose="020B0604030504040204" pitchFamily="34" charset="0"/>
        </a:defRPr>
      </a:pPr>
      <a:endParaRPr lang="en-US"/>
    </a:p>
  </c:txPr>
  <c:externalData r:id="rId2">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lang="en-US" sz="1400" b="0" i="0" u="none" strike="noStrike" kern="1200" spc="0" baseline="0">
                <a:solidFill>
                  <a:schemeClr val="bg1">
                    <a:lumMod val="50000"/>
                  </a:schemeClr>
                </a:solidFill>
                <a:latin typeface="+mn-lt"/>
                <a:ea typeface="+mn-ea"/>
                <a:cs typeface="+mn-cs"/>
              </a:defRPr>
            </a:pPr>
            <a:r>
              <a:rPr lang="en-GB" dirty="0"/>
              <a:t>Fig 5. Trips (millions)</a:t>
            </a:r>
          </a:p>
        </c:rich>
      </c:tx>
      <c:layout>
        <c:manualLayout>
          <c:xMode val="edge"/>
          <c:yMode val="edge"/>
          <c:x val="0.23146911037029508"/>
          <c:y val="2.8710286458578631E-2"/>
        </c:manualLayout>
      </c:layout>
      <c:overlay val="0"/>
      <c:spPr>
        <a:noFill/>
        <a:ln>
          <a:noFill/>
        </a:ln>
        <a:effectLst/>
      </c:spPr>
      <c:txPr>
        <a:bodyPr rot="0" spcFirstLastPara="1" vertOverflow="ellipsis" vert="horz" wrap="square" anchor="ctr" anchorCtr="1"/>
        <a:lstStyle/>
        <a:p>
          <a:pPr>
            <a:defRPr lang="en-US" sz="1400" b="0" i="0" u="none" strike="noStrike" kern="1200" spc="0" baseline="0">
              <a:solidFill>
                <a:schemeClr val="bg1">
                  <a:lumMod val="50000"/>
                </a:schemeClr>
              </a:solidFill>
              <a:latin typeface="+mn-lt"/>
              <a:ea typeface="+mn-ea"/>
              <a:cs typeface="+mn-cs"/>
            </a:defRPr>
          </a:pPr>
          <a:endParaRPr lang="en-US"/>
        </a:p>
      </c:txPr>
    </c:title>
    <c:autoTitleDeleted val="0"/>
    <c:plotArea>
      <c:layout>
        <c:manualLayout>
          <c:layoutTarget val="inner"/>
          <c:xMode val="edge"/>
          <c:yMode val="edge"/>
          <c:x val="0.19363520884677751"/>
          <c:y val="0.15067286437102431"/>
          <c:w val="0.33128596493643936"/>
          <c:h val="0.69796213482455982"/>
        </c:manualLayout>
      </c:layout>
      <c:doughnutChart>
        <c:varyColors val="1"/>
        <c:ser>
          <c:idx val="0"/>
          <c:order val="0"/>
          <c:tx>
            <c:strRef>
              <c:f>Sheet1!$B$1</c:f>
              <c:strCache>
                <c:ptCount val="1"/>
                <c:pt idx="0">
                  <c:v>Trips (millions)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7CA2-4E1F-A21F-F10FB47EF92A}"/>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7CA2-4E1F-A21F-F10FB47EF92A}"/>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7CA2-4E1F-A21F-F10FB47EF92A}"/>
              </c:ext>
            </c:extLst>
          </c:dPt>
          <c:dLbls>
            <c:dLbl>
              <c:idx val="0"/>
              <c:layout>
                <c:manualLayout>
                  <c:x val="-5.9366232030832723E-2"/>
                  <c:y val="2.4860018514743804E-2"/>
                </c:manualLayout>
              </c:layout>
              <c:spPr>
                <a:noFill/>
                <a:ln>
                  <a:noFill/>
                </a:ln>
                <a:effectLst/>
              </c:spPr>
              <c:txPr>
                <a:bodyPr rot="0" spcFirstLastPara="1" vertOverflow="ellipsis" vert="horz" wrap="square" lIns="38100" tIns="19050" rIns="38100" bIns="19050" anchor="ctr" anchorCtr="1">
                  <a:spAutoFit/>
                </a:bodyPr>
                <a:lstStyle/>
                <a:p>
                  <a:pPr>
                    <a:defRPr lang="en-US" sz="1000" b="1"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7CA2-4E1F-A21F-F10FB47EF92A}"/>
                </c:ext>
              </c:extLst>
            </c:dLbl>
            <c:dLbl>
              <c:idx val="1"/>
              <c:layout>
                <c:manualLayout>
                  <c:x val="-5.6122156090841991E-3"/>
                  <c:y val="9.6111640061926802E-3"/>
                </c:manualLayout>
              </c:layout>
              <c:spPr>
                <a:noFill/>
                <a:ln>
                  <a:noFill/>
                </a:ln>
                <a:effectLst/>
              </c:spPr>
              <c:txPr>
                <a:bodyPr rot="0" spcFirstLastPara="1" vertOverflow="ellipsis" vert="horz" wrap="square" lIns="38100" tIns="19050" rIns="38100" bIns="19050" anchor="ctr" anchorCtr="1">
                  <a:spAutoFit/>
                </a:bodyPr>
                <a:lstStyle/>
                <a:p>
                  <a:pPr>
                    <a:defRPr lang="en-US" sz="1000" b="1"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7CA2-4E1F-A21F-F10FB47EF92A}"/>
                </c:ext>
              </c:extLst>
            </c:dLbl>
            <c:dLbl>
              <c:idx val="2"/>
              <c:layout>
                <c:manualLayout>
                  <c:x val="-1.3083605058970527E-3"/>
                  <c:y val="-1.566971264469591E-2"/>
                </c:manualLayout>
              </c:layout>
              <c:spPr>
                <a:noFill/>
                <a:ln>
                  <a:noFill/>
                </a:ln>
                <a:effectLst/>
              </c:spPr>
              <c:txPr>
                <a:bodyPr rot="0" spcFirstLastPara="1" vertOverflow="ellipsis" vert="horz" wrap="square" lIns="38100" tIns="19050" rIns="38100" bIns="19050" anchor="ctr" anchorCtr="1">
                  <a:spAutoFit/>
                </a:bodyPr>
                <a:lstStyle/>
                <a:p>
                  <a:pPr>
                    <a:defRPr lang="en-US" sz="1000" b="1"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7CA2-4E1F-A21F-F10FB47EF92A}"/>
                </c:ext>
              </c:extLst>
            </c:dLbl>
            <c:spPr>
              <a:noFill/>
              <a:ln>
                <a:noFill/>
              </a:ln>
              <a:effectLst/>
            </c:spPr>
            <c:txPr>
              <a:bodyPr rot="0" spcFirstLastPara="1" vertOverflow="ellipsis" vert="horz" wrap="square" lIns="38100" tIns="19050" rIns="38100" bIns="19050" anchor="ctr" anchorCtr="1">
                <a:spAutoFit/>
              </a:bodyPr>
              <a:lstStyle/>
              <a:p>
                <a:pPr>
                  <a:defRPr lang="en-US" sz="1000" b="1"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England</c:v>
                </c:pt>
                <c:pt idx="1">
                  <c:v>Scotland</c:v>
                </c:pt>
                <c:pt idx="2">
                  <c:v>Wales</c:v>
                </c:pt>
              </c:strCache>
            </c:strRef>
          </c:cat>
          <c:val>
            <c:numRef>
              <c:f>Sheet1!$B$2:$B$4</c:f>
              <c:numCache>
                <c:formatCode>0.000</c:formatCode>
                <c:ptCount val="3"/>
                <c:pt idx="0">
                  <c:v>99.070999999999998</c:v>
                </c:pt>
                <c:pt idx="1">
                  <c:v>13.81</c:v>
                </c:pt>
                <c:pt idx="2">
                  <c:v>10.698</c:v>
                </c:pt>
              </c:numCache>
            </c:numRef>
          </c:val>
          <c:extLst>
            <c:ext xmlns:c16="http://schemas.microsoft.com/office/drawing/2014/chart" uri="{C3380CC4-5D6E-409C-BE32-E72D297353CC}">
              <c16:uniqueId val="{00000000-4957-47EE-B6CB-5059C00930FD}"/>
            </c:ext>
          </c:extLst>
        </c:ser>
        <c:dLbls>
          <c:showLegendKey val="0"/>
          <c:showVal val="0"/>
          <c:showCatName val="0"/>
          <c:showSerName val="0"/>
          <c:showPercent val="0"/>
          <c:showBubbleSize val="0"/>
          <c:showLeaderLines val="1"/>
        </c:dLbls>
        <c:firstSliceAng val="0"/>
        <c:holeSize val="55"/>
      </c:doughnutChart>
      <c:spPr>
        <a:noFill/>
        <a:ln>
          <a:noFill/>
        </a:ln>
        <a:effectLst/>
      </c:spPr>
    </c:plotArea>
    <c:legend>
      <c:legendPos val="b"/>
      <c:layout>
        <c:manualLayout>
          <c:xMode val="edge"/>
          <c:yMode val="edge"/>
          <c:x val="0.30213774589657477"/>
          <c:y val="0.88606271186577423"/>
          <c:w val="0.69786225410342551"/>
          <c:h val="9.8565546156782202E-2"/>
        </c:manualLayout>
      </c:layout>
      <c:overlay val="0"/>
      <c:spPr>
        <a:noFill/>
        <a:ln>
          <a:noFill/>
        </a:ln>
        <a:effectLst/>
      </c:spPr>
      <c:txPr>
        <a:bodyPr rot="0" spcFirstLastPara="1" vertOverflow="ellipsis" vert="horz" wrap="square" anchor="ctr" anchorCtr="1"/>
        <a:lstStyle/>
        <a:p>
          <a:pPr>
            <a:defRPr lang="en-US" sz="1197" b="0" i="0" u="none" strike="noStrike" kern="1200" baseline="0">
              <a:solidFill>
                <a:schemeClr val="bg1">
                  <a:lumMod val="50000"/>
                </a:schemeClr>
              </a:solidFill>
              <a:latin typeface="+mn-lt"/>
              <a:ea typeface="+mn-ea"/>
              <a:cs typeface="+mn-cs"/>
            </a:defRPr>
          </a:pPr>
          <a:endParaRPr lang="en-US"/>
        </a:p>
      </c:txPr>
    </c:legend>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layout>
        <c:manualLayout>
          <c:xMode val="edge"/>
          <c:yMode val="edge"/>
          <c:x val="0.3891521470827109"/>
          <c:y val="2.0495655969924649E-2"/>
        </c:manualLayout>
      </c:layout>
      <c:overlay val="0"/>
      <c:spPr>
        <a:noFill/>
        <a:ln>
          <a:noFill/>
        </a:ln>
        <a:effectLst/>
      </c:spPr>
      <c:txPr>
        <a:bodyPr rot="0" spcFirstLastPara="1" vertOverflow="ellipsis" vert="horz" wrap="square" anchor="ctr" anchorCtr="1"/>
        <a:lstStyle/>
        <a:p>
          <a:pPr>
            <a:defRPr lang="en-US" sz="1400" b="0" i="0" u="none" strike="noStrike" kern="1200" spc="0" baseline="0">
              <a:solidFill>
                <a:schemeClr val="bg1">
                  <a:lumMod val="50000"/>
                </a:schemeClr>
              </a:solidFill>
              <a:latin typeface="+mn-lt"/>
              <a:ea typeface="+mn-ea"/>
              <a:cs typeface="+mn-cs"/>
            </a:defRPr>
          </a:pPr>
          <a:endParaRPr lang="en-US"/>
        </a:p>
      </c:txPr>
    </c:title>
    <c:autoTitleDeleted val="0"/>
    <c:plotArea>
      <c:layout>
        <c:manualLayout>
          <c:layoutTarget val="inner"/>
          <c:xMode val="edge"/>
          <c:yMode val="edge"/>
          <c:x val="0.33089592028521453"/>
          <c:y val="0.16960155315112643"/>
          <c:w val="0.57192009382828768"/>
          <c:h val="0.75232855666201648"/>
        </c:manualLayout>
      </c:layout>
      <c:doughnutChart>
        <c:varyColors val="1"/>
        <c:ser>
          <c:idx val="0"/>
          <c:order val="0"/>
          <c:tx>
            <c:strRef>
              <c:f>Sheet1!$B$1</c:f>
              <c:strCache>
                <c:ptCount val="1"/>
                <c:pt idx="0">
                  <c:v>Share of trips (%)</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0526-449A-BAE7-FE911244906D}"/>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0526-449A-BAE7-FE911244906D}"/>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0526-449A-BAE7-FE911244906D}"/>
              </c:ext>
            </c:extLst>
          </c:dPt>
          <c:dLbls>
            <c:dLbl>
              <c:idx val="0"/>
              <c:layout>
                <c:manualLayout>
                  <c:x val="-8.1799177039550724E-2"/>
                  <c:y val="4.6115225932330473E-2"/>
                </c:manualLayout>
              </c:layout>
              <c:spPr>
                <a:noFill/>
                <a:ln>
                  <a:noFill/>
                </a:ln>
                <a:effectLst/>
              </c:spPr>
              <c:txPr>
                <a:bodyPr rot="0" spcFirstLastPara="1" vertOverflow="ellipsis" vert="horz" wrap="square" lIns="38100" tIns="19050" rIns="38100" bIns="19050" anchor="ctr" anchorCtr="1">
                  <a:spAutoFit/>
                </a:bodyPr>
                <a:lstStyle/>
                <a:p>
                  <a:pPr>
                    <a:defRPr lang="en-US" sz="1000" b="1"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0526-449A-BAE7-FE911244906D}"/>
                </c:ext>
              </c:extLst>
            </c:dLbl>
            <c:dLbl>
              <c:idx val="1"/>
              <c:layout>
                <c:manualLayout>
                  <c:x val="3.8951989066452713E-3"/>
                  <c:y val="-1.5371741977443525E-2"/>
                </c:manualLayout>
              </c:layout>
              <c:spPr>
                <a:noFill/>
                <a:ln>
                  <a:noFill/>
                </a:ln>
                <a:effectLst/>
              </c:spPr>
              <c:txPr>
                <a:bodyPr rot="0" spcFirstLastPara="1" vertOverflow="ellipsis" vert="horz" wrap="square" lIns="38100" tIns="19050" rIns="38100" bIns="19050" anchor="ctr" anchorCtr="1">
                  <a:spAutoFit/>
                </a:bodyPr>
                <a:lstStyle/>
                <a:p>
                  <a:pPr>
                    <a:defRPr lang="en-US" sz="1000" b="1"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0526-449A-BAE7-FE911244906D}"/>
                </c:ext>
              </c:extLst>
            </c:dLbl>
            <c:dLbl>
              <c:idx val="2"/>
              <c:layout>
                <c:manualLayout>
                  <c:x val="3.8951989066452713E-3"/>
                  <c:y val="-1.0247827984962325E-2"/>
                </c:manualLayout>
              </c:layout>
              <c:spPr>
                <a:noFill/>
                <a:ln>
                  <a:noFill/>
                </a:ln>
                <a:effectLst/>
              </c:spPr>
              <c:txPr>
                <a:bodyPr rot="0" spcFirstLastPara="1" vertOverflow="ellipsis" vert="horz" wrap="square" lIns="38100" tIns="19050" rIns="38100" bIns="19050" anchor="ctr" anchorCtr="1">
                  <a:spAutoFit/>
                </a:bodyPr>
                <a:lstStyle/>
                <a:p>
                  <a:pPr>
                    <a:defRPr lang="en-US" sz="1000" b="1"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0526-449A-BAE7-FE911244906D}"/>
                </c:ext>
              </c:extLst>
            </c:dLbl>
            <c:spPr>
              <a:noFill/>
              <a:ln>
                <a:noFill/>
              </a:ln>
              <a:effectLst/>
            </c:spPr>
            <c:txPr>
              <a:bodyPr rot="0" spcFirstLastPara="1" vertOverflow="ellipsis" vert="horz" wrap="square" lIns="38100" tIns="19050" rIns="38100" bIns="19050" anchor="ctr" anchorCtr="1">
                <a:spAutoFit/>
              </a:bodyPr>
              <a:lstStyle/>
              <a:p>
                <a:pPr>
                  <a:defRPr lang="en-US" sz="1000" b="1"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England</c:v>
                </c:pt>
                <c:pt idx="1">
                  <c:v>Scotland</c:v>
                </c:pt>
                <c:pt idx="2">
                  <c:v>Wales</c:v>
                </c:pt>
              </c:strCache>
            </c:strRef>
          </c:cat>
          <c:val>
            <c:numRef>
              <c:f>Sheet1!$B$2:$B$4</c:f>
              <c:numCache>
                <c:formatCode>0%</c:formatCode>
                <c:ptCount val="3"/>
                <c:pt idx="0">
                  <c:v>0.81</c:v>
                </c:pt>
                <c:pt idx="1">
                  <c:v>0.11</c:v>
                </c:pt>
                <c:pt idx="2">
                  <c:v>0.09</c:v>
                </c:pt>
              </c:numCache>
            </c:numRef>
          </c:val>
          <c:extLst>
            <c:ext xmlns:c16="http://schemas.microsoft.com/office/drawing/2014/chart" uri="{C3380CC4-5D6E-409C-BE32-E72D297353CC}">
              <c16:uniqueId val="{00000008-0526-449A-BAE7-FE911244906D}"/>
            </c:ext>
          </c:extLst>
        </c:ser>
        <c:dLbls>
          <c:showLegendKey val="0"/>
          <c:showVal val="0"/>
          <c:showCatName val="0"/>
          <c:showSerName val="0"/>
          <c:showPercent val="0"/>
          <c:showBubbleSize val="0"/>
          <c:showLeaderLines val="1"/>
        </c:dLbls>
        <c:firstSliceAng val="0"/>
        <c:holeSize val="55"/>
      </c:doughnutChart>
      <c:spPr>
        <a:noFill/>
        <a:ln>
          <a:noFill/>
        </a:ln>
        <a:effectLst/>
      </c:spPr>
    </c:plotArea>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lang="en-US" sz="1400" b="0" i="0" u="none" strike="noStrike" kern="1200" spc="0" baseline="0">
                <a:solidFill>
                  <a:schemeClr val="bg1">
                    <a:lumMod val="50000"/>
                  </a:schemeClr>
                </a:solidFill>
                <a:latin typeface="+mn-lt"/>
                <a:ea typeface="+mn-ea"/>
                <a:cs typeface="+mn-cs"/>
              </a:defRPr>
            </a:pPr>
            <a:r>
              <a:rPr lang="en-GB" dirty="0"/>
              <a:t>Fig 6. Nights (millions)</a:t>
            </a:r>
          </a:p>
        </c:rich>
      </c:tx>
      <c:layout>
        <c:manualLayout>
          <c:xMode val="edge"/>
          <c:yMode val="edge"/>
          <c:x val="0.22011861189922646"/>
          <c:y val="1.0449514241577145E-2"/>
        </c:manualLayout>
      </c:layout>
      <c:overlay val="0"/>
      <c:spPr>
        <a:noFill/>
        <a:ln>
          <a:noFill/>
        </a:ln>
        <a:effectLst/>
      </c:spPr>
      <c:txPr>
        <a:bodyPr rot="0" spcFirstLastPara="1" vertOverflow="ellipsis" vert="horz" wrap="square" anchor="ctr" anchorCtr="1"/>
        <a:lstStyle/>
        <a:p>
          <a:pPr>
            <a:defRPr lang="en-US" sz="1400" b="0" i="0" u="none" strike="noStrike" kern="1200" spc="0" baseline="0">
              <a:solidFill>
                <a:schemeClr val="bg1">
                  <a:lumMod val="50000"/>
                </a:schemeClr>
              </a:solidFill>
              <a:latin typeface="+mn-lt"/>
              <a:ea typeface="+mn-ea"/>
              <a:cs typeface="+mn-cs"/>
            </a:defRPr>
          </a:pPr>
          <a:endParaRPr lang="en-US"/>
        </a:p>
      </c:txPr>
    </c:title>
    <c:autoTitleDeleted val="0"/>
    <c:plotArea>
      <c:layout>
        <c:manualLayout>
          <c:layoutTarget val="inner"/>
          <c:xMode val="edge"/>
          <c:yMode val="edge"/>
          <c:x val="0.20703485193581303"/>
          <c:y val="0.16438148896707536"/>
          <c:w val="0.58443878640154912"/>
          <c:h val="0.61947888190197609"/>
        </c:manualLayout>
      </c:layout>
      <c:doughnutChart>
        <c:varyColors val="1"/>
        <c:ser>
          <c:idx val="0"/>
          <c:order val="0"/>
          <c:tx>
            <c:strRef>
              <c:f>Sheet1!$B$1</c:f>
              <c:strCache>
                <c:ptCount val="1"/>
                <c:pt idx="0">
                  <c:v>Nights (millions)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8CD8-466E-85A4-3A1B0582DFB1}"/>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8CD8-466E-85A4-3A1B0582DFB1}"/>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8CD8-466E-85A4-3A1B0582DFB1}"/>
              </c:ext>
            </c:extLst>
          </c:dPt>
          <c:dLbls>
            <c:spPr>
              <a:noFill/>
              <a:ln>
                <a:noFill/>
              </a:ln>
              <a:effectLst/>
            </c:spPr>
            <c:txPr>
              <a:bodyPr rot="0" spcFirstLastPara="1" vertOverflow="ellipsis" vert="horz" wrap="square" lIns="38100" tIns="19050" rIns="38100" bIns="19050" anchor="ctr" anchorCtr="1">
                <a:spAutoFit/>
              </a:bodyPr>
              <a:lstStyle/>
              <a:p>
                <a:pPr>
                  <a:defRPr lang="en-US" sz="900" b="1"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England</c:v>
                </c:pt>
                <c:pt idx="1">
                  <c:v>Scotland</c:v>
                </c:pt>
                <c:pt idx="2">
                  <c:v>Wales</c:v>
                </c:pt>
              </c:strCache>
            </c:strRef>
          </c:cat>
          <c:val>
            <c:numRef>
              <c:f>Sheet1!$B$2:$B$4</c:f>
              <c:numCache>
                <c:formatCode>General</c:formatCode>
                <c:ptCount val="3"/>
                <c:pt idx="0">
                  <c:v>290.31599999999997</c:v>
                </c:pt>
                <c:pt idx="1">
                  <c:v>46.412999999999997</c:v>
                </c:pt>
                <c:pt idx="2">
                  <c:v>35.076999999999998</c:v>
                </c:pt>
              </c:numCache>
            </c:numRef>
          </c:val>
          <c:extLst>
            <c:ext xmlns:c16="http://schemas.microsoft.com/office/drawing/2014/chart" uri="{C3380CC4-5D6E-409C-BE32-E72D297353CC}">
              <c16:uniqueId val="{00000000-43BD-4A3D-9C7C-28723D6E600B}"/>
            </c:ext>
          </c:extLst>
        </c:ser>
        <c:dLbls>
          <c:showLegendKey val="0"/>
          <c:showVal val="0"/>
          <c:showCatName val="0"/>
          <c:showSerName val="0"/>
          <c:showPercent val="0"/>
          <c:showBubbleSize val="0"/>
          <c:showLeaderLines val="1"/>
        </c:dLbls>
        <c:firstSliceAng val="0"/>
        <c:holeSize val="55"/>
      </c:doughnutChart>
      <c:spPr>
        <a:noFill/>
        <a:ln>
          <a:noFill/>
        </a:ln>
        <a:effectLst/>
      </c:spPr>
    </c:plotArea>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layout>
        <c:manualLayout>
          <c:xMode val="edge"/>
          <c:yMode val="edge"/>
          <c:x val="0.56906685576366933"/>
          <c:y val="7.1577482500280662E-2"/>
        </c:manualLayout>
      </c:layout>
      <c:overlay val="0"/>
      <c:spPr>
        <a:noFill/>
        <a:ln>
          <a:noFill/>
        </a:ln>
        <a:effectLst/>
      </c:spPr>
      <c:txPr>
        <a:bodyPr rot="0" spcFirstLastPara="1" vertOverflow="ellipsis" vert="horz" wrap="square" anchor="ctr" anchorCtr="1"/>
        <a:lstStyle/>
        <a:p>
          <a:pPr>
            <a:defRPr lang="en-US" sz="1400" b="0" i="0" u="none" strike="noStrike" kern="1200" spc="0" baseline="0">
              <a:solidFill>
                <a:schemeClr val="bg1">
                  <a:lumMod val="50000"/>
                </a:schemeClr>
              </a:solidFill>
              <a:latin typeface="+mn-lt"/>
              <a:ea typeface="+mn-ea"/>
              <a:cs typeface="+mn-cs"/>
            </a:defRPr>
          </a:pPr>
          <a:endParaRPr lang="en-US"/>
        </a:p>
      </c:txPr>
    </c:title>
    <c:autoTitleDeleted val="0"/>
    <c:plotArea>
      <c:layout>
        <c:manualLayout>
          <c:layoutTarget val="inner"/>
          <c:xMode val="edge"/>
          <c:yMode val="edge"/>
          <c:x val="0.53658426262181269"/>
          <c:y val="0.2101315031731113"/>
          <c:w val="0.36162540182131508"/>
          <c:h val="0.58814689763856765"/>
        </c:manualLayout>
      </c:layout>
      <c:doughnutChart>
        <c:varyColors val="1"/>
        <c:ser>
          <c:idx val="0"/>
          <c:order val="0"/>
          <c:tx>
            <c:strRef>
              <c:f>Sheet1!$B$1</c:f>
              <c:strCache>
                <c:ptCount val="1"/>
                <c:pt idx="0">
                  <c:v>Share of nights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1084-4A89-97E4-4EF4BED6F0CB}"/>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1084-4A89-97E4-4EF4BED6F0CB}"/>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1084-4A89-97E4-4EF4BED6F0CB}"/>
              </c:ext>
            </c:extLst>
          </c:dPt>
          <c:dLbls>
            <c:spPr>
              <a:noFill/>
              <a:ln>
                <a:noFill/>
              </a:ln>
              <a:effectLst/>
            </c:spPr>
            <c:txPr>
              <a:bodyPr rot="0" spcFirstLastPara="1" vertOverflow="ellipsis" vert="horz" wrap="square" lIns="38100" tIns="19050" rIns="38100" bIns="19050" anchor="ctr" anchorCtr="1">
                <a:spAutoFit/>
              </a:bodyPr>
              <a:lstStyle/>
              <a:p>
                <a:pPr>
                  <a:defRPr lang="en-US" sz="900" b="1"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England</c:v>
                </c:pt>
                <c:pt idx="1">
                  <c:v>Scotland</c:v>
                </c:pt>
                <c:pt idx="2">
                  <c:v>Wales</c:v>
                </c:pt>
              </c:strCache>
            </c:strRef>
          </c:cat>
          <c:val>
            <c:numRef>
              <c:f>Sheet1!$B$2:$B$4</c:f>
              <c:numCache>
                <c:formatCode>0%</c:formatCode>
                <c:ptCount val="3"/>
                <c:pt idx="0">
                  <c:v>0.78</c:v>
                </c:pt>
                <c:pt idx="1">
                  <c:v>0.12</c:v>
                </c:pt>
                <c:pt idx="2">
                  <c:v>0.09</c:v>
                </c:pt>
              </c:numCache>
            </c:numRef>
          </c:val>
          <c:extLst>
            <c:ext xmlns:c16="http://schemas.microsoft.com/office/drawing/2014/chart" uri="{C3380CC4-5D6E-409C-BE32-E72D297353CC}">
              <c16:uniqueId val="{00000008-1084-4A89-97E4-4EF4BED6F0CB}"/>
            </c:ext>
          </c:extLst>
        </c:ser>
        <c:dLbls>
          <c:showLegendKey val="0"/>
          <c:showVal val="0"/>
          <c:showCatName val="0"/>
          <c:showSerName val="0"/>
          <c:showPercent val="0"/>
          <c:showBubbleSize val="0"/>
          <c:showLeaderLines val="1"/>
        </c:dLbls>
        <c:firstSliceAng val="0"/>
        <c:holeSize val="55"/>
      </c:doughnutChart>
      <c:spPr>
        <a:noFill/>
        <a:ln>
          <a:noFill/>
        </a:ln>
        <a:effectLst/>
      </c:spPr>
    </c:plotArea>
    <c:legend>
      <c:legendPos val="b"/>
      <c:layout>
        <c:manualLayout>
          <c:xMode val="edge"/>
          <c:yMode val="edge"/>
          <c:x val="0.11891178130083502"/>
          <c:y val="0.82408859499927012"/>
          <c:w val="0.67072044992919966"/>
          <c:h val="0.16857942944006801"/>
        </c:manualLayout>
      </c:layout>
      <c:overlay val="0"/>
      <c:spPr>
        <a:noFill/>
        <a:ln>
          <a:noFill/>
        </a:ln>
        <a:effectLst/>
      </c:spPr>
      <c:txPr>
        <a:bodyPr rot="0" spcFirstLastPara="1" vertOverflow="ellipsis" vert="horz" wrap="square" anchor="ctr" anchorCtr="1"/>
        <a:lstStyle/>
        <a:p>
          <a:pPr>
            <a:defRPr lang="en-US" sz="1197" b="0" i="0" u="none" strike="noStrike" kern="1200" baseline="0">
              <a:solidFill>
                <a:schemeClr val="bg1">
                  <a:lumMod val="50000"/>
                </a:schemeClr>
              </a:solidFill>
              <a:latin typeface="+mn-lt"/>
              <a:ea typeface="+mn-ea"/>
              <a:cs typeface="+mn-cs"/>
            </a:defRPr>
          </a:pPr>
          <a:endParaRPr lang="en-US"/>
        </a:p>
      </c:txPr>
    </c:legend>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2786245462467478"/>
          <c:y val="0.17667524939147081"/>
          <c:w val="0.52584617184658389"/>
          <c:h val="0.66946088135417614"/>
        </c:manualLayout>
      </c:layout>
      <c:doughnutChart>
        <c:varyColors val="1"/>
        <c:ser>
          <c:idx val="0"/>
          <c:order val="0"/>
          <c:tx>
            <c:strRef>
              <c:f>Sheet1!$B$1</c:f>
              <c:strCache>
                <c:ptCount val="1"/>
                <c:pt idx="0">
                  <c:v>Annual trip volume in millions</c:v>
                </c:pt>
              </c:strCache>
            </c:strRef>
          </c:tx>
          <c:spPr>
            <a:ln>
              <a:noFill/>
            </a:ln>
          </c:spPr>
          <c:dPt>
            <c:idx val="0"/>
            <c:bubble3D val="0"/>
            <c:spPr>
              <a:solidFill>
                <a:schemeClr val="accent6">
                  <a:lumMod val="50000"/>
                </a:schemeClr>
              </a:solidFill>
              <a:ln w="19050">
                <a:noFill/>
              </a:ln>
              <a:effectLst/>
            </c:spPr>
            <c:extLst>
              <c:ext xmlns:c16="http://schemas.microsoft.com/office/drawing/2014/chart" uri="{C3380CC4-5D6E-409C-BE32-E72D297353CC}">
                <c16:uniqueId val="{00000001-0155-4577-B0AC-0223CB2670D6}"/>
              </c:ext>
            </c:extLst>
          </c:dPt>
          <c:dPt>
            <c:idx val="1"/>
            <c:bubble3D val="0"/>
            <c:spPr>
              <a:solidFill>
                <a:schemeClr val="accent6"/>
              </a:solidFill>
              <a:ln w="19050">
                <a:noFill/>
              </a:ln>
              <a:effectLst/>
            </c:spPr>
            <c:extLst>
              <c:ext xmlns:c16="http://schemas.microsoft.com/office/drawing/2014/chart" uri="{C3380CC4-5D6E-409C-BE32-E72D297353CC}">
                <c16:uniqueId val="{00000003-0155-4577-B0AC-0223CB2670D6}"/>
              </c:ext>
            </c:extLst>
          </c:dPt>
          <c:dPt>
            <c:idx val="2"/>
            <c:bubble3D val="0"/>
            <c:spPr>
              <a:solidFill>
                <a:schemeClr val="accent6">
                  <a:lumMod val="60000"/>
                  <a:lumOff val="40000"/>
                </a:schemeClr>
              </a:solidFill>
              <a:ln w="19050">
                <a:noFill/>
              </a:ln>
              <a:effectLst/>
            </c:spPr>
            <c:extLst>
              <c:ext xmlns:c16="http://schemas.microsoft.com/office/drawing/2014/chart" uri="{C3380CC4-5D6E-409C-BE32-E72D297353CC}">
                <c16:uniqueId val="{00000005-0155-4577-B0AC-0223CB2670D6}"/>
              </c:ext>
            </c:extLst>
          </c:dPt>
          <c:dLbls>
            <c:dLbl>
              <c:idx val="1"/>
              <c:layout>
                <c:manualLayout>
                  <c:x val="-5.8796296296296348E-3"/>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0155-4577-B0AC-0223CB2670D6}"/>
                </c:ext>
              </c:extLst>
            </c:dLbl>
            <c:dLbl>
              <c:idx val="2"/>
              <c:layout>
                <c:manualLayout>
                  <c:x val="-1.0591734460865676E-2"/>
                  <c:y val="-2.5269257680048354E-2"/>
                </c:manualLayout>
              </c:layout>
              <c:tx>
                <c:rich>
                  <a:bodyPr/>
                  <a:lstStyle/>
                  <a:p>
                    <a:fld id="{635B77BE-BC9A-4989-BF7E-09E69BECF06A}" type="VALUE">
                      <a:rPr lang="en-US" smtClean="0"/>
                      <a:pPr/>
                      <a:t>[VALUE]</a:t>
                    </a:fld>
                    <a:endParaRPr lang="en-GB"/>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0155-4577-B0AC-0223CB2670D6}"/>
                </c:ext>
              </c:extLst>
            </c:dLbl>
            <c:spPr>
              <a:noFill/>
              <a:ln>
                <a:noFill/>
              </a:ln>
              <a:effectLst/>
            </c:spPr>
            <c:txPr>
              <a:bodyPr rot="0" spcFirstLastPara="1" vertOverflow="ellipsis" vert="horz" wrap="square" anchor="ctr" anchorCtr="1"/>
              <a:lstStyle/>
              <a:p>
                <a:pPr>
                  <a:defRPr lang="en-US" sz="900" b="1"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England</c:v>
                </c:pt>
                <c:pt idx="1">
                  <c:v>Scotland</c:v>
                </c:pt>
                <c:pt idx="2">
                  <c:v>Wales</c:v>
                </c:pt>
              </c:strCache>
            </c:strRef>
          </c:cat>
          <c:val>
            <c:numRef>
              <c:f>Sheet1!$B$2:$B$4</c:f>
              <c:numCache>
                <c:formatCode>#,##0.0</c:formatCode>
                <c:ptCount val="3"/>
                <c:pt idx="0">
                  <c:v>99.070999999999998</c:v>
                </c:pt>
                <c:pt idx="1">
                  <c:v>13.81</c:v>
                </c:pt>
                <c:pt idx="2">
                  <c:v>10.698</c:v>
                </c:pt>
              </c:numCache>
            </c:numRef>
          </c:val>
          <c:extLst>
            <c:ext xmlns:c16="http://schemas.microsoft.com/office/drawing/2014/chart" uri="{C3380CC4-5D6E-409C-BE32-E72D297353CC}">
              <c16:uniqueId val="{00000006-0155-4577-B0AC-0223CB2670D6}"/>
            </c:ext>
          </c:extLst>
        </c:ser>
        <c:dLbls>
          <c:showLegendKey val="0"/>
          <c:showVal val="0"/>
          <c:showCatName val="0"/>
          <c:showSerName val="0"/>
          <c:showPercent val="0"/>
          <c:showBubbleSize val="0"/>
          <c:showLeaderLines val="1"/>
        </c:dLbls>
        <c:firstSliceAng val="0"/>
        <c:holeSize val="50"/>
      </c:doughnutChart>
      <c:spPr>
        <a:noFill/>
        <a:ln>
          <a:noFill/>
        </a:ln>
        <a:effectLst/>
      </c:spPr>
    </c:plotArea>
    <c:plotVisOnly val="1"/>
    <c:dispBlanksAs val="zero"/>
    <c:showDLblsOverMax val="0"/>
  </c:chart>
  <c:spPr>
    <a:noFill/>
    <a:ln>
      <a:noFill/>
    </a:ln>
    <a:effectLst/>
  </c:spPr>
  <c:txPr>
    <a:bodyPr/>
    <a:lstStyle/>
    <a:p>
      <a:pPr>
        <a:defRPr sz="900">
          <a:solidFill>
            <a:schemeClr val="bg1"/>
          </a:solidFill>
        </a:defRPr>
      </a:pPr>
      <a:endParaRPr lang="en-US"/>
    </a:p>
  </c:txPr>
  <c:externalData r:id="rId3">
    <c:autoUpdate val="0"/>
  </c:externalData>
  <c:userShapes r:id="rId4"/>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2786245462467478"/>
          <c:y val="0.17667524939147081"/>
          <c:w val="0.52584617184658389"/>
          <c:h val="0.66946088135417614"/>
        </c:manualLayout>
      </c:layout>
      <c:doughnutChart>
        <c:varyColors val="1"/>
        <c:ser>
          <c:idx val="0"/>
          <c:order val="0"/>
          <c:tx>
            <c:strRef>
              <c:f>Sheet1!$B$1</c:f>
              <c:strCache>
                <c:ptCount val="1"/>
                <c:pt idx="0">
                  <c:v>Annual trip volume in millions</c:v>
                </c:pt>
              </c:strCache>
            </c:strRef>
          </c:tx>
          <c:spPr>
            <a:ln>
              <a:noFill/>
            </a:ln>
          </c:spPr>
          <c:dPt>
            <c:idx val="0"/>
            <c:bubble3D val="0"/>
            <c:spPr>
              <a:solidFill>
                <a:schemeClr val="accent6">
                  <a:lumMod val="50000"/>
                </a:schemeClr>
              </a:solidFill>
              <a:ln w="19050">
                <a:noFill/>
              </a:ln>
              <a:effectLst/>
            </c:spPr>
            <c:extLst>
              <c:ext xmlns:c16="http://schemas.microsoft.com/office/drawing/2014/chart" uri="{C3380CC4-5D6E-409C-BE32-E72D297353CC}">
                <c16:uniqueId val="{00000001-0155-4577-B0AC-0223CB2670D6}"/>
              </c:ext>
            </c:extLst>
          </c:dPt>
          <c:dPt>
            <c:idx val="1"/>
            <c:bubble3D val="0"/>
            <c:spPr>
              <a:solidFill>
                <a:schemeClr val="accent6"/>
              </a:solidFill>
              <a:ln w="19050">
                <a:noFill/>
              </a:ln>
              <a:effectLst/>
            </c:spPr>
            <c:extLst>
              <c:ext xmlns:c16="http://schemas.microsoft.com/office/drawing/2014/chart" uri="{C3380CC4-5D6E-409C-BE32-E72D297353CC}">
                <c16:uniqueId val="{00000003-0155-4577-B0AC-0223CB2670D6}"/>
              </c:ext>
            </c:extLst>
          </c:dPt>
          <c:dPt>
            <c:idx val="2"/>
            <c:bubble3D val="0"/>
            <c:spPr>
              <a:solidFill>
                <a:schemeClr val="accent6">
                  <a:lumMod val="60000"/>
                  <a:lumOff val="40000"/>
                </a:schemeClr>
              </a:solidFill>
              <a:ln w="19050">
                <a:noFill/>
              </a:ln>
              <a:effectLst/>
            </c:spPr>
            <c:extLst>
              <c:ext xmlns:c16="http://schemas.microsoft.com/office/drawing/2014/chart" uri="{C3380CC4-5D6E-409C-BE32-E72D297353CC}">
                <c16:uniqueId val="{00000005-0155-4577-B0AC-0223CB2670D6}"/>
              </c:ext>
            </c:extLst>
          </c:dPt>
          <c:dLbls>
            <c:dLbl>
              <c:idx val="1"/>
              <c:layout>
                <c:manualLayout>
                  <c:x val="-5.879629629629634E-3"/>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0155-4577-B0AC-0223CB2670D6}"/>
                </c:ext>
              </c:extLst>
            </c:dLbl>
            <c:dLbl>
              <c:idx val="2"/>
              <c:layout>
                <c:manualLayout>
                  <c:x val="5.8385874754169188E-4"/>
                  <c:y val="-1.0079596218133107E-2"/>
                </c:manualLayout>
              </c:layout>
              <c:tx>
                <c:rich>
                  <a:bodyPr/>
                  <a:lstStyle/>
                  <a:p>
                    <a:fld id="{C7A14F08-3568-4679-95BB-09A1084B4909}" type="VALUE">
                      <a:rPr lang="en-US" smtClean="0"/>
                      <a:pPr/>
                      <a:t>[VALUE]</a:t>
                    </a:fld>
                    <a:endParaRPr lang="en-GB"/>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0155-4577-B0AC-0223CB2670D6}"/>
                </c:ext>
              </c:extLst>
            </c:dLbl>
            <c:spPr>
              <a:noFill/>
              <a:ln>
                <a:noFill/>
              </a:ln>
              <a:effectLst/>
            </c:spPr>
            <c:txPr>
              <a:bodyPr rot="0" spcFirstLastPara="1" vertOverflow="ellipsis" vert="horz" wrap="square" anchor="ctr" anchorCtr="1"/>
              <a:lstStyle/>
              <a:p>
                <a:pPr>
                  <a:defRPr lang="en-US" sz="900" b="1"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England</c:v>
                </c:pt>
                <c:pt idx="1">
                  <c:v>Scotland</c:v>
                </c:pt>
                <c:pt idx="2">
                  <c:v>Wales</c:v>
                </c:pt>
              </c:strCache>
            </c:strRef>
          </c:cat>
          <c:val>
            <c:numRef>
              <c:f>Sheet1!$B$2:$B$4</c:f>
              <c:numCache>
                <c:formatCode>#,##0.0</c:formatCode>
                <c:ptCount val="3"/>
                <c:pt idx="0">
                  <c:v>290.31599999999997</c:v>
                </c:pt>
                <c:pt idx="1">
                  <c:v>46.412999999999997</c:v>
                </c:pt>
                <c:pt idx="2">
                  <c:v>35.076999999999998</c:v>
                </c:pt>
              </c:numCache>
            </c:numRef>
          </c:val>
          <c:extLst>
            <c:ext xmlns:c16="http://schemas.microsoft.com/office/drawing/2014/chart" uri="{C3380CC4-5D6E-409C-BE32-E72D297353CC}">
              <c16:uniqueId val="{00000006-0155-4577-B0AC-0223CB2670D6}"/>
            </c:ext>
          </c:extLst>
        </c:ser>
        <c:dLbls>
          <c:showLegendKey val="0"/>
          <c:showVal val="0"/>
          <c:showCatName val="0"/>
          <c:showSerName val="0"/>
          <c:showPercent val="0"/>
          <c:showBubbleSize val="0"/>
          <c:showLeaderLines val="1"/>
        </c:dLbls>
        <c:firstSliceAng val="0"/>
        <c:holeSize val="50"/>
      </c:doughnutChart>
      <c:spPr>
        <a:noFill/>
        <a:ln>
          <a:noFill/>
        </a:ln>
        <a:effectLst/>
      </c:spPr>
    </c:plotArea>
    <c:plotVisOnly val="1"/>
    <c:dispBlanksAs val="zero"/>
    <c:showDLblsOverMax val="0"/>
  </c:chart>
  <c:spPr>
    <a:noFill/>
    <a:ln>
      <a:noFill/>
    </a:ln>
    <a:effectLst/>
  </c:spPr>
  <c:txPr>
    <a:bodyPr/>
    <a:lstStyle/>
    <a:p>
      <a:pPr>
        <a:defRPr sz="900">
          <a:solidFill>
            <a:schemeClr val="bg1"/>
          </a:solidFill>
        </a:defRPr>
      </a:pPr>
      <a:endParaRPr lang="en-US"/>
    </a:p>
  </c:txPr>
  <c:externalData r:id="rId3">
    <c:autoUpdate val="0"/>
  </c:externalData>
  <c:userShapes r:id="rId4"/>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2786245462467478"/>
          <c:y val="0.17667524939147081"/>
          <c:w val="0.52584617184658389"/>
          <c:h val="0.66946088135417614"/>
        </c:manualLayout>
      </c:layout>
      <c:doughnutChart>
        <c:varyColors val="1"/>
        <c:ser>
          <c:idx val="0"/>
          <c:order val="0"/>
          <c:tx>
            <c:strRef>
              <c:f>Sheet1!$B$1</c:f>
              <c:strCache>
                <c:ptCount val="1"/>
                <c:pt idx="0">
                  <c:v>Annual expenditure in millions (£)</c:v>
                </c:pt>
              </c:strCache>
            </c:strRef>
          </c:tx>
          <c:spPr>
            <a:ln>
              <a:noFill/>
            </a:ln>
          </c:spPr>
          <c:dPt>
            <c:idx val="0"/>
            <c:bubble3D val="0"/>
            <c:spPr>
              <a:solidFill>
                <a:schemeClr val="accent6">
                  <a:lumMod val="50000"/>
                </a:schemeClr>
              </a:solidFill>
              <a:ln w="19050">
                <a:noFill/>
              </a:ln>
              <a:effectLst/>
            </c:spPr>
            <c:extLst>
              <c:ext xmlns:c16="http://schemas.microsoft.com/office/drawing/2014/chart" uri="{C3380CC4-5D6E-409C-BE32-E72D297353CC}">
                <c16:uniqueId val="{00000001-0155-4577-B0AC-0223CB2670D6}"/>
              </c:ext>
            </c:extLst>
          </c:dPt>
          <c:dPt>
            <c:idx val="1"/>
            <c:bubble3D val="0"/>
            <c:spPr>
              <a:solidFill>
                <a:schemeClr val="accent6"/>
              </a:solidFill>
              <a:ln w="19050">
                <a:noFill/>
              </a:ln>
              <a:effectLst/>
            </c:spPr>
            <c:extLst>
              <c:ext xmlns:c16="http://schemas.microsoft.com/office/drawing/2014/chart" uri="{C3380CC4-5D6E-409C-BE32-E72D297353CC}">
                <c16:uniqueId val="{00000003-0155-4577-B0AC-0223CB2670D6}"/>
              </c:ext>
            </c:extLst>
          </c:dPt>
          <c:dPt>
            <c:idx val="2"/>
            <c:bubble3D val="0"/>
            <c:spPr>
              <a:solidFill>
                <a:schemeClr val="accent6">
                  <a:lumMod val="60000"/>
                  <a:lumOff val="40000"/>
                </a:schemeClr>
              </a:solidFill>
              <a:ln w="19050">
                <a:noFill/>
              </a:ln>
              <a:effectLst/>
            </c:spPr>
            <c:extLst>
              <c:ext xmlns:c16="http://schemas.microsoft.com/office/drawing/2014/chart" uri="{C3380CC4-5D6E-409C-BE32-E72D297353CC}">
                <c16:uniqueId val="{00000005-0155-4577-B0AC-0223CB2670D6}"/>
              </c:ext>
            </c:extLst>
          </c:dPt>
          <c:dLbls>
            <c:dLbl>
              <c:idx val="1"/>
              <c:layout>
                <c:manualLayout>
                  <c:x val="-5.879629629629634E-3"/>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0155-4577-B0AC-0223CB2670D6}"/>
                </c:ext>
              </c:extLst>
            </c:dLbl>
            <c:dLbl>
              <c:idx val="2"/>
              <c:layout>
                <c:manualLayout>
                  <c:x val="5.8385874754158954E-4"/>
                  <c:y val="-1.007959621813314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0155-4577-B0AC-0223CB2670D6}"/>
                </c:ext>
              </c:extLst>
            </c:dLbl>
            <c:spPr>
              <a:noFill/>
              <a:ln>
                <a:noFill/>
              </a:ln>
              <a:effectLst/>
            </c:spPr>
            <c:txPr>
              <a:bodyPr rot="0" spcFirstLastPara="1" vertOverflow="ellipsis" vert="horz" wrap="square" anchor="ctr" anchorCtr="1"/>
              <a:lstStyle/>
              <a:p>
                <a:pPr>
                  <a:defRPr lang="en-US" sz="900" b="1"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England</c:v>
                </c:pt>
                <c:pt idx="1">
                  <c:v>Scotland</c:v>
                </c:pt>
                <c:pt idx="2">
                  <c:v>Wales</c:v>
                </c:pt>
              </c:strCache>
            </c:strRef>
          </c:cat>
          <c:val>
            <c:numRef>
              <c:f>Sheet1!$B$2:$B$4</c:f>
              <c:numCache>
                <c:formatCode>#,##0.0</c:formatCode>
                <c:ptCount val="3"/>
                <c:pt idx="0">
                  <c:v>19.448</c:v>
                </c:pt>
                <c:pt idx="1">
                  <c:v>3.2</c:v>
                </c:pt>
                <c:pt idx="2">
                  <c:v>2.0030000000000001</c:v>
                </c:pt>
              </c:numCache>
            </c:numRef>
          </c:val>
          <c:extLst>
            <c:ext xmlns:c16="http://schemas.microsoft.com/office/drawing/2014/chart" uri="{C3380CC4-5D6E-409C-BE32-E72D297353CC}">
              <c16:uniqueId val="{00000006-0155-4577-B0AC-0223CB2670D6}"/>
            </c:ext>
          </c:extLst>
        </c:ser>
        <c:dLbls>
          <c:showLegendKey val="0"/>
          <c:showVal val="0"/>
          <c:showCatName val="0"/>
          <c:showSerName val="0"/>
          <c:showPercent val="0"/>
          <c:showBubbleSize val="0"/>
          <c:showLeaderLines val="1"/>
        </c:dLbls>
        <c:firstSliceAng val="0"/>
        <c:holeSize val="50"/>
      </c:doughnutChart>
      <c:spPr>
        <a:noFill/>
        <a:ln>
          <a:noFill/>
        </a:ln>
        <a:effectLst/>
      </c:spPr>
    </c:plotArea>
    <c:plotVisOnly val="1"/>
    <c:dispBlanksAs val="zero"/>
    <c:showDLblsOverMax val="0"/>
  </c:chart>
  <c:spPr>
    <a:noFill/>
    <a:ln>
      <a:noFill/>
    </a:ln>
    <a:effectLst/>
  </c:spPr>
  <c:txPr>
    <a:bodyPr/>
    <a:lstStyle/>
    <a:p>
      <a:pPr>
        <a:defRPr sz="900">
          <a:solidFill>
            <a:schemeClr val="bg1"/>
          </a:solidFill>
        </a:defRPr>
      </a:pPr>
      <a:endParaRPr lang="en-US"/>
    </a:p>
  </c:txPr>
  <c:externalData r:id="rId3">
    <c:autoUpdate val="0"/>
  </c:externalData>
  <c:userShapes r:id="rId4"/>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8"/>
    </mc:Choice>
    <mc:Fallback>
      <c:style val="8"/>
    </mc:Fallback>
  </mc:AlternateContent>
  <c:chart>
    <c:autoTitleDeleted val="1"/>
    <c:plotArea>
      <c:layout>
        <c:manualLayout>
          <c:layoutTarget val="inner"/>
          <c:xMode val="edge"/>
          <c:yMode val="edge"/>
          <c:x val="0.19450614127779484"/>
          <c:y val="0.39425018507535464"/>
          <c:w val="0.75575426592875428"/>
          <c:h val="0.49353448006833972"/>
        </c:manualLayout>
      </c:layout>
      <c:lineChart>
        <c:grouping val="standard"/>
        <c:varyColors val="0"/>
        <c:ser>
          <c:idx val="0"/>
          <c:order val="0"/>
          <c:tx>
            <c:strRef>
              <c:f>Sheet1!$B$1</c:f>
              <c:strCache>
                <c:ptCount val="1"/>
                <c:pt idx="0">
                  <c:v>Nights Volume (millions)</c:v>
                </c:pt>
              </c:strCache>
            </c:strRef>
          </c:tx>
          <c:spPr>
            <a:ln w="28575" cap="rnd">
              <a:solidFill>
                <a:schemeClr val="accent6">
                  <a:tint val="77000"/>
                </a:schemeClr>
              </a:solidFill>
              <a:round/>
            </a:ln>
            <a:effectLst/>
          </c:spPr>
          <c:marker>
            <c:symbol val="none"/>
          </c:marker>
          <c:dLbls>
            <c:numFmt formatCode="#,##0.0" sourceLinked="0"/>
            <c:spPr>
              <a:noFill/>
              <a:ln>
                <a:noFill/>
              </a:ln>
              <a:effectLst/>
            </c:spPr>
            <c:txPr>
              <a:bodyPr rot="0" spcFirstLastPara="1" vertOverflow="ellipsis" vert="horz" wrap="square" anchor="ctr" anchorCtr="1"/>
              <a:lstStyle/>
              <a:p>
                <a:pPr>
                  <a:defRPr lang="en-GB" sz="800" b="0" i="0" u="none" strike="noStrike" kern="1200" baseline="0">
                    <a:solidFill>
                      <a:schemeClr val="bg1"/>
                    </a:solidFill>
                    <a:latin typeface="+mn-lt"/>
                    <a:ea typeface="+mn-ea"/>
                    <a:cs typeface="+mn-cs"/>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Sheet1!$A$2:$A$10</c:f>
              <c:strCache>
                <c:ptCount val="9"/>
                <c:pt idx="0">
                  <c:v>2011</c:v>
                </c:pt>
                <c:pt idx="1">
                  <c:v>2012</c:v>
                </c:pt>
                <c:pt idx="2">
                  <c:v>2013</c:v>
                </c:pt>
                <c:pt idx="3">
                  <c:v>2014</c:v>
                </c:pt>
                <c:pt idx="4">
                  <c:v>2015 *</c:v>
                </c:pt>
                <c:pt idx="5">
                  <c:v>2016</c:v>
                </c:pt>
                <c:pt idx="6">
                  <c:v>2017</c:v>
                </c:pt>
                <c:pt idx="7">
                  <c:v>2018</c:v>
                </c:pt>
                <c:pt idx="8">
                  <c:v>2019</c:v>
                </c:pt>
              </c:strCache>
            </c:strRef>
          </c:cat>
          <c:val>
            <c:numRef>
              <c:f>Sheet1!$B$2:$B$10</c:f>
              <c:numCache>
                <c:formatCode>General</c:formatCode>
                <c:ptCount val="9"/>
                <c:pt idx="0">
                  <c:v>387.32900000000001</c:v>
                </c:pt>
                <c:pt idx="1">
                  <c:v>388.24</c:v>
                </c:pt>
                <c:pt idx="2">
                  <c:v>373.60700000000003</c:v>
                </c:pt>
                <c:pt idx="3">
                  <c:v>349.54599999999999</c:v>
                </c:pt>
                <c:pt idx="4">
                  <c:v>377.101</c:v>
                </c:pt>
                <c:pt idx="5">
                  <c:v>359.55700000000002</c:v>
                </c:pt>
                <c:pt idx="6">
                  <c:v>369.45499999999998</c:v>
                </c:pt>
                <c:pt idx="7">
                  <c:v>371.74700000000001</c:v>
                </c:pt>
                <c:pt idx="8" formatCode="#,##0.000">
                  <c:v>371.80599999999998</c:v>
                </c:pt>
              </c:numCache>
            </c:numRef>
          </c:val>
          <c:smooth val="0"/>
          <c:extLst>
            <c:ext xmlns:c16="http://schemas.microsoft.com/office/drawing/2014/chart" uri="{C3380CC4-5D6E-409C-BE32-E72D297353CC}">
              <c16:uniqueId val="{00000006-6978-4D64-881C-D8A486915974}"/>
            </c:ext>
          </c:extLst>
        </c:ser>
        <c:ser>
          <c:idx val="1"/>
          <c:order val="1"/>
          <c:tx>
            <c:strRef>
              <c:f>Sheet1!$C$1</c:f>
              <c:strCache>
                <c:ptCount val="1"/>
                <c:pt idx="0">
                  <c:v>Trip Volume (millions)</c:v>
                </c:pt>
              </c:strCache>
            </c:strRef>
          </c:tx>
          <c:spPr>
            <a:ln w="28575" cap="rnd">
              <a:solidFill>
                <a:schemeClr val="accent6">
                  <a:shade val="76000"/>
                </a:schemeClr>
              </a:solidFill>
              <a:round/>
            </a:ln>
            <a:effectLst/>
          </c:spPr>
          <c:marker>
            <c:symbol val="none"/>
          </c:marker>
          <c:dLbls>
            <c:numFmt formatCode="#,##0.0" sourceLinked="0"/>
            <c:spPr>
              <a:noFill/>
              <a:ln>
                <a:noFill/>
              </a:ln>
              <a:effectLst/>
            </c:spPr>
            <c:txPr>
              <a:bodyPr rot="0" spcFirstLastPara="1" vertOverflow="ellipsis" vert="horz" wrap="square" anchor="ctr" anchorCtr="1"/>
              <a:lstStyle/>
              <a:p>
                <a:pPr>
                  <a:defRPr lang="en-GB" sz="800" b="0" i="0" u="none" strike="noStrike" kern="1200" baseline="0">
                    <a:solidFill>
                      <a:schemeClr val="bg1"/>
                    </a:solidFill>
                    <a:latin typeface="+mn-lt"/>
                    <a:ea typeface="+mn-ea"/>
                    <a:cs typeface="+mn-cs"/>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Sheet1!$A$2:$A$10</c:f>
              <c:strCache>
                <c:ptCount val="9"/>
                <c:pt idx="0">
                  <c:v>2011</c:v>
                </c:pt>
                <c:pt idx="1">
                  <c:v>2012</c:v>
                </c:pt>
                <c:pt idx="2">
                  <c:v>2013</c:v>
                </c:pt>
                <c:pt idx="3">
                  <c:v>2014</c:v>
                </c:pt>
                <c:pt idx="4">
                  <c:v>2015 *</c:v>
                </c:pt>
                <c:pt idx="5">
                  <c:v>2016</c:v>
                </c:pt>
                <c:pt idx="6">
                  <c:v>2017</c:v>
                </c:pt>
                <c:pt idx="7">
                  <c:v>2018</c:v>
                </c:pt>
                <c:pt idx="8">
                  <c:v>2019</c:v>
                </c:pt>
              </c:strCache>
            </c:strRef>
          </c:cat>
          <c:val>
            <c:numRef>
              <c:f>Sheet1!$C$2:$C$10</c:f>
              <c:numCache>
                <c:formatCode>General</c:formatCode>
                <c:ptCount val="9"/>
                <c:pt idx="0">
                  <c:v>126.63500000000001</c:v>
                </c:pt>
                <c:pt idx="1">
                  <c:v>126.01900000000001</c:v>
                </c:pt>
                <c:pt idx="2">
                  <c:v>122.905</c:v>
                </c:pt>
                <c:pt idx="3">
                  <c:v>114.242</c:v>
                </c:pt>
                <c:pt idx="4">
                  <c:v>124.426</c:v>
                </c:pt>
                <c:pt idx="5">
                  <c:v>119.455</c:v>
                </c:pt>
                <c:pt idx="6">
                  <c:v>120.676</c:v>
                </c:pt>
                <c:pt idx="7">
                  <c:v>118.556</c:v>
                </c:pt>
                <c:pt idx="8" formatCode="#,##0.000">
                  <c:v>122.78</c:v>
                </c:pt>
              </c:numCache>
            </c:numRef>
          </c:val>
          <c:smooth val="0"/>
          <c:extLst>
            <c:ext xmlns:c16="http://schemas.microsoft.com/office/drawing/2014/chart" uri="{C3380CC4-5D6E-409C-BE32-E72D297353CC}">
              <c16:uniqueId val="{0000000D-6978-4D64-881C-D8A486915974}"/>
            </c:ext>
          </c:extLst>
        </c:ser>
        <c:dLbls>
          <c:showLegendKey val="0"/>
          <c:showVal val="0"/>
          <c:showCatName val="0"/>
          <c:showSerName val="0"/>
          <c:showPercent val="0"/>
          <c:showBubbleSize val="0"/>
        </c:dLbls>
        <c:smooth val="0"/>
        <c:axId val="191451136"/>
        <c:axId val="191453824"/>
      </c:lineChart>
      <c:catAx>
        <c:axId val="191451136"/>
        <c:scaling>
          <c:orientation val="minMax"/>
        </c:scaling>
        <c:delete val="1"/>
        <c:axPos val="b"/>
        <c:numFmt formatCode="General" sourceLinked="1"/>
        <c:majorTickMark val="cross"/>
        <c:minorTickMark val="none"/>
        <c:tickLblPos val="nextTo"/>
        <c:crossAx val="191453824"/>
        <c:crosses val="autoZero"/>
        <c:auto val="1"/>
        <c:lblAlgn val="ctr"/>
        <c:lblOffset val="100"/>
        <c:noMultiLvlLbl val="0"/>
      </c:catAx>
      <c:valAx>
        <c:axId val="191453824"/>
        <c:scaling>
          <c:orientation val="minMax"/>
          <c:min val="0"/>
        </c:scaling>
        <c:delete val="1"/>
        <c:axPos val="l"/>
        <c:numFmt formatCode="General" sourceLinked="1"/>
        <c:majorTickMark val="out"/>
        <c:minorTickMark val="none"/>
        <c:tickLblPos val="nextTo"/>
        <c:crossAx val="191451136"/>
        <c:crosses val="autoZero"/>
        <c:crossBetween val="between"/>
      </c:valAx>
      <c:spPr>
        <a:noFill/>
        <a:ln w="25400">
          <a:noFill/>
        </a:ln>
        <a:effectLst/>
      </c:spPr>
    </c:plotArea>
    <c:plotVisOnly val="1"/>
    <c:dispBlanksAs val="zero"/>
    <c:showDLblsOverMax val="0"/>
  </c:chart>
  <c:spPr>
    <a:noFill/>
    <a:ln>
      <a:noFill/>
    </a:ln>
    <a:effectLst/>
  </c:spPr>
  <c:txPr>
    <a:bodyPr/>
    <a:lstStyle/>
    <a:p>
      <a:pPr marL="0" marR="0" lvl="0" indent="0" algn="ctr" defTabSz="914400" rtl="0" eaLnBrk="1" fontAlgn="auto" latinLnBrk="0" hangingPunct="1">
        <a:lnSpc>
          <a:spcPct val="100000"/>
        </a:lnSpc>
        <a:spcBef>
          <a:spcPts val="0"/>
        </a:spcBef>
        <a:spcAft>
          <a:spcPts val="0"/>
        </a:spcAft>
        <a:buClrTx/>
        <a:buSzTx/>
        <a:buFontTx/>
        <a:buNone/>
        <a:tabLst/>
        <a:defRPr lang="en-GB" sz="800" kern="1200">
          <a:solidFill>
            <a:schemeClr val="bg1"/>
          </a:solidFill>
          <a:latin typeface="+mn-lt"/>
          <a:ea typeface="+mn-ea"/>
          <a:cs typeface="+mn-cs"/>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6837445819106385E-2"/>
          <c:y val="4.783889698498154E-2"/>
          <c:w val="0.9055752255035151"/>
          <c:h val="0.78969535917980782"/>
        </c:manualLayout>
      </c:layout>
      <c:lineChart>
        <c:grouping val="standard"/>
        <c:varyColors val="0"/>
        <c:ser>
          <c:idx val="0"/>
          <c:order val="0"/>
          <c:tx>
            <c:strRef>
              <c:f>Sheet1!$B$1</c:f>
              <c:strCache>
                <c:ptCount val="1"/>
                <c:pt idx="0">
                  <c:v>GB All Tourism Volume (millions)</c:v>
                </c:pt>
              </c:strCache>
            </c:strRef>
          </c:tx>
          <c:spPr>
            <a:ln w="28575" cap="rnd">
              <a:solidFill>
                <a:schemeClr val="accent6">
                  <a:lumMod val="75000"/>
                </a:schemeClr>
              </a:solidFill>
              <a:round/>
            </a:ln>
            <a:effectLst/>
          </c:spPr>
          <c:marker>
            <c:symbol val="circle"/>
            <c:size val="8"/>
            <c:spPr>
              <a:solidFill>
                <a:schemeClr val="accent6">
                  <a:lumMod val="75000"/>
                </a:schemeClr>
              </a:solidFill>
              <a:ln w="19050">
                <a:solidFill>
                  <a:srgbClr val="E3E3E3"/>
                </a:solidFill>
              </a:ln>
              <a:effectLst/>
            </c:spPr>
          </c:marker>
          <c:dLbls>
            <c:spPr>
              <a:noFill/>
              <a:ln>
                <a:noFill/>
              </a:ln>
              <a:effectLst/>
            </c:spPr>
            <c:txPr>
              <a:bodyPr rot="0" spcFirstLastPara="1" vertOverflow="ellipsis" vert="horz" wrap="square" lIns="38100" tIns="19050" rIns="38100" bIns="19050" anchor="ctr" anchorCtr="1">
                <a:spAutoFit/>
              </a:bodyPr>
              <a:lstStyle/>
              <a:p>
                <a:pPr>
                  <a:defRPr lang="en-US" sz="900" b="0"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2011</c:v>
                </c:pt>
                <c:pt idx="1">
                  <c:v>2012</c:v>
                </c:pt>
                <c:pt idx="2">
                  <c:v>2013</c:v>
                </c:pt>
                <c:pt idx="3">
                  <c:v>2014</c:v>
                </c:pt>
                <c:pt idx="4">
                  <c:v>2015*</c:v>
                </c:pt>
                <c:pt idx="5">
                  <c:v>2016</c:v>
                </c:pt>
                <c:pt idx="6">
                  <c:v>2017</c:v>
                </c:pt>
                <c:pt idx="7">
                  <c:v>2018</c:v>
                </c:pt>
                <c:pt idx="8">
                  <c:v>2019</c:v>
                </c:pt>
              </c:strCache>
            </c:strRef>
          </c:cat>
          <c:val>
            <c:numRef>
              <c:f>Sheet1!$B$2:$B$10</c:f>
              <c:numCache>
                <c:formatCode>0.0</c:formatCode>
                <c:ptCount val="9"/>
                <c:pt idx="0">
                  <c:v>126.63500000000001</c:v>
                </c:pt>
                <c:pt idx="1">
                  <c:v>126.01900000000001</c:v>
                </c:pt>
                <c:pt idx="2">
                  <c:v>122.905</c:v>
                </c:pt>
                <c:pt idx="3">
                  <c:v>114.242</c:v>
                </c:pt>
                <c:pt idx="4">
                  <c:v>124.426</c:v>
                </c:pt>
                <c:pt idx="5">
                  <c:v>119.455</c:v>
                </c:pt>
                <c:pt idx="6">
                  <c:v>120.7</c:v>
                </c:pt>
                <c:pt idx="7">
                  <c:v>118.6</c:v>
                </c:pt>
                <c:pt idx="8">
                  <c:v>122.78</c:v>
                </c:pt>
              </c:numCache>
            </c:numRef>
          </c:val>
          <c:smooth val="0"/>
          <c:extLst>
            <c:ext xmlns:c16="http://schemas.microsoft.com/office/drawing/2014/chart" uri="{C3380CC4-5D6E-409C-BE32-E72D297353CC}">
              <c16:uniqueId val="{00000006-555E-4530-99F4-A1699AA2449E}"/>
            </c:ext>
          </c:extLst>
        </c:ser>
        <c:ser>
          <c:idx val="1"/>
          <c:order val="1"/>
          <c:tx>
            <c:strRef>
              <c:f>Sheet1!$C$1</c:f>
              <c:strCache>
                <c:ptCount val="1"/>
                <c:pt idx="0">
                  <c:v>GB Holiday Volume (millions)</c:v>
                </c:pt>
              </c:strCache>
            </c:strRef>
          </c:tx>
          <c:spPr>
            <a:ln w="28575" cap="rnd">
              <a:solidFill>
                <a:schemeClr val="accent6"/>
              </a:solidFill>
              <a:round/>
            </a:ln>
            <a:effectLst/>
          </c:spPr>
          <c:marker>
            <c:symbol val="circle"/>
            <c:size val="8"/>
            <c:spPr>
              <a:solidFill>
                <a:schemeClr val="accent6"/>
              </a:solidFill>
              <a:ln w="19050">
                <a:solidFill>
                  <a:srgbClr val="E3E3E3"/>
                </a:solidFill>
              </a:ln>
              <a:effectLst/>
            </c:spPr>
          </c:marker>
          <c:dLbls>
            <c:spPr>
              <a:noFill/>
              <a:ln>
                <a:noFill/>
              </a:ln>
              <a:effectLst/>
            </c:spPr>
            <c:txPr>
              <a:bodyPr rot="0" spcFirstLastPara="1" vertOverflow="ellipsis" vert="horz" wrap="square" lIns="38100" tIns="19050" rIns="38100" bIns="19050" anchor="ctr" anchorCtr="1">
                <a:spAutoFit/>
              </a:bodyPr>
              <a:lstStyle/>
              <a:p>
                <a:pPr>
                  <a:defRPr lang="en-US" sz="900" b="0"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2011</c:v>
                </c:pt>
                <c:pt idx="1">
                  <c:v>2012</c:v>
                </c:pt>
                <c:pt idx="2">
                  <c:v>2013</c:v>
                </c:pt>
                <c:pt idx="3">
                  <c:v>2014</c:v>
                </c:pt>
                <c:pt idx="4">
                  <c:v>2015*</c:v>
                </c:pt>
                <c:pt idx="5">
                  <c:v>2016</c:v>
                </c:pt>
                <c:pt idx="6">
                  <c:v>2017</c:v>
                </c:pt>
                <c:pt idx="7">
                  <c:v>2018</c:v>
                </c:pt>
                <c:pt idx="8">
                  <c:v>2019</c:v>
                </c:pt>
              </c:strCache>
            </c:strRef>
          </c:cat>
          <c:val>
            <c:numRef>
              <c:f>Sheet1!$C$2:$C$10</c:f>
              <c:numCache>
                <c:formatCode>0.0</c:formatCode>
                <c:ptCount val="9"/>
                <c:pt idx="0">
                  <c:v>58.435000000000002</c:v>
                </c:pt>
                <c:pt idx="1">
                  <c:v>57.695</c:v>
                </c:pt>
                <c:pt idx="2">
                  <c:v>56.969000000000001</c:v>
                </c:pt>
                <c:pt idx="3">
                  <c:v>52.902999999999999</c:v>
                </c:pt>
                <c:pt idx="4">
                  <c:v>55.96</c:v>
                </c:pt>
                <c:pt idx="5">
                  <c:v>55.887999999999998</c:v>
                </c:pt>
                <c:pt idx="6">
                  <c:v>59.1</c:v>
                </c:pt>
                <c:pt idx="7">
                  <c:v>57.9</c:v>
                </c:pt>
                <c:pt idx="8">
                  <c:v>60.451999999999998</c:v>
                </c:pt>
              </c:numCache>
            </c:numRef>
          </c:val>
          <c:smooth val="0"/>
          <c:extLst>
            <c:ext xmlns:c16="http://schemas.microsoft.com/office/drawing/2014/chart" uri="{C3380CC4-5D6E-409C-BE32-E72D297353CC}">
              <c16:uniqueId val="{0000000D-555E-4530-99F4-A1699AA2449E}"/>
            </c:ext>
          </c:extLst>
        </c:ser>
        <c:ser>
          <c:idx val="2"/>
          <c:order val="2"/>
          <c:tx>
            <c:strRef>
              <c:f>Sheet1!$D$1</c:f>
              <c:strCache>
                <c:ptCount val="1"/>
                <c:pt idx="0">
                  <c:v>GB VFR Volume (millions)</c:v>
                </c:pt>
              </c:strCache>
            </c:strRef>
          </c:tx>
          <c:spPr>
            <a:ln w="28575" cap="rnd">
              <a:solidFill>
                <a:srgbClr val="6372BD"/>
              </a:solidFill>
              <a:round/>
            </a:ln>
            <a:effectLst/>
          </c:spPr>
          <c:marker>
            <c:symbol val="circle"/>
            <c:size val="8"/>
            <c:spPr>
              <a:solidFill>
                <a:srgbClr val="6372BD"/>
              </a:solidFill>
              <a:ln w="19050">
                <a:solidFill>
                  <a:srgbClr val="E3E3E3"/>
                </a:solidFill>
              </a:ln>
              <a:effectLst/>
            </c:spPr>
          </c:marker>
          <c:dLbls>
            <c:spPr>
              <a:noFill/>
              <a:ln>
                <a:noFill/>
              </a:ln>
              <a:effectLst/>
            </c:spPr>
            <c:txPr>
              <a:bodyPr rot="0" spcFirstLastPara="1" vertOverflow="ellipsis" vert="horz" wrap="square" lIns="38100" tIns="19050" rIns="38100" bIns="19050" anchor="ctr" anchorCtr="1">
                <a:spAutoFit/>
              </a:bodyPr>
              <a:lstStyle/>
              <a:p>
                <a:pPr>
                  <a:defRPr lang="en-US" sz="900" b="0" i="0" u="none" strike="noStrike" kern="1200" baseline="0">
                    <a:solidFill>
                      <a:schemeClr val="tx1"/>
                    </a:solidFill>
                    <a:latin typeface="+mn-lt"/>
                    <a:ea typeface="+mn-ea"/>
                    <a:cs typeface="+mn-cs"/>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2011</c:v>
                </c:pt>
                <c:pt idx="1">
                  <c:v>2012</c:v>
                </c:pt>
                <c:pt idx="2">
                  <c:v>2013</c:v>
                </c:pt>
                <c:pt idx="3">
                  <c:v>2014</c:v>
                </c:pt>
                <c:pt idx="4">
                  <c:v>2015*</c:v>
                </c:pt>
                <c:pt idx="5">
                  <c:v>2016</c:v>
                </c:pt>
                <c:pt idx="6">
                  <c:v>2017</c:v>
                </c:pt>
                <c:pt idx="7">
                  <c:v>2018</c:v>
                </c:pt>
                <c:pt idx="8">
                  <c:v>2019</c:v>
                </c:pt>
              </c:strCache>
            </c:strRef>
          </c:cat>
          <c:val>
            <c:numRef>
              <c:f>Sheet1!$D$2:$D$10</c:f>
              <c:numCache>
                <c:formatCode>0.0</c:formatCode>
                <c:ptCount val="9"/>
                <c:pt idx="0">
                  <c:v>45.722999999999999</c:v>
                </c:pt>
                <c:pt idx="1">
                  <c:v>45.137</c:v>
                </c:pt>
                <c:pt idx="2">
                  <c:v>44.2</c:v>
                </c:pt>
                <c:pt idx="3">
                  <c:v>42.533000000000001</c:v>
                </c:pt>
                <c:pt idx="4">
                  <c:v>46.554000000000002</c:v>
                </c:pt>
                <c:pt idx="5">
                  <c:v>42.293999999999997</c:v>
                </c:pt>
                <c:pt idx="6">
                  <c:v>41.8</c:v>
                </c:pt>
                <c:pt idx="7">
                  <c:v>41.1</c:v>
                </c:pt>
                <c:pt idx="8">
                  <c:v>42.893999999999998</c:v>
                </c:pt>
              </c:numCache>
            </c:numRef>
          </c:val>
          <c:smooth val="0"/>
          <c:extLst>
            <c:ext xmlns:c16="http://schemas.microsoft.com/office/drawing/2014/chart" uri="{C3380CC4-5D6E-409C-BE32-E72D297353CC}">
              <c16:uniqueId val="{00000014-555E-4530-99F4-A1699AA2449E}"/>
            </c:ext>
          </c:extLst>
        </c:ser>
        <c:ser>
          <c:idx val="3"/>
          <c:order val="3"/>
          <c:tx>
            <c:strRef>
              <c:f>Sheet1!$E$1</c:f>
              <c:strCache>
                <c:ptCount val="1"/>
                <c:pt idx="0">
                  <c:v>GB Business Volume  (millions)</c:v>
                </c:pt>
              </c:strCache>
            </c:strRef>
          </c:tx>
          <c:spPr>
            <a:ln w="28575" cap="rnd">
              <a:solidFill>
                <a:srgbClr val="8B96CE"/>
              </a:solidFill>
              <a:round/>
            </a:ln>
            <a:effectLst/>
          </c:spPr>
          <c:marker>
            <c:symbol val="circle"/>
            <c:size val="8"/>
            <c:spPr>
              <a:solidFill>
                <a:srgbClr val="8B96CE"/>
              </a:solidFill>
              <a:ln w="19050">
                <a:solidFill>
                  <a:srgbClr val="E3E3E3"/>
                </a:solidFill>
              </a:ln>
              <a:effectLst/>
            </c:spPr>
          </c:marker>
          <c:dLbls>
            <c:spPr>
              <a:noFill/>
              <a:ln>
                <a:noFill/>
              </a:ln>
              <a:effectLst/>
            </c:spPr>
            <c:txPr>
              <a:bodyPr rot="0" spcFirstLastPara="1" vertOverflow="ellipsis" vert="horz" wrap="square" lIns="38100" tIns="19050" rIns="38100" bIns="19050" anchor="ctr" anchorCtr="1">
                <a:spAutoFit/>
              </a:bodyPr>
              <a:lstStyle/>
              <a:p>
                <a:pPr>
                  <a:defRPr lang="en-US" sz="900" b="0" i="0" u="none" strike="noStrike" kern="1200" baseline="0">
                    <a:solidFill>
                      <a:schemeClr val="tx1"/>
                    </a:solidFill>
                    <a:latin typeface="+mn-lt"/>
                    <a:ea typeface="+mn-ea"/>
                    <a:cs typeface="+mn-cs"/>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2011</c:v>
                </c:pt>
                <c:pt idx="1">
                  <c:v>2012</c:v>
                </c:pt>
                <c:pt idx="2">
                  <c:v>2013</c:v>
                </c:pt>
                <c:pt idx="3">
                  <c:v>2014</c:v>
                </c:pt>
                <c:pt idx="4">
                  <c:v>2015*</c:v>
                </c:pt>
                <c:pt idx="5">
                  <c:v>2016</c:v>
                </c:pt>
                <c:pt idx="6">
                  <c:v>2017</c:v>
                </c:pt>
                <c:pt idx="7">
                  <c:v>2018</c:v>
                </c:pt>
                <c:pt idx="8">
                  <c:v>2019</c:v>
                </c:pt>
              </c:strCache>
            </c:strRef>
          </c:cat>
          <c:val>
            <c:numRef>
              <c:f>Sheet1!$E$2:$E$10</c:f>
              <c:numCache>
                <c:formatCode>0.0</c:formatCode>
                <c:ptCount val="9"/>
                <c:pt idx="0">
                  <c:v>18.571999999999999</c:v>
                </c:pt>
                <c:pt idx="1">
                  <c:v>18.943999999999999</c:v>
                </c:pt>
                <c:pt idx="2">
                  <c:v>17.771999999999998</c:v>
                </c:pt>
                <c:pt idx="3">
                  <c:v>15.895</c:v>
                </c:pt>
                <c:pt idx="4">
                  <c:v>16.495000000000001</c:v>
                </c:pt>
                <c:pt idx="5">
                  <c:v>16.765000000000001</c:v>
                </c:pt>
                <c:pt idx="6">
                  <c:v>16.5</c:v>
                </c:pt>
                <c:pt idx="7">
                  <c:v>16.3</c:v>
                </c:pt>
                <c:pt idx="8">
                  <c:v>16.321000000000002</c:v>
                </c:pt>
              </c:numCache>
            </c:numRef>
          </c:val>
          <c:smooth val="0"/>
          <c:extLst>
            <c:ext xmlns:c16="http://schemas.microsoft.com/office/drawing/2014/chart" uri="{C3380CC4-5D6E-409C-BE32-E72D297353CC}">
              <c16:uniqueId val="{00000017-555E-4530-99F4-A1699AA2449E}"/>
            </c:ext>
          </c:extLst>
        </c:ser>
        <c:dLbls>
          <c:showLegendKey val="0"/>
          <c:showVal val="1"/>
          <c:showCatName val="0"/>
          <c:showSerName val="0"/>
          <c:showPercent val="0"/>
          <c:showBubbleSize val="0"/>
        </c:dLbls>
        <c:marker val="1"/>
        <c:smooth val="0"/>
        <c:axId val="221901952"/>
        <c:axId val="221903488"/>
      </c:lineChart>
      <c:catAx>
        <c:axId val="221901952"/>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lang="en-US" sz="1050" b="0" i="0" u="none" strike="noStrike" kern="1200" baseline="0">
                <a:solidFill>
                  <a:srgbClr val="000000"/>
                </a:solidFill>
                <a:latin typeface="+mn-lt"/>
                <a:ea typeface="+mn-ea"/>
                <a:cs typeface="+mn-cs"/>
              </a:defRPr>
            </a:pPr>
            <a:endParaRPr lang="en-US"/>
          </a:p>
        </c:txPr>
        <c:crossAx val="221903488"/>
        <c:crosses val="autoZero"/>
        <c:auto val="1"/>
        <c:lblAlgn val="ctr"/>
        <c:lblOffset val="100"/>
        <c:noMultiLvlLbl val="0"/>
      </c:catAx>
      <c:valAx>
        <c:axId val="221903488"/>
        <c:scaling>
          <c:orientation val="minMax"/>
        </c:scaling>
        <c:delete val="1"/>
        <c:axPos val="l"/>
        <c:numFmt formatCode="0.0" sourceLinked="1"/>
        <c:majorTickMark val="none"/>
        <c:minorTickMark val="none"/>
        <c:tickLblPos val="nextTo"/>
        <c:crossAx val="221901952"/>
        <c:crosses val="autoZero"/>
        <c:crossBetween val="between"/>
      </c:valAx>
      <c:spPr>
        <a:noFill/>
        <a:ln>
          <a:noFill/>
        </a:ln>
        <a:effectLst/>
      </c:spPr>
    </c:plotArea>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2786245462467478"/>
          <c:y val="0.17667524939147081"/>
          <c:w val="0.52584617184658389"/>
          <c:h val="0.66946088135417614"/>
        </c:manualLayout>
      </c:layout>
      <c:doughnutChart>
        <c:varyColors val="1"/>
        <c:ser>
          <c:idx val="0"/>
          <c:order val="0"/>
          <c:tx>
            <c:strRef>
              <c:f>Sheet1!$B$1</c:f>
              <c:strCache>
                <c:ptCount val="1"/>
                <c:pt idx="0">
                  <c:v>Trip volume</c:v>
                </c:pt>
              </c:strCache>
            </c:strRef>
          </c:tx>
          <c:spPr>
            <a:ln>
              <a:noFill/>
            </a:ln>
          </c:spPr>
          <c:dPt>
            <c:idx val="0"/>
            <c:bubble3D val="0"/>
            <c:spPr>
              <a:solidFill>
                <a:schemeClr val="accent6">
                  <a:lumMod val="50000"/>
                </a:schemeClr>
              </a:solidFill>
              <a:ln w="19050">
                <a:noFill/>
              </a:ln>
              <a:effectLst/>
            </c:spPr>
            <c:extLst>
              <c:ext xmlns:c16="http://schemas.microsoft.com/office/drawing/2014/chart" uri="{C3380CC4-5D6E-409C-BE32-E72D297353CC}">
                <c16:uniqueId val="{00000001-B4C4-4500-A912-2398E9573C95}"/>
              </c:ext>
            </c:extLst>
          </c:dPt>
          <c:dPt>
            <c:idx val="1"/>
            <c:bubble3D val="0"/>
            <c:spPr>
              <a:solidFill>
                <a:schemeClr val="accent6"/>
              </a:solidFill>
              <a:ln w="19050">
                <a:noFill/>
              </a:ln>
              <a:effectLst/>
            </c:spPr>
            <c:extLst>
              <c:ext xmlns:c16="http://schemas.microsoft.com/office/drawing/2014/chart" uri="{C3380CC4-5D6E-409C-BE32-E72D297353CC}">
                <c16:uniqueId val="{00000003-B4C4-4500-A912-2398E9573C95}"/>
              </c:ext>
            </c:extLst>
          </c:dPt>
          <c:dPt>
            <c:idx val="2"/>
            <c:bubble3D val="0"/>
            <c:spPr>
              <a:solidFill>
                <a:schemeClr val="accent6">
                  <a:lumMod val="60000"/>
                  <a:lumOff val="40000"/>
                </a:schemeClr>
              </a:solidFill>
              <a:ln w="19050">
                <a:noFill/>
              </a:ln>
              <a:effectLst/>
            </c:spPr>
            <c:extLst>
              <c:ext xmlns:c16="http://schemas.microsoft.com/office/drawing/2014/chart" uri="{C3380CC4-5D6E-409C-BE32-E72D297353CC}">
                <c16:uniqueId val="{00000005-B4C4-4500-A912-2398E9573C95}"/>
              </c:ext>
            </c:extLst>
          </c:dPt>
          <c:dLbls>
            <c:dLbl>
              <c:idx val="1"/>
              <c:layout>
                <c:manualLayout>
                  <c:x val="-5.879629629629634E-3"/>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B4C4-4500-A912-2398E9573C95}"/>
                </c:ext>
              </c:extLst>
            </c:dLbl>
            <c:dLbl>
              <c:idx val="2"/>
              <c:layout>
                <c:manualLayout>
                  <c:x val="1.1759259259259261E-2"/>
                  <c:y val="-1.00793650793650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B4C4-4500-A912-2398E9573C95}"/>
                </c:ext>
              </c:extLst>
            </c:dLbl>
            <c:spPr>
              <a:noFill/>
              <a:ln>
                <a:noFill/>
              </a:ln>
              <a:effectLst/>
            </c:spPr>
            <c:txPr>
              <a:bodyPr rot="0" spcFirstLastPara="1" vertOverflow="ellipsis" vert="horz" wrap="square" anchor="ctr" anchorCtr="1"/>
              <a:lstStyle/>
              <a:p>
                <a:pPr>
                  <a:defRPr lang="en-US" sz="900" b="1"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Holidays</c:v>
                </c:pt>
                <c:pt idx="1">
                  <c:v>VFR</c:v>
                </c:pt>
                <c:pt idx="2">
                  <c:v>Business</c:v>
                </c:pt>
              </c:strCache>
            </c:strRef>
          </c:cat>
          <c:val>
            <c:numRef>
              <c:f>Sheet1!$B$2:$B$4</c:f>
              <c:numCache>
                <c:formatCode>#,##0.0</c:formatCode>
                <c:ptCount val="3"/>
                <c:pt idx="0">
                  <c:v>60.451999999999998</c:v>
                </c:pt>
                <c:pt idx="1">
                  <c:v>42.893999999999998</c:v>
                </c:pt>
                <c:pt idx="2">
                  <c:v>16.321000000000002</c:v>
                </c:pt>
              </c:numCache>
            </c:numRef>
          </c:val>
          <c:extLst>
            <c:ext xmlns:c16="http://schemas.microsoft.com/office/drawing/2014/chart" uri="{C3380CC4-5D6E-409C-BE32-E72D297353CC}">
              <c16:uniqueId val="{00000006-B4C4-4500-A912-2398E9573C95}"/>
            </c:ext>
          </c:extLst>
        </c:ser>
        <c:dLbls>
          <c:showLegendKey val="0"/>
          <c:showVal val="0"/>
          <c:showCatName val="0"/>
          <c:showSerName val="0"/>
          <c:showPercent val="0"/>
          <c:showBubbleSize val="0"/>
          <c:showLeaderLines val="1"/>
        </c:dLbls>
        <c:firstSliceAng val="0"/>
        <c:holeSize val="50"/>
      </c:doughnutChart>
      <c:spPr>
        <a:noFill/>
        <a:ln>
          <a:noFill/>
        </a:ln>
        <a:effectLst/>
      </c:spPr>
    </c:plotArea>
    <c:plotVisOnly val="1"/>
    <c:dispBlanksAs val="zero"/>
    <c:showDLblsOverMax val="0"/>
  </c:chart>
  <c:spPr>
    <a:noFill/>
    <a:ln>
      <a:noFill/>
    </a:ln>
    <a:effectLst/>
  </c:spPr>
  <c:txPr>
    <a:bodyPr/>
    <a:lstStyle/>
    <a:p>
      <a:pPr>
        <a:defRPr sz="900">
          <a:solidFill>
            <a:schemeClr val="bg1"/>
          </a:solidFill>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2786245462467478"/>
          <c:y val="0.17667524939147081"/>
          <c:w val="0.52584617184658389"/>
          <c:h val="0.66946088135417614"/>
        </c:manualLayout>
      </c:layout>
      <c:doughnutChart>
        <c:varyColors val="1"/>
        <c:ser>
          <c:idx val="0"/>
          <c:order val="0"/>
          <c:tx>
            <c:strRef>
              <c:f>Sheet1!$B$1</c:f>
              <c:strCache>
                <c:ptCount val="1"/>
                <c:pt idx="0">
                  <c:v>Trip volume</c:v>
                </c:pt>
              </c:strCache>
            </c:strRef>
          </c:tx>
          <c:spPr>
            <a:ln>
              <a:noFill/>
            </a:ln>
          </c:spPr>
          <c:dPt>
            <c:idx val="0"/>
            <c:bubble3D val="0"/>
            <c:spPr>
              <a:solidFill>
                <a:schemeClr val="accent6">
                  <a:lumMod val="50000"/>
                </a:schemeClr>
              </a:solidFill>
              <a:ln w="19050">
                <a:noFill/>
              </a:ln>
              <a:effectLst/>
            </c:spPr>
            <c:extLst>
              <c:ext xmlns:c16="http://schemas.microsoft.com/office/drawing/2014/chart" uri="{C3380CC4-5D6E-409C-BE32-E72D297353CC}">
                <c16:uniqueId val="{00000001-18A7-49BB-B269-BF3B7984B844}"/>
              </c:ext>
            </c:extLst>
          </c:dPt>
          <c:dPt>
            <c:idx val="1"/>
            <c:bubble3D val="0"/>
            <c:spPr>
              <a:solidFill>
                <a:schemeClr val="accent6"/>
              </a:solidFill>
              <a:ln w="19050">
                <a:noFill/>
              </a:ln>
              <a:effectLst/>
            </c:spPr>
            <c:extLst>
              <c:ext xmlns:c16="http://schemas.microsoft.com/office/drawing/2014/chart" uri="{C3380CC4-5D6E-409C-BE32-E72D297353CC}">
                <c16:uniqueId val="{00000003-18A7-49BB-B269-BF3B7984B844}"/>
              </c:ext>
            </c:extLst>
          </c:dPt>
          <c:dPt>
            <c:idx val="2"/>
            <c:bubble3D val="0"/>
            <c:spPr>
              <a:solidFill>
                <a:schemeClr val="accent6">
                  <a:lumMod val="60000"/>
                  <a:lumOff val="40000"/>
                </a:schemeClr>
              </a:solidFill>
              <a:ln w="19050">
                <a:noFill/>
              </a:ln>
              <a:effectLst/>
            </c:spPr>
            <c:extLst>
              <c:ext xmlns:c16="http://schemas.microsoft.com/office/drawing/2014/chart" uri="{C3380CC4-5D6E-409C-BE32-E72D297353CC}">
                <c16:uniqueId val="{00000005-18A7-49BB-B269-BF3B7984B844}"/>
              </c:ext>
            </c:extLst>
          </c:dPt>
          <c:dLbls>
            <c:dLbl>
              <c:idx val="0"/>
              <c:layout>
                <c:manualLayout>
                  <c:x val="-5.0290169437832564E-2"/>
                  <c:y val="0.1367069531572367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8A7-49BB-B269-BF3B7984B844}"/>
                </c:ext>
              </c:extLst>
            </c:dLbl>
            <c:dLbl>
              <c:idx val="1"/>
              <c:layout>
                <c:manualLayout>
                  <c:x val="-2.9170938177850326E-4"/>
                  <c:y val="4.556898438574556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18A7-49BB-B269-BF3B7984B844}"/>
                </c:ext>
              </c:extLst>
            </c:dLbl>
            <c:dLbl>
              <c:idx val="2"/>
              <c:layout>
                <c:manualLayout>
                  <c:x val="1.1759259259259261E-2"/>
                  <c:y val="-1.007936507936508E-2"/>
                </c:manualLayout>
              </c:layout>
              <c:tx>
                <c:rich>
                  <a:bodyPr/>
                  <a:lstStyle/>
                  <a:p>
                    <a:fld id="{91DF7540-DAB7-4B47-A225-37040D32BCE7}" type="VALUE">
                      <a:rPr lang="en-US" smtClean="0"/>
                      <a:pPr/>
                      <a:t>[VALUE]</a:t>
                    </a:fld>
                    <a:endParaRPr lang="en-GB"/>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18A7-49BB-B269-BF3B7984B844}"/>
                </c:ext>
              </c:extLst>
            </c:dLbl>
            <c:spPr>
              <a:noFill/>
              <a:ln>
                <a:noFill/>
              </a:ln>
              <a:effectLst/>
            </c:spPr>
            <c:txPr>
              <a:bodyPr rot="0" spcFirstLastPara="1" vertOverflow="ellipsis" vert="horz" wrap="square" anchor="ctr" anchorCtr="1"/>
              <a:lstStyle/>
              <a:p>
                <a:pPr>
                  <a:defRPr lang="en-US" sz="900" b="1"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Holidays</c:v>
                </c:pt>
                <c:pt idx="1">
                  <c:v>VFR</c:v>
                </c:pt>
                <c:pt idx="2">
                  <c:v>Business</c:v>
                </c:pt>
              </c:strCache>
            </c:strRef>
          </c:cat>
          <c:val>
            <c:numRef>
              <c:f>Sheet1!$B$2:$B$4</c:f>
              <c:numCache>
                <c:formatCode>#,##0.0</c:formatCode>
                <c:ptCount val="3"/>
                <c:pt idx="0">
                  <c:v>198.14400000000001</c:v>
                </c:pt>
                <c:pt idx="1">
                  <c:v>127.78100000000001</c:v>
                </c:pt>
                <c:pt idx="2">
                  <c:v>36.195</c:v>
                </c:pt>
              </c:numCache>
            </c:numRef>
          </c:val>
          <c:extLst>
            <c:ext xmlns:c16="http://schemas.microsoft.com/office/drawing/2014/chart" uri="{C3380CC4-5D6E-409C-BE32-E72D297353CC}">
              <c16:uniqueId val="{00000006-18A7-49BB-B269-BF3B7984B844}"/>
            </c:ext>
          </c:extLst>
        </c:ser>
        <c:dLbls>
          <c:showLegendKey val="0"/>
          <c:showVal val="0"/>
          <c:showCatName val="0"/>
          <c:showSerName val="0"/>
          <c:showPercent val="0"/>
          <c:showBubbleSize val="0"/>
          <c:showLeaderLines val="1"/>
        </c:dLbls>
        <c:firstSliceAng val="0"/>
        <c:holeSize val="50"/>
      </c:doughnutChart>
      <c:spPr>
        <a:noFill/>
        <a:ln>
          <a:noFill/>
        </a:ln>
        <a:effectLst/>
      </c:spPr>
    </c:plotArea>
    <c:plotVisOnly val="1"/>
    <c:dispBlanksAs val="zero"/>
    <c:showDLblsOverMax val="0"/>
  </c:chart>
  <c:spPr>
    <a:noFill/>
    <a:ln>
      <a:noFill/>
    </a:ln>
    <a:effectLst/>
  </c:spPr>
  <c:txPr>
    <a:bodyPr/>
    <a:lstStyle/>
    <a:p>
      <a:pPr>
        <a:defRPr sz="900">
          <a:solidFill>
            <a:schemeClr val="bg1"/>
          </a:solidFill>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2786245462467478"/>
          <c:y val="0.17667524939147081"/>
          <c:w val="0.52584617184658389"/>
          <c:h val="0.66946088135417614"/>
        </c:manualLayout>
      </c:layout>
      <c:doughnutChart>
        <c:varyColors val="1"/>
        <c:ser>
          <c:idx val="0"/>
          <c:order val="0"/>
          <c:tx>
            <c:strRef>
              <c:f>Sheet1!$B$1</c:f>
              <c:strCache>
                <c:ptCount val="1"/>
                <c:pt idx="0">
                  <c:v>Trip expenditure</c:v>
                </c:pt>
              </c:strCache>
            </c:strRef>
          </c:tx>
          <c:spPr>
            <a:ln>
              <a:noFill/>
            </a:ln>
          </c:spPr>
          <c:dPt>
            <c:idx val="0"/>
            <c:bubble3D val="0"/>
            <c:spPr>
              <a:solidFill>
                <a:schemeClr val="accent6">
                  <a:lumMod val="50000"/>
                </a:schemeClr>
              </a:solidFill>
              <a:ln w="19050">
                <a:noFill/>
              </a:ln>
              <a:effectLst/>
            </c:spPr>
            <c:extLst>
              <c:ext xmlns:c16="http://schemas.microsoft.com/office/drawing/2014/chart" uri="{C3380CC4-5D6E-409C-BE32-E72D297353CC}">
                <c16:uniqueId val="{00000001-6BD2-4B0F-9715-B24808F44CCA}"/>
              </c:ext>
            </c:extLst>
          </c:dPt>
          <c:dPt>
            <c:idx val="1"/>
            <c:bubble3D val="0"/>
            <c:spPr>
              <a:solidFill>
                <a:schemeClr val="accent6"/>
              </a:solidFill>
              <a:ln w="19050">
                <a:noFill/>
              </a:ln>
              <a:effectLst/>
            </c:spPr>
            <c:extLst>
              <c:ext xmlns:c16="http://schemas.microsoft.com/office/drawing/2014/chart" uri="{C3380CC4-5D6E-409C-BE32-E72D297353CC}">
                <c16:uniqueId val="{00000003-6BD2-4B0F-9715-B24808F44CCA}"/>
              </c:ext>
            </c:extLst>
          </c:dPt>
          <c:dPt>
            <c:idx val="2"/>
            <c:bubble3D val="0"/>
            <c:spPr>
              <a:solidFill>
                <a:schemeClr val="accent6">
                  <a:lumMod val="60000"/>
                  <a:lumOff val="40000"/>
                </a:schemeClr>
              </a:solidFill>
              <a:ln w="19050">
                <a:noFill/>
              </a:ln>
              <a:effectLst/>
            </c:spPr>
            <c:extLst>
              <c:ext xmlns:c16="http://schemas.microsoft.com/office/drawing/2014/chart" uri="{C3380CC4-5D6E-409C-BE32-E72D297353CC}">
                <c16:uniqueId val="{00000005-6BD2-4B0F-9715-B24808F44CCA}"/>
              </c:ext>
            </c:extLst>
          </c:dPt>
          <c:dLbls>
            <c:dLbl>
              <c:idx val="1"/>
              <c:layout>
                <c:manualLayout>
                  <c:x val="-5.879629629629634E-3"/>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6BD2-4B0F-9715-B24808F44CCA}"/>
                </c:ext>
              </c:extLst>
            </c:dLbl>
            <c:dLbl>
              <c:idx val="2"/>
              <c:layout>
                <c:manualLayout>
                  <c:x val="1.1759259259259261E-2"/>
                  <c:y val="-1.00793650793650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6BD2-4B0F-9715-B24808F44CCA}"/>
                </c:ext>
              </c:extLst>
            </c:dLbl>
            <c:spPr>
              <a:noFill/>
              <a:ln>
                <a:noFill/>
              </a:ln>
              <a:effectLst/>
            </c:spPr>
            <c:txPr>
              <a:bodyPr rot="0" spcFirstLastPara="1" vertOverflow="ellipsis" vert="horz" wrap="square" anchor="ctr" anchorCtr="1"/>
              <a:lstStyle/>
              <a:p>
                <a:pPr>
                  <a:defRPr lang="en-US" sz="900" b="1"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Holidays</c:v>
                </c:pt>
                <c:pt idx="1">
                  <c:v>VFR</c:v>
                </c:pt>
                <c:pt idx="2">
                  <c:v>Business</c:v>
                </c:pt>
              </c:strCache>
            </c:strRef>
          </c:cat>
          <c:val>
            <c:numRef>
              <c:f>Sheet1!$B$2:$B$4</c:f>
              <c:numCache>
                <c:formatCode>#,##0.0</c:formatCode>
                <c:ptCount val="3"/>
                <c:pt idx="0">
                  <c:v>14.483000000000001</c:v>
                </c:pt>
                <c:pt idx="1">
                  <c:v>5.0510000000000002</c:v>
                </c:pt>
                <c:pt idx="2">
                  <c:v>4.5620000000000003</c:v>
                </c:pt>
              </c:numCache>
            </c:numRef>
          </c:val>
          <c:extLst>
            <c:ext xmlns:c16="http://schemas.microsoft.com/office/drawing/2014/chart" uri="{C3380CC4-5D6E-409C-BE32-E72D297353CC}">
              <c16:uniqueId val="{00000006-6BD2-4B0F-9715-B24808F44CCA}"/>
            </c:ext>
          </c:extLst>
        </c:ser>
        <c:dLbls>
          <c:showLegendKey val="0"/>
          <c:showVal val="0"/>
          <c:showCatName val="0"/>
          <c:showSerName val="0"/>
          <c:showPercent val="0"/>
          <c:showBubbleSize val="0"/>
          <c:showLeaderLines val="1"/>
        </c:dLbls>
        <c:firstSliceAng val="0"/>
        <c:holeSize val="50"/>
      </c:doughnutChart>
      <c:spPr>
        <a:noFill/>
        <a:ln>
          <a:noFill/>
        </a:ln>
        <a:effectLst/>
      </c:spPr>
    </c:plotArea>
    <c:plotVisOnly val="1"/>
    <c:dispBlanksAs val="zero"/>
    <c:showDLblsOverMax val="0"/>
  </c:chart>
  <c:spPr>
    <a:noFill/>
    <a:ln>
      <a:noFill/>
    </a:ln>
    <a:effectLst/>
  </c:spPr>
  <c:txPr>
    <a:bodyPr/>
    <a:lstStyle/>
    <a:p>
      <a:pPr>
        <a:defRPr sz="900">
          <a:solidFill>
            <a:schemeClr val="bg1"/>
          </a:solidFill>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withinLinearReversed" id="26">
  <a:schemeClr val="accent6"/>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_rels/vmlDrawing1.vml.rels><?xml version="1.0" encoding="UTF-8" standalone="yes"?>
<Relationships xmlns="http://schemas.openxmlformats.org/package/2006/relationships"><Relationship Id="rId1" Type="http://schemas.openxmlformats.org/officeDocument/2006/relationships/image" Target="../media/image20.emf"/></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30.emf"/></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31.emf"/></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32.emf"/></Relationships>
</file>

<file path=ppt/drawings/_rels/vmlDrawing13.vml.rels><?xml version="1.0" encoding="UTF-8" standalone="yes"?>
<Relationships xmlns="http://schemas.openxmlformats.org/package/2006/relationships"><Relationship Id="rId1" Type="http://schemas.openxmlformats.org/officeDocument/2006/relationships/image" Target="../media/image33.emf"/></Relationships>
</file>

<file path=ppt/drawings/_rels/vmlDrawing14.vml.rels><?xml version="1.0" encoding="UTF-8" standalone="yes"?>
<Relationships xmlns="http://schemas.openxmlformats.org/package/2006/relationships"><Relationship Id="rId2" Type="http://schemas.openxmlformats.org/officeDocument/2006/relationships/image" Target="../media/image36.wmf"/><Relationship Id="rId1" Type="http://schemas.openxmlformats.org/officeDocument/2006/relationships/image" Target="../media/image35.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22.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23.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24.e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25.e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26.e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27.e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28.e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29.emf"/></Relationships>
</file>

<file path=ppt/drawings/drawing1.xml><?xml version="1.0" encoding="utf-8"?>
<c:userShapes xmlns:c="http://schemas.openxmlformats.org/drawingml/2006/chart">
  <cdr:relSizeAnchor xmlns:cdr="http://schemas.openxmlformats.org/drawingml/2006/chartDrawing">
    <cdr:from>
      <cdr:x>0.40632</cdr:x>
      <cdr:y>0.37966</cdr:y>
    </cdr:from>
    <cdr:to>
      <cdr:x>0.77216</cdr:x>
      <cdr:y>0.48419</cdr:y>
    </cdr:to>
    <cdr:sp macro="" textlink="">
      <cdr:nvSpPr>
        <cdr:cNvPr id="2" name="TextBox 1">
          <a:extLst xmlns:a="http://schemas.openxmlformats.org/drawingml/2006/main">
            <a:ext uri="{FF2B5EF4-FFF2-40B4-BE49-F238E27FC236}">
              <a16:creationId xmlns:a16="http://schemas.microsoft.com/office/drawing/2014/main" id="{142255C0-D1A9-495F-BC7A-0012CD3D72A7}"/>
            </a:ext>
          </a:extLst>
        </cdr:cNvPr>
        <cdr:cNvSpPr txBox="1"/>
      </cdr:nvSpPr>
      <cdr:spPr>
        <a:xfrm xmlns:a="http://schemas.openxmlformats.org/drawingml/2006/main">
          <a:off x="877645" y="503059"/>
          <a:ext cx="790226" cy="138499"/>
        </a:xfrm>
        <a:prstGeom xmlns:a="http://schemas.openxmlformats.org/drawingml/2006/main" prst="rect">
          <a:avLst/>
        </a:prstGeom>
        <a:noFill xmlns:a="http://schemas.openxmlformats.org/drawingml/2006/main"/>
      </cdr:spPr>
      <cdr:txBody>
        <a:bodyPr xmlns:a="http://schemas.openxmlformats.org/drawingml/2006/main" vertOverflow="clip" wrap="square" lIns="0" tIns="0" rIns="0" bIns="0" rtlCol="0">
          <a:spAutoFit/>
        </a:bodyPr>
        <a:lstStyle xmlns:a="http://schemas.openxmlformats.org/drawingml/2006/main"/>
        <a:p xmlns:a="http://schemas.openxmlformats.org/drawingml/2006/main">
          <a:pPr algn="ctr"/>
          <a:endParaRPr lang="en-GB" sz="900" dirty="0">
            <a:solidFill>
              <a:schemeClr val="tx1"/>
            </a:solidFill>
          </a:endParaRPr>
        </a:p>
      </cdr:txBody>
    </cdr:sp>
  </cdr:relSizeAnchor>
</c:userShapes>
</file>

<file path=ppt/drawings/drawing2.xml><?xml version="1.0" encoding="utf-8"?>
<c:userShapes xmlns:c="http://schemas.openxmlformats.org/drawingml/2006/chart">
  <cdr:relSizeAnchor xmlns:cdr="http://schemas.openxmlformats.org/drawingml/2006/chartDrawing">
    <cdr:from>
      <cdr:x>0.40632</cdr:x>
      <cdr:y>0.37966</cdr:y>
    </cdr:from>
    <cdr:to>
      <cdr:x>0.77216</cdr:x>
      <cdr:y>0.48419</cdr:y>
    </cdr:to>
    <cdr:sp macro="" textlink="">
      <cdr:nvSpPr>
        <cdr:cNvPr id="2" name="TextBox 1">
          <a:extLst xmlns:a="http://schemas.openxmlformats.org/drawingml/2006/main">
            <a:ext uri="{FF2B5EF4-FFF2-40B4-BE49-F238E27FC236}">
              <a16:creationId xmlns:a16="http://schemas.microsoft.com/office/drawing/2014/main" id="{142255C0-D1A9-495F-BC7A-0012CD3D72A7}"/>
            </a:ext>
          </a:extLst>
        </cdr:cNvPr>
        <cdr:cNvSpPr txBox="1"/>
      </cdr:nvSpPr>
      <cdr:spPr>
        <a:xfrm xmlns:a="http://schemas.openxmlformats.org/drawingml/2006/main">
          <a:off x="877645" y="503059"/>
          <a:ext cx="790226" cy="138499"/>
        </a:xfrm>
        <a:prstGeom xmlns:a="http://schemas.openxmlformats.org/drawingml/2006/main" prst="rect">
          <a:avLst/>
        </a:prstGeom>
        <a:noFill xmlns:a="http://schemas.openxmlformats.org/drawingml/2006/main"/>
      </cdr:spPr>
      <cdr:txBody>
        <a:bodyPr xmlns:a="http://schemas.openxmlformats.org/drawingml/2006/main" vertOverflow="clip" wrap="square" lIns="0" tIns="0" rIns="0" bIns="0" rtlCol="0">
          <a:spAutoFit/>
        </a:bodyPr>
        <a:lstStyle xmlns:a="http://schemas.openxmlformats.org/drawingml/2006/main"/>
        <a:p xmlns:a="http://schemas.openxmlformats.org/drawingml/2006/main">
          <a:pPr algn="ctr"/>
          <a:endParaRPr lang="en-GB" sz="900" dirty="0">
            <a:solidFill>
              <a:schemeClr val="tx1"/>
            </a:solidFill>
          </a:endParaRPr>
        </a:p>
      </cdr:txBody>
    </cdr:sp>
  </cdr:relSizeAnchor>
</c:userShapes>
</file>

<file path=ppt/drawings/drawing3.xml><?xml version="1.0" encoding="utf-8"?>
<c:userShapes xmlns:c="http://schemas.openxmlformats.org/drawingml/2006/chart">
  <cdr:relSizeAnchor xmlns:cdr="http://schemas.openxmlformats.org/drawingml/2006/chartDrawing">
    <cdr:from>
      <cdr:x>0.40632</cdr:x>
      <cdr:y>0.37966</cdr:y>
    </cdr:from>
    <cdr:to>
      <cdr:x>0.77216</cdr:x>
      <cdr:y>0.48419</cdr:y>
    </cdr:to>
    <cdr:sp macro="" textlink="">
      <cdr:nvSpPr>
        <cdr:cNvPr id="2" name="TextBox 1">
          <a:extLst xmlns:a="http://schemas.openxmlformats.org/drawingml/2006/main">
            <a:ext uri="{FF2B5EF4-FFF2-40B4-BE49-F238E27FC236}">
              <a16:creationId xmlns:a16="http://schemas.microsoft.com/office/drawing/2014/main" id="{142255C0-D1A9-495F-BC7A-0012CD3D72A7}"/>
            </a:ext>
          </a:extLst>
        </cdr:cNvPr>
        <cdr:cNvSpPr txBox="1"/>
      </cdr:nvSpPr>
      <cdr:spPr>
        <a:xfrm xmlns:a="http://schemas.openxmlformats.org/drawingml/2006/main">
          <a:off x="877645" y="503059"/>
          <a:ext cx="790226" cy="138499"/>
        </a:xfrm>
        <a:prstGeom xmlns:a="http://schemas.openxmlformats.org/drawingml/2006/main" prst="rect">
          <a:avLst/>
        </a:prstGeom>
        <a:noFill xmlns:a="http://schemas.openxmlformats.org/drawingml/2006/main"/>
      </cdr:spPr>
      <cdr:txBody>
        <a:bodyPr xmlns:a="http://schemas.openxmlformats.org/drawingml/2006/main" vertOverflow="clip" wrap="square" lIns="0" tIns="0" rIns="0" bIns="0" rtlCol="0">
          <a:spAutoFit/>
        </a:bodyPr>
        <a:lstStyle xmlns:a="http://schemas.openxmlformats.org/drawingml/2006/main"/>
        <a:p xmlns:a="http://schemas.openxmlformats.org/drawingml/2006/main">
          <a:pPr algn="ctr"/>
          <a:endParaRPr lang="en-GB" sz="900" dirty="0">
            <a:solidFill>
              <a:schemeClr val="tx1"/>
            </a:solidFill>
          </a:endParaRP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1"/>
            <a:ext cx="2945659" cy="496411"/>
          </a:xfrm>
          <a:prstGeom prst="rect">
            <a:avLst/>
          </a:prstGeom>
        </p:spPr>
        <p:txBody>
          <a:bodyPr vert="horz" lIns="91440" tIns="45720" rIns="91440" bIns="45720" rtlCol="0"/>
          <a:lstStyle>
            <a:lvl1pPr algn="l">
              <a:defRPr sz="1200"/>
            </a:lvl1pPr>
          </a:lstStyle>
          <a:p>
            <a:endParaRPr lang="en-GB" dirty="0"/>
          </a:p>
        </p:txBody>
      </p:sp>
      <p:sp>
        <p:nvSpPr>
          <p:cNvPr id="3" name="Date Placeholder 2"/>
          <p:cNvSpPr>
            <a:spLocks noGrp="1"/>
          </p:cNvSpPr>
          <p:nvPr>
            <p:ph type="dt" sz="quarter" idx="1"/>
          </p:nvPr>
        </p:nvSpPr>
        <p:spPr>
          <a:xfrm>
            <a:off x="3850443" y="1"/>
            <a:ext cx="2945659" cy="496411"/>
          </a:xfrm>
          <a:prstGeom prst="rect">
            <a:avLst/>
          </a:prstGeom>
        </p:spPr>
        <p:txBody>
          <a:bodyPr vert="horz" lIns="91440" tIns="45720" rIns="91440" bIns="45720" rtlCol="0"/>
          <a:lstStyle>
            <a:lvl1pPr algn="r">
              <a:defRPr sz="1200"/>
            </a:lvl1pPr>
          </a:lstStyle>
          <a:p>
            <a:fld id="{62DDD9A1-A5E4-4168-BE00-9123C02FDEAA}" type="datetimeFigureOut">
              <a:rPr lang="en-GB" smtClean="0"/>
              <a:pPr/>
              <a:t>11/11/2020</a:t>
            </a:fld>
            <a:endParaRPr lang="en-GB" dirty="0"/>
          </a:p>
        </p:txBody>
      </p:sp>
      <p:sp>
        <p:nvSpPr>
          <p:cNvPr id="4" name="Footer Placeholder 3"/>
          <p:cNvSpPr>
            <a:spLocks noGrp="1"/>
          </p:cNvSpPr>
          <p:nvPr>
            <p:ph type="ftr" sz="quarter" idx="2"/>
          </p:nvPr>
        </p:nvSpPr>
        <p:spPr>
          <a:xfrm>
            <a:off x="0" y="9430092"/>
            <a:ext cx="2945659" cy="496411"/>
          </a:xfrm>
          <a:prstGeom prst="rect">
            <a:avLst/>
          </a:prstGeom>
        </p:spPr>
        <p:txBody>
          <a:bodyPr vert="horz" lIns="91440" tIns="45720" rIns="91440" bIns="45720" rtlCol="0" anchor="b"/>
          <a:lstStyle>
            <a:lvl1pPr algn="l">
              <a:defRPr sz="1200"/>
            </a:lvl1pPr>
          </a:lstStyle>
          <a:p>
            <a:endParaRPr lang="en-GB" dirty="0"/>
          </a:p>
        </p:txBody>
      </p:sp>
      <p:sp>
        <p:nvSpPr>
          <p:cNvPr id="5" name="Slide Number Placeholder 4"/>
          <p:cNvSpPr>
            <a:spLocks noGrp="1"/>
          </p:cNvSpPr>
          <p:nvPr>
            <p:ph type="sldNum" sz="quarter" idx="3"/>
          </p:nvPr>
        </p:nvSpPr>
        <p:spPr>
          <a:xfrm>
            <a:off x="3850443" y="9430092"/>
            <a:ext cx="2945659" cy="496411"/>
          </a:xfrm>
          <a:prstGeom prst="rect">
            <a:avLst/>
          </a:prstGeom>
        </p:spPr>
        <p:txBody>
          <a:bodyPr vert="horz" lIns="91440" tIns="45720" rIns="91440" bIns="45720" rtlCol="0" anchor="b"/>
          <a:lstStyle>
            <a:lvl1pPr algn="r">
              <a:defRPr sz="1200"/>
            </a:lvl1pPr>
          </a:lstStyle>
          <a:p>
            <a:fld id="{3123CE12-C3D1-40DC-AF30-1FF4ADA9EF5D}" type="slidenum">
              <a:rPr lang="en-GB" smtClean="0"/>
              <a:pPr/>
              <a:t>‹#›</a:t>
            </a:fld>
            <a:endParaRPr lang="en-GB" dirty="0"/>
          </a:p>
        </p:txBody>
      </p:sp>
    </p:spTree>
    <p:extLst>
      <p:ext uri="{BB962C8B-B14F-4D97-AF65-F5344CB8AC3E}">
        <p14:creationId xmlns:p14="http://schemas.microsoft.com/office/powerpoint/2010/main" val="1635340806"/>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45659" cy="498135"/>
          </a:xfrm>
          <a:prstGeom prst="rect">
            <a:avLst/>
          </a:prstGeom>
        </p:spPr>
        <p:txBody>
          <a:bodyPr vert="horz" lIns="91440" tIns="45720" rIns="91440" bIns="45720" rtlCol="0"/>
          <a:lstStyle>
            <a:lvl1pPr algn="l">
              <a:defRPr sz="1200"/>
            </a:lvl1pPr>
          </a:lstStyle>
          <a:p>
            <a:endParaRPr lang="en-GB" dirty="0"/>
          </a:p>
        </p:txBody>
      </p:sp>
      <p:sp>
        <p:nvSpPr>
          <p:cNvPr id="3" name="Date Placeholder 2"/>
          <p:cNvSpPr>
            <a:spLocks noGrp="1"/>
          </p:cNvSpPr>
          <p:nvPr>
            <p:ph type="dt" idx="1"/>
          </p:nvPr>
        </p:nvSpPr>
        <p:spPr>
          <a:xfrm>
            <a:off x="3850443" y="0"/>
            <a:ext cx="2945659" cy="498135"/>
          </a:xfrm>
          <a:prstGeom prst="rect">
            <a:avLst/>
          </a:prstGeom>
        </p:spPr>
        <p:txBody>
          <a:bodyPr vert="horz" lIns="91440" tIns="45720" rIns="91440" bIns="45720" rtlCol="0"/>
          <a:lstStyle>
            <a:lvl1pPr algn="r">
              <a:defRPr sz="1200"/>
            </a:lvl1pPr>
          </a:lstStyle>
          <a:p>
            <a:fld id="{CBAAC5B1-F58D-4268-BB75-9856A9D794A6}" type="datetimeFigureOut">
              <a:rPr lang="en-GB" smtClean="0"/>
              <a:pPr/>
              <a:t>11/11/2020</a:t>
            </a:fld>
            <a:endParaRPr lang="en-GB" dirty="0"/>
          </a:p>
        </p:txBody>
      </p:sp>
      <p:sp>
        <p:nvSpPr>
          <p:cNvPr id="4" name="Slide Image Placeholder 3"/>
          <p:cNvSpPr>
            <a:spLocks noGrp="1" noRot="1" noChangeAspect="1"/>
          </p:cNvSpPr>
          <p:nvPr>
            <p:ph type="sldImg" idx="2"/>
          </p:nvPr>
        </p:nvSpPr>
        <p:spPr>
          <a:xfrm>
            <a:off x="420688" y="1241425"/>
            <a:ext cx="5956300" cy="3349625"/>
          </a:xfrm>
          <a:prstGeom prst="rect">
            <a:avLst/>
          </a:prstGeom>
          <a:noFill/>
          <a:ln w="12700">
            <a:solidFill>
              <a:prstClr val="black"/>
            </a:solidFill>
          </a:ln>
        </p:spPr>
        <p:txBody>
          <a:bodyPr vert="horz" lIns="91440" tIns="45720" rIns="91440" bIns="45720" rtlCol="0" anchor="ctr"/>
          <a:lstStyle/>
          <a:p>
            <a:endParaRPr lang="en-GB" dirty="0"/>
          </a:p>
        </p:txBody>
      </p:sp>
      <p:sp>
        <p:nvSpPr>
          <p:cNvPr id="5" name="Notes Placeholder 4"/>
          <p:cNvSpPr>
            <a:spLocks noGrp="1"/>
          </p:cNvSpPr>
          <p:nvPr>
            <p:ph type="body" sz="quarter" idx="3"/>
          </p:nvPr>
        </p:nvSpPr>
        <p:spPr>
          <a:xfrm>
            <a:off x="679768" y="4777959"/>
            <a:ext cx="5438140" cy="3909239"/>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9430091"/>
            <a:ext cx="2945659" cy="498134"/>
          </a:xfrm>
          <a:prstGeom prst="rect">
            <a:avLst/>
          </a:prstGeom>
        </p:spPr>
        <p:txBody>
          <a:bodyPr vert="horz" lIns="91440" tIns="45720" rIns="91440" bIns="45720" rtlCol="0" anchor="b"/>
          <a:lstStyle>
            <a:lvl1pPr algn="l">
              <a:defRPr sz="1200"/>
            </a:lvl1pPr>
          </a:lstStyle>
          <a:p>
            <a:endParaRPr lang="en-GB" dirty="0"/>
          </a:p>
        </p:txBody>
      </p:sp>
      <p:sp>
        <p:nvSpPr>
          <p:cNvPr id="7" name="Slide Number Placeholder 6"/>
          <p:cNvSpPr>
            <a:spLocks noGrp="1"/>
          </p:cNvSpPr>
          <p:nvPr>
            <p:ph type="sldNum" sz="quarter" idx="5"/>
          </p:nvPr>
        </p:nvSpPr>
        <p:spPr>
          <a:xfrm>
            <a:off x="3850443" y="9430091"/>
            <a:ext cx="2945659" cy="498134"/>
          </a:xfrm>
          <a:prstGeom prst="rect">
            <a:avLst/>
          </a:prstGeom>
        </p:spPr>
        <p:txBody>
          <a:bodyPr vert="horz" lIns="91440" tIns="45720" rIns="91440" bIns="45720" rtlCol="0" anchor="b"/>
          <a:lstStyle>
            <a:lvl1pPr algn="r">
              <a:defRPr sz="1200"/>
            </a:lvl1pPr>
          </a:lstStyle>
          <a:p>
            <a:fld id="{65900C33-90AE-4963-9AD8-3B07939F57E9}" type="slidenum">
              <a:rPr lang="en-GB" smtClean="0"/>
              <a:pPr/>
              <a:t>‹#›</a:t>
            </a:fld>
            <a:endParaRPr lang="en-GB" dirty="0"/>
          </a:p>
        </p:txBody>
      </p:sp>
    </p:spTree>
    <p:extLst>
      <p:ext uri="{BB962C8B-B14F-4D97-AF65-F5344CB8AC3E}">
        <p14:creationId xmlns:p14="http://schemas.microsoft.com/office/powerpoint/2010/main" val="160960602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65900C33-90AE-4963-9AD8-3B07939F57E9}" type="slidenum">
              <a:rPr lang="en-GB" smtClean="0"/>
              <a:pPr/>
              <a:t>1</a:t>
            </a:fld>
            <a:endParaRPr lang="en-GB" dirty="0"/>
          </a:p>
        </p:txBody>
      </p:sp>
    </p:spTree>
    <p:extLst>
      <p:ext uri="{BB962C8B-B14F-4D97-AF65-F5344CB8AC3E}">
        <p14:creationId xmlns:p14="http://schemas.microsoft.com/office/powerpoint/2010/main" val="405404466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65900C33-90AE-4963-9AD8-3B07939F57E9}" type="slidenum">
              <a:rPr lang="en-GB" smtClean="0"/>
              <a:pPr/>
              <a:t>10</a:t>
            </a:fld>
            <a:endParaRPr lang="en-GB" dirty="0"/>
          </a:p>
        </p:txBody>
      </p:sp>
    </p:spTree>
    <p:extLst>
      <p:ext uri="{BB962C8B-B14F-4D97-AF65-F5344CB8AC3E}">
        <p14:creationId xmlns:p14="http://schemas.microsoft.com/office/powerpoint/2010/main" val="63898194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65900C33-90AE-4963-9AD8-3B07939F57E9}" type="slidenum">
              <a:rPr lang="en-GB" smtClean="0"/>
              <a:pPr/>
              <a:t>11</a:t>
            </a:fld>
            <a:endParaRPr lang="en-GB" dirty="0"/>
          </a:p>
        </p:txBody>
      </p:sp>
    </p:spTree>
    <p:extLst>
      <p:ext uri="{BB962C8B-B14F-4D97-AF65-F5344CB8AC3E}">
        <p14:creationId xmlns:p14="http://schemas.microsoft.com/office/powerpoint/2010/main" val="77485011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65900C33-90AE-4963-9AD8-3B07939F57E9}" type="slidenum">
              <a:rPr lang="en-GB" smtClean="0"/>
              <a:pPr/>
              <a:t>12</a:t>
            </a:fld>
            <a:endParaRPr lang="en-GB" dirty="0"/>
          </a:p>
        </p:txBody>
      </p:sp>
    </p:spTree>
    <p:extLst>
      <p:ext uri="{BB962C8B-B14F-4D97-AF65-F5344CB8AC3E}">
        <p14:creationId xmlns:p14="http://schemas.microsoft.com/office/powerpoint/2010/main" val="246576574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65900C33-90AE-4963-9AD8-3B07939F57E9}" type="slidenum">
              <a:rPr lang="en-GB" smtClean="0"/>
              <a:pPr/>
              <a:t>13</a:t>
            </a:fld>
            <a:endParaRPr lang="en-GB" dirty="0"/>
          </a:p>
        </p:txBody>
      </p:sp>
    </p:spTree>
    <p:extLst>
      <p:ext uri="{BB962C8B-B14F-4D97-AF65-F5344CB8AC3E}">
        <p14:creationId xmlns:p14="http://schemas.microsoft.com/office/powerpoint/2010/main" val="131730939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65900C33-90AE-4963-9AD8-3B07939F57E9}" type="slidenum">
              <a:rPr lang="en-GB" smtClean="0"/>
              <a:pPr/>
              <a:t>14</a:t>
            </a:fld>
            <a:endParaRPr lang="en-GB" dirty="0"/>
          </a:p>
        </p:txBody>
      </p:sp>
    </p:spTree>
    <p:extLst>
      <p:ext uri="{BB962C8B-B14F-4D97-AF65-F5344CB8AC3E}">
        <p14:creationId xmlns:p14="http://schemas.microsoft.com/office/powerpoint/2010/main" val="286335749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65900C33-90AE-4963-9AD8-3B07939F57E9}" type="slidenum">
              <a:rPr lang="en-GB" smtClean="0"/>
              <a:pPr/>
              <a:t>15</a:t>
            </a:fld>
            <a:endParaRPr lang="en-GB" dirty="0"/>
          </a:p>
        </p:txBody>
      </p:sp>
    </p:spTree>
    <p:extLst>
      <p:ext uri="{BB962C8B-B14F-4D97-AF65-F5344CB8AC3E}">
        <p14:creationId xmlns:p14="http://schemas.microsoft.com/office/powerpoint/2010/main" val="250681221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65900C33-90AE-4963-9AD8-3B07939F57E9}" type="slidenum">
              <a:rPr lang="en-GB" smtClean="0"/>
              <a:pPr/>
              <a:t>16</a:t>
            </a:fld>
            <a:endParaRPr lang="en-GB" dirty="0"/>
          </a:p>
        </p:txBody>
      </p:sp>
    </p:spTree>
    <p:extLst>
      <p:ext uri="{BB962C8B-B14F-4D97-AF65-F5344CB8AC3E}">
        <p14:creationId xmlns:p14="http://schemas.microsoft.com/office/powerpoint/2010/main" val="297876182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65900C33-90AE-4963-9AD8-3B07939F57E9}" type="slidenum">
              <a:rPr lang="en-GB" smtClean="0"/>
              <a:pPr/>
              <a:t>17</a:t>
            </a:fld>
            <a:endParaRPr lang="en-GB" dirty="0"/>
          </a:p>
        </p:txBody>
      </p:sp>
    </p:spTree>
    <p:extLst>
      <p:ext uri="{BB962C8B-B14F-4D97-AF65-F5344CB8AC3E}">
        <p14:creationId xmlns:p14="http://schemas.microsoft.com/office/powerpoint/2010/main" val="60529772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65900C33-90AE-4963-9AD8-3B07939F57E9}" type="slidenum">
              <a:rPr lang="en-GB" smtClean="0"/>
              <a:pPr/>
              <a:t>18</a:t>
            </a:fld>
            <a:endParaRPr lang="en-GB" dirty="0"/>
          </a:p>
        </p:txBody>
      </p:sp>
    </p:spTree>
    <p:extLst>
      <p:ext uri="{BB962C8B-B14F-4D97-AF65-F5344CB8AC3E}">
        <p14:creationId xmlns:p14="http://schemas.microsoft.com/office/powerpoint/2010/main" val="47031506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Tab T5 Row 9 &amp; 11 NB: BUSINESS IS ALWAYS BUSINESS TRAVEL ROW</a:t>
            </a:r>
          </a:p>
        </p:txBody>
      </p:sp>
      <p:sp>
        <p:nvSpPr>
          <p:cNvPr id="4" name="Slide Number Placeholder 3"/>
          <p:cNvSpPr>
            <a:spLocks noGrp="1"/>
          </p:cNvSpPr>
          <p:nvPr>
            <p:ph type="sldNum" sz="quarter" idx="10"/>
          </p:nvPr>
        </p:nvSpPr>
        <p:spPr/>
        <p:txBody>
          <a:bodyPr/>
          <a:lstStyle/>
          <a:p>
            <a:fld id="{65900C33-90AE-4963-9AD8-3B07939F57E9}" type="slidenum">
              <a:rPr lang="en-GB" smtClean="0"/>
              <a:pPr/>
              <a:t>19</a:t>
            </a:fld>
            <a:endParaRPr lang="en-GB" dirty="0"/>
          </a:p>
        </p:txBody>
      </p:sp>
    </p:spTree>
    <p:extLst>
      <p:ext uri="{BB962C8B-B14F-4D97-AF65-F5344CB8AC3E}">
        <p14:creationId xmlns:p14="http://schemas.microsoft.com/office/powerpoint/2010/main" val="227365741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65900C33-90AE-4963-9AD8-3B07939F57E9}" type="slidenum">
              <a:rPr lang="en-GB" smtClean="0"/>
              <a:pPr/>
              <a:t>2</a:t>
            </a:fld>
            <a:endParaRPr lang="en-GB" dirty="0"/>
          </a:p>
        </p:txBody>
      </p:sp>
    </p:spTree>
    <p:extLst>
      <p:ext uri="{BB962C8B-B14F-4D97-AF65-F5344CB8AC3E}">
        <p14:creationId xmlns:p14="http://schemas.microsoft.com/office/powerpoint/2010/main" val="391566572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T5  Row 37 &amp; 41</a:t>
            </a:r>
          </a:p>
        </p:txBody>
      </p:sp>
      <p:sp>
        <p:nvSpPr>
          <p:cNvPr id="4" name="Slide Number Placeholder 3"/>
          <p:cNvSpPr>
            <a:spLocks noGrp="1"/>
          </p:cNvSpPr>
          <p:nvPr>
            <p:ph type="sldNum" sz="quarter" idx="10"/>
          </p:nvPr>
        </p:nvSpPr>
        <p:spPr/>
        <p:txBody>
          <a:bodyPr/>
          <a:lstStyle/>
          <a:p>
            <a:fld id="{65900C33-90AE-4963-9AD8-3B07939F57E9}" type="slidenum">
              <a:rPr lang="en-GB" smtClean="0"/>
              <a:pPr/>
              <a:t>20</a:t>
            </a:fld>
            <a:endParaRPr lang="en-GB" dirty="0"/>
          </a:p>
        </p:txBody>
      </p:sp>
    </p:spTree>
    <p:extLst>
      <p:ext uri="{BB962C8B-B14F-4D97-AF65-F5344CB8AC3E}">
        <p14:creationId xmlns:p14="http://schemas.microsoft.com/office/powerpoint/2010/main" val="139168440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T5 Row 9 &amp; 11</a:t>
            </a:r>
          </a:p>
        </p:txBody>
      </p:sp>
      <p:sp>
        <p:nvSpPr>
          <p:cNvPr id="4" name="Slide Number Placeholder 3"/>
          <p:cNvSpPr>
            <a:spLocks noGrp="1"/>
          </p:cNvSpPr>
          <p:nvPr>
            <p:ph type="sldNum" sz="quarter" idx="10"/>
          </p:nvPr>
        </p:nvSpPr>
        <p:spPr/>
        <p:txBody>
          <a:bodyPr/>
          <a:lstStyle/>
          <a:p>
            <a:fld id="{65900C33-90AE-4963-9AD8-3B07939F57E9}" type="slidenum">
              <a:rPr lang="en-GB" smtClean="0"/>
              <a:pPr/>
              <a:t>21</a:t>
            </a:fld>
            <a:endParaRPr lang="en-GB" dirty="0"/>
          </a:p>
        </p:txBody>
      </p:sp>
    </p:spTree>
    <p:extLst>
      <p:ext uri="{BB962C8B-B14F-4D97-AF65-F5344CB8AC3E}">
        <p14:creationId xmlns:p14="http://schemas.microsoft.com/office/powerpoint/2010/main" val="310652215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T5 Row 37 &amp; 41</a:t>
            </a:r>
          </a:p>
        </p:txBody>
      </p:sp>
      <p:sp>
        <p:nvSpPr>
          <p:cNvPr id="4" name="Slide Number Placeholder 3"/>
          <p:cNvSpPr>
            <a:spLocks noGrp="1"/>
          </p:cNvSpPr>
          <p:nvPr>
            <p:ph type="sldNum" sz="quarter" idx="10"/>
          </p:nvPr>
        </p:nvSpPr>
        <p:spPr/>
        <p:txBody>
          <a:bodyPr/>
          <a:lstStyle/>
          <a:p>
            <a:fld id="{65900C33-90AE-4963-9AD8-3B07939F57E9}" type="slidenum">
              <a:rPr lang="en-GB" smtClean="0"/>
              <a:pPr/>
              <a:t>22</a:t>
            </a:fld>
            <a:endParaRPr lang="en-GB" dirty="0"/>
          </a:p>
        </p:txBody>
      </p:sp>
    </p:spTree>
    <p:extLst>
      <p:ext uri="{BB962C8B-B14F-4D97-AF65-F5344CB8AC3E}">
        <p14:creationId xmlns:p14="http://schemas.microsoft.com/office/powerpoint/2010/main" val="363959462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T5 Rows 9 &amp; 11</a:t>
            </a:r>
          </a:p>
        </p:txBody>
      </p:sp>
      <p:sp>
        <p:nvSpPr>
          <p:cNvPr id="4" name="Slide Number Placeholder 3"/>
          <p:cNvSpPr>
            <a:spLocks noGrp="1"/>
          </p:cNvSpPr>
          <p:nvPr>
            <p:ph type="sldNum" sz="quarter" idx="10"/>
          </p:nvPr>
        </p:nvSpPr>
        <p:spPr/>
        <p:txBody>
          <a:bodyPr/>
          <a:lstStyle/>
          <a:p>
            <a:fld id="{65900C33-90AE-4963-9AD8-3B07939F57E9}" type="slidenum">
              <a:rPr lang="en-GB" smtClean="0"/>
              <a:pPr/>
              <a:t>24</a:t>
            </a:fld>
            <a:endParaRPr lang="en-GB" dirty="0"/>
          </a:p>
        </p:txBody>
      </p:sp>
    </p:spTree>
    <p:extLst>
      <p:ext uri="{BB962C8B-B14F-4D97-AF65-F5344CB8AC3E}">
        <p14:creationId xmlns:p14="http://schemas.microsoft.com/office/powerpoint/2010/main" val="362082512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T5 Rows 37 &amp; 41</a:t>
            </a:r>
          </a:p>
        </p:txBody>
      </p:sp>
      <p:sp>
        <p:nvSpPr>
          <p:cNvPr id="4" name="Slide Number Placeholder 3"/>
          <p:cNvSpPr>
            <a:spLocks noGrp="1"/>
          </p:cNvSpPr>
          <p:nvPr>
            <p:ph type="sldNum" sz="quarter" idx="10"/>
          </p:nvPr>
        </p:nvSpPr>
        <p:spPr/>
        <p:txBody>
          <a:bodyPr/>
          <a:lstStyle/>
          <a:p>
            <a:fld id="{65900C33-90AE-4963-9AD8-3B07939F57E9}" type="slidenum">
              <a:rPr lang="en-GB" smtClean="0"/>
              <a:pPr/>
              <a:t>25</a:t>
            </a:fld>
            <a:endParaRPr lang="en-GB" dirty="0"/>
          </a:p>
        </p:txBody>
      </p:sp>
    </p:spTree>
    <p:extLst>
      <p:ext uri="{BB962C8B-B14F-4D97-AF65-F5344CB8AC3E}">
        <p14:creationId xmlns:p14="http://schemas.microsoft.com/office/powerpoint/2010/main" val="356195757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T5 Rows 9 &amp; 11</a:t>
            </a:r>
          </a:p>
        </p:txBody>
      </p:sp>
      <p:sp>
        <p:nvSpPr>
          <p:cNvPr id="4" name="Slide Number Placeholder 3"/>
          <p:cNvSpPr>
            <a:spLocks noGrp="1"/>
          </p:cNvSpPr>
          <p:nvPr>
            <p:ph type="sldNum" sz="quarter" idx="10"/>
          </p:nvPr>
        </p:nvSpPr>
        <p:spPr/>
        <p:txBody>
          <a:bodyPr/>
          <a:lstStyle/>
          <a:p>
            <a:fld id="{65900C33-90AE-4963-9AD8-3B07939F57E9}" type="slidenum">
              <a:rPr lang="en-GB" smtClean="0"/>
              <a:pPr/>
              <a:t>27</a:t>
            </a:fld>
            <a:endParaRPr lang="en-GB" dirty="0"/>
          </a:p>
        </p:txBody>
      </p:sp>
    </p:spTree>
    <p:extLst>
      <p:ext uri="{BB962C8B-B14F-4D97-AF65-F5344CB8AC3E}">
        <p14:creationId xmlns:p14="http://schemas.microsoft.com/office/powerpoint/2010/main" val="105562279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T5 Rows 37 &amp; 41</a:t>
            </a:r>
          </a:p>
        </p:txBody>
      </p:sp>
      <p:sp>
        <p:nvSpPr>
          <p:cNvPr id="4" name="Slide Number Placeholder 3"/>
          <p:cNvSpPr>
            <a:spLocks noGrp="1"/>
          </p:cNvSpPr>
          <p:nvPr>
            <p:ph type="sldNum" sz="quarter" idx="10"/>
          </p:nvPr>
        </p:nvSpPr>
        <p:spPr/>
        <p:txBody>
          <a:bodyPr/>
          <a:lstStyle/>
          <a:p>
            <a:fld id="{65900C33-90AE-4963-9AD8-3B07939F57E9}" type="slidenum">
              <a:rPr lang="en-GB" smtClean="0"/>
              <a:pPr/>
              <a:t>28</a:t>
            </a:fld>
            <a:endParaRPr lang="en-GB" dirty="0"/>
          </a:p>
        </p:txBody>
      </p:sp>
    </p:spTree>
    <p:extLst>
      <p:ext uri="{BB962C8B-B14F-4D97-AF65-F5344CB8AC3E}">
        <p14:creationId xmlns:p14="http://schemas.microsoft.com/office/powerpoint/2010/main" val="393511568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T5 Rows 9 &amp; 11</a:t>
            </a:r>
          </a:p>
        </p:txBody>
      </p:sp>
      <p:sp>
        <p:nvSpPr>
          <p:cNvPr id="4" name="Slide Number Placeholder 3"/>
          <p:cNvSpPr>
            <a:spLocks noGrp="1"/>
          </p:cNvSpPr>
          <p:nvPr>
            <p:ph type="sldNum" sz="quarter" idx="10"/>
          </p:nvPr>
        </p:nvSpPr>
        <p:spPr/>
        <p:txBody>
          <a:bodyPr/>
          <a:lstStyle/>
          <a:p>
            <a:fld id="{65900C33-90AE-4963-9AD8-3B07939F57E9}" type="slidenum">
              <a:rPr lang="en-GB" smtClean="0"/>
              <a:pPr/>
              <a:t>30</a:t>
            </a:fld>
            <a:endParaRPr lang="en-GB" dirty="0"/>
          </a:p>
        </p:txBody>
      </p:sp>
    </p:spTree>
    <p:extLst>
      <p:ext uri="{BB962C8B-B14F-4D97-AF65-F5344CB8AC3E}">
        <p14:creationId xmlns:p14="http://schemas.microsoft.com/office/powerpoint/2010/main" val="378664076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T5 Rows 37 &amp; 41</a:t>
            </a:r>
          </a:p>
        </p:txBody>
      </p:sp>
      <p:sp>
        <p:nvSpPr>
          <p:cNvPr id="4" name="Slide Number Placeholder 3"/>
          <p:cNvSpPr>
            <a:spLocks noGrp="1"/>
          </p:cNvSpPr>
          <p:nvPr>
            <p:ph type="sldNum" sz="quarter" idx="10"/>
          </p:nvPr>
        </p:nvSpPr>
        <p:spPr/>
        <p:txBody>
          <a:bodyPr/>
          <a:lstStyle/>
          <a:p>
            <a:fld id="{65900C33-90AE-4963-9AD8-3B07939F57E9}" type="slidenum">
              <a:rPr lang="en-GB" smtClean="0"/>
              <a:pPr/>
              <a:t>31</a:t>
            </a:fld>
            <a:endParaRPr lang="en-GB" dirty="0"/>
          </a:p>
        </p:txBody>
      </p:sp>
    </p:spTree>
    <p:extLst>
      <p:ext uri="{BB962C8B-B14F-4D97-AF65-F5344CB8AC3E}">
        <p14:creationId xmlns:p14="http://schemas.microsoft.com/office/powerpoint/2010/main" val="156208358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5900C33-90AE-4963-9AD8-3B07939F57E9}" type="slidenum">
              <a:rPr lang="en-GB" smtClean="0"/>
              <a:pPr/>
              <a:t>32</a:t>
            </a:fld>
            <a:endParaRPr lang="en-GB" dirty="0"/>
          </a:p>
        </p:txBody>
      </p:sp>
    </p:spTree>
    <p:extLst>
      <p:ext uri="{BB962C8B-B14F-4D97-AF65-F5344CB8AC3E}">
        <p14:creationId xmlns:p14="http://schemas.microsoft.com/office/powerpoint/2010/main" val="68076883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65900C33-90AE-4963-9AD8-3B07939F57E9}" type="slidenum">
              <a:rPr lang="en-GB" smtClean="0"/>
              <a:pPr/>
              <a:t>3</a:t>
            </a:fld>
            <a:endParaRPr lang="en-GB" dirty="0"/>
          </a:p>
        </p:txBody>
      </p:sp>
    </p:spTree>
    <p:extLst>
      <p:ext uri="{BB962C8B-B14F-4D97-AF65-F5344CB8AC3E}">
        <p14:creationId xmlns:p14="http://schemas.microsoft.com/office/powerpoint/2010/main" val="274656271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T5 Row 9</a:t>
            </a:r>
          </a:p>
        </p:txBody>
      </p:sp>
      <p:sp>
        <p:nvSpPr>
          <p:cNvPr id="4" name="Slide Number Placeholder 3"/>
          <p:cNvSpPr>
            <a:spLocks noGrp="1"/>
          </p:cNvSpPr>
          <p:nvPr>
            <p:ph type="sldNum" sz="quarter" idx="10"/>
          </p:nvPr>
        </p:nvSpPr>
        <p:spPr/>
        <p:txBody>
          <a:bodyPr/>
          <a:lstStyle/>
          <a:p>
            <a:fld id="{65900C33-90AE-4963-9AD8-3B07939F57E9}" type="slidenum">
              <a:rPr lang="en-GB" smtClean="0"/>
              <a:pPr/>
              <a:t>36</a:t>
            </a:fld>
            <a:endParaRPr lang="en-GB" dirty="0"/>
          </a:p>
        </p:txBody>
      </p:sp>
    </p:spTree>
    <p:extLst>
      <p:ext uri="{BB962C8B-B14F-4D97-AF65-F5344CB8AC3E}">
        <p14:creationId xmlns:p14="http://schemas.microsoft.com/office/powerpoint/2010/main" val="282822899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T5 Row 9</a:t>
            </a:r>
          </a:p>
        </p:txBody>
      </p:sp>
      <p:sp>
        <p:nvSpPr>
          <p:cNvPr id="4" name="Slide Number Placeholder 3"/>
          <p:cNvSpPr>
            <a:spLocks noGrp="1"/>
          </p:cNvSpPr>
          <p:nvPr>
            <p:ph type="sldNum" sz="quarter" idx="10"/>
          </p:nvPr>
        </p:nvSpPr>
        <p:spPr/>
        <p:txBody>
          <a:bodyPr/>
          <a:lstStyle/>
          <a:p>
            <a:fld id="{65900C33-90AE-4963-9AD8-3B07939F57E9}" type="slidenum">
              <a:rPr lang="en-GB" smtClean="0"/>
              <a:pPr/>
              <a:t>37</a:t>
            </a:fld>
            <a:endParaRPr lang="en-GB" dirty="0"/>
          </a:p>
        </p:txBody>
      </p:sp>
    </p:spTree>
    <p:extLst>
      <p:ext uri="{BB962C8B-B14F-4D97-AF65-F5344CB8AC3E}">
        <p14:creationId xmlns:p14="http://schemas.microsoft.com/office/powerpoint/2010/main" val="116036323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T5 </a:t>
            </a:r>
          </a:p>
          <a:p>
            <a:r>
              <a:rPr lang="en-GB" dirty="0"/>
              <a:t>Total – row 9</a:t>
            </a:r>
          </a:p>
          <a:p>
            <a:r>
              <a:rPr lang="en-GB" dirty="0"/>
              <a:t>Total holiday – row 49</a:t>
            </a:r>
          </a:p>
          <a:p>
            <a:r>
              <a:rPr lang="en-GB" dirty="0"/>
              <a:t>Holiday – row 11</a:t>
            </a:r>
          </a:p>
          <a:p>
            <a:r>
              <a:rPr lang="en-GB" dirty="0"/>
              <a:t>VFR – row 51</a:t>
            </a:r>
          </a:p>
          <a:p>
            <a:r>
              <a:rPr lang="en-GB" dirty="0"/>
              <a:t>VFR </a:t>
            </a:r>
            <a:r>
              <a:rPr lang="en-GB" dirty="0" err="1"/>
              <a:t>hol</a:t>
            </a:r>
            <a:r>
              <a:rPr lang="en-GB" dirty="0"/>
              <a:t> – row 13</a:t>
            </a:r>
          </a:p>
          <a:p>
            <a:r>
              <a:rPr lang="en-GB" dirty="0"/>
              <a:t>VFR other – row 15</a:t>
            </a:r>
          </a:p>
          <a:p>
            <a:r>
              <a:rPr lang="en-GB" dirty="0"/>
              <a:t>Business/Work – row 55</a:t>
            </a:r>
          </a:p>
          <a:p>
            <a:endParaRPr lang="en-GB" dirty="0"/>
          </a:p>
          <a:p>
            <a:r>
              <a:rPr lang="en-GB" dirty="0"/>
              <a:t>T6 Row 49(all holidays)/(columns AD/AS)</a:t>
            </a:r>
          </a:p>
        </p:txBody>
      </p:sp>
      <p:sp>
        <p:nvSpPr>
          <p:cNvPr id="4" name="Slide Number Placeholder 3"/>
          <p:cNvSpPr>
            <a:spLocks noGrp="1"/>
          </p:cNvSpPr>
          <p:nvPr>
            <p:ph type="sldNum" sz="quarter" idx="10"/>
          </p:nvPr>
        </p:nvSpPr>
        <p:spPr/>
        <p:txBody>
          <a:bodyPr/>
          <a:lstStyle/>
          <a:p>
            <a:fld id="{65900C33-90AE-4963-9AD8-3B07939F57E9}" type="slidenum">
              <a:rPr lang="en-GB" smtClean="0"/>
              <a:pPr/>
              <a:t>38</a:t>
            </a:fld>
            <a:endParaRPr lang="en-GB" dirty="0"/>
          </a:p>
        </p:txBody>
      </p:sp>
    </p:spTree>
    <p:extLst>
      <p:ext uri="{BB962C8B-B14F-4D97-AF65-F5344CB8AC3E}">
        <p14:creationId xmlns:p14="http://schemas.microsoft.com/office/powerpoint/2010/main" val="408691673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T5</a:t>
            </a:r>
          </a:p>
          <a:p>
            <a:r>
              <a:rPr lang="en-GB" dirty="0"/>
              <a:t>Total – row 9</a:t>
            </a:r>
          </a:p>
          <a:p>
            <a:r>
              <a:rPr lang="en-GB" dirty="0"/>
              <a:t>Total holiday – row 35</a:t>
            </a:r>
          </a:p>
          <a:p>
            <a:r>
              <a:rPr lang="en-GB" dirty="0"/>
              <a:t>Holiday – row 11</a:t>
            </a:r>
          </a:p>
          <a:p>
            <a:r>
              <a:rPr lang="en-GB" dirty="0"/>
              <a:t>VFR – row 37</a:t>
            </a:r>
          </a:p>
          <a:p>
            <a:r>
              <a:rPr lang="en-GB" dirty="0"/>
              <a:t>VFR holiday – row 13</a:t>
            </a:r>
          </a:p>
          <a:p>
            <a:r>
              <a:rPr lang="en-GB" dirty="0"/>
              <a:t>VFR other – row 15</a:t>
            </a:r>
          </a:p>
          <a:p>
            <a:r>
              <a:rPr lang="en-GB" dirty="0"/>
              <a:t>Business/work – row 41</a:t>
            </a:r>
          </a:p>
          <a:p>
            <a:endParaRPr lang="en-GB" dirty="0"/>
          </a:p>
          <a:p>
            <a:r>
              <a:rPr lang="en-GB" dirty="0"/>
              <a:t>Duration </a:t>
            </a:r>
          </a:p>
          <a:p>
            <a:r>
              <a:rPr lang="en-GB" dirty="0"/>
              <a:t>T6 row 35, columns AH to AS</a:t>
            </a:r>
          </a:p>
        </p:txBody>
      </p:sp>
      <p:sp>
        <p:nvSpPr>
          <p:cNvPr id="4" name="Slide Number Placeholder 3"/>
          <p:cNvSpPr>
            <a:spLocks noGrp="1"/>
          </p:cNvSpPr>
          <p:nvPr>
            <p:ph type="sldNum" sz="quarter" idx="10"/>
          </p:nvPr>
        </p:nvSpPr>
        <p:spPr/>
        <p:txBody>
          <a:bodyPr/>
          <a:lstStyle/>
          <a:p>
            <a:fld id="{65900C33-90AE-4963-9AD8-3B07939F57E9}" type="slidenum">
              <a:rPr lang="en-GB" smtClean="0"/>
              <a:pPr/>
              <a:t>39</a:t>
            </a:fld>
            <a:endParaRPr lang="en-GB" dirty="0"/>
          </a:p>
        </p:txBody>
      </p:sp>
    </p:spTree>
    <p:extLst>
      <p:ext uri="{BB962C8B-B14F-4D97-AF65-F5344CB8AC3E}">
        <p14:creationId xmlns:p14="http://schemas.microsoft.com/office/powerpoint/2010/main" val="306760798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T5</a:t>
            </a:r>
          </a:p>
          <a:p>
            <a:r>
              <a:rPr lang="en-GB" dirty="0"/>
              <a:t>Purpose – row 9</a:t>
            </a:r>
          </a:p>
          <a:p>
            <a:r>
              <a:rPr lang="en-GB" dirty="0"/>
              <a:t>Total holiday – row 35</a:t>
            </a:r>
          </a:p>
          <a:p>
            <a:r>
              <a:rPr lang="en-GB" dirty="0"/>
              <a:t>Holiday – row 11</a:t>
            </a:r>
          </a:p>
          <a:p>
            <a:r>
              <a:rPr lang="en-GB" dirty="0"/>
              <a:t>VFR – row 37</a:t>
            </a:r>
          </a:p>
          <a:p>
            <a:r>
              <a:rPr lang="en-GB" dirty="0"/>
              <a:t>VFR holiday – row13</a:t>
            </a:r>
          </a:p>
          <a:p>
            <a:r>
              <a:rPr lang="en-GB" dirty="0"/>
              <a:t>VFR other – row 15</a:t>
            </a:r>
          </a:p>
          <a:p>
            <a:r>
              <a:rPr lang="en-GB" dirty="0"/>
              <a:t>Business/ work – row 41</a:t>
            </a:r>
          </a:p>
          <a:p>
            <a:endParaRPr lang="en-GB" dirty="0"/>
          </a:p>
          <a:p>
            <a:r>
              <a:rPr lang="en-GB" dirty="0"/>
              <a:t>T6</a:t>
            </a:r>
          </a:p>
          <a:p>
            <a:r>
              <a:rPr lang="en-GB" dirty="0"/>
              <a:t>1-3 nights – row 35/ columns AH,AI,AJ</a:t>
            </a:r>
          </a:p>
          <a:p>
            <a:r>
              <a:rPr lang="en-GB" dirty="0"/>
              <a:t>4+ – row 35/ columns AK,AL,AM</a:t>
            </a:r>
          </a:p>
        </p:txBody>
      </p:sp>
      <p:sp>
        <p:nvSpPr>
          <p:cNvPr id="4" name="Slide Number Placeholder 3"/>
          <p:cNvSpPr>
            <a:spLocks noGrp="1"/>
          </p:cNvSpPr>
          <p:nvPr>
            <p:ph type="sldNum" sz="quarter" idx="10"/>
          </p:nvPr>
        </p:nvSpPr>
        <p:spPr/>
        <p:txBody>
          <a:bodyPr/>
          <a:lstStyle/>
          <a:p>
            <a:fld id="{65900C33-90AE-4963-9AD8-3B07939F57E9}" type="slidenum">
              <a:rPr lang="en-GB" smtClean="0"/>
              <a:pPr/>
              <a:t>40</a:t>
            </a:fld>
            <a:endParaRPr lang="en-GB" dirty="0"/>
          </a:p>
        </p:txBody>
      </p:sp>
    </p:spTree>
    <p:extLst>
      <p:ext uri="{BB962C8B-B14F-4D97-AF65-F5344CB8AC3E}">
        <p14:creationId xmlns:p14="http://schemas.microsoft.com/office/powerpoint/2010/main" val="355438743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T5 </a:t>
            </a:r>
          </a:p>
          <a:p>
            <a:r>
              <a:rPr lang="en-GB" dirty="0"/>
              <a:t>Total – row 9</a:t>
            </a:r>
          </a:p>
          <a:p>
            <a:r>
              <a:rPr lang="en-GB" dirty="0"/>
              <a:t>Total holiday – row 49</a:t>
            </a:r>
          </a:p>
          <a:p>
            <a:r>
              <a:rPr lang="en-GB" dirty="0"/>
              <a:t>Holiday – row 11</a:t>
            </a:r>
          </a:p>
          <a:p>
            <a:r>
              <a:rPr lang="en-GB" dirty="0"/>
              <a:t>VFR – row 51</a:t>
            </a:r>
          </a:p>
          <a:p>
            <a:r>
              <a:rPr lang="en-GB" dirty="0"/>
              <a:t>VFR </a:t>
            </a:r>
            <a:r>
              <a:rPr lang="en-GB" dirty="0" err="1"/>
              <a:t>hol</a:t>
            </a:r>
            <a:r>
              <a:rPr lang="en-GB" dirty="0"/>
              <a:t> – row 13</a:t>
            </a:r>
          </a:p>
          <a:p>
            <a:r>
              <a:rPr lang="en-GB" dirty="0"/>
              <a:t>VFR other – row 15</a:t>
            </a:r>
          </a:p>
          <a:p>
            <a:r>
              <a:rPr lang="en-GB" dirty="0"/>
              <a:t>Business/Work – row 55</a:t>
            </a:r>
          </a:p>
          <a:p>
            <a:endParaRPr lang="en-GB" dirty="0"/>
          </a:p>
          <a:p>
            <a:r>
              <a:rPr lang="en-GB" dirty="0"/>
              <a:t>T6 Row 49(all holidays)/(columns AD/AS)</a:t>
            </a:r>
          </a:p>
        </p:txBody>
      </p:sp>
      <p:sp>
        <p:nvSpPr>
          <p:cNvPr id="4" name="Slide Number Placeholder 3"/>
          <p:cNvSpPr>
            <a:spLocks noGrp="1"/>
          </p:cNvSpPr>
          <p:nvPr>
            <p:ph type="sldNum" sz="quarter" idx="10"/>
          </p:nvPr>
        </p:nvSpPr>
        <p:spPr/>
        <p:txBody>
          <a:bodyPr/>
          <a:lstStyle/>
          <a:p>
            <a:fld id="{65900C33-90AE-4963-9AD8-3B07939F57E9}" type="slidenum">
              <a:rPr lang="en-GB" smtClean="0"/>
              <a:pPr/>
              <a:t>41</a:t>
            </a:fld>
            <a:endParaRPr lang="en-GB" dirty="0"/>
          </a:p>
        </p:txBody>
      </p:sp>
    </p:spTree>
    <p:extLst>
      <p:ext uri="{BB962C8B-B14F-4D97-AF65-F5344CB8AC3E}">
        <p14:creationId xmlns:p14="http://schemas.microsoft.com/office/powerpoint/2010/main" val="122023351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T5 </a:t>
            </a:r>
          </a:p>
          <a:p>
            <a:r>
              <a:rPr lang="en-GB" dirty="0"/>
              <a:t>Total – row 9</a:t>
            </a:r>
          </a:p>
          <a:p>
            <a:r>
              <a:rPr lang="en-GB" dirty="0"/>
              <a:t>Total holiday – row 49</a:t>
            </a:r>
          </a:p>
          <a:p>
            <a:r>
              <a:rPr lang="en-GB" dirty="0"/>
              <a:t>Holiday – row 11</a:t>
            </a:r>
          </a:p>
          <a:p>
            <a:r>
              <a:rPr lang="en-GB" dirty="0"/>
              <a:t>VFR – row 51</a:t>
            </a:r>
          </a:p>
          <a:p>
            <a:r>
              <a:rPr lang="en-GB" dirty="0"/>
              <a:t>VFR </a:t>
            </a:r>
            <a:r>
              <a:rPr lang="en-GB" dirty="0" err="1"/>
              <a:t>hol</a:t>
            </a:r>
            <a:r>
              <a:rPr lang="en-GB" dirty="0"/>
              <a:t> – row 13</a:t>
            </a:r>
          </a:p>
          <a:p>
            <a:r>
              <a:rPr lang="en-GB" dirty="0"/>
              <a:t>VFR other – row 15</a:t>
            </a:r>
          </a:p>
          <a:p>
            <a:r>
              <a:rPr lang="en-GB" dirty="0"/>
              <a:t>Business/Work – row 55</a:t>
            </a:r>
          </a:p>
          <a:p>
            <a:endParaRPr lang="en-GB" dirty="0"/>
          </a:p>
          <a:p>
            <a:r>
              <a:rPr lang="en-GB" dirty="0"/>
              <a:t>T6 Row 49(all holidays)/(columns AD/AS)</a:t>
            </a:r>
          </a:p>
        </p:txBody>
      </p:sp>
      <p:sp>
        <p:nvSpPr>
          <p:cNvPr id="4" name="Slide Number Placeholder 3"/>
          <p:cNvSpPr>
            <a:spLocks noGrp="1"/>
          </p:cNvSpPr>
          <p:nvPr>
            <p:ph type="sldNum" sz="quarter" idx="10"/>
          </p:nvPr>
        </p:nvSpPr>
        <p:spPr/>
        <p:txBody>
          <a:bodyPr/>
          <a:lstStyle/>
          <a:p>
            <a:fld id="{65900C33-90AE-4963-9AD8-3B07939F57E9}" type="slidenum">
              <a:rPr lang="en-GB" smtClean="0"/>
              <a:pPr/>
              <a:t>42</a:t>
            </a:fld>
            <a:endParaRPr lang="en-GB" dirty="0"/>
          </a:p>
        </p:txBody>
      </p:sp>
    </p:spTree>
    <p:extLst>
      <p:ext uri="{BB962C8B-B14F-4D97-AF65-F5344CB8AC3E}">
        <p14:creationId xmlns:p14="http://schemas.microsoft.com/office/powerpoint/2010/main" val="1570119504"/>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T5 </a:t>
            </a:r>
          </a:p>
          <a:p>
            <a:r>
              <a:rPr lang="en-GB" dirty="0"/>
              <a:t>Total – row 9</a:t>
            </a:r>
          </a:p>
          <a:p>
            <a:r>
              <a:rPr lang="en-GB" dirty="0"/>
              <a:t>Total holiday – row 49</a:t>
            </a:r>
          </a:p>
          <a:p>
            <a:r>
              <a:rPr lang="en-GB" dirty="0"/>
              <a:t>Holiday – row 11</a:t>
            </a:r>
          </a:p>
          <a:p>
            <a:r>
              <a:rPr lang="en-GB" dirty="0"/>
              <a:t>VFR – row 51</a:t>
            </a:r>
          </a:p>
          <a:p>
            <a:r>
              <a:rPr lang="en-GB" dirty="0"/>
              <a:t>VFR </a:t>
            </a:r>
            <a:r>
              <a:rPr lang="en-GB" dirty="0" err="1"/>
              <a:t>hol</a:t>
            </a:r>
            <a:r>
              <a:rPr lang="en-GB" dirty="0"/>
              <a:t> – row 13</a:t>
            </a:r>
          </a:p>
          <a:p>
            <a:r>
              <a:rPr lang="en-GB" dirty="0"/>
              <a:t>VFR other – row 15</a:t>
            </a:r>
          </a:p>
          <a:p>
            <a:r>
              <a:rPr lang="en-GB" dirty="0"/>
              <a:t>Business/Work – row 55</a:t>
            </a:r>
          </a:p>
          <a:p>
            <a:endParaRPr lang="en-GB" dirty="0"/>
          </a:p>
          <a:p>
            <a:r>
              <a:rPr lang="en-GB" dirty="0"/>
              <a:t>T6 Row 49(all holidays)/(columns AD/AS)</a:t>
            </a:r>
          </a:p>
        </p:txBody>
      </p:sp>
      <p:sp>
        <p:nvSpPr>
          <p:cNvPr id="4" name="Slide Number Placeholder 3"/>
          <p:cNvSpPr>
            <a:spLocks noGrp="1"/>
          </p:cNvSpPr>
          <p:nvPr>
            <p:ph type="sldNum" sz="quarter" idx="10"/>
          </p:nvPr>
        </p:nvSpPr>
        <p:spPr/>
        <p:txBody>
          <a:bodyPr/>
          <a:lstStyle/>
          <a:p>
            <a:fld id="{65900C33-90AE-4963-9AD8-3B07939F57E9}" type="slidenum">
              <a:rPr lang="en-GB" smtClean="0"/>
              <a:pPr/>
              <a:t>43</a:t>
            </a:fld>
            <a:endParaRPr lang="en-GB" dirty="0"/>
          </a:p>
        </p:txBody>
      </p:sp>
    </p:spTree>
    <p:extLst>
      <p:ext uri="{BB962C8B-B14F-4D97-AF65-F5344CB8AC3E}">
        <p14:creationId xmlns:p14="http://schemas.microsoft.com/office/powerpoint/2010/main" val="271416023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T5 </a:t>
            </a:r>
          </a:p>
          <a:p>
            <a:r>
              <a:rPr lang="en-GB" dirty="0"/>
              <a:t>Total – row 9</a:t>
            </a:r>
          </a:p>
          <a:p>
            <a:r>
              <a:rPr lang="en-GB" dirty="0"/>
              <a:t>Total holiday – row 49</a:t>
            </a:r>
          </a:p>
          <a:p>
            <a:r>
              <a:rPr lang="en-GB" dirty="0"/>
              <a:t>Holiday – row 11</a:t>
            </a:r>
          </a:p>
          <a:p>
            <a:r>
              <a:rPr lang="en-GB" dirty="0"/>
              <a:t>VFR – row 51</a:t>
            </a:r>
          </a:p>
          <a:p>
            <a:r>
              <a:rPr lang="en-GB" dirty="0"/>
              <a:t>VFR </a:t>
            </a:r>
            <a:r>
              <a:rPr lang="en-GB" dirty="0" err="1"/>
              <a:t>hol</a:t>
            </a:r>
            <a:r>
              <a:rPr lang="en-GB" dirty="0"/>
              <a:t> – row 13</a:t>
            </a:r>
          </a:p>
          <a:p>
            <a:r>
              <a:rPr lang="en-GB" dirty="0"/>
              <a:t>VFR other – row 15</a:t>
            </a:r>
          </a:p>
          <a:p>
            <a:r>
              <a:rPr lang="en-GB" dirty="0"/>
              <a:t>Business/Work – row 55</a:t>
            </a:r>
          </a:p>
          <a:p>
            <a:endParaRPr lang="en-GB" dirty="0"/>
          </a:p>
          <a:p>
            <a:r>
              <a:rPr lang="en-GB" dirty="0"/>
              <a:t>T6 Row 49(all holidays)/(columns AD/AS)</a:t>
            </a:r>
          </a:p>
        </p:txBody>
      </p:sp>
      <p:sp>
        <p:nvSpPr>
          <p:cNvPr id="4" name="Slide Number Placeholder 3"/>
          <p:cNvSpPr>
            <a:spLocks noGrp="1"/>
          </p:cNvSpPr>
          <p:nvPr>
            <p:ph type="sldNum" sz="quarter" idx="10"/>
          </p:nvPr>
        </p:nvSpPr>
        <p:spPr/>
        <p:txBody>
          <a:bodyPr/>
          <a:lstStyle/>
          <a:p>
            <a:fld id="{65900C33-90AE-4963-9AD8-3B07939F57E9}" type="slidenum">
              <a:rPr lang="en-GB" smtClean="0"/>
              <a:pPr/>
              <a:t>44</a:t>
            </a:fld>
            <a:endParaRPr lang="en-GB" dirty="0"/>
          </a:p>
        </p:txBody>
      </p:sp>
    </p:spTree>
    <p:extLst>
      <p:ext uri="{BB962C8B-B14F-4D97-AF65-F5344CB8AC3E}">
        <p14:creationId xmlns:p14="http://schemas.microsoft.com/office/powerpoint/2010/main" val="551694978"/>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T5 </a:t>
            </a:r>
          </a:p>
          <a:p>
            <a:r>
              <a:rPr lang="en-GB" dirty="0"/>
              <a:t>Total – row 9</a:t>
            </a:r>
          </a:p>
          <a:p>
            <a:r>
              <a:rPr lang="en-GB" dirty="0"/>
              <a:t>Total holiday – row 49</a:t>
            </a:r>
          </a:p>
          <a:p>
            <a:r>
              <a:rPr lang="en-GB" dirty="0"/>
              <a:t>Holiday – row 11</a:t>
            </a:r>
          </a:p>
          <a:p>
            <a:r>
              <a:rPr lang="en-GB" dirty="0"/>
              <a:t>VFR – row 51</a:t>
            </a:r>
          </a:p>
          <a:p>
            <a:r>
              <a:rPr lang="en-GB" dirty="0"/>
              <a:t>VFR </a:t>
            </a:r>
            <a:r>
              <a:rPr lang="en-GB" dirty="0" err="1"/>
              <a:t>hol</a:t>
            </a:r>
            <a:r>
              <a:rPr lang="en-GB" dirty="0"/>
              <a:t> – row 13</a:t>
            </a:r>
          </a:p>
          <a:p>
            <a:r>
              <a:rPr lang="en-GB" dirty="0"/>
              <a:t>VFR other – row 15</a:t>
            </a:r>
          </a:p>
          <a:p>
            <a:r>
              <a:rPr lang="en-GB" dirty="0"/>
              <a:t>Business/Work – row 55</a:t>
            </a:r>
          </a:p>
          <a:p>
            <a:endParaRPr lang="en-GB" dirty="0"/>
          </a:p>
          <a:p>
            <a:r>
              <a:rPr lang="en-GB" dirty="0"/>
              <a:t>T6 Row 49(all holidays)/(columns AD/AS)</a:t>
            </a:r>
          </a:p>
        </p:txBody>
      </p:sp>
      <p:sp>
        <p:nvSpPr>
          <p:cNvPr id="4" name="Slide Number Placeholder 3"/>
          <p:cNvSpPr>
            <a:spLocks noGrp="1"/>
          </p:cNvSpPr>
          <p:nvPr>
            <p:ph type="sldNum" sz="quarter" idx="10"/>
          </p:nvPr>
        </p:nvSpPr>
        <p:spPr/>
        <p:txBody>
          <a:bodyPr/>
          <a:lstStyle/>
          <a:p>
            <a:fld id="{65900C33-90AE-4963-9AD8-3B07939F57E9}" type="slidenum">
              <a:rPr lang="en-GB" smtClean="0"/>
              <a:pPr/>
              <a:t>45</a:t>
            </a:fld>
            <a:endParaRPr lang="en-GB" dirty="0"/>
          </a:p>
        </p:txBody>
      </p:sp>
    </p:spTree>
    <p:extLst>
      <p:ext uri="{BB962C8B-B14F-4D97-AF65-F5344CB8AC3E}">
        <p14:creationId xmlns:p14="http://schemas.microsoft.com/office/powerpoint/2010/main" val="42306105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65900C33-90AE-4963-9AD8-3B07939F57E9}" type="slidenum">
              <a:rPr lang="en-GB" smtClean="0"/>
              <a:pPr/>
              <a:t>4</a:t>
            </a:fld>
            <a:endParaRPr lang="en-GB" dirty="0"/>
          </a:p>
        </p:txBody>
      </p:sp>
    </p:spTree>
    <p:extLst>
      <p:ext uri="{BB962C8B-B14F-4D97-AF65-F5344CB8AC3E}">
        <p14:creationId xmlns:p14="http://schemas.microsoft.com/office/powerpoint/2010/main" val="223824252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T5 </a:t>
            </a:r>
          </a:p>
          <a:p>
            <a:r>
              <a:rPr lang="en-GB" dirty="0"/>
              <a:t>Total – row 9</a:t>
            </a:r>
          </a:p>
          <a:p>
            <a:r>
              <a:rPr lang="en-GB" dirty="0"/>
              <a:t>Total holiday – row 49</a:t>
            </a:r>
          </a:p>
          <a:p>
            <a:r>
              <a:rPr lang="en-GB" dirty="0"/>
              <a:t>Holiday – row 11</a:t>
            </a:r>
          </a:p>
          <a:p>
            <a:r>
              <a:rPr lang="en-GB" dirty="0"/>
              <a:t>VFR – row 51</a:t>
            </a:r>
          </a:p>
          <a:p>
            <a:r>
              <a:rPr lang="en-GB" dirty="0"/>
              <a:t>VFR </a:t>
            </a:r>
            <a:r>
              <a:rPr lang="en-GB" dirty="0" err="1"/>
              <a:t>hol</a:t>
            </a:r>
            <a:r>
              <a:rPr lang="en-GB" dirty="0"/>
              <a:t> – row 13</a:t>
            </a:r>
          </a:p>
          <a:p>
            <a:r>
              <a:rPr lang="en-GB" dirty="0"/>
              <a:t>VFR other – row 15</a:t>
            </a:r>
          </a:p>
          <a:p>
            <a:r>
              <a:rPr lang="en-GB" dirty="0"/>
              <a:t>Business/Work – row 55</a:t>
            </a:r>
          </a:p>
          <a:p>
            <a:endParaRPr lang="en-GB" dirty="0"/>
          </a:p>
          <a:p>
            <a:r>
              <a:rPr lang="en-GB" dirty="0"/>
              <a:t>T6 Row 49(all holidays)/(columns AD/AS)</a:t>
            </a:r>
          </a:p>
        </p:txBody>
      </p:sp>
      <p:sp>
        <p:nvSpPr>
          <p:cNvPr id="4" name="Slide Number Placeholder 3"/>
          <p:cNvSpPr>
            <a:spLocks noGrp="1"/>
          </p:cNvSpPr>
          <p:nvPr>
            <p:ph type="sldNum" sz="quarter" idx="10"/>
          </p:nvPr>
        </p:nvSpPr>
        <p:spPr/>
        <p:txBody>
          <a:bodyPr/>
          <a:lstStyle/>
          <a:p>
            <a:fld id="{65900C33-90AE-4963-9AD8-3B07939F57E9}" type="slidenum">
              <a:rPr lang="en-GB" smtClean="0"/>
              <a:pPr/>
              <a:t>46</a:t>
            </a:fld>
            <a:endParaRPr lang="en-GB" dirty="0"/>
          </a:p>
        </p:txBody>
      </p:sp>
    </p:spTree>
    <p:extLst>
      <p:ext uri="{BB962C8B-B14F-4D97-AF65-F5344CB8AC3E}">
        <p14:creationId xmlns:p14="http://schemas.microsoft.com/office/powerpoint/2010/main" val="258648929"/>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T5 </a:t>
            </a:r>
          </a:p>
          <a:p>
            <a:r>
              <a:rPr lang="en-GB" dirty="0"/>
              <a:t>Total – row 9</a:t>
            </a:r>
          </a:p>
          <a:p>
            <a:r>
              <a:rPr lang="en-GB" dirty="0"/>
              <a:t>Total holiday – row 49</a:t>
            </a:r>
          </a:p>
          <a:p>
            <a:r>
              <a:rPr lang="en-GB" dirty="0"/>
              <a:t>Holiday – row 11</a:t>
            </a:r>
          </a:p>
          <a:p>
            <a:r>
              <a:rPr lang="en-GB" dirty="0"/>
              <a:t>VFR – row 51</a:t>
            </a:r>
          </a:p>
          <a:p>
            <a:r>
              <a:rPr lang="en-GB" dirty="0"/>
              <a:t>VFR </a:t>
            </a:r>
            <a:r>
              <a:rPr lang="en-GB" dirty="0" err="1"/>
              <a:t>hol</a:t>
            </a:r>
            <a:r>
              <a:rPr lang="en-GB" dirty="0"/>
              <a:t> – row 13</a:t>
            </a:r>
          </a:p>
          <a:p>
            <a:r>
              <a:rPr lang="en-GB" dirty="0"/>
              <a:t>VFR other – row 15</a:t>
            </a:r>
          </a:p>
          <a:p>
            <a:r>
              <a:rPr lang="en-GB" dirty="0"/>
              <a:t>Business/Work – row 55</a:t>
            </a:r>
          </a:p>
          <a:p>
            <a:endParaRPr lang="en-GB" dirty="0"/>
          </a:p>
          <a:p>
            <a:r>
              <a:rPr lang="en-GB" dirty="0"/>
              <a:t>T6 Row 49(all holidays)/(columns AD/AS)</a:t>
            </a:r>
          </a:p>
        </p:txBody>
      </p:sp>
      <p:sp>
        <p:nvSpPr>
          <p:cNvPr id="4" name="Slide Number Placeholder 3"/>
          <p:cNvSpPr>
            <a:spLocks noGrp="1"/>
          </p:cNvSpPr>
          <p:nvPr>
            <p:ph type="sldNum" sz="quarter" idx="10"/>
          </p:nvPr>
        </p:nvSpPr>
        <p:spPr/>
        <p:txBody>
          <a:bodyPr/>
          <a:lstStyle/>
          <a:p>
            <a:fld id="{65900C33-90AE-4963-9AD8-3B07939F57E9}" type="slidenum">
              <a:rPr lang="en-GB" smtClean="0"/>
              <a:pPr/>
              <a:t>47</a:t>
            </a:fld>
            <a:endParaRPr lang="en-GB" dirty="0"/>
          </a:p>
        </p:txBody>
      </p:sp>
    </p:spTree>
    <p:extLst>
      <p:ext uri="{BB962C8B-B14F-4D97-AF65-F5344CB8AC3E}">
        <p14:creationId xmlns:p14="http://schemas.microsoft.com/office/powerpoint/2010/main" val="4253460806"/>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T5 </a:t>
            </a:r>
          </a:p>
          <a:p>
            <a:r>
              <a:rPr lang="en-GB" dirty="0"/>
              <a:t>Total – row 9</a:t>
            </a:r>
          </a:p>
          <a:p>
            <a:r>
              <a:rPr lang="en-GB" dirty="0"/>
              <a:t>Total holiday – row 49</a:t>
            </a:r>
          </a:p>
          <a:p>
            <a:r>
              <a:rPr lang="en-GB" dirty="0"/>
              <a:t>Holiday – row 11</a:t>
            </a:r>
          </a:p>
          <a:p>
            <a:r>
              <a:rPr lang="en-GB" dirty="0"/>
              <a:t>VFR – row 51</a:t>
            </a:r>
          </a:p>
          <a:p>
            <a:r>
              <a:rPr lang="en-GB" dirty="0"/>
              <a:t>VFR </a:t>
            </a:r>
            <a:r>
              <a:rPr lang="en-GB" dirty="0" err="1"/>
              <a:t>hol</a:t>
            </a:r>
            <a:r>
              <a:rPr lang="en-GB" dirty="0"/>
              <a:t> – row 13</a:t>
            </a:r>
          </a:p>
          <a:p>
            <a:r>
              <a:rPr lang="en-GB" dirty="0"/>
              <a:t>VFR other – row 15</a:t>
            </a:r>
          </a:p>
          <a:p>
            <a:r>
              <a:rPr lang="en-GB" dirty="0"/>
              <a:t>Business/Work – row 55</a:t>
            </a:r>
          </a:p>
          <a:p>
            <a:endParaRPr lang="en-GB" dirty="0"/>
          </a:p>
          <a:p>
            <a:r>
              <a:rPr lang="en-GB" dirty="0"/>
              <a:t>T6 Row 49(all holidays)/(columns AD/AS)</a:t>
            </a:r>
          </a:p>
        </p:txBody>
      </p:sp>
      <p:sp>
        <p:nvSpPr>
          <p:cNvPr id="4" name="Slide Number Placeholder 3"/>
          <p:cNvSpPr>
            <a:spLocks noGrp="1"/>
          </p:cNvSpPr>
          <p:nvPr>
            <p:ph type="sldNum" sz="quarter" idx="10"/>
          </p:nvPr>
        </p:nvSpPr>
        <p:spPr/>
        <p:txBody>
          <a:bodyPr/>
          <a:lstStyle/>
          <a:p>
            <a:fld id="{65900C33-90AE-4963-9AD8-3B07939F57E9}" type="slidenum">
              <a:rPr lang="en-GB" smtClean="0"/>
              <a:pPr/>
              <a:t>48</a:t>
            </a:fld>
            <a:endParaRPr lang="en-GB" dirty="0"/>
          </a:p>
        </p:txBody>
      </p:sp>
    </p:spTree>
    <p:extLst>
      <p:ext uri="{BB962C8B-B14F-4D97-AF65-F5344CB8AC3E}">
        <p14:creationId xmlns:p14="http://schemas.microsoft.com/office/powerpoint/2010/main" val="850830162"/>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T5 </a:t>
            </a:r>
          </a:p>
          <a:p>
            <a:r>
              <a:rPr lang="en-GB" dirty="0"/>
              <a:t>Total – row 9</a:t>
            </a:r>
          </a:p>
          <a:p>
            <a:r>
              <a:rPr lang="en-GB" dirty="0"/>
              <a:t>Total holiday – row 49</a:t>
            </a:r>
          </a:p>
          <a:p>
            <a:r>
              <a:rPr lang="en-GB" dirty="0"/>
              <a:t>Holiday – row 11</a:t>
            </a:r>
          </a:p>
          <a:p>
            <a:r>
              <a:rPr lang="en-GB" dirty="0"/>
              <a:t>VFR – row 51</a:t>
            </a:r>
          </a:p>
          <a:p>
            <a:r>
              <a:rPr lang="en-GB" dirty="0"/>
              <a:t>VFR </a:t>
            </a:r>
            <a:r>
              <a:rPr lang="en-GB" dirty="0" err="1"/>
              <a:t>hol</a:t>
            </a:r>
            <a:r>
              <a:rPr lang="en-GB" dirty="0"/>
              <a:t> – row 13</a:t>
            </a:r>
          </a:p>
          <a:p>
            <a:r>
              <a:rPr lang="en-GB" dirty="0"/>
              <a:t>VFR other – row 15</a:t>
            </a:r>
          </a:p>
          <a:p>
            <a:r>
              <a:rPr lang="en-GB" dirty="0"/>
              <a:t>Business/Work – row 55</a:t>
            </a:r>
          </a:p>
          <a:p>
            <a:endParaRPr lang="en-GB" dirty="0"/>
          </a:p>
          <a:p>
            <a:r>
              <a:rPr lang="en-GB" dirty="0"/>
              <a:t>T6 Row 49(all holidays)/(columns AD/AS)</a:t>
            </a:r>
          </a:p>
        </p:txBody>
      </p:sp>
      <p:sp>
        <p:nvSpPr>
          <p:cNvPr id="4" name="Slide Number Placeholder 3"/>
          <p:cNvSpPr>
            <a:spLocks noGrp="1"/>
          </p:cNvSpPr>
          <p:nvPr>
            <p:ph type="sldNum" sz="quarter" idx="10"/>
          </p:nvPr>
        </p:nvSpPr>
        <p:spPr/>
        <p:txBody>
          <a:bodyPr/>
          <a:lstStyle/>
          <a:p>
            <a:fld id="{65900C33-90AE-4963-9AD8-3B07939F57E9}" type="slidenum">
              <a:rPr lang="en-GB" smtClean="0"/>
              <a:pPr/>
              <a:t>49</a:t>
            </a:fld>
            <a:endParaRPr lang="en-GB" dirty="0"/>
          </a:p>
        </p:txBody>
      </p:sp>
    </p:spTree>
    <p:extLst>
      <p:ext uri="{BB962C8B-B14F-4D97-AF65-F5344CB8AC3E}">
        <p14:creationId xmlns:p14="http://schemas.microsoft.com/office/powerpoint/2010/main" val="2344425849"/>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T5 </a:t>
            </a:r>
          </a:p>
          <a:p>
            <a:r>
              <a:rPr lang="en-GB" dirty="0"/>
              <a:t>Total – row 9</a:t>
            </a:r>
          </a:p>
          <a:p>
            <a:r>
              <a:rPr lang="en-GB" dirty="0"/>
              <a:t>Total holiday – row 49</a:t>
            </a:r>
          </a:p>
          <a:p>
            <a:r>
              <a:rPr lang="en-GB" dirty="0"/>
              <a:t>Holiday – row 11</a:t>
            </a:r>
          </a:p>
          <a:p>
            <a:r>
              <a:rPr lang="en-GB" dirty="0"/>
              <a:t>VFR – row 51</a:t>
            </a:r>
          </a:p>
          <a:p>
            <a:r>
              <a:rPr lang="en-GB" dirty="0"/>
              <a:t>VFR </a:t>
            </a:r>
            <a:r>
              <a:rPr lang="en-GB" dirty="0" err="1"/>
              <a:t>hol</a:t>
            </a:r>
            <a:r>
              <a:rPr lang="en-GB" dirty="0"/>
              <a:t> – row 13</a:t>
            </a:r>
          </a:p>
          <a:p>
            <a:r>
              <a:rPr lang="en-GB" dirty="0"/>
              <a:t>VFR other – row 15</a:t>
            </a:r>
          </a:p>
          <a:p>
            <a:r>
              <a:rPr lang="en-GB" dirty="0"/>
              <a:t>Business/Work – row 55</a:t>
            </a:r>
          </a:p>
          <a:p>
            <a:endParaRPr lang="en-GB" dirty="0"/>
          </a:p>
          <a:p>
            <a:r>
              <a:rPr lang="en-GB" dirty="0"/>
              <a:t>T6 Row 49(all holidays)/(columns AD/AS)</a:t>
            </a:r>
          </a:p>
        </p:txBody>
      </p:sp>
      <p:sp>
        <p:nvSpPr>
          <p:cNvPr id="4" name="Slide Number Placeholder 3"/>
          <p:cNvSpPr>
            <a:spLocks noGrp="1"/>
          </p:cNvSpPr>
          <p:nvPr>
            <p:ph type="sldNum" sz="quarter" idx="10"/>
          </p:nvPr>
        </p:nvSpPr>
        <p:spPr/>
        <p:txBody>
          <a:bodyPr/>
          <a:lstStyle/>
          <a:p>
            <a:fld id="{65900C33-90AE-4963-9AD8-3B07939F57E9}" type="slidenum">
              <a:rPr lang="en-GB" smtClean="0"/>
              <a:pPr/>
              <a:t>50</a:t>
            </a:fld>
            <a:endParaRPr lang="en-GB" dirty="0"/>
          </a:p>
        </p:txBody>
      </p:sp>
    </p:spTree>
    <p:extLst>
      <p:ext uri="{BB962C8B-B14F-4D97-AF65-F5344CB8AC3E}">
        <p14:creationId xmlns:p14="http://schemas.microsoft.com/office/powerpoint/2010/main" val="4188358623"/>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T5 </a:t>
            </a:r>
          </a:p>
          <a:p>
            <a:r>
              <a:rPr lang="en-GB" dirty="0"/>
              <a:t>Total – row 9</a:t>
            </a:r>
          </a:p>
          <a:p>
            <a:r>
              <a:rPr lang="en-GB" dirty="0"/>
              <a:t>Total holiday – row 49</a:t>
            </a:r>
          </a:p>
          <a:p>
            <a:r>
              <a:rPr lang="en-GB" dirty="0"/>
              <a:t>Holiday – row 11</a:t>
            </a:r>
          </a:p>
          <a:p>
            <a:r>
              <a:rPr lang="en-GB" dirty="0"/>
              <a:t>VFR – row 51</a:t>
            </a:r>
          </a:p>
          <a:p>
            <a:r>
              <a:rPr lang="en-GB" dirty="0"/>
              <a:t>VFR </a:t>
            </a:r>
            <a:r>
              <a:rPr lang="en-GB" dirty="0" err="1"/>
              <a:t>hol</a:t>
            </a:r>
            <a:r>
              <a:rPr lang="en-GB" dirty="0"/>
              <a:t> – row 13</a:t>
            </a:r>
          </a:p>
          <a:p>
            <a:r>
              <a:rPr lang="en-GB" dirty="0"/>
              <a:t>VFR other – row 15</a:t>
            </a:r>
          </a:p>
          <a:p>
            <a:r>
              <a:rPr lang="en-GB" dirty="0"/>
              <a:t>Business/Work – row 55</a:t>
            </a:r>
          </a:p>
          <a:p>
            <a:endParaRPr lang="en-GB" dirty="0"/>
          </a:p>
          <a:p>
            <a:r>
              <a:rPr lang="en-GB" dirty="0"/>
              <a:t>T6 Row 49(all holidays)/(columns AD/AS)</a:t>
            </a:r>
          </a:p>
        </p:txBody>
      </p:sp>
      <p:sp>
        <p:nvSpPr>
          <p:cNvPr id="4" name="Slide Number Placeholder 3"/>
          <p:cNvSpPr>
            <a:spLocks noGrp="1"/>
          </p:cNvSpPr>
          <p:nvPr>
            <p:ph type="sldNum" sz="quarter" idx="10"/>
          </p:nvPr>
        </p:nvSpPr>
        <p:spPr/>
        <p:txBody>
          <a:bodyPr/>
          <a:lstStyle/>
          <a:p>
            <a:fld id="{65900C33-90AE-4963-9AD8-3B07939F57E9}" type="slidenum">
              <a:rPr lang="en-GB" smtClean="0"/>
              <a:pPr/>
              <a:t>51</a:t>
            </a:fld>
            <a:endParaRPr lang="en-GB" dirty="0"/>
          </a:p>
        </p:txBody>
      </p:sp>
    </p:spTree>
    <p:extLst>
      <p:ext uri="{BB962C8B-B14F-4D97-AF65-F5344CB8AC3E}">
        <p14:creationId xmlns:p14="http://schemas.microsoft.com/office/powerpoint/2010/main" val="127103878"/>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T5 </a:t>
            </a:r>
          </a:p>
          <a:p>
            <a:r>
              <a:rPr lang="en-GB" dirty="0"/>
              <a:t>Total – row 9</a:t>
            </a:r>
          </a:p>
          <a:p>
            <a:r>
              <a:rPr lang="en-GB" dirty="0"/>
              <a:t>Total holiday – row 49</a:t>
            </a:r>
          </a:p>
          <a:p>
            <a:r>
              <a:rPr lang="en-GB" dirty="0"/>
              <a:t>Holiday – row 11</a:t>
            </a:r>
          </a:p>
          <a:p>
            <a:r>
              <a:rPr lang="en-GB" dirty="0"/>
              <a:t>VFR – row 51</a:t>
            </a:r>
          </a:p>
          <a:p>
            <a:r>
              <a:rPr lang="en-GB" dirty="0"/>
              <a:t>VFR </a:t>
            </a:r>
            <a:r>
              <a:rPr lang="en-GB" dirty="0" err="1"/>
              <a:t>hol</a:t>
            </a:r>
            <a:r>
              <a:rPr lang="en-GB" dirty="0"/>
              <a:t> – row 13</a:t>
            </a:r>
          </a:p>
          <a:p>
            <a:r>
              <a:rPr lang="en-GB" dirty="0"/>
              <a:t>VFR other – row 15</a:t>
            </a:r>
          </a:p>
          <a:p>
            <a:r>
              <a:rPr lang="en-GB" dirty="0"/>
              <a:t>Business/Work – row 55</a:t>
            </a:r>
          </a:p>
          <a:p>
            <a:endParaRPr lang="en-GB" dirty="0"/>
          </a:p>
          <a:p>
            <a:r>
              <a:rPr lang="en-GB" dirty="0"/>
              <a:t>T6 Row 49(all holidays)/(columns AD/AS)</a:t>
            </a:r>
          </a:p>
        </p:txBody>
      </p:sp>
      <p:sp>
        <p:nvSpPr>
          <p:cNvPr id="4" name="Slide Number Placeholder 3"/>
          <p:cNvSpPr>
            <a:spLocks noGrp="1"/>
          </p:cNvSpPr>
          <p:nvPr>
            <p:ph type="sldNum" sz="quarter" idx="10"/>
          </p:nvPr>
        </p:nvSpPr>
        <p:spPr/>
        <p:txBody>
          <a:bodyPr/>
          <a:lstStyle/>
          <a:p>
            <a:fld id="{65900C33-90AE-4963-9AD8-3B07939F57E9}" type="slidenum">
              <a:rPr lang="en-GB" smtClean="0"/>
              <a:pPr/>
              <a:t>52</a:t>
            </a:fld>
            <a:endParaRPr lang="en-GB" dirty="0"/>
          </a:p>
        </p:txBody>
      </p:sp>
    </p:spTree>
    <p:extLst>
      <p:ext uri="{BB962C8B-B14F-4D97-AF65-F5344CB8AC3E}">
        <p14:creationId xmlns:p14="http://schemas.microsoft.com/office/powerpoint/2010/main" val="3457303653"/>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T5 </a:t>
            </a:r>
          </a:p>
          <a:p>
            <a:r>
              <a:rPr lang="en-GB" dirty="0"/>
              <a:t>Total – row 9</a:t>
            </a:r>
          </a:p>
          <a:p>
            <a:r>
              <a:rPr lang="en-GB" dirty="0"/>
              <a:t>Total holiday – row 49</a:t>
            </a:r>
          </a:p>
          <a:p>
            <a:r>
              <a:rPr lang="en-GB" dirty="0"/>
              <a:t>Holiday – row 11</a:t>
            </a:r>
          </a:p>
          <a:p>
            <a:r>
              <a:rPr lang="en-GB" dirty="0"/>
              <a:t>VFR – row 51</a:t>
            </a:r>
          </a:p>
          <a:p>
            <a:r>
              <a:rPr lang="en-GB" dirty="0"/>
              <a:t>VFR </a:t>
            </a:r>
            <a:r>
              <a:rPr lang="en-GB" dirty="0" err="1"/>
              <a:t>hol</a:t>
            </a:r>
            <a:r>
              <a:rPr lang="en-GB" dirty="0"/>
              <a:t> – row 13</a:t>
            </a:r>
          </a:p>
          <a:p>
            <a:r>
              <a:rPr lang="en-GB" dirty="0"/>
              <a:t>VFR other – row 15</a:t>
            </a:r>
          </a:p>
          <a:p>
            <a:r>
              <a:rPr lang="en-GB" dirty="0"/>
              <a:t>Business/Work – row 55</a:t>
            </a:r>
          </a:p>
          <a:p>
            <a:endParaRPr lang="en-GB" dirty="0"/>
          </a:p>
          <a:p>
            <a:r>
              <a:rPr lang="en-GB" dirty="0"/>
              <a:t>T6 Row 49(all holidays)/(columns AD/AS)</a:t>
            </a:r>
          </a:p>
        </p:txBody>
      </p:sp>
      <p:sp>
        <p:nvSpPr>
          <p:cNvPr id="4" name="Slide Number Placeholder 3"/>
          <p:cNvSpPr>
            <a:spLocks noGrp="1"/>
          </p:cNvSpPr>
          <p:nvPr>
            <p:ph type="sldNum" sz="quarter" idx="10"/>
          </p:nvPr>
        </p:nvSpPr>
        <p:spPr/>
        <p:txBody>
          <a:bodyPr/>
          <a:lstStyle/>
          <a:p>
            <a:fld id="{65900C33-90AE-4963-9AD8-3B07939F57E9}" type="slidenum">
              <a:rPr lang="en-GB" smtClean="0"/>
              <a:pPr/>
              <a:t>53</a:t>
            </a:fld>
            <a:endParaRPr lang="en-GB" dirty="0"/>
          </a:p>
        </p:txBody>
      </p:sp>
    </p:spTree>
    <p:extLst>
      <p:ext uri="{BB962C8B-B14F-4D97-AF65-F5344CB8AC3E}">
        <p14:creationId xmlns:p14="http://schemas.microsoft.com/office/powerpoint/2010/main" val="4220570319"/>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T5</a:t>
            </a:r>
          </a:p>
          <a:p>
            <a:r>
              <a:rPr lang="en-GB" dirty="0"/>
              <a:t>Total – row 9</a:t>
            </a:r>
          </a:p>
          <a:p>
            <a:r>
              <a:rPr lang="en-GB" dirty="0"/>
              <a:t>Total holiday – row 35</a:t>
            </a:r>
          </a:p>
          <a:p>
            <a:r>
              <a:rPr lang="en-GB" dirty="0"/>
              <a:t>Holiday – row 11</a:t>
            </a:r>
          </a:p>
          <a:p>
            <a:r>
              <a:rPr lang="en-GB" dirty="0"/>
              <a:t>VFR – row 37</a:t>
            </a:r>
          </a:p>
          <a:p>
            <a:r>
              <a:rPr lang="en-GB" dirty="0"/>
              <a:t>VFR holiday – row 13</a:t>
            </a:r>
          </a:p>
          <a:p>
            <a:r>
              <a:rPr lang="en-GB" dirty="0"/>
              <a:t>VFR other – row 15</a:t>
            </a:r>
          </a:p>
          <a:p>
            <a:r>
              <a:rPr lang="en-GB" dirty="0"/>
              <a:t>Business/work – row 41</a:t>
            </a:r>
          </a:p>
          <a:p>
            <a:endParaRPr lang="en-GB" dirty="0"/>
          </a:p>
          <a:p>
            <a:r>
              <a:rPr lang="en-GB" dirty="0"/>
              <a:t>Duration </a:t>
            </a:r>
          </a:p>
          <a:p>
            <a:r>
              <a:rPr lang="en-GB" dirty="0"/>
              <a:t>T6 row 35, columns AH to AS</a:t>
            </a:r>
          </a:p>
        </p:txBody>
      </p:sp>
      <p:sp>
        <p:nvSpPr>
          <p:cNvPr id="4" name="Slide Number Placeholder 3"/>
          <p:cNvSpPr>
            <a:spLocks noGrp="1"/>
          </p:cNvSpPr>
          <p:nvPr>
            <p:ph type="sldNum" sz="quarter" idx="10"/>
          </p:nvPr>
        </p:nvSpPr>
        <p:spPr/>
        <p:txBody>
          <a:bodyPr/>
          <a:lstStyle/>
          <a:p>
            <a:fld id="{65900C33-90AE-4963-9AD8-3B07939F57E9}" type="slidenum">
              <a:rPr lang="en-GB" smtClean="0"/>
              <a:pPr/>
              <a:t>54</a:t>
            </a:fld>
            <a:endParaRPr lang="en-GB" dirty="0"/>
          </a:p>
        </p:txBody>
      </p:sp>
    </p:spTree>
    <p:extLst>
      <p:ext uri="{BB962C8B-B14F-4D97-AF65-F5344CB8AC3E}">
        <p14:creationId xmlns:p14="http://schemas.microsoft.com/office/powerpoint/2010/main" val="399548982"/>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T5</a:t>
            </a:r>
          </a:p>
          <a:p>
            <a:r>
              <a:rPr lang="en-GB" dirty="0"/>
              <a:t>Purpose – row 9</a:t>
            </a:r>
          </a:p>
          <a:p>
            <a:r>
              <a:rPr lang="en-GB" dirty="0"/>
              <a:t>Total holiday – row 35</a:t>
            </a:r>
          </a:p>
          <a:p>
            <a:r>
              <a:rPr lang="en-GB" dirty="0"/>
              <a:t>Holiday – row 11</a:t>
            </a:r>
          </a:p>
          <a:p>
            <a:r>
              <a:rPr lang="en-GB" dirty="0"/>
              <a:t>VFR – row 37</a:t>
            </a:r>
          </a:p>
          <a:p>
            <a:r>
              <a:rPr lang="en-GB" dirty="0"/>
              <a:t>VFR holiday – row13</a:t>
            </a:r>
          </a:p>
          <a:p>
            <a:r>
              <a:rPr lang="en-GB" dirty="0"/>
              <a:t>VFR other – row 15</a:t>
            </a:r>
          </a:p>
          <a:p>
            <a:r>
              <a:rPr lang="en-GB" dirty="0"/>
              <a:t>Business/ work – row 41</a:t>
            </a:r>
          </a:p>
          <a:p>
            <a:endParaRPr lang="en-GB" dirty="0"/>
          </a:p>
          <a:p>
            <a:r>
              <a:rPr lang="en-GB" dirty="0"/>
              <a:t>T6</a:t>
            </a:r>
          </a:p>
          <a:p>
            <a:r>
              <a:rPr lang="en-GB" dirty="0"/>
              <a:t>1-3 nights – row 35/ columns AH,AI,AJ</a:t>
            </a:r>
          </a:p>
          <a:p>
            <a:r>
              <a:rPr lang="en-GB" dirty="0"/>
              <a:t>4+ – row 35/ columns AK,AL,AM</a:t>
            </a:r>
          </a:p>
        </p:txBody>
      </p:sp>
      <p:sp>
        <p:nvSpPr>
          <p:cNvPr id="4" name="Slide Number Placeholder 3"/>
          <p:cNvSpPr>
            <a:spLocks noGrp="1"/>
          </p:cNvSpPr>
          <p:nvPr>
            <p:ph type="sldNum" sz="quarter" idx="10"/>
          </p:nvPr>
        </p:nvSpPr>
        <p:spPr/>
        <p:txBody>
          <a:bodyPr/>
          <a:lstStyle/>
          <a:p>
            <a:fld id="{65900C33-90AE-4963-9AD8-3B07939F57E9}" type="slidenum">
              <a:rPr lang="en-GB" smtClean="0"/>
              <a:pPr/>
              <a:t>55</a:t>
            </a:fld>
            <a:endParaRPr lang="en-GB" dirty="0"/>
          </a:p>
        </p:txBody>
      </p:sp>
    </p:spTree>
    <p:extLst>
      <p:ext uri="{BB962C8B-B14F-4D97-AF65-F5344CB8AC3E}">
        <p14:creationId xmlns:p14="http://schemas.microsoft.com/office/powerpoint/2010/main" val="119981345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Donuts 1 &amp;2 see Slide 19</a:t>
            </a:r>
          </a:p>
          <a:p>
            <a:r>
              <a:rPr lang="en-GB" dirty="0"/>
              <a:t>Donut 3 see slide 24,27 &amp; 30</a:t>
            </a:r>
          </a:p>
          <a:p>
            <a:r>
              <a:rPr lang="en-GB" dirty="0"/>
              <a:t>CHART</a:t>
            </a:r>
          </a:p>
          <a:p>
            <a:r>
              <a:rPr lang="en-GB" dirty="0"/>
              <a:t>GB/England/Scotland/ Wales (same as figs in donut)</a:t>
            </a:r>
          </a:p>
          <a:p>
            <a:r>
              <a:rPr lang="en-GB" dirty="0"/>
              <a:t>English regions (trips) slide 46</a:t>
            </a:r>
          </a:p>
          <a:p>
            <a:r>
              <a:rPr lang="en-GB" dirty="0"/>
              <a:t>English regions (nights) slide 48</a:t>
            </a:r>
          </a:p>
          <a:p>
            <a:r>
              <a:rPr lang="en-GB" dirty="0"/>
              <a:t>English regions (spend) slide 50</a:t>
            </a:r>
          </a:p>
          <a:p>
            <a:endParaRPr lang="en-GB" dirty="0"/>
          </a:p>
          <a:p>
            <a:r>
              <a:rPr lang="en-GB" dirty="0"/>
              <a:t>Trends over time – slide 21</a:t>
            </a:r>
          </a:p>
          <a:p>
            <a:endParaRPr lang="en-GB" dirty="0"/>
          </a:p>
        </p:txBody>
      </p:sp>
      <p:sp>
        <p:nvSpPr>
          <p:cNvPr id="4" name="Slide Number Placeholder 3"/>
          <p:cNvSpPr>
            <a:spLocks noGrp="1"/>
          </p:cNvSpPr>
          <p:nvPr>
            <p:ph type="sldNum" sz="quarter" idx="10"/>
          </p:nvPr>
        </p:nvSpPr>
        <p:spPr/>
        <p:txBody>
          <a:bodyPr/>
          <a:lstStyle/>
          <a:p>
            <a:fld id="{65900C33-90AE-4963-9AD8-3B07939F57E9}" type="slidenum">
              <a:rPr lang="en-GB" smtClean="0"/>
              <a:pPr/>
              <a:t>5</a:t>
            </a:fld>
            <a:endParaRPr lang="en-GB" dirty="0"/>
          </a:p>
        </p:txBody>
      </p:sp>
    </p:spTree>
    <p:extLst>
      <p:ext uri="{BB962C8B-B14F-4D97-AF65-F5344CB8AC3E}">
        <p14:creationId xmlns:p14="http://schemas.microsoft.com/office/powerpoint/2010/main" val="3000737932"/>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T5 </a:t>
            </a:r>
          </a:p>
          <a:p>
            <a:r>
              <a:rPr lang="en-GB" dirty="0"/>
              <a:t>Total – row 9</a:t>
            </a:r>
          </a:p>
          <a:p>
            <a:r>
              <a:rPr lang="en-GB" dirty="0"/>
              <a:t>Total holiday – row 49</a:t>
            </a:r>
          </a:p>
          <a:p>
            <a:r>
              <a:rPr lang="en-GB" dirty="0"/>
              <a:t>Holiday – row 11</a:t>
            </a:r>
          </a:p>
          <a:p>
            <a:r>
              <a:rPr lang="en-GB" dirty="0"/>
              <a:t>VFR – row 51</a:t>
            </a:r>
          </a:p>
          <a:p>
            <a:r>
              <a:rPr lang="en-GB" dirty="0"/>
              <a:t>VFR </a:t>
            </a:r>
            <a:r>
              <a:rPr lang="en-GB" dirty="0" err="1"/>
              <a:t>hol</a:t>
            </a:r>
            <a:r>
              <a:rPr lang="en-GB" dirty="0"/>
              <a:t> – row 13</a:t>
            </a:r>
          </a:p>
          <a:p>
            <a:r>
              <a:rPr lang="en-GB" dirty="0"/>
              <a:t>VFR other – row 15</a:t>
            </a:r>
          </a:p>
          <a:p>
            <a:r>
              <a:rPr lang="en-GB" dirty="0"/>
              <a:t>Business/Work – row 55</a:t>
            </a:r>
          </a:p>
          <a:p>
            <a:endParaRPr lang="en-GB" dirty="0"/>
          </a:p>
          <a:p>
            <a:r>
              <a:rPr lang="en-GB" dirty="0"/>
              <a:t>T6 Row 49(all holidays)/(columns AD/AS)</a:t>
            </a:r>
          </a:p>
        </p:txBody>
      </p:sp>
      <p:sp>
        <p:nvSpPr>
          <p:cNvPr id="4" name="Slide Number Placeholder 3"/>
          <p:cNvSpPr>
            <a:spLocks noGrp="1"/>
          </p:cNvSpPr>
          <p:nvPr>
            <p:ph type="sldNum" sz="quarter" idx="10"/>
          </p:nvPr>
        </p:nvSpPr>
        <p:spPr/>
        <p:txBody>
          <a:bodyPr/>
          <a:lstStyle/>
          <a:p>
            <a:fld id="{65900C33-90AE-4963-9AD8-3B07939F57E9}" type="slidenum">
              <a:rPr lang="en-GB" smtClean="0"/>
              <a:pPr/>
              <a:t>56</a:t>
            </a:fld>
            <a:endParaRPr lang="en-GB" dirty="0"/>
          </a:p>
        </p:txBody>
      </p:sp>
    </p:spTree>
    <p:extLst>
      <p:ext uri="{BB962C8B-B14F-4D97-AF65-F5344CB8AC3E}">
        <p14:creationId xmlns:p14="http://schemas.microsoft.com/office/powerpoint/2010/main" val="195150831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T5</a:t>
            </a:r>
          </a:p>
          <a:p>
            <a:r>
              <a:rPr lang="en-GB" dirty="0"/>
              <a:t>Total – row 9</a:t>
            </a:r>
          </a:p>
          <a:p>
            <a:r>
              <a:rPr lang="en-GB" dirty="0"/>
              <a:t>Total holiday – row 35</a:t>
            </a:r>
          </a:p>
          <a:p>
            <a:r>
              <a:rPr lang="en-GB" dirty="0"/>
              <a:t>Holiday – row 11</a:t>
            </a:r>
          </a:p>
          <a:p>
            <a:r>
              <a:rPr lang="en-GB" dirty="0"/>
              <a:t>VFR – row 37</a:t>
            </a:r>
          </a:p>
          <a:p>
            <a:r>
              <a:rPr lang="en-GB" dirty="0"/>
              <a:t>VFR holiday – row 13</a:t>
            </a:r>
          </a:p>
          <a:p>
            <a:r>
              <a:rPr lang="en-GB" dirty="0"/>
              <a:t>VFR other – row 15</a:t>
            </a:r>
          </a:p>
          <a:p>
            <a:r>
              <a:rPr lang="en-GB" dirty="0"/>
              <a:t>Business/work – row 41</a:t>
            </a:r>
          </a:p>
          <a:p>
            <a:endParaRPr lang="en-GB" dirty="0"/>
          </a:p>
          <a:p>
            <a:r>
              <a:rPr lang="en-GB" dirty="0"/>
              <a:t>Duration </a:t>
            </a:r>
          </a:p>
          <a:p>
            <a:r>
              <a:rPr lang="en-GB" dirty="0"/>
              <a:t>T6 row 35, columns AH to AS</a:t>
            </a:r>
          </a:p>
        </p:txBody>
      </p:sp>
      <p:sp>
        <p:nvSpPr>
          <p:cNvPr id="4" name="Slide Number Placeholder 3"/>
          <p:cNvSpPr>
            <a:spLocks noGrp="1"/>
          </p:cNvSpPr>
          <p:nvPr>
            <p:ph type="sldNum" sz="quarter" idx="10"/>
          </p:nvPr>
        </p:nvSpPr>
        <p:spPr/>
        <p:txBody>
          <a:bodyPr/>
          <a:lstStyle/>
          <a:p>
            <a:fld id="{65900C33-90AE-4963-9AD8-3B07939F57E9}" type="slidenum">
              <a:rPr lang="en-GB" smtClean="0"/>
              <a:pPr/>
              <a:t>57</a:t>
            </a:fld>
            <a:endParaRPr lang="en-GB" dirty="0"/>
          </a:p>
        </p:txBody>
      </p:sp>
    </p:spTree>
    <p:extLst>
      <p:ext uri="{BB962C8B-B14F-4D97-AF65-F5344CB8AC3E}">
        <p14:creationId xmlns:p14="http://schemas.microsoft.com/office/powerpoint/2010/main" val="1773931622"/>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T5</a:t>
            </a:r>
          </a:p>
          <a:p>
            <a:r>
              <a:rPr lang="en-GB" dirty="0"/>
              <a:t>Purpose – row 9</a:t>
            </a:r>
          </a:p>
          <a:p>
            <a:r>
              <a:rPr lang="en-GB" dirty="0"/>
              <a:t>Total holiday – row 35</a:t>
            </a:r>
          </a:p>
          <a:p>
            <a:r>
              <a:rPr lang="en-GB" dirty="0"/>
              <a:t>Holiday – row 11</a:t>
            </a:r>
          </a:p>
          <a:p>
            <a:r>
              <a:rPr lang="en-GB" dirty="0"/>
              <a:t>VFR – row 37</a:t>
            </a:r>
          </a:p>
          <a:p>
            <a:r>
              <a:rPr lang="en-GB" dirty="0"/>
              <a:t>VFR holiday – row13</a:t>
            </a:r>
          </a:p>
          <a:p>
            <a:r>
              <a:rPr lang="en-GB" dirty="0"/>
              <a:t>VFR other – row 15</a:t>
            </a:r>
          </a:p>
          <a:p>
            <a:r>
              <a:rPr lang="en-GB" dirty="0"/>
              <a:t>Business/ work – row 41</a:t>
            </a:r>
          </a:p>
          <a:p>
            <a:endParaRPr lang="en-GB" dirty="0"/>
          </a:p>
          <a:p>
            <a:r>
              <a:rPr lang="en-GB" dirty="0"/>
              <a:t>T6</a:t>
            </a:r>
          </a:p>
          <a:p>
            <a:r>
              <a:rPr lang="en-GB" dirty="0"/>
              <a:t>1-3 nights – row 35/ columns AH,AI,AJ</a:t>
            </a:r>
          </a:p>
          <a:p>
            <a:r>
              <a:rPr lang="en-GB" dirty="0"/>
              <a:t>4+ - row 35/ columns AK,AL,AM</a:t>
            </a:r>
          </a:p>
        </p:txBody>
      </p:sp>
      <p:sp>
        <p:nvSpPr>
          <p:cNvPr id="4" name="Slide Number Placeholder 3"/>
          <p:cNvSpPr>
            <a:spLocks noGrp="1"/>
          </p:cNvSpPr>
          <p:nvPr>
            <p:ph type="sldNum" sz="quarter" idx="10"/>
          </p:nvPr>
        </p:nvSpPr>
        <p:spPr/>
        <p:txBody>
          <a:bodyPr/>
          <a:lstStyle/>
          <a:p>
            <a:fld id="{65900C33-90AE-4963-9AD8-3B07939F57E9}" type="slidenum">
              <a:rPr lang="en-GB" smtClean="0"/>
              <a:pPr/>
              <a:t>58</a:t>
            </a:fld>
            <a:endParaRPr lang="en-GB" dirty="0"/>
          </a:p>
        </p:txBody>
      </p:sp>
    </p:spTree>
    <p:extLst>
      <p:ext uri="{BB962C8B-B14F-4D97-AF65-F5344CB8AC3E}">
        <p14:creationId xmlns:p14="http://schemas.microsoft.com/office/powerpoint/2010/main" val="3153781907"/>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Table 1.2.8 – Trips taken – T8- Row 9/F,G,H,I</a:t>
            </a:r>
          </a:p>
          <a:p>
            <a:r>
              <a:rPr lang="en-GB" dirty="0"/>
              <a:t>Table 1.2.9 – Nights away T8- row 9/F,G,H,I</a:t>
            </a:r>
          </a:p>
          <a:p>
            <a:r>
              <a:rPr lang="en-GB" dirty="0"/>
              <a:t>Table 1.2.9 – spending T8 – row 9/F,G,H,I</a:t>
            </a:r>
          </a:p>
        </p:txBody>
      </p:sp>
      <p:sp>
        <p:nvSpPr>
          <p:cNvPr id="4" name="Slide Number Placeholder 3"/>
          <p:cNvSpPr>
            <a:spLocks noGrp="1"/>
          </p:cNvSpPr>
          <p:nvPr>
            <p:ph type="sldNum" sz="quarter" idx="10"/>
          </p:nvPr>
        </p:nvSpPr>
        <p:spPr/>
        <p:txBody>
          <a:bodyPr/>
          <a:lstStyle/>
          <a:p>
            <a:fld id="{65900C33-90AE-4963-9AD8-3B07939F57E9}" type="slidenum">
              <a:rPr lang="en-GB" smtClean="0"/>
              <a:pPr/>
              <a:t>59</a:t>
            </a:fld>
            <a:endParaRPr lang="en-GB" dirty="0"/>
          </a:p>
        </p:txBody>
      </p:sp>
    </p:spTree>
    <p:extLst>
      <p:ext uri="{BB962C8B-B14F-4D97-AF65-F5344CB8AC3E}">
        <p14:creationId xmlns:p14="http://schemas.microsoft.com/office/powerpoint/2010/main" val="786808832"/>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T24 –Rows 11,13,15,17 – Columns F,G,H,I</a:t>
            </a:r>
          </a:p>
        </p:txBody>
      </p:sp>
      <p:sp>
        <p:nvSpPr>
          <p:cNvPr id="4" name="Slide Number Placeholder 3"/>
          <p:cNvSpPr>
            <a:spLocks noGrp="1"/>
          </p:cNvSpPr>
          <p:nvPr>
            <p:ph type="sldNum" sz="quarter" idx="10"/>
          </p:nvPr>
        </p:nvSpPr>
        <p:spPr/>
        <p:txBody>
          <a:bodyPr/>
          <a:lstStyle/>
          <a:p>
            <a:fld id="{65900C33-90AE-4963-9AD8-3B07939F57E9}" type="slidenum">
              <a:rPr lang="en-GB" smtClean="0"/>
              <a:pPr/>
              <a:t>60</a:t>
            </a:fld>
            <a:endParaRPr lang="en-GB" dirty="0"/>
          </a:p>
        </p:txBody>
      </p:sp>
    </p:spTree>
    <p:extLst>
      <p:ext uri="{BB962C8B-B14F-4D97-AF65-F5344CB8AC3E}">
        <p14:creationId xmlns:p14="http://schemas.microsoft.com/office/powerpoint/2010/main" val="3076635463"/>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T24 – Rows 9,11,13,15/Columns F,G,H,I</a:t>
            </a:r>
          </a:p>
        </p:txBody>
      </p:sp>
      <p:sp>
        <p:nvSpPr>
          <p:cNvPr id="4" name="Slide Number Placeholder 3"/>
          <p:cNvSpPr>
            <a:spLocks noGrp="1"/>
          </p:cNvSpPr>
          <p:nvPr>
            <p:ph type="sldNum" sz="quarter" idx="10"/>
          </p:nvPr>
        </p:nvSpPr>
        <p:spPr/>
        <p:txBody>
          <a:bodyPr/>
          <a:lstStyle/>
          <a:p>
            <a:fld id="{65900C33-90AE-4963-9AD8-3B07939F57E9}" type="slidenum">
              <a:rPr lang="en-GB" smtClean="0"/>
              <a:pPr/>
              <a:t>61</a:t>
            </a:fld>
            <a:endParaRPr lang="en-GB" dirty="0"/>
          </a:p>
        </p:txBody>
      </p:sp>
    </p:spTree>
    <p:extLst>
      <p:ext uri="{BB962C8B-B14F-4D97-AF65-F5344CB8AC3E}">
        <p14:creationId xmlns:p14="http://schemas.microsoft.com/office/powerpoint/2010/main" val="946357795"/>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T24 – Rows 9,11,13,15/ Columns F,G,H,I</a:t>
            </a:r>
          </a:p>
        </p:txBody>
      </p:sp>
      <p:sp>
        <p:nvSpPr>
          <p:cNvPr id="4" name="Slide Number Placeholder 3"/>
          <p:cNvSpPr>
            <a:spLocks noGrp="1"/>
          </p:cNvSpPr>
          <p:nvPr>
            <p:ph type="sldNum" sz="quarter" idx="10"/>
          </p:nvPr>
        </p:nvSpPr>
        <p:spPr/>
        <p:txBody>
          <a:bodyPr/>
          <a:lstStyle/>
          <a:p>
            <a:fld id="{65900C33-90AE-4963-9AD8-3B07939F57E9}" type="slidenum">
              <a:rPr lang="en-GB" smtClean="0"/>
              <a:pPr/>
              <a:t>62</a:t>
            </a:fld>
            <a:endParaRPr lang="en-GB" dirty="0"/>
          </a:p>
        </p:txBody>
      </p:sp>
    </p:spTree>
    <p:extLst>
      <p:ext uri="{BB962C8B-B14F-4D97-AF65-F5344CB8AC3E}">
        <p14:creationId xmlns:p14="http://schemas.microsoft.com/office/powerpoint/2010/main" val="2832309188"/>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T28 – Rows 9 to 29/Columns F to R</a:t>
            </a:r>
          </a:p>
          <a:p>
            <a:endParaRPr lang="en-GB" dirty="0"/>
          </a:p>
          <a:p>
            <a:r>
              <a:rPr lang="en-GB" dirty="0"/>
              <a:t>Scotland &amp; Wales columns (region visited)   T24  Rows 15 &amp; 17/ columns G-R</a:t>
            </a:r>
          </a:p>
          <a:p>
            <a:endParaRPr lang="en-GB" dirty="0"/>
          </a:p>
        </p:txBody>
      </p:sp>
      <p:sp>
        <p:nvSpPr>
          <p:cNvPr id="4" name="Slide Number Placeholder 3"/>
          <p:cNvSpPr>
            <a:spLocks noGrp="1"/>
          </p:cNvSpPr>
          <p:nvPr>
            <p:ph type="sldNum" sz="quarter" idx="10"/>
          </p:nvPr>
        </p:nvSpPr>
        <p:spPr/>
        <p:txBody>
          <a:bodyPr/>
          <a:lstStyle/>
          <a:p>
            <a:fld id="{65900C33-90AE-4963-9AD8-3B07939F57E9}" type="slidenum">
              <a:rPr lang="en-GB" smtClean="0"/>
              <a:pPr/>
              <a:t>64</a:t>
            </a:fld>
            <a:endParaRPr lang="en-GB" dirty="0"/>
          </a:p>
        </p:txBody>
      </p:sp>
    </p:spTree>
    <p:extLst>
      <p:ext uri="{BB962C8B-B14F-4D97-AF65-F5344CB8AC3E}">
        <p14:creationId xmlns:p14="http://schemas.microsoft.com/office/powerpoint/2010/main" val="3182108705"/>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CALCULATED FROM PREVIOUS SLIDE</a:t>
            </a:r>
          </a:p>
        </p:txBody>
      </p:sp>
      <p:sp>
        <p:nvSpPr>
          <p:cNvPr id="4" name="Slide Number Placeholder 3"/>
          <p:cNvSpPr>
            <a:spLocks noGrp="1"/>
          </p:cNvSpPr>
          <p:nvPr>
            <p:ph type="sldNum" sz="quarter" idx="10"/>
          </p:nvPr>
        </p:nvSpPr>
        <p:spPr/>
        <p:txBody>
          <a:bodyPr/>
          <a:lstStyle/>
          <a:p>
            <a:fld id="{65900C33-90AE-4963-9AD8-3B07939F57E9}" type="slidenum">
              <a:rPr lang="en-GB" smtClean="0"/>
              <a:pPr/>
              <a:t>65</a:t>
            </a:fld>
            <a:endParaRPr lang="en-GB" dirty="0"/>
          </a:p>
        </p:txBody>
      </p:sp>
    </p:spTree>
    <p:extLst>
      <p:ext uri="{BB962C8B-B14F-4D97-AF65-F5344CB8AC3E}">
        <p14:creationId xmlns:p14="http://schemas.microsoft.com/office/powerpoint/2010/main" val="1122229725"/>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T28 – rows 9-28/ columns F to R</a:t>
            </a:r>
          </a:p>
          <a:p>
            <a:endParaRPr lang="en-GB" dirty="0"/>
          </a:p>
          <a:p>
            <a:r>
              <a:rPr lang="en-GB" dirty="0"/>
              <a:t>Scotland and Wales columns (region visited) T24 – rows 13 &amp; 15/columns F to R</a:t>
            </a:r>
          </a:p>
          <a:p>
            <a:endParaRPr lang="en-GB" dirty="0"/>
          </a:p>
          <a:p>
            <a:endParaRPr lang="en-GB" dirty="0"/>
          </a:p>
        </p:txBody>
      </p:sp>
      <p:sp>
        <p:nvSpPr>
          <p:cNvPr id="4" name="Slide Number Placeholder 3"/>
          <p:cNvSpPr>
            <a:spLocks noGrp="1"/>
          </p:cNvSpPr>
          <p:nvPr>
            <p:ph type="sldNum" sz="quarter" idx="10"/>
          </p:nvPr>
        </p:nvSpPr>
        <p:spPr/>
        <p:txBody>
          <a:bodyPr/>
          <a:lstStyle/>
          <a:p>
            <a:fld id="{65900C33-90AE-4963-9AD8-3B07939F57E9}" type="slidenum">
              <a:rPr lang="en-GB" smtClean="0"/>
              <a:pPr/>
              <a:t>66</a:t>
            </a:fld>
            <a:endParaRPr lang="en-GB" dirty="0"/>
          </a:p>
        </p:txBody>
      </p:sp>
    </p:spTree>
    <p:extLst>
      <p:ext uri="{BB962C8B-B14F-4D97-AF65-F5344CB8AC3E}">
        <p14:creationId xmlns:p14="http://schemas.microsoft.com/office/powerpoint/2010/main" val="238102058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Donuts Trips &amp; nights – slides 19 &amp; 20</a:t>
            </a:r>
          </a:p>
          <a:p>
            <a:r>
              <a:rPr lang="en-GB" dirty="0"/>
              <a:t>Donuts Spend – Slide 21</a:t>
            </a:r>
          </a:p>
          <a:p>
            <a:r>
              <a:rPr lang="en-GB" dirty="0"/>
              <a:t>LINE CHART – Slide 21 &amp; 22</a:t>
            </a:r>
          </a:p>
        </p:txBody>
      </p:sp>
      <p:sp>
        <p:nvSpPr>
          <p:cNvPr id="4" name="Slide Number Placeholder 3"/>
          <p:cNvSpPr>
            <a:spLocks noGrp="1"/>
          </p:cNvSpPr>
          <p:nvPr>
            <p:ph type="sldNum" sz="quarter" idx="10"/>
          </p:nvPr>
        </p:nvSpPr>
        <p:spPr/>
        <p:txBody>
          <a:bodyPr/>
          <a:lstStyle/>
          <a:p>
            <a:fld id="{65900C33-90AE-4963-9AD8-3B07939F57E9}" type="slidenum">
              <a:rPr lang="en-GB" smtClean="0"/>
              <a:pPr/>
              <a:t>6</a:t>
            </a:fld>
            <a:endParaRPr lang="en-GB" dirty="0"/>
          </a:p>
        </p:txBody>
      </p:sp>
    </p:spTree>
    <p:extLst>
      <p:ext uri="{BB962C8B-B14F-4D97-AF65-F5344CB8AC3E}">
        <p14:creationId xmlns:p14="http://schemas.microsoft.com/office/powerpoint/2010/main" val="1711561526"/>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CALCULATED FROM PREVIOUS SLIDE</a:t>
            </a:r>
          </a:p>
        </p:txBody>
      </p:sp>
      <p:sp>
        <p:nvSpPr>
          <p:cNvPr id="4" name="Slide Number Placeholder 3"/>
          <p:cNvSpPr>
            <a:spLocks noGrp="1"/>
          </p:cNvSpPr>
          <p:nvPr>
            <p:ph type="sldNum" sz="quarter" idx="10"/>
          </p:nvPr>
        </p:nvSpPr>
        <p:spPr/>
        <p:txBody>
          <a:bodyPr/>
          <a:lstStyle/>
          <a:p>
            <a:fld id="{65900C33-90AE-4963-9AD8-3B07939F57E9}" type="slidenum">
              <a:rPr lang="en-GB" smtClean="0"/>
              <a:pPr/>
              <a:t>67</a:t>
            </a:fld>
            <a:endParaRPr lang="en-GB" dirty="0"/>
          </a:p>
        </p:txBody>
      </p:sp>
    </p:spTree>
    <p:extLst>
      <p:ext uri="{BB962C8B-B14F-4D97-AF65-F5344CB8AC3E}">
        <p14:creationId xmlns:p14="http://schemas.microsoft.com/office/powerpoint/2010/main" val="2226230707"/>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T28 – rows 9 to 28/columns F to R</a:t>
            </a:r>
          </a:p>
          <a:p>
            <a:endParaRPr lang="en-GB" dirty="0"/>
          </a:p>
          <a:p>
            <a:r>
              <a:rPr lang="en-GB" dirty="0"/>
              <a:t>Scotland &amp; Wales columns (region visited) T24 – rows 13 &amp; 15/columns F to R</a:t>
            </a:r>
          </a:p>
          <a:p>
            <a:endParaRPr lang="en-GB" dirty="0"/>
          </a:p>
        </p:txBody>
      </p:sp>
      <p:sp>
        <p:nvSpPr>
          <p:cNvPr id="4" name="Slide Number Placeholder 3"/>
          <p:cNvSpPr>
            <a:spLocks noGrp="1"/>
          </p:cNvSpPr>
          <p:nvPr>
            <p:ph type="sldNum" sz="quarter" idx="10"/>
          </p:nvPr>
        </p:nvSpPr>
        <p:spPr/>
        <p:txBody>
          <a:bodyPr/>
          <a:lstStyle/>
          <a:p>
            <a:fld id="{65900C33-90AE-4963-9AD8-3B07939F57E9}" type="slidenum">
              <a:rPr lang="en-GB" smtClean="0"/>
              <a:pPr/>
              <a:t>68</a:t>
            </a:fld>
            <a:endParaRPr lang="en-GB" dirty="0"/>
          </a:p>
        </p:txBody>
      </p:sp>
    </p:spTree>
    <p:extLst>
      <p:ext uri="{BB962C8B-B14F-4D97-AF65-F5344CB8AC3E}">
        <p14:creationId xmlns:p14="http://schemas.microsoft.com/office/powerpoint/2010/main" val="161315567"/>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Calculated from previous slide</a:t>
            </a:r>
          </a:p>
        </p:txBody>
      </p:sp>
      <p:sp>
        <p:nvSpPr>
          <p:cNvPr id="4" name="Slide Number Placeholder 3"/>
          <p:cNvSpPr>
            <a:spLocks noGrp="1"/>
          </p:cNvSpPr>
          <p:nvPr>
            <p:ph type="sldNum" sz="quarter" idx="10"/>
          </p:nvPr>
        </p:nvSpPr>
        <p:spPr/>
        <p:txBody>
          <a:bodyPr/>
          <a:lstStyle/>
          <a:p>
            <a:fld id="{65900C33-90AE-4963-9AD8-3B07939F57E9}" type="slidenum">
              <a:rPr lang="en-GB" smtClean="0"/>
              <a:pPr/>
              <a:t>69</a:t>
            </a:fld>
            <a:endParaRPr lang="en-GB" dirty="0"/>
          </a:p>
        </p:txBody>
      </p:sp>
    </p:spTree>
    <p:extLst>
      <p:ext uri="{BB962C8B-B14F-4D97-AF65-F5344CB8AC3E}">
        <p14:creationId xmlns:p14="http://schemas.microsoft.com/office/powerpoint/2010/main" val="1427635247"/>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Gb Holiday Trips Tables</a:t>
            </a:r>
          </a:p>
          <a:p>
            <a:r>
              <a:rPr lang="en-GB" dirty="0"/>
              <a:t>T24 and T28</a:t>
            </a:r>
          </a:p>
        </p:txBody>
      </p:sp>
      <p:sp>
        <p:nvSpPr>
          <p:cNvPr id="4" name="Slide Number Placeholder 3"/>
          <p:cNvSpPr>
            <a:spLocks noGrp="1"/>
          </p:cNvSpPr>
          <p:nvPr>
            <p:ph type="sldNum" sz="quarter" idx="10"/>
          </p:nvPr>
        </p:nvSpPr>
        <p:spPr/>
        <p:txBody>
          <a:bodyPr/>
          <a:lstStyle/>
          <a:p>
            <a:fld id="{65900C33-90AE-4963-9AD8-3B07939F57E9}" type="slidenum">
              <a:rPr lang="en-GB" smtClean="0"/>
              <a:pPr/>
              <a:t>70</a:t>
            </a:fld>
            <a:endParaRPr lang="en-GB" dirty="0"/>
          </a:p>
        </p:txBody>
      </p:sp>
    </p:spTree>
    <p:extLst>
      <p:ext uri="{BB962C8B-B14F-4D97-AF65-F5344CB8AC3E}">
        <p14:creationId xmlns:p14="http://schemas.microsoft.com/office/powerpoint/2010/main" val="615532356"/>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CALCULATED FROM PREVIOUS SLIDE</a:t>
            </a:r>
          </a:p>
        </p:txBody>
      </p:sp>
      <p:sp>
        <p:nvSpPr>
          <p:cNvPr id="4" name="Slide Number Placeholder 3"/>
          <p:cNvSpPr>
            <a:spLocks noGrp="1"/>
          </p:cNvSpPr>
          <p:nvPr>
            <p:ph type="sldNum" sz="quarter" idx="10"/>
          </p:nvPr>
        </p:nvSpPr>
        <p:spPr/>
        <p:txBody>
          <a:bodyPr/>
          <a:lstStyle/>
          <a:p>
            <a:fld id="{65900C33-90AE-4963-9AD8-3B07939F57E9}" type="slidenum">
              <a:rPr lang="en-GB" smtClean="0"/>
              <a:pPr/>
              <a:t>71</a:t>
            </a:fld>
            <a:endParaRPr lang="en-GB" dirty="0"/>
          </a:p>
        </p:txBody>
      </p:sp>
    </p:spTree>
    <p:extLst>
      <p:ext uri="{BB962C8B-B14F-4D97-AF65-F5344CB8AC3E}">
        <p14:creationId xmlns:p14="http://schemas.microsoft.com/office/powerpoint/2010/main" val="426591372"/>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GB HOLIDAY TRIPS NIGHTS TABLES </a:t>
            </a:r>
          </a:p>
          <a:p>
            <a:r>
              <a:rPr lang="en-GB" dirty="0"/>
              <a:t>T28 AND T24</a:t>
            </a:r>
          </a:p>
        </p:txBody>
      </p:sp>
      <p:sp>
        <p:nvSpPr>
          <p:cNvPr id="4" name="Slide Number Placeholder 3"/>
          <p:cNvSpPr>
            <a:spLocks noGrp="1"/>
          </p:cNvSpPr>
          <p:nvPr>
            <p:ph type="sldNum" sz="quarter" idx="10"/>
          </p:nvPr>
        </p:nvSpPr>
        <p:spPr/>
        <p:txBody>
          <a:bodyPr/>
          <a:lstStyle/>
          <a:p>
            <a:fld id="{65900C33-90AE-4963-9AD8-3B07939F57E9}" type="slidenum">
              <a:rPr lang="en-GB" smtClean="0"/>
              <a:pPr/>
              <a:t>72</a:t>
            </a:fld>
            <a:endParaRPr lang="en-GB" dirty="0"/>
          </a:p>
        </p:txBody>
      </p:sp>
    </p:spTree>
    <p:extLst>
      <p:ext uri="{BB962C8B-B14F-4D97-AF65-F5344CB8AC3E}">
        <p14:creationId xmlns:p14="http://schemas.microsoft.com/office/powerpoint/2010/main" val="2323459427"/>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GB HOLIDAY TRIPS SPEND TABLES </a:t>
            </a:r>
          </a:p>
          <a:p>
            <a:r>
              <a:rPr lang="en-GB" dirty="0"/>
              <a:t>T28 AND T24</a:t>
            </a:r>
          </a:p>
          <a:p>
            <a:endParaRPr lang="en-GB" dirty="0"/>
          </a:p>
        </p:txBody>
      </p:sp>
      <p:sp>
        <p:nvSpPr>
          <p:cNvPr id="4" name="Slide Number Placeholder 3"/>
          <p:cNvSpPr>
            <a:spLocks noGrp="1"/>
          </p:cNvSpPr>
          <p:nvPr>
            <p:ph type="sldNum" sz="quarter" idx="10"/>
          </p:nvPr>
        </p:nvSpPr>
        <p:spPr/>
        <p:txBody>
          <a:bodyPr/>
          <a:lstStyle/>
          <a:p>
            <a:fld id="{65900C33-90AE-4963-9AD8-3B07939F57E9}" type="slidenum">
              <a:rPr lang="en-GB" smtClean="0"/>
              <a:pPr/>
              <a:t>74</a:t>
            </a:fld>
            <a:endParaRPr lang="en-GB" dirty="0"/>
          </a:p>
        </p:txBody>
      </p:sp>
    </p:spTree>
    <p:extLst>
      <p:ext uri="{BB962C8B-B14F-4D97-AF65-F5344CB8AC3E}">
        <p14:creationId xmlns:p14="http://schemas.microsoft.com/office/powerpoint/2010/main" val="628667651"/>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CALCULATED FROM PREVIOUS SLIDE</a:t>
            </a:r>
          </a:p>
        </p:txBody>
      </p:sp>
      <p:sp>
        <p:nvSpPr>
          <p:cNvPr id="4" name="Slide Number Placeholder 3"/>
          <p:cNvSpPr>
            <a:spLocks noGrp="1"/>
          </p:cNvSpPr>
          <p:nvPr>
            <p:ph type="sldNum" sz="quarter" idx="10"/>
          </p:nvPr>
        </p:nvSpPr>
        <p:spPr/>
        <p:txBody>
          <a:bodyPr/>
          <a:lstStyle/>
          <a:p>
            <a:fld id="{65900C33-90AE-4963-9AD8-3B07939F57E9}" type="slidenum">
              <a:rPr lang="en-GB" smtClean="0"/>
              <a:pPr/>
              <a:t>75</a:t>
            </a:fld>
            <a:endParaRPr lang="en-GB" dirty="0"/>
          </a:p>
        </p:txBody>
      </p:sp>
    </p:spTree>
    <p:extLst>
      <p:ext uri="{BB962C8B-B14F-4D97-AF65-F5344CB8AC3E}">
        <p14:creationId xmlns:p14="http://schemas.microsoft.com/office/powerpoint/2010/main" val="2773067196"/>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Tab T5 Row 9 &amp; 11</a:t>
            </a:r>
          </a:p>
          <a:p>
            <a:endParaRPr lang="en-GB" dirty="0"/>
          </a:p>
        </p:txBody>
      </p:sp>
      <p:sp>
        <p:nvSpPr>
          <p:cNvPr id="4" name="Slide Number Placeholder 3"/>
          <p:cNvSpPr>
            <a:spLocks noGrp="1"/>
          </p:cNvSpPr>
          <p:nvPr>
            <p:ph type="sldNum" sz="quarter" idx="10"/>
          </p:nvPr>
        </p:nvSpPr>
        <p:spPr/>
        <p:txBody>
          <a:bodyPr/>
          <a:lstStyle/>
          <a:p>
            <a:fld id="{65900C33-90AE-4963-9AD8-3B07939F57E9}" type="slidenum">
              <a:rPr lang="en-GB" smtClean="0"/>
              <a:pPr/>
              <a:t>78</a:t>
            </a:fld>
            <a:endParaRPr lang="en-GB" dirty="0"/>
          </a:p>
        </p:txBody>
      </p:sp>
    </p:spTree>
    <p:extLst>
      <p:ext uri="{BB962C8B-B14F-4D97-AF65-F5344CB8AC3E}">
        <p14:creationId xmlns:p14="http://schemas.microsoft.com/office/powerpoint/2010/main" val="1697935175"/>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T5 rows 50, 11, 51, 13, 15, 55</a:t>
            </a:r>
          </a:p>
          <a:p>
            <a:r>
              <a:rPr lang="en-GB" dirty="0"/>
              <a:t>T13 rows 19, 21, 25, 27, 29, 33</a:t>
            </a:r>
          </a:p>
        </p:txBody>
      </p:sp>
      <p:sp>
        <p:nvSpPr>
          <p:cNvPr id="4" name="Slide Number Placeholder 3"/>
          <p:cNvSpPr>
            <a:spLocks noGrp="1"/>
          </p:cNvSpPr>
          <p:nvPr>
            <p:ph type="sldNum" sz="quarter" idx="10"/>
          </p:nvPr>
        </p:nvSpPr>
        <p:spPr/>
        <p:txBody>
          <a:bodyPr/>
          <a:lstStyle/>
          <a:p>
            <a:fld id="{65900C33-90AE-4963-9AD8-3B07939F57E9}" type="slidenum">
              <a:rPr lang="en-GB" smtClean="0"/>
              <a:pPr/>
              <a:t>79</a:t>
            </a:fld>
            <a:endParaRPr lang="en-GB" dirty="0"/>
          </a:p>
        </p:txBody>
      </p:sp>
    </p:spTree>
    <p:extLst>
      <p:ext uri="{BB962C8B-B14F-4D97-AF65-F5344CB8AC3E}">
        <p14:creationId xmlns:p14="http://schemas.microsoft.com/office/powerpoint/2010/main" val="19835052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65900C33-90AE-4963-9AD8-3B07939F57E9}" type="slidenum">
              <a:rPr lang="en-GB" smtClean="0"/>
              <a:pPr/>
              <a:t>7</a:t>
            </a:fld>
            <a:endParaRPr lang="en-GB" dirty="0"/>
          </a:p>
        </p:txBody>
      </p:sp>
    </p:spTree>
    <p:extLst>
      <p:ext uri="{BB962C8B-B14F-4D97-AF65-F5344CB8AC3E}">
        <p14:creationId xmlns:p14="http://schemas.microsoft.com/office/powerpoint/2010/main" val="2749790778"/>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T5 rows 50, 11, 51, 13, 15, 55</a:t>
            </a:r>
          </a:p>
          <a:p>
            <a:r>
              <a:rPr lang="en-GB" dirty="0"/>
              <a:t>T13 rows 19, 21, 25, 27, 29, 33</a:t>
            </a:r>
          </a:p>
          <a:p>
            <a:endParaRPr lang="en-GB" dirty="0"/>
          </a:p>
        </p:txBody>
      </p:sp>
      <p:sp>
        <p:nvSpPr>
          <p:cNvPr id="4" name="Slide Number Placeholder 3"/>
          <p:cNvSpPr>
            <a:spLocks noGrp="1"/>
          </p:cNvSpPr>
          <p:nvPr>
            <p:ph type="sldNum" sz="quarter" idx="10"/>
          </p:nvPr>
        </p:nvSpPr>
        <p:spPr/>
        <p:txBody>
          <a:bodyPr/>
          <a:lstStyle/>
          <a:p>
            <a:fld id="{65900C33-90AE-4963-9AD8-3B07939F57E9}" type="slidenum">
              <a:rPr lang="en-GB" smtClean="0"/>
              <a:pPr/>
              <a:t>80</a:t>
            </a:fld>
            <a:endParaRPr lang="en-GB" dirty="0"/>
          </a:p>
        </p:txBody>
      </p:sp>
    </p:spTree>
    <p:extLst>
      <p:ext uri="{BB962C8B-B14F-4D97-AF65-F5344CB8AC3E}">
        <p14:creationId xmlns:p14="http://schemas.microsoft.com/office/powerpoint/2010/main" val="3925781315"/>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T5 All tourism=base row 9/column D</a:t>
            </a:r>
          </a:p>
          <a:p>
            <a:r>
              <a:rPr lang="en-GB" dirty="0"/>
              <a:t>T5 Total Holiday= All holidays row 35/column D</a:t>
            </a:r>
          </a:p>
          <a:p>
            <a:r>
              <a:rPr lang="en-GB" dirty="0"/>
              <a:t>T5 Holiday=Holiday/leisure/pleasure  row 11/ column D</a:t>
            </a:r>
          </a:p>
          <a:p>
            <a:r>
              <a:rPr lang="en-GB" dirty="0"/>
              <a:t>T5 VFR row 37/column D</a:t>
            </a:r>
          </a:p>
          <a:p>
            <a:r>
              <a:rPr lang="en-GB" dirty="0"/>
              <a:t>T5 VFR-holiday=row 13</a:t>
            </a:r>
          </a:p>
          <a:p>
            <a:r>
              <a:rPr lang="en-GB" dirty="0"/>
              <a:t>T5 VFR-other = row 15</a:t>
            </a:r>
          </a:p>
          <a:p>
            <a:r>
              <a:rPr lang="en-GB" dirty="0"/>
              <a:t>T5 Business work=Business travel – row 41</a:t>
            </a:r>
          </a:p>
          <a:p>
            <a:endParaRPr lang="en-GB" dirty="0"/>
          </a:p>
          <a:p>
            <a:r>
              <a:rPr lang="en-GB" dirty="0"/>
              <a:t>T13 for Trip duration – Total holiday - rows 19-26/column D</a:t>
            </a:r>
          </a:p>
          <a:p>
            <a:r>
              <a:rPr lang="en-GB" dirty="0"/>
              <a:t>T13 for trip duration – Holiday – rows 27 to 34/ column D</a:t>
            </a:r>
          </a:p>
        </p:txBody>
      </p:sp>
      <p:sp>
        <p:nvSpPr>
          <p:cNvPr id="4" name="Slide Number Placeholder 3"/>
          <p:cNvSpPr>
            <a:spLocks noGrp="1"/>
          </p:cNvSpPr>
          <p:nvPr>
            <p:ph type="sldNum" sz="quarter" idx="10"/>
          </p:nvPr>
        </p:nvSpPr>
        <p:spPr/>
        <p:txBody>
          <a:bodyPr/>
          <a:lstStyle/>
          <a:p>
            <a:fld id="{65900C33-90AE-4963-9AD8-3B07939F57E9}" type="slidenum">
              <a:rPr lang="en-GB" smtClean="0"/>
              <a:pPr/>
              <a:t>81</a:t>
            </a:fld>
            <a:endParaRPr lang="en-GB" dirty="0"/>
          </a:p>
        </p:txBody>
      </p:sp>
    </p:spTree>
    <p:extLst>
      <p:ext uri="{BB962C8B-B14F-4D97-AF65-F5344CB8AC3E}">
        <p14:creationId xmlns:p14="http://schemas.microsoft.com/office/powerpoint/2010/main" val="1467054402"/>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T5 BASE</a:t>
            </a:r>
          </a:p>
        </p:txBody>
      </p:sp>
      <p:sp>
        <p:nvSpPr>
          <p:cNvPr id="4" name="Slide Number Placeholder 3"/>
          <p:cNvSpPr>
            <a:spLocks noGrp="1"/>
          </p:cNvSpPr>
          <p:nvPr>
            <p:ph type="sldNum" sz="quarter" idx="10"/>
          </p:nvPr>
        </p:nvSpPr>
        <p:spPr/>
        <p:txBody>
          <a:bodyPr/>
          <a:lstStyle/>
          <a:p>
            <a:fld id="{65900C33-90AE-4963-9AD8-3B07939F57E9}" type="slidenum">
              <a:rPr lang="en-GB" smtClean="0"/>
              <a:pPr/>
              <a:t>82</a:t>
            </a:fld>
            <a:endParaRPr lang="en-GB" dirty="0"/>
          </a:p>
        </p:txBody>
      </p:sp>
    </p:spTree>
    <p:extLst>
      <p:ext uri="{BB962C8B-B14F-4D97-AF65-F5344CB8AC3E}">
        <p14:creationId xmlns:p14="http://schemas.microsoft.com/office/powerpoint/2010/main" val="1889439071"/>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T5 ENGLAND COLUMN ROW BASE, 11, 13, 15, 49, 51, 55 ; T13  ROW 19, 21, 25, 27, 29, 33</a:t>
            </a:r>
          </a:p>
          <a:p>
            <a:endParaRPr lang="en-GB" dirty="0"/>
          </a:p>
          <a:p>
            <a:endParaRPr lang="en-GB" dirty="0"/>
          </a:p>
        </p:txBody>
      </p:sp>
      <p:sp>
        <p:nvSpPr>
          <p:cNvPr id="4" name="Slide Number Placeholder 3"/>
          <p:cNvSpPr>
            <a:spLocks noGrp="1"/>
          </p:cNvSpPr>
          <p:nvPr>
            <p:ph type="sldNum" sz="quarter" idx="10"/>
          </p:nvPr>
        </p:nvSpPr>
        <p:spPr/>
        <p:txBody>
          <a:bodyPr/>
          <a:lstStyle/>
          <a:p>
            <a:fld id="{65900C33-90AE-4963-9AD8-3B07939F57E9}" type="slidenum">
              <a:rPr lang="en-GB" smtClean="0"/>
              <a:pPr/>
              <a:t>83</a:t>
            </a:fld>
            <a:endParaRPr lang="en-GB" dirty="0"/>
          </a:p>
        </p:txBody>
      </p:sp>
    </p:spTree>
    <p:extLst>
      <p:ext uri="{BB962C8B-B14F-4D97-AF65-F5344CB8AC3E}">
        <p14:creationId xmlns:p14="http://schemas.microsoft.com/office/powerpoint/2010/main" val="4261938613"/>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T5</a:t>
            </a:r>
          </a:p>
        </p:txBody>
      </p:sp>
      <p:sp>
        <p:nvSpPr>
          <p:cNvPr id="4" name="Slide Number Placeholder 3"/>
          <p:cNvSpPr>
            <a:spLocks noGrp="1"/>
          </p:cNvSpPr>
          <p:nvPr>
            <p:ph type="sldNum" sz="quarter" idx="10"/>
          </p:nvPr>
        </p:nvSpPr>
        <p:spPr/>
        <p:txBody>
          <a:bodyPr/>
          <a:lstStyle/>
          <a:p>
            <a:fld id="{65900C33-90AE-4963-9AD8-3B07939F57E9}" type="slidenum">
              <a:rPr lang="en-GB" smtClean="0"/>
              <a:pPr/>
              <a:t>84</a:t>
            </a:fld>
            <a:endParaRPr lang="en-GB" dirty="0"/>
          </a:p>
        </p:txBody>
      </p:sp>
    </p:spTree>
    <p:extLst>
      <p:ext uri="{BB962C8B-B14F-4D97-AF65-F5344CB8AC3E}">
        <p14:creationId xmlns:p14="http://schemas.microsoft.com/office/powerpoint/2010/main" val="1338752250"/>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T5</a:t>
            </a:r>
          </a:p>
          <a:p>
            <a:endParaRPr lang="en-GB" dirty="0"/>
          </a:p>
          <a:p>
            <a:r>
              <a:rPr lang="en-GB" dirty="0"/>
              <a:t>T13 for duration of trip – total holiday=All holidays rows 19 to 26/column F for Scotland</a:t>
            </a:r>
          </a:p>
          <a:p>
            <a:r>
              <a:rPr lang="en-GB" dirty="0"/>
              <a:t>T13 for duration of trip – </a:t>
            </a:r>
            <a:r>
              <a:rPr lang="en-GB" dirty="0" err="1"/>
              <a:t>Holiday+Holiday</a:t>
            </a:r>
            <a:r>
              <a:rPr lang="en-GB" dirty="0"/>
              <a:t>/pleasure/leisure rows 27 to 34/ column F for Scotland</a:t>
            </a:r>
          </a:p>
          <a:p>
            <a:endParaRPr lang="en-GB" dirty="0"/>
          </a:p>
          <a:p>
            <a:endParaRPr lang="en-GB" dirty="0"/>
          </a:p>
        </p:txBody>
      </p:sp>
      <p:sp>
        <p:nvSpPr>
          <p:cNvPr id="4" name="Slide Number Placeholder 3"/>
          <p:cNvSpPr>
            <a:spLocks noGrp="1"/>
          </p:cNvSpPr>
          <p:nvPr>
            <p:ph type="sldNum" sz="quarter" idx="10"/>
          </p:nvPr>
        </p:nvSpPr>
        <p:spPr/>
        <p:txBody>
          <a:bodyPr/>
          <a:lstStyle/>
          <a:p>
            <a:fld id="{65900C33-90AE-4963-9AD8-3B07939F57E9}" type="slidenum">
              <a:rPr lang="en-GB" smtClean="0"/>
              <a:pPr/>
              <a:t>85</a:t>
            </a:fld>
            <a:endParaRPr lang="en-GB" dirty="0"/>
          </a:p>
        </p:txBody>
      </p:sp>
    </p:spTree>
    <p:extLst>
      <p:ext uri="{BB962C8B-B14F-4D97-AF65-F5344CB8AC3E}">
        <p14:creationId xmlns:p14="http://schemas.microsoft.com/office/powerpoint/2010/main" val="3870384522"/>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T5 WALES COLUMN</a:t>
            </a:r>
          </a:p>
        </p:txBody>
      </p:sp>
      <p:sp>
        <p:nvSpPr>
          <p:cNvPr id="4" name="Slide Number Placeholder 3"/>
          <p:cNvSpPr>
            <a:spLocks noGrp="1"/>
          </p:cNvSpPr>
          <p:nvPr>
            <p:ph type="sldNum" sz="quarter" idx="10"/>
          </p:nvPr>
        </p:nvSpPr>
        <p:spPr/>
        <p:txBody>
          <a:bodyPr/>
          <a:lstStyle/>
          <a:p>
            <a:fld id="{65900C33-90AE-4963-9AD8-3B07939F57E9}" type="slidenum">
              <a:rPr lang="en-GB" smtClean="0"/>
              <a:pPr/>
              <a:t>86</a:t>
            </a:fld>
            <a:endParaRPr lang="en-GB" dirty="0"/>
          </a:p>
        </p:txBody>
      </p:sp>
    </p:spTree>
    <p:extLst>
      <p:ext uri="{BB962C8B-B14F-4D97-AF65-F5344CB8AC3E}">
        <p14:creationId xmlns:p14="http://schemas.microsoft.com/office/powerpoint/2010/main" val="183592438"/>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T5 </a:t>
            </a:r>
          </a:p>
          <a:p>
            <a:r>
              <a:rPr lang="en-GB" dirty="0"/>
              <a:t>All tourism=base</a:t>
            </a:r>
          </a:p>
          <a:p>
            <a:r>
              <a:rPr lang="en-GB" dirty="0"/>
              <a:t>Total holiday(including VFR-holiday=</a:t>
            </a:r>
            <a:r>
              <a:rPr lang="en-GB" dirty="0" err="1"/>
              <a:t>net:All</a:t>
            </a:r>
            <a:r>
              <a:rPr lang="en-GB" dirty="0"/>
              <a:t> holidays</a:t>
            </a:r>
          </a:p>
          <a:p>
            <a:r>
              <a:rPr lang="en-GB" dirty="0"/>
              <a:t>Holiday=holiday/pleasure/leisure</a:t>
            </a:r>
          </a:p>
          <a:p>
            <a:r>
              <a:rPr lang="en-GB" dirty="0"/>
              <a:t>VFR in bold=</a:t>
            </a:r>
            <a:r>
              <a:rPr lang="en-GB" dirty="0" err="1"/>
              <a:t>Net:VFR</a:t>
            </a:r>
            <a:r>
              <a:rPr lang="en-GB" dirty="0"/>
              <a:t> total</a:t>
            </a:r>
          </a:p>
          <a:p>
            <a:r>
              <a:rPr lang="en-GB" dirty="0"/>
              <a:t>Business/Work=</a:t>
            </a:r>
            <a:r>
              <a:rPr lang="en-GB" dirty="0" err="1"/>
              <a:t>Net:business</a:t>
            </a:r>
            <a:r>
              <a:rPr lang="en-GB" dirty="0"/>
              <a:t> travel</a:t>
            </a:r>
          </a:p>
          <a:p>
            <a:endParaRPr lang="en-GB" dirty="0"/>
          </a:p>
          <a:p>
            <a:r>
              <a:rPr lang="en-GB" dirty="0"/>
              <a:t>T13 for duration</a:t>
            </a:r>
          </a:p>
          <a:p>
            <a:endParaRPr lang="en-GB" dirty="0"/>
          </a:p>
          <a:p>
            <a:endParaRPr lang="en-GB" dirty="0"/>
          </a:p>
          <a:p>
            <a:endParaRPr lang="en-GB" dirty="0"/>
          </a:p>
        </p:txBody>
      </p:sp>
      <p:sp>
        <p:nvSpPr>
          <p:cNvPr id="4" name="Slide Number Placeholder 3"/>
          <p:cNvSpPr>
            <a:spLocks noGrp="1"/>
          </p:cNvSpPr>
          <p:nvPr>
            <p:ph type="sldNum" sz="quarter" idx="10"/>
          </p:nvPr>
        </p:nvSpPr>
        <p:spPr/>
        <p:txBody>
          <a:bodyPr/>
          <a:lstStyle/>
          <a:p>
            <a:fld id="{65900C33-90AE-4963-9AD8-3B07939F57E9}" type="slidenum">
              <a:rPr lang="en-GB" smtClean="0"/>
              <a:pPr/>
              <a:t>87</a:t>
            </a:fld>
            <a:endParaRPr lang="en-GB" dirty="0"/>
          </a:p>
        </p:txBody>
      </p:sp>
    </p:spTree>
    <p:extLst>
      <p:ext uri="{BB962C8B-B14F-4D97-AF65-F5344CB8AC3E}">
        <p14:creationId xmlns:p14="http://schemas.microsoft.com/office/powerpoint/2010/main" val="1067680743"/>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T7 Row 11 Holiday/pleasure/leisure</a:t>
            </a:r>
          </a:p>
          <a:p>
            <a:r>
              <a:rPr lang="en-GB" dirty="0"/>
              <a:t>Pre = 16-34 columns AC+AD</a:t>
            </a:r>
          </a:p>
          <a:p>
            <a:r>
              <a:rPr lang="en-GB" dirty="0"/>
              <a:t>Family = 16-34+35-54 with children</a:t>
            </a:r>
          </a:p>
          <a:p>
            <a:r>
              <a:rPr lang="en-GB" dirty="0"/>
              <a:t>Older = 35-54 no children</a:t>
            </a:r>
          </a:p>
          <a:p>
            <a:r>
              <a:rPr lang="en-GB" dirty="0"/>
              <a:t>Empty nesters = 55+</a:t>
            </a:r>
          </a:p>
        </p:txBody>
      </p:sp>
      <p:sp>
        <p:nvSpPr>
          <p:cNvPr id="4" name="Slide Number Placeholder 3"/>
          <p:cNvSpPr>
            <a:spLocks noGrp="1"/>
          </p:cNvSpPr>
          <p:nvPr>
            <p:ph type="sldNum" sz="quarter" idx="10"/>
          </p:nvPr>
        </p:nvSpPr>
        <p:spPr/>
        <p:txBody>
          <a:bodyPr/>
          <a:lstStyle/>
          <a:p>
            <a:fld id="{65900C33-90AE-4963-9AD8-3B07939F57E9}" type="slidenum">
              <a:rPr lang="en-GB" smtClean="0"/>
              <a:pPr/>
              <a:t>96</a:t>
            </a:fld>
            <a:endParaRPr lang="en-GB" dirty="0"/>
          </a:p>
        </p:txBody>
      </p:sp>
    </p:spTree>
    <p:extLst>
      <p:ext uri="{BB962C8B-B14F-4D97-AF65-F5344CB8AC3E}">
        <p14:creationId xmlns:p14="http://schemas.microsoft.com/office/powerpoint/2010/main" val="1299822376"/>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English Tables</a:t>
            </a:r>
          </a:p>
          <a:p>
            <a:r>
              <a:rPr lang="en-GB" dirty="0"/>
              <a:t>T7 Row 11 Holiday/pleasure/leisure</a:t>
            </a:r>
          </a:p>
          <a:p>
            <a:r>
              <a:rPr lang="en-GB" dirty="0"/>
              <a:t>Pre = 16-34 columns AC+AD</a:t>
            </a:r>
          </a:p>
          <a:p>
            <a:r>
              <a:rPr lang="en-GB" dirty="0"/>
              <a:t>Family = 16-34+35-54 with children</a:t>
            </a:r>
          </a:p>
          <a:p>
            <a:r>
              <a:rPr lang="en-GB" dirty="0"/>
              <a:t>Older = 35-54 no children</a:t>
            </a:r>
          </a:p>
          <a:p>
            <a:r>
              <a:rPr lang="en-GB" dirty="0"/>
              <a:t>Empty nesters = 55+</a:t>
            </a:r>
          </a:p>
        </p:txBody>
      </p:sp>
      <p:sp>
        <p:nvSpPr>
          <p:cNvPr id="4" name="Slide Number Placeholder 3"/>
          <p:cNvSpPr>
            <a:spLocks noGrp="1"/>
          </p:cNvSpPr>
          <p:nvPr>
            <p:ph type="sldNum" sz="quarter" idx="10"/>
          </p:nvPr>
        </p:nvSpPr>
        <p:spPr/>
        <p:txBody>
          <a:bodyPr/>
          <a:lstStyle/>
          <a:p>
            <a:fld id="{65900C33-90AE-4963-9AD8-3B07939F57E9}" type="slidenum">
              <a:rPr lang="en-GB" smtClean="0"/>
              <a:pPr/>
              <a:t>97</a:t>
            </a:fld>
            <a:endParaRPr lang="en-GB" dirty="0"/>
          </a:p>
        </p:txBody>
      </p:sp>
    </p:spTree>
    <p:extLst>
      <p:ext uri="{BB962C8B-B14F-4D97-AF65-F5344CB8AC3E}">
        <p14:creationId xmlns:p14="http://schemas.microsoft.com/office/powerpoint/2010/main" val="173486451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65900C33-90AE-4963-9AD8-3B07939F57E9}" type="slidenum">
              <a:rPr lang="en-GB" smtClean="0"/>
              <a:pPr/>
              <a:t>8</a:t>
            </a:fld>
            <a:endParaRPr lang="en-GB" dirty="0"/>
          </a:p>
        </p:txBody>
      </p:sp>
    </p:spTree>
    <p:extLst>
      <p:ext uri="{BB962C8B-B14F-4D97-AF65-F5344CB8AC3E}">
        <p14:creationId xmlns:p14="http://schemas.microsoft.com/office/powerpoint/2010/main" val="3255535194"/>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Scottish Tables</a:t>
            </a:r>
          </a:p>
          <a:p>
            <a:r>
              <a:rPr lang="en-GB" dirty="0"/>
              <a:t>T7 Row 11 Holiday/pleasure/leisure</a:t>
            </a:r>
          </a:p>
          <a:p>
            <a:r>
              <a:rPr lang="en-GB" dirty="0"/>
              <a:t>Pre = 16-34 columns AC+AD</a:t>
            </a:r>
          </a:p>
          <a:p>
            <a:r>
              <a:rPr lang="en-GB" dirty="0"/>
              <a:t>Family = 16-34+35-54 with children</a:t>
            </a:r>
          </a:p>
          <a:p>
            <a:r>
              <a:rPr lang="en-GB" dirty="0"/>
              <a:t>Older = 35-54 no children</a:t>
            </a:r>
          </a:p>
          <a:p>
            <a:r>
              <a:rPr lang="en-GB" dirty="0"/>
              <a:t>Empty nesters = 55+</a:t>
            </a:r>
          </a:p>
          <a:p>
            <a:endParaRPr lang="en-GB" dirty="0"/>
          </a:p>
        </p:txBody>
      </p:sp>
      <p:sp>
        <p:nvSpPr>
          <p:cNvPr id="4" name="Slide Number Placeholder 3"/>
          <p:cNvSpPr>
            <a:spLocks noGrp="1"/>
          </p:cNvSpPr>
          <p:nvPr>
            <p:ph type="sldNum" sz="quarter" idx="10"/>
          </p:nvPr>
        </p:nvSpPr>
        <p:spPr/>
        <p:txBody>
          <a:bodyPr/>
          <a:lstStyle/>
          <a:p>
            <a:fld id="{65900C33-90AE-4963-9AD8-3B07939F57E9}" type="slidenum">
              <a:rPr lang="en-GB" smtClean="0"/>
              <a:pPr/>
              <a:t>98</a:t>
            </a:fld>
            <a:endParaRPr lang="en-GB" dirty="0"/>
          </a:p>
        </p:txBody>
      </p:sp>
    </p:spTree>
    <p:extLst>
      <p:ext uri="{BB962C8B-B14F-4D97-AF65-F5344CB8AC3E}">
        <p14:creationId xmlns:p14="http://schemas.microsoft.com/office/powerpoint/2010/main" val="2162776565"/>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Wales Tables</a:t>
            </a:r>
          </a:p>
          <a:p>
            <a:r>
              <a:rPr lang="en-GB" dirty="0"/>
              <a:t>T7 Row 11 Holiday/pleasure/leisure</a:t>
            </a:r>
          </a:p>
          <a:p>
            <a:r>
              <a:rPr lang="en-GB" dirty="0"/>
              <a:t>Pre = 16-34 columns AC+AD</a:t>
            </a:r>
          </a:p>
          <a:p>
            <a:r>
              <a:rPr lang="en-GB" dirty="0"/>
              <a:t>Family = 16-34+35-54 with children</a:t>
            </a:r>
          </a:p>
          <a:p>
            <a:r>
              <a:rPr lang="en-GB" dirty="0"/>
              <a:t>Older = 35-54 no children</a:t>
            </a:r>
          </a:p>
          <a:p>
            <a:r>
              <a:rPr lang="en-GB" dirty="0"/>
              <a:t>Empty nesters = 55+</a:t>
            </a:r>
          </a:p>
          <a:p>
            <a:endParaRPr lang="en-GB" dirty="0"/>
          </a:p>
        </p:txBody>
      </p:sp>
      <p:sp>
        <p:nvSpPr>
          <p:cNvPr id="4" name="Slide Number Placeholder 3"/>
          <p:cNvSpPr>
            <a:spLocks noGrp="1"/>
          </p:cNvSpPr>
          <p:nvPr>
            <p:ph type="sldNum" sz="quarter" idx="10"/>
          </p:nvPr>
        </p:nvSpPr>
        <p:spPr/>
        <p:txBody>
          <a:bodyPr/>
          <a:lstStyle/>
          <a:p>
            <a:fld id="{65900C33-90AE-4963-9AD8-3B07939F57E9}" type="slidenum">
              <a:rPr lang="en-GB" smtClean="0"/>
              <a:pPr/>
              <a:t>99</a:t>
            </a:fld>
            <a:endParaRPr lang="en-GB" dirty="0"/>
          </a:p>
        </p:txBody>
      </p:sp>
    </p:spTree>
    <p:extLst>
      <p:ext uri="{BB962C8B-B14F-4D97-AF65-F5344CB8AC3E}">
        <p14:creationId xmlns:p14="http://schemas.microsoft.com/office/powerpoint/2010/main" val="590906527"/>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65900C33-90AE-4963-9AD8-3B07939F57E9}" type="slidenum">
              <a:rPr lang="en-GB" smtClean="0"/>
              <a:pPr/>
              <a:t>125</a:t>
            </a:fld>
            <a:endParaRPr lang="en-GB" dirty="0"/>
          </a:p>
        </p:txBody>
      </p:sp>
    </p:spTree>
    <p:extLst>
      <p:ext uri="{BB962C8B-B14F-4D97-AF65-F5344CB8AC3E}">
        <p14:creationId xmlns:p14="http://schemas.microsoft.com/office/powerpoint/2010/main" val="27160792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65900C33-90AE-4963-9AD8-3B07939F57E9}" type="slidenum">
              <a:rPr lang="en-GB" smtClean="0"/>
              <a:pPr/>
              <a:t>9</a:t>
            </a:fld>
            <a:endParaRPr lang="en-GB" dirty="0"/>
          </a:p>
        </p:txBody>
      </p:sp>
    </p:spTree>
    <p:extLst>
      <p:ext uri="{BB962C8B-B14F-4D97-AF65-F5344CB8AC3E}">
        <p14:creationId xmlns:p14="http://schemas.microsoft.com/office/powerpoint/2010/main" val="804035821"/>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slideMaster" Target="../slideMasters/slideMaster1.xml"/><Relationship Id="rId1" Type="http://schemas.openxmlformats.org/officeDocument/2006/relationships/tags" Target="../tags/tag3.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slide 1 (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67200" y="1138238"/>
            <a:ext cx="4665663" cy="1787237"/>
          </a:xfrm>
          <a:prstGeom prst="rect">
            <a:avLst/>
          </a:prstGeom>
        </p:spPr>
        <p:txBody>
          <a:bodyPr anchor="b">
            <a:noAutofit/>
          </a:bodyPr>
          <a:lstStyle>
            <a:lvl1pPr algn="l">
              <a:defRPr sz="2400" b="1">
                <a:solidFill>
                  <a:schemeClr val="tx1"/>
                </a:solidFill>
              </a:defRPr>
            </a:lvl1pPr>
          </a:lstStyle>
          <a:p>
            <a:r>
              <a:rPr lang="en-GB" dirty="0"/>
              <a:t>Click to edit master title style</a:t>
            </a:r>
          </a:p>
        </p:txBody>
      </p:sp>
      <p:sp>
        <p:nvSpPr>
          <p:cNvPr id="3" name="Subtitle 2"/>
          <p:cNvSpPr>
            <a:spLocks noGrp="1"/>
          </p:cNvSpPr>
          <p:nvPr>
            <p:ph type="subTitle" idx="1" hasCustomPrompt="1"/>
          </p:nvPr>
        </p:nvSpPr>
        <p:spPr>
          <a:xfrm>
            <a:off x="367200" y="3146902"/>
            <a:ext cx="4665663" cy="1882298"/>
          </a:xfrm>
          <a:prstGeom prst="rect">
            <a:avLst/>
          </a:prstGeom>
        </p:spPr>
        <p:txBody>
          <a:bodyPr anchor="t">
            <a:noAutofit/>
          </a:bodyPr>
          <a:lstStyle>
            <a:lvl1pPr marL="0" indent="0" algn="l">
              <a:spcBef>
                <a:spcPts val="600"/>
              </a:spcBef>
              <a:buNone/>
              <a:defRPr sz="2200" b="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p>
        </p:txBody>
      </p:sp>
      <p:pic>
        <p:nvPicPr>
          <p:cNvPr id="5" name="Picture 4">
            <a:extLst>
              <a:ext uri="{FF2B5EF4-FFF2-40B4-BE49-F238E27FC236}">
                <a16:creationId xmlns:a16="http://schemas.microsoft.com/office/drawing/2014/main" id="{0CCCAF9D-DCEA-4998-B76A-1112A985FDDC}"/>
              </a:ext>
            </a:extLst>
          </p:cNvPr>
          <p:cNvPicPr>
            <a:picLocks noChangeAspect="1"/>
          </p:cNvPicPr>
          <p:nvPr userDrawn="1">
            <p:custDataLst>
              <p:tags r:id="rId1"/>
            </p:custDataLst>
          </p:nvPr>
        </p:nvPicPr>
        <p:blipFill rotWithShape="1">
          <a:blip r:embed="rId3">
            <a:extLst>
              <a:ext uri="{28A0092B-C50C-407E-A947-70E740481C1C}">
                <a14:useLocalDpi xmlns:a14="http://schemas.microsoft.com/office/drawing/2010/main" val="0"/>
              </a:ext>
            </a:extLst>
          </a:blip>
          <a:srcRect l="1305" t="3305" r="1093" b="4057"/>
          <a:stretch/>
        </p:blipFill>
        <p:spPr>
          <a:xfrm>
            <a:off x="298026" y="556656"/>
            <a:ext cx="1866676" cy="360156"/>
          </a:xfrm>
          <a:prstGeom prst="rect">
            <a:avLst/>
          </a:prstGeom>
        </p:spPr>
      </p:pic>
    </p:spTree>
    <p:extLst>
      <p:ext uri="{BB962C8B-B14F-4D97-AF65-F5344CB8AC3E}">
        <p14:creationId xmlns:p14="http://schemas.microsoft.com/office/powerpoint/2010/main" val="8485008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_Title and 2 x content - no sub heading">
    <p:spTree>
      <p:nvGrpSpPr>
        <p:cNvPr id="1" name=""/>
        <p:cNvGrpSpPr/>
        <p:nvPr/>
      </p:nvGrpSpPr>
      <p:grpSpPr>
        <a:xfrm>
          <a:off x="0" y="0"/>
          <a:ext cx="0" cy="0"/>
          <a:chOff x="0" y="0"/>
          <a:chExt cx="0" cy="0"/>
        </a:xfrm>
      </p:grpSpPr>
      <p:sp>
        <p:nvSpPr>
          <p:cNvPr id="8" name="Content Placeholder 2"/>
          <p:cNvSpPr>
            <a:spLocks noGrp="1"/>
          </p:cNvSpPr>
          <p:nvPr>
            <p:ph idx="1" hasCustomPrompt="1"/>
          </p:nvPr>
        </p:nvSpPr>
        <p:spPr>
          <a:xfrm>
            <a:off x="360000" y="1892300"/>
            <a:ext cx="5508000" cy="3819050"/>
          </a:xfrm>
          <a:prstGeom prst="rect">
            <a:avLst/>
          </a:prstGeom>
        </p:spPr>
        <p:txBody>
          <a:bodyPr>
            <a:noAutofit/>
          </a:bodyPr>
          <a:lstStyle>
            <a:lvl1pPr>
              <a:defRPr sz="1100" b="0">
                <a:solidFill>
                  <a:schemeClr val="tx1"/>
                </a:solidFill>
              </a:defRPr>
            </a:lvl1pPr>
            <a:lvl2pPr>
              <a:spcBef>
                <a:spcPts val="600"/>
              </a:spcBef>
              <a:defRPr sz="1100">
                <a:solidFill>
                  <a:schemeClr val="tx1"/>
                </a:solidFill>
              </a:defRPr>
            </a:lvl2pPr>
            <a:lvl3pPr marL="361950" indent="-180975">
              <a:spcBef>
                <a:spcPts val="600"/>
              </a:spcBef>
              <a:buClr>
                <a:schemeClr val="tx1"/>
              </a:buClr>
              <a:buFont typeface="Arial" panose="020B0604020202020204" pitchFamily="34" charset="0"/>
              <a:buChar char="-"/>
              <a:defRPr sz="1100">
                <a:solidFill>
                  <a:schemeClr val="tx1"/>
                </a:solidFill>
              </a:defRPr>
            </a:lvl3pPr>
            <a:lvl4pPr marL="542925" indent="-180975">
              <a:spcBef>
                <a:spcPts val="600"/>
              </a:spcBef>
              <a:buClr>
                <a:schemeClr val="tx1"/>
              </a:buClr>
              <a:buFont typeface="Arial" panose="020B0604020202020204" pitchFamily="34" charset="0"/>
              <a:buChar char="-"/>
              <a:defRPr sz="1100">
                <a:solidFill>
                  <a:schemeClr val="tx1"/>
                </a:solidFill>
              </a:defRPr>
            </a:lvl4pPr>
            <a:lvl5pPr marL="714375" indent="-171450">
              <a:spcBef>
                <a:spcPts val="600"/>
              </a:spcBef>
              <a:buClr>
                <a:schemeClr val="tx1"/>
              </a:buClr>
              <a:buFont typeface="Arial" panose="020B0604020202020204" pitchFamily="34" charset="0"/>
              <a:buChar char="-"/>
              <a:defRPr sz="1100">
                <a:solidFill>
                  <a:schemeClr val="tx1"/>
                </a:solidFill>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0" name="Content Placeholder 35"/>
          <p:cNvSpPr>
            <a:spLocks noGrp="1"/>
          </p:cNvSpPr>
          <p:nvPr>
            <p:ph sz="quarter" idx="14" hasCustomPrompt="1"/>
          </p:nvPr>
        </p:nvSpPr>
        <p:spPr>
          <a:xfrm>
            <a:off x="6318874" y="1892300"/>
            <a:ext cx="5508000" cy="3819050"/>
          </a:xfrm>
          <a:prstGeom prst="rect">
            <a:avLst/>
          </a:prstGeom>
        </p:spPr>
        <p:txBody>
          <a:bodyPr>
            <a:noAutofit/>
          </a:bodyPr>
          <a:lstStyle>
            <a:lvl1pPr>
              <a:defRPr sz="1100" b="0">
                <a:solidFill>
                  <a:schemeClr val="tx1"/>
                </a:solidFill>
              </a:defRPr>
            </a:lvl1pPr>
            <a:lvl2pPr>
              <a:spcBef>
                <a:spcPts val="600"/>
              </a:spcBef>
              <a:defRPr sz="1100">
                <a:solidFill>
                  <a:schemeClr val="tx1"/>
                </a:solidFill>
              </a:defRPr>
            </a:lvl2pPr>
            <a:lvl3pPr marL="361950" indent="-180975">
              <a:spcBef>
                <a:spcPts val="600"/>
              </a:spcBef>
              <a:buClr>
                <a:schemeClr val="tx1"/>
              </a:buClr>
              <a:buFont typeface="Arial" panose="020B0604020202020204" pitchFamily="34" charset="0"/>
              <a:buChar char="-"/>
              <a:defRPr sz="1100">
                <a:solidFill>
                  <a:schemeClr val="tx1"/>
                </a:solidFill>
              </a:defRPr>
            </a:lvl3pPr>
            <a:lvl4pPr marL="542925" indent="-180975">
              <a:spcBef>
                <a:spcPts val="600"/>
              </a:spcBef>
              <a:buClr>
                <a:schemeClr val="tx1"/>
              </a:buClr>
              <a:buFont typeface="Arial" panose="020B0604020202020204" pitchFamily="34" charset="0"/>
              <a:buChar char="-"/>
              <a:defRPr sz="1100">
                <a:solidFill>
                  <a:schemeClr val="tx1"/>
                </a:solidFill>
              </a:defRPr>
            </a:lvl4pPr>
            <a:lvl5pPr marL="714375" indent="-171450">
              <a:spcBef>
                <a:spcPts val="600"/>
              </a:spcBef>
              <a:buClr>
                <a:schemeClr val="tx1"/>
              </a:buClr>
              <a:buFont typeface="Arial" panose="020B0604020202020204" pitchFamily="34" charset="0"/>
              <a:buChar char="-"/>
              <a:defRPr sz="1100">
                <a:solidFill>
                  <a:schemeClr val="tx1"/>
                </a:solidFill>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6" name="Slide Number Placeholder 5"/>
          <p:cNvSpPr>
            <a:spLocks noGrp="1"/>
          </p:cNvSpPr>
          <p:nvPr>
            <p:ph type="sldNum" sz="quarter" idx="4"/>
          </p:nvPr>
        </p:nvSpPr>
        <p:spPr>
          <a:xfrm>
            <a:off x="10856913" y="6394275"/>
            <a:ext cx="969962" cy="196850"/>
          </a:xfrm>
          <a:prstGeom prst="rect">
            <a:avLst/>
          </a:prstGeom>
        </p:spPr>
        <p:txBody>
          <a:bodyPr vert="horz" lIns="0" tIns="0" rIns="0" bIns="0" rtlCol="0" anchor="ctr"/>
          <a:lstStyle>
            <a:lvl1pPr algn="r">
              <a:defRPr sz="1000">
                <a:solidFill>
                  <a:schemeClr val="tx1"/>
                </a:solidFill>
              </a:defRPr>
            </a:lvl1pPr>
          </a:lstStyle>
          <a:p>
            <a:fld id="{4034BEE3-566C-4068-A777-C3A4762E861B}" type="slidenum">
              <a:rPr lang="en-GB" smtClean="0"/>
              <a:pPr/>
              <a:t>‹#›</a:t>
            </a:fld>
            <a:endParaRPr lang="en-GB" dirty="0"/>
          </a:p>
        </p:txBody>
      </p:sp>
      <p:sp>
        <p:nvSpPr>
          <p:cNvPr id="6" name="Title Placeholder 1"/>
          <p:cNvSpPr>
            <a:spLocks noGrp="1"/>
          </p:cNvSpPr>
          <p:nvPr>
            <p:ph type="title"/>
          </p:nvPr>
        </p:nvSpPr>
        <p:spPr>
          <a:xfrm>
            <a:off x="355600" y="1019488"/>
            <a:ext cx="5508000" cy="704346"/>
          </a:xfrm>
          <a:prstGeom prst="rect">
            <a:avLst/>
          </a:prstGeom>
        </p:spPr>
        <p:txBody>
          <a:bodyPr vert="horz" lIns="0" tIns="0" rIns="0" bIns="0" rtlCol="0" anchor="b">
            <a:noAutofit/>
          </a:bodyPr>
          <a:lstStyle/>
          <a:p>
            <a:r>
              <a:rPr lang="en-US" dirty="0"/>
              <a:t>Click to edit Master title style</a:t>
            </a:r>
            <a:endParaRPr lang="en-GB" dirty="0"/>
          </a:p>
        </p:txBody>
      </p:sp>
      <p:sp>
        <p:nvSpPr>
          <p:cNvPr id="14" name="Content Placeholder 35"/>
          <p:cNvSpPr>
            <a:spLocks noGrp="1"/>
          </p:cNvSpPr>
          <p:nvPr>
            <p:ph sz="quarter" idx="15" hasCustomPrompt="1"/>
          </p:nvPr>
        </p:nvSpPr>
        <p:spPr>
          <a:xfrm>
            <a:off x="6318874" y="1019488"/>
            <a:ext cx="5508000" cy="705600"/>
          </a:xfrm>
          <a:prstGeom prst="rect">
            <a:avLst/>
          </a:prstGeom>
        </p:spPr>
        <p:txBody>
          <a:bodyPr vert="horz" lIns="0" tIns="0" rIns="0" bIns="0" rtlCol="0" anchor="b">
            <a:noAutofit/>
          </a:bodyPr>
          <a:lstStyle>
            <a:lvl1pPr>
              <a:defRPr lang="en-GB" sz="2000" b="1" dirty="0">
                <a:latin typeface="+mj-lt"/>
                <a:ea typeface="+mj-ea"/>
                <a:cs typeface="+mj-cs"/>
              </a:defRPr>
            </a:lvl1pPr>
            <a:lvl2pPr>
              <a:defRPr lang="en-GB" dirty="0"/>
            </a:lvl2pPr>
            <a:lvl3pPr>
              <a:defRPr lang="en-GB" dirty="0"/>
            </a:lvl3pPr>
            <a:lvl4pPr>
              <a:defRPr lang="en-GB" dirty="0"/>
            </a:lvl4pPr>
            <a:lvl5pPr>
              <a:defRPr lang="en-GB" dirty="0"/>
            </a:lvl5pPr>
          </a:lstStyle>
          <a:p>
            <a:pPr lvl="0">
              <a:spcBef>
                <a:spcPts val="600"/>
              </a:spcBef>
            </a:pPr>
            <a:r>
              <a:rPr lang="en-GB" dirty="0"/>
              <a:t>Click to edit master text styles</a:t>
            </a:r>
          </a:p>
        </p:txBody>
      </p:sp>
    </p:spTree>
    <p:extLst>
      <p:ext uri="{BB962C8B-B14F-4D97-AF65-F5344CB8AC3E}">
        <p14:creationId xmlns:p14="http://schemas.microsoft.com/office/powerpoint/2010/main" val="30034342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3700" userDrawn="1">
          <p15:clr>
            <a:srgbClr val="FBAE40"/>
          </p15:clr>
        </p15:guide>
        <p15:guide id="2" pos="3980" userDrawn="1">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Title and content - no sub heading">
    <p:spTree>
      <p:nvGrpSpPr>
        <p:cNvPr id="1" name=""/>
        <p:cNvGrpSpPr/>
        <p:nvPr/>
      </p:nvGrpSpPr>
      <p:grpSpPr>
        <a:xfrm>
          <a:off x="0" y="0"/>
          <a:ext cx="0" cy="0"/>
          <a:chOff x="0" y="0"/>
          <a:chExt cx="0" cy="0"/>
        </a:xfrm>
      </p:grpSpPr>
      <p:sp>
        <p:nvSpPr>
          <p:cNvPr id="7" name="Content Placeholder 2"/>
          <p:cNvSpPr>
            <a:spLocks noGrp="1"/>
          </p:cNvSpPr>
          <p:nvPr>
            <p:ph idx="1" hasCustomPrompt="1"/>
          </p:nvPr>
        </p:nvSpPr>
        <p:spPr>
          <a:xfrm>
            <a:off x="359999" y="1892300"/>
            <a:ext cx="11466873" cy="3833968"/>
          </a:xfrm>
          <a:prstGeom prst="rect">
            <a:avLst/>
          </a:prstGeom>
        </p:spPr>
        <p:txBody>
          <a:bodyPr>
            <a:noAutofit/>
          </a:bodyPr>
          <a:lstStyle>
            <a:lvl1pPr>
              <a:defRPr sz="1100" b="0">
                <a:solidFill>
                  <a:schemeClr val="tx1"/>
                </a:solidFill>
              </a:defRPr>
            </a:lvl1pPr>
            <a:lvl2pPr>
              <a:spcBef>
                <a:spcPts val="600"/>
              </a:spcBef>
              <a:defRPr sz="1100">
                <a:solidFill>
                  <a:schemeClr val="tx1"/>
                </a:solidFill>
              </a:defRPr>
            </a:lvl2pPr>
            <a:lvl3pPr marL="361950" indent="-180975">
              <a:spcBef>
                <a:spcPts val="600"/>
              </a:spcBef>
              <a:buClr>
                <a:schemeClr val="tx1"/>
              </a:buClr>
              <a:buFont typeface="Arial" panose="020B0604020202020204" pitchFamily="34" charset="0"/>
              <a:buChar char="-"/>
              <a:defRPr sz="1100">
                <a:solidFill>
                  <a:schemeClr val="tx1"/>
                </a:solidFill>
              </a:defRPr>
            </a:lvl3pPr>
            <a:lvl4pPr marL="542925" indent="-180975">
              <a:spcBef>
                <a:spcPts val="600"/>
              </a:spcBef>
              <a:buClr>
                <a:schemeClr val="tx1"/>
              </a:buClr>
              <a:buFont typeface="Arial" panose="020B0604020202020204" pitchFamily="34" charset="0"/>
              <a:buChar char="-"/>
              <a:defRPr sz="1100">
                <a:solidFill>
                  <a:schemeClr val="tx1"/>
                </a:solidFill>
              </a:defRPr>
            </a:lvl4pPr>
            <a:lvl5pPr marL="714375" indent="-171450">
              <a:spcBef>
                <a:spcPts val="600"/>
              </a:spcBef>
              <a:buClr>
                <a:schemeClr val="tx1"/>
              </a:buClr>
              <a:buFont typeface="Arial" panose="020B0604020202020204" pitchFamily="34" charset="0"/>
              <a:buChar char="-"/>
              <a:defRPr sz="1100">
                <a:solidFill>
                  <a:schemeClr val="tx1"/>
                </a:solidFill>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5" name="Slide Number Placeholder 5"/>
          <p:cNvSpPr>
            <a:spLocks noGrp="1"/>
          </p:cNvSpPr>
          <p:nvPr>
            <p:ph type="sldNum" sz="quarter" idx="4"/>
          </p:nvPr>
        </p:nvSpPr>
        <p:spPr>
          <a:xfrm>
            <a:off x="10856913" y="6394275"/>
            <a:ext cx="969962" cy="196850"/>
          </a:xfrm>
          <a:prstGeom prst="rect">
            <a:avLst/>
          </a:prstGeom>
        </p:spPr>
        <p:txBody>
          <a:bodyPr vert="horz" lIns="0" tIns="0" rIns="0" bIns="0" rtlCol="0" anchor="ctr"/>
          <a:lstStyle>
            <a:lvl1pPr algn="r">
              <a:defRPr sz="1000">
                <a:solidFill>
                  <a:schemeClr val="tx1"/>
                </a:solidFill>
              </a:defRPr>
            </a:lvl1pPr>
          </a:lstStyle>
          <a:p>
            <a:fld id="{4034BEE3-566C-4068-A777-C3A4762E861B}" type="slidenum">
              <a:rPr lang="en-GB" smtClean="0"/>
              <a:pPr/>
              <a:t>‹#›</a:t>
            </a:fld>
            <a:endParaRPr lang="en-GB" dirty="0"/>
          </a:p>
        </p:txBody>
      </p:sp>
      <p:sp>
        <p:nvSpPr>
          <p:cNvPr id="5" name="Title Placeholder 1"/>
          <p:cNvSpPr>
            <a:spLocks noGrp="1"/>
          </p:cNvSpPr>
          <p:nvPr>
            <p:ph type="title"/>
          </p:nvPr>
        </p:nvSpPr>
        <p:spPr>
          <a:xfrm>
            <a:off x="355600" y="1019488"/>
            <a:ext cx="11452423" cy="704346"/>
          </a:xfrm>
          <a:prstGeom prst="rect">
            <a:avLst/>
          </a:prstGeom>
        </p:spPr>
        <p:txBody>
          <a:bodyPr vert="horz" lIns="0" tIns="0" rIns="0" bIns="0" rtlCol="0" anchor="b">
            <a:noAutofit/>
          </a:bodyPr>
          <a:lstStyle/>
          <a:p>
            <a:r>
              <a:rPr lang="en-US" dirty="0"/>
              <a:t>Click to edit Master title style</a:t>
            </a:r>
            <a:endParaRPr lang="en-GB" dirty="0"/>
          </a:p>
        </p:txBody>
      </p:sp>
    </p:spTree>
    <p:extLst>
      <p:ext uri="{BB962C8B-B14F-4D97-AF65-F5344CB8AC3E}">
        <p14:creationId xmlns:p14="http://schemas.microsoft.com/office/powerpoint/2010/main" val="1459477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Title only - no sub heading">
    <p:spTree>
      <p:nvGrpSpPr>
        <p:cNvPr id="1" name=""/>
        <p:cNvGrpSpPr/>
        <p:nvPr/>
      </p:nvGrpSpPr>
      <p:grpSpPr>
        <a:xfrm>
          <a:off x="0" y="0"/>
          <a:ext cx="0" cy="0"/>
          <a:chOff x="0" y="0"/>
          <a:chExt cx="0" cy="0"/>
        </a:xfrm>
      </p:grpSpPr>
      <p:sp>
        <p:nvSpPr>
          <p:cNvPr id="11" name="Slide Number Placeholder 5"/>
          <p:cNvSpPr>
            <a:spLocks noGrp="1"/>
          </p:cNvSpPr>
          <p:nvPr>
            <p:ph type="sldNum" sz="quarter" idx="4"/>
          </p:nvPr>
        </p:nvSpPr>
        <p:spPr>
          <a:xfrm>
            <a:off x="10856913" y="6394275"/>
            <a:ext cx="969962" cy="196850"/>
          </a:xfrm>
          <a:prstGeom prst="rect">
            <a:avLst/>
          </a:prstGeom>
        </p:spPr>
        <p:txBody>
          <a:bodyPr vert="horz" lIns="0" tIns="0" rIns="0" bIns="0" rtlCol="0" anchor="ctr"/>
          <a:lstStyle>
            <a:lvl1pPr algn="r">
              <a:defRPr sz="1000">
                <a:solidFill>
                  <a:schemeClr val="tx1"/>
                </a:solidFill>
              </a:defRPr>
            </a:lvl1pPr>
          </a:lstStyle>
          <a:p>
            <a:fld id="{4034BEE3-566C-4068-A777-C3A4762E861B}" type="slidenum">
              <a:rPr lang="en-GB" smtClean="0"/>
              <a:pPr/>
              <a:t>‹#›</a:t>
            </a:fld>
            <a:endParaRPr lang="en-GB" dirty="0"/>
          </a:p>
        </p:txBody>
      </p:sp>
      <p:sp>
        <p:nvSpPr>
          <p:cNvPr id="4" name="Title Placeholder 1"/>
          <p:cNvSpPr>
            <a:spLocks noGrp="1"/>
          </p:cNvSpPr>
          <p:nvPr>
            <p:ph type="title"/>
          </p:nvPr>
        </p:nvSpPr>
        <p:spPr>
          <a:xfrm>
            <a:off x="355600" y="1019488"/>
            <a:ext cx="11452423" cy="704346"/>
          </a:xfrm>
          <a:prstGeom prst="rect">
            <a:avLst/>
          </a:prstGeom>
        </p:spPr>
        <p:txBody>
          <a:bodyPr vert="horz" lIns="0" tIns="0" rIns="0" bIns="0" rtlCol="0" anchor="b">
            <a:noAutofit/>
          </a:bodyPr>
          <a:lstStyle/>
          <a:p>
            <a:r>
              <a:rPr lang="en-US" dirty="0"/>
              <a:t>Click to edit Master title style</a:t>
            </a:r>
            <a:endParaRPr lang="en-GB" dirty="0"/>
          </a:p>
        </p:txBody>
      </p:sp>
    </p:spTree>
    <p:extLst>
      <p:ext uri="{BB962C8B-B14F-4D97-AF65-F5344CB8AC3E}">
        <p14:creationId xmlns:p14="http://schemas.microsoft.com/office/powerpoint/2010/main" val="37101892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itle and content - no sub heading">
    <p:spTree>
      <p:nvGrpSpPr>
        <p:cNvPr id="1" name=""/>
        <p:cNvGrpSpPr/>
        <p:nvPr/>
      </p:nvGrpSpPr>
      <p:grpSpPr>
        <a:xfrm>
          <a:off x="0" y="0"/>
          <a:ext cx="0" cy="0"/>
          <a:chOff x="0" y="0"/>
          <a:chExt cx="0" cy="0"/>
        </a:xfrm>
      </p:grpSpPr>
      <p:sp>
        <p:nvSpPr>
          <p:cNvPr id="7" name="Content Placeholder 2"/>
          <p:cNvSpPr>
            <a:spLocks noGrp="1"/>
          </p:cNvSpPr>
          <p:nvPr>
            <p:ph idx="1" hasCustomPrompt="1"/>
          </p:nvPr>
        </p:nvSpPr>
        <p:spPr>
          <a:xfrm>
            <a:off x="359999" y="1892300"/>
            <a:ext cx="11466873" cy="3833968"/>
          </a:xfrm>
          <a:prstGeom prst="rect">
            <a:avLst/>
          </a:prstGeom>
        </p:spPr>
        <p:txBody>
          <a:bodyPr>
            <a:noAutofit/>
          </a:bodyPr>
          <a:lstStyle>
            <a:lvl1pPr>
              <a:defRPr sz="1100" b="0">
                <a:solidFill>
                  <a:schemeClr val="tx1"/>
                </a:solidFill>
              </a:defRPr>
            </a:lvl1pPr>
            <a:lvl2pPr>
              <a:spcBef>
                <a:spcPts val="600"/>
              </a:spcBef>
              <a:defRPr sz="1100">
                <a:solidFill>
                  <a:schemeClr val="tx1"/>
                </a:solidFill>
              </a:defRPr>
            </a:lvl2pPr>
            <a:lvl3pPr marL="361950" indent="-180975">
              <a:spcBef>
                <a:spcPts val="600"/>
              </a:spcBef>
              <a:buClr>
                <a:schemeClr val="tx1"/>
              </a:buClr>
              <a:buFont typeface="Arial" panose="020B0604020202020204" pitchFamily="34" charset="0"/>
              <a:buChar char="-"/>
              <a:defRPr sz="1100">
                <a:solidFill>
                  <a:schemeClr val="tx1"/>
                </a:solidFill>
              </a:defRPr>
            </a:lvl3pPr>
            <a:lvl4pPr marL="542925" indent="-180975">
              <a:spcBef>
                <a:spcPts val="600"/>
              </a:spcBef>
              <a:buClr>
                <a:schemeClr val="tx1"/>
              </a:buClr>
              <a:buFont typeface="Arial" panose="020B0604020202020204" pitchFamily="34" charset="0"/>
              <a:buChar char="-"/>
              <a:defRPr sz="1100">
                <a:solidFill>
                  <a:schemeClr val="tx1"/>
                </a:solidFill>
              </a:defRPr>
            </a:lvl4pPr>
            <a:lvl5pPr marL="714375" indent="-171450">
              <a:spcBef>
                <a:spcPts val="600"/>
              </a:spcBef>
              <a:buClr>
                <a:schemeClr val="tx1"/>
              </a:buClr>
              <a:buFont typeface="Arial" panose="020B0604020202020204" pitchFamily="34" charset="0"/>
              <a:buChar char="-"/>
              <a:defRPr sz="1100">
                <a:solidFill>
                  <a:schemeClr val="tx1"/>
                </a:solidFill>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5" name="Slide Number Placeholder 5"/>
          <p:cNvSpPr>
            <a:spLocks noGrp="1"/>
          </p:cNvSpPr>
          <p:nvPr>
            <p:ph type="sldNum" sz="quarter" idx="4"/>
          </p:nvPr>
        </p:nvSpPr>
        <p:spPr>
          <a:xfrm>
            <a:off x="10856913" y="6394275"/>
            <a:ext cx="969962" cy="196850"/>
          </a:xfrm>
          <a:prstGeom prst="rect">
            <a:avLst/>
          </a:prstGeom>
        </p:spPr>
        <p:txBody>
          <a:bodyPr vert="horz" lIns="0" tIns="0" rIns="0" bIns="0" rtlCol="0" anchor="ctr"/>
          <a:lstStyle>
            <a:lvl1pPr algn="r">
              <a:defRPr sz="1000">
                <a:solidFill>
                  <a:schemeClr val="tx1"/>
                </a:solidFill>
              </a:defRPr>
            </a:lvl1pPr>
          </a:lstStyle>
          <a:p>
            <a:fld id="{4034BEE3-566C-4068-A777-C3A4762E861B}" type="slidenum">
              <a:rPr lang="en-GB" smtClean="0"/>
              <a:pPr/>
              <a:t>‹#›</a:t>
            </a:fld>
            <a:endParaRPr lang="en-GB" dirty="0"/>
          </a:p>
        </p:txBody>
      </p:sp>
      <p:sp>
        <p:nvSpPr>
          <p:cNvPr id="5" name="Title Placeholder 1"/>
          <p:cNvSpPr>
            <a:spLocks noGrp="1"/>
          </p:cNvSpPr>
          <p:nvPr>
            <p:ph type="title"/>
          </p:nvPr>
        </p:nvSpPr>
        <p:spPr>
          <a:xfrm>
            <a:off x="355600" y="1418400"/>
            <a:ext cx="11452423" cy="324000"/>
          </a:xfrm>
          <a:prstGeom prst="rect">
            <a:avLst/>
          </a:prstGeom>
        </p:spPr>
        <p:txBody>
          <a:bodyPr vert="horz" lIns="0" tIns="0" rIns="0" bIns="0" rtlCol="0" anchor="t" anchorCtr="0">
            <a:noAutofit/>
          </a:bodyPr>
          <a:lstStyle/>
          <a:p>
            <a:r>
              <a:rPr lang="en-US" dirty="0"/>
              <a:t>Click to edit Master title style</a:t>
            </a:r>
            <a:endParaRPr lang="en-GB" dirty="0"/>
          </a:p>
        </p:txBody>
      </p:sp>
    </p:spTree>
    <p:extLst>
      <p:ext uri="{BB962C8B-B14F-4D97-AF65-F5344CB8AC3E}">
        <p14:creationId xmlns:p14="http://schemas.microsoft.com/office/powerpoint/2010/main" val="27871689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itle and 2 x content - no sub heading">
    <p:spTree>
      <p:nvGrpSpPr>
        <p:cNvPr id="1" name=""/>
        <p:cNvGrpSpPr/>
        <p:nvPr/>
      </p:nvGrpSpPr>
      <p:grpSpPr>
        <a:xfrm>
          <a:off x="0" y="0"/>
          <a:ext cx="0" cy="0"/>
          <a:chOff x="0" y="0"/>
          <a:chExt cx="0" cy="0"/>
        </a:xfrm>
      </p:grpSpPr>
      <p:sp>
        <p:nvSpPr>
          <p:cNvPr id="8" name="Content Placeholder 2"/>
          <p:cNvSpPr>
            <a:spLocks noGrp="1"/>
          </p:cNvSpPr>
          <p:nvPr>
            <p:ph idx="1" hasCustomPrompt="1"/>
          </p:nvPr>
        </p:nvSpPr>
        <p:spPr>
          <a:xfrm>
            <a:off x="360000" y="1892300"/>
            <a:ext cx="5508000" cy="3819050"/>
          </a:xfrm>
          <a:prstGeom prst="rect">
            <a:avLst/>
          </a:prstGeom>
        </p:spPr>
        <p:txBody>
          <a:bodyPr>
            <a:noAutofit/>
          </a:bodyPr>
          <a:lstStyle>
            <a:lvl1pPr>
              <a:defRPr sz="1100" b="0">
                <a:solidFill>
                  <a:schemeClr val="tx1"/>
                </a:solidFill>
              </a:defRPr>
            </a:lvl1pPr>
            <a:lvl2pPr>
              <a:spcBef>
                <a:spcPts val="600"/>
              </a:spcBef>
              <a:defRPr sz="1100">
                <a:solidFill>
                  <a:schemeClr val="tx1"/>
                </a:solidFill>
              </a:defRPr>
            </a:lvl2pPr>
            <a:lvl3pPr marL="361950" indent="-180975">
              <a:spcBef>
                <a:spcPts val="600"/>
              </a:spcBef>
              <a:buClr>
                <a:schemeClr val="tx1"/>
              </a:buClr>
              <a:buFont typeface="Arial" panose="020B0604020202020204" pitchFamily="34" charset="0"/>
              <a:buChar char="-"/>
              <a:defRPr sz="1100">
                <a:solidFill>
                  <a:schemeClr val="tx1"/>
                </a:solidFill>
              </a:defRPr>
            </a:lvl3pPr>
            <a:lvl4pPr marL="542925" indent="-180975">
              <a:spcBef>
                <a:spcPts val="600"/>
              </a:spcBef>
              <a:buClr>
                <a:schemeClr val="tx1"/>
              </a:buClr>
              <a:buFont typeface="Arial" panose="020B0604020202020204" pitchFamily="34" charset="0"/>
              <a:buChar char="-"/>
              <a:defRPr sz="1100">
                <a:solidFill>
                  <a:schemeClr val="tx1"/>
                </a:solidFill>
              </a:defRPr>
            </a:lvl4pPr>
            <a:lvl5pPr marL="714375" indent="-171450">
              <a:spcBef>
                <a:spcPts val="600"/>
              </a:spcBef>
              <a:buClr>
                <a:schemeClr val="tx1"/>
              </a:buClr>
              <a:buFont typeface="Arial" panose="020B0604020202020204" pitchFamily="34" charset="0"/>
              <a:buChar char="-"/>
              <a:defRPr sz="1100">
                <a:solidFill>
                  <a:schemeClr val="tx1"/>
                </a:solidFill>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0" name="Content Placeholder 35"/>
          <p:cNvSpPr>
            <a:spLocks noGrp="1"/>
          </p:cNvSpPr>
          <p:nvPr>
            <p:ph sz="quarter" idx="14" hasCustomPrompt="1"/>
          </p:nvPr>
        </p:nvSpPr>
        <p:spPr>
          <a:xfrm>
            <a:off x="6318874" y="1892300"/>
            <a:ext cx="5508000" cy="3819050"/>
          </a:xfrm>
          <a:prstGeom prst="rect">
            <a:avLst/>
          </a:prstGeom>
        </p:spPr>
        <p:txBody>
          <a:bodyPr>
            <a:noAutofit/>
          </a:bodyPr>
          <a:lstStyle>
            <a:lvl1pPr>
              <a:defRPr sz="1100" b="0">
                <a:solidFill>
                  <a:schemeClr val="tx1"/>
                </a:solidFill>
              </a:defRPr>
            </a:lvl1pPr>
            <a:lvl2pPr>
              <a:spcBef>
                <a:spcPts val="600"/>
              </a:spcBef>
              <a:defRPr sz="1100">
                <a:solidFill>
                  <a:schemeClr val="tx1"/>
                </a:solidFill>
              </a:defRPr>
            </a:lvl2pPr>
            <a:lvl3pPr marL="361950" indent="-180975">
              <a:spcBef>
                <a:spcPts val="600"/>
              </a:spcBef>
              <a:buClr>
                <a:schemeClr val="tx1"/>
              </a:buClr>
              <a:buFont typeface="Arial" panose="020B0604020202020204" pitchFamily="34" charset="0"/>
              <a:buChar char="-"/>
              <a:defRPr sz="1100">
                <a:solidFill>
                  <a:schemeClr val="tx1"/>
                </a:solidFill>
              </a:defRPr>
            </a:lvl3pPr>
            <a:lvl4pPr marL="542925" indent="-180975">
              <a:spcBef>
                <a:spcPts val="600"/>
              </a:spcBef>
              <a:buClr>
                <a:schemeClr val="tx1"/>
              </a:buClr>
              <a:buFont typeface="Arial" panose="020B0604020202020204" pitchFamily="34" charset="0"/>
              <a:buChar char="-"/>
              <a:defRPr sz="1100">
                <a:solidFill>
                  <a:schemeClr val="tx1"/>
                </a:solidFill>
              </a:defRPr>
            </a:lvl4pPr>
            <a:lvl5pPr marL="714375" indent="-171450">
              <a:spcBef>
                <a:spcPts val="600"/>
              </a:spcBef>
              <a:buClr>
                <a:schemeClr val="tx1"/>
              </a:buClr>
              <a:buFont typeface="Arial" panose="020B0604020202020204" pitchFamily="34" charset="0"/>
              <a:buChar char="-"/>
              <a:defRPr sz="1100">
                <a:solidFill>
                  <a:schemeClr val="tx1"/>
                </a:solidFill>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6" name="Slide Number Placeholder 5"/>
          <p:cNvSpPr>
            <a:spLocks noGrp="1"/>
          </p:cNvSpPr>
          <p:nvPr>
            <p:ph type="sldNum" sz="quarter" idx="4"/>
          </p:nvPr>
        </p:nvSpPr>
        <p:spPr>
          <a:xfrm>
            <a:off x="10856913" y="6394275"/>
            <a:ext cx="969962" cy="196850"/>
          </a:xfrm>
          <a:prstGeom prst="rect">
            <a:avLst/>
          </a:prstGeom>
        </p:spPr>
        <p:txBody>
          <a:bodyPr vert="horz" lIns="0" tIns="0" rIns="0" bIns="0" rtlCol="0" anchor="ctr"/>
          <a:lstStyle>
            <a:lvl1pPr algn="r">
              <a:defRPr sz="1000">
                <a:solidFill>
                  <a:schemeClr val="tx1"/>
                </a:solidFill>
              </a:defRPr>
            </a:lvl1pPr>
          </a:lstStyle>
          <a:p>
            <a:fld id="{4034BEE3-566C-4068-A777-C3A4762E861B}" type="slidenum">
              <a:rPr lang="en-GB" smtClean="0"/>
              <a:pPr/>
              <a:t>‹#›</a:t>
            </a:fld>
            <a:endParaRPr lang="en-GB" dirty="0"/>
          </a:p>
        </p:txBody>
      </p:sp>
      <p:sp>
        <p:nvSpPr>
          <p:cNvPr id="6" name="Title Placeholder 1"/>
          <p:cNvSpPr>
            <a:spLocks noGrp="1"/>
          </p:cNvSpPr>
          <p:nvPr>
            <p:ph type="title"/>
          </p:nvPr>
        </p:nvSpPr>
        <p:spPr>
          <a:xfrm>
            <a:off x="355600" y="1418400"/>
            <a:ext cx="11452423" cy="324000"/>
          </a:xfrm>
          <a:prstGeom prst="rect">
            <a:avLst/>
          </a:prstGeom>
        </p:spPr>
        <p:txBody>
          <a:bodyPr vert="horz" lIns="0" tIns="0" rIns="0" bIns="0" rtlCol="0" anchor="t" anchorCtr="0">
            <a:noAutofit/>
          </a:bodyPr>
          <a:lstStyle/>
          <a:p>
            <a:r>
              <a:rPr lang="en-US" dirty="0"/>
              <a:t>Click to edit Master title style</a:t>
            </a:r>
            <a:endParaRPr lang="en-GB" dirty="0"/>
          </a:p>
        </p:txBody>
      </p:sp>
    </p:spTree>
    <p:extLst>
      <p:ext uri="{BB962C8B-B14F-4D97-AF65-F5344CB8AC3E}">
        <p14:creationId xmlns:p14="http://schemas.microsoft.com/office/powerpoint/2010/main" val="16543894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itle and 3 x content - no sub heading">
    <p:spTree>
      <p:nvGrpSpPr>
        <p:cNvPr id="1" name=""/>
        <p:cNvGrpSpPr/>
        <p:nvPr/>
      </p:nvGrpSpPr>
      <p:grpSpPr>
        <a:xfrm>
          <a:off x="0" y="0"/>
          <a:ext cx="0" cy="0"/>
          <a:chOff x="0" y="0"/>
          <a:chExt cx="0" cy="0"/>
        </a:xfrm>
      </p:grpSpPr>
      <p:sp>
        <p:nvSpPr>
          <p:cNvPr id="9" name="Content Placeholder 2"/>
          <p:cNvSpPr>
            <a:spLocks noGrp="1"/>
          </p:cNvSpPr>
          <p:nvPr>
            <p:ph idx="1"/>
          </p:nvPr>
        </p:nvSpPr>
        <p:spPr>
          <a:xfrm>
            <a:off x="359998" y="1892300"/>
            <a:ext cx="3600000" cy="3819525"/>
          </a:xfrm>
          <a:prstGeom prst="rect">
            <a:avLst/>
          </a:prstGeom>
          <a:ln w="12700">
            <a:noFill/>
          </a:ln>
          <a:extLst>
            <a:ext uri="{91240B29-F687-4F45-9708-019B960494DF}">
              <a14:hiddenLine xmlns:a14="http://schemas.microsoft.com/office/drawing/2010/main" w="0">
                <a:solidFill>
                  <a:srgbClr val="FFFFFF"/>
                </a:solidFill>
              </a14:hiddenLine>
            </a:ext>
          </a:extLst>
        </p:spPr>
        <p:txBody>
          <a:bodyPr>
            <a:noAutofit/>
          </a:bodyPr>
          <a:lstStyle>
            <a:lvl1pPr>
              <a:defRPr sz="1100" b="0">
                <a:solidFill>
                  <a:schemeClr val="tx1"/>
                </a:solidFill>
              </a:defRPr>
            </a:lvl1pPr>
            <a:lvl2pPr>
              <a:spcBef>
                <a:spcPts val="600"/>
              </a:spcBef>
              <a:defRPr sz="1100">
                <a:solidFill>
                  <a:schemeClr val="tx1"/>
                </a:solidFill>
              </a:defRPr>
            </a:lvl2pPr>
            <a:lvl3pPr marL="361950" indent="-180975">
              <a:spcBef>
                <a:spcPts val="600"/>
              </a:spcBef>
              <a:buClr>
                <a:schemeClr val="tx1"/>
              </a:buClr>
              <a:buFont typeface="Arial" panose="020B0604020202020204" pitchFamily="34" charset="0"/>
              <a:buChar char="-"/>
              <a:defRPr sz="1100">
                <a:solidFill>
                  <a:schemeClr val="tx1"/>
                </a:solidFill>
              </a:defRPr>
            </a:lvl3pPr>
            <a:lvl4pPr marL="542925" indent="-180975">
              <a:spcBef>
                <a:spcPts val="600"/>
              </a:spcBef>
              <a:buClr>
                <a:schemeClr val="tx1"/>
              </a:buClr>
              <a:buFont typeface="Arial" panose="020B0604020202020204" pitchFamily="34" charset="0"/>
              <a:buChar char="-"/>
              <a:defRPr sz="1100">
                <a:solidFill>
                  <a:schemeClr val="tx1"/>
                </a:solidFill>
              </a:defRPr>
            </a:lvl4pPr>
            <a:lvl5pPr marL="714375" indent="-171450">
              <a:spcBef>
                <a:spcPts val="600"/>
              </a:spcBef>
              <a:buClr>
                <a:schemeClr val="tx1"/>
              </a:buClr>
              <a:buFont typeface="Arial" panose="020B0604020202020204" pitchFamily="34" charset="0"/>
              <a:buChar char="-"/>
              <a:defRPr sz="1100">
                <a:solidFill>
                  <a:schemeClr val="tx1"/>
                </a:solidFill>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0" name="Content Placeholder 2"/>
          <p:cNvSpPr>
            <a:spLocks noGrp="1"/>
          </p:cNvSpPr>
          <p:nvPr>
            <p:ph idx="14"/>
          </p:nvPr>
        </p:nvSpPr>
        <p:spPr>
          <a:xfrm>
            <a:off x="4293436" y="1892300"/>
            <a:ext cx="3600000" cy="3819525"/>
          </a:xfrm>
          <a:prstGeom prst="rect">
            <a:avLst/>
          </a:prstGeom>
          <a:ln w="12700">
            <a:noFill/>
          </a:ln>
          <a:extLst>
            <a:ext uri="{91240B29-F687-4F45-9708-019B960494DF}">
              <a14:hiddenLine xmlns:a14="http://schemas.microsoft.com/office/drawing/2010/main" w="0">
                <a:solidFill>
                  <a:srgbClr val="FFFFFF"/>
                </a:solidFill>
              </a14:hiddenLine>
            </a:ext>
          </a:extLst>
        </p:spPr>
        <p:txBody>
          <a:bodyPr>
            <a:noAutofit/>
          </a:bodyPr>
          <a:lstStyle>
            <a:lvl1pPr>
              <a:defRPr sz="1100" b="0">
                <a:solidFill>
                  <a:schemeClr val="tx1"/>
                </a:solidFill>
              </a:defRPr>
            </a:lvl1pPr>
            <a:lvl2pPr>
              <a:spcBef>
                <a:spcPts val="600"/>
              </a:spcBef>
              <a:defRPr sz="1100">
                <a:solidFill>
                  <a:schemeClr val="tx1"/>
                </a:solidFill>
              </a:defRPr>
            </a:lvl2pPr>
            <a:lvl3pPr marL="361950" indent="-180975">
              <a:spcBef>
                <a:spcPts val="600"/>
              </a:spcBef>
              <a:buClr>
                <a:schemeClr val="tx1"/>
              </a:buClr>
              <a:buFont typeface="Arial" panose="020B0604020202020204" pitchFamily="34" charset="0"/>
              <a:buChar char="-"/>
              <a:defRPr sz="1100">
                <a:solidFill>
                  <a:schemeClr val="tx1"/>
                </a:solidFill>
              </a:defRPr>
            </a:lvl3pPr>
            <a:lvl4pPr marL="542925" indent="-180975">
              <a:spcBef>
                <a:spcPts val="600"/>
              </a:spcBef>
              <a:buClr>
                <a:schemeClr val="tx1"/>
              </a:buClr>
              <a:buFont typeface="Arial" panose="020B0604020202020204" pitchFamily="34" charset="0"/>
              <a:buChar char="-"/>
              <a:defRPr sz="1100">
                <a:solidFill>
                  <a:schemeClr val="tx1"/>
                </a:solidFill>
              </a:defRPr>
            </a:lvl4pPr>
            <a:lvl5pPr marL="714375" indent="-171450">
              <a:spcBef>
                <a:spcPts val="600"/>
              </a:spcBef>
              <a:buClr>
                <a:schemeClr val="tx1"/>
              </a:buClr>
              <a:buFont typeface="Arial" panose="020B0604020202020204" pitchFamily="34" charset="0"/>
              <a:buChar char="-"/>
              <a:defRPr sz="1100">
                <a:solidFill>
                  <a:schemeClr val="tx1"/>
                </a:solidFill>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1" name="Content Placeholder 2"/>
          <p:cNvSpPr>
            <a:spLocks noGrp="1"/>
          </p:cNvSpPr>
          <p:nvPr>
            <p:ph idx="15"/>
          </p:nvPr>
        </p:nvSpPr>
        <p:spPr>
          <a:xfrm>
            <a:off x="8226874" y="1892300"/>
            <a:ext cx="3600000" cy="3819525"/>
          </a:xfrm>
          <a:prstGeom prst="rect">
            <a:avLst/>
          </a:prstGeom>
          <a:ln w="12700">
            <a:noFill/>
          </a:ln>
          <a:extLst>
            <a:ext uri="{91240B29-F687-4F45-9708-019B960494DF}">
              <a14:hiddenLine xmlns:a14="http://schemas.microsoft.com/office/drawing/2010/main" w="0">
                <a:solidFill>
                  <a:srgbClr val="FFFFFF"/>
                </a:solidFill>
              </a14:hiddenLine>
            </a:ext>
          </a:extLst>
        </p:spPr>
        <p:txBody>
          <a:bodyPr>
            <a:noAutofit/>
          </a:bodyPr>
          <a:lstStyle>
            <a:lvl1pPr>
              <a:defRPr sz="1100" b="0">
                <a:solidFill>
                  <a:schemeClr val="tx1"/>
                </a:solidFill>
              </a:defRPr>
            </a:lvl1pPr>
            <a:lvl2pPr>
              <a:spcBef>
                <a:spcPts val="600"/>
              </a:spcBef>
              <a:defRPr sz="1100">
                <a:solidFill>
                  <a:schemeClr val="tx1"/>
                </a:solidFill>
              </a:defRPr>
            </a:lvl2pPr>
            <a:lvl3pPr marL="361950" indent="-180975">
              <a:spcBef>
                <a:spcPts val="600"/>
              </a:spcBef>
              <a:buClr>
                <a:schemeClr val="tx1"/>
              </a:buClr>
              <a:buFont typeface="Arial" panose="020B0604020202020204" pitchFamily="34" charset="0"/>
              <a:buChar char="-"/>
              <a:defRPr sz="1100">
                <a:solidFill>
                  <a:schemeClr val="tx1"/>
                </a:solidFill>
              </a:defRPr>
            </a:lvl3pPr>
            <a:lvl4pPr marL="542925" indent="-180975">
              <a:spcBef>
                <a:spcPts val="600"/>
              </a:spcBef>
              <a:buClr>
                <a:schemeClr val="tx1"/>
              </a:buClr>
              <a:buFont typeface="Arial" panose="020B0604020202020204" pitchFamily="34" charset="0"/>
              <a:buChar char="-"/>
              <a:defRPr sz="1100">
                <a:solidFill>
                  <a:schemeClr val="tx1"/>
                </a:solidFill>
              </a:defRPr>
            </a:lvl4pPr>
            <a:lvl5pPr marL="714375" indent="-171450">
              <a:spcBef>
                <a:spcPts val="600"/>
              </a:spcBef>
              <a:buClr>
                <a:schemeClr val="tx1"/>
              </a:buClr>
              <a:buFont typeface="Arial" panose="020B0604020202020204" pitchFamily="34" charset="0"/>
              <a:buChar char="-"/>
              <a:defRPr sz="1100">
                <a:solidFill>
                  <a:schemeClr val="tx1"/>
                </a:solidFill>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9" name="Slide Number Placeholder 5"/>
          <p:cNvSpPr>
            <a:spLocks noGrp="1"/>
          </p:cNvSpPr>
          <p:nvPr>
            <p:ph type="sldNum" sz="quarter" idx="4"/>
          </p:nvPr>
        </p:nvSpPr>
        <p:spPr>
          <a:xfrm>
            <a:off x="10856913" y="6394275"/>
            <a:ext cx="969962" cy="196850"/>
          </a:xfrm>
          <a:prstGeom prst="rect">
            <a:avLst/>
          </a:prstGeom>
          <a:ln w="12700">
            <a:noFill/>
          </a:ln>
          <a:extLst>
            <a:ext uri="{91240B29-F687-4F45-9708-019B960494DF}">
              <a14:hiddenLine xmlns:a14="http://schemas.microsoft.com/office/drawing/2010/main" w="0">
                <a:solidFill>
                  <a:srgbClr val="FFFFFF"/>
                </a:solidFill>
              </a14:hiddenLine>
            </a:ext>
          </a:extLst>
        </p:spPr>
        <p:txBody>
          <a:bodyPr vert="horz" lIns="0" tIns="0" rIns="0" bIns="0" rtlCol="0" anchor="ctr"/>
          <a:lstStyle>
            <a:lvl1pPr algn="r">
              <a:defRPr sz="1000">
                <a:solidFill>
                  <a:schemeClr val="tx1"/>
                </a:solidFill>
              </a:defRPr>
            </a:lvl1pPr>
          </a:lstStyle>
          <a:p>
            <a:fld id="{4034BEE3-566C-4068-A777-C3A4762E861B}" type="slidenum">
              <a:rPr lang="en-GB" smtClean="0"/>
              <a:pPr/>
              <a:t>‹#›</a:t>
            </a:fld>
            <a:endParaRPr lang="en-GB" dirty="0"/>
          </a:p>
        </p:txBody>
      </p:sp>
      <p:sp>
        <p:nvSpPr>
          <p:cNvPr id="7" name="Title Placeholder 1"/>
          <p:cNvSpPr>
            <a:spLocks noGrp="1"/>
          </p:cNvSpPr>
          <p:nvPr>
            <p:ph type="title"/>
          </p:nvPr>
        </p:nvSpPr>
        <p:spPr>
          <a:xfrm>
            <a:off x="355600" y="1418400"/>
            <a:ext cx="11452423" cy="324000"/>
          </a:xfrm>
          <a:prstGeom prst="rect">
            <a:avLst/>
          </a:prstGeom>
        </p:spPr>
        <p:txBody>
          <a:bodyPr vert="horz" lIns="0" tIns="0" rIns="0" bIns="0" rtlCol="0" anchor="t" anchorCtr="0">
            <a:noAutofit/>
          </a:bodyPr>
          <a:lstStyle>
            <a:lvl1pPr>
              <a:defRPr lang="en-GB" dirty="0"/>
            </a:lvl1pPr>
          </a:lstStyle>
          <a:p>
            <a:pPr lvl="0"/>
            <a:r>
              <a:rPr lang="en-US" dirty="0"/>
              <a:t>Click to edit Master title style</a:t>
            </a:r>
            <a:endParaRPr lang="en-GB" dirty="0"/>
          </a:p>
        </p:txBody>
      </p:sp>
    </p:spTree>
    <p:extLst>
      <p:ext uri="{BB962C8B-B14F-4D97-AF65-F5344CB8AC3E}">
        <p14:creationId xmlns:p14="http://schemas.microsoft.com/office/powerpoint/2010/main" val="23084216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itle and 4 x content - no sub heading">
    <p:spTree>
      <p:nvGrpSpPr>
        <p:cNvPr id="1" name=""/>
        <p:cNvGrpSpPr/>
        <p:nvPr/>
      </p:nvGrpSpPr>
      <p:grpSpPr>
        <a:xfrm>
          <a:off x="0" y="0"/>
          <a:ext cx="0" cy="0"/>
          <a:chOff x="0" y="0"/>
          <a:chExt cx="0" cy="0"/>
        </a:xfrm>
      </p:grpSpPr>
      <p:sp>
        <p:nvSpPr>
          <p:cNvPr id="10" name="Content Placeholder 2"/>
          <p:cNvSpPr>
            <a:spLocks noGrp="1"/>
          </p:cNvSpPr>
          <p:nvPr>
            <p:ph idx="1" hasCustomPrompt="1"/>
          </p:nvPr>
        </p:nvSpPr>
        <p:spPr>
          <a:xfrm>
            <a:off x="359998" y="1892300"/>
            <a:ext cx="2700000" cy="3819525"/>
          </a:xfrm>
          <a:prstGeom prst="rect">
            <a:avLst/>
          </a:prstGeom>
        </p:spPr>
        <p:txBody>
          <a:bodyPr>
            <a:noAutofit/>
          </a:bodyPr>
          <a:lstStyle>
            <a:lvl1pPr>
              <a:defRPr sz="1100" b="0">
                <a:solidFill>
                  <a:schemeClr val="tx1"/>
                </a:solidFill>
              </a:defRPr>
            </a:lvl1pPr>
            <a:lvl2pPr>
              <a:spcBef>
                <a:spcPts val="600"/>
              </a:spcBef>
              <a:defRPr sz="1100">
                <a:solidFill>
                  <a:schemeClr val="tx1"/>
                </a:solidFill>
              </a:defRPr>
            </a:lvl2pPr>
            <a:lvl3pPr marL="361950" indent="-180975">
              <a:spcBef>
                <a:spcPts val="600"/>
              </a:spcBef>
              <a:buClr>
                <a:schemeClr val="tx1"/>
              </a:buClr>
              <a:buFont typeface="Arial" panose="020B0604020202020204" pitchFamily="34" charset="0"/>
              <a:buChar char="-"/>
              <a:defRPr sz="1100">
                <a:solidFill>
                  <a:schemeClr val="tx1"/>
                </a:solidFill>
              </a:defRPr>
            </a:lvl3pPr>
            <a:lvl4pPr marL="542925" indent="-180975">
              <a:spcBef>
                <a:spcPts val="600"/>
              </a:spcBef>
              <a:buClr>
                <a:schemeClr val="tx1"/>
              </a:buClr>
              <a:buFont typeface="Arial" panose="020B0604020202020204" pitchFamily="34" charset="0"/>
              <a:buChar char="-"/>
              <a:defRPr sz="1100">
                <a:solidFill>
                  <a:schemeClr val="tx1"/>
                </a:solidFill>
              </a:defRPr>
            </a:lvl4pPr>
            <a:lvl5pPr marL="714375" indent="-171450">
              <a:spcBef>
                <a:spcPts val="600"/>
              </a:spcBef>
              <a:buClr>
                <a:schemeClr val="tx1"/>
              </a:buClr>
              <a:buFont typeface="Arial" panose="020B0604020202020204" pitchFamily="34" charset="0"/>
              <a:buChar char="-"/>
              <a:defRPr sz="1100">
                <a:solidFill>
                  <a:schemeClr val="tx1"/>
                </a:solidFill>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1" name="Content Placeholder 2"/>
          <p:cNvSpPr>
            <a:spLocks noGrp="1"/>
          </p:cNvSpPr>
          <p:nvPr>
            <p:ph idx="14" hasCustomPrompt="1"/>
          </p:nvPr>
        </p:nvSpPr>
        <p:spPr>
          <a:xfrm>
            <a:off x="3282290" y="1892300"/>
            <a:ext cx="2700000" cy="3819525"/>
          </a:xfrm>
          <a:prstGeom prst="rect">
            <a:avLst/>
          </a:prstGeom>
        </p:spPr>
        <p:txBody>
          <a:bodyPr>
            <a:noAutofit/>
          </a:bodyPr>
          <a:lstStyle>
            <a:lvl1pPr>
              <a:defRPr sz="1100" b="0">
                <a:solidFill>
                  <a:schemeClr val="tx1"/>
                </a:solidFill>
              </a:defRPr>
            </a:lvl1pPr>
            <a:lvl2pPr>
              <a:spcBef>
                <a:spcPts val="600"/>
              </a:spcBef>
              <a:defRPr sz="1100">
                <a:solidFill>
                  <a:schemeClr val="tx1"/>
                </a:solidFill>
              </a:defRPr>
            </a:lvl2pPr>
            <a:lvl3pPr marL="361950" indent="-180975">
              <a:spcBef>
                <a:spcPts val="600"/>
              </a:spcBef>
              <a:buClr>
                <a:schemeClr val="tx1"/>
              </a:buClr>
              <a:buFont typeface="Arial" panose="020B0604020202020204" pitchFamily="34" charset="0"/>
              <a:buChar char="-"/>
              <a:defRPr sz="1100">
                <a:solidFill>
                  <a:schemeClr val="tx1"/>
                </a:solidFill>
              </a:defRPr>
            </a:lvl3pPr>
            <a:lvl4pPr marL="542925" indent="-180975">
              <a:spcBef>
                <a:spcPts val="600"/>
              </a:spcBef>
              <a:buClr>
                <a:schemeClr val="tx1"/>
              </a:buClr>
              <a:buFont typeface="Arial" panose="020B0604020202020204" pitchFamily="34" charset="0"/>
              <a:buChar char="-"/>
              <a:defRPr sz="1100">
                <a:solidFill>
                  <a:schemeClr val="tx1"/>
                </a:solidFill>
              </a:defRPr>
            </a:lvl4pPr>
            <a:lvl5pPr marL="714375" indent="-171450">
              <a:spcBef>
                <a:spcPts val="600"/>
              </a:spcBef>
              <a:buClr>
                <a:schemeClr val="tx1"/>
              </a:buClr>
              <a:buFont typeface="Arial" panose="020B0604020202020204" pitchFamily="34" charset="0"/>
              <a:buChar char="-"/>
              <a:defRPr sz="1100">
                <a:solidFill>
                  <a:schemeClr val="tx1"/>
                </a:solidFill>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3" name="Content Placeholder 2"/>
          <p:cNvSpPr>
            <a:spLocks noGrp="1"/>
          </p:cNvSpPr>
          <p:nvPr>
            <p:ph idx="15" hasCustomPrompt="1"/>
          </p:nvPr>
        </p:nvSpPr>
        <p:spPr>
          <a:xfrm>
            <a:off x="6204582" y="1892300"/>
            <a:ext cx="2700000" cy="3819525"/>
          </a:xfrm>
          <a:prstGeom prst="rect">
            <a:avLst/>
          </a:prstGeom>
        </p:spPr>
        <p:txBody>
          <a:bodyPr>
            <a:noAutofit/>
          </a:bodyPr>
          <a:lstStyle>
            <a:lvl1pPr>
              <a:defRPr sz="1100" b="0">
                <a:solidFill>
                  <a:schemeClr val="tx1"/>
                </a:solidFill>
              </a:defRPr>
            </a:lvl1pPr>
            <a:lvl2pPr>
              <a:spcBef>
                <a:spcPts val="600"/>
              </a:spcBef>
              <a:defRPr sz="1100">
                <a:solidFill>
                  <a:schemeClr val="tx1"/>
                </a:solidFill>
              </a:defRPr>
            </a:lvl2pPr>
            <a:lvl3pPr marL="361950" indent="-180975">
              <a:spcBef>
                <a:spcPts val="600"/>
              </a:spcBef>
              <a:buClr>
                <a:schemeClr val="tx1"/>
              </a:buClr>
              <a:buFont typeface="Arial" panose="020B0604020202020204" pitchFamily="34" charset="0"/>
              <a:buChar char="-"/>
              <a:defRPr sz="1100">
                <a:solidFill>
                  <a:schemeClr val="tx1"/>
                </a:solidFill>
              </a:defRPr>
            </a:lvl3pPr>
            <a:lvl4pPr marL="542925" indent="-180975">
              <a:spcBef>
                <a:spcPts val="600"/>
              </a:spcBef>
              <a:buClr>
                <a:schemeClr val="tx1"/>
              </a:buClr>
              <a:buFont typeface="Arial" panose="020B0604020202020204" pitchFamily="34" charset="0"/>
              <a:buChar char="-"/>
              <a:defRPr sz="1100">
                <a:solidFill>
                  <a:schemeClr val="tx1"/>
                </a:solidFill>
              </a:defRPr>
            </a:lvl4pPr>
            <a:lvl5pPr marL="714375" indent="-171450">
              <a:spcBef>
                <a:spcPts val="600"/>
              </a:spcBef>
              <a:buClr>
                <a:schemeClr val="tx1"/>
              </a:buClr>
              <a:buFont typeface="Arial" panose="020B0604020202020204" pitchFamily="34" charset="0"/>
              <a:buChar char="-"/>
              <a:defRPr sz="1100">
                <a:solidFill>
                  <a:schemeClr val="tx1"/>
                </a:solidFill>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8" name="Content Placeholder 2"/>
          <p:cNvSpPr>
            <a:spLocks noGrp="1"/>
          </p:cNvSpPr>
          <p:nvPr>
            <p:ph idx="16" hasCustomPrompt="1"/>
          </p:nvPr>
        </p:nvSpPr>
        <p:spPr>
          <a:xfrm>
            <a:off x="9126874" y="1892300"/>
            <a:ext cx="2700000" cy="3819525"/>
          </a:xfrm>
          <a:prstGeom prst="rect">
            <a:avLst/>
          </a:prstGeom>
        </p:spPr>
        <p:txBody>
          <a:bodyPr>
            <a:noAutofit/>
          </a:bodyPr>
          <a:lstStyle>
            <a:lvl1pPr>
              <a:defRPr sz="1100" b="0">
                <a:solidFill>
                  <a:schemeClr val="tx1"/>
                </a:solidFill>
              </a:defRPr>
            </a:lvl1pPr>
            <a:lvl2pPr>
              <a:spcBef>
                <a:spcPts val="600"/>
              </a:spcBef>
              <a:defRPr sz="1100">
                <a:solidFill>
                  <a:schemeClr val="tx1"/>
                </a:solidFill>
              </a:defRPr>
            </a:lvl2pPr>
            <a:lvl3pPr marL="361950" indent="-180975">
              <a:spcBef>
                <a:spcPts val="600"/>
              </a:spcBef>
              <a:buClr>
                <a:schemeClr val="tx1"/>
              </a:buClr>
              <a:buFont typeface="Arial" panose="020B0604020202020204" pitchFamily="34" charset="0"/>
              <a:buChar char="-"/>
              <a:defRPr sz="1100">
                <a:solidFill>
                  <a:schemeClr val="tx1"/>
                </a:solidFill>
              </a:defRPr>
            </a:lvl3pPr>
            <a:lvl4pPr marL="542925" indent="-180975">
              <a:spcBef>
                <a:spcPts val="600"/>
              </a:spcBef>
              <a:buClr>
                <a:schemeClr val="tx1"/>
              </a:buClr>
              <a:buFont typeface="Arial" panose="020B0604020202020204" pitchFamily="34" charset="0"/>
              <a:buChar char="-"/>
              <a:defRPr sz="1100">
                <a:solidFill>
                  <a:schemeClr val="tx1"/>
                </a:solidFill>
              </a:defRPr>
            </a:lvl4pPr>
            <a:lvl5pPr marL="714375" indent="-171450">
              <a:spcBef>
                <a:spcPts val="600"/>
              </a:spcBef>
              <a:buClr>
                <a:schemeClr val="tx1"/>
              </a:buClr>
              <a:buFont typeface="Arial" panose="020B0604020202020204" pitchFamily="34" charset="0"/>
              <a:buChar char="-"/>
              <a:defRPr sz="1100">
                <a:solidFill>
                  <a:schemeClr val="tx1"/>
                </a:solidFill>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22" name="Slide Number Placeholder 5"/>
          <p:cNvSpPr>
            <a:spLocks noGrp="1"/>
          </p:cNvSpPr>
          <p:nvPr>
            <p:ph type="sldNum" sz="quarter" idx="4"/>
          </p:nvPr>
        </p:nvSpPr>
        <p:spPr>
          <a:xfrm>
            <a:off x="10856913" y="6394275"/>
            <a:ext cx="969962" cy="196850"/>
          </a:xfrm>
          <a:prstGeom prst="rect">
            <a:avLst/>
          </a:prstGeom>
        </p:spPr>
        <p:txBody>
          <a:bodyPr vert="horz" lIns="0" tIns="0" rIns="0" bIns="0" rtlCol="0" anchor="ctr"/>
          <a:lstStyle>
            <a:lvl1pPr algn="r">
              <a:defRPr sz="1000">
                <a:solidFill>
                  <a:schemeClr val="tx1"/>
                </a:solidFill>
              </a:defRPr>
            </a:lvl1pPr>
          </a:lstStyle>
          <a:p>
            <a:fld id="{4034BEE3-566C-4068-A777-C3A4762E861B}" type="slidenum">
              <a:rPr lang="en-GB" smtClean="0"/>
              <a:pPr/>
              <a:t>‹#›</a:t>
            </a:fld>
            <a:endParaRPr lang="en-GB" dirty="0"/>
          </a:p>
        </p:txBody>
      </p:sp>
      <p:sp>
        <p:nvSpPr>
          <p:cNvPr id="8" name="Title Placeholder 1"/>
          <p:cNvSpPr>
            <a:spLocks noGrp="1"/>
          </p:cNvSpPr>
          <p:nvPr>
            <p:ph type="title"/>
          </p:nvPr>
        </p:nvSpPr>
        <p:spPr>
          <a:xfrm>
            <a:off x="355600" y="1418400"/>
            <a:ext cx="11452423" cy="324000"/>
          </a:xfrm>
          <a:prstGeom prst="rect">
            <a:avLst/>
          </a:prstGeom>
        </p:spPr>
        <p:txBody>
          <a:bodyPr vert="horz" lIns="0" tIns="0" rIns="0" bIns="0" rtlCol="0" anchor="t" anchorCtr="0">
            <a:noAutofit/>
          </a:bodyPr>
          <a:lstStyle>
            <a:lvl1pPr>
              <a:defRPr lang="en-GB" dirty="0"/>
            </a:lvl1pPr>
          </a:lstStyle>
          <a:p>
            <a:pPr lvl="0"/>
            <a:r>
              <a:rPr lang="en-US" dirty="0"/>
              <a:t>Click to edit Master title style</a:t>
            </a:r>
            <a:endParaRPr lang="en-GB" dirty="0"/>
          </a:p>
        </p:txBody>
      </p:sp>
    </p:spTree>
    <p:extLst>
      <p:ext uri="{BB962C8B-B14F-4D97-AF65-F5344CB8AC3E}">
        <p14:creationId xmlns:p14="http://schemas.microsoft.com/office/powerpoint/2010/main" val="6043732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itle only - no sub heading">
    <p:spTree>
      <p:nvGrpSpPr>
        <p:cNvPr id="1" name=""/>
        <p:cNvGrpSpPr/>
        <p:nvPr/>
      </p:nvGrpSpPr>
      <p:grpSpPr>
        <a:xfrm>
          <a:off x="0" y="0"/>
          <a:ext cx="0" cy="0"/>
          <a:chOff x="0" y="0"/>
          <a:chExt cx="0" cy="0"/>
        </a:xfrm>
      </p:grpSpPr>
      <p:sp>
        <p:nvSpPr>
          <p:cNvPr id="11" name="Slide Number Placeholder 5"/>
          <p:cNvSpPr>
            <a:spLocks noGrp="1"/>
          </p:cNvSpPr>
          <p:nvPr>
            <p:ph type="sldNum" sz="quarter" idx="4"/>
          </p:nvPr>
        </p:nvSpPr>
        <p:spPr>
          <a:xfrm>
            <a:off x="10856913" y="6394275"/>
            <a:ext cx="969962" cy="196850"/>
          </a:xfrm>
          <a:prstGeom prst="rect">
            <a:avLst/>
          </a:prstGeom>
        </p:spPr>
        <p:txBody>
          <a:bodyPr vert="horz" lIns="0" tIns="0" rIns="0" bIns="0" rtlCol="0" anchor="ctr"/>
          <a:lstStyle>
            <a:lvl1pPr algn="r">
              <a:defRPr sz="1000">
                <a:solidFill>
                  <a:schemeClr val="tx1"/>
                </a:solidFill>
              </a:defRPr>
            </a:lvl1pPr>
          </a:lstStyle>
          <a:p>
            <a:fld id="{4034BEE3-566C-4068-A777-C3A4762E861B}" type="slidenum">
              <a:rPr lang="en-GB" smtClean="0"/>
              <a:pPr/>
              <a:t>‹#›</a:t>
            </a:fld>
            <a:endParaRPr lang="en-GB" dirty="0"/>
          </a:p>
        </p:txBody>
      </p:sp>
      <p:sp>
        <p:nvSpPr>
          <p:cNvPr id="4" name="Title Placeholder 1"/>
          <p:cNvSpPr>
            <a:spLocks noGrp="1"/>
          </p:cNvSpPr>
          <p:nvPr>
            <p:ph type="title"/>
          </p:nvPr>
        </p:nvSpPr>
        <p:spPr>
          <a:xfrm>
            <a:off x="355600" y="1418400"/>
            <a:ext cx="11452423" cy="324000"/>
          </a:xfrm>
          <a:prstGeom prst="rect">
            <a:avLst/>
          </a:prstGeom>
        </p:spPr>
        <p:txBody>
          <a:bodyPr vert="horz" lIns="0" tIns="0" rIns="0" bIns="0" rtlCol="0" anchor="t" anchorCtr="0">
            <a:noAutofit/>
          </a:bodyPr>
          <a:lstStyle/>
          <a:p>
            <a:r>
              <a:rPr lang="en-US" dirty="0"/>
              <a:t>Click to edit Master title style</a:t>
            </a:r>
            <a:endParaRPr lang="en-GB" dirty="0"/>
          </a:p>
        </p:txBody>
      </p:sp>
    </p:spTree>
    <p:extLst>
      <p:ext uri="{BB962C8B-B14F-4D97-AF65-F5344CB8AC3E}">
        <p14:creationId xmlns:p14="http://schemas.microsoft.com/office/powerpoint/2010/main" val="31058292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userDrawn="1">
  <p:cSld name="Section header (white)">
    <p:bg>
      <p:bgPr>
        <a:solidFill>
          <a:schemeClr val="bg1"/>
        </a:solidFill>
        <a:effectLst/>
      </p:bgPr>
    </p:bg>
    <p:spTree>
      <p:nvGrpSpPr>
        <p:cNvPr id="1" name=""/>
        <p:cNvGrpSpPr/>
        <p:nvPr/>
      </p:nvGrpSpPr>
      <p:grpSpPr>
        <a:xfrm>
          <a:off x="0" y="0"/>
          <a:ext cx="0" cy="0"/>
          <a:chOff x="0" y="0"/>
          <a:chExt cx="0" cy="0"/>
        </a:xfrm>
      </p:grpSpPr>
      <p:sp>
        <p:nvSpPr>
          <p:cNvPr id="3" name="Text Placeholder 2"/>
          <p:cNvSpPr>
            <a:spLocks noGrp="1"/>
          </p:cNvSpPr>
          <p:nvPr>
            <p:ph type="body" sz="quarter" idx="15" hasCustomPrompt="1"/>
          </p:nvPr>
        </p:nvSpPr>
        <p:spPr>
          <a:xfrm>
            <a:off x="360362" y="2984855"/>
            <a:ext cx="11466511" cy="1585557"/>
          </a:xfrm>
          <a:prstGeom prst="rect">
            <a:avLst/>
          </a:prstGeom>
        </p:spPr>
        <p:txBody>
          <a:bodyPr anchor="t"/>
          <a:lstStyle>
            <a:lvl1pPr algn="l">
              <a:spcBef>
                <a:spcPts val="200"/>
              </a:spcBef>
              <a:defRPr sz="2400" b="1">
                <a:solidFill>
                  <a:schemeClr val="tx1"/>
                </a:solidFill>
              </a:defRPr>
            </a:lvl1pPr>
            <a:lvl2pPr marL="0" indent="0" algn="l">
              <a:spcBef>
                <a:spcPts val="200"/>
              </a:spcBef>
              <a:buNone/>
              <a:defRPr sz="2200" b="0">
                <a:solidFill>
                  <a:schemeClr val="tx1"/>
                </a:solidFill>
              </a:defRPr>
            </a:lvl2pPr>
          </a:lstStyle>
          <a:p>
            <a:pPr lvl="0"/>
            <a:r>
              <a:rPr lang="en-GB" dirty="0"/>
              <a:t>Click to edit master text styles</a:t>
            </a:r>
          </a:p>
          <a:p>
            <a:pPr lvl="1"/>
            <a:r>
              <a:rPr lang="en-GB" dirty="0"/>
              <a:t>Second level</a:t>
            </a:r>
          </a:p>
        </p:txBody>
      </p:sp>
      <p:sp>
        <p:nvSpPr>
          <p:cNvPr id="5" name="Text Placeholder 2"/>
          <p:cNvSpPr>
            <a:spLocks noGrp="1"/>
          </p:cNvSpPr>
          <p:nvPr>
            <p:ph type="body" sz="quarter" idx="16" hasCustomPrompt="1"/>
          </p:nvPr>
        </p:nvSpPr>
        <p:spPr>
          <a:xfrm>
            <a:off x="359999" y="2564672"/>
            <a:ext cx="976676" cy="411163"/>
          </a:xfrm>
          <a:prstGeom prst="rect">
            <a:avLst/>
          </a:prstGeom>
        </p:spPr>
        <p:txBody>
          <a:bodyPr anchor="t"/>
          <a:lstStyle>
            <a:lvl1pPr algn="l">
              <a:spcBef>
                <a:spcPts val="200"/>
              </a:spcBef>
              <a:defRPr sz="2400" b="1">
                <a:solidFill>
                  <a:schemeClr val="tx1"/>
                </a:solidFill>
              </a:defRPr>
            </a:lvl1pPr>
            <a:lvl2pPr marL="0" indent="0" algn="l">
              <a:spcBef>
                <a:spcPts val="200"/>
              </a:spcBef>
              <a:buNone/>
              <a:defRPr sz="2200" b="0">
                <a:solidFill>
                  <a:schemeClr val="tx1"/>
                </a:solidFill>
              </a:defRPr>
            </a:lvl2pPr>
          </a:lstStyle>
          <a:p>
            <a:pPr lvl="0"/>
            <a:r>
              <a:rPr lang="en-US" dirty="0"/>
              <a:t>No.</a:t>
            </a:r>
          </a:p>
        </p:txBody>
      </p:sp>
    </p:spTree>
    <p:extLst>
      <p:ext uri="{BB962C8B-B14F-4D97-AF65-F5344CB8AC3E}">
        <p14:creationId xmlns:p14="http://schemas.microsoft.com/office/powerpoint/2010/main" val="14522543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Title slide 2 (white)">
    <p:bg>
      <p:bgPr>
        <a:solidFill>
          <a:schemeClr val="bg1"/>
        </a:solidFill>
        <a:effectLst/>
      </p:bgPr>
    </p:bg>
    <p:spTree>
      <p:nvGrpSpPr>
        <p:cNvPr id="1" name=""/>
        <p:cNvGrpSpPr/>
        <p:nvPr/>
      </p:nvGrpSpPr>
      <p:grpSpPr>
        <a:xfrm>
          <a:off x="0" y="0"/>
          <a:ext cx="0" cy="0"/>
          <a:chOff x="0" y="0"/>
          <a:chExt cx="0" cy="0"/>
        </a:xfrm>
      </p:grpSpPr>
      <p:sp>
        <p:nvSpPr>
          <p:cNvPr id="32" name="Picture Placeholder 31"/>
          <p:cNvSpPr>
            <a:spLocks noGrp="1"/>
          </p:cNvSpPr>
          <p:nvPr>
            <p:ph type="pic" sz="quarter" idx="13"/>
          </p:nvPr>
        </p:nvSpPr>
        <p:spPr>
          <a:xfrm>
            <a:off x="-6650" y="857"/>
            <a:ext cx="12200176" cy="6857143"/>
          </a:xfrm>
          <a:prstGeom prst="rect">
            <a:avLst/>
          </a:prstGeom>
        </p:spPr>
        <p:txBody>
          <a:bodyPr anchor="ctr"/>
          <a:lstStyle>
            <a:lvl1pPr algn="ctr">
              <a:defRPr>
                <a:solidFill>
                  <a:schemeClr val="tx1"/>
                </a:solidFill>
              </a:defRPr>
            </a:lvl1pPr>
          </a:lstStyle>
          <a:p>
            <a:r>
              <a:rPr lang="en-US" dirty="0"/>
              <a:t>Click icon to add picture</a:t>
            </a:r>
            <a:endParaRPr lang="en-GB" dirty="0"/>
          </a:p>
        </p:txBody>
      </p:sp>
      <p:sp>
        <p:nvSpPr>
          <p:cNvPr id="2" name="Title 1"/>
          <p:cNvSpPr>
            <a:spLocks noGrp="1"/>
          </p:cNvSpPr>
          <p:nvPr>
            <p:ph type="ctrTitle" hasCustomPrompt="1"/>
          </p:nvPr>
        </p:nvSpPr>
        <p:spPr>
          <a:xfrm>
            <a:off x="360000" y="3846097"/>
            <a:ext cx="11466875" cy="1143000"/>
          </a:xfrm>
          <a:prstGeom prst="rect">
            <a:avLst/>
          </a:prstGeom>
        </p:spPr>
        <p:txBody>
          <a:bodyPr anchor="b">
            <a:noAutofit/>
          </a:bodyPr>
          <a:lstStyle>
            <a:lvl1pPr algn="l">
              <a:defRPr sz="2400" b="1">
                <a:solidFill>
                  <a:schemeClr val="tx1"/>
                </a:solidFill>
              </a:defRPr>
            </a:lvl1pPr>
          </a:lstStyle>
          <a:p>
            <a:r>
              <a:rPr lang="en-GB" dirty="0"/>
              <a:t>Click to edit master title style</a:t>
            </a:r>
          </a:p>
        </p:txBody>
      </p:sp>
      <p:sp>
        <p:nvSpPr>
          <p:cNvPr id="3" name="Subtitle 2"/>
          <p:cNvSpPr>
            <a:spLocks noGrp="1"/>
          </p:cNvSpPr>
          <p:nvPr>
            <p:ph type="subTitle" idx="1" hasCustomPrompt="1"/>
          </p:nvPr>
        </p:nvSpPr>
        <p:spPr>
          <a:xfrm>
            <a:off x="360000" y="4989097"/>
            <a:ext cx="11466875" cy="1125748"/>
          </a:xfrm>
          <a:prstGeom prst="rect">
            <a:avLst/>
          </a:prstGeom>
        </p:spPr>
        <p:txBody>
          <a:bodyPr anchor="t">
            <a:noAutofit/>
          </a:bodyPr>
          <a:lstStyle>
            <a:lvl1pPr marL="0" indent="0" algn="l">
              <a:spcBef>
                <a:spcPts val="200"/>
              </a:spcBef>
              <a:buNone/>
              <a:defRPr sz="22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p>
        </p:txBody>
      </p:sp>
    </p:spTree>
    <p:extLst>
      <p:ext uri="{BB962C8B-B14F-4D97-AF65-F5344CB8AC3E}">
        <p14:creationId xmlns:p14="http://schemas.microsoft.com/office/powerpoint/2010/main" val="14223971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Title slide 3 (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7162800" y="1138238"/>
            <a:ext cx="4665663" cy="1787237"/>
          </a:xfrm>
          <a:prstGeom prst="rect">
            <a:avLst/>
          </a:prstGeom>
        </p:spPr>
        <p:txBody>
          <a:bodyPr anchor="b">
            <a:noAutofit/>
          </a:bodyPr>
          <a:lstStyle>
            <a:lvl1pPr algn="l">
              <a:defRPr sz="2400" b="1">
                <a:solidFill>
                  <a:schemeClr val="tx1"/>
                </a:solidFill>
              </a:defRPr>
            </a:lvl1pPr>
          </a:lstStyle>
          <a:p>
            <a:r>
              <a:rPr lang="en-GB" dirty="0"/>
              <a:t>Click to edit master title style</a:t>
            </a:r>
          </a:p>
        </p:txBody>
      </p:sp>
      <p:sp>
        <p:nvSpPr>
          <p:cNvPr id="3" name="Subtitle 2"/>
          <p:cNvSpPr>
            <a:spLocks noGrp="1"/>
          </p:cNvSpPr>
          <p:nvPr>
            <p:ph type="subTitle" idx="1" hasCustomPrompt="1"/>
          </p:nvPr>
        </p:nvSpPr>
        <p:spPr>
          <a:xfrm>
            <a:off x="7162800" y="3146902"/>
            <a:ext cx="4665663" cy="1882298"/>
          </a:xfrm>
          <a:prstGeom prst="rect">
            <a:avLst/>
          </a:prstGeom>
        </p:spPr>
        <p:txBody>
          <a:bodyPr anchor="t">
            <a:noAutofit/>
          </a:bodyPr>
          <a:lstStyle>
            <a:lvl1pPr marL="0" indent="0" algn="l">
              <a:spcBef>
                <a:spcPts val="600"/>
              </a:spcBef>
              <a:buNone/>
              <a:defRPr sz="2200" b="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67200" y="457201"/>
            <a:ext cx="2567641" cy="493777"/>
          </a:xfrm>
          <a:prstGeom prst="rect">
            <a:avLst/>
          </a:prstGeom>
        </p:spPr>
      </p:pic>
    </p:spTree>
    <p:extLst>
      <p:ext uri="{BB962C8B-B14F-4D97-AF65-F5344CB8AC3E}">
        <p14:creationId xmlns:p14="http://schemas.microsoft.com/office/powerpoint/2010/main" val="25606012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Title slide 1 (black)">
    <p:bg>
      <p:bgPr>
        <a:solidFill>
          <a:srgbClr val="000000"/>
        </a:solidFill>
        <a:effectLst/>
      </p:bgPr>
    </p:bg>
    <p:spTree>
      <p:nvGrpSpPr>
        <p:cNvPr id="1" name=""/>
        <p:cNvGrpSpPr/>
        <p:nvPr/>
      </p:nvGrpSpPr>
      <p:grpSpPr>
        <a:xfrm>
          <a:off x="0" y="0"/>
          <a:ext cx="0" cy="0"/>
          <a:chOff x="0" y="0"/>
          <a:chExt cx="0" cy="0"/>
        </a:xfrm>
      </p:grpSpPr>
      <p:sp>
        <p:nvSpPr>
          <p:cNvPr id="7" name="Title 1"/>
          <p:cNvSpPr>
            <a:spLocks noGrp="1"/>
          </p:cNvSpPr>
          <p:nvPr>
            <p:ph type="ctrTitle" hasCustomPrompt="1"/>
          </p:nvPr>
        </p:nvSpPr>
        <p:spPr>
          <a:xfrm>
            <a:off x="367200" y="1138238"/>
            <a:ext cx="4666800" cy="1789200"/>
          </a:xfrm>
          <a:prstGeom prst="rect">
            <a:avLst/>
          </a:prstGeom>
        </p:spPr>
        <p:txBody>
          <a:bodyPr anchor="b">
            <a:noAutofit/>
          </a:bodyPr>
          <a:lstStyle>
            <a:lvl1pPr algn="l">
              <a:defRPr sz="2400" b="1">
                <a:solidFill>
                  <a:schemeClr val="bg1"/>
                </a:solidFill>
              </a:defRPr>
            </a:lvl1pPr>
          </a:lstStyle>
          <a:p>
            <a:r>
              <a:rPr lang="en-GB" dirty="0"/>
              <a:t>Click to edit master title style</a:t>
            </a:r>
          </a:p>
        </p:txBody>
      </p:sp>
      <p:sp>
        <p:nvSpPr>
          <p:cNvPr id="8" name="Subtitle 2"/>
          <p:cNvSpPr>
            <a:spLocks noGrp="1"/>
          </p:cNvSpPr>
          <p:nvPr>
            <p:ph type="subTitle" idx="1" hasCustomPrompt="1"/>
          </p:nvPr>
        </p:nvSpPr>
        <p:spPr>
          <a:xfrm>
            <a:off x="367200" y="3147038"/>
            <a:ext cx="4666800" cy="1882800"/>
          </a:xfrm>
          <a:prstGeom prst="rect">
            <a:avLst/>
          </a:prstGeom>
        </p:spPr>
        <p:txBody>
          <a:bodyPr anchor="t">
            <a:noAutofit/>
          </a:bodyPr>
          <a:lstStyle>
            <a:lvl1pPr marL="0" indent="0" algn="l">
              <a:spcBef>
                <a:spcPts val="600"/>
              </a:spcBef>
              <a:buNone/>
              <a:defRPr sz="2200" b="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67200" y="457201"/>
            <a:ext cx="2567641" cy="493777"/>
          </a:xfrm>
          <a:prstGeom prst="rect">
            <a:avLst/>
          </a:prstGeom>
        </p:spPr>
      </p:pic>
    </p:spTree>
    <p:extLst>
      <p:ext uri="{BB962C8B-B14F-4D97-AF65-F5344CB8AC3E}">
        <p14:creationId xmlns:p14="http://schemas.microsoft.com/office/powerpoint/2010/main" val="41485694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Title slide 2 (black)">
    <p:bg>
      <p:bgPr>
        <a:solidFill>
          <a:srgbClr val="000000"/>
        </a:solidFill>
        <a:effectLst/>
      </p:bgPr>
    </p:bg>
    <p:spTree>
      <p:nvGrpSpPr>
        <p:cNvPr id="1" name=""/>
        <p:cNvGrpSpPr/>
        <p:nvPr/>
      </p:nvGrpSpPr>
      <p:grpSpPr>
        <a:xfrm>
          <a:off x="0" y="0"/>
          <a:ext cx="0" cy="0"/>
          <a:chOff x="0" y="0"/>
          <a:chExt cx="0" cy="0"/>
        </a:xfrm>
      </p:grpSpPr>
      <p:sp>
        <p:nvSpPr>
          <p:cNvPr id="32" name="Picture Placeholder 31"/>
          <p:cNvSpPr>
            <a:spLocks noGrp="1"/>
          </p:cNvSpPr>
          <p:nvPr>
            <p:ph type="pic" sz="quarter" idx="13"/>
          </p:nvPr>
        </p:nvSpPr>
        <p:spPr>
          <a:xfrm>
            <a:off x="-6650" y="857"/>
            <a:ext cx="12200176" cy="6857143"/>
          </a:xfrm>
          <a:prstGeom prst="rect">
            <a:avLst/>
          </a:prstGeom>
        </p:spPr>
        <p:txBody>
          <a:bodyPr anchor="ctr"/>
          <a:lstStyle>
            <a:lvl1pPr algn="ctr">
              <a:defRPr>
                <a:solidFill>
                  <a:schemeClr val="bg1"/>
                </a:solidFill>
              </a:defRPr>
            </a:lvl1pPr>
          </a:lstStyle>
          <a:p>
            <a:r>
              <a:rPr lang="en-US" dirty="0"/>
              <a:t>Click icon to add picture</a:t>
            </a:r>
            <a:endParaRPr lang="en-GB" dirty="0"/>
          </a:p>
        </p:txBody>
      </p:sp>
      <p:sp>
        <p:nvSpPr>
          <p:cNvPr id="8" name="Title 1"/>
          <p:cNvSpPr>
            <a:spLocks noGrp="1"/>
          </p:cNvSpPr>
          <p:nvPr>
            <p:ph type="ctrTitle" hasCustomPrompt="1"/>
          </p:nvPr>
        </p:nvSpPr>
        <p:spPr>
          <a:xfrm>
            <a:off x="360000" y="3898052"/>
            <a:ext cx="11466875" cy="1039091"/>
          </a:xfrm>
          <a:prstGeom prst="rect">
            <a:avLst/>
          </a:prstGeom>
        </p:spPr>
        <p:txBody>
          <a:bodyPr anchor="b">
            <a:noAutofit/>
          </a:bodyPr>
          <a:lstStyle>
            <a:lvl1pPr algn="l">
              <a:defRPr sz="2400" b="1">
                <a:solidFill>
                  <a:schemeClr val="bg1"/>
                </a:solidFill>
              </a:defRPr>
            </a:lvl1pPr>
          </a:lstStyle>
          <a:p>
            <a:r>
              <a:rPr lang="en-GB" dirty="0"/>
              <a:t>Click to edit master title style</a:t>
            </a:r>
          </a:p>
        </p:txBody>
      </p:sp>
      <p:sp>
        <p:nvSpPr>
          <p:cNvPr id="9" name="Subtitle 2"/>
          <p:cNvSpPr>
            <a:spLocks noGrp="1"/>
          </p:cNvSpPr>
          <p:nvPr>
            <p:ph type="subTitle" idx="1" hasCustomPrompt="1"/>
          </p:nvPr>
        </p:nvSpPr>
        <p:spPr>
          <a:xfrm>
            <a:off x="360000" y="4989097"/>
            <a:ext cx="11466875" cy="1125748"/>
          </a:xfrm>
          <a:prstGeom prst="rect">
            <a:avLst/>
          </a:prstGeom>
        </p:spPr>
        <p:txBody>
          <a:bodyPr anchor="t">
            <a:noAutofit/>
          </a:bodyPr>
          <a:lstStyle>
            <a:lvl1pPr marL="0" indent="0" algn="l">
              <a:spcBef>
                <a:spcPts val="200"/>
              </a:spcBef>
              <a:buNone/>
              <a:defRPr sz="22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p>
        </p:txBody>
      </p:sp>
    </p:spTree>
    <p:extLst>
      <p:ext uri="{BB962C8B-B14F-4D97-AF65-F5344CB8AC3E}">
        <p14:creationId xmlns:p14="http://schemas.microsoft.com/office/powerpoint/2010/main" val="31409932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userDrawn="1">
  <p:cSld name="Title slide 3 (black)">
    <p:bg>
      <p:bgPr>
        <a:solidFill>
          <a:srgbClr val="000000"/>
        </a:solidFill>
        <a:effectLst/>
      </p:bgPr>
    </p:bg>
    <p:spTree>
      <p:nvGrpSpPr>
        <p:cNvPr id="1" name=""/>
        <p:cNvGrpSpPr/>
        <p:nvPr/>
      </p:nvGrpSpPr>
      <p:grpSpPr>
        <a:xfrm>
          <a:off x="0" y="0"/>
          <a:ext cx="0" cy="0"/>
          <a:chOff x="0" y="0"/>
          <a:chExt cx="0" cy="0"/>
        </a:xfrm>
      </p:grpSpPr>
      <p:sp>
        <p:nvSpPr>
          <p:cNvPr id="7" name="Title 1"/>
          <p:cNvSpPr>
            <a:spLocks noGrp="1"/>
          </p:cNvSpPr>
          <p:nvPr>
            <p:ph type="ctrTitle" hasCustomPrompt="1"/>
          </p:nvPr>
        </p:nvSpPr>
        <p:spPr>
          <a:xfrm>
            <a:off x="7161663" y="1138238"/>
            <a:ext cx="4666800" cy="1789200"/>
          </a:xfrm>
          <a:prstGeom prst="rect">
            <a:avLst/>
          </a:prstGeom>
        </p:spPr>
        <p:txBody>
          <a:bodyPr anchor="b">
            <a:noAutofit/>
          </a:bodyPr>
          <a:lstStyle>
            <a:lvl1pPr algn="l">
              <a:defRPr sz="2400" b="1">
                <a:solidFill>
                  <a:schemeClr val="bg1"/>
                </a:solidFill>
              </a:defRPr>
            </a:lvl1pPr>
          </a:lstStyle>
          <a:p>
            <a:r>
              <a:rPr lang="en-GB" dirty="0"/>
              <a:t>Click to edit master title style</a:t>
            </a:r>
          </a:p>
        </p:txBody>
      </p:sp>
      <p:sp>
        <p:nvSpPr>
          <p:cNvPr id="8" name="Subtitle 2"/>
          <p:cNvSpPr>
            <a:spLocks noGrp="1"/>
          </p:cNvSpPr>
          <p:nvPr>
            <p:ph type="subTitle" idx="1" hasCustomPrompt="1"/>
          </p:nvPr>
        </p:nvSpPr>
        <p:spPr>
          <a:xfrm>
            <a:off x="7161663" y="3147038"/>
            <a:ext cx="4666800" cy="1882800"/>
          </a:xfrm>
          <a:prstGeom prst="rect">
            <a:avLst/>
          </a:prstGeom>
        </p:spPr>
        <p:txBody>
          <a:bodyPr anchor="t">
            <a:noAutofit/>
          </a:bodyPr>
          <a:lstStyle>
            <a:lvl1pPr marL="0" indent="0" algn="l">
              <a:spcBef>
                <a:spcPts val="600"/>
              </a:spcBef>
              <a:buNone/>
              <a:defRPr sz="2200" b="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67200" y="457201"/>
            <a:ext cx="2567641" cy="493777"/>
          </a:xfrm>
          <a:prstGeom prst="rect">
            <a:avLst/>
          </a:prstGeom>
        </p:spPr>
      </p:pic>
    </p:spTree>
    <p:extLst>
      <p:ext uri="{BB962C8B-B14F-4D97-AF65-F5344CB8AC3E}">
        <p14:creationId xmlns:p14="http://schemas.microsoft.com/office/powerpoint/2010/main" val="17290662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preserve="1" userDrawn="1">
  <p:cSld name="Section header (white)">
    <p:bg>
      <p:bgPr>
        <a:solidFill>
          <a:schemeClr val="bg1"/>
        </a:solidFill>
        <a:effectLst/>
      </p:bgPr>
    </p:bg>
    <p:spTree>
      <p:nvGrpSpPr>
        <p:cNvPr id="1" name=""/>
        <p:cNvGrpSpPr/>
        <p:nvPr/>
      </p:nvGrpSpPr>
      <p:grpSpPr>
        <a:xfrm>
          <a:off x="0" y="0"/>
          <a:ext cx="0" cy="0"/>
          <a:chOff x="0" y="0"/>
          <a:chExt cx="0" cy="0"/>
        </a:xfrm>
      </p:grpSpPr>
      <p:sp>
        <p:nvSpPr>
          <p:cNvPr id="3" name="Text Placeholder 2"/>
          <p:cNvSpPr>
            <a:spLocks noGrp="1"/>
          </p:cNvSpPr>
          <p:nvPr>
            <p:ph type="body" sz="quarter" idx="15" hasCustomPrompt="1"/>
          </p:nvPr>
        </p:nvSpPr>
        <p:spPr>
          <a:xfrm>
            <a:off x="360362" y="2984855"/>
            <a:ext cx="11466511" cy="1585557"/>
          </a:xfrm>
          <a:prstGeom prst="rect">
            <a:avLst/>
          </a:prstGeom>
        </p:spPr>
        <p:txBody>
          <a:bodyPr anchor="t"/>
          <a:lstStyle>
            <a:lvl1pPr algn="l">
              <a:spcBef>
                <a:spcPts val="200"/>
              </a:spcBef>
              <a:defRPr sz="2400" b="1">
                <a:solidFill>
                  <a:schemeClr val="tx1"/>
                </a:solidFill>
              </a:defRPr>
            </a:lvl1pPr>
            <a:lvl2pPr marL="0" indent="0" algn="l">
              <a:spcBef>
                <a:spcPts val="200"/>
              </a:spcBef>
              <a:buNone/>
              <a:defRPr sz="2200" b="0">
                <a:solidFill>
                  <a:schemeClr val="tx1"/>
                </a:solidFill>
              </a:defRPr>
            </a:lvl2pPr>
          </a:lstStyle>
          <a:p>
            <a:pPr lvl="0"/>
            <a:r>
              <a:rPr lang="en-GB" dirty="0"/>
              <a:t>Click to edit master text styles</a:t>
            </a:r>
          </a:p>
          <a:p>
            <a:pPr lvl="1"/>
            <a:r>
              <a:rPr lang="en-GB" dirty="0"/>
              <a:t>Second level</a:t>
            </a:r>
          </a:p>
        </p:txBody>
      </p:sp>
      <p:sp>
        <p:nvSpPr>
          <p:cNvPr id="5" name="Text Placeholder 2"/>
          <p:cNvSpPr>
            <a:spLocks noGrp="1"/>
          </p:cNvSpPr>
          <p:nvPr>
            <p:ph type="body" sz="quarter" idx="16" hasCustomPrompt="1"/>
          </p:nvPr>
        </p:nvSpPr>
        <p:spPr>
          <a:xfrm>
            <a:off x="359999" y="2564672"/>
            <a:ext cx="976676" cy="411163"/>
          </a:xfrm>
          <a:prstGeom prst="rect">
            <a:avLst/>
          </a:prstGeom>
        </p:spPr>
        <p:txBody>
          <a:bodyPr anchor="t"/>
          <a:lstStyle>
            <a:lvl1pPr algn="l">
              <a:spcBef>
                <a:spcPts val="200"/>
              </a:spcBef>
              <a:defRPr sz="2400" b="1">
                <a:solidFill>
                  <a:schemeClr val="tx1"/>
                </a:solidFill>
              </a:defRPr>
            </a:lvl1pPr>
            <a:lvl2pPr marL="0" indent="0" algn="l">
              <a:spcBef>
                <a:spcPts val="200"/>
              </a:spcBef>
              <a:buNone/>
              <a:defRPr sz="2200" b="0">
                <a:solidFill>
                  <a:schemeClr val="tx1"/>
                </a:solidFill>
              </a:defRPr>
            </a:lvl2pPr>
          </a:lstStyle>
          <a:p>
            <a:pPr lvl="0"/>
            <a:r>
              <a:rPr lang="en-US" dirty="0"/>
              <a:t>No.</a:t>
            </a:r>
          </a:p>
        </p:txBody>
      </p:sp>
    </p:spTree>
    <p:extLst>
      <p:ext uri="{BB962C8B-B14F-4D97-AF65-F5344CB8AC3E}">
        <p14:creationId xmlns:p14="http://schemas.microsoft.com/office/powerpoint/2010/main" val="24019250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userDrawn="1">
  <p:cSld name="Section header (black)">
    <p:bg>
      <p:bgPr>
        <a:solidFill>
          <a:srgbClr val="000000"/>
        </a:solidFill>
        <a:effectLst/>
      </p:bgPr>
    </p:bg>
    <p:spTree>
      <p:nvGrpSpPr>
        <p:cNvPr id="1" name=""/>
        <p:cNvGrpSpPr/>
        <p:nvPr/>
      </p:nvGrpSpPr>
      <p:grpSpPr>
        <a:xfrm>
          <a:off x="0" y="0"/>
          <a:ext cx="0" cy="0"/>
          <a:chOff x="0" y="0"/>
          <a:chExt cx="0" cy="0"/>
        </a:xfrm>
      </p:grpSpPr>
      <p:sp>
        <p:nvSpPr>
          <p:cNvPr id="5" name="Text Placeholder 2"/>
          <p:cNvSpPr>
            <a:spLocks noGrp="1"/>
          </p:cNvSpPr>
          <p:nvPr>
            <p:ph type="body" sz="quarter" idx="15" hasCustomPrompt="1"/>
          </p:nvPr>
        </p:nvSpPr>
        <p:spPr>
          <a:xfrm>
            <a:off x="359998" y="2984855"/>
            <a:ext cx="11468465" cy="1585557"/>
          </a:xfrm>
          <a:prstGeom prst="rect">
            <a:avLst/>
          </a:prstGeom>
        </p:spPr>
        <p:txBody>
          <a:bodyPr anchor="t"/>
          <a:lstStyle>
            <a:lvl1pPr algn="l">
              <a:spcBef>
                <a:spcPts val="200"/>
              </a:spcBef>
              <a:defRPr sz="2400" b="1">
                <a:solidFill>
                  <a:schemeClr val="bg1"/>
                </a:solidFill>
              </a:defRPr>
            </a:lvl1pPr>
            <a:lvl2pPr marL="0" indent="0" algn="l">
              <a:spcBef>
                <a:spcPts val="200"/>
              </a:spcBef>
              <a:buNone/>
              <a:defRPr sz="2200" b="0">
                <a:solidFill>
                  <a:schemeClr val="bg1"/>
                </a:solidFill>
              </a:defRPr>
            </a:lvl2pPr>
          </a:lstStyle>
          <a:p>
            <a:pPr lvl="0"/>
            <a:r>
              <a:rPr lang="en-GB" dirty="0"/>
              <a:t>Click to edit master text styles</a:t>
            </a:r>
          </a:p>
          <a:p>
            <a:pPr lvl="1"/>
            <a:r>
              <a:rPr lang="en-GB" dirty="0"/>
              <a:t>Second level</a:t>
            </a:r>
          </a:p>
        </p:txBody>
      </p:sp>
      <p:sp>
        <p:nvSpPr>
          <p:cNvPr id="7" name="Text Placeholder 2"/>
          <p:cNvSpPr>
            <a:spLocks noGrp="1"/>
          </p:cNvSpPr>
          <p:nvPr>
            <p:ph type="body" sz="quarter" idx="16" hasCustomPrompt="1"/>
          </p:nvPr>
        </p:nvSpPr>
        <p:spPr>
          <a:xfrm>
            <a:off x="360363" y="2564672"/>
            <a:ext cx="976312" cy="411163"/>
          </a:xfrm>
          <a:prstGeom prst="rect">
            <a:avLst/>
          </a:prstGeom>
        </p:spPr>
        <p:txBody>
          <a:bodyPr anchor="t"/>
          <a:lstStyle>
            <a:lvl1pPr algn="l">
              <a:spcBef>
                <a:spcPts val="200"/>
              </a:spcBef>
              <a:defRPr sz="2400" b="1">
                <a:solidFill>
                  <a:schemeClr val="bg1"/>
                </a:solidFill>
              </a:defRPr>
            </a:lvl1pPr>
            <a:lvl2pPr marL="0" indent="0" algn="l">
              <a:spcBef>
                <a:spcPts val="200"/>
              </a:spcBef>
              <a:buNone/>
              <a:defRPr sz="2200" b="0">
                <a:solidFill>
                  <a:schemeClr val="tx1"/>
                </a:solidFill>
              </a:defRPr>
            </a:lvl2pPr>
          </a:lstStyle>
          <a:p>
            <a:pPr lvl="0"/>
            <a:r>
              <a:rPr lang="en-US" dirty="0"/>
              <a:t>No.</a:t>
            </a:r>
          </a:p>
        </p:txBody>
      </p:sp>
    </p:spTree>
    <p:extLst>
      <p:ext uri="{BB962C8B-B14F-4D97-AF65-F5344CB8AC3E}">
        <p14:creationId xmlns:p14="http://schemas.microsoft.com/office/powerpoint/2010/main" val="23249340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Title and 2 x content - no sub heading">
    <p:spTree>
      <p:nvGrpSpPr>
        <p:cNvPr id="1" name=""/>
        <p:cNvGrpSpPr/>
        <p:nvPr/>
      </p:nvGrpSpPr>
      <p:grpSpPr>
        <a:xfrm>
          <a:off x="0" y="0"/>
          <a:ext cx="0" cy="0"/>
          <a:chOff x="0" y="0"/>
          <a:chExt cx="0" cy="0"/>
        </a:xfrm>
      </p:grpSpPr>
      <p:sp>
        <p:nvSpPr>
          <p:cNvPr id="8" name="Content Placeholder 2"/>
          <p:cNvSpPr>
            <a:spLocks noGrp="1"/>
          </p:cNvSpPr>
          <p:nvPr>
            <p:ph idx="1" hasCustomPrompt="1"/>
          </p:nvPr>
        </p:nvSpPr>
        <p:spPr>
          <a:xfrm>
            <a:off x="360000" y="1892300"/>
            <a:ext cx="5508000" cy="3819050"/>
          </a:xfrm>
          <a:prstGeom prst="rect">
            <a:avLst/>
          </a:prstGeom>
        </p:spPr>
        <p:txBody>
          <a:bodyPr>
            <a:noAutofit/>
          </a:bodyPr>
          <a:lstStyle>
            <a:lvl1pPr>
              <a:defRPr sz="1100" b="0">
                <a:solidFill>
                  <a:schemeClr val="tx1"/>
                </a:solidFill>
              </a:defRPr>
            </a:lvl1pPr>
            <a:lvl2pPr>
              <a:spcBef>
                <a:spcPts val="600"/>
              </a:spcBef>
              <a:defRPr sz="1100">
                <a:solidFill>
                  <a:schemeClr val="tx1"/>
                </a:solidFill>
              </a:defRPr>
            </a:lvl2pPr>
            <a:lvl3pPr marL="361950" indent="-180975">
              <a:spcBef>
                <a:spcPts val="600"/>
              </a:spcBef>
              <a:buClr>
                <a:schemeClr val="tx1"/>
              </a:buClr>
              <a:buFont typeface="Arial" panose="020B0604020202020204" pitchFamily="34" charset="0"/>
              <a:buChar char="-"/>
              <a:defRPr sz="1100">
                <a:solidFill>
                  <a:schemeClr val="tx1"/>
                </a:solidFill>
              </a:defRPr>
            </a:lvl3pPr>
            <a:lvl4pPr marL="542925" indent="-180975">
              <a:spcBef>
                <a:spcPts val="600"/>
              </a:spcBef>
              <a:buClr>
                <a:schemeClr val="tx1"/>
              </a:buClr>
              <a:buFont typeface="Arial" panose="020B0604020202020204" pitchFamily="34" charset="0"/>
              <a:buChar char="-"/>
              <a:defRPr sz="1100">
                <a:solidFill>
                  <a:schemeClr val="tx1"/>
                </a:solidFill>
              </a:defRPr>
            </a:lvl4pPr>
            <a:lvl5pPr marL="714375" indent="-171450">
              <a:spcBef>
                <a:spcPts val="600"/>
              </a:spcBef>
              <a:buClr>
                <a:schemeClr val="tx1"/>
              </a:buClr>
              <a:buFont typeface="Arial" panose="020B0604020202020204" pitchFamily="34" charset="0"/>
              <a:buChar char="-"/>
              <a:defRPr sz="1100">
                <a:solidFill>
                  <a:schemeClr val="tx1"/>
                </a:solidFill>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0" name="Content Placeholder 35"/>
          <p:cNvSpPr>
            <a:spLocks noGrp="1"/>
          </p:cNvSpPr>
          <p:nvPr>
            <p:ph sz="quarter" idx="14" hasCustomPrompt="1"/>
          </p:nvPr>
        </p:nvSpPr>
        <p:spPr>
          <a:xfrm>
            <a:off x="6318874" y="1892300"/>
            <a:ext cx="5508000" cy="3819050"/>
          </a:xfrm>
          <a:prstGeom prst="rect">
            <a:avLst/>
          </a:prstGeom>
        </p:spPr>
        <p:txBody>
          <a:bodyPr>
            <a:noAutofit/>
          </a:bodyPr>
          <a:lstStyle>
            <a:lvl1pPr>
              <a:defRPr sz="1100" b="0">
                <a:solidFill>
                  <a:schemeClr val="tx1"/>
                </a:solidFill>
              </a:defRPr>
            </a:lvl1pPr>
            <a:lvl2pPr>
              <a:spcBef>
                <a:spcPts val="600"/>
              </a:spcBef>
              <a:defRPr sz="1100">
                <a:solidFill>
                  <a:schemeClr val="tx1"/>
                </a:solidFill>
              </a:defRPr>
            </a:lvl2pPr>
            <a:lvl3pPr marL="361950" indent="-180975">
              <a:spcBef>
                <a:spcPts val="600"/>
              </a:spcBef>
              <a:buClr>
                <a:schemeClr val="tx1"/>
              </a:buClr>
              <a:buFont typeface="Arial" panose="020B0604020202020204" pitchFamily="34" charset="0"/>
              <a:buChar char="-"/>
              <a:defRPr sz="1100">
                <a:solidFill>
                  <a:schemeClr val="tx1"/>
                </a:solidFill>
              </a:defRPr>
            </a:lvl3pPr>
            <a:lvl4pPr marL="542925" indent="-180975">
              <a:spcBef>
                <a:spcPts val="600"/>
              </a:spcBef>
              <a:buClr>
                <a:schemeClr val="tx1"/>
              </a:buClr>
              <a:buFont typeface="Arial" panose="020B0604020202020204" pitchFamily="34" charset="0"/>
              <a:buChar char="-"/>
              <a:defRPr sz="1100">
                <a:solidFill>
                  <a:schemeClr val="tx1"/>
                </a:solidFill>
              </a:defRPr>
            </a:lvl4pPr>
            <a:lvl5pPr marL="714375" indent="-171450">
              <a:spcBef>
                <a:spcPts val="600"/>
              </a:spcBef>
              <a:buClr>
                <a:schemeClr val="tx1"/>
              </a:buClr>
              <a:buFont typeface="Arial" panose="020B0604020202020204" pitchFamily="34" charset="0"/>
              <a:buChar char="-"/>
              <a:defRPr sz="1100">
                <a:solidFill>
                  <a:schemeClr val="tx1"/>
                </a:solidFill>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6" name="Slide Number Placeholder 5"/>
          <p:cNvSpPr>
            <a:spLocks noGrp="1"/>
          </p:cNvSpPr>
          <p:nvPr>
            <p:ph type="sldNum" sz="quarter" idx="4"/>
          </p:nvPr>
        </p:nvSpPr>
        <p:spPr>
          <a:xfrm>
            <a:off x="10856913" y="6394275"/>
            <a:ext cx="969962" cy="196850"/>
          </a:xfrm>
          <a:prstGeom prst="rect">
            <a:avLst/>
          </a:prstGeom>
        </p:spPr>
        <p:txBody>
          <a:bodyPr vert="horz" lIns="0" tIns="0" rIns="0" bIns="0" rtlCol="0" anchor="ctr"/>
          <a:lstStyle>
            <a:lvl1pPr algn="r">
              <a:defRPr sz="1000">
                <a:solidFill>
                  <a:schemeClr val="tx1"/>
                </a:solidFill>
              </a:defRPr>
            </a:lvl1pPr>
          </a:lstStyle>
          <a:p>
            <a:fld id="{4034BEE3-566C-4068-A777-C3A4762E861B}" type="slidenum">
              <a:rPr lang="en-GB" smtClean="0"/>
              <a:pPr/>
              <a:t>‹#›</a:t>
            </a:fld>
            <a:endParaRPr lang="en-GB" dirty="0"/>
          </a:p>
        </p:txBody>
      </p:sp>
      <p:sp>
        <p:nvSpPr>
          <p:cNvPr id="6" name="Title Placeholder 1"/>
          <p:cNvSpPr>
            <a:spLocks noGrp="1"/>
          </p:cNvSpPr>
          <p:nvPr>
            <p:ph type="title"/>
          </p:nvPr>
        </p:nvSpPr>
        <p:spPr>
          <a:xfrm>
            <a:off x="355600" y="1019488"/>
            <a:ext cx="11452423" cy="704346"/>
          </a:xfrm>
          <a:prstGeom prst="rect">
            <a:avLst/>
          </a:prstGeom>
        </p:spPr>
        <p:txBody>
          <a:bodyPr vert="horz" lIns="0" tIns="0" rIns="0" bIns="0" rtlCol="0" anchor="b">
            <a:noAutofit/>
          </a:bodyPr>
          <a:lstStyle/>
          <a:p>
            <a:r>
              <a:rPr lang="en-US" dirty="0"/>
              <a:t>Click to edit Master title style</a:t>
            </a:r>
            <a:endParaRPr lang="en-GB" dirty="0"/>
          </a:p>
        </p:txBody>
      </p:sp>
    </p:spTree>
    <p:extLst>
      <p:ext uri="{BB962C8B-B14F-4D97-AF65-F5344CB8AC3E}">
        <p14:creationId xmlns:p14="http://schemas.microsoft.com/office/powerpoint/2010/main" val="13892037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18" Type="http://schemas.openxmlformats.org/officeDocument/2006/relationships/slide" Target="../slides/slide17.xml"/><Relationship Id="rId26" Type="http://schemas.openxmlformats.org/officeDocument/2006/relationships/image" Target="../media/image3.png"/><Relationship Id="rId3" Type="http://schemas.openxmlformats.org/officeDocument/2006/relationships/slideLayout" Target="../slideLayouts/slideLayout3.xml"/><Relationship Id="rId21" Type="http://schemas.openxmlformats.org/officeDocument/2006/relationships/slide" Target="../slides/slide122.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 Target="../slides/slide5.xml"/><Relationship Id="rId25" Type="http://schemas.openxmlformats.org/officeDocument/2006/relationships/image" Target="../media/image2.jpeg"/><Relationship Id="rId2" Type="http://schemas.openxmlformats.org/officeDocument/2006/relationships/slideLayout" Target="../slideLayouts/slideLayout2.xml"/><Relationship Id="rId16" Type="http://schemas.openxmlformats.org/officeDocument/2006/relationships/slide" Target="../slides/slide145.xml"/><Relationship Id="rId20" Type="http://schemas.openxmlformats.org/officeDocument/2006/relationships/slide" Target="../slides/slide7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image" Target="../media/image1.jpeg"/><Relationship Id="rId5" Type="http://schemas.openxmlformats.org/officeDocument/2006/relationships/slideLayout" Target="../slideLayouts/slideLayout5.xml"/><Relationship Id="rId15" Type="http://schemas.openxmlformats.org/officeDocument/2006/relationships/slide" Target="../slides/slide3.xml"/><Relationship Id="rId23" Type="http://schemas.openxmlformats.org/officeDocument/2006/relationships/slide" Target="../slides/slide7.xml"/><Relationship Id="rId10" Type="http://schemas.openxmlformats.org/officeDocument/2006/relationships/slideLayout" Target="../slideLayouts/slideLayout10.xml"/><Relationship Id="rId19" Type="http://schemas.openxmlformats.org/officeDocument/2006/relationships/slide" Target="../slides/slide34.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ags" Target="../tags/tag2.xml"/><Relationship Id="rId22" Type="http://schemas.openxmlformats.org/officeDocument/2006/relationships/slide" Target="../slides/slide108.xml"/><Relationship Id="rId27" Type="http://schemas.openxmlformats.org/officeDocument/2006/relationships/image" Target="../media/image4.png"/></Relationships>
</file>

<file path=ppt/slideMasters/_rels/slideMaster2.xml.rels><?xml version="1.0" encoding="UTF-8" standalone="yes"?>
<Relationships xmlns="http://schemas.openxmlformats.org/package/2006/relationships"><Relationship Id="rId8" Type="http://schemas.openxmlformats.org/officeDocument/2006/relationships/tags" Target="../tags/tag4.xml"/><Relationship Id="rId13" Type="http://schemas.openxmlformats.org/officeDocument/2006/relationships/slide" Target="../slides/slide34.xml"/><Relationship Id="rId18" Type="http://schemas.openxmlformats.org/officeDocument/2006/relationships/image" Target="../media/image7.png"/><Relationship Id="rId3" Type="http://schemas.openxmlformats.org/officeDocument/2006/relationships/slideLayout" Target="../slideLayouts/slideLayout15.xml"/><Relationship Id="rId21" Type="http://schemas.openxmlformats.org/officeDocument/2006/relationships/image" Target="../media/image4.png"/><Relationship Id="rId7" Type="http://schemas.openxmlformats.org/officeDocument/2006/relationships/theme" Target="../theme/theme2.xml"/><Relationship Id="rId12" Type="http://schemas.openxmlformats.org/officeDocument/2006/relationships/slide" Target="../slides/slide17.xml"/><Relationship Id="rId17" Type="http://schemas.openxmlformats.org/officeDocument/2006/relationships/slide" Target="../slides/slide7.xml"/><Relationship Id="rId2" Type="http://schemas.openxmlformats.org/officeDocument/2006/relationships/slideLayout" Target="../slideLayouts/slideLayout14.xml"/><Relationship Id="rId16" Type="http://schemas.openxmlformats.org/officeDocument/2006/relationships/slide" Target="../slides/slide108.xml"/><Relationship Id="rId20" Type="http://schemas.openxmlformats.org/officeDocument/2006/relationships/image" Target="../media/image3.png"/><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 Target="../slides/slide5.xml"/><Relationship Id="rId5" Type="http://schemas.openxmlformats.org/officeDocument/2006/relationships/slideLayout" Target="../slideLayouts/slideLayout17.xml"/><Relationship Id="rId15" Type="http://schemas.openxmlformats.org/officeDocument/2006/relationships/slide" Target="../slides/slide122.xml"/><Relationship Id="rId10" Type="http://schemas.openxmlformats.org/officeDocument/2006/relationships/slide" Target="../slides/slide145.xml"/><Relationship Id="rId19" Type="http://schemas.openxmlformats.org/officeDocument/2006/relationships/image" Target="../media/image8.png"/><Relationship Id="rId4" Type="http://schemas.openxmlformats.org/officeDocument/2006/relationships/slideLayout" Target="../slideLayouts/slideLayout16.xml"/><Relationship Id="rId9" Type="http://schemas.openxmlformats.org/officeDocument/2006/relationships/slide" Target="../slides/slide3.xml"/><Relationship Id="rId14" Type="http://schemas.openxmlformats.org/officeDocument/2006/relationships/slide" Target="../slides/slide76.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pSp>
        <p:nvGrpSpPr>
          <p:cNvPr id="7" name="Group 6"/>
          <p:cNvGrpSpPr/>
          <p:nvPr/>
        </p:nvGrpSpPr>
        <p:grpSpPr>
          <a:xfrm>
            <a:off x="-1143000" y="-438330"/>
            <a:ext cx="13716000" cy="6621721"/>
            <a:chOff x="-1143000" y="-438330"/>
            <a:chExt cx="13716000" cy="6621721"/>
          </a:xfrm>
        </p:grpSpPr>
        <p:cxnSp>
          <p:nvCxnSpPr>
            <p:cNvPr id="12" name="Straight Connector 11"/>
            <p:cNvCxnSpPr/>
            <p:nvPr userDrawn="1"/>
          </p:nvCxnSpPr>
          <p:spPr>
            <a:xfrm>
              <a:off x="11826875" y="-265725"/>
              <a:ext cx="0" cy="180000"/>
            </a:xfrm>
            <a:prstGeom prst="line">
              <a:avLst/>
            </a:prstGeom>
            <a:ln w="6350">
              <a:gradFill>
                <a:gsLst>
                  <a:gs pos="0">
                    <a:srgbClr val="F2DA64"/>
                  </a:gs>
                  <a:gs pos="18000">
                    <a:srgbClr val="A27700"/>
                  </a:gs>
                  <a:gs pos="71000">
                    <a:srgbClr val="D7B446"/>
                  </a:gs>
                  <a:gs pos="51000">
                    <a:srgbClr val="F2DA64"/>
                  </a:gs>
                  <a:gs pos="100000">
                    <a:srgbClr val="987000"/>
                  </a:gs>
                </a:gsLst>
                <a:lin ang="5400000" scaled="0"/>
              </a:gra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a:off x="-256200" y="1138238"/>
              <a:ext cx="180000" cy="0"/>
            </a:xfrm>
            <a:prstGeom prst="line">
              <a:avLst/>
            </a:prstGeom>
            <a:ln w="6350">
              <a:gradFill>
                <a:gsLst>
                  <a:gs pos="0">
                    <a:srgbClr val="F2DA64"/>
                  </a:gs>
                  <a:gs pos="18000">
                    <a:srgbClr val="A27700"/>
                  </a:gs>
                  <a:gs pos="71000">
                    <a:srgbClr val="D7B446"/>
                  </a:gs>
                  <a:gs pos="51000">
                    <a:srgbClr val="F2DA64"/>
                  </a:gs>
                  <a:gs pos="100000">
                    <a:srgbClr val="987000"/>
                  </a:gs>
                </a:gsLst>
                <a:lin ang="0" scaled="0"/>
              </a:gra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a:off x="-256200" y="1710267"/>
              <a:ext cx="180000" cy="0"/>
            </a:xfrm>
            <a:prstGeom prst="line">
              <a:avLst/>
            </a:prstGeom>
            <a:ln w="6350">
              <a:gradFill>
                <a:gsLst>
                  <a:gs pos="0">
                    <a:srgbClr val="F2DA64"/>
                  </a:gs>
                  <a:gs pos="18000">
                    <a:srgbClr val="A27700"/>
                  </a:gs>
                  <a:gs pos="71000">
                    <a:srgbClr val="D7B446"/>
                  </a:gs>
                  <a:gs pos="51000">
                    <a:srgbClr val="F2DA64"/>
                  </a:gs>
                  <a:gs pos="100000">
                    <a:srgbClr val="987000"/>
                  </a:gs>
                </a:gsLst>
                <a:lin ang="0" scaled="0"/>
              </a:gra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a:off x="-256200" y="6120000"/>
              <a:ext cx="180000" cy="0"/>
            </a:xfrm>
            <a:prstGeom prst="line">
              <a:avLst/>
            </a:prstGeom>
            <a:ln w="6350">
              <a:gradFill>
                <a:gsLst>
                  <a:gs pos="0">
                    <a:srgbClr val="F2DA64"/>
                  </a:gs>
                  <a:gs pos="18000">
                    <a:srgbClr val="A27700"/>
                  </a:gs>
                  <a:gs pos="71000">
                    <a:srgbClr val="D7B446"/>
                  </a:gs>
                  <a:gs pos="51000">
                    <a:srgbClr val="F2DA64"/>
                  </a:gs>
                  <a:gs pos="100000">
                    <a:srgbClr val="987000"/>
                  </a:gs>
                </a:gsLst>
                <a:lin ang="0" scaled="0"/>
              </a:gradFill>
            </a:ln>
          </p:spPr>
          <p:style>
            <a:lnRef idx="1">
              <a:schemeClr val="accent1"/>
            </a:lnRef>
            <a:fillRef idx="0">
              <a:schemeClr val="accent1"/>
            </a:fillRef>
            <a:effectRef idx="0">
              <a:schemeClr val="accent1"/>
            </a:effectRef>
            <a:fontRef idx="minor">
              <a:schemeClr val="tx1"/>
            </a:fontRef>
          </p:style>
        </p:cxnSp>
        <p:sp>
          <p:nvSpPr>
            <p:cNvPr id="13" name="TextBox 12"/>
            <p:cNvSpPr txBox="1"/>
            <p:nvPr userDrawn="1"/>
          </p:nvSpPr>
          <p:spPr>
            <a:xfrm>
              <a:off x="-747711" y="1075580"/>
              <a:ext cx="438671" cy="123111"/>
            </a:xfrm>
            <a:prstGeom prst="rect">
              <a:avLst/>
            </a:prstGeom>
            <a:noFill/>
          </p:spPr>
          <p:txBody>
            <a:bodyPr wrap="square" lIns="0" tIns="0" rIns="0" bIns="0" rtlCol="0">
              <a:spAutoFit/>
            </a:bodyPr>
            <a:lstStyle/>
            <a:p>
              <a:pPr algn="r"/>
              <a:r>
                <a:rPr lang="en-GB" sz="800" dirty="0">
                  <a:solidFill>
                    <a:schemeClr val="tx1"/>
                  </a:solidFill>
                </a:rPr>
                <a:t>3.16cm</a:t>
              </a:r>
            </a:p>
          </p:txBody>
        </p:sp>
        <p:cxnSp>
          <p:nvCxnSpPr>
            <p:cNvPr id="21" name="Straight Connector 20"/>
            <p:cNvCxnSpPr/>
            <p:nvPr userDrawn="1"/>
          </p:nvCxnSpPr>
          <p:spPr>
            <a:xfrm>
              <a:off x="-256200" y="2282296"/>
              <a:ext cx="180000" cy="0"/>
            </a:xfrm>
            <a:prstGeom prst="line">
              <a:avLst/>
            </a:prstGeom>
            <a:ln w="6350">
              <a:gradFill>
                <a:gsLst>
                  <a:gs pos="0">
                    <a:srgbClr val="F2DA64"/>
                  </a:gs>
                  <a:gs pos="18000">
                    <a:srgbClr val="A27700"/>
                  </a:gs>
                  <a:gs pos="71000">
                    <a:srgbClr val="D7B446"/>
                  </a:gs>
                  <a:gs pos="51000">
                    <a:srgbClr val="F2DA64"/>
                  </a:gs>
                  <a:gs pos="100000">
                    <a:srgbClr val="987000"/>
                  </a:gs>
                </a:gsLst>
                <a:lin ang="0" scaled="0"/>
              </a:gra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userDrawn="1"/>
          </p:nvCxnSpPr>
          <p:spPr>
            <a:xfrm>
              <a:off x="-256200" y="2854325"/>
              <a:ext cx="180000" cy="0"/>
            </a:xfrm>
            <a:prstGeom prst="line">
              <a:avLst/>
            </a:prstGeom>
            <a:ln w="6350">
              <a:gradFill>
                <a:gsLst>
                  <a:gs pos="0">
                    <a:srgbClr val="F2DA64"/>
                  </a:gs>
                  <a:gs pos="18000">
                    <a:srgbClr val="A27700"/>
                  </a:gs>
                  <a:gs pos="71000">
                    <a:srgbClr val="D7B446"/>
                  </a:gs>
                  <a:gs pos="51000">
                    <a:srgbClr val="F2DA64"/>
                  </a:gs>
                  <a:gs pos="100000">
                    <a:srgbClr val="987000"/>
                  </a:gs>
                </a:gsLst>
                <a:lin ang="0" scaled="0"/>
              </a:gra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userDrawn="1"/>
          </p:nvCxnSpPr>
          <p:spPr>
            <a:xfrm>
              <a:off x="-256200" y="3426354"/>
              <a:ext cx="180000" cy="0"/>
            </a:xfrm>
            <a:prstGeom prst="line">
              <a:avLst/>
            </a:prstGeom>
            <a:ln w="6350">
              <a:gradFill>
                <a:gsLst>
                  <a:gs pos="0">
                    <a:srgbClr val="F2DA64"/>
                  </a:gs>
                  <a:gs pos="18000">
                    <a:srgbClr val="A27700"/>
                  </a:gs>
                  <a:gs pos="71000">
                    <a:srgbClr val="D7B446"/>
                  </a:gs>
                  <a:gs pos="51000">
                    <a:srgbClr val="F2DA64"/>
                  </a:gs>
                  <a:gs pos="100000">
                    <a:srgbClr val="987000"/>
                  </a:gs>
                </a:gsLst>
                <a:lin ang="0" scaled="0"/>
              </a:gra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userDrawn="1"/>
          </p:nvCxnSpPr>
          <p:spPr>
            <a:xfrm>
              <a:off x="-256200" y="3998383"/>
              <a:ext cx="180000" cy="0"/>
            </a:xfrm>
            <a:prstGeom prst="line">
              <a:avLst/>
            </a:prstGeom>
            <a:ln w="6350">
              <a:gradFill>
                <a:gsLst>
                  <a:gs pos="0">
                    <a:srgbClr val="F2DA64"/>
                  </a:gs>
                  <a:gs pos="18000">
                    <a:srgbClr val="A27700"/>
                  </a:gs>
                  <a:gs pos="71000">
                    <a:srgbClr val="D7B446"/>
                  </a:gs>
                  <a:gs pos="51000">
                    <a:srgbClr val="F2DA64"/>
                  </a:gs>
                  <a:gs pos="100000">
                    <a:srgbClr val="987000"/>
                  </a:gs>
                </a:gsLst>
                <a:lin ang="0" scaled="0"/>
              </a:gra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userDrawn="1"/>
          </p:nvCxnSpPr>
          <p:spPr>
            <a:xfrm>
              <a:off x="-256200" y="4570412"/>
              <a:ext cx="180000" cy="0"/>
            </a:xfrm>
            <a:prstGeom prst="line">
              <a:avLst/>
            </a:prstGeom>
            <a:ln w="6350">
              <a:gradFill>
                <a:gsLst>
                  <a:gs pos="0">
                    <a:srgbClr val="F2DA64"/>
                  </a:gs>
                  <a:gs pos="18000">
                    <a:srgbClr val="A27700"/>
                  </a:gs>
                  <a:gs pos="71000">
                    <a:srgbClr val="D7B446"/>
                  </a:gs>
                  <a:gs pos="51000">
                    <a:srgbClr val="F2DA64"/>
                  </a:gs>
                  <a:gs pos="100000">
                    <a:srgbClr val="987000"/>
                  </a:gs>
                </a:gsLst>
                <a:lin ang="0" scaled="0"/>
              </a:gra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userDrawn="1"/>
          </p:nvCxnSpPr>
          <p:spPr>
            <a:xfrm>
              <a:off x="-256200" y="5142441"/>
              <a:ext cx="180000" cy="0"/>
            </a:xfrm>
            <a:prstGeom prst="line">
              <a:avLst/>
            </a:prstGeom>
            <a:ln w="6350">
              <a:gradFill>
                <a:gsLst>
                  <a:gs pos="0">
                    <a:srgbClr val="F2DA64"/>
                  </a:gs>
                  <a:gs pos="18000">
                    <a:srgbClr val="A27700"/>
                  </a:gs>
                  <a:gs pos="71000">
                    <a:srgbClr val="D7B446"/>
                  </a:gs>
                  <a:gs pos="51000">
                    <a:srgbClr val="F2DA64"/>
                  </a:gs>
                  <a:gs pos="100000">
                    <a:srgbClr val="987000"/>
                  </a:gs>
                </a:gsLst>
                <a:lin ang="0" scaled="0"/>
              </a:gra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userDrawn="1"/>
          </p:nvCxnSpPr>
          <p:spPr>
            <a:xfrm>
              <a:off x="-256200" y="5714470"/>
              <a:ext cx="180000" cy="0"/>
            </a:xfrm>
            <a:prstGeom prst="line">
              <a:avLst/>
            </a:prstGeom>
            <a:ln w="6350">
              <a:gradFill>
                <a:gsLst>
                  <a:gs pos="0">
                    <a:srgbClr val="F2DA64"/>
                  </a:gs>
                  <a:gs pos="18000">
                    <a:srgbClr val="A27700"/>
                  </a:gs>
                  <a:gs pos="71000">
                    <a:srgbClr val="D7B446"/>
                  </a:gs>
                  <a:gs pos="51000">
                    <a:srgbClr val="F2DA64"/>
                  </a:gs>
                  <a:gs pos="100000">
                    <a:srgbClr val="987000"/>
                  </a:gs>
                </a:gsLst>
                <a:lin ang="0" scaled="0"/>
              </a:gra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userDrawn="1"/>
          </p:nvCxnSpPr>
          <p:spPr>
            <a:xfrm>
              <a:off x="1149350" y="-265725"/>
              <a:ext cx="0" cy="180000"/>
            </a:xfrm>
            <a:prstGeom prst="line">
              <a:avLst/>
            </a:prstGeom>
            <a:ln w="6350">
              <a:gradFill>
                <a:gsLst>
                  <a:gs pos="0">
                    <a:srgbClr val="F2DA64"/>
                  </a:gs>
                  <a:gs pos="18000">
                    <a:srgbClr val="A27700"/>
                  </a:gs>
                  <a:gs pos="71000">
                    <a:srgbClr val="D7B446"/>
                  </a:gs>
                  <a:gs pos="51000">
                    <a:srgbClr val="F2DA64"/>
                  </a:gs>
                  <a:gs pos="100000">
                    <a:srgbClr val="987000"/>
                  </a:gs>
                </a:gsLst>
                <a:lin ang="5400000" scaled="0"/>
              </a:gra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userDrawn="1"/>
          </p:nvCxnSpPr>
          <p:spPr>
            <a:xfrm>
              <a:off x="2120034" y="-265725"/>
              <a:ext cx="0" cy="180000"/>
            </a:xfrm>
            <a:prstGeom prst="line">
              <a:avLst/>
            </a:prstGeom>
            <a:ln w="6350">
              <a:gradFill>
                <a:gsLst>
                  <a:gs pos="0">
                    <a:srgbClr val="F2DA64"/>
                  </a:gs>
                  <a:gs pos="18000">
                    <a:srgbClr val="A27700"/>
                  </a:gs>
                  <a:gs pos="71000">
                    <a:srgbClr val="D7B446"/>
                  </a:gs>
                  <a:gs pos="51000">
                    <a:srgbClr val="F2DA64"/>
                  </a:gs>
                  <a:gs pos="100000">
                    <a:srgbClr val="987000"/>
                  </a:gs>
                </a:gsLst>
                <a:lin ang="5400000" scaled="0"/>
              </a:gra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userDrawn="1"/>
          </p:nvCxnSpPr>
          <p:spPr>
            <a:xfrm>
              <a:off x="3090718" y="-265725"/>
              <a:ext cx="0" cy="180000"/>
            </a:xfrm>
            <a:prstGeom prst="line">
              <a:avLst/>
            </a:prstGeom>
            <a:ln w="6350">
              <a:gradFill>
                <a:gsLst>
                  <a:gs pos="0">
                    <a:srgbClr val="F2DA64"/>
                  </a:gs>
                  <a:gs pos="18000">
                    <a:srgbClr val="A27700"/>
                  </a:gs>
                  <a:gs pos="71000">
                    <a:srgbClr val="D7B446"/>
                  </a:gs>
                  <a:gs pos="51000">
                    <a:srgbClr val="F2DA64"/>
                  </a:gs>
                  <a:gs pos="100000">
                    <a:srgbClr val="987000"/>
                  </a:gs>
                </a:gsLst>
                <a:lin ang="5400000" scaled="0"/>
              </a:gra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userDrawn="1"/>
          </p:nvCxnSpPr>
          <p:spPr>
            <a:xfrm>
              <a:off x="4061402" y="-265725"/>
              <a:ext cx="0" cy="180000"/>
            </a:xfrm>
            <a:prstGeom prst="line">
              <a:avLst/>
            </a:prstGeom>
            <a:ln w="6350">
              <a:gradFill>
                <a:gsLst>
                  <a:gs pos="0">
                    <a:srgbClr val="F2DA64"/>
                  </a:gs>
                  <a:gs pos="18000">
                    <a:srgbClr val="A27700"/>
                  </a:gs>
                  <a:gs pos="71000">
                    <a:srgbClr val="D7B446"/>
                  </a:gs>
                  <a:gs pos="51000">
                    <a:srgbClr val="F2DA64"/>
                  </a:gs>
                  <a:gs pos="100000">
                    <a:srgbClr val="987000"/>
                  </a:gs>
                </a:gsLst>
                <a:lin ang="5400000" scaled="0"/>
              </a:gra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userDrawn="1"/>
          </p:nvCxnSpPr>
          <p:spPr>
            <a:xfrm>
              <a:off x="5032086" y="-265725"/>
              <a:ext cx="0" cy="180000"/>
            </a:xfrm>
            <a:prstGeom prst="line">
              <a:avLst/>
            </a:prstGeom>
            <a:ln w="6350">
              <a:gradFill>
                <a:gsLst>
                  <a:gs pos="0">
                    <a:srgbClr val="F2DA64"/>
                  </a:gs>
                  <a:gs pos="18000">
                    <a:srgbClr val="A27700"/>
                  </a:gs>
                  <a:gs pos="71000">
                    <a:srgbClr val="D7B446"/>
                  </a:gs>
                  <a:gs pos="51000">
                    <a:srgbClr val="F2DA64"/>
                  </a:gs>
                  <a:gs pos="100000">
                    <a:srgbClr val="987000"/>
                  </a:gs>
                </a:gsLst>
                <a:lin ang="5400000" scaled="0"/>
              </a:gra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userDrawn="1"/>
          </p:nvCxnSpPr>
          <p:spPr>
            <a:xfrm>
              <a:off x="6002770" y="-265725"/>
              <a:ext cx="0" cy="180000"/>
            </a:xfrm>
            <a:prstGeom prst="line">
              <a:avLst/>
            </a:prstGeom>
            <a:ln w="6350">
              <a:gradFill>
                <a:gsLst>
                  <a:gs pos="0">
                    <a:srgbClr val="F2DA64"/>
                  </a:gs>
                  <a:gs pos="18000">
                    <a:srgbClr val="A27700"/>
                  </a:gs>
                  <a:gs pos="71000">
                    <a:srgbClr val="D7B446"/>
                  </a:gs>
                  <a:gs pos="51000">
                    <a:srgbClr val="F2DA64"/>
                  </a:gs>
                  <a:gs pos="100000">
                    <a:srgbClr val="987000"/>
                  </a:gs>
                </a:gsLst>
                <a:lin ang="5400000" scaled="0"/>
              </a:gra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userDrawn="1"/>
          </p:nvCxnSpPr>
          <p:spPr>
            <a:xfrm>
              <a:off x="6973454" y="-265725"/>
              <a:ext cx="0" cy="180000"/>
            </a:xfrm>
            <a:prstGeom prst="line">
              <a:avLst/>
            </a:prstGeom>
            <a:ln w="6350">
              <a:gradFill>
                <a:gsLst>
                  <a:gs pos="0">
                    <a:srgbClr val="F2DA64"/>
                  </a:gs>
                  <a:gs pos="18000">
                    <a:srgbClr val="A27700"/>
                  </a:gs>
                  <a:gs pos="71000">
                    <a:srgbClr val="D7B446"/>
                  </a:gs>
                  <a:gs pos="51000">
                    <a:srgbClr val="F2DA64"/>
                  </a:gs>
                  <a:gs pos="100000">
                    <a:srgbClr val="987000"/>
                  </a:gs>
                </a:gsLst>
                <a:lin ang="5400000" scaled="0"/>
              </a:gra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userDrawn="1"/>
          </p:nvCxnSpPr>
          <p:spPr>
            <a:xfrm>
              <a:off x="7944138" y="-265725"/>
              <a:ext cx="0" cy="180000"/>
            </a:xfrm>
            <a:prstGeom prst="line">
              <a:avLst/>
            </a:prstGeom>
            <a:ln w="6350">
              <a:gradFill>
                <a:gsLst>
                  <a:gs pos="0">
                    <a:srgbClr val="F2DA64"/>
                  </a:gs>
                  <a:gs pos="18000">
                    <a:srgbClr val="A27700"/>
                  </a:gs>
                  <a:gs pos="71000">
                    <a:srgbClr val="D7B446"/>
                  </a:gs>
                  <a:gs pos="51000">
                    <a:srgbClr val="F2DA64"/>
                  </a:gs>
                  <a:gs pos="100000">
                    <a:srgbClr val="987000"/>
                  </a:gs>
                </a:gsLst>
                <a:lin ang="5400000" scaled="0"/>
              </a:gra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userDrawn="1"/>
          </p:nvCxnSpPr>
          <p:spPr>
            <a:xfrm>
              <a:off x="8914822" y="-265725"/>
              <a:ext cx="0" cy="180000"/>
            </a:xfrm>
            <a:prstGeom prst="line">
              <a:avLst/>
            </a:prstGeom>
            <a:ln w="6350">
              <a:gradFill>
                <a:gsLst>
                  <a:gs pos="0">
                    <a:srgbClr val="F2DA64"/>
                  </a:gs>
                  <a:gs pos="18000">
                    <a:srgbClr val="A27700"/>
                  </a:gs>
                  <a:gs pos="71000">
                    <a:srgbClr val="D7B446"/>
                  </a:gs>
                  <a:gs pos="51000">
                    <a:srgbClr val="F2DA64"/>
                  </a:gs>
                  <a:gs pos="100000">
                    <a:srgbClr val="987000"/>
                  </a:gs>
                </a:gsLst>
                <a:lin ang="5400000" scaled="0"/>
              </a:gra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userDrawn="1"/>
          </p:nvCxnSpPr>
          <p:spPr>
            <a:xfrm>
              <a:off x="9885506" y="-265725"/>
              <a:ext cx="0" cy="180000"/>
            </a:xfrm>
            <a:prstGeom prst="line">
              <a:avLst/>
            </a:prstGeom>
            <a:ln w="6350">
              <a:gradFill>
                <a:gsLst>
                  <a:gs pos="0">
                    <a:srgbClr val="F2DA64"/>
                  </a:gs>
                  <a:gs pos="18000">
                    <a:srgbClr val="A27700"/>
                  </a:gs>
                  <a:gs pos="71000">
                    <a:srgbClr val="D7B446"/>
                  </a:gs>
                  <a:gs pos="51000">
                    <a:srgbClr val="F2DA64"/>
                  </a:gs>
                  <a:gs pos="100000">
                    <a:srgbClr val="987000"/>
                  </a:gs>
                </a:gsLst>
                <a:lin ang="5400000" scaled="0"/>
              </a:gra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userDrawn="1"/>
          </p:nvCxnSpPr>
          <p:spPr>
            <a:xfrm>
              <a:off x="10856190" y="-265725"/>
              <a:ext cx="0" cy="180000"/>
            </a:xfrm>
            <a:prstGeom prst="line">
              <a:avLst/>
            </a:prstGeom>
            <a:ln w="6350">
              <a:gradFill>
                <a:gsLst>
                  <a:gs pos="0">
                    <a:srgbClr val="F2DA64"/>
                  </a:gs>
                  <a:gs pos="18000">
                    <a:srgbClr val="A27700"/>
                  </a:gs>
                  <a:gs pos="71000">
                    <a:srgbClr val="D7B446"/>
                  </a:gs>
                  <a:gs pos="51000">
                    <a:srgbClr val="F2DA64"/>
                  </a:gs>
                  <a:gs pos="100000">
                    <a:srgbClr val="987000"/>
                  </a:gs>
                </a:gsLst>
                <a:lin ang="5400000" scaled="0"/>
              </a:gra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userDrawn="1"/>
          </p:nvCxnSpPr>
          <p:spPr>
            <a:xfrm>
              <a:off x="11049000" y="-265725"/>
              <a:ext cx="0" cy="180000"/>
            </a:xfrm>
            <a:prstGeom prst="line">
              <a:avLst/>
            </a:prstGeom>
            <a:ln w="6350">
              <a:gradFill>
                <a:gsLst>
                  <a:gs pos="0">
                    <a:srgbClr val="F2DA64"/>
                  </a:gs>
                  <a:gs pos="18000">
                    <a:srgbClr val="A27700"/>
                  </a:gs>
                  <a:gs pos="71000">
                    <a:srgbClr val="D7B446"/>
                  </a:gs>
                  <a:gs pos="51000">
                    <a:srgbClr val="F2DA64"/>
                  </a:gs>
                  <a:gs pos="100000">
                    <a:srgbClr val="987000"/>
                  </a:gs>
                </a:gsLst>
                <a:lin ang="5400000" scaled="0"/>
              </a:gra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userDrawn="1"/>
          </p:nvCxnSpPr>
          <p:spPr>
            <a:xfrm>
              <a:off x="10077270" y="-265725"/>
              <a:ext cx="0" cy="180000"/>
            </a:xfrm>
            <a:prstGeom prst="line">
              <a:avLst/>
            </a:prstGeom>
            <a:ln w="6350">
              <a:gradFill>
                <a:gsLst>
                  <a:gs pos="0">
                    <a:srgbClr val="F2DA64"/>
                  </a:gs>
                  <a:gs pos="18000">
                    <a:srgbClr val="A27700"/>
                  </a:gs>
                  <a:gs pos="71000">
                    <a:srgbClr val="D7B446"/>
                  </a:gs>
                  <a:gs pos="51000">
                    <a:srgbClr val="F2DA64"/>
                  </a:gs>
                  <a:gs pos="100000">
                    <a:srgbClr val="987000"/>
                  </a:gs>
                </a:gsLst>
                <a:lin ang="5400000" scaled="0"/>
              </a:gra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userDrawn="1"/>
          </p:nvCxnSpPr>
          <p:spPr>
            <a:xfrm>
              <a:off x="9105543" y="-265725"/>
              <a:ext cx="0" cy="180000"/>
            </a:xfrm>
            <a:prstGeom prst="line">
              <a:avLst/>
            </a:prstGeom>
            <a:ln w="6350">
              <a:gradFill>
                <a:gsLst>
                  <a:gs pos="0">
                    <a:srgbClr val="F2DA64"/>
                  </a:gs>
                  <a:gs pos="18000">
                    <a:srgbClr val="A27700"/>
                  </a:gs>
                  <a:gs pos="71000">
                    <a:srgbClr val="D7B446"/>
                  </a:gs>
                  <a:gs pos="51000">
                    <a:srgbClr val="F2DA64"/>
                  </a:gs>
                  <a:gs pos="100000">
                    <a:srgbClr val="987000"/>
                  </a:gs>
                </a:gsLst>
                <a:lin ang="5400000" scaled="0"/>
              </a:gra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userDrawn="1"/>
          </p:nvCxnSpPr>
          <p:spPr>
            <a:xfrm>
              <a:off x="8133816" y="-265725"/>
              <a:ext cx="0" cy="180000"/>
            </a:xfrm>
            <a:prstGeom prst="line">
              <a:avLst/>
            </a:prstGeom>
            <a:ln w="6350">
              <a:gradFill>
                <a:gsLst>
                  <a:gs pos="0">
                    <a:srgbClr val="F2DA64"/>
                  </a:gs>
                  <a:gs pos="18000">
                    <a:srgbClr val="A27700"/>
                  </a:gs>
                  <a:gs pos="71000">
                    <a:srgbClr val="D7B446"/>
                  </a:gs>
                  <a:gs pos="51000">
                    <a:srgbClr val="F2DA64"/>
                  </a:gs>
                  <a:gs pos="100000">
                    <a:srgbClr val="987000"/>
                  </a:gs>
                </a:gsLst>
                <a:lin ang="5400000" scaled="0"/>
              </a:gra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userDrawn="1"/>
          </p:nvCxnSpPr>
          <p:spPr>
            <a:xfrm>
              <a:off x="7162089" y="-265725"/>
              <a:ext cx="0" cy="180000"/>
            </a:xfrm>
            <a:prstGeom prst="line">
              <a:avLst/>
            </a:prstGeom>
            <a:ln w="6350">
              <a:gradFill>
                <a:gsLst>
                  <a:gs pos="0">
                    <a:srgbClr val="F2DA64"/>
                  </a:gs>
                  <a:gs pos="18000">
                    <a:srgbClr val="A27700"/>
                  </a:gs>
                  <a:gs pos="71000">
                    <a:srgbClr val="D7B446"/>
                  </a:gs>
                  <a:gs pos="51000">
                    <a:srgbClr val="F2DA64"/>
                  </a:gs>
                  <a:gs pos="100000">
                    <a:srgbClr val="987000"/>
                  </a:gs>
                </a:gsLst>
                <a:lin ang="5400000" scaled="0"/>
              </a:gra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userDrawn="1"/>
          </p:nvCxnSpPr>
          <p:spPr>
            <a:xfrm>
              <a:off x="6190362" y="-265725"/>
              <a:ext cx="0" cy="180000"/>
            </a:xfrm>
            <a:prstGeom prst="line">
              <a:avLst/>
            </a:prstGeom>
            <a:ln w="6350">
              <a:gradFill>
                <a:gsLst>
                  <a:gs pos="0">
                    <a:srgbClr val="F2DA64"/>
                  </a:gs>
                  <a:gs pos="18000">
                    <a:srgbClr val="A27700"/>
                  </a:gs>
                  <a:gs pos="71000">
                    <a:srgbClr val="D7B446"/>
                  </a:gs>
                  <a:gs pos="51000">
                    <a:srgbClr val="F2DA64"/>
                  </a:gs>
                  <a:gs pos="100000">
                    <a:srgbClr val="987000"/>
                  </a:gs>
                </a:gsLst>
                <a:lin ang="5400000" scaled="0"/>
              </a:gra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userDrawn="1"/>
          </p:nvCxnSpPr>
          <p:spPr>
            <a:xfrm>
              <a:off x="5218635" y="-265725"/>
              <a:ext cx="0" cy="180000"/>
            </a:xfrm>
            <a:prstGeom prst="line">
              <a:avLst/>
            </a:prstGeom>
            <a:ln w="6350">
              <a:gradFill>
                <a:gsLst>
                  <a:gs pos="0">
                    <a:srgbClr val="F2DA64"/>
                  </a:gs>
                  <a:gs pos="18000">
                    <a:srgbClr val="A27700"/>
                  </a:gs>
                  <a:gs pos="71000">
                    <a:srgbClr val="D7B446"/>
                  </a:gs>
                  <a:gs pos="51000">
                    <a:srgbClr val="F2DA64"/>
                  </a:gs>
                  <a:gs pos="100000">
                    <a:srgbClr val="987000"/>
                  </a:gs>
                </a:gsLst>
                <a:lin ang="5400000" scaled="0"/>
              </a:gra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userDrawn="1"/>
          </p:nvCxnSpPr>
          <p:spPr>
            <a:xfrm>
              <a:off x="4246908" y="-265725"/>
              <a:ext cx="0" cy="180000"/>
            </a:xfrm>
            <a:prstGeom prst="line">
              <a:avLst/>
            </a:prstGeom>
            <a:ln w="6350">
              <a:gradFill>
                <a:gsLst>
                  <a:gs pos="0">
                    <a:srgbClr val="F2DA64"/>
                  </a:gs>
                  <a:gs pos="18000">
                    <a:srgbClr val="A27700"/>
                  </a:gs>
                  <a:gs pos="71000">
                    <a:srgbClr val="D7B446"/>
                  </a:gs>
                  <a:gs pos="51000">
                    <a:srgbClr val="F2DA64"/>
                  </a:gs>
                  <a:gs pos="100000">
                    <a:srgbClr val="987000"/>
                  </a:gs>
                </a:gsLst>
                <a:lin ang="5400000" scaled="0"/>
              </a:gradFill>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userDrawn="1"/>
          </p:nvCxnSpPr>
          <p:spPr>
            <a:xfrm>
              <a:off x="3275181" y="-265725"/>
              <a:ext cx="0" cy="180000"/>
            </a:xfrm>
            <a:prstGeom prst="line">
              <a:avLst/>
            </a:prstGeom>
            <a:ln w="6350">
              <a:gradFill>
                <a:gsLst>
                  <a:gs pos="0">
                    <a:srgbClr val="F2DA64"/>
                  </a:gs>
                  <a:gs pos="18000">
                    <a:srgbClr val="A27700"/>
                  </a:gs>
                  <a:gs pos="71000">
                    <a:srgbClr val="D7B446"/>
                  </a:gs>
                  <a:gs pos="51000">
                    <a:srgbClr val="F2DA64"/>
                  </a:gs>
                  <a:gs pos="100000">
                    <a:srgbClr val="987000"/>
                  </a:gs>
                </a:gsLst>
                <a:lin ang="5400000" scaled="0"/>
              </a:gra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userDrawn="1"/>
          </p:nvCxnSpPr>
          <p:spPr>
            <a:xfrm>
              <a:off x="2303454" y="-265725"/>
              <a:ext cx="0" cy="180000"/>
            </a:xfrm>
            <a:prstGeom prst="line">
              <a:avLst/>
            </a:prstGeom>
            <a:ln w="6350">
              <a:gradFill>
                <a:gsLst>
                  <a:gs pos="0">
                    <a:srgbClr val="F2DA64"/>
                  </a:gs>
                  <a:gs pos="18000">
                    <a:srgbClr val="A27700"/>
                  </a:gs>
                  <a:gs pos="71000">
                    <a:srgbClr val="D7B446"/>
                  </a:gs>
                  <a:gs pos="51000">
                    <a:srgbClr val="F2DA64"/>
                  </a:gs>
                  <a:gs pos="100000">
                    <a:srgbClr val="987000"/>
                  </a:gs>
                </a:gsLst>
                <a:lin ang="5400000" scaled="0"/>
              </a:gra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userDrawn="1"/>
          </p:nvCxnSpPr>
          <p:spPr>
            <a:xfrm>
              <a:off x="1331727" y="-265725"/>
              <a:ext cx="0" cy="180000"/>
            </a:xfrm>
            <a:prstGeom prst="line">
              <a:avLst/>
            </a:prstGeom>
            <a:ln w="6350">
              <a:gradFill>
                <a:gsLst>
                  <a:gs pos="0">
                    <a:srgbClr val="F2DA64"/>
                  </a:gs>
                  <a:gs pos="18000">
                    <a:srgbClr val="A27700"/>
                  </a:gs>
                  <a:gs pos="71000">
                    <a:srgbClr val="D7B446"/>
                  </a:gs>
                  <a:gs pos="51000">
                    <a:srgbClr val="F2DA64"/>
                  </a:gs>
                  <a:gs pos="100000">
                    <a:srgbClr val="987000"/>
                  </a:gs>
                </a:gsLst>
                <a:lin ang="5400000" scaled="0"/>
              </a:gradFill>
            </a:ln>
          </p:spPr>
          <p:style>
            <a:lnRef idx="1">
              <a:schemeClr val="accent1"/>
            </a:lnRef>
            <a:fillRef idx="0">
              <a:schemeClr val="accent1"/>
            </a:fillRef>
            <a:effectRef idx="0">
              <a:schemeClr val="accent1"/>
            </a:effectRef>
            <a:fontRef idx="minor">
              <a:schemeClr val="tx1"/>
            </a:fontRef>
          </p:style>
        </p:cxnSp>
        <p:sp>
          <p:nvSpPr>
            <p:cNvPr id="51" name="TextBox 50"/>
            <p:cNvSpPr txBox="1"/>
            <p:nvPr userDrawn="1"/>
          </p:nvSpPr>
          <p:spPr>
            <a:xfrm>
              <a:off x="-747711" y="1646156"/>
              <a:ext cx="438671" cy="123111"/>
            </a:xfrm>
            <a:prstGeom prst="rect">
              <a:avLst/>
            </a:prstGeom>
            <a:noFill/>
          </p:spPr>
          <p:txBody>
            <a:bodyPr wrap="square" lIns="0" tIns="0" rIns="0" bIns="0" rtlCol="0">
              <a:spAutoFit/>
            </a:bodyPr>
            <a:lstStyle/>
            <a:p>
              <a:pPr algn="r"/>
              <a:r>
                <a:rPr lang="en-GB" sz="800" dirty="0">
                  <a:solidFill>
                    <a:schemeClr val="tx1"/>
                  </a:solidFill>
                </a:rPr>
                <a:t>4.75cm</a:t>
              </a:r>
            </a:p>
          </p:txBody>
        </p:sp>
        <p:sp>
          <p:nvSpPr>
            <p:cNvPr id="52" name="TextBox 51"/>
            <p:cNvSpPr txBox="1"/>
            <p:nvPr userDrawn="1"/>
          </p:nvSpPr>
          <p:spPr>
            <a:xfrm>
              <a:off x="-747711" y="2216732"/>
              <a:ext cx="438671" cy="123111"/>
            </a:xfrm>
            <a:prstGeom prst="rect">
              <a:avLst/>
            </a:prstGeom>
            <a:noFill/>
          </p:spPr>
          <p:txBody>
            <a:bodyPr wrap="square" lIns="0" tIns="0" rIns="0" bIns="0" rtlCol="0">
              <a:spAutoFit/>
            </a:bodyPr>
            <a:lstStyle/>
            <a:p>
              <a:pPr algn="r"/>
              <a:r>
                <a:rPr lang="en-GB" sz="800" dirty="0">
                  <a:solidFill>
                    <a:schemeClr val="tx1"/>
                  </a:solidFill>
                </a:rPr>
                <a:t>6.34cm</a:t>
              </a:r>
            </a:p>
          </p:txBody>
        </p:sp>
        <p:sp>
          <p:nvSpPr>
            <p:cNvPr id="53" name="TextBox 52"/>
            <p:cNvSpPr txBox="1"/>
            <p:nvPr userDrawn="1"/>
          </p:nvSpPr>
          <p:spPr>
            <a:xfrm>
              <a:off x="-747711" y="2787308"/>
              <a:ext cx="438671" cy="123111"/>
            </a:xfrm>
            <a:prstGeom prst="rect">
              <a:avLst/>
            </a:prstGeom>
            <a:noFill/>
          </p:spPr>
          <p:txBody>
            <a:bodyPr wrap="square" lIns="0" tIns="0" rIns="0" bIns="0" rtlCol="0">
              <a:spAutoFit/>
            </a:bodyPr>
            <a:lstStyle/>
            <a:p>
              <a:pPr algn="r"/>
              <a:r>
                <a:rPr lang="en-GB" sz="800" dirty="0">
                  <a:solidFill>
                    <a:schemeClr val="tx1"/>
                  </a:solidFill>
                </a:rPr>
                <a:t>7.93cm</a:t>
              </a:r>
            </a:p>
          </p:txBody>
        </p:sp>
        <p:sp>
          <p:nvSpPr>
            <p:cNvPr id="54" name="TextBox 53"/>
            <p:cNvSpPr txBox="1"/>
            <p:nvPr userDrawn="1"/>
          </p:nvSpPr>
          <p:spPr>
            <a:xfrm>
              <a:off x="-747711" y="3357884"/>
              <a:ext cx="438671" cy="123111"/>
            </a:xfrm>
            <a:prstGeom prst="rect">
              <a:avLst/>
            </a:prstGeom>
            <a:noFill/>
          </p:spPr>
          <p:txBody>
            <a:bodyPr wrap="square" lIns="0" tIns="0" rIns="0" bIns="0" rtlCol="0">
              <a:spAutoFit/>
            </a:bodyPr>
            <a:lstStyle/>
            <a:p>
              <a:pPr algn="r"/>
              <a:r>
                <a:rPr lang="en-GB" sz="800" dirty="0">
                  <a:solidFill>
                    <a:schemeClr val="tx1"/>
                  </a:solidFill>
                </a:rPr>
                <a:t>9.52cm</a:t>
              </a:r>
            </a:p>
          </p:txBody>
        </p:sp>
        <p:sp>
          <p:nvSpPr>
            <p:cNvPr id="55" name="TextBox 54"/>
            <p:cNvSpPr txBox="1"/>
            <p:nvPr userDrawn="1"/>
          </p:nvSpPr>
          <p:spPr>
            <a:xfrm>
              <a:off x="-747711" y="3928460"/>
              <a:ext cx="438671" cy="123111"/>
            </a:xfrm>
            <a:prstGeom prst="rect">
              <a:avLst/>
            </a:prstGeom>
            <a:noFill/>
          </p:spPr>
          <p:txBody>
            <a:bodyPr wrap="square" lIns="0" tIns="0" rIns="0" bIns="0" rtlCol="0">
              <a:spAutoFit/>
            </a:bodyPr>
            <a:lstStyle/>
            <a:p>
              <a:pPr algn="r"/>
              <a:r>
                <a:rPr lang="en-GB" sz="800" dirty="0">
                  <a:solidFill>
                    <a:schemeClr val="tx1"/>
                  </a:solidFill>
                </a:rPr>
                <a:t>11.11cm</a:t>
              </a:r>
            </a:p>
          </p:txBody>
        </p:sp>
        <p:sp>
          <p:nvSpPr>
            <p:cNvPr id="56" name="TextBox 55"/>
            <p:cNvSpPr txBox="1"/>
            <p:nvPr userDrawn="1"/>
          </p:nvSpPr>
          <p:spPr>
            <a:xfrm>
              <a:off x="-747711" y="4499036"/>
              <a:ext cx="438671" cy="123111"/>
            </a:xfrm>
            <a:prstGeom prst="rect">
              <a:avLst/>
            </a:prstGeom>
            <a:noFill/>
          </p:spPr>
          <p:txBody>
            <a:bodyPr wrap="square" lIns="0" tIns="0" rIns="0" bIns="0" rtlCol="0">
              <a:spAutoFit/>
            </a:bodyPr>
            <a:lstStyle/>
            <a:p>
              <a:pPr algn="r"/>
              <a:r>
                <a:rPr lang="en-GB" sz="800" dirty="0">
                  <a:solidFill>
                    <a:schemeClr val="tx1"/>
                  </a:solidFill>
                </a:rPr>
                <a:t>12.70cm</a:t>
              </a:r>
            </a:p>
          </p:txBody>
        </p:sp>
        <p:sp>
          <p:nvSpPr>
            <p:cNvPr id="57" name="TextBox 56"/>
            <p:cNvSpPr txBox="1"/>
            <p:nvPr userDrawn="1"/>
          </p:nvSpPr>
          <p:spPr>
            <a:xfrm>
              <a:off x="-747711" y="5069612"/>
              <a:ext cx="438671" cy="123111"/>
            </a:xfrm>
            <a:prstGeom prst="rect">
              <a:avLst/>
            </a:prstGeom>
            <a:noFill/>
          </p:spPr>
          <p:txBody>
            <a:bodyPr wrap="square" lIns="0" tIns="0" rIns="0" bIns="0" rtlCol="0">
              <a:spAutoFit/>
            </a:bodyPr>
            <a:lstStyle/>
            <a:p>
              <a:pPr algn="r"/>
              <a:r>
                <a:rPr lang="en-GB" sz="800" dirty="0">
                  <a:solidFill>
                    <a:schemeClr val="tx1"/>
                  </a:solidFill>
                </a:rPr>
                <a:t>14.29cm</a:t>
              </a:r>
            </a:p>
          </p:txBody>
        </p:sp>
        <p:sp>
          <p:nvSpPr>
            <p:cNvPr id="58" name="TextBox 57"/>
            <p:cNvSpPr txBox="1"/>
            <p:nvPr userDrawn="1"/>
          </p:nvSpPr>
          <p:spPr>
            <a:xfrm>
              <a:off x="-747711" y="5640188"/>
              <a:ext cx="438671" cy="123111"/>
            </a:xfrm>
            <a:prstGeom prst="rect">
              <a:avLst/>
            </a:prstGeom>
            <a:noFill/>
          </p:spPr>
          <p:txBody>
            <a:bodyPr wrap="square" lIns="0" tIns="0" rIns="0" bIns="0" rtlCol="0">
              <a:spAutoFit/>
            </a:bodyPr>
            <a:lstStyle/>
            <a:p>
              <a:pPr algn="r"/>
              <a:r>
                <a:rPr lang="en-GB" sz="800" dirty="0">
                  <a:solidFill>
                    <a:schemeClr val="tx1"/>
                  </a:solidFill>
                </a:rPr>
                <a:t>15.87cm</a:t>
              </a:r>
            </a:p>
          </p:txBody>
        </p:sp>
        <p:sp>
          <p:nvSpPr>
            <p:cNvPr id="59" name="TextBox 58"/>
            <p:cNvSpPr txBox="1"/>
            <p:nvPr userDrawn="1"/>
          </p:nvSpPr>
          <p:spPr>
            <a:xfrm>
              <a:off x="-747711" y="6060280"/>
              <a:ext cx="438671" cy="123111"/>
            </a:xfrm>
            <a:prstGeom prst="rect">
              <a:avLst/>
            </a:prstGeom>
            <a:noFill/>
          </p:spPr>
          <p:txBody>
            <a:bodyPr wrap="square" lIns="0" tIns="0" rIns="0" bIns="0" rtlCol="0">
              <a:spAutoFit/>
            </a:bodyPr>
            <a:lstStyle/>
            <a:p>
              <a:pPr algn="r"/>
              <a:r>
                <a:rPr lang="en-GB" sz="800" dirty="0">
                  <a:solidFill>
                    <a:schemeClr val="tx1"/>
                  </a:solidFill>
                </a:rPr>
                <a:t>17.00cm</a:t>
              </a:r>
            </a:p>
          </p:txBody>
        </p:sp>
        <p:sp>
          <p:nvSpPr>
            <p:cNvPr id="60" name="TextBox 59"/>
            <p:cNvSpPr txBox="1"/>
            <p:nvPr userDrawn="1"/>
          </p:nvSpPr>
          <p:spPr>
            <a:xfrm>
              <a:off x="304800" y="-437436"/>
              <a:ext cx="438671" cy="123111"/>
            </a:xfrm>
            <a:prstGeom prst="rect">
              <a:avLst/>
            </a:prstGeom>
            <a:noFill/>
          </p:spPr>
          <p:txBody>
            <a:bodyPr wrap="square" lIns="0" tIns="0" rIns="0" bIns="0" rtlCol="0">
              <a:spAutoFit/>
            </a:bodyPr>
            <a:lstStyle/>
            <a:p>
              <a:pPr algn="l"/>
              <a:r>
                <a:rPr lang="en-GB" sz="800" dirty="0">
                  <a:solidFill>
                    <a:schemeClr val="tx1"/>
                  </a:solidFill>
                </a:rPr>
                <a:t>1.00cm</a:t>
              </a:r>
            </a:p>
          </p:txBody>
        </p:sp>
        <p:sp>
          <p:nvSpPr>
            <p:cNvPr id="61" name="TextBox 60"/>
            <p:cNvSpPr txBox="1"/>
            <p:nvPr userDrawn="1"/>
          </p:nvSpPr>
          <p:spPr>
            <a:xfrm>
              <a:off x="1276838" y="-437436"/>
              <a:ext cx="438671" cy="123111"/>
            </a:xfrm>
            <a:prstGeom prst="rect">
              <a:avLst/>
            </a:prstGeom>
            <a:noFill/>
          </p:spPr>
          <p:txBody>
            <a:bodyPr wrap="square" lIns="0" tIns="0" rIns="0" bIns="0" rtlCol="0">
              <a:spAutoFit/>
            </a:bodyPr>
            <a:lstStyle/>
            <a:p>
              <a:pPr algn="l"/>
              <a:r>
                <a:rPr lang="en-GB" sz="800" dirty="0">
                  <a:solidFill>
                    <a:schemeClr val="tx1"/>
                  </a:solidFill>
                </a:rPr>
                <a:t>3.70cm</a:t>
              </a:r>
            </a:p>
          </p:txBody>
        </p:sp>
        <p:sp>
          <p:nvSpPr>
            <p:cNvPr id="62" name="TextBox 61"/>
            <p:cNvSpPr txBox="1"/>
            <p:nvPr userDrawn="1"/>
          </p:nvSpPr>
          <p:spPr>
            <a:xfrm>
              <a:off x="2248876" y="-437436"/>
              <a:ext cx="438671" cy="123111"/>
            </a:xfrm>
            <a:prstGeom prst="rect">
              <a:avLst/>
            </a:prstGeom>
            <a:noFill/>
          </p:spPr>
          <p:txBody>
            <a:bodyPr wrap="square" lIns="0" tIns="0" rIns="0" bIns="0" rtlCol="0">
              <a:spAutoFit/>
            </a:bodyPr>
            <a:lstStyle/>
            <a:p>
              <a:pPr algn="l"/>
              <a:r>
                <a:rPr lang="en-GB" sz="800" dirty="0">
                  <a:solidFill>
                    <a:schemeClr val="tx1"/>
                  </a:solidFill>
                </a:rPr>
                <a:t>6.40cm</a:t>
              </a:r>
            </a:p>
          </p:txBody>
        </p:sp>
        <p:sp>
          <p:nvSpPr>
            <p:cNvPr id="63" name="TextBox 62"/>
            <p:cNvSpPr txBox="1"/>
            <p:nvPr userDrawn="1"/>
          </p:nvSpPr>
          <p:spPr>
            <a:xfrm>
              <a:off x="3220914" y="-437436"/>
              <a:ext cx="438671" cy="123111"/>
            </a:xfrm>
            <a:prstGeom prst="rect">
              <a:avLst/>
            </a:prstGeom>
            <a:noFill/>
          </p:spPr>
          <p:txBody>
            <a:bodyPr wrap="square" lIns="0" tIns="0" rIns="0" bIns="0" rtlCol="0">
              <a:spAutoFit/>
            </a:bodyPr>
            <a:lstStyle/>
            <a:p>
              <a:pPr algn="l"/>
              <a:r>
                <a:rPr lang="en-GB" sz="800" dirty="0">
                  <a:solidFill>
                    <a:schemeClr val="tx1"/>
                  </a:solidFill>
                </a:rPr>
                <a:t>9.10cm</a:t>
              </a:r>
            </a:p>
          </p:txBody>
        </p:sp>
        <p:sp>
          <p:nvSpPr>
            <p:cNvPr id="64" name="TextBox 63"/>
            <p:cNvSpPr txBox="1"/>
            <p:nvPr userDrawn="1"/>
          </p:nvSpPr>
          <p:spPr>
            <a:xfrm>
              <a:off x="4192952" y="-437436"/>
              <a:ext cx="438671" cy="123111"/>
            </a:xfrm>
            <a:prstGeom prst="rect">
              <a:avLst/>
            </a:prstGeom>
            <a:noFill/>
          </p:spPr>
          <p:txBody>
            <a:bodyPr wrap="square" lIns="0" tIns="0" rIns="0" bIns="0" rtlCol="0">
              <a:spAutoFit/>
            </a:bodyPr>
            <a:lstStyle/>
            <a:p>
              <a:pPr algn="l"/>
              <a:r>
                <a:rPr lang="en-GB" sz="800" dirty="0">
                  <a:solidFill>
                    <a:schemeClr val="tx1"/>
                  </a:solidFill>
                </a:rPr>
                <a:t>11.80cm</a:t>
              </a:r>
            </a:p>
          </p:txBody>
        </p:sp>
        <p:sp>
          <p:nvSpPr>
            <p:cNvPr id="65" name="TextBox 64"/>
            <p:cNvSpPr txBox="1"/>
            <p:nvPr userDrawn="1"/>
          </p:nvSpPr>
          <p:spPr>
            <a:xfrm>
              <a:off x="5164990" y="-437436"/>
              <a:ext cx="438671" cy="123111"/>
            </a:xfrm>
            <a:prstGeom prst="rect">
              <a:avLst/>
            </a:prstGeom>
            <a:noFill/>
          </p:spPr>
          <p:txBody>
            <a:bodyPr wrap="square" lIns="0" tIns="0" rIns="0" bIns="0" rtlCol="0">
              <a:spAutoFit/>
            </a:bodyPr>
            <a:lstStyle/>
            <a:p>
              <a:pPr algn="l"/>
              <a:r>
                <a:rPr lang="en-GB" sz="800" dirty="0">
                  <a:solidFill>
                    <a:schemeClr val="tx1"/>
                  </a:solidFill>
                </a:rPr>
                <a:t>14.50cm</a:t>
              </a:r>
            </a:p>
          </p:txBody>
        </p:sp>
        <p:sp>
          <p:nvSpPr>
            <p:cNvPr id="66" name="TextBox 65"/>
            <p:cNvSpPr txBox="1"/>
            <p:nvPr userDrawn="1"/>
          </p:nvSpPr>
          <p:spPr>
            <a:xfrm>
              <a:off x="6137028" y="-437436"/>
              <a:ext cx="438671" cy="123111"/>
            </a:xfrm>
            <a:prstGeom prst="rect">
              <a:avLst/>
            </a:prstGeom>
            <a:noFill/>
          </p:spPr>
          <p:txBody>
            <a:bodyPr wrap="square" lIns="0" tIns="0" rIns="0" bIns="0" rtlCol="0">
              <a:spAutoFit/>
            </a:bodyPr>
            <a:lstStyle/>
            <a:p>
              <a:pPr algn="l"/>
              <a:r>
                <a:rPr lang="en-GB" sz="800" dirty="0">
                  <a:solidFill>
                    <a:schemeClr val="tx1"/>
                  </a:solidFill>
                </a:rPr>
                <a:t>17.20cm</a:t>
              </a:r>
            </a:p>
          </p:txBody>
        </p:sp>
        <p:sp>
          <p:nvSpPr>
            <p:cNvPr id="67" name="TextBox 66"/>
            <p:cNvSpPr txBox="1"/>
            <p:nvPr userDrawn="1"/>
          </p:nvSpPr>
          <p:spPr>
            <a:xfrm>
              <a:off x="7109066" y="-437436"/>
              <a:ext cx="438671" cy="123111"/>
            </a:xfrm>
            <a:prstGeom prst="rect">
              <a:avLst/>
            </a:prstGeom>
            <a:noFill/>
          </p:spPr>
          <p:txBody>
            <a:bodyPr wrap="square" lIns="0" tIns="0" rIns="0" bIns="0" rtlCol="0">
              <a:spAutoFit/>
            </a:bodyPr>
            <a:lstStyle/>
            <a:p>
              <a:pPr algn="l"/>
              <a:r>
                <a:rPr lang="en-GB" sz="800" dirty="0">
                  <a:solidFill>
                    <a:schemeClr val="tx1"/>
                  </a:solidFill>
                </a:rPr>
                <a:t>9.90cm</a:t>
              </a:r>
            </a:p>
          </p:txBody>
        </p:sp>
        <p:sp>
          <p:nvSpPr>
            <p:cNvPr id="68" name="TextBox 67"/>
            <p:cNvSpPr txBox="1"/>
            <p:nvPr userDrawn="1"/>
          </p:nvSpPr>
          <p:spPr>
            <a:xfrm>
              <a:off x="8081104" y="-437436"/>
              <a:ext cx="438671" cy="123111"/>
            </a:xfrm>
            <a:prstGeom prst="rect">
              <a:avLst/>
            </a:prstGeom>
            <a:noFill/>
          </p:spPr>
          <p:txBody>
            <a:bodyPr wrap="square" lIns="0" tIns="0" rIns="0" bIns="0" rtlCol="0">
              <a:spAutoFit/>
            </a:bodyPr>
            <a:lstStyle/>
            <a:p>
              <a:pPr algn="l"/>
              <a:r>
                <a:rPr lang="en-GB" sz="800" dirty="0">
                  <a:solidFill>
                    <a:schemeClr val="tx1"/>
                  </a:solidFill>
                </a:rPr>
                <a:t>22.60cm</a:t>
              </a:r>
            </a:p>
          </p:txBody>
        </p:sp>
        <p:sp>
          <p:nvSpPr>
            <p:cNvPr id="69" name="TextBox 68"/>
            <p:cNvSpPr txBox="1"/>
            <p:nvPr userDrawn="1"/>
          </p:nvSpPr>
          <p:spPr>
            <a:xfrm>
              <a:off x="9053142" y="-437436"/>
              <a:ext cx="438671" cy="123111"/>
            </a:xfrm>
            <a:prstGeom prst="rect">
              <a:avLst/>
            </a:prstGeom>
            <a:noFill/>
          </p:spPr>
          <p:txBody>
            <a:bodyPr wrap="square" lIns="0" tIns="0" rIns="0" bIns="0" rtlCol="0">
              <a:spAutoFit/>
            </a:bodyPr>
            <a:lstStyle/>
            <a:p>
              <a:pPr algn="l"/>
              <a:r>
                <a:rPr lang="en-GB" sz="800" dirty="0">
                  <a:solidFill>
                    <a:schemeClr val="tx1"/>
                  </a:solidFill>
                </a:rPr>
                <a:t>25.30cm</a:t>
              </a:r>
            </a:p>
          </p:txBody>
        </p:sp>
        <p:sp>
          <p:nvSpPr>
            <p:cNvPr id="70" name="TextBox 69"/>
            <p:cNvSpPr txBox="1"/>
            <p:nvPr userDrawn="1"/>
          </p:nvSpPr>
          <p:spPr>
            <a:xfrm>
              <a:off x="10025180" y="-437436"/>
              <a:ext cx="438671" cy="123111"/>
            </a:xfrm>
            <a:prstGeom prst="rect">
              <a:avLst/>
            </a:prstGeom>
            <a:noFill/>
          </p:spPr>
          <p:txBody>
            <a:bodyPr wrap="square" lIns="0" tIns="0" rIns="0" bIns="0" rtlCol="0">
              <a:spAutoFit/>
            </a:bodyPr>
            <a:lstStyle/>
            <a:p>
              <a:pPr algn="l"/>
              <a:r>
                <a:rPr lang="en-GB" sz="800" dirty="0">
                  <a:solidFill>
                    <a:schemeClr val="tx1"/>
                  </a:solidFill>
                </a:rPr>
                <a:t>27.99cm</a:t>
              </a:r>
            </a:p>
          </p:txBody>
        </p:sp>
        <p:sp>
          <p:nvSpPr>
            <p:cNvPr id="71" name="TextBox 70"/>
            <p:cNvSpPr txBox="1"/>
            <p:nvPr userDrawn="1"/>
          </p:nvSpPr>
          <p:spPr>
            <a:xfrm>
              <a:off x="10997215" y="-437436"/>
              <a:ext cx="438671" cy="123111"/>
            </a:xfrm>
            <a:prstGeom prst="rect">
              <a:avLst/>
            </a:prstGeom>
            <a:noFill/>
          </p:spPr>
          <p:txBody>
            <a:bodyPr wrap="square" lIns="0" tIns="0" rIns="0" bIns="0" rtlCol="0">
              <a:spAutoFit/>
            </a:bodyPr>
            <a:lstStyle/>
            <a:p>
              <a:pPr algn="l"/>
              <a:r>
                <a:rPr lang="en-GB" sz="800" dirty="0">
                  <a:solidFill>
                    <a:schemeClr val="tx1"/>
                  </a:solidFill>
                </a:rPr>
                <a:t>30.69cm</a:t>
              </a:r>
            </a:p>
          </p:txBody>
        </p:sp>
        <p:sp>
          <p:nvSpPr>
            <p:cNvPr id="72" name="TextBox 71"/>
            <p:cNvSpPr txBox="1"/>
            <p:nvPr userDrawn="1"/>
          </p:nvSpPr>
          <p:spPr>
            <a:xfrm>
              <a:off x="11461750" y="-437436"/>
              <a:ext cx="438671" cy="123111"/>
            </a:xfrm>
            <a:prstGeom prst="rect">
              <a:avLst/>
            </a:prstGeom>
            <a:noFill/>
          </p:spPr>
          <p:txBody>
            <a:bodyPr wrap="square" lIns="0" tIns="0" rIns="0" bIns="0" rtlCol="0">
              <a:spAutoFit/>
            </a:bodyPr>
            <a:lstStyle/>
            <a:p>
              <a:pPr algn="r"/>
              <a:r>
                <a:rPr lang="en-GB" sz="800" dirty="0">
                  <a:solidFill>
                    <a:schemeClr val="tx1"/>
                  </a:solidFill>
                </a:rPr>
                <a:t>32.85cm</a:t>
              </a:r>
            </a:p>
          </p:txBody>
        </p:sp>
        <p:sp>
          <p:nvSpPr>
            <p:cNvPr id="74" name="TextBox 73"/>
            <p:cNvSpPr txBox="1"/>
            <p:nvPr userDrawn="1"/>
          </p:nvSpPr>
          <p:spPr>
            <a:xfrm>
              <a:off x="10490780" y="-437436"/>
              <a:ext cx="438671" cy="123111"/>
            </a:xfrm>
            <a:prstGeom prst="rect">
              <a:avLst/>
            </a:prstGeom>
            <a:noFill/>
          </p:spPr>
          <p:txBody>
            <a:bodyPr wrap="square" lIns="0" tIns="0" rIns="0" bIns="0" rtlCol="0">
              <a:spAutoFit/>
            </a:bodyPr>
            <a:lstStyle/>
            <a:p>
              <a:pPr algn="r"/>
              <a:r>
                <a:rPr lang="en-GB" sz="800" dirty="0">
                  <a:solidFill>
                    <a:schemeClr val="tx1"/>
                  </a:solidFill>
                </a:rPr>
                <a:t>30.16cm</a:t>
              </a:r>
            </a:p>
          </p:txBody>
        </p:sp>
        <p:sp>
          <p:nvSpPr>
            <p:cNvPr id="75" name="TextBox 74"/>
            <p:cNvSpPr txBox="1"/>
            <p:nvPr userDrawn="1"/>
          </p:nvSpPr>
          <p:spPr>
            <a:xfrm>
              <a:off x="9519807" y="-437436"/>
              <a:ext cx="438671" cy="123111"/>
            </a:xfrm>
            <a:prstGeom prst="rect">
              <a:avLst/>
            </a:prstGeom>
            <a:noFill/>
          </p:spPr>
          <p:txBody>
            <a:bodyPr wrap="square" lIns="0" tIns="0" rIns="0" bIns="0" rtlCol="0">
              <a:spAutoFit/>
            </a:bodyPr>
            <a:lstStyle/>
            <a:p>
              <a:pPr algn="r"/>
              <a:r>
                <a:rPr lang="en-GB" sz="800" dirty="0">
                  <a:solidFill>
                    <a:schemeClr val="tx1"/>
                  </a:solidFill>
                </a:rPr>
                <a:t>27.46cm</a:t>
              </a:r>
            </a:p>
          </p:txBody>
        </p:sp>
        <p:sp>
          <p:nvSpPr>
            <p:cNvPr id="76" name="TextBox 75"/>
            <p:cNvSpPr txBox="1"/>
            <p:nvPr userDrawn="1"/>
          </p:nvSpPr>
          <p:spPr>
            <a:xfrm>
              <a:off x="8548834" y="-437436"/>
              <a:ext cx="438671" cy="123111"/>
            </a:xfrm>
            <a:prstGeom prst="rect">
              <a:avLst/>
            </a:prstGeom>
            <a:noFill/>
          </p:spPr>
          <p:txBody>
            <a:bodyPr wrap="square" lIns="0" tIns="0" rIns="0" bIns="0" rtlCol="0">
              <a:spAutoFit/>
            </a:bodyPr>
            <a:lstStyle/>
            <a:p>
              <a:pPr algn="r"/>
              <a:r>
                <a:rPr lang="en-GB" sz="800" dirty="0">
                  <a:solidFill>
                    <a:schemeClr val="tx1"/>
                  </a:solidFill>
                </a:rPr>
                <a:t>24.76cm</a:t>
              </a:r>
            </a:p>
          </p:txBody>
        </p:sp>
        <p:sp>
          <p:nvSpPr>
            <p:cNvPr id="77" name="TextBox 76"/>
            <p:cNvSpPr txBox="1"/>
            <p:nvPr userDrawn="1"/>
          </p:nvSpPr>
          <p:spPr>
            <a:xfrm>
              <a:off x="7577861" y="-437436"/>
              <a:ext cx="438671" cy="123111"/>
            </a:xfrm>
            <a:prstGeom prst="rect">
              <a:avLst/>
            </a:prstGeom>
            <a:noFill/>
          </p:spPr>
          <p:txBody>
            <a:bodyPr wrap="square" lIns="0" tIns="0" rIns="0" bIns="0" rtlCol="0">
              <a:spAutoFit/>
            </a:bodyPr>
            <a:lstStyle/>
            <a:p>
              <a:pPr algn="r"/>
              <a:r>
                <a:rPr lang="en-GB" sz="800" dirty="0">
                  <a:solidFill>
                    <a:schemeClr val="tx1"/>
                  </a:solidFill>
                </a:rPr>
                <a:t>22.07cm</a:t>
              </a:r>
            </a:p>
          </p:txBody>
        </p:sp>
        <p:sp>
          <p:nvSpPr>
            <p:cNvPr id="78" name="TextBox 77"/>
            <p:cNvSpPr txBox="1"/>
            <p:nvPr userDrawn="1"/>
          </p:nvSpPr>
          <p:spPr>
            <a:xfrm>
              <a:off x="6606888" y="-437436"/>
              <a:ext cx="438671" cy="123111"/>
            </a:xfrm>
            <a:prstGeom prst="rect">
              <a:avLst/>
            </a:prstGeom>
            <a:noFill/>
          </p:spPr>
          <p:txBody>
            <a:bodyPr wrap="square" lIns="0" tIns="0" rIns="0" bIns="0" rtlCol="0">
              <a:spAutoFit/>
            </a:bodyPr>
            <a:lstStyle/>
            <a:p>
              <a:pPr algn="r"/>
              <a:r>
                <a:rPr lang="en-GB" sz="800" dirty="0">
                  <a:solidFill>
                    <a:schemeClr val="tx1"/>
                  </a:solidFill>
                </a:rPr>
                <a:t>19.37cm</a:t>
              </a:r>
            </a:p>
          </p:txBody>
        </p:sp>
        <p:sp>
          <p:nvSpPr>
            <p:cNvPr id="79" name="TextBox 78"/>
            <p:cNvSpPr txBox="1"/>
            <p:nvPr userDrawn="1"/>
          </p:nvSpPr>
          <p:spPr>
            <a:xfrm>
              <a:off x="5635915" y="-437436"/>
              <a:ext cx="438671" cy="123111"/>
            </a:xfrm>
            <a:prstGeom prst="rect">
              <a:avLst/>
            </a:prstGeom>
            <a:noFill/>
          </p:spPr>
          <p:txBody>
            <a:bodyPr wrap="square" lIns="0" tIns="0" rIns="0" bIns="0" rtlCol="0">
              <a:spAutoFit/>
            </a:bodyPr>
            <a:lstStyle/>
            <a:p>
              <a:pPr algn="r"/>
              <a:r>
                <a:rPr lang="en-GB" sz="800" dirty="0">
                  <a:solidFill>
                    <a:schemeClr val="tx1"/>
                  </a:solidFill>
                </a:rPr>
                <a:t>16.67cm</a:t>
              </a:r>
            </a:p>
          </p:txBody>
        </p:sp>
        <p:sp>
          <p:nvSpPr>
            <p:cNvPr id="80" name="TextBox 79"/>
            <p:cNvSpPr txBox="1"/>
            <p:nvPr userDrawn="1"/>
          </p:nvSpPr>
          <p:spPr>
            <a:xfrm>
              <a:off x="4664942" y="-437436"/>
              <a:ext cx="438671" cy="123111"/>
            </a:xfrm>
            <a:prstGeom prst="rect">
              <a:avLst/>
            </a:prstGeom>
            <a:noFill/>
          </p:spPr>
          <p:txBody>
            <a:bodyPr wrap="square" lIns="0" tIns="0" rIns="0" bIns="0" rtlCol="0">
              <a:spAutoFit/>
            </a:bodyPr>
            <a:lstStyle/>
            <a:p>
              <a:pPr algn="r"/>
              <a:r>
                <a:rPr lang="en-GB" sz="800" dirty="0">
                  <a:solidFill>
                    <a:schemeClr val="tx1"/>
                  </a:solidFill>
                </a:rPr>
                <a:t>13.98cm</a:t>
              </a:r>
            </a:p>
          </p:txBody>
        </p:sp>
        <p:sp>
          <p:nvSpPr>
            <p:cNvPr id="81" name="TextBox 80"/>
            <p:cNvSpPr txBox="1"/>
            <p:nvPr userDrawn="1"/>
          </p:nvSpPr>
          <p:spPr>
            <a:xfrm>
              <a:off x="3693969" y="-437436"/>
              <a:ext cx="438671" cy="123111"/>
            </a:xfrm>
            <a:prstGeom prst="rect">
              <a:avLst/>
            </a:prstGeom>
            <a:noFill/>
          </p:spPr>
          <p:txBody>
            <a:bodyPr wrap="square" lIns="0" tIns="0" rIns="0" bIns="0" rtlCol="0">
              <a:spAutoFit/>
            </a:bodyPr>
            <a:lstStyle/>
            <a:p>
              <a:pPr algn="r"/>
              <a:r>
                <a:rPr lang="en-GB" sz="800" dirty="0">
                  <a:solidFill>
                    <a:schemeClr val="tx1"/>
                  </a:solidFill>
                </a:rPr>
                <a:t>11.28cm</a:t>
              </a:r>
            </a:p>
          </p:txBody>
        </p:sp>
        <p:sp>
          <p:nvSpPr>
            <p:cNvPr id="82" name="TextBox 81"/>
            <p:cNvSpPr txBox="1"/>
            <p:nvPr userDrawn="1"/>
          </p:nvSpPr>
          <p:spPr>
            <a:xfrm>
              <a:off x="2722996" y="-437436"/>
              <a:ext cx="438671" cy="123111"/>
            </a:xfrm>
            <a:prstGeom prst="rect">
              <a:avLst/>
            </a:prstGeom>
            <a:noFill/>
          </p:spPr>
          <p:txBody>
            <a:bodyPr wrap="square" lIns="0" tIns="0" rIns="0" bIns="0" rtlCol="0">
              <a:spAutoFit/>
            </a:bodyPr>
            <a:lstStyle/>
            <a:p>
              <a:pPr algn="r"/>
              <a:r>
                <a:rPr lang="en-GB" sz="800" dirty="0">
                  <a:solidFill>
                    <a:schemeClr val="tx1"/>
                  </a:solidFill>
                </a:rPr>
                <a:t>8.59cm</a:t>
              </a:r>
            </a:p>
          </p:txBody>
        </p:sp>
        <p:sp>
          <p:nvSpPr>
            <p:cNvPr id="83" name="TextBox 82"/>
            <p:cNvSpPr txBox="1"/>
            <p:nvPr userDrawn="1"/>
          </p:nvSpPr>
          <p:spPr>
            <a:xfrm>
              <a:off x="1752023" y="-437436"/>
              <a:ext cx="438671" cy="123111"/>
            </a:xfrm>
            <a:prstGeom prst="rect">
              <a:avLst/>
            </a:prstGeom>
            <a:noFill/>
          </p:spPr>
          <p:txBody>
            <a:bodyPr wrap="square" lIns="0" tIns="0" rIns="0" bIns="0" rtlCol="0">
              <a:spAutoFit/>
            </a:bodyPr>
            <a:lstStyle/>
            <a:p>
              <a:pPr algn="r"/>
              <a:r>
                <a:rPr lang="en-GB" sz="800" dirty="0">
                  <a:solidFill>
                    <a:schemeClr val="tx1"/>
                  </a:solidFill>
                </a:rPr>
                <a:t>5.89cm</a:t>
              </a:r>
            </a:p>
          </p:txBody>
        </p:sp>
        <p:sp>
          <p:nvSpPr>
            <p:cNvPr id="84" name="TextBox 83"/>
            <p:cNvSpPr txBox="1"/>
            <p:nvPr userDrawn="1"/>
          </p:nvSpPr>
          <p:spPr>
            <a:xfrm>
              <a:off x="781050" y="-437436"/>
              <a:ext cx="438671" cy="123111"/>
            </a:xfrm>
            <a:prstGeom prst="rect">
              <a:avLst/>
            </a:prstGeom>
            <a:noFill/>
          </p:spPr>
          <p:txBody>
            <a:bodyPr wrap="square" lIns="0" tIns="0" rIns="0" bIns="0" rtlCol="0">
              <a:spAutoFit/>
            </a:bodyPr>
            <a:lstStyle/>
            <a:p>
              <a:pPr algn="r"/>
              <a:r>
                <a:rPr lang="en-GB" sz="800" dirty="0">
                  <a:solidFill>
                    <a:schemeClr val="tx1"/>
                  </a:solidFill>
                </a:rPr>
                <a:t>3.19cm</a:t>
              </a:r>
            </a:p>
          </p:txBody>
        </p:sp>
        <p:cxnSp>
          <p:nvCxnSpPr>
            <p:cNvPr id="5" name="Straight Connector 4"/>
            <p:cNvCxnSpPr/>
            <p:nvPr userDrawn="1"/>
          </p:nvCxnSpPr>
          <p:spPr>
            <a:xfrm>
              <a:off x="360000" y="-265725"/>
              <a:ext cx="0" cy="180000"/>
            </a:xfrm>
            <a:prstGeom prst="line">
              <a:avLst/>
            </a:prstGeom>
            <a:ln w="6350">
              <a:gradFill>
                <a:gsLst>
                  <a:gs pos="0">
                    <a:srgbClr val="F2DA64"/>
                  </a:gs>
                  <a:gs pos="18000">
                    <a:srgbClr val="A27700"/>
                  </a:gs>
                  <a:gs pos="71000">
                    <a:srgbClr val="D7B446"/>
                  </a:gs>
                  <a:gs pos="51000">
                    <a:srgbClr val="F2DA64"/>
                  </a:gs>
                  <a:gs pos="100000">
                    <a:srgbClr val="987000"/>
                  </a:gs>
                </a:gsLst>
                <a:lin ang="5400000" scaled="0"/>
              </a:gradFill>
            </a:ln>
          </p:spPr>
          <p:style>
            <a:lnRef idx="1">
              <a:schemeClr val="accent1"/>
            </a:lnRef>
            <a:fillRef idx="0">
              <a:schemeClr val="accent1"/>
            </a:fillRef>
            <a:effectRef idx="0">
              <a:schemeClr val="accent1"/>
            </a:effectRef>
            <a:fontRef idx="minor">
              <a:schemeClr val="tx1"/>
            </a:fontRef>
          </p:style>
        </p:cxnSp>
        <p:sp>
          <p:nvSpPr>
            <p:cNvPr id="85" name="TextBox 84"/>
            <p:cNvSpPr txBox="1"/>
            <p:nvPr userDrawn="1"/>
          </p:nvSpPr>
          <p:spPr>
            <a:xfrm>
              <a:off x="-1143000" y="5763299"/>
              <a:ext cx="833960" cy="123111"/>
            </a:xfrm>
            <a:prstGeom prst="rect">
              <a:avLst/>
            </a:prstGeom>
            <a:noFill/>
          </p:spPr>
          <p:txBody>
            <a:bodyPr wrap="square" lIns="0" tIns="0" rIns="0" bIns="0" rtlCol="0">
              <a:spAutoFit/>
            </a:bodyPr>
            <a:lstStyle/>
            <a:p>
              <a:pPr algn="r"/>
              <a:r>
                <a:rPr lang="en-GB" sz="800" dirty="0">
                  <a:solidFill>
                    <a:schemeClr val="tx1"/>
                  </a:solidFill>
                </a:rPr>
                <a:t>Content Bottom</a:t>
              </a:r>
            </a:p>
          </p:txBody>
        </p:sp>
        <p:sp>
          <p:nvSpPr>
            <p:cNvPr id="86" name="TextBox 85"/>
            <p:cNvSpPr txBox="1"/>
            <p:nvPr userDrawn="1"/>
          </p:nvSpPr>
          <p:spPr>
            <a:xfrm>
              <a:off x="-1143000" y="1769267"/>
              <a:ext cx="833960" cy="123111"/>
            </a:xfrm>
            <a:prstGeom prst="rect">
              <a:avLst/>
            </a:prstGeom>
            <a:noFill/>
          </p:spPr>
          <p:txBody>
            <a:bodyPr wrap="square" lIns="0" tIns="0" rIns="0" bIns="0" rtlCol="0">
              <a:spAutoFit/>
            </a:bodyPr>
            <a:lstStyle/>
            <a:p>
              <a:pPr algn="r"/>
              <a:r>
                <a:rPr lang="en-GB" sz="800" dirty="0">
                  <a:solidFill>
                    <a:schemeClr val="tx1"/>
                  </a:solidFill>
                </a:rPr>
                <a:t>Content Top</a:t>
              </a:r>
            </a:p>
          </p:txBody>
        </p:sp>
        <p:sp>
          <p:nvSpPr>
            <p:cNvPr id="87" name="TextBox 86"/>
            <p:cNvSpPr txBox="1"/>
            <p:nvPr userDrawn="1"/>
          </p:nvSpPr>
          <p:spPr>
            <a:xfrm>
              <a:off x="-1143000" y="1198691"/>
              <a:ext cx="833960" cy="123111"/>
            </a:xfrm>
            <a:prstGeom prst="rect">
              <a:avLst/>
            </a:prstGeom>
            <a:noFill/>
          </p:spPr>
          <p:txBody>
            <a:bodyPr wrap="square" lIns="0" tIns="0" rIns="0" bIns="0" rtlCol="0">
              <a:spAutoFit/>
            </a:bodyPr>
            <a:lstStyle/>
            <a:p>
              <a:pPr algn="r"/>
              <a:r>
                <a:rPr lang="en-GB" sz="800" dirty="0">
                  <a:solidFill>
                    <a:schemeClr val="tx1"/>
                  </a:solidFill>
                </a:rPr>
                <a:t>Heading Baseline</a:t>
              </a:r>
            </a:p>
          </p:txBody>
        </p:sp>
        <p:sp>
          <p:nvSpPr>
            <p:cNvPr id="88" name="TextBox 87"/>
            <p:cNvSpPr txBox="1"/>
            <p:nvPr userDrawn="1"/>
          </p:nvSpPr>
          <p:spPr>
            <a:xfrm>
              <a:off x="-590537" y="-438330"/>
              <a:ext cx="833960" cy="123111"/>
            </a:xfrm>
            <a:prstGeom prst="rect">
              <a:avLst/>
            </a:prstGeom>
            <a:noFill/>
          </p:spPr>
          <p:txBody>
            <a:bodyPr wrap="square" lIns="0" tIns="0" rIns="0" bIns="0" rtlCol="0">
              <a:spAutoFit/>
            </a:bodyPr>
            <a:lstStyle/>
            <a:p>
              <a:pPr algn="r"/>
              <a:r>
                <a:rPr lang="en-GB" sz="800" dirty="0">
                  <a:solidFill>
                    <a:schemeClr val="tx1"/>
                  </a:solidFill>
                </a:rPr>
                <a:t>Left Margin</a:t>
              </a:r>
            </a:p>
          </p:txBody>
        </p:sp>
        <p:sp>
          <p:nvSpPr>
            <p:cNvPr id="89" name="TextBox 88"/>
            <p:cNvSpPr txBox="1"/>
            <p:nvPr userDrawn="1"/>
          </p:nvSpPr>
          <p:spPr>
            <a:xfrm>
              <a:off x="11933758" y="-438330"/>
              <a:ext cx="639242" cy="123111"/>
            </a:xfrm>
            <a:prstGeom prst="rect">
              <a:avLst/>
            </a:prstGeom>
            <a:noFill/>
          </p:spPr>
          <p:txBody>
            <a:bodyPr wrap="square" lIns="0" tIns="0" rIns="0" bIns="0" rtlCol="0">
              <a:spAutoFit/>
            </a:bodyPr>
            <a:lstStyle/>
            <a:p>
              <a:pPr algn="l"/>
              <a:r>
                <a:rPr lang="en-GB" sz="800" dirty="0">
                  <a:solidFill>
                    <a:schemeClr val="tx1"/>
                  </a:solidFill>
                </a:rPr>
                <a:t>Right Margin</a:t>
              </a:r>
            </a:p>
          </p:txBody>
        </p:sp>
      </p:grpSp>
      <p:sp>
        <p:nvSpPr>
          <p:cNvPr id="91" name="Title Placeholder 1"/>
          <p:cNvSpPr>
            <a:spLocks noGrp="1"/>
          </p:cNvSpPr>
          <p:nvPr>
            <p:ph type="title"/>
          </p:nvPr>
        </p:nvSpPr>
        <p:spPr>
          <a:xfrm>
            <a:off x="355600" y="1418400"/>
            <a:ext cx="11476401" cy="324000"/>
          </a:xfrm>
          <a:prstGeom prst="rect">
            <a:avLst/>
          </a:prstGeom>
        </p:spPr>
        <p:txBody>
          <a:bodyPr vert="horz" lIns="0" tIns="0" rIns="0" bIns="0" rtlCol="0" anchor="t" anchorCtr="0">
            <a:noAutofit/>
          </a:bodyPr>
          <a:lstStyle/>
          <a:p>
            <a:r>
              <a:rPr lang="en-US" dirty="0"/>
              <a:t>Click to edit Master title style</a:t>
            </a:r>
            <a:endParaRPr lang="en-GB" dirty="0"/>
          </a:p>
        </p:txBody>
      </p:sp>
      <p:sp>
        <p:nvSpPr>
          <p:cNvPr id="92" name="Text Placeholder 2"/>
          <p:cNvSpPr>
            <a:spLocks noGrp="1"/>
          </p:cNvSpPr>
          <p:nvPr>
            <p:ph type="body" idx="1"/>
          </p:nvPr>
        </p:nvSpPr>
        <p:spPr>
          <a:xfrm>
            <a:off x="359999" y="1892378"/>
            <a:ext cx="11466875" cy="3819447"/>
          </a:xfrm>
          <a:prstGeom prst="rect">
            <a:avLst/>
          </a:prstGeom>
        </p:spPr>
        <p:txBody>
          <a:bodyPr vert="horz" lIns="0" tIns="0" rIns="0" bIns="0" rtlCol="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3" name="Slide Number Placeholder 5"/>
          <p:cNvSpPr>
            <a:spLocks noGrp="1"/>
          </p:cNvSpPr>
          <p:nvPr>
            <p:ph type="sldNum" sz="quarter" idx="4"/>
          </p:nvPr>
        </p:nvSpPr>
        <p:spPr>
          <a:xfrm>
            <a:off x="10856913" y="6394275"/>
            <a:ext cx="969962" cy="196850"/>
          </a:xfrm>
          <a:prstGeom prst="rect">
            <a:avLst/>
          </a:prstGeom>
        </p:spPr>
        <p:txBody>
          <a:bodyPr vert="horz" lIns="0" tIns="0" rIns="0" bIns="0" rtlCol="0" anchor="ctr"/>
          <a:lstStyle>
            <a:lvl1pPr algn="r">
              <a:defRPr sz="1000">
                <a:solidFill>
                  <a:schemeClr val="tx1"/>
                </a:solidFill>
              </a:defRPr>
            </a:lvl1pPr>
          </a:lstStyle>
          <a:p>
            <a:fld id="{4034BEE3-566C-4068-A777-C3A4762E861B}" type="slidenum">
              <a:rPr lang="en-GB" smtClean="0"/>
              <a:pPr/>
              <a:t>‹#›</a:t>
            </a:fld>
            <a:endParaRPr lang="en-GB" dirty="0"/>
          </a:p>
        </p:txBody>
      </p:sp>
      <p:cxnSp>
        <p:nvCxnSpPr>
          <p:cNvPr id="94" name="Straight Connector 93"/>
          <p:cNvCxnSpPr/>
          <p:nvPr/>
        </p:nvCxnSpPr>
        <p:spPr>
          <a:xfrm>
            <a:off x="0" y="6124991"/>
            <a:ext cx="12193200" cy="0"/>
          </a:xfrm>
          <a:prstGeom prst="line">
            <a:avLst/>
          </a:prstGeom>
          <a:ln w="19050">
            <a:gradFill>
              <a:gsLst>
                <a:gs pos="0">
                  <a:srgbClr val="F2DA64"/>
                </a:gs>
                <a:gs pos="18000">
                  <a:srgbClr val="A27700"/>
                </a:gs>
                <a:gs pos="71000">
                  <a:srgbClr val="D7B446"/>
                </a:gs>
                <a:gs pos="51000">
                  <a:srgbClr val="F2DA64"/>
                </a:gs>
                <a:gs pos="100000">
                  <a:srgbClr val="987000"/>
                </a:gs>
              </a:gsLst>
              <a:lin ang="0" scaled="0"/>
            </a:gradFill>
          </a:ln>
        </p:spPr>
        <p:style>
          <a:lnRef idx="1">
            <a:schemeClr val="accent1"/>
          </a:lnRef>
          <a:fillRef idx="0">
            <a:schemeClr val="accent1"/>
          </a:fillRef>
          <a:effectRef idx="0">
            <a:schemeClr val="accent1"/>
          </a:effectRef>
          <a:fontRef idx="minor">
            <a:schemeClr val="tx1"/>
          </a:fontRef>
        </p:style>
      </p:cxnSp>
      <p:graphicFrame>
        <p:nvGraphicFramePr>
          <p:cNvPr id="90" name="Table 89"/>
          <p:cNvGraphicFramePr>
            <a:graphicFrameLocks noGrp="1"/>
          </p:cNvGraphicFramePr>
          <p:nvPr>
            <p:extLst>
              <p:ext uri="{D42A27DB-BD31-4B8C-83A1-F6EECF244321}">
                <p14:modId xmlns:p14="http://schemas.microsoft.com/office/powerpoint/2010/main" val="2057299700"/>
              </p:ext>
            </p:extLst>
          </p:nvPr>
        </p:nvGraphicFramePr>
        <p:xfrm>
          <a:off x="355600" y="819509"/>
          <a:ext cx="11469690" cy="315554"/>
        </p:xfrm>
        <a:graphic>
          <a:graphicData uri="http://schemas.openxmlformats.org/drawingml/2006/table">
            <a:tbl>
              <a:tblPr firstRow="1" bandRow="1">
                <a:tableStyleId>{5C22544A-7EE6-4342-B048-85BDC9FD1C3A}</a:tableStyleId>
              </a:tblPr>
              <a:tblGrid>
                <a:gridCol w="1274410">
                  <a:extLst>
                    <a:ext uri="{9D8B030D-6E8A-4147-A177-3AD203B41FA5}">
                      <a16:colId xmlns:a16="http://schemas.microsoft.com/office/drawing/2014/main" val="20000"/>
                    </a:ext>
                  </a:extLst>
                </a:gridCol>
                <a:gridCol w="1274410">
                  <a:extLst>
                    <a:ext uri="{9D8B030D-6E8A-4147-A177-3AD203B41FA5}">
                      <a16:colId xmlns:a16="http://schemas.microsoft.com/office/drawing/2014/main" val="20001"/>
                    </a:ext>
                  </a:extLst>
                </a:gridCol>
                <a:gridCol w="1274410">
                  <a:extLst>
                    <a:ext uri="{9D8B030D-6E8A-4147-A177-3AD203B41FA5}">
                      <a16:colId xmlns:a16="http://schemas.microsoft.com/office/drawing/2014/main" val="20002"/>
                    </a:ext>
                  </a:extLst>
                </a:gridCol>
                <a:gridCol w="1274410">
                  <a:extLst>
                    <a:ext uri="{9D8B030D-6E8A-4147-A177-3AD203B41FA5}">
                      <a16:colId xmlns:a16="http://schemas.microsoft.com/office/drawing/2014/main" val="20003"/>
                    </a:ext>
                  </a:extLst>
                </a:gridCol>
                <a:gridCol w="1274410">
                  <a:extLst>
                    <a:ext uri="{9D8B030D-6E8A-4147-A177-3AD203B41FA5}">
                      <a16:colId xmlns:a16="http://schemas.microsoft.com/office/drawing/2014/main" val="20004"/>
                    </a:ext>
                  </a:extLst>
                </a:gridCol>
                <a:gridCol w="1274410">
                  <a:extLst>
                    <a:ext uri="{9D8B030D-6E8A-4147-A177-3AD203B41FA5}">
                      <a16:colId xmlns:a16="http://schemas.microsoft.com/office/drawing/2014/main" val="20005"/>
                    </a:ext>
                  </a:extLst>
                </a:gridCol>
                <a:gridCol w="1274410">
                  <a:extLst>
                    <a:ext uri="{9D8B030D-6E8A-4147-A177-3AD203B41FA5}">
                      <a16:colId xmlns:a16="http://schemas.microsoft.com/office/drawing/2014/main" val="20006"/>
                    </a:ext>
                  </a:extLst>
                </a:gridCol>
                <a:gridCol w="1274410">
                  <a:extLst>
                    <a:ext uri="{9D8B030D-6E8A-4147-A177-3AD203B41FA5}">
                      <a16:colId xmlns:a16="http://schemas.microsoft.com/office/drawing/2014/main" val="20007"/>
                    </a:ext>
                  </a:extLst>
                </a:gridCol>
                <a:gridCol w="1274410">
                  <a:extLst>
                    <a:ext uri="{9D8B030D-6E8A-4147-A177-3AD203B41FA5}">
                      <a16:colId xmlns:a16="http://schemas.microsoft.com/office/drawing/2014/main" val="20008"/>
                    </a:ext>
                  </a:extLst>
                </a:gridCol>
              </a:tblGrid>
              <a:tr h="315554">
                <a:tc>
                  <a:txBody>
                    <a:bodyPr/>
                    <a:lstStyle/>
                    <a:p>
                      <a:pPr algn="ctr"/>
                      <a:r>
                        <a:rPr lang="en-GB" sz="1000" b="0" i="0" dirty="0">
                          <a:solidFill>
                            <a:schemeClr val="tx1"/>
                          </a:solidFill>
                        </a:rPr>
                        <a:t>Welcome</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000" b="0" i="0" dirty="0">
                          <a:solidFill>
                            <a:schemeClr val="tx1"/>
                          </a:solidFill>
                        </a:rPr>
                        <a:t>Summary</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000" b="0" i="0" dirty="0">
                          <a:solidFill>
                            <a:schemeClr val="tx1"/>
                          </a:solidFill>
                        </a:rPr>
                        <a:t>Introduction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b="0" i="0" dirty="0">
                          <a:solidFill>
                            <a:schemeClr val="tx1"/>
                          </a:solidFill>
                        </a:rPr>
                        <a:t>2019</a:t>
                      </a:r>
                    </a:p>
                    <a:p>
                      <a:pPr algn="ctr"/>
                      <a:r>
                        <a:rPr lang="en-GB" sz="1000" b="0" i="0" dirty="0">
                          <a:solidFill>
                            <a:schemeClr val="tx1"/>
                          </a:solidFill>
                        </a:rPr>
                        <a:t>Headlines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b="0" i="0" dirty="0">
                          <a:solidFill>
                            <a:schemeClr val="tx1"/>
                          </a:solidFill>
                        </a:rPr>
                        <a:t>2019</a:t>
                      </a:r>
                    </a:p>
                    <a:p>
                      <a:pPr algn="ctr"/>
                      <a:r>
                        <a:rPr lang="en-GB" sz="1000" b="0" i="0" baseline="0" dirty="0">
                          <a:solidFill>
                            <a:schemeClr val="tx1"/>
                          </a:solidFill>
                        </a:rPr>
                        <a:t>Detail</a:t>
                      </a:r>
                      <a:endParaRPr lang="en-GB" sz="1000" b="0" i="0" dirty="0">
                        <a:solidFill>
                          <a:schemeClr val="tx1"/>
                        </a:solidFill>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b="0" i="0" dirty="0">
                          <a:solidFill>
                            <a:schemeClr val="tx1"/>
                          </a:solidFill>
                        </a:rPr>
                        <a:t>2019</a:t>
                      </a:r>
                    </a:p>
                    <a:p>
                      <a:pPr algn="ctr"/>
                      <a:r>
                        <a:rPr lang="en-GB" sz="1000" b="0" i="0" dirty="0">
                          <a:solidFill>
                            <a:schemeClr val="tx1"/>
                          </a:solidFill>
                        </a:rPr>
                        <a:t>Long-term</a:t>
                      </a:r>
                      <a:r>
                        <a:rPr lang="en-GB" sz="1000" b="0" i="0" baseline="0" dirty="0">
                          <a:solidFill>
                            <a:schemeClr val="tx1"/>
                          </a:solidFill>
                        </a:rPr>
                        <a:t> trends</a:t>
                      </a:r>
                      <a:endParaRPr lang="en-GB" sz="1000" b="0" i="0" dirty="0">
                        <a:solidFill>
                          <a:schemeClr val="tx1"/>
                        </a:solidFill>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b="0" i="0" dirty="0">
                          <a:solidFill>
                            <a:schemeClr val="tx1"/>
                          </a:solidFill>
                        </a:rPr>
                        <a:t>Full </a:t>
                      </a:r>
                      <a:br>
                        <a:rPr lang="en-GB" sz="1000" b="0" i="0" dirty="0">
                          <a:solidFill>
                            <a:schemeClr val="tx1"/>
                          </a:solidFill>
                        </a:rPr>
                      </a:br>
                      <a:r>
                        <a:rPr lang="en-GB" sz="1000" b="0" i="0" dirty="0">
                          <a:solidFill>
                            <a:schemeClr val="tx1"/>
                          </a:solidFill>
                        </a:rPr>
                        <a:t>data</a:t>
                      </a:r>
                      <a:r>
                        <a:rPr lang="en-GB" sz="1000" b="0" i="0" baseline="0" dirty="0">
                          <a:solidFill>
                            <a:schemeClr val="tx1"/>
                          </a:solidFill>
                        </a:rPr>
                        <a:t> tables</a:t>
                      </a:r>
                      <a:endParaRPr lang="en-GB" sz="1000" b="0" i="0" dirty="0">
                        <a:solidFill>
                          <a:schemeClr val="tx1"/>
                        </a:solidFill>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b="0" i="0" dirty="0">
                          <a:solidFill>
                            <a:schemeClr val="tx1"/>
                          </a:solidFill>
                        </a:rPr>
                        <a:t>Methods &amp; Performance Report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000" b="0" i="0" dirty="0">
                          <a:solidFill>
                            <a:schemeClr val="tx1"/>
                          </a:solidFill>
                        </a:rPr>
                        <a:t>Further details</a:t>
                      </a:r>
                    </a:p>
                    <a:p>
                      <a:pPr algn="ctr"/>
                      <a:endParaRPr lang="en-GB" sz="1000" b="0" i="0" dirty="0">
                        <a:solidFill>
                          <a:schemeClr val="tx1"/>
                        </a:solidFill>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108" name="Freeform 16">
            <a:hlinkClick r:id="rId15" action="ppaction://hlinksldjump"/>
            <a:extLst>
              <a:ext uri="{FF2B5EF4-FFF2-40B4-BE49-F238E27FC236}">
                <a16:creationId xmlns:a16="http://schemas.microsoft.com/office/drawing/2014/main" id="{02DF0C7C-88EE-4303-A3BD-42FF28F8C339}"/>
              </a:ext>
            </a:extLst>
          </p:cNvPr>
          <p:cNvSpPr>
            <a:spLocks noEditPoints="1"/>
          </p:cNvSpPr>
          <p:nvPr userDrawn="1"/>
        </p:nvSpPr>
        <p:spPr bwMode="auto">
          <a:xfrm>
            <a:off x="900797" y="41760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09" name="Freeform 29">
            <a:hlinkClick r:id="rId16" action="ppaction://hlinksldjump"/>
            <a:extLst>
              <a:ext uri="{FF2B5EF4-FFF2-40B4-BE49-F238E27FC236}">
                <a16:creationId xmlns:a16="http://schemas.microsoft.com/office/drawing/2014/main" id="{666321BC-BF4E-4B91-952C-22360FCEA975}"/>
              </a:ext>
            </a:extLst>
          </p:cNvPr>
          <p:cNvSpPr>
            <a:spLocks noEditPoints="1"/>
          </p:cNvSpPr>
          <p:nvPr userDrawn="1"/>
        </p:nvSpPr>
        <p:spPr bwMode="auto">
          <a:xfrm>
            <a:off x="11095671" y="41760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10" name="Freeform 30">
            <a:hlinkClick r:id="rId17" action="ppaction://hlinksldjump"/>
            <a:extLst>
              <a:ext uri="{FF2B5EF4-FFF2-40B4-BE49-F238E27FC236}">
                <a16:creationId xmlns:a16="http://schemas.microsoft.com/office/drawing/2014/main" id="{CCB91FE6-2E27-4B4C-A476-BBA9678F1ED1}"/>
              </a:ext>
            </a:extLst>
          </p:cNvPr>
          <p:cNvSpPr>
            <a:spLocks noEditPoints="1"/>
          </p:cNvSpPr>
          <p:nvPr userDrawn="1"/>
        </p:nvSpPr>
        <p:spPr bwMode="auto">
          <a:xfrm>
            <a:off x="2175154" y="41760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11" name="Freeform 31">
            <a:hlinkClick r:id="rId18" action="ppaction://hlinksldjump"/>
            <a:extLst>
              <a:ext uri="{FF2B5EF4-FFF2-40B4-BE49-F238E27FC236}">
                <a16:creationId xmlns:a16="http://schemas.microsoft.com/office/drawing/2014/main" id="{D903BE71-10F0-4381-BD73-04CF2B63CA5C}"/>
              </a:ext>
            </a:extLst>
          </p:cNvPr>
          <p:cNvSpPr>
            <a:spLocks noEditPoints="1"/>
          </p:cNvSpPr>
          <p:nvPr userDrawn="1"/>
        </p:nvSpPr>
        <p:spPr bwMode="auto">
          <a:xfrm>
            <a:off x="4723874" y="41760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12" name="Freeform 33">
            <a:hlinkClick r:id="rId19" action="ppaction://hlinksldjump"/>
            <a:extLst>
              <a:ext uri="{FF2B5EF4-FFF2-40B4-BE49-F238E27FC236}">
                <a16:creationId xmlns:a16="http://schemas.microsoft.com/office/drawing/2014/main" id="{D8CD6837-9760-48AD-BBAA-D03F9615041D}"/>
              </a:ext>
            </a:extLst>
          </p:cNvPr>
          <p:cNvSpPr>
            <a:spLocks noEditPoints="1"/>
          </p:cNvSpPr>
          <p:nvPr userDrawn="1"/>
        </p:nvSpPr>
        <p:spPr bwMode="auto">
          <a:xfrm>
            <a:off x="5998233" y="41760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13" name="Freeform 34">
            <a:hlinkClick r:id="rId20" action="ppaction://hlinksldjump"/>
            <a:extLst>
              <a:ext uri="{FF2B5EF4-FFF2-40B4-BE49-F238E27FC236}">
                <a16:creationId xmlns:a16="http://schemas.microsoft.com/office/drawing/2014/main" id="{8E9CAE4C-E8EC-41DB-BDBB-13EEBE75BE5F}"/>
              </a:ext>
            </a:extLst>
          </p:cNvPr>
          <p:cNvSpPr>
            <a:spLocks noEditPoints="1"/>
          </p:cNvSpPr>
          <p:nvPr userDrawn="1"/>
        </p:nvSpPr>
        <p:spPr bwMode="auto">
          <a:xfrm>
            <a:off x="7272592" y="41760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14" name="Freeform 35">
            <a:hlinkClick r:id="rId21" action="ppaction://hlinksldjump"/>
            <a:extLst>
              <a:ext uri="{FF2B5EF4-FFF2-40B4-BE49-F238E27FC236}">
                <a16:creationId xmlns:a16="http://schemas.microsoft.com/office/drawing/2014/main" id="{DB24DA57-FB56-42F1-AFA7-81FD8B2B6161}"/>
              </a:ext>
            </a:extLst>
          </p:cNvPr>
          <p:cNvSpPr>
            <a:spLocks noEditPoints="1"/>
          </p:cNvSpPr>
          <p:nvPr userDrawn="1"/>
        </p:nvSpPr>
        <p:spPr bwMode="auto">
          <a:xfrm>
            <a:off x="9821310" y="41760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15" name="Freeform 36">
            <a:hlinkClick r:id="rId22" action="ppaction://hlinksldjump"/>
            <a:extLst>
              <a:ext uri="{FF2B5EF4-FFF2-40B4-BE49-F238E27FC236}">
                <a16:creationId xmlns:a16="http://schemas.microsoft.com/office/drawing/2014/main" id="{9D5AA18F-472C-4004-8D8B-5FB15FBD16EB}"/>
              </a:ext>
            </a:extLst>
          </p:cNvPr>
          <p:cNvSpPr>
            <a:spLocks noEditPoints="1"/>
          </p:cNvSpPr>
          <p:nvPr userDrawn="1"/>
        </p:nvSpPr>
        <p:spPr bwMode="auto">
          <a:xfrm>
            <a:off x="8546951" y="41760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16" name="Freeform 8">
            <a:hlinkClick r:id="rId23" action="ppaction://hlinksldjump"/>
            <a:extLst>
              <a:ext uri="{FF2B5EF4-FFF2-40B4-BE49-F238E27FC236}">
                <a16:creationId xmlns:a16="http://schemas.microsoft.com/office/drawing/2014/main" id="{B336E154-1F39-4A75-82B9-573F7CC11818}"/>
              </a:ext>
            </a:extLst>
          </p:cNvPr>
          <p:cNvSpPr>
            <a:spLocks noEditPoints="1"/>
          </p:cNvSpPr>
          <p:nvPr userDrawn="1"/>
        </p:nvSpPr>
        <p:spPr bwMode="auto">
          <a:xfrm>
            <a:off x="3449515" y="41760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cxnSp>
        <p:nvCxnSpPr>
          <p:cNvPr id="117" name="Straight Connector 116">
            <a:extLst>
              <a:ext uri="{FF2B5EF4-FFF2-40B4-BE49-F238E27FC236}">
                <a16:creationId xmlns:a16="http://schemas.microsoft.com/office/drawing/2014/main" id="{0B4E6993-FD4A-495F-BCF7-C0BA1F0528D3}"/>
              </a:ext>
            </a:extLst>
          </p:cNvPr>
          <p:cNvCxnSpPr/>
          <p:nvPr userDrawn="1"/>
        </p:nvCxnSpPr>
        <p:spPr>
          <a:xfrm>
            <a:off x="0" y="732774"/>
            <a:ext cx="12192000" cy="0"/>
          </a:xfrm>
          <a:prstGeom prst="line">
            <a:avLst/>
          </a:prstGeom>
          <a:ln w="15875">
            <a:solidFill>
              <a:schemeClr val="tx1"/>
            </a:solidFill>
            <a:tailEnd type="none"/>
          </a:ln>
        </p:spPr>
        <p:style>
          <a:lnRef idx="1">
            <a:schemeClr val="accent1"/>
          </a:lnRef>
          <a:fillRef idx="0">
            <a:schemeClr val="accent1"/>
          </a:fillRef>
          <a:effectRef idx="0">
            <a:schemeClr val="accent1"/>
          </a:effectRef>
          <a:fontRef idx="minor">
            <a:schemeClr val="tx1"/>
          </a:fontRef>
        </p:style>
      </p:cxnSp>
      <p:pic>
        <p:nvPicPr>
          <p:cNvPr id="97" name="Picture 2">
            <a:extLst>
              <a:ext uri="{FF2B5EF4-FFF2-40B4-BE49-F238E27FC236}">
                <a16:creationId xmlns:a16="http://schemas.microsoft.com/office/drawing/2014/main" id="{EBA048D9-0ECB-422B-984C-1F24D0E2FF45}"/>
              </a:ext>
            </a:extLst>
          </p:cNvPr>
          <p:cNvPicPr>
            <a:picLocks noChangeAspect="1" noChangeArrowheads="1"/>
          </p:cNvPicPr>
          <p:nvPr userDrawn="1"/>
        </p:nvPicPr>
        <p:blipFill>
          <a:blip r:embed="rId24">
            <a:extLst>
              <a:ext uri="{28A0092B-C50C-407E-A947-70E740481C1C}">
                <a14:useLocalDpi xmlns:a14="http://schemas.microsoft.com/office/drawing/2010/main" val="0"/>
              </a:ext>
            </a:extLst>
          </a:blip>
          <a:srcRect/>
          <a:stretch>
            <a:fillRect/>
          </a:stretch>
        </p:blipFill>
        <p:spPr bwMode="auto">
          <a:xfrm>
            <a:off x="6324223" y="6426270"/>
            <a:ext cx="2009281" cy="3869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98" name="Picture 37" descr="VisitScotland-col">
            <a:extLst>
              <a:ext uri="{FF2B5EF4-FFF2-40B4-BE49-F238E27FC236}">
                <a16:creationId xmlns:a16="http://schemas.microsoft.com/office/drawing/2014/main" id="{B7CF91F1-19AB-4A6D-81F0-FAC2C77D5EC8}"/>
              </a:ext>
            </a:extLst>
          </p:cNvPr>
          <p:cNvPicPr>
            <a:picLocks noChangeAspect="1" noChangeArrowheads="1"/>
          </p:cNvPicPr>
          <p:nvPr userDrawn="1"/>
        </p:nvPicPr>
        <p:blipFill>
          <a:blip r:embed="rId2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594219" y="6383598"/>
            <a:ext cx="1278320" cy="3581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9" name="Picture 4">
            <a:extLst>
              <a:ext uri="{FF2B5EF4-FFF2-40B4-BE49-F238E27FC236}">
                <a16:creationId xmlns:a16="http://schemas.microsoft.com/office/drawing/2014/main" id="{1B697147-44A8-4D6A-B569-CFE47F98C8A5}"/>
              </a:ext>
            </a:extLst>
          </p:cNvPr>
          <p:cNvPicPr>
            <a:picLocks noChangeAspect="1"/>
          </p:cNvPicPr>
          <p:nvPr userDrawn="1"/>
        </p:nvPicPr>
        <p:blipFill>
          <a:blip r:embed="rId26">
            <a:extLst>
              <a:ext uri="{28A0092B-C50C-407E-A947-70E740481C1C}">
                <a14:useLocalDpi xmlns:a14="http://schemas.microsoft.com/office/drawing/2010/main" val="0"/>
              </a:ext>
            </a:extLst>
          </a:blip>
          <a:srcRect/>
          <a:stretch>
            <a:fillRect/>
          </a:stretch>
        </p:blipFill>
        <p:spPr bwMode="auto">
          <a:xfrm>
            <a:off x="10077270" y="6300341"/>
            <a:ext cx="1128277" cy="451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0" name="Picture 99">
            <a:extLst>
              <a:ext uri="{FF2B5EF4-FFF2-40B4-BE49-F238E27FC236}">
                <a16:creationId xmlns:a16="http://schemas.microsoft.com/office/drawing/2014/main" id="{FCC04F51-014D-4422-A11A-98F982D85D55}"/>
              </a:ext>
            </a:extLst>
          </p:cNvPr>
          <p:cNvPicPr>
            <a:picLocks noChangeAspect="1"/>
          </p:cNvPicPr>
          <p:nvPr userDrawn="1">
            <p:custDataLst>
              <p:tags r:id="rId14"/>
            </p:custDataLst>
          </p:nvPr>
        </p:nvPicPr>
        <p:blipFill rotWithShape="1">
          <a:blip r:embed="rId27">
            <a:extLst>
              <a:ext uri="{28A0092B-C50C-407E-A947-70E740481C1C}">
                <a14:useLocalDpi xmlns:a14="http://schemas.microsoft.com/office/drawing/2010/main" val="0"/>
              </a:ext>
            </a:extLst>
          </a:blip>
          <a:srcRect l="1305" t="3305" r="1093" b="4057"/>
          <a:stretch/>
        </p:blipFill>
        <p:spPr>
          <a:xfrm>
            <a:off x="270034" y="6383598"/>
            <a:ext cx="1045014" cy="201625"/>
          </a:xfrm>
          <a:prstGeom prst="rect">
            <a:avLst/>
          </a:prstGeom>
        </p:spPr>
      </p:pic>
    </p:spTree>
    <p:extLst>
      <p:ext uri="{BB962C8B-B14F-4D97-AF65-F5344CB8AC3E}">
        <p14:creationId xmlns:p14="http://schemas.microsoft.com/office/powerpoint/2010/main" val="3680662798"/>
      </p:ext>
    </p:extLst>
  </p:cSld>
  <p:clrMap bg1="lt1" tx1="dk1" bg2="lt2" tx2="dk2" accent1="accent1" accent2="accent2" accent3="accent3" accent4="accent4" accent5="accent5" accent6="accent6" hlink="hlink" folHlink="folHlink"/>
  <p:sldLayoutIdLst>
    <p:sldLayoutId id="2147483683" r:id="rId1"/>
    <p:sldLayoutId id="2147483727" r:id="rId2"/>
    <p:sldLayoutId id="2147483738" r:id="rId3"/>
    <p:sldLayoutId id="2147483649" r:id="rId4"/>
    <p:sldLayoutId id="2147483728" r:id="rId5"/>
    <p:sldLayoutId id="2147483739" r:id="rId6"/>
    <p:sldLayoutId id="2147483697" r:id="rId7"/>
    <p:sldLayoutId id="2147483696" r:id="rId8"/>
    <p:sldLayoutId id="2147483746" r:id="rId9"/>
    <p:sldLayoutId id="2147483750" r:id="rId10"/>
    <p:sldLayoutId id="2147483747" r:id="rId11"/>
    <p:sldLayoutId id="2147483751" r:id="rId12"/>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914400" rtl="0" eaLnBrk="1" latinLnBrk="0" hangingPunct="1">
        <a:lnSpc>
          <a:spcPct val="100000"/>
        </a:lnSpc>
        <a:spcBef>
          <a:spcPts val="600"/>
        </a:spcBef>
        <a:buNone/>
        <a:defRPr sz="2000" b="1" kern="1200">
          <a:solidFill>
            <a:schemeClr val="tx1"/>
          </a:solidFill>
          <a:latin typeface="+mj-lt"/>
          <a:ea typeface="+mj-ea"/>
          <a:cs typeface="+mj-cs"/>
        </a:defRPr>
      </a:lvl1pPr>
    </p:titleStyle>
    <p:bodyStyle>
      <a:lvl1pPr marL="0" indent="0" algn="l" defTabSz="914400" rtl="0" eaLnBrk="1" latinLnBrk="0" hangingPunct="1">
        <a:lnSpc>
          <a:spcPct val="100000"/>
        </a:lnSpc>
        <a:spcBef>
          <a:spcPts val="1200"/>
        </a:spcBef>
        <a:buFont typeface="Arial" panose="020B0604020202020204" pitchFamily="34" charset="0"/>
        <a:buNone/>
        <a:defRPr sz="14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4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Font typeface="Wingdings" panose="05000000000000000000" pitchFamily="2" charset="2"/>
        <a:buChar char="§"/>
        <a:defRPr sz="14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Font typeface="Wingdings" panose="05000000000000000000" pitchFamily="2" charset="2"/>
        <a:buChar char="§"/>
        <a:defRPr sz="14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Font typeface="Wingdings" panose="05000000000000000000" pitchFamily="2" charset="2"/>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27" userDrawn="1">
          <p15:clr>
            <a:srgbClr val="A4A3A4"/>
          </p15:clr>
        </p15:guide>
        <p15:guide id="25" pos="7451" userDrawn="1">
          <p15:clr>
            <a:srgbClr val="A4A3A4"/>
          </p15:clr>
        </p15:guide>
        <p15:guide id="26" orient="horz" pos="1185" userDrawn="1">
          <p15:clr>
            <a:srgbClr val="A4A3A4"/>
          </p15:clr>
        </p15:guide>
        <p15:guide id="28" orient="horz" pos="1088" userDrawn="1">
          <p15:clr>
            <a:srgbClr val="A4A3A4"/>
          </p15:clr>
        </p15:guide>
        <p15:guide id="29" orient="horz" pos="717" userDrawn="1">
          <p15:clr>
            <a:srgbClr val="A4A3A4"/>
          </p15:clr>
        </p15:guide>
        <p15:guide id="33" orient="horz" pos="3600" userDrawn="1">
          <p15:clr>
            <a:srgbClr val="A4A3A4"/>
          </p15:clr>
        </p15:guide>
        <p15:guide id="34" orient="horz" pos="3855" userDrawn="1">
          <p15:clr>
            <a:srgbClr val="A4A3A4"/>
          </p15:clr>
        </p15:guide>
        <p15:guide id="35" orient="horz" pos="4148" userDrawn="1">
          <p15:clr>
            <a:srgbClr val="A4A3A4"/>
          </p15:clr>
        </p15:guide>
        <p15:guide id="36" orient="horz" pos="4032" userDrawn="1">
          <p15:clr>
            <a:srgbClr val="A4A3A4"/>
          </p15:clr>
        </p15:guide>
        <p15:guide id="37" orient="horz" pos="640" userDrawn="1">
          <p15:clr>
            <a:srgbClr val="A4A3A4"/>
          </p15:clr>
        </p15:guide>
        <p15:guide id="38" orient="horz" pos="1053" userDrawn="1">
          <p15:clr>
            <a:srgbClr val="A4A3A4"/>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pSp>
        <p:nvGrpSpPr>
          <p:cNvPr id="7" name="Group 6"/>
          <p:cNvGrpSpPr/>
          <p:nvPr/>
        </p:nvGrpSpPr>
        <p:grpSpPr>
          <a:xfrm>
            <a:off x="-1143000" y="-438330"/>
            <a:ext cx="13716000" cy="6621721"/>
            <a:chOff x="-1143000" y="-438330"/>
            <a:chExt cx="13716000" cy="6621721"/>
          </a:xfrm>
        </p:grpSpPr>
        <p:cxnSp>
          <p:nvCxnSpPr>
            <p:cNvPr id="12" name="Straight Connector 11"/>
            <p:cNvCxnSpPr/>
            <p:nvPr userDrawn="1"/>
          </p:nvCxnSpPr>
          <p:spPr>
            <a:xfrm>
              <a:off x="11826875" y="-265725"/>
              <a:ext cx="0" cy="180000"/>
            </a:xfrm>
            <a:prstGeom prst="line">
              <a:avLst/>
            </a:prstGeom>
            <a:ln w="6350">
              <a:gradFill>
                <a:gsLst>
                  <a:gs pos="0">
                    <a:srgbClr val="F2DA64"/>
                  </a:gs>
                  <a:gs pos="18000">
                    <a:srgbClr val="A27700"/>
                  </a:gs>
                  <a:gs pos="71000">
                    <a:srgbClr val="D7B446"/>
                  </a:gs>
                  <a:gs pos="51000">
                    <a:srgbClr val="F2DA64"/>
                  </a:gs>
                  <a:gs pos="100000">
                    <a:srgbClr val="987000"/>
                  </a:gs>
                </a:gsLst>
                <a:lin ang="5400000" scaled="0"/>
              </a:gra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a:off x="-256200" y="1138238"/>
              <a:ext cx="180000" cy="0"/>
            </a:xfrm>
            <a:prstGeom prst="line">
              <a:avLst/>
            </a:prstGeom>
            <a:ln w="6350">
              <a:gradFill>
                <a:gsLst>
                  <a:gs pos="0">
                    <a:srgbClr val="F2DA64"/>
                  </a:gs>
                  <a:gs pos="18000">
                    <a:srgbClr val="A27700"/>
                  </a:gs>
                  <a:gs pos="71000">
                    <a:srgbClr val="D7B446"/>
                  </a:gs>
                  <a:gs pos="51000">
                    <a:srgbClr val="F2DA64"/>
                  </a:gs>
                  <a:gs pos="100000">
                    <a:srgbClr val="987000"/>
                  </a:gs>
                </a:gsLst>
                <a:lin ang="0" scaled="0"/>
              </a:gra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a:off x="-256200" y="1710267"/>
              <a:ext cx="180000" cy="0"/>
            </a:xfrm>
            <a:prstGeom prst="line">
              <a:avLst/>
            </a:prstGeom>
            <a:ln w="6350">
              <a:gradFill>
                <a:gsLst>
                  <a:gs pos="0">
                    <a:srgbClr val="F2DA64"/>
                  </a:gs>
                  <a:gs pos="18000">
                    <a:srgbClr val="A27700"/>
                  </a:gs>
                  <a:gs pos="71000">
                    <a:srgbClr val="D7B446"/>
                  </a:gs>
                  <a:gs pos="51000">
                    <a:srgbClr val="F2DA64"/>
                  </a:gs>
                  <a:gs pos="100000">
                    <a:srgbClr val="987000"/>
                  </a:gs>
                </a:gsLst>
                <a:lin ang="0" scaled="0"/>
              </a:gra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a:off x="-256200" y="6120000"/>
              <a:ext cx="180000" cy="0"/>
            </a:xfrm>
            <a:prstGeom prst="line">
              <a:avLst/>
            </a:prstGeom>
            <a:ln w="6350">
              <a:gradFill>
                <a:gsLst>
                  <a:gs pos="0">
                    <a:srgbClr val="F2DA64"/>
                  </a:gs>
                  <a:gs pos="18000">
                    <a:srgbClr val="A27700"/>
                  </a:gs>
                  <a:gs pos="71000">
                    <a:srgbClr val="D7B446"/>
                  </a:gs>
                  <a:gs pos="51000">
                    <a:srgbClr val="F2DA64"/>
                  </a:gs>
                  <a:gs pos="100000">
                    <a:srgbClr val="987000"/>
                  </a:gs>
                </a:gsLst>
                <a:lin ang="0" scaled="0"/>
              </a:gradFill>
            </a:ln>
          </p:spPr>
          <p:style>
            <a:lnRef idx="1">
              <a:schemeClr val="accent1"/>
            </a:lnRef>
            <a:fillRef idx="0">
              <a:schemeClr val="accent1"/>
            </a:fillRef>
            <a:effectRef idx="0">
              <a:schemeClr val="accent1"/>
            </a:effectRef>
            <a:fontRef idx="minor">
              <a:schemeClr val="tx1"/>
            </a:fontRef>
          </p:style>
        </p:cxnSp>
        <p:sp>
          <p:nvSpPr>
            <p:cNvPr id="13" name="TextBox 12"/>
            <p:cNvSpPr txBox="1"/>
            <p:nvPr userDrawn="1"/>
          </p:nvSpPr>
          <p:spPr>
            <a:xfrm>
              <a:off x="-747711" y="1075580"/>
              <a:ext cx="438671" cy="123111"/>
            </a:xfrm>
            <a:prstGeom prst="rect">
              <a:avLst/>
            </a:prstGeom>
            <a:noFill/>
          </p:spPr>
          <p:txBody>
            <a:bodyPr wrap="square" lIns="0" tIns="0" rIns="0" bIns="0" rtlCol="0">
              <a:spAutoFit/>
            </a:bodyPr>
            <a:lstStyle/>
            <a:p>
              <a:pPr algn="r"/>
              <a:r>
                <a:rPr lang="en-GB" sz="800" dirty="0">
                  <a:solidFill>
                    <a:schemeClr val="tx1"/>
                  </a:solidFill>
                </a:rPr>
                <a:t>3.16cm</a:t>
              </a:r>
            </a:p>
          </p:txBody>
        </p:sp>
        <p:cxnSp>
          <p:nvCxnSpPr>
            <p:cNvPr id="21" name="Straight Connector 20"/>
            <p:cNvCxnSpPr/>
            <p:nvPr userDrawn="1"/>
          </p:nvCxnSpPr>
          <p:spPr>
            <a:xfrm>
              <a:off x="-256200" y="2282296"/>
              <a:ext cx="180000" cy="0"/>
            </a:xfrm>
            <a:prstGeom prst="line">
              <a:avLst/>
            </a:prstGeom>
            <a:ln w="6350">
              <a:gradFill>
                <a:gsLst>
                  <a:gs pos="0">
                    <a:srgbClr val="F2DA64"/>
                  </a:gs>
                  <a:gs pos="18000">
                    <a:srgbClr val="A27700"/>
                  </a:gs>
                  <a:gs pos="71000">
                    <a:srgbClr val="D7B446"/>
                  </a:gs>
                  <a:gs pos="51000">
                    <a:srgbClr val="F2DA64"/>
                  </a:gs>
                  <a:gs pos="100000">
                    <a:srgbClr val="987000"/>
                  </a:gs>
                </a:gsLst>
                <a:lin ang="0" scaled="0"/>
              </a:gra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userDrawn="1"/>
          </p:nvCxnSpPr>
          <p:spPr>
            <a:xfrm>
              <a:off x="-256200" y="2854325"/>
              <a:ext cx="180000" cy="0"/>
            </a:xfrm>
            <a:prstGeom prst="line">
              <a:avLst/>
            </a:prstGeom>
            <a:ln w="6350">
              <a:gradFill>
                <a:gsLst>
                  <a:gs pos="0">
                    <a:srgbClr val="F2DA64"/>
                  </a:gs>
                  <a:gs pos="18000">
                    <a:srgbClr val="A27700"/>
                  </a:gs>
                  <a:gs pos="71000">
                    <a:srgbClr val="D7B446"/>
                  </a:gs>
                  <a:gs pos="51000">
                    <a:srgbClr val="F2DA64"/>
                  </a:gs>
                  <a:gs pos="100000">
                    <a:srgbClr val="987000"/>
                  </a:gs>
                </a:gsLst>
                <a:lin ang="0" scaled="0"/>
              </a:gra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userDrawn="1"/>
          </p:nvCxnSpPr>
          <p:spPr>
            <a:xfrm>
              <a:off x="-256200" y="3426354"/>
              <a:ext cx="180000" cy="0"/>
            </a:xfrm>
            <a:prstGeom prst="line">
              <a:avLst/>
            </a:prstGeom>
            <a:ln w="6350">
              <a:gradFill>
                <a:gsLst>
                  <a:gs pos="0">
                    <a:srgbClr val="F2DA64"/>
                  </a:gs>
                  <a:gs pos="18000">
                    <a:srgbClr val="A27700"/>
                  </a:gs>
                  <a:gs pos="71000">
                    <a:srgbClr val="D7B446"/>
                  </a:gs>
                  <a:gs pos="51000">
                    <a:srgbClr val="F2DA64"/>
                  </a:gs>
                  <a:gs pos="100000">
                    <a:srgbClr val="987000"/>
                  </a:gs>
                </a:gsLst>
                <a:lin ang="0" scaled="0"/>
              </a:gra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userDrawn="1"/>
          </p:nvCxnSpPr>
          <p:spPr>
            <a:xfrm>
              <a:off x="-256200" y="3998383"/>
              <a:ext cx="180000" cy="0"/>
            </a:xfrm>
            <a:prstGeom prst="line">
              <a:avLst/>
            </a:prstGeom>
            <a:ln w="6350">
              <a:gradFill>
                <a:gsLst>
                  <a:gs pos="0">
                    <a:srgbClr val="F2DA64"/>
                  </a:gs>
                  <a:gs pos="18000">
                    <a:srgbClr val="A27700"/>
                  </a:gs>
                  <a:gs pos="71000">
                    <a:srgbClr val="D7B446"/>
                  </a:gs>
                  <a:gs pos="51000">
                    <a:srgbClr val="F2DA64"/>
                  </a:gs>
                  <a:gs pos="100000">
                    <a:srgbClr val="987000"/>
                  </a:gs>
                </a:gsLst>
                <a:lin ang="0" scaled="0"/>
              </a:gra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userDrawn="1"/>
          </p:nvCxnSpPr>
          <p:spPr>
            <a:xfrm>
              <a:off x="-256200" y="4570412"/>
              <a:ext cx="180000" cy="0"/>
            </a:xfrm>
            <a:prstGeom prst="line">
              <a:avLst/>
            </a:prstGeom>
            <a:ln w="6350">
              <a:gradFill>
                <a:gsLst>
                  <a:gs pos="0">
                    <a:srgbClr val="F2DA64"/>
                  </a:gs>
                  <a:gs pos="18000">
                    <a:srgbClr val="A27700"/>
                  </a:gs>
                  <a:gs pos="71000">
                    <a:srgbClr val="D7B446"/>
                  </a:gs>
                  <a:gs pos="51000">
                    <a:srgbClr val="F2DA64"/>
                  </a:gs>
                  <a:gs pos="100000">
                    <a:srgbClr val="987000"/>
                  </a:gs>
                </a:gsLst>
                <a:lin ang="0" scaled="0"/>
              </a:gra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userDrawn="1"/>
          </p:nvCxnSpPr>
          <p:spPr>
            <a:xfrm>
              <a:off x="-256200" y="5142441"/>
              <a:ext cx="180000" cy="0"/>
            </a:xfrm>
            <a:prstGeom prst="line">
              <a:avLst/>
            </a:prstGeom>
            <a:ln w="6350">
              <a:gradFill>
                <a:gsLst>
                  <a:gs pos="0">
                    <a:srgbClr val="F2DA64"/>
                  </a:gs>
                  <a:gs pos="18000">
                    <a:srgbClr val="A27700"/>
                  </a:gs>
                  <a:gs pos="71000">
                    <a:srgbClr val="D7B446"/>
                  </a:gs>
                  <a:gs pos="51000">
                    <a:srgbClr val="F2DA64"/>
                  </a:gs>
                  <a:gs pos="100000">
                    <a:srgbClr val="987000"/>
                  </a:gs>
                </a:gsLst>
                <a:lin ang="0" scaled="0"/>
              </a:gra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userDrawn="1"/>
          </p:nvCxnSpPr>
          <p:spPr>
            <a:xfrm>
              <a:off x="-256200" y="5714470"/>
              <a:ext cx="180000" cy="0"/>
            </a:xfrm>
            <a:prstGeom prst="line">
              <a:avLst/>
            </a:prstGeom>
            <a:ln w="6350">
              <a:gradFill>
                <a:gsLst>
                  <a:gs pos="0">
                    <a:srgbClr val="F2DA64"/>
                  </a:gs>
                  <a:gs pos="18000">
                    <a:srgbClr val="A27700"/>
                  </a:gs>
                  <a:gs pos="71000">
                    <a:srgbClr val="D7B446"/>
                  </a:gs>
                  <a:gs pos="51000">
                    <a:srgbClr val="F2DA64"/>
                  </a:gs>
                  <a:gs pos="100000">
                    <a:srgbClr val="987000"/>
                  </a:gs>
                </a:gsLst>
                <a:lin ang="0" scaled="0"/>
              </a:gra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userDrawn="1"/>
          </p:nvCxnSpPr>
          <p:spPr>
            <a:xfrm>
              <a:off x="1149350" y="-265725"/>
              <a:ext cx="0" cy="180000"/>
            </a:xfrm>
            <a:prstGeom prst="line">
              <a:avLst/>
            </a:prstGeom>
            <a:ln w="6350">
              <a:gradFill>
                <a:gsLst>
                  <a:gs pos="0">
                    <a:srgbClr val="F2DA64"/>
                  </a:gs>
                  <a:gs pos="18000">
                    <a:srgbClr val="A27700"/>
                  </a:gs>
                  <a:gs pos="71000">
                    <a:srgbClr val="D7B446"/>
                  </a:gs>
                  <a:gs pos="51000">
                    <a:srgbClr val="F2DA64"/>
                  </a:gs>
                  <a:gs pos="100000">
                    <a:srgbClr val="987000"/>
                  </a:gs>
                </a:gsLst>
                <a:lin ang="5400000" scaled="0"/>
              </a:gra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userDrawn="1"/>
          </p:nvCxnSpPr>
          <p:spPr>
            <a:xfrm>
              <a:off x="2120034" y="-265725"/>
              <a:ext cx="0" cy="180000"/>
            </a:xfrm>
            <a:prstGeom prst="line">
              <a:avLst/>
            </a:prstGeom>
            <a:ln w="6350">
              <a:gradFill>
                <a:gsLst>
                  <a:gs pos="0">
                    <a:srgbClr val="F2DA64"/>
                  </a:gs>
                  <a:gs pos="18000">
                    <a:srgbClr val="A27700"/>
                  </a:gs>
                  <a:gs pos="71000">
                    <a:srgbClr val="D7B446"/>
                  </a:gs>
                  <a:gs pos="51000">
                    <a:srgbClr val="F2DA64"/>
                  </a:gs>
                  <a:gs pos="100000">
                    <a:srgbClr val="987000"/>
                  </a:gs>
                </a:gsLst>
                <a:lin ang="5400000" scaled="0"/>
              </a:gra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userDrawn="1"/>
          </p:nvCxnSpPr>
          <p:spPr>
            <a:xfrm>
              <a:off x="3090718" y="-265725"/>
              <a:ext cx="0" cy="180000"/>
            </a:xfrm>
            <a:prstGeom prst="line">
              <a:avLst/>
            </a:prstGeom>
            <a:ln w="6350">
              <a:gradFill>
                <a:gsLst>
                  <a:gs pos="0">
                    <a:srgbClr val="F2DA64"/>
                  </a:gs>
                  <a:gs pos="18000">
                    <a:srgbClr val="A27700"/>
                  </a:gs>
                  <a:gs pos="71000">
                    <a:srgbClr val="D7B446"/>
                  </a:gs>
                  <a:gs pos="51000">
                    <a:srgbClr val="F2DA64"/>
                  </a:gs>
                  <a:gs pos="100000">
                    <a:srgbClr val="987000"/>
                  </a:gs>
                </a:gsLst>
                <a:lin ang="5400000" scaled="0"/>
              </a:gra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userDrawn="1"/>
          </p:nvCxnSpPr>
          <p:spPr>
            <a:xfrm>
              <a:off x="4061402" y="-265725"/>
              <a:ext cx="0" cy="180000"/>
            </a:xfrm>
            <a:prstGeom prst="line">
              <a:avLst/>
            </a:prstGeom>
            <a:ln w="6350">
              <a:gradFill>
                <a:gsLst>
                  <a:gs pos="0">
                    <a:srgbClr val="F2DA64"/>
                  </a:gs>
                  <a:gs pos="18000">
                    <a:srgbClr val="A27700"/>
                  </a:gs>
                  <a:gs pos="71000">
                    <a:srgbClr val="D7B446"/>
                  </a:gs>
                  <a:gs pos="51000">
                    <a:srgbClr val="F2DA64"/>
                  </a:gs>
                  <a:gs pos="100000">
                    <a:srgbClr val="987000"/>
                  </a:gs>
                </a:gsLst>
                <a:lin ang="5400000" scaled="0"/>
              </a:gra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userDrawn="1"/>
          </p:nvCxnSpPr>
          <p:spPr>
            <a:xfrm>
              <a:off x="5032086" y="-265725"/>
              <a:ext cx="0" cy="180000"/>
            </a:xfrm>
            <a:prstGeom prst="line">
              <a:avLst/>
            </a:prstGeom>
            <a:ln w="6350">
              <a:gradFill>
                <a:gsLst>
                  <a:gs pos="0">
                    <a:srgbClr val="F2DA64"/>
                  </a:gs>
                  <a:gs pos="18000">
                    <a:srgbClr val="A27700"/>
                  </a:gs>
                  <a:gs pos="71000">
                    <a:srgbClr val="D7B446"/>
                  </a:gs>
                  <a:gs pos="51000">
                    <a:srgbClr val="F2DA64"/>
                  </a:gs>
                  <a:gs pos="100000">
                    <a:srgbClr val="987000"/>
                  </a:gs>
                </a:gsLst>
                <a:lin ang="5400000" scaled="0"/>
              </a:gra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userDrawn="1"/>
          </p:nvCxnSpPr>
          <p:spPr>
            <a:xfrm>
              <a:off x="6002770" y="-265725"/>
              <a:ext cx="0" cy="180000"/>
            </a:xfrm>
            <a:prstGeom prst="line">
              <a:avLst/>
            </a:prstGeom>
            <a:ln w="6350">
              <a:gradFill>
                <a:gsLst>
                  <a:gs pos="0">
                    <a:srgbClr val="F2DA64"/>
                  </a:gs>
                  <a:gs pos="18000">
                    <a:srgbClr val="A27700"/>
                  </a:gs>
                  <a:gs pos="71000">
                    <a:srgbClr val="D7B446"/>
                  </a:gs>
                  <a:gs pos="51000">
                    <a:srgbClr val="F2DA64"/>
                  </a:gs>
                  <a:gs pos="100000">
                    <a:srgbClr val="987000"/>
                  </a:gs>
                </a:gsLst>
                <a:lin ang="5400000" scaled="0"/>
              </a:gra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userDrawn="1"/>
          </p:nvCxnSpPr>
          <p:spPr>
            <a:xfrm>
              <a:off x="6973454" y="-265725"/>
              <a:ext cx="0" cy="180000"/>
            </a:xfrm>
            <a:prstGeom prst="line">
              <a:avLst/>
            </a:prstGeom>
            <a:ln w="6350">
              <a:gradFill>
                <a:gsLst>
                  <a:gs pos="0">
                    <a:srgbClr val="F2DA64"/>
                  </a:gs>
                  <a:gs pos="18000">
                    <a:srgbClr val="A27700"/>
                  </a:gs>
                  <a:gs pos="71000">
                    <a:srgbClr val="D7B446"/>
                  </a:gs>
                  <a:gs pos="51000">
                    <a:srgbClr val="F2DA64"/>
                  </a:gs>
                  <a:gs pos="100000">
                    <a:srgbClr val="987000"/>
                  </a:gs>
                </a:gsLst>
                <a:lin ang="5400000" scaled="0"/>
              </a:gra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userDrawn="1"/>
          </p:nvCxnSpPr>
          <p:spPr>
            <a:xfrm>
              <a:off x="7944138" y="-265725"/>
              <a:ext cx="0" cy="180000"/>
            </a:xfrm>
            <a:prstGeom prst="line">
              <a:avLst/>
            </a:prstGeom>
            <a:ln w="6350">
              <a:gradFill>
                <a:gsLst>
                  <a:gs pos="0">
                    <a:srgbClr val="F2DA64"/>
                  </a:gs>
                  <a:gs pos="18000">
                    <a:srgbClr val="A27700"/>
                  </a:gs>
                  <a:gs pos="71000">
                    <a:srgbClr val="D7B446"/>
                  </a:gs>
                  <a:gs pos="51000">
                    <a:srgbClr val="F2DA64"/>
                  </a:gs>
                  <a:gs pos="100000">
                    <a:srgbClr val="987000"/>
                  </a:gs>
                </a:gsLst>
                <a:lin ang="5400000" scaled="0"/>
              </a:gra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userDrawn="1"/>
          </p:nvCxnSpPr>
          <p:spPr>
            <a:xfrm>
              <a:off x="8914822" y="-265725"/>
              <a:ext cx="0" cy="180000"/>
            </a:xfrm>
            <a:prstGeom prst="line">
              <a:avLst/>
            </a:prstGeom>
            <a:ln w="6350">
              <a:gradFill>
                <a:gsLst>
                  <a:gs pos="0">
                    <a:srgbClr val="F2DA64"/>
                  </a:gs>
                  <a:gs pos="18000">
                    <a:srgbClr val="A27700"/>
                  </a:gs>
                  <a:gs pos="71000">
                    <a:srgbClr val="D7B446"/>
                  </a:gs>
                  <a:gs pos="51000">
                    <a:srgbClr val="F2DA64"/>
                  </a:gs>
                  <a:gs pos="100000">
                    <a:srgbClr val="987000"/>
                  </a:gs>
                </a:gsLst>
                <a:lin ang="5400000" scaled="0"/>
              </a:gra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userDrawn="1"/>
          </p:nvCxnSpPr>
          <p:spPr>
            <a:xfrm>
              <a:off x="9885506" y="-265725"/>
              <a:ext cx="0" cy="180000"/>
            </a:xfrm>
            <a:prstGeom prst="line">
              <a:avLst/>
            </a:prstGeom>
            <a:ln w="6350">
              <a:gradFill>
                <a:gsLst>
                  <a:gs pos="0">
                    <a:srgbClr val="F2DA64"/>
                  </a:gs>
                  <a:gs pos="18000">
                    <a:srgbClr val="A27700"/>
                  </a:gs>
                  <a:gs pos="71000">
                    <a:srgbClr val="D7B446"/>
                  </a:gs>
                  <a:gs pos="51000">
                    <a:srgbClr val="F2DA64"/>
                  </a:gs>
                  <a:gs pos="100000">
                    <a:srgbClr val="987000"/>
                  </a:gs>
                </a:gsLst>
                <a:lin ang="5400000" scaled="0"/>
              </a:gra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userDrawn="1"/>
          </p:nvCxnSpPr>
          <p:spPr>
            <a:xfrm>
              <a:off x="10856190" y="-265725"/>
              <a:ext cx="0" cy="180000"/>
            </a:xfrm>
            <a:prstGeom prst="line">
              <a:avLst/>
            </a:prstGeom>
            <a:ln w="6350">
              <a:gradFill>
                <a:gsLst>
                  <a:gs pos="0">
                    <a:srgbClr val="F2DA64"/>
                  </a:gs>
                  <a:gs pos="18000">
                    <a:srgbClr val="A27700"/>
                  </a:gs>
                  <a:gs pos="71000">
                    <a:srgbClr val="D7B446"/>
                  </a:gs>
                  <a:gs pos="51000">
                    <a:srgbClr val="F2DA64"/>
                  </a:gs>
                  <a:gs pos="100000">
                    <a:srgbClr val="987000"/>
                  </a:gs>
                </a:gsLst>
                <a:lin ang="5400000" scaled="0"/>
              </a:gra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userDrawn="1"/>
          </p:nvCxnSpPr>
          <p:spPr>
            <a:xfrm>
              <a:off x="11049000" y="-265725"/>
              <a:ext cx="0" cy="180000"/>
            </a:xfrm>
            <a:prstGeom prst="line">
              <a:avLst/>
            </a:prstGeom>
            <a:ln w="6350">
              <a:gradFill>
                <a:gsLst>
                  <a:gs pos="0">
                    <a:srgbClr val="F2DA64"/>
                  </a:gs>
                  <a:gs pos="18000">
                    <a:srgbClr val="A27700"/>
                  </a:gs>
                  <a:gs pos="71000">
                    <a:srgbClr val="D7B446"/>
                  </a:gs>
                  <a:gs pos="51000">
                    <a:srgbClr val="F2DA64"/>
                  </a:gs>
                  <a:gs pos="100000">
                    <a:srgbClr val="987000"/>
                  </a:gs>
                </a:gsLst>
                <a:lin ang="5400000" scaled="0"/>
              </a:gra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userDrawn="1"/>
          </p:nvCxnSpPr>
          <p:spPr>
            <a:xfrm>
              <a:off x="10077270" y="-265725"/>
              <a:ext cx="0" cy="180000"/>
            </a:xfrm>
            <a:prstGeom prst="line">
              <a:avLst/>
            </a:prstGeom>
            <a:ln w="6350">
              <a:gradFill>
                <a:gsLst>
                  <a:gs pos="0">
                    <a:srgbClr val="F2DA64"/>
                  </a:gs>
                  <a:gs pos="18000">
                    <a:srgbClr val="A27700"/>
                  </a:gs>
                  <a:gs pos="71000">
                    <a:srgbClr val="D7B446"/>
                  </a:gs>
                  <a:gs pos="51000">
                    <a:srgbClr val="F2DA64"/>
                  </a:gs>
                  <a:gs pos="100000">
                    <a:srgbClr val="987000"/>
                  </a:gs>
                </a:gsLst>
                <a:lin ang="5400000" scaled="0"/>
              </a:gra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userDrawn="1"/>
          </p:nvCxnSpPr>
          <p:spPr>
            <a:xfrm>
              <a:off x="9105543" y="-265725"/>
              <a:ext cx="0" cy="180000"/>
            </a:xfrm>
            <a:prstGeom prst="line">
              <a:avLst/>
            </a:prstGeom>
            <a:ln w="6350">
              <a:gradFill>
                <a:gsLst>
                  <a:gs pos="0">
                    <a:srgbClr val="F2DA64"/>
                  </a:gs>
                  <a:gs pos="18000">
                    <a:srgbClr val="A27700"/>
                  </a:gs>
                  <a:gs pos="71000">
                    <a:srgbClr val="D7B446"/>
                  </a:gs>
                  <a:gs pos="51000">
                    <a:srgbClr val="F2DA64"/>
                  </a:gs>
                  <a:gs pos="100000">
                    <a:srgbClr val="987000"/>
                  </a:gs>
                </a:gsLst>
                <a:lin ang="5400000" scaled="0"/>
              </a:gra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userDrawn="1"/>
          </p:nvCxnSpPr>
          <p:spPr>
            <a:xfrm>
              <a:off x="8133816" y="-265725"/>
              <a:ext cx="0" cy="180000"/>
            </a:xfrm>
            <a:prstGeom prst="line">
              <a:avLst/>
            </a:prstGeom>
            <a:ln w="6350">
              <a:gradFill>
                <a:gsLst>
                  <a:gs pos="0">
                    <a:srgbClr val="F2DA64"/>
                  </a:gs>
                  <a:gs pos="18000">
                    <a:srgbClr val="A27700"/>
                  </a:gs>
                  <a:gs pos="71000">
                    <a:srgbClr val="D7B446"/>
                  </a:gs>
                  <a:gs pos="51000">
                    <a:srgbClr val="F2DA64"/>
                  </a:gs>
                  <a:gs pos="100000">
                    <a:srgbClr val="987000"/>
                  </a:gs>
                </a:gsLst>
                <a:lin ang="5400000" scaled="0"/>
              </a:gra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userDrawn="1"/>
          </p:nvCxnSpPr>
          <p:spPr>
            <a:xfrm>
              <a:off x="7162089" y="-265725"/>
              <a:ext cx="0" cy="180000"/>
            </a:xfrm>
            <a:prstGeom prst="line">
              <a:avLst/>
            </a:prstGeom>
            <a:ln w="6350">
              <a:gradFill>
                <a:gsLst>
                  <a:gs pos="0">
                    <a:srgbClr val="F2DA64"/>
                  </a:gs>
                  <a:gs pos="18000">
                    <a:srgbClr val="A27700"/>
                  </a:gs>
                  <a:gs pos="71000">
                    <a:srgbClr val="D7B446"/>
                  </a:gs>
                  <a:gs pos="51000">
                    <a:srgbClr val="F2DA64"/>
                  </a:gs>
                  <a:gs pos="100000">
                    <a:srgbClr val="987000"/>
                  </a:gs>
                </a:gsLst>
                <a:lin ang="5400000" scaled="0"/>
              </a:gra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userDrawn="1"/>
          </p:nvCxnSpPr>
          <p:spPr>
            <a:xfrm>
              <a:off x="6190362" y="-265725"/>
              <a:ext cx="0" cy="180000"/>
            </a:xfrm>
            <a:prstGeom prst="line">
              <a:avLst/>
            </a:prstGeom>
            <a:ln w="6350">
              <a:gradFill>
                <a:gsLst>
                  <a:gs pos="0">
                    <a:srgbClr val="F2DA64"/>
                  </a:gs>
                  <a:gs pos="18000">
                    <a:srgbClr val="A27700"/>
                  </a:gs>
                  <a:gs pos="71000">
                    <a:srgbClr val="D7B446"/>
                  </a:gs>
                  <a:gs pos="51000">
                    <a:srgbClr val="F2DA64"/>
                  </a:gs>
                  <a:gs pos="100000">
                    <a:srgbClr val="987000"/>
                  </a:gs>
                </a:gsLst>
                <a:lin ang="5400000" scaled="0"/>
              </a:gra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userDrawn="1"/>
          </p:nvCxnSpPr>
          <p:spPr>
            <a:xfrm>
              <a:off x="5218635" y="-265725"/>
              <a:ext cx="0" cy="180000"/>
            </a:xfrm>
            <a:prstGeom prst="line">
              <a:avLst/>
            </a:prstGeom>
            <a:ln w="6350">
              <a:gradFill>
                <a:gsLst>
                  <a:gs pos="0">
                    <a:srgbClr val="F2DA64"/>
                  </a:gs>
                  <a:gs pos="18000">
                    <a:srgbClr val="A27700"/>
                  </a:gs>
                  <a:gs pos="71000">
                    <a:srgbClr val="D7B446"/>
                  </a:gs>
                  <a:gs pos="51000">
                    <a:srgbClr val="F2DA64"/>
                  </a:gs>
                  <a:gs pos="100000">
                    <a:srgbClr val="987000"/>
                  </a:gs>
                </a:gsLst>
                <a:lin ang="5400000" scaled="0"/>
              </a:gra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userDrawn="1"/>
          </p:nvCxnSpPr>
          <p:spPr>
            <a:xfrm>
              <a:off x="4246908" y="-265725"/>
              <a:ext cx="0" cy="180000"/>
            </a:xfrm>
            <a:prstGeom prst="line">
              <a:avLst/>
            </a:prstGeom>
            <a:ln w="6350">
              <a:gradFill>
                <a:gsLst>
                  <a:gs pos="0">
                    <a:srgbClr val="F2DA64"/>
                  </a:gs>
                  <a:gs pos="18000">
                    <a:srgbClr val="A27700"/>
                  </a:gs>
                  <a:gs pos="71000">
                    <a:srgbClr val="D7B446"/>
                  </a:gs>
                  <a:gs pos="51000">
                    <a:srgbClr val="F2DA64"/>
                  </a:gs>
                  <a:gs pos="100000">
                    <a:srgbClr val="987000"/>
                  </a:gs>
                </a:gsLst>
                <a:lin ang="5400000" scaled="0"/>
              </a:gradFill>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userDrawn="1"/>
          </p:nvCxnSpPr>
          <p:spPr>
            <a:xfrm>
              <a:off x="3275181" y="-265725"/>
              <a:ext cx="0" cy="180000"/>
            </a:xfrm>
            <a:prstGeom prst="line">
              <a:avLst/>
            </a:prstGeom>
            <a:ln w="6350">
              <a:gradFill>
                <a:gsLst>
                  <a:gs pos="0">
                    <a:srgbClr val="F2DA64"/>
                  </a:gs>
                  <a:gs pos="18000">
                    <a:srgbClr val="A27700"/>
                  </a:gs>
                  <a:gs pos="71000">
                    <a:srgbClr val="D7B446"/>
                  </a:gs>
                  <a:gs pos="51000">
                    <a:srgbClr val="F2DA64"/>
                  </a:gs>
                  <a:gs pos="100000">
                    <a:srgbClr val="987000"/>
                  </a:gs>
                </a:gsLst>
                <a:lin ang="5400000" scaled="0"/>
              </a:gra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userDrawn="1"/>
          </p:nvCxnSpPr>
          <p:spPr>
            <a:xfrm>
              <a:off x="2303454" y="-265725"/>
              <a:ext cx="0" cy="180000"/>
            </a:xfrm>
            <a:prstGeom prst="line">
              <a:avLst/>
            </a:prstGeom>
            <a:ln w="6350">
              <a:gradFill>
                <a:gsLst>
                  <a:gs pos="0">
                    <a:srgbClr val="F2DA64"/>
                  </a:gs>
                  <a:gs pos="18000">
                    <a:srgbClr val="A27700"/>
                  </a:gs>
                  <a:gs pos="71000">
                    <a:srgbClr val="D7B446"/>
                  </a:gs>
                  <a:gs pos="51000">
                    <a:srgbClr val="F2DA64"/>
                  </a:gs>
                  <a:gs pos="100000">
                    <a:srgbClr val="987000"/>
                  </a:gs>
                </a:gsLst>
                <a:lin ang="5400000" scaled="0"/>
              </a:gra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userDrawn="1"/>
          </p:nvCxnSpPr>
          <p:spPr>
            <a:xfrm>
              <a:off x="1331727" y="-265725"/>
              <a:ext cx="0" cy="180000"/>
            </a:xfrm>
            <a:prstGeom prst="line">
              <a:avLst/>
            </a:prstGeom>
            <a:ln w="6350">
              <a:gradFill>
                <a:gsLst>
                  <a:gs pos="0">
                    <a:srgbClr val="F2DA64"/>
                  </a:gs>
                  <a:gs pos="18000">
                    <a:srgbClr val="A27700"/>
                  </a:gs>
                  <a:gs pos="71000">
                    <a:srgbClr val="D7B446"/>
                  </a:gs>
                  <a:gs pos="51000">
                    <a:srgbClr val="F2DA64"/>
                  </a:gs>
                  <a:gs pos="100000">
                    <a:srgbClr val="987000"/>
                  </a:gs>
                </a:gsLst>
                <a:lin ang="5400000" scaled="0"/>
              </a:gradFill>
            </a:ln>
          </p:spPr>
          <p:style>
            <a:lnRef idx="1">
              <a:schemeClr val="accent1"/>
            </a:lnRef>
            <a:fillRef idx="0">
              <a:schemeClr val="accent1"/>
            </a:fillRef>
            <a:effectRef idx="0">
              <a:schemeClr val="accent1"/>
            </a:effectRef>
            <a:fontRef idx="minor">
              <a:schemeClr val="tx1"/>
            </a:fontRef>
          </p:style>
        </p:cxnSp>
        <p:sp>
          <p:nvSpPr>
            <p:cNvPr id="51" name="TextBox 50"/>
            <p:cNvSpPr txBox="1"/>
            <p:nvPr userDrawn="1"/>
          </p:nvSpPr>
          <p:spPr>
            <a:xfrm>
              <a:off x="-747711" y="1646156"/>
              <a:ext cx="438671" cy="123111"/>
            </a:xfrm>
            <a:prstGeom prst="rect">
              <a:avLst/>
            </a:prstGeom>
            <a:noFill/>
          </p:spPr>
          <p:txBody>
            <a:bodyPr wrap="square" lIns="0" tIns="0" rIns="0" bIns="0" rtlCol="0">
              <a:spAutoFit/>
            </a:bodyPr>
            <a:lstStyle/>
            <a:p>
              <a:pPr algn="r"/>
              <a:r>
                <a:rPr lang="en-GB" sz="800" dirty="0">
                  <a:solidFill>
                    <a:schemeClr val="tx1"/>
                  </a:solidFill>
                </a:rPr>
                <a:t>4.75cm</a:t>
              </a:r>
            </a:p>
          </p:txBody>
        </p:sp>
        <p:sp>
          <p:nvSpPr>
            <p:cNvPr id="52" name="TextBox 51"/>
            <p:cNvSpPr txBox="1"/>
            <p:nvPr userDrawn="1"/>
          </p:nvSpPr>
          <p:spPr>
            <a:xfrm>
              <a:off x="-747711" y="2216732"/>
              <a:ext cx="438671" cy="123111"/>
            </a:xfrm>
            <a:prstGeom prst="rect">
              <a:avLst/>
            </a:prstGeom>
            <a:noFill/>
          </p:spPr>
          <p:txBody>
            <a:bodyPr wrap="square" lIns="0" tIns="0" rIns="0" bIns="0" rtlCol="0">
              <a:spAutoFit/>
            </a:bodyPr>
            <a:lstStyle/>
            <a:p>
              <a:pPr algn="r"/>
              <a:r>
                <a:rPr lang="en-GB" sz="800" dirty="0">
                  <a:solidFill>
                    <a:schemeClr val="tx1"/>
                  </a:solidFill>
                </a:rPr>
                <a:t>6.34cm</a:t>
              </a:r>
            </a:p>
          </p:txBody>
        </p:sp>
        <p:sp>
          <p:nvSpPr>
            <p:cNvPr id="53" name="TextBox 52"/>
            <p:cNvSpPr txBox="1"/>
            <p:nvPr userDrawn="1"/>
          </p:nvSpPr>
          <p:spPr>
            <a:xfrm>
              <a:off x="-747711" y="2787308"/>
              <a:ext cx="438671" cy="123111"/>
            </a:xfrm>
            <a:prstGeom prst="rect">
              <a:avLst/>
            </a:prstGeom>
            <a:noFill/>
          </p:spPr>
          <p:txBody>
            <a:bodyPr wrap="square" lIns="0" tIns="0" rIns="0" bIns="0" rtlCol="0">
              <a:spAutoFit/>
            </a:bodyPr>
            <a:lstStyle/>
            <a:p>
              <a:pPr algn="r"/>
              <a:r>
                <a:rPr lang="en-GB" sz="800" dirty="0">
                  <a:solidFill>
                    <a:schemeClr val="tx1"/>
                  </a:solidFill>
                </a:rPr>
                <a:t>7.93cm</a:t>
              </a:r>
            </a:p>
          </p:txBody>
        </p:sp>
        <p:sp>
          <p:nvSpPr>
            <p:cNvPr id="54" name="TextBox 53"/>
            <p:cNvSpPr txBox="1"/>
            <p:nvPr userDrawn="1"/>
          </p:nvSpPr>
          <p:spPr>
            <a:xfrm>
              <a:off x="-747711" y="3357884"/>
              <a:ext cx="438671" cy="123111"/>
            </a:xfrm>
            <a:prstGeom prst="rect">
              <a:avLst/>
            </a:prstGeom>
            <a:noFill/>
          </p:spPr>
          <p:txBody>
            <a:bodyPr wrap="square" lIns="0" tIns="0" rIns="0" bIns="0" rtlCol="0">
              <a:spAutoFit/>
            </a:bodyPr>
            <a:lstStyle/>
            <a:p>
              <a:pPr algn="r"/>
              <a:r>
                <a:rPr lang="en-GB" sz="800" dirty="0">
                  <a:solidFill>
                    <a:schemeClr val="tx1"/>
                  </a:solidFill>
                </a:rPr>
                <a:t>9.52cm</a:t>
              </a:r>
            </a:p>
          </p:txBody>
        </p:sp>
        <p:sp>
          <p:nvSpPr>
            <p:cNvPr id="55" name="TextBox 54"/>
            <p:cNvSpPr txBox="1"/>
            <p:nvPr userDrawn="1"/>
          </p:nvSpPr>
          <p:spPr>
            <a:xfrm>
              <a:off x="-747711" y="3928460"/>
              <a:ext cx="438671" cy="123111"/>
            </a:xfrm>
            <a:prstGeom prst="rect">
              <a:avLst/>
            </a:prstGeom>
            <a:noFill/>
          </p:spPr>
          <p:txBody>
            <a:bodyPr wrap="square" lIns="0" tIns="0" rIns="0" bIns="0" rtlCol="0">
              <a:spAutoFit/>
            </a:bodyPr>
            <a:lstStyle/>
            <a:p>
              <a:pPr algn="r"/>
              <a:r>
                <a:rPr lang="en-GB" sz="800" dirty="0">
                  <a:solidFill>
                    <a:schemeClr val="tx1"/>
                  </a:solidFill>
                </a:rPr>
                <a:t>11.11cm</a:t>
              </a:r>
            </a:p>
          </p:txBody>
        </p:sp>
        <p:sp>
          <p:nvSpPr>
            <p:cNvPr id="56" name="TextBox 55"/>
            <p:cNvSpPr txBox="1"/>
            <p:nvPr userDrawn="1"/>
          </p:nvSpPr>
          <p:spPr>
            <a:xfrm>
              <a:off x="-747711" y="4499036"/>
              <a:ext cx="438671" cy="123111"/>
            </a:xfrm>
            <a:prstGeom prst="rect">
              <a:avLst/>
            </a:prstGeom>
            <a:noFill/>
          </p:spPr>
          <p:txBody>
            <a:bodyPr wrap="square" lIns="0" tIns="0" rIns="0" bIns="0" rtlCol="0">
              <a:spAutoFit/>
            </a:bodyPr>
            <a:lstStyle/>
            <a:p>
              <a:pPr algn="r"/>
              <a:r>
                <a:rPr lang="en-GB" sz="800" dirty="0">
                  <a:solidFill>
                    <a:schemeClr val="tx1"/>
                  </a:solidFill>
                </a:rPr>
                <a:t>12.70cm</a:t>
              </a:r>
            </a:p>
          </p:txBody>
        </p:sp>
        <p:sp>
          <p:nvSpPr>
            <p:cNvPr id="57" name="TextBox 56"/>
            <p:cNvSpPr txBox="1"/>
            <p:nvPr userDrawn="1"/>
          </p:nvSpPr>
          <p:spPr>
            <a:xfrm>
              <a:off x="-747711" y="5069612"/>
              <a:ext cx="438671" cy="123111"/>
            </a:xfrm>
            <a:prstGeom prst="rect">
              <a:avLst/>
            </a:prstGeom>
            <a:noFill/>
          </p:spPr>
          <p:txBody>
            <a:bodyPr wrap="square" lIns="0" tIns="0" rIns="0" bIns="0" rtlCol="0">
              <a:spAutoFit/>
            </a:bodyPr>
            <a:lstStyle/>
            <a:p>
              <a:pPr algn="r"/>
              <a:r>
                <a:rPr lang="en-GB" sz="800" dirty="0">
                  <a:solidFill>
                    <a:schemeClr val="tx1"/>
                  </a:solidFill>
                </a:rPr>
                <a:t>14.29cm</a:t>
              </a:r>
            </a:p>
          </p:txBody>
        </p:sp>
        <p:sp>
          <p:nvSpPr>
            <p:cNvPr id="58" name="TextBox 57"/>
            <p:cNvSpPr txBox="1"/>
            <p:nvPr userDrawn="1"/>
          </p:nvSpPr>
          <p:spPr>
            <a:xfrm>
              <a:off x="-747711" y="5640188"/>
              <a:ext cx="438671" cy="123111"/>
            </a:xfrm>
            <a:prstGeom prst="rect">
              <a:avLst/>
            </a:prstGeom>
            <a:noFill/>
          </p:spPr>
          <p:txBody>
            <a:bodyPr wrap="square" lIns="0" tIns="0" rIns="0" bIns="0" rtlCol="0">
              <a:spAutoFit/>
            </a:bodyPr>
            <a:lstStyle/>
            <a:p>
              <a:pPr algn="r"/>
              <a:r>
                <a:rPr lang="en-GB" sz="800" dirty="0">
                  <a:solidFill>
                    <a:schemeClr val="tx1"/>
                  </a:solidFill>
                </a:rPr>
                <a:t>15.87cm</a:t>
              </a:r>
            </a:p>
          </p:txBody>
        </p:sp>
        <p:sp>
          <p:nvSpPr>
            <p:cNvPr id="59" name="TextBox 58"/>
            <p:cNvSpPr txBox="1"/>
            <p:nvPr userDrawn="1"/>
          </p:nvSpPr>
          <p:spPr>
            <a:xfrm>
              <a:off x="-747711" y="6060280"/>
              <a:ext cx="438671" cy="123111"/>
            </a:xfrm>
            <a:prstGeom prst="rect">
              <a:avLst/>
            </a:prstGeom>
            <a:noFill/>
          </p:spPr>
          <p:txBody>
            <a:bodyPr wrap="square" lIns="0" tIns="0" rIns="0" bIns="0" rtlCol="0">
              <a:spAutoFit/>
            </a:bodyPr>
            <a:lstStyle/>
            <a:p>
              <a:pPr algn="r"/>
              <a:r>
                <a:rPr lang="en-GB" sz="800" dirty="0">
                  <a:solidFill>
                    <a:schemeClr val="tx1"/>
                  </a:solidFill>
                </a:rPr>
                <a:t>17.00cm</a:t>
              </a:r>
            </a:p>
          </p:txBody>
        </p:sp>
        <p:sp>
          <p:nvSpPr>
            <p:cNvPr id="60" name="TextBox 59"/>
            <p:cNvSpPr txBox="1"/>
            <p:nvPr userDrawn="1"/>
          </p:nvSpPr>
          <p:spPr>
            <a:xfrm>
              <a:off x="304800" y="-437436"/>
              <a:ext cx="438671" cy="123111"/>
            </a:xfrm>
            <a:prstGeom prst="rect">
              <a:avLst/>
            </a:prstGeom>
            <a:noFill/>
          </p:spPr>
          <p:txBody>
            <a:bodyPr wrap="square" lIns="0" tIns="0" rIns="0" bIns="0" rtlCol="0">
              <a:spAutoFit/>
            </a:bodyPr>
            <a:lstStyle/>
            <a:p>
              <a:pPr algn="l"/>
              <a:r>
                <a:rPr lang="en-GB" sz="800" dirty="0">
                  <a:solidFill>
                    <a:schemeClr val="tx1"/>
                  </a:solidFill>
                </a:rPr>
                <a:t>1.00cm</a:t>
              </a:r>
            </a:p>
          </p:txBody>
        </p:sp>
        <p:sp>
          <p:nvSpPr>
            <p:cNvPr id="61" name="TextBox 60"/>
            <p:cNvSpPr txBox="1"/>
            <p:nvPr userDrawn="1"/>
          </p:nvSpPr>
          <p:spPr>
            <a:xfrm>
              <a:off x="1276838" y="-437436"/>
              <a:ext cx="438671" cy="123111"/>
            </a:xfrm>
            <a:prstGeom prst="rect">
              <a:avLst/>
            </a:prstGeom>
            <a:noFill/>
          </p:spPr>
          <p:txBody>
            <a:bodyPr wrap="square" lIns="0" tIns="0" rIns="0" bIns="0" rtlCol="0">
              <a:spAutoFit/>
            </a:bodyPr>
            <a:lstStyle/>
            <a:p>
              <a:pPr algn="l"/>
              <a:r>
                <a:rPr lang="en-GB" sz="800" dirty="0">
                  <a:solidFill>
                    <a:schemeClr val="tx1"/>
                  </a:solidFill>
                </a:rPr>
                <a:t>3.70cm</a:t>
              </a:r>
            </a:p>
          </p:txBody>
        </p:sp>
        <p:sp>
          <p:nvSpPr>
            <p:cNvPr id="62" name="TextBox 61"/>
            <p:cNvSpPr txBox="1"/>
            <p:nvPr userDrawn="1"/>
          </p:nvSpPr>
          <p:spPr>
            <a:xfrm>
              <a:off x="2248876" y="-437436"/>
              <a:ext cx="438671" cy="123111"/>
            </a:xfrm>
            <a:prstGeom prst="rect">
              <a:avLst/>
            </a:prstGeom>
            <a:noFill/>
          </p:spPr>
          <p:txBody>
            <a:bodyPr wrap="square" lIns="0" tIns="0" rIns="0" bIns="0" rtlCol="0">
              <a:spAutoFit/>
            </a:bodyPr>
            <a:lstStyle/>
            <a:p>
              <a:pPr algn="l"/>
              <a:r>
                <a:rPr lang="en-GB" sz="800" dirty="0">
                  <a:solidFill>
                    <a:schemeClr val="tx1"/>
                  </a:solidFill>
                </a:rPr>
                <a:t>6.40cm</a:t>
              </a:r>
            </a:p>
          </p:txBody>
        </p:sp>
        <p:sp>
          <p:nvSpPr>
            <p:cNvPr id="63" name="TextBox 62"/>
            <p:cNvSpPr txBox="1"/>
            <p:nvPr userDrawn="1"/>
          </p:nvSpPr>
          <p:spPr>
            <a:xfrm>
              <a:off x="3220914" y="-437436"/>
              <a:ext cx="438671" cy="123111"/>
            </a:xfrm>
            <a:prstGeom prst="rect">
              <a:avLst/>
            </a:prstGeom>
            <a:noFill/>
          </p:spPr>
          <p:txBody>
            <a:bodyPr wrap="square" lIns="0" tIns="0" rIns="0" bIns="0" rtlCol="0">
              <a:spAutoFit/>
            </a:bodyPr>
            <a:lstStyle/>
            <a:p>
              <a:pPr algn="l"/>
              <a:r>
                <a:rPr lang="en-GB" sz="800" dirty="0">
                  <a:solidFill>
                    <a:schemeClr val="tx1"/>
                  </a:solidFill>
                </a:rPr>
                <a:t>9.10cm</a:t>
              </a:r>
            </a:p>
          </p:txBody>
        </p:sp>
        <p:sp>
          <p:nvSpPr>
            <p:cNvPr id="64" name="TextBox 63"/>
            <p:cNvSpPr txBox="1"/>
            <p:nvPr userDrawn="1"/>
          </p:nvSpPr>
          <p:spPr>
            <a:xfrm>
              <a:off x="4192952" y="-437436"/>
              <a:ext cx="438671" cy="123111"/>
            </a:xfrm>
            <a:prstGeom prst="rect">
              <a:avLst/>
            </a:prstGeom>
            <a:noFill/>
          </p:spPr>
          <p:txBody>
            <a:bodyPr wrap="square" lIns="0" tIns="0" rIns="0" bIns="0" rtlCol="0">
              <a:spAutoFit/>
            </a:bodyPr>
            <a:lstStyle/>
            <a:p>
              <a:pPr algn="l"/>
              <a:r>
                <a:rPr lang="en-GB" sz="800" dirty="0">
                  <a:solidFill>
                    <a:schemeClr val="tx1"/>
                  </a:solidFill>
                </a:rPr>
                <a:t>11.80cm</a:t>
              </a:r>
            </a:p>
          </p:txBody>
        </p:sp>
        <p:sp>
          <p:nvSpPr>
            <p:cNvPr id="65" name="TextBox 64"/>
            <p:cNvSpPr txBox="1"/>
            <p:nvPr userDrawn="1"/>
          </p:nvSpPr>
          <p:spPr>
            <a:xfrm>
              <a:off x="5164990" y="-437436"/>
              <a:ext cx="438671" cy="123111"/>
            </a:xfrm>
            <a:prstGeom prst="rect">
              <a:avLst/>
            </a:prstGeom>
            <a:noFill/>
          </p:spPr>
          <p:txBody>
            <a:bodyPr wrap="square" lIns="0" tIns="0" rIns="0" bIns="0" rtlCol="0">
              <a:spAutoFit/>
            </a:bodyPr>
            <a:lstStyle/>
            <a:p>
              <a:pPr algn="l"/>
              <a:r>
                <a:rPr lang="en-GB" sz="800" dirty="0">
                  <a:solidFill>
                    <a:schemeClr val="tx1"/>
                  </a:solidFill>
                </a:rPr>
                <a:t>14.50cm</a:t>
              </a:r>
            </a:p>
          </p:txBody>
        </p:sp>
        <p:sp>
          <p:nvSpPr>
            <p:cNvPr id="66" name="TextBox 65"/>
            <p:cNvSpPr txBox="1"/>
            <p:nvPr userDrawn="1"/>
          </p:nvSpPr>
          <p:spPr>
            <a:xfrm>
              <a:off x="6137028" y="-437436"/>
              <a:ext cx="438671" cy="123111"/>
            </a:xfrm>
            <a:prstGeom prst="rect">
              <a:avLst/>
            </a:prstGeom>
            <a:noFill/>
          </p:spPr>
          <p:txBody>
            <a:bodyPr wrap="square" lIns="0" tIns="0" rIns="0" bIns="0" rtlCol="0">
              <a:spAutoFit/>
            </a:bodyPr>
            <a:lstStyle/>
            <a:p>
              <a:pPr algn="l"/>
              <a:r>
                <a:rPr lang="en-GB" sz="800" dirty="0">
                  <a:solidFill>
                    <a:schemeClr val="tx1"/>
                  </a:solidFill>
                </a:rPr>
                <a:t>17.20cm</a:t>
              </a:r>
            </a:p>
          </p:txBody>
        </p:sp>
        <p:sp>
          <p:nvSpPr>
            <p:cNvPr id="67" name="TextBox 66"/>
            <p:cNvSpPr txBox="1"/>
            <p:nvPr userDrawn="1"/>
          </p:nvSpPr>
          <p:spPr>
            <a:xfrm>
              <a:off x="7109066" y="-437436"/>
              <a:ext cx="438671" cy="123111"/>
            </a:xfrm>
            <a:prstGeom prst="rect">
              <a:avLst/>
            </a:prstGeom>
            <a:noFill/>
          </p:spPr>
          <p:txBody>
            <a:bodyPr wrap="square" lIns="0" tIns="0" rIns="0" bIns="0" rtlCol="0">
              <a:spAutoFit/>
            </a:bodyPr>
            <a:lstStyle/>
            <a:p>
              <a:pPr algn="l"/>
              <a:r>
                <a:rPr lang="en-GB" sz="800" dirty="0">
                  <a:solidFill>
                    <a:schemeClr val="tx1"/>
                  </a:solidFill>
                </a:rPr>
                <a:t>9.90cm</a:t>
              </a:r>
            </a:p>
          </p:txBody>
        </p:sp>
        <p:sp>
          <p:nvSpPr>
            <p:cNvPr id="68" name="TextBox 67"/>
            <p:cNvSpPr txBox="1"/>
            <p:nvPr userDrawn="1"/>
          </p:nvSpPr>
          <p:spPr>
            <a:xfrm>
              <a:off x="8081104" y="-437436"/>
              <a:ext cx="438671" cy="123111"/>
            </a:xfrm>
            <a:prstGeom prst="rect">
              <a:avLst/>
            </a:prstGeom>
            <a:noFill/>
          </p:spPr>
          <p:txBody>
            <a:bodyPr wrap="square" lIns="0" tIns="0" rIns="0" bIns="0" rtlCol="0">
              <a:spAutoFit/>
            </a:bodyPr>
            <a:lstStyle/>
            <a:p>
              <a:pPr algn="l"/>
              <a:r>
                <a:rPr lang="en-GB" sz="800" dirty="0">
                  <a:solidFill>
                    <a:schemeClr val="tx1"/>
                  </a:solidFill>
                </a:rPr>
                <a:t>22.60cm</a:t>
              </a:r>
            </a:p>
          </p:txBody>
        </p:sp>
        <p:sp>
          <p:nvSpPr>
            <p:cNvPr id="69" name="TextBox 68"/>
            <p:cNvSpPr txBox="1"/>
            <p:nvPr userDrawn="1"/>
          </p:nvSpPr>
          <p:spPr>
            <a:xfrm>
              <a:off x="9053142" y="-437436"/>
              <a:ext cx="438671" cy="123111"/>
            </a:xfrm>
            <a:prstGeom prst="rect">
              <a:avLst/>
            </a:prstGeom>
            <a:noFill/>
          </p:spPr>
          <p:txBody>
            <a:bodyPr wrap="square" lIns="0" tIns="0" rIns="0" bIns="0" rtlCol="0">
              <a:spAutoFit/>
            </a:bodyPr>
            <a:lstStyle/>
            <a:p>
              <a:pPr algn="l"/>
              <a:r>
                <a:rPr lang="en-GB" sz="800" dirty="0">
                  <a:solidFill>
                    <a:schemeClr val="tx1"/>
                  </a:solidFill>
                </a:rPr>
                <a:t>25.30cm</a:t>
              </a:r>
            </a:p>
          </p:txBody>
        </p:sp>
        <p:sp>
          <p:nvSpPr>
            <p:cNvPr id="70" name="TextBox 69"/>
            <p:cNvSpPr txBox="1"/>
            <p:nvPr userDrawn="1"/>
          </p:nvSpPr>
          <p:spPr>
            <a:xfrm>
              <a:off x="10025180" y="-437436"/>
              <a:ext cx="438671" cy="123111"/>
            </a:xfrm>
            <a:prstGeom prst="rect">
              <a:avLst/>
            </a:prstGeom>
            <a:noFill/>
          </p:spPr>
          <p:txBody>
            <a:bodyPr wrap="square" lIns="0" tIns="0" rIns="0" bIns="0" rtlCol="0">
              <a:spAutoFit/>
            </a:bodyPr>
            <a:lstStyle/>
            <a:p>
              <a:pPr algn="l"/>
              <a:r>
                <a:rPr lang="en-GB" sz="800" dirty="0">
                  <a:solidFill>
                    <a:schemeClr val="tx1"/>
                  </a:solidFill>
                </a:rPr>
                <a:t>27.99cm</a:t>
              </a:r>
            </a:p>
          </p:txBody>
        </p:sp>
        <p:sp>
          <p:nvSpPr>
            <p:cNvPr id="71" name="TextBox 70"/>
            <p:cNvSpPr txBox="1"/>
            <p:nvPr userDrawn="1"/>
          </p:nvSpPr>
          <p:spPr>
            <a:xfrm>
              <a:off x="10997215" y="-437436"/>
              <a:ext cx="438671" cy="123111"/>
            </a:xfrm>
            <a:prstGeom prst="rect">
              <a:avLst/>
            </a:prstGeom>
            <a:noFill/>
          </p:spPr>
          <p:txBody>
            <a:bodyPr wrap="square" lIns="0" tIns="0" rIns="0" bIns="0" rtlCol="0">
              <a:spAutoFit/>
            </a:bodyPr>
            <a:lstStyle/>
            <a:p>
              <a:pPr algn="l"/>
              <a:r>
                <a:rPr lang="en-GB" sz="800" dirty="0">
                  <a:solidFill>
                    <a:schemeClr val="tx1"/>
                  </a:solidFill>
                </a:rPr>
                <a:t>30.69cm</a:t>
              </a:r>
            </a:p>
          </p:txBody>
        </p:sp>
        <p:sp>
          <p:nvSpPr>
            <p:cNvPr id="72" name="TextBox 71"/>
            <p:cNvSpPr txBox="1"/>
            <p:nvPr userDrawn="1"/>
          </p:nvSpPr>
          <p:spPr>
            <a:xfrm>
              <a:off x="11461750" y="-437436"/>
              <a:ext cx="438671" cy="123111"/>
            </a:xfrm>
            <a:prstGeom prst="rect">
              <a:avLst/>
            </a:prstGeom>
            <a:noFill/>
          </p:spPr>
          <p:txBody>
            <a:bodyPr wrap="square" lIns="0" tIns="0" rIns="0" bIns="0" rtlCol="0">
              <a:spAutoFit/>
            </a:bodyPr>
            <a:lstStyle/>
            <a:p>
              <a:pPr algn="r"/>
              <a:r>
                <a:rPr lang="en-GB" sz="800" dirty="0">
                  <a:solidFill>
                    <a:schemeClr val="tx1"/>
                  </a:solidFill>
                </a:rPr>
                <a:t>32.85cm</a:t>
              </a:r>
            </a:p>
          </p:txBody>
        </p:sp>
        <p:sp>
          <p:nvSpPr>
            <p:cNvPr id="74" name="TextBox 73"/>
            <p:cNvSpPr txBox="1"/>
            <p:nvPr userDrawn="1"/>
          </p:nvSpPr>
          <p:spPr>
            <a:xfrm>
              <a:off x="10490780" y="-437436"/>
              <a:ext cx="438671" cy="123111"/>
            </a:xfrm>
            <a:prstGeom prst="rect">
              <a:avLst/>
            </a:prstGeom>
            <a:noFill/>
          </p:spPr>
          <p:txBody>
            <a:bodyPr wrap="square" lIns="0" tIns="0" rIns="0" bIns="0" rtlCol="0">
              <a:spAutoFit/>
            </a:bodyPr>
            <a:lstStyle/>
            <a:p>
              <a:pPr algn="r"/>
              <a:r>
                <a:rPr lang="en-GB" sz="800" dirty="0">
                  <a:solidFill>
                    <a:schemeClr val="tx1"/>
                  </a:solidFill>
                </a:rPr>
                <a:t>30.16cm</a:t>
              </a:r>
            </a:p>
          </p:txBody>
        </p:sp>
        <p:sp>
          <p:nvSpPr>
            <p:cNvPr id="75" name="TextBox 74"/>
            <p:cNvSpPr txBox="1"/>
            <p:nvPr userDrawn="1"/>
          </p:nvSpPr>
          <p:spPr>
            <a:xfrm>
              <a:off x="9519807" y="-437436"/>
              <a:ext cx="438671" cy="123111"/>
            </a:xfrm>
            <a:prstGeom prst="rect">
              <a:avLst/>
            </a:prstGeom>
            <a:noFill/>
          </p:spPr>
          <p:txBody>
            <a:bodyPr wrap="square" lIns="0" tIns="0" rIns="0" bIns="0" rtlCol="0">
              <a:spAutoFit/>
            </a:bodyPr>
            <a:lstStyle/>
            <a:p>
              <a:pPr algn="r"/>
              <a:r>
                <a:rPr lang="en-GB" sz="800" dirty="0">
                  <a:solidFill>
                    <a:schemeClr val="tx1"/>
                  </a:solidFill>
                </a:rPr>
                <a:t>27.46cm</a:t>
              </a:r>
            </a:p>
          </p:txBody>
        </p:sp>
        <p:sp>
          <p:nvSpPr>
            <p:cNvPr id="76" name="TextBox 75"/>
            <p:cNvSpPr txBox="1"/>
            <p:nvPr userDrawn="1"/>
          </p:nvSpPr>
          <p:spPr>
            <a:xfrm>
              <a:off x="8548834" y="-437436"/>
              <a:ext cx="438671" cy="123111"/>
            </a:xfrm>
            <a:prstGeom prst="rect">
              <a:avLst/>
            </a:prstGeom>
            <a:noFill/>
          </p:spPr>
          <p:txBody>
            <a:bodyPr wrap="square" lIns="0" tIns="0" rIns="0" bIns="0" rtlCol="0">
              <a:spAutoFit/>
            </a:bodyPr>
            <a:lstStyle/>
            <a:p>
              <a:pPr algn="r"/>
              <a:r>
                <a:rPr lang="en-GB" sz="800" dirty="0">
                  <a:solidFill>
                    <a:schemeClr val="tx1"/>
                  </a:solidFill>
                </a:rPr>
                <a:t>24.76cm</a:t>
              </a:r>
            </a:p>
          </p:txBody>
        </p:sp>
        <p:sp>
          <p:nvSpPr>
            <p:cNvPr id="77" name="TextBox 76"/>
            <p:cNvSpPr txBox="1"/>
            <p:nvPr userDrawn="1"/>
          </p:nvSpPr>
          <p:spPr>
            <a:xfrm>
              <a:off x="7577861" y="-437436"/>
              <a:ext cx="438671" cy="123111"/>
            </a:xfrm>
            <a:prstGeom prst="rect">
              <a:avLst/>
            </a:prstGeom>
            <a:noFill/>
          </p:spPr>
          <p:txBody>
            <a:bodyPr wrap="square" lIns="0" tIns="0" rIns="0" bIns="0" rtlCol="0">
              <a:spAutoFit/>
            </a:bodyPr>
            <a:lstStyle/>
            <a:p>
              <a:pPr algn="r"/>
              <a:r>
                <a:rPr lang="en-GB" sz="800" dirty="0">
                  <a:solidFill>
                    <a:schemeClr val="tx1"/>
                  </a:solidFill>
                </a:rPr>
                <a:t>22.07cm</a:t>
              </a:r>
            </a:p>
          </p:txBody>
        </p:sp>
        <p:sp>
          <p:nvSpPr>
            <p:cNvPr id="78" name="TextBox 77"/>
            <p:cNvSpPr txBox="1"/>
            <p:nvPr userDrawn="1"/>
          </p:nvSpPr>
          <p:spPr>
            <a:xfrm>
              <a:off x="6606888" y="-437436"/>
              <a:ext cx="438671" cy="123111"/>
            </a:xfrm>
            <a:prstGeom prst="rect">
              <a:avLst/>
            </a:prstGeom>
            <a:noFill/>
          </p:spPr>
          <p:txBody>
            <a:bodyPr wrap="square" lIns="0" tIns="0" rIns="0" bIns="0" rtlCol="0">
              <a:spAutoFit/>
            </a:bodyPr>
            <a:lstStyle/>
            <a:p>
              <a:pPr algn="r"/>
              <a:r>
                <a:rPr lang="en-GB" sz="800" dirty="0">
                  <a:solidFill>
                    <a:schemeClr val="tx1"/>
                  </a:solidFill>
                </a:rPr>
                <a:t>19.37cm</a:t>
              </a:r>
            </a:p>
          </p:txBody>
        </p:sp>
        <p:sp>
          <p:nvSpPr>
            <p:cNvPr id="79" name="TextBox 78"/>
            <p:cNvSpPr txBox="1"/>
            <p:nvPr userDrawn="1"/>
          </p:nvSpPr>
          <p:spPr>
            <a:xfrm>
              <a:off x="5635915" y="-437436"/>
              <a:ext cx="438671" cy="123111"/>
            </a:xfrm>
            <a:prstGeom prst="rect">
              <a:avLst/>
            </a:prstGeom>
            <a:noFill/>
          </p:spPr>
          <p:txBody>
            <a:bodyPr wrap="square" lIns="0" tIns="0" rIns="0" bIns="0" rtlCol="0">
              <a:spAutoFit/>
            </a:bodyPr>
            <a:lstStyle/>
            <a:p>
              <a:pPr algn="r"/>
              <a:r>
                <a:rPr lang="en-GB" sz="800" dirty="0">
                  <a:solidFill>
                    <a:schemeClr val="tx1"/>
                  </a:solidFill>
                </a:rPr>
                <a:t>16.67cm</a:t>
              </a:r>
            </a:p>
          </p:txBody>
        </p:sp>
        <p:sp>
          <p:nvSpPr>
            <p:cNvPr id="80" name="TextBox 79"/>
            <p:cNvSpPr txBox="1"/>
            <p:nvPr userDrawn="1"/>
          </p:nvSpPr>
          <p:spPr>
            <a:xfrm>
              <a:off x="4664942" y="-437436"/>
              <a:ext cx="438671" cy="123111"/>
            </a:xfrm>
            <a:prstGeom prst="rect">
              <a:avLst/>
            </a:prstGeom>
            <a:noFill/>
          </p:spPr>
          <p:txBody>
            <a:bodyPr wrap="square" lIns="0" tIns="0" rIns="0" bIns="0" rtlCol="0">
              <a:spAutoFit/>
            </a:bodyPr>
            <a:lstStyle/>
            <a:p>
              <a:pPr algn="r"/>
              <a:r>
                <a:rPr lang="en-GB" sz="800" dirty="0">
                  <a:solidFill>
                    <a:schemeClr val="tx1"/>
                  </a:solidFill>
                </a:rPr>
                <a:t>13.98cm</a:t>
              </a:r>
            </a:p>
          </p:txBody>
        </p:sp>
        <p:sp>
          <p:nvSpPr>
            <p:cNvPr id="81" name="TextBox 80"/>
            <p:cNvSpPr txBox="1"/>
            <p:nvPr userDrawn="1"/>
          </p:nvSpPr>
          <p:spPr>
            <a:xfrm>
              <a:off x="3693969" y="-437436"/>
              <a:ext cx="438671" cy="123111"/>
            </a:xfrm>
            <a:prstGeom prst="rect">
              <a:avLst/>
            </a:prstGeom>
            <a:noFill/>
          </p:spPr>
          <p:txBody>
            <a:bodyPr wrap="square" lIns="0" tIns="0" rIns="0" bIns="0" rtlCol="0">
              <a:spAutoFit/>
            </a:bodyPr>
            <a:lstStyle/>
            <a:p>
              <a:pPr algn="r"/>
              <a:r>
                <a:rPr lang="en-GB" sz="800" dirty="0">
                  <a:solidFill>
                    <a:schemeClr val="tx1"/>
                  </a:solidFill>
                </a:rPr>
                <a:t>11.28cm</a:t>
              </a:r>
            </a:p>
          </p:txBody>
        </p:sp>
        <p:sp>
          <p:nvSpPr>
            <p:cNvPr id="82" name="TextBox 81"/>
            <p:cNvSpPr txBox="1"/>
            <p:nvPr userDrawn="1"/>
          </p:nvSpPr>
          <p:spPr>
            <a:xfrm>
              <a:off x="2722996" y="-437436"/>
              <a:ext cx="438671" cy="123111"/>
            </a:xfrm>
            <a:prstGeom prst="rect">
              <a:avLst/>
            </a:prstGeom>
            <a:noFill/>
          </p:spPr>
          <p:txBody>
            <a:bodyPr wrap="square" lIns="0" tIns="0" rIns="0" bIns="0" rtlCol="0">
              <a:spAutoFit/>
            </a:bodyPr>
            <a:lstStyle/>
            <a:p>
              <a:pPr algn="r"/>
              <a:r>
                <a:rPr lang="en-GB" sz="800" dirty="0">
                  <a:solidFill>
                    <a:schemeClr val="tx1"/>
                  </a:solidFill>
                </a:rPr>
                <a:t>8.59cm</a:t>
              </a:r>
            </a:p>
          </p:txBody>
        </p:sp>
        <p:sp>
          <p:nvSpPr>
            <p:cNvPr id="83" name="TextBox 82"/>
            <p:cNvSpPr txBox="1"/>
            <p:nvPr userDrawn="1"/>
          </p:nvSpPr>
          <p:spPr>
            <a:xfrm>
              <a:off x="1752023" y="-437436"/>
              <a:ext cx="438671" cy="123111"/>
            </a:xfrm>
            <a:prstGeom prst="rect">
              <a:avLst/>
            </a:prstGeom>
            <a:noFill/>
          </p:spPr>
          <p:txBody>
            <a:bodyPr wrap="square" lIns="0" tIns="0" rIns="0" bIns="0" rtlCol="0">
              <a:spAutoFit/>
            </a:bodyPr>
            <a:lstStyle/>
            <a:p>
              <a:pPr algn="r"/>
              <a:r>
                <a:rPr lang="en-GB" sz="800" dirty="0">
                  <a:solidFill>
                    <a:schemeClr val="tx1"/>
                  </a:solidFill>
                </a:rPr>
                <a:t>5.89cm</a:t>
              </a:r>
            </a:p>
          </p:txBody>
        </p:sp>
        <p:sp>
          <p:nvSpPr>
            <p:cNvPr id="84" name="TextBox 83"/>
            <p:cNvSpPr txBox="1"/>
            <p:nvPr userDrawn="1"/>
          </p:nvSpPr>
          <p:spPr>
            <a:xfrm>
              <a:off x="781050" y="-437436"/>
              <a:ext cx="438671" cy="123111"/>
            </a:xfrm>
            <a:prstGeom prst="rect">
              <a:avLst/>
            </a:prstGeom>
            <a:noFill/>
          </p:spPr>
          <p:txBody>
            <a:bodyPr wrap="square" lIns="0" tIns="0" rIns="0" bIns="0" rtlCol="0">
              <a:spAutoFit/>
            </a:bodyPr>
            <a:lstStyle/>
            <a:p>
              <a:pPr algn="r"/>
              <a:r>
                <a:rPr lang="en-GB" sz="800" dirty="0">
                  <a:solidFill>
                    <a:schemeClr val="tx1"/>
                  </a:solidFill>
                </a:rPr>
                <a:t>3.19cm</a:t>
              </a:r>
            </a:p>
          </p:txBody>
        </p:sp>
        <p:cxnSp>
          <p:nvCxnSpPr>
            <p:cNvPr id="5" name="Straight Connector 4"/>
            <p:cNvCxnSpPr/>
            <p:nvPr userDrawn="1"/>
          </p:nvCxnSpPr>
          <p:spPr>
            <a:xfrm>
              <a:off x="360000" y="-265725"/>
              <a:ext cx="0" cy="180000"/>
            </a:xfrm>
            <a:prstGeom prst="line">
              <a:avLst/>
            </a:prstGeom>
            <a:ln w="6350">
              <a:gradFill>
                <a:gsLst>
                  <a:gs pos="0">
                    <a:srgbClr val="F2DA64"/>
                  </a:gs>
                  <a:gs pos="18000">
                    <a:srgbClr val="A27700"/>
                  </a:gs>
                  <a:gs pos="71000">
                    <a:srgbClr val="D7B446"/>
                  </a:gs>
                  <a:gs pos="51000">
                    <a:srgbClr val="F2DA64"/>
                  </a:gs>
                  <a:gs pos="100000">
                    <a:srgbClr val="987000"/>
                  </a:gs>
                </a:gsLst>
                <a:lin ang="5400000" scaled="0"/>
              </a:gradFill>
            </a:ln>
          </p:spPr>
          <p:style>
            <a:lnRef idx="1">
              <a:schemeClr val="accent1"/>
            </a:lnRef>
            <a:fillRef idx="0">
              <a:schemeClr val="accent1"/>
            </a:fillRef>
            <a:effectRef idx="0">
              <a:schemeClr val="accent1"/>
            </a:effectRef>
            <a:fontRef idx="minor">
              <a:schemeClr val="tx1"/>
            </a:fontRef>
          </p:style>
        </p:cxnSp>
        <p:sp>
          <p:nvSpPr>
            <p:cNvPr id="85" name="TextBox 84"/>
            <p:cNvSpPr txBox="1"/>
            <p:nvPr userDrawn="1"/>
          </p:nvSpPr>
          <p:spPr>
            <a:xfrm>
              <a:off x="-1143000" y="5763299"/>
              <a:ext cx="833960" cy="123111"/>
            </a:xfrm>
            <a:prstGeom prst="rect">
              <a:avLst/>
            </a:prstGeom>
            <a:noFill/>
          </p:spPr>
          <p:txBody>
            <a:bodyPr wrap="square" lIns="0" tIns="0" rIns="0" bIns="0" rtlCol="0">
              <a:spAutoFit/>
            </a:bodyPr>
            <a:lstStyle/>
            <a:p>
              <a:pPr algn="r"/>
              <a:r>
                <a:rPr lang="en-GB" sz="800" dirty="0">
                  <a:solidFill>
                    <a:schemeClr val="tx1"/>
                  </a:solidFill>
                </a:rPr>
                <a:t>Content Bottom</a:t>
              </a:r>
            </a:p>
          </p:txBody>
        </p:sp>
        <p:sp>
          <p:nvSpPr>
            <p:cNvPr id="86" name="TextBox 85"/>
            <p:cNvSpPr txBox="1"/>
            <p:nvPr userDrawn="1"/>
          </p:nvSpPr>
          <p:spPr>
            <a:xfrm>
              <a:off x="-1143000" y="1769267"/>
              <a:ext cx="833960" cy="123111"/>
            </a:xfrm>
            <a:prstGeom prst="rect">
              <a:avLst/>
            </a:prstGeom>
            <a:noFill/>
          </p:spPr>
          <p:txBody>
            <a:bodyPr wrap="square" lIns="0" tIns="0" rIns="0" bIns="0" rtlCol="0">
              <a:spAutoFit/>
            </a:bodyPr>
            <a:lstStyle/>
            <a:p>
              <a:pPr algn="r"/>
              <a:r>
                <a:rPr lang="en-GB" sz="800" dirty="0">
                  <a:solidFill>
                    <a:schemeClr val="tx1"/>
                  </a:solidFill>
                </a:rPr>
                <a:t>Content Top</a:t>
              </a:r>
            </a:p>
          </p:txBody>
        </p:sp>
        <p:sp>
          <p:nvSpPr>
            <p:cNvPr id="87" name="TextBox 86"/>
            <p:cNvSpPr txBox="1"/>
            <p:nvPr userDrawn="1"/>
          </p:nvSpPr>
          <p:spPr>
            <a:xfrm>
              <a:off x="-1143000" y="1198691"/>
              <a:ext cx="833960" cy="123111"/>
            </a:xfrm>
            <a:prstGeom prst="rect">
              <a:avLst/>
            </a:prstGeom>
            <a:noFill/>
          </p:spPr>
          <p:txBody>
            <a:bodyPr wrap="square" lIns="0" tIns="0" rIns="0" bIns="0" rtlCol="0">
              <a:spAutoFit/>
            </a:bodyPr>
            <a:lstStyle/>
            <a:p>
              <a:pPr algn="r"/>
              <a:r>
                <a:rPr lang="en-GB" sz="800" dirty="0">
                  <a:solidFill>
                    <a:schemeClr val="tx1"/>
                  </a:solidFill>
                </a:rPr>
                <a:t>Heading Baseline</a:t>
              </a:r>
            </a:p>
          </p:txBody>
        </p:sp>
        <p:sp>
          <p:nvSpPr>
            <p:cNvPr id="88" name="TextBox 87"/>
            <p:cNvSpPr txBox="1"/>
            <p:nvPr userDrawn="1"/>
          </p:nvSpPr>
          <p:spPr>
            <a:xfrm>
              <a:off x="-590537" y="-438330"/>
              <a:ext cx="833960" cy="123111"/>
            </a:xfrm>
            <a:prstGeom prst="rect">
              <a:avLst/>
            </a:prstGeom>
            <a:noFill/>
          </p:spPr>
          <p:txBody>
            <a:bodyPr wrap="square" lIns="0" tIns="0" rIns="0" bIns="0" rtlCol="0">
              <a:spAutoFit/>
            </a:bodyPr>
            <a:lstStyle/>
            <a:p>
              <a:pPr algn="r"/>
              <a:r>
                <a:rPr lang="en-GB" sz="800" dirty="0">
                  <a:solidFill>
                    <a:schemeClr val="tx1"/>
                  </a:solidFill>
                </a:rPr>
                <a:t>Left Margin</a:t>
              </a:r>
            </a:p>
          </p:txBody>
        </p:sp>
        <p:sp>
          <p:nvSpPr>
            <p:cNvPr id="89" name="TextBox 88"/>
            <p:cNvSpPr txBox="1"/>
            <p:nvPr userDrawn="1"/>
          </p:nvSpPr>
          <p:spPr>
            <a:xfrm>
              <a:off x="11933758" y="-438330"/>
              <a:ext cx="639242" cy="123111"/>
            </a:xfrm>
            <a:prstGeom prst="rect">
              <a:avLst/>
            </a:prstGeom>
            <a:noFill/>
          </p:spPr>
          <p:txBody>
            <a:bodyPr wrap="square" lIns="0" tIns="0" rIns="0" bIns="0" rtlCol="0">
              <a:spAutoFit/>
            </a:bodyPr>
            <a:lstStyle/>
            <a:p>
              <a:pPr algn="l"/>
              <a:r>
                <a:rPr lang="en-GB" sz="800" dirty="0">
                  <a:solidFill>
                    <a:schemeClr val="tx1"/>
                  </a:solidFill>
                </a:rPr>
                <a:t>Right Margin</a:t>
              </a:r>
            </a:p>
          </p:txBody>
        </p:sp>
      </p:grpSp>
      <p:sp>
        <p:nvSpPr>
          <p:cNvPr id="93" name="Slide Number Placeholder 5"/>
          <p:cNvSpPr>
            <a:spLocks noGrp="1"/>
          </p:cNvSpPr>
          <p:nvPr>
            <p:ph type="sldNum" sz="quarter" idx="4"/>
          </p:nvPr>
        </p:nvSpPr>
        <p:spPr>
          <a:xfrm>
            <a:off x="10856913" y="6394275"/>
            <a:ext cx="969962" cy="196850"/>
          </a:xfrm>
          <a:prstGeom prst="rect">
            <a:avLst/>
          </a:prstGeom>
        </p:spPr>
        <p:txBody>
          <a:bodyPr vert="horz" lIns="0" tIns="0" rIns="0" bIns="0" rtlCol="0" anchor="ctr"/>
          <a:lstStyle>
            <a:lvl1pPr algn="r">
              <a:defRPr sz="1000">
                <a:solidFill>
                  <a:schemeClr val="tx1"/>
                </a:solidFill>
              </a:defRPr>
            </a:lvl1pPr>
          </a:lstStyle>
          <a:p>
            <a:fld id="{4034BEE3-566C-4068-A777-C3A4762E861B}" type="slidenum">
              <a:rPr lang="en-GB" smtClean="0"/>
              <a:pPr/>
              <a:t>‹#›</a:t>
            </a:fld>
            <a:endParaRPr lang="en-GB" dirty="0"/>
          </a:p>
        </p:txBody>
      </p:sp>
      <p:cxnSp>
        <p:nvCxnSpPr>
          <p:cNvPr id="94" name="Straight Connector 93"/>
          <p:cNvCxnSpPr/>
          <p:nvPr/>
        </p:nvCxnSpPr>
        <p:spPr>
          <a:xfrm>
            <a:off x="0" y="6124991"/>
            <a:ext cx="12193200" cy="0"/>
          </a:xfrm>
          <a:prstGeom prst="line">
            <a:avLst/>
          </a:prstGeom>
          <a:ln w="19050">
            <a:gradFill>
              <a:gsLst>
                <a:gs pos="0">
                  <a:srgbClr val="F2DA64"/>
                </a:gs>
                <a:gs pos="18000">
                  <a:srgbClr val="A27700"/>
                </a:gs>
                <a:gs pos="71000">
                  <a:srgbClr val="D7B446"/>
                </a:gs>
                <a:gs pos="51000">
                  <a:srgbClr val="F2DA64"/>
                </a:gs>
                <a:gs pos="100000">
                  <a:srgbClr val="987000"/>
                </a:gs>
              </a:gsLst>
              <a:lin ang="0" scaled="0"/>
            </a:gradFill>
          </a:ln>
        </p:spPr>
        <p:style>
          <a:lnRef idx="1">
            <a:schemeClr val="accent1"/>
          </a:lnRef>
          <a:fillRef idx="0">
            <a:schemeClr val="accent1"/>
          </a:fillRef>
          <a:effectRef idx="0">
            <a:schemeClr val="accent1"/>
          </a:effectRef>
          <a:fontRef idx="minor">
            <a:schemeClr val="tx1"/>
          </a:fontRef>
        </p:style>
      </p:cxnSp>
      <p:sp>
        <p:nvSpPr>
          <p:cNvPr id="95" name="Title Placeholder 1"/>
          <p:cNvSpPr>
            <a:spLocks noGrp="1"/>
          </p:cNvSpPr>
          <p:nvPr>
            <p:ph type="title"/>
          </p:nvPr>
        </p:nvSpPr>
        <p:spPr>
          <a:xfrm>
            <a:off x="355600" y="1416647"/>
            <a:ext cx="11485563" cy="324000"/>
          </a:xfrm>
          <a:prstGeom prst="rect">
            <a:avLst/>
          </a:prstGeom>
        </p:spPr>
        <p:txBody>
          <a:bodyPr vert="horz" lIns="0" tIns="0" rIns="0" bIns="0" rtlCol="0" anchor="t" anchorCtr="0">
            <a:noAutofit/>
          </a:bodyPr>
          <a:lstStyle/>
          <a:p>
            <a:r>
              <a:rPr lang="en-US" dirty="0"/>
              <a:t>Click to edit Master title style</a:t>
            </a:r>
            <a:endParaRPr lang="en-GB" dirty="0"/>
          </a:p>
        </p:txBody>
      </p:sp>
      <p:sp>
        <p:nvSpPr>
          <p:cNvPr id="97" name="Text Placeholder 2"/>
          <p:cNvSpPr>
            <a:spLocks noGrp="1"/>
          </p:cNvSpPr>
          <p:nvPr>
            <p:ph type="body" idx="1"/>
          </p:nvPr>
        </p:nvSpPr>
        <p:spPr>
          <a:xfrm>
            <a:off x="359999" y="1892378"/>
            <a:ext cx="11466875" cy="3819447"/>
          </a:xfrm>
          <a:prstGeom prst="rect">
            <a:avLst/>
          </a:prstGeom>
        </p:spPr>
        <p:txBody>
          <a:bodyPr vert="horz" lIns="0" tIns="0" rIns="0" bIns="0" rtlCol="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graphicFrame>
        <p:nvGraphicFramePr>
          <p:cNvPr id="92" name="Table 91"/>
          <p:cNvGraphicFramePr>
            <a:graphicFrameLocks noGrp="1"/>
          </p:cNvGraphicFramePr>
          <p:nvPr userDrawn="1">
            <p:extLst>
              <p:ext uri="{D42A27DB-BD31-4B8C-83A1-F6EECF244321}">
                <p14:modId xmlns:p14="http://schemas.microsoft.com/office/powerpoint/2010/main" val="2948068392"/>
              </p:ext>
            </p:extLst>
          </p:nvPr>
        </p:nvGraphicFramePr>
        <p:xfrm>
          <a:off x="355600" y="819509"/>
          <a:ext cx="11469690" cy="315554"/>
        </p:xfrm>
        <a:graphic>
          <a:graphicData uri="http://schemas.openxmlformats.org/drawingml/2006/table">
            <a:tbl>
              <a:tblPr firstRow="1" bandRow="1">
                <a:tableStyleId>{5C22544A-7EE6-4342-B048-85BDC9FD1C3A}</a:tableStyleId>
              </a:tblPr>
              <a:tblGrid>
                <a:gridCol w="1274410">
                  <a:extLst>
                    <a:ext uri="{9D8B030D-6E8A-4147-A177-3AD203B41FA5}">
                      <a16:colId xmlns:a16="http://schemas.microsoft.com/office/drawing/2014/main" val="20000"/>
                    </a:ext>
                  </a:extLst>
                </a:gridCol>
                <a:gridCol w="1274410">
                  <a:extLst>
                    <a:ext uri="{9D8B030D-6E8A-4147-A177-3AD203B41FA5}">
                      <a16:colId xmlns:a16="http://schemas.microsoft.com/office/drawing/2014/main" val="20001"/>
                    </a:ext>
                  </a:extLst>
                </a:gridCol>
                <a:gridCol w="1274410">
                  <a:extLst>
                    <a:ext uri="{9D8B030D-6E8A-4147-A177-3AD203B41FA5}">
                      <a16:colId xmlns:a16="http://schemas.microsoft.com/office/drawing/2014/main" val="20002"/>
                    </a:ext>
                  </a:extLst>
                </a:gridCol>
                <a:gridCol w="1274410">
                  <a:extLst>
                    <a:ext uri="{9D8B030D-6E8A-4147-A177-3AD203B41FA5}">
                      <a16:colId xmlns:a16="http://schemas.microsoft.com/office/drawing/2014/main" val="20003"/>
                    </a:ext>
                  </a:extLst>
                </a:gridCol>
                <a:gridCol w="1274410">
                  <a:extLst>
                    <a:ext uri="{9D8B030D-6E8A-4147-A177-3AD203B41FA5}">
                      <a16:colId xmlns:a16="http://schemas.microsoft.com/office/drawing/2014/main" val="20004"/>
                    </a:ext>
                  </a:extLst>
                </a:gridCol>
                <a:gridCol w="1274410">
                  <a:extLst>
                    <a:ext uri="{9D8B030D-6E8A-4147-A177-3AD203B41FA5}">
                      <a16:colId xmlns:a16="http://schemas.microsoft.com/office/drawing/2014/main" val="20005"/>
                    </a:ext>
                  </a:extLst>
                </a:gridCol>
                <a:gridCol w="1274410">
                  <a:extLst>
                    <a:ext uri="{9D8B030D-6E8A-4147-A177-3AD203B41FA5}">
                      <a16:colId xmlns:a16="http://schemas.microsoft.com/office/drawing/2014/main" val="20006"/>
                    </a:ext>
                  </a:extLst>
                </a:gridCol>
                <a:gridCol w="1274410">
                  <a:extLst>
                    <a:ext uri="{9D8B030D-6E8A-4147-A177-3AD203B41FA5}">
                      <a16:colId xmlns:a16="http://schemas.microsoft.com/office/drawing/2014/main" val="20007"/>
                    </a:ext>
                  </a:extLst>
                </a:gridCol>
                <a:gridCol w="1274410">
                  <a:extLst>
                    <a:ext uri="{9D8B030D-6E8A-4147-A177-3AD203B41FA5}">
                      <a16:colId xmlns:a16="http://schemas.microsoft.com/office/drawing/2014/main" val="20008"/>
                    </a:ext>
                  </a:extLst>
                </a:gridCol>
              </a:tblGrid>
              <a:tr h="315554">
                <a:tc>
                  <a:txBody>
                    <a:bodyPr/>
                    <a:lstStyle/>
                    <a:p>
                      <a:pPr algn="ctr"/>
                      <a:r>
                        <a:rPr lang="en-GB" sz="1000" b="0" i="0" dirty="0">
                          <a:solidFill>
                            <a:schemeClr val="tx1"/>
                          </a:solidFill>
                        </a:rPr>
                        <a:t>Welcome</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000" b="0" i="0" dirty="0">
                          <a:solidFill>
                            <a:schemeClr val="tx1"/>
                          </a:solidFill>
                        </a:rPr>
                        <a:t>Summary</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000" b="0" i="0" dirty="0">
                          <a:solidFill>
                            <a:schemeClr val="tx1"/>
                          </a:solidFill>
                        </a:rPr>
                        <a:t>Introduction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b="0" i="0" dirty="0">
                          <a:solidFill>
                            <a:schemeClr val="tx1"/>
                          </a:solidFill>
                        </a:rPr>
                        <a:t>2019</a:t>
                      </a:r>
                    </a:p>
                    <a:p>
                      <a:pPr algn="ctr"/>
                      <a:r>
                        <a:rPr lang="en-GB" sz="1000" b="0" i="0" dirty="0">
                          <a:solidFill>
                            <a:schemeClr val="tx1"/>
                          </a:solidFill>
                        </a:rPr>
                        <a:t>Headlines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b="0" i="0" dirty="0">
                          <a:solidFill>
                            <a:schemeClr val="tx1"/>
                          </a:solidFill>
                        </a:rPr>
                        <a:t>2019</a:t>
                      </a:r>
                    </a:p>
                    <a:p>
                      <a:pPr algn="ctr"/>
                      <a:r>
                        <a:rPr lang="en-GB" sz="1000" b="0" i="0" baseline="0" dirty="0">
                          <a:solidFill>
                            <a:schemeClr val="tx1"/>
                          </a:solidFill>
                        </a:rPr>
                        <a:t>Detail</a:t>
                      </a:r>
                      <a:endParaRPr lang="en-GB" sz="1000" b="0" i="0" dirty="0">
                        <a:solidFill>
                          <a:schemeClr val="tx1"/>
                        </a:solidFill>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b="0" i="0" dirty="0">
                          <a:solidFill>
                            <a:schemeClr val="tx1"/>
                          </a:solidFill>
                        </a:rPr>
                        <a:t>2019</a:t>
                      </a:r>
                    </a:p>
                    <a:p>
                      <a:pPr algn="ctr"/>
                      <a:r>
                        <a:rPr lang="en-GB" sz="1000" b="0" i="0" dirty="0">
                          <a:solidFill>
                            <a:schemeClr val="tx1"/>
                          </a:solidFill>
                        </a:rPr>
                        <a:t>Long-term</a:t>
                      </a:r>
                      <a:r>
                        <a:rPr lang="en-GB" sz="1000" b="0" i="0" baseline="0" dirty="0">
                          <a:solidFill>
                            <a:schemeClr val="tx1"/>
                          </a:solidFill>
                        </a:rPr>
                        <a:t> trends</a:t>
                      </a:r>
                      <a:endParaRPr lang="en-GB" sz="1000" b="0" i="0" dirty="0">
                        <a:solidFill>
                          <a:schemeClr val="tx1"/>
                        </a:solidFill>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b="0" i="0" dirty="0">
                          <a:solidFill>
                            <a:schemeClr val="tx1"/>
                          </a:solidFill>
                        </a:rPr>
                        <a:t>Full </a:t>
                      </a:r>
                      <a:br>
                        <a:rPr lang="en-GB" sz="1000" b="0" i="0" dirty="0">
                          <a:solidFill>
                            <a:schemeClr val="tx1"/>
                          </a:solidFill>
                        </a:rPr>
                      </a:br>
                      <a:r>
                        <a:rPr lang="en-GB" sz="1000" b="0" i="0" dirty="0">
                          <a:solidFill>
                            <a:schemeClr val="tx1"/>
                          </a:solidFill>
                        </a:rPr>
                        <a:t>data</a:t>
                      </a:r>
                      <a:r>
                        <a:rPr lang="en-GB" sz="1000" b="0" i="0" baseline="0" dirty="0">
                          <a:solidFill>
                            <a:schemeClr val="tx1"/>
                          </a:solidFill>
                        </a:rPr>
                        <a:t> tables</a:t>
                      </a:r>
                      <a:endParaRPr lang="en-GB" sz="1000" b="0" i="0" dirty="0">
                        <a:solidFill>
                          <a:schemeClr val="tx1"/>
                        </a:solidFill>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b="0" i="0" dirty="0">
                          <a:solidFill>
                            <a:schemeClr val="tx1"/>
                          </a:solidFill>
                        </a:rPr>
                        <a:t>Methods &amp; Performance Report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000" b="0" i="0" dirty="0">
                          <a:solidFill>
                            <a:schemeClr val="tx1"/>
                          </a:solidFill>
                        </a:rPr>
                        <a:t>Further details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112" name="Freeform 16">
            <a:hlinkClick r:id="rId9" action="ppaction://hlinksldjump"/>
            <a:extLst>
              <a:ext uri="{FF2B5EF4-FFF2-40B4-BE49-F238E27FC236}">
                <a16:creationId xmlns:a16="http://schemas.microsoft.com/office/drawing/2014/main" id="{78F27F6D-8CEB-422C-9158-A5220BCAA7AA}"/>
              </a:ext>
            </a:extLst>
          </p:cNvPr>
          <p:cNvSpPr>
            <a:spLocks noEditPoints="1"/>
          </p:cNvSpPr>
          <p:nvPr userDrawn="1"/>
        </p:nvSpPr>
        <p:spPr bwMode="auto">
          <a:xfrm>
            <a:off x="900797" y="41760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13" name="Freeform 29">
            <a:hlinkClick r:id="rId10" action="ppaction://hlinksldjump"/>
            <a:extLst>
              <a:ext uri="{FF2B5EF4-FFF2-40B4-BE49-F238E27FC236}">
                <a16:creationId xmlns:a16="http://schemas.microsoft.com/office/drawing/2014/main" id="{4D98AAE8-CA9F-40EB-AD6E-F60883A06DA1}"/>
              </a:ext>
            </a:extLst>
          </p:cNvPr>
          <p:cNvSpPr>
            <a:spLocks noEditPoints="1"/>
          </p:cNvSpPr>
          <p:nvPr userDrawn="1"/>
        </p:nvSpPr>
        <p:spPr bwMode="auto">
          <a:xfrm>
            <a:off x="11095671" y="41760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14" name="Freeform 30">
            <a:hlinkClick r:id="rId11" action="ppaction://hlinksldjump"/>
            <a:extLst>
              <a:ext uri="{FF2B5EF4-FFF2-40B4-BE49-F238E27FC236}">
                <a16:creationId xmlns:a16="http://schemas.microsoft.com/office/drawing/2014/main" id="{123D4B5C-DACB-4014-A9AE-0D9C735FD16C}"/>
              </a:ext>
            </a:extLst>
          </p:cNvPr>
          <p:cNvSpPr>
            <a:spLocks noEditPoints="1"/>
          </p:cNvSpPr>
          <p:nvPr userDrawn="1"/>
        </p:nvSpPr>
        <p:spPr bwMode="auto">
          <a:xfrm>
            <a:off x="2175154" y="41760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15" name="Freeform 31">
            <a:hlinkClick r:id="rId12" action="ppaction://hlinksldjump"/>
            <a:extLst>
              <a:ext uri="{FF2B5EF4-FFF2-40B4-BE49-F238E27FC236}">
                <a16:creationId xmlns:a16="http://schemas.microsoft.com/office/drawing/2014/main" id="{4D422530-049A-4705-8360-95CCB68BE904}"/>
              </a:ext>
            </a:extLst>
          </p:cNvPr>
          <p:cNvSpPr>
            <a:spLocks noEditPoints="1"/>
          </p:cNvSpPr>
          <p:nvPr userDrawn="1"/>
        </p:nvSpPr>
        <p:spPr bwMode="auto">
          <a:xfrm>
            <a:off x="4723874" y="41760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16" name="Freeform 33">
            <a:hlinkClick r:id="rId13" action="ppaction://hlinksldjump"/>
            <a:extLst>
              <a:ext uri="{FF2B5EF4-FFF2-40B4-BE49-F238E27FC236}">
                <a16:creationId xmlns:a16="http://schemas.microsoft.com/office/drawing/2014/main" id="{77221DAF-7DB2-4F75-A3CE-DCBF876DDA1D}"/>
              </a:ext>
            </a:extLst>
          </p:cNvPr>
          <p:cNvSpPr>
            <a:spLocks noEditPoints="1"/>
          </p:cNvSpPr>
          <p:nvPr userDrawn="1"/>
        </p:nvSpPr>
        <p:spPr bwMode="auto">
          <a:xfrm>
            <a:off x="5998233" y="41760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17" name="Freeform 34">
            <a:hlinkClick r:id="rId14" action="ppaction://hlinksldjump"/>
            <a:extLst>
              <a:ext uri="{FF2B5EF4-FFF2-40B4-BE49-F238E27FC236}">
                <a16:creationId xmlns:a16="http://schemas.microsoft.com/office/drawing/2014/main" id="{D5B8E4F0-B5DD-476E-A3FF-7E4CAAD5996B}"/>
              </a:ext>
            </a:extLst>
          </p:cNvPr>
          <p:cNvSpPr>
            <a:spLocks noEditPoints="1"/>
          </p:cNvSpPr>
          <p:nvPr userDrawn="1"/>
        </p:nvSpPr>
        <p:spPr bwMode="auto">
          <a:xfrm>
            <a:off x="7272592" y="41760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18" name="Freeform 35">
            <a:hlinkClick r:id="rId15" action="ppaction://hlinksldjump"/>
            <a:extLst>
              <a:ext uri="{FF2B5EF4-FFF2-40B4-BE49-F238E27FC236}">
                <a16:creationId xmlns:a16="http://schemas.microsoft.com/office/drawing/2014/main" id="{F5486435-DF02-455D-A93A-4003A12D3BFA}"/>
              </a:ext>
            </a:extLst>
          </p:cNvPr>
          <p:cNvSpPr>
            <a:spLocks noEditPoints="1"/>
          </p:cNvSpPr>
          <p:nvPr userDrawn="1"/>
        </p:nvSpPr>
        <p:spPr bwMode="auto">
          <a:xfrm>
            <a:off x="9821310" y="41760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19" name="Freeform 36">
            <a:hlinkClick r:id="rId16" action="ppaction://hlinksldjump"/>
            <a:extLst>
              <a:ext uri="{FF2B5EF4-FFF2-40B4-BE49-F238E27FC236}">
                <a16:creationId xmlns:a16="http://schemas.microsoft.com/office/drawing/2014/main" id="{AB47A474-4283-47BA-8E80-3DD83E8EAD13}"/>
              </a:ext>
            </a:extLst>
          </p:cNvPr>
          <p:cNvSpPr>
            <a:spLocks noEditPoints="1"/>
          </p:cNvSpPr>
          <p:nvPr userDrawn="1"/>
        </p:nvSpPr>
        <p:spPr bwMode="auto">
          <a:xfrm>
            <a:off x="8546951" y="41760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20" name="Freeform 8">
            <a:hlinkClick r:id="rId17" action="ppaction://hlinksldjump"/>
            <a:extLst>
              <a:ext uri="{FF2B5EF4-FFF2-40B4-BE49-F238E27FC236}">
                <a16:creationId xmlns:a16="http://schemas.microsoft.com/office/drawing/2014/main" id="{97C0162E-CE30-4B90-BD77-2F9D118A280F}"/>
              </a:ext>
            </a:extLst>
          </p:cNvPr>
          <p:cNvSpPr>
            <a:spLocks noEditPoints="1"/>
          </p:cNvSpPr>
          <p:nvPr userDrawn="1"/>
        </p:nvSpPr>
        <p:spPr bwMode="auto">
          <a:xfrm>
            <a:off x="3449515" y="41760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cxnSp>
        <p:nvCxnSpPr>
          <p:cNvPr id="121" name="Straight Connector 120">
            <a:extLst>
              <a:ext uri="{FF2B5EF4-FFF2-40B4-BE49-F238E27FC236}">
                <a16:creationId xmlns:a16="http://schemas.microsoft.com/office/drawing/2014/main" id="{D0C074B0-8AA6-4AD5-9628-C145CB1E7557}"/>
              </a:ext>
            </a:extLst>
          </p:cNvPr>
          <p:cNvCxnSpPr/>
          <p:nvPr userDrawn="1"/>
        </p:nvCxnSpPr>
        <p:spPr>
          <a:xfrm>
            <a:off x="0" y="732774"/>
            <a:ext cx="12192000" cy="0"/>
          </a:xfrm>
          <a:prstGeom prst="line">
            <a:avLst/>
          </a:prstGeom>
          <a:ln w="15875">
            <a:solidFill>
              <a:schemeClr val="tx1"/>
            </a:solidFill>
            <a:tailEnd type="none"/>
          </a:ln>
        </p:spPr>
        <p:style>
          <a:lnRef idx="1">
            <a:schemeClr val="accent1"/>
          </a:lnRef>
          <a:fillRef idx="0">
            <a:schemeClr val="accent1"/>
          </a:fillRef>
          <a:effectRef idx="0">
            <a:schemeClr val="accent1"/>
          </a:effectRef>
          <a:fontRef idx="minor">
            <a:schemeClr val="tx1"/>
          </a:fontRef>
        </p:style>
      </p:cxnSp>
      <p:grpSp>
        <p:nvGrpSpPr>
          <p:cNvPr id="106" name="Group 105">
            <a:extLst>
              <a:ext uri="{FF2B5EF4-FFF2-40B4-BE49-F238E27FC236}">
                <a16:creationId xmlns:a16="http://schemas.microsoft.com/office/drawing/2014/main" id="{8D7776B2-563C-4F9C-997A-B5F097D7C8E1}"/>
              </a:ext>
            </a:extLst>
          </p:cNvPr>
          <p:cNvGrpSpPr>
            <a:grpSpLocks noChangeAspect="1"/>
          </p:cNvGrpSpPr>
          <p:nvPr userDrawn="1"/>
        </p:nvGrpSpPr>
        <p:grpSpPr>
          <a:xfrm>
            <a:off x="2263088" y="6271396"/>
            <a:ext cx="3559421" cy="460925"/>
            <a:chOff x="7079345" y="6216555"/>
            <a:chExt cx="4953466" cy="641445"/>
          </a:xfrm>
        </p:grpSpPr>
        <p:pic>
          <p:nvPicPr>
            <p:cNvPr id="107" name="Picture 106">
              <a:extLst>
                <a:ext uri="{FF2B5EF4-FFF2-40B4-BE49-F238E27FC236}">
                  <a16:creationId xmlns:a16="http://schemas.microsoft.com/office/drawing/2014/main" id="{D72E76A0-040A-419C-A95D-C89D49576AA1}"/>
                </a:ext>
              </a:extLst>
            </p:cNvPr>
            <p:cNvPicPr>
              <a:picLocks noChangeAspect="1"/>
            </p:cNvPicPr>
            <p:nvPr/>
          </p:nvPicPr>
          <p:blipFill>
            <a:blip r:embed="rId18"/>
            <a:stretch>
              <a:fillRect/>
            </a:stretch>
          </p:blipFill>
          <p:spPr>
            <a:xfrm>
              <a:off x="10297563" y="6308913"/>
              <a:ext cx="1735248" cy="419493"/>
            </a:xfrm>
            <a:prstGeom prst="rect">
              <a:avLst/>
            </a:prstGeom>
          </p:spPr>
        </p:pic>
        <p:pic>
          <p:nvPicPr>
            <p:cNvPr id="108" name="Picture 107">
              <a:extLst>
                <a:ext uri="{FF2B5EF4-FFF2-40B4-BE49-F238E27FC236}">
                  <a16:creationId xmlns:a16="http://schemas.microsoft.com/office/drawing/2014/main" id="{4A07CEAA-2FDE-426A-9A9C-B4AAF0BB95BA}"/>
                </a:ext>
              </a:extLst>
            </p:cNvPr>
            <p:cNvPicPr/>
            <p:nvPr/>
          </p:nvPicPr>
          <p:blipFill rotWithShape="1">
            <a:blip r:embed="rId19">
              <a:extLst>
                <a:ext uri="{28A0092B-C50C-407E-A947-70E740481C1C}">
                  <a14:useLocalDpi xmlns:a14="http://schemas.microsoft.com/office/drawing/2010/main" val="0"/>
                </a:ext>
              </a:extLst>
            </a:blip>
            <a:srcRect l="30570" t="25217" r="48146" b="26749"/>
            <a:stretch/>
          </p:blipFill>
          <p:spPr>
            <a:xfrm>
              <a:off x="7079345" y="6216555"/>
              <a:ext cx="1608995" cy="641445"/>
            </a:xfrm>
            <a:prstGeom prst="rect">
              <a:avLst/>
            </a:prstGeom>
            <a:extLst>
              <a:ext uri="{FAA26D3D-D897-4be2-8F04-BA451C77F1D7}">
                <ma14:placeholderFlag xmlns:wpc="http://schemas.microsoft.com/office/word/2010/wordprocessingCanvas" xmlns:mc="http://schemas.openxmlformats.org/markup-compatibility/2006" xmlns:m="http://schemas.openxmlformats.org/officeDocument/2006/math" xmlns:wp14="http://schemas.microsoft.com/office/word/2010/wordprocessingDrawing" xmlns:wp="http://schemas.openxmlformats.org/drawingml/2006/wordprocessingDrawing" xmlns:w14="http://schemas.microsoft.com/office/word/2010/wordml" xmlns:wpg="http://schemas.microsoft.com/office/word/2010/wordprocessingGroup" xmlns:wpi="http://schemas.microsoft.com/office/word/2010/wordprocessingInk" xmlns:wne="http://schemas.microsoft.com/office/word/2006/wordml" xmlns:wps="http://schemas.microsoft.com/office/word/2010/wordprocessingShape" xmlns:pic="http://schemas.openxmlformats.org/drawingml/2006/picture" xmlns:ve="http://schemas.openxmlformats.org/markup-compatibility/2006" xmlns="" xmlns:mo="http://schemas.microsoft.com/office/mac/office/2008/main" xmlns:mv="urn:schemas-microsoft-com:mac:vml" xmlns:o="urn:schemas-microsoft-com:office:office" xmlns:v="urn:schemas-microsoft-com:vml" xmlns:w10="urn:schemas-microsoft-com:office:word" xmlns:w="http://schemas.openxmlformats.org/wordprocessingml/2006/main" xmlns:ma14="http://schemas.microsoft.com/office/mac/drawingml/2011/main" xmlns:arto="http://schemas.microsoft.com/office/word/2006/arto" xmlns:lc="http://schemas.openxmlformats.org/drawingml/2006/lockedCanvas"/>
              </a:ext>
            </a:extLst>
          </p:spPr>
        </p:pic>
        <p:pic>
          <p:nvPicPr>
            <p:cNvPr id="109" name="Picture 108">
              <a:extLst>
                <a:ext uri="{FF2B5EF4-FFF2-40B4-BE49-F238E27FC236}">
                  <a16:creationId xmlns:a16="http://schemas.microsoft.com/office/drawing/2014/main" id="{5C9B301A-677F-47B0-8196-82AF4ED96666}"/>
                </a:ext>
              </a:extLst>
            </p:cNvPr>
            <p:cNvPicPr>
              <a:picLocks noChangeAspect="1"/>
            </p:cNvPicPr>
            <p:nvPr/>
          </p:nvPicPr>
          <p:blipFill>
            <a:blip r:embed="rId20"/>
            <a:stretch>
              <a:fillRect/>
            </a:stretch>
          </p:blipFill>
          <p:spPr>
            <a:xfrm>
              <a:off x="8958849" y="6324845"/>
              <a:ext cx="1059967" cy="424863"/>
            </a:xfrm>
            <a:prstGeom prst="rect">
              <a:avLst/>
            </a:prstGeom>
          </p:spPr>
        </p:pic>
      </p:grpSp>
      <p:pic>
        <p:nvPicPr>
          <p:cNvPr id="99" name="Picture 98">
            <a:extLst>
              <a:ext uri="{FF2B5EF4-FFF2-40B4-BE49-F238E27FC236}">
                <a16:creationId xmlns:a16="http://schemas.microsoft.com/office/drawing/2014/main" id="{A92B821F-D4C8-424B-BB9D-4A89279065EF}"/>
              </a:ext>
            </a:extLst>
          </p:cNvPr>
          <p:cNvPicPr>
            <a:picLocks noChangeAspect="1"/>
          </p:cNvPicPr>
          <p:nvPr userDrawn="1">
            <p:custDataLst>
              <p:tags r:id="rId8"/>
            </p:custDataLst>
          </p:nvPr>
        </p:nvPicPr>
        <p:blipFill rotWithShape="1">
          <a:blip r:embed="rId21">
            <a:extLst>
              <a:ext uri="{28A0092B-C50C-407E-A947-70E740481C1C}">
                <a14:useLocalDpi xmlns:a14="http://schemas.microsoft.com/office/drawing/2010/main" val="0"/>
              </a:ext>
            </a:extLst>
          </a:blip>
          <a:srcRect l="1305" t="3305" r="1093" b="4057"/>
          <a:stretch/>
        </p:blipFill>
        <p:spPr>
          <a:xfrm>
            <a:off x="270034" y="6383598"/>
            <a:ext cx="1045014" cy="201625"/>
          </a:xfrm>
          <a:prstGeom prst="rect">
            <a:avLst/>
          </a:prstGeom>
        </p:spPr>
      </p:pic>
    </p:spTree>
    <p:extLst>
      <p:ext uri="{BB962C8B-B14F-4D97-AF65-F5344CB8AC3E}">
        <p14:creationId xmlns:p14="http://schemas.microsoft.com/office/powerpoint/2010/main" val="3452111281"/>
      </p:ext>
    </p:extLst>
  </p:cSld>
  <p:clrMap bg1="lt1" tx1="dk1" bg2="lt2" tx2="dk2" accent1="accent1" accent2="accent2" accent3="accent3" accent4="accent4" accent5="accent5" accent6="accent6" hlink="hlink" folHlink="folHlink"/>
  <p:sldLayoutIdLst>
    <p:sldLayoutId id="2147483733" r:id="rId1"/>
    <p:sldLayoutId id="2147483734" r:id="rId2"/>
    <p:sldLayoutId id="2147483735" r:id="rId3"/>
    <p:sldLayoutId id="2147483736" r:id="rId4"/>
    <p:sldLayoutId id="2147483737" r:id="rId5"/>
    <p:sldLayoutId id="2147483748" r:id="rId6"/>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914400" rtl="0" eaLnBrk="1" latinLnBrk="0" hangingPunct="1">
        <a:lnSpc>
          <a:spcPct val="100000"/>
        </a:lnSpc>
        <a:spcBef>
          <a:spcPts val="600"/>
        </a:spcBef>
        <a:buNone/>
        <a:defRPr sz="2000" b="1" kern="1200">
          <a:solidFill>
            <a:schemeClr val="tx1"/>
          </a:solidFill>
          <a:latin typeface="+mj-lt"/>
          <a:ea typeface="+mj-ea"/>
          <a:cs typeface="+mj-cs"/>
        </a:defRPr>
      </a:lvl1pPr>
    </p:titleStyle>
    <p:body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1088" userDrawn="1">
          <p15:clr>
            <a:srgbClr val="F26B43"/>
          </p15:clr>
        </p15:guide>
        <p15:guide id="2" orient="horz" pos="640" userDrawn="1">
          <p15:clr>
            <a:srgbClr val="F26B43"/>
          </p15:clr>
        </p15:guide>
        <p15:guide id="3" orient="horz" pos="1187" userDrawn="1">
          <p15:clr>
            <a:srgbClr val="F26B43"/>
          </p15:clr>
        </p15:guide>
        <p15:guide id="4" pos="221" userDrawn="1">
          <p15:clr>
            <a:srgbClr val="F26B43"/>
          </p15:clr>
        </p15:guide>
        <p15:guide id="5" pos="7459" userDrawn="1">
          <p15:clr>
            <a:srgbClr val="F26B43"/>
          </p15:clr>
        </p15:guide>
        <p15:guide id="6" orient="horz" pos="1047" userDrawn="1">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3.png"/><Relationship Id="rId5" Type="http://schemas.openxmlformats.org/officeDocument/2006/relationships/image" Target="../media/image8.png"/><Relationship Id="rId4" Type="http://schemas.openxmlformats.org/officeDocument/2006/relationships/image" Target="../media/image7.png"/></Relationships>
</file>

<file path=ppt/slides/_rels/slide10.xml.rels><?xml version="1.0" encoding="UTF-8" standalone="yes"?>
<Relationships xmlns="http://schemas.openxmlformats.org/package/2006/relationships"><Relationship Id="rId3" Type="http://schemas.openxmlformats.org/officeDocument/2006/relationships/slide" Target="slide7.xml"/><Relationship Id="rId2" Type="http://schemas.openxmlformats.org/officeDocument/2006/relationships/notesSlide" Target="../notesSlides/notesSlide10.xml"/><Relationship Id="rId1" Type="http://schemas.openxmlformats.org/officeDocument/2006/relationships/slideLayout" Target="../slideLayouts/slideLayout9.xml"/></Relationships>
</file>

<file path=ppt/slides/_rels/slide100.xml.rels><?xml version="1.0" encoding="UTF-8" standalone="yes"?>
<Relationships xmlns="http://schemas.openxmlformats.org/package/2006/relationships"><Relationship Id="rId3" Type="http://schemas.openxmlformats.org/officeDocument/2006/relationships/slide" Target="slide76.xml"/><Relationship Id="rId2" Type="http://schemas.openxmlformats.org/officeDocument/2006/relationships/image" Target="../media/image12.png"/><Relationship Id="rId1" Type="http://schemas.openxmlformats.org/officeDocument/2006/relationships/slideLayout" Target="../slideLayouts/slideLayout17.xml"/></Relationships>
</file>

<file path=ppt/slides/_rels/slide101.xml.rels><?xml version="1.0" encoding="UTF-8" standalone="yes"?>
<Relationships xmlns="http://schemas.openxmlformats.org/package/2006/relationships"><Relationship Id="rId3" Type="http://schemas.openxmlformats.org/officeDocument/2006/relationships/slide" Target="slide76.xml"/><Relationship Id="rId2" Type="http://schemas.openxmlformats.org/officeDocument/2006/relationships/image" Target="../media/image12.png"/><Relationship Id="rId1" Type="http://schemas.openxmlformats.org/officeDocument/2006/relationships/slideLayout" Target="../slideLayouts/slideLayout17.xml"/></Relationships>
</file>

<file path=ppt/slides/_rels/slide102.xml.rels><?xml version="1.0" encoding="UTF-8" standalone="yes"?>
<Relationships xmlns="http://schemas.openxmlformats.org/package/2006/relationships"><Relationship Id="rId3" Type="http://schemas.openxmlformats.org/officeDocument/2006/relationships/image" Target="../media/image13.gif"/><Relationship Id="rId2" Type="http://schemas.openxmlformats.org/officeDocument/2006/relationships/slide" Target="slide76.xml"/><Relationship Id="rId1" Type="http://schemas.openxmlformats.org/officeDocument/2006/relationships/slideLayout" Target="../slideLayouts/slideLayout17.xml"/></Relationships>
</file>

<file path=ppt/slides/_rels/slide103.xml.rels><?xml version="1.0" encoding="UTF-8" standalone="yes"?>
<Relationships xmlns="http://schemas.openxmlformats.org/package/2006/relationships"><Relationship Id="rId3" Type="http://schemas.openxmlformats.org/officeDocument/2006/relationships/image" Target="../media/image13.gif"/><Relationship Id="rId2" Type="http://schemas.openxmlformats.org/officeDocument/2006/relationships/slide" Target="slide76.xml"/><Relationship Id="rId1" Type="http://schemas.openxmlformats.org/officeDocument/2006/relationships/slideLayout" Target="../slideLayouts/slideLayout17.xml"/></Relationships>
</file>

<file path=ppt/slides/_rels/slide104.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slide" Target="slide76.xml"/><Relationship Id="rId1" Type="http://schemas.openxmlformats.org/officeDocument/2006/relationships/slideLayout" Target="../slideLayouts/slideLayout17.xml"/></Relationships>
</file>

<file path=ppt/slides/_rels/slide105.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slide" Target="slide76.xml"/><Relationship Id="rId1" Type="http://schemas.openxmlformats.org/officeDocument/2006/relationships/slideLayout" Target="../slideLayouts/slideLayout17.xml"/></Relationships>
</file>

<file path=ppt/slides/_rels/slide106.xml.rels><?xml version="1.0" encoding="UTF-8" standalone="yes"?>
<Relationships xmlns="http://schemas.openxmlformats.org/package/2006/relationships"><Relationship Id="rId3" Type="http://schemas.openxmlformats.org/officeDocument/2006/relationships/image" Target="../media/image15.gif"/><Relationship Id="rId2" Type="http://schemas.openxmlformats.org/officeDocument/2006/relationships/slide" Target="slide76.xml"/><Relationship Id="rId1" Type="http://schemas.openxmlformats.org/officeDocument/2006/relationships/slideLayout" Target="../slideLayouts/slideLayout17.xml"/></Relationships>
</file>

<file path=ppt/slides/_rels/slide107.xml.rels><?xml version="1.0" encoding="UTF-8" standalone="yes"?>
<Relationships xmlns="http://schemas.openxmlformats.org/package/2006/relationships"><Relationship Id="rId3" Type="http://schemas.openxmlformats.org/officeDocument/2006/relationships/image" Target="../media/image15.gif"/><Relationship Id="rId2" Type="http://schemas.openxmlformats.org/officeDocument/2006/relationships/slide" Target="slide76.xml"/><Relationship Id="rId1" Type="http://schemas.openxmlformats.org/officeDocument/2006/relationships/slideLayout" Target="../slideLayouts/slideLayout17.xml"/></Relationships>
</file>

<file path=ppt/slides/_rels/slide10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Layout" Target="../slideLayouts/slideLayout18.xml"/></Relationships>
</file>

<file path=ppt/slides/_rels/slide109.xml.rels><?xml version="1.0" encoding="UTF-8" standalone="yes"?>
<Relationships xmlns="http://schemas.openxmlformats.org/package/2006/relationships"><Relationship Id="rId3" Type="http://schemas.openxmlformats.org/officeDocument/2006/relationships/slide" Target="slide108.xml"/><Relationship Id="rId2" Type="http://schemas.openxmlformats.org/officeDocument/2006/relationships/slideLayout" Target="../slideLayouts/slideLayout14.xml"/><Relationship Id="rId1" Type="http://schemas.openxmlformats.org/officeDocument/2006/relationships/vmlDrawing" Target="../drawings/vmlDrawing1.vml"/><Relationship Id="rId6" Type="http://schemas.openxmlformats.org/officeDocument/2006/relationships/image" Target="../media/image20.emf"/><Relationship Id="rId5" Type="http://schemas.openxmlformats.org/officeDocument/2006/relationships/package" Target="../embeddings/Microsoft_Excel_Worksheet18.xlsx"/><Relationship Id="rId4" Type="http://schemas.openxmlformats.org/officeDocument/2006/relationships/image" Target="../media/image21.png"/></Relationships>
</file>

<file path=ppt/slides/_rels/slide11.xml.rels><?xml version="1.0" encoding="UTF-8" standalone="yes"?>
<Relationships xmlns="http://schemas.openxmlformats.org/package/2006/relationships"><Relationship Id="rId3" Type="http://schemas.openxmlformats.org/officeDocument/2006/relationships/slide" Target="slide7.xml"/><Relationship Id="rId2" Type="http://schemas.openxmlformats.org/officeDocument/2006/relationships/notesSlide" Target="../notesSlides/notesSlide11.xml"/><Relationship Id="rId1" Type="http://schemas.openxmlformats.org/officeDocument/2006/relationships/slideLayout" Target="../slideLayouts/slideLayout9.xml"/></Relationships>
</file>

<file path=ppt/slides/_rels/slide110.xml.rels><?xml version="1.0" encoding="UTF-8" standalone="yes"?>
<Relationships xmlns="http://schemas.openxmlformats.org/package/2006/relationships"><Relationship Id="rId3" Type="http://schemas.openxmlformats.org/officeDocument/2006/relationships/slide" Target="slide108.xml"/><Relationship Id="rId2" Type="http://schemas.openxmlformats.org/officeDocument/2006/relationships/slideLayout" Target="../slideLayouts/slideLayout14.xml"/><Relationship Id="rId1" Type="http://schemas.openxmlformats.org/officeDocument/2006/relationships/vmlDrawing" Target="../drawings/vmlDrawing2.vml"/><Relationship Id="rId6" Type="http://schemas.openxmlformats.org/officeDocument/2006/relationships/image" Target="../media/image22.emf"/><Relationship Id="rId5" Type="http://schemas.openxmlformats.org/officeDocument/2006/relationships/package" Target="../embeddings/Microsoft_Excel_Worksheet19.xlsx"/><Relationship Id="rId4" Type="http://schemas.openxmlformats.org/officeDocument/2006/relationships/image" Target="../media/image21.png"/></Relationships>
</file>

<file path=ppt/slides/_rels/slide111.xml.rels><?xml version="1.0" encoding="UTF-8" standalone="yes"?>
<Relationships xmlns="http://schemas.openxmlformats.org/package/2006/relationships"><Relationship Id="rId3" Type="http://schemas.openxmlformats.org/officeDocument/2006/relationships/slide" Target="slide108.xml"/><Relationship Id="rId2" Type="http://schemas.openxmlformats.org/officeDocument/2006/relationships/slideLayout" Target="../slideLayouts/slideLayout14.xml"/><Relationship Id="rId1" Type="http://schemas.openxmlformats.org/officeDocument/2006/relationships/vmlDrawing" Target="../drawings/vmlDrawing3.vml"/><Relationship Id="rId6" Type="http://schemas.openxmlformats.org/officeDocument/2006/relationships/image" Target="../media/image23.emf"/><Relationship Id="rId5" Type="http://schemas.openxmlformats.org/officeDocument/2006/relationships/package" Target="../embeddings/Microsoft_Excel_Worksheet20.xlsx"/><Relationship Id="rId4" Type="http://schemas.openxmlformats.org/officeDocument/2006/relationships/image" Target="../media/image21.png"/></Relationships>
</file>

<file path=ppt/slides/_rels/slide112.xml.rels><?xml version="1.0" encoding="UTF-8" standalone="yes"?>
<Relationships xmlns="http://schemas.openxmlformats.org/package/2006/relationships"><Relationship Id="rId3" Type="http://schemas.openxmlformats.org/officeDocument/2006/relationships/slide" Target="slide108.xml"/><Relationship Id="rId2" Type="http://schemas.openxmlformats.org/officeDocument/2006/relationships/slideLayout" Target="../slideLayouts/slideLayout14.xml"/><Relationship Id="rId1" Type="http://schemas.openxmlformats.org/officeDocument/2006/relationships/vmlDrawing" Target="../drawings/vmlDrawing4.vml"/><Relationship Id="rId6" Type="http://schemas.openxmlformats.org/officeDocument/2006/relationships/image" Target="../media/image24.emf"/><Relationship Id="rId5" Type="http://schemas.openxmlformats.org/officeDocument/2006/relationships/package" Target="../embeddings/Microsoft_Excel_Worksheet21.xlsx"/><Relationship Id="rId4" Type="http://schemas.openxmlformats.org/officeDocument/2006/relationships/image" Target="../media/image21.png"/></Relationships>
</file>

<file path=ppt/slides/_rels/slide113.xml.rels><?xml version="1.0" encoding="UTF-8" standalone="yes"?>
<Relationships xmlns="http://schemas.openxmlformats.org/package/2006/relationships"><Relationship Id="rId3" Type="http://schemas.openxmlformats.org/officeDocument/2006/relationships/slide" Target="slide108.xml"/><Relationship Id="rId2" Type="http://schemas.openxmlformats.org/officeDocument/2006/relationships/slideLayout" Target="../slideLayouts/slideLayout14.xml"/><Relationship Id="rId1" Type="http://schemas.openxmlformats.org/officeDocument/2006/relationships/vmlDrawing" Target="../drawings/vmlDrawing5.vml"/><Relationship Id="rId6" Type="http://schemas.openxmlformats.org/officeDocument/2006/relationships/image" Target="../media/image25.emf"/><Relationship Id="rId5" Type="http://schemas.openxmlformats.org/officeDocument/2006/relationships/package" Target="../embeddings/Microsoft_Excel_Worksheet22.xlsx"/><Relationship Id="rId4" Type="http://schemas.openxmlformats.org/officeDocument/2006/relationships/image" Target="../media/image21.png"/></Relationships>
</file>

<file path=ppt/slides/_rels/slide114.xml.rels><?xml version="1.0" encoding="UTF-8" standalone="yes"?>
<Relationships xmlns="http://schemas.openxmlformats.org/package/2006/relationships"><Relationship Id="rId3" Type="http://schemas.openxmlformats.org/officeDocument/2006/relationships/slide" Target="slide108.xml"/><Relationship Id="rId2" Type="http://schemas.openxmlformats.org/officeDocument/2006/relationships/slideLayout" Target="../slideLayouts/slideLayout14.xml"/><Relationship Id="rId1" Type="http://schemas.openxmlformats.org/officeDocument/2006/relationships/vmlDrawing" Target="../drawings/vmlDrawing6.vml"/><Relationship Id="rId6" Type="http://schemas.openxmlformats.org/officeDocument/2006/relationships/image" Target="../media/image26.emf"/><Relationship Id="rId5" Type="http://schemas.openxmlformats.org/officeDocument/2006/relationships/package" Target="../embeddings/Microsoft_Excel_Worksheet23.xlsx"/><Relationship Id="rId4" Type="http://schemas.openxmlformats.org/officeDocument/2006/relationships/image" Target="../media/image21.png"/></Relationships>
</file>

<file path=ppt/slides/_rels/slide115.xml.rels><?xml version="1.0" encoding="UTF-8" standalone="yes"?>
<Relationships xmlns="http://schemas.openxmlformats.org/package/2006/relationships"><Relationship Id="rId3" Type="http://schemas.openxmlformats.org/officeDocument/2006/relationships/slide" Target="slide108.xml"/><Relationship Id="rId2" Type="http://schemas.openxmlformats.org/officeDocument/2006/relationships/slideLayout" Target="../slideLayouts/slideLayout14.xml"/><Relationship Id="rId1" Type="http://schemas.openxmlformats.org/officeDocument/2006/relationships/vmlDrawing" Target="../drawings/vmlDrawing7.vml"/><Relationship Id="rId6" Type="http://schemas.openxmlformats.org/officeDocument/2006/relationships/image" Target="../media/image27.emf"/><Relationship Id="rId5" Type="http://schemas.openxmlformats.org/officeDocument/2006/relationships/package" Target="../embeddings/Microsoft_Excel_Worksheet24.xlsx"/><Relationship Id="rId4" Type="http://schemas.openxmlformats.org/officeDocument/2006/relationships/image" Target="../media/image21.png"/></Relationships>
</file>

<file path=ppt/slides/_rels/slide116.xml.rels><?xml version="1.0" encoding="UTF-8" standalone="yes"?>
<Relationships xmlns="http://schemas.openxmlformats.org/package/2006/relationships"><Relationship Id="rId3" Type="http://schemas.openxmlformats.org/officeDocument/2006/relationships/slide" Target="slide108.xml"/><Relationship Id="rId2" Type="http://schemas.openxmlformats.org/officeDocument/2006/relationships/slideLayout" Target="../slideLayouts/slideLayout14.xml"/><Relationship Id="rId1" Type="http://schemas.openxmlformats.org/officeDocument/2006/relationships/vmlDrawing" Target="../drawings/vmlDrawing8.vml"/><Relationship Id="rId6" Type="http://schemas.openxmlformats.org/officeDocument/2006/relationships/image" Target="../media/image28.emf"/><Relationship Id="rId5" Type="http://schemas.openxmlformats.org/officeDocument/2006/relationships/package" Target="../embeddings/Microsoft_Excel_Worksheet25.xlsx"/><Relationship Id="rId4" Type="http://schemas.openxmlformats.org/officeDocument/2006/relationships/image" Target="../media/image21.png"/></Relationships>
</file>

<file path=ppt/slides/_rels/slide117.xml.rels><?xml version="1.0" encoding="UTF-8" standalone="yes"?>
<Relationships xmlns="http://schemas.openxmlformats.org/package/2006/relationships"><Relationship Id="rId3" Type="http://schemas.openxmlformats.org/officeDocument/2006/relationships/slide" Target="slide108.xml"/><Relationship Id="rId2" Type="http://schemas.openxmlformats.org/officeDocument/2006/relationships/slideLayout" Target="../slideLayouts/slideLayout14.xml"/><Relationship Id="rId1" Type="http://schemas.openxmlformats.org/officeDocument/2006/relationships/vmlDrawing" Target="../drawings/vmlDrawing9.vml"/><Relationship Id="rId6" Type="http://schemas.openxmlformats.org/officeDocument/2006/relationships/image" Target="../media/image29.emf"/><Relationship Id="rId5" Type="http://schemas.openxmlformats.org/officeDocument/2006/relationships/package" Target="../embeddings/Microsoft_Excel_Worksheet26.xlsx"/><Relationship Id="rId4" Type="http://schemas.openxmlformats.org/officeDocument/2006/relationships/image" Target="../media/image21.png"/></Relationships>
</file>

<file path=ppt/slides/_rels/slide118.xml.rels><?xml version="1.0" encoding="UTF-8" standalone="yes"?>
<Relationships xmlns="http://schemas.openxmlformats.org/package/2006/relationships"><Relationship Id="rId3" Type="http://schemas.openxmlformats.org/officeDocument/2006/relationships/slide" Target="slide108.xml"/><Relationship Id="rId2" Type="http://schemas.openxmlformats.org/officeDocument/2006/relationships/slideLayout" Target="../slideLayouts/slideLayout14.xml"/><Relationship Id="rId1" Type="http://schemas.openxmlformats.org/officeDocument/2006/relationships/vmlDrawing" Target="../drawings/vmlDrawing10.vml"/><Relationship Id="rId6" Type="http://schemas.openxmlformats.org/officeDocument/2006/relationships/image" Target="../media/image30.emf"/><Relationship Id="rId5" Type="http://schemas.openxmlformats.org/officeDocument/2006/relationships/package" Target="../embeddings/Microsoft_Excel_Worksheet27.xlsx"/><Relationship Id="rId4" Type="http://schemas.openxmlformats.org/officeDocument/2006/relationships/image" Target="../media/image21.png"/></Relationships>
</file>

<file path=ppt/slides/_rels/slide119.xml.rels><?xml version="1.0" encoding="UTF-8" standalone="yes"?>
<Relationships xmlns="http://schemas.openxmlformats.org/package/2006/relationships"><Relationship Id="rId3" Type="http://schemas.openxmlformats.org/officeDocument/2006/relationships/slide" Target="slide108.xml"/><Relationship Id="rId2" Type="http://schemas.openxmlformats.org/officeDocument/2006/relationships/slideLayout" Target="../slideLayouts/slideLayout14.xml"/><Relationship Id="rId1" Type="http://schemas.openxmlformats.org/officeDocument/2006/relationships/vmlDrawing" Target="../drawings/vmlDrawing11.vml"/><Relationship Id="rId6" Type="http://schemas.openxmlformats.org/officeDocument/2006/relationships/image" Target="../media/image31.emf"/><Relationship Id="rId5" Type="http://schemas.openxmlformats.org/officeDocument/2006/relationships/package" Target="../embeddings/Microsoft_Excel_Worksheet28.xlsx"/><Relationship Id="rId4" Type="http://schemas.openxmlformats.org/officeDocument/2006/relationships/image" Target="../media/image21.png"/></Relationships>
</file>

<file path=ppt/slides/_rels/slide12.xml.rels><?xml version="1.0" encoding="UTF-8" standalone="yes"?>
<Relationships xmlns="http://schemas.openxmlformats.org/package/2006/relationships"><Relationship Id="rId3" Type="http://schemas.openxmlformats.org/officeDocument/2006/relationships/slide" Target="slide7.xml"/><Relationship Id="rId2" Type="http://schemas.openxmlformats.org/officeDocument/2006/relationships/notesSlide" Target="../notesSlides/notesSlide12.xml"/><Relationship Id="rId1" Type="http://schemas.openxmlformats.org/officeDocument/2006/relationships/slideLayout" Target="../slideLayouts/slideLayout10.xml"/></Relationships>
</file>

<file path=ppt/slides/_rels/slide120.xml.rels><?xml version="1.0" encoding="UTF-8" standalone="yes"?>
<Relationships xmlns="http://schemas.openxmlformats.org/package/2006/relationships"><Relationship Id="rId3" Type="http://schemas.openxmlformats.org/officeDocument/2006/relationships/slide" Target="slide108.xml"/><Relationship Id="rId2" Type="http://schemas.openxmlformats.org/officeDocument/2006/relationships/slideLayout" Target="../slideLayouts/slideLayout14.xml"/><Relationship Id="rId1" Type="http://schemas.openxmlformats.org/officeDocument/2006/relationships/vmlDrawing" Target="../drawings/vmlDrawing12.vml"/><Relationship Id="rId6" Type="http://schemas.openxmlformats.org/officeDocument/2006/relationships/image" Target="../media/image32.emf"/><Relationship Id="rId5" Type="http://schemas.openxmlformats.org/officeDocument/2006/relationships/package" Target="../embeddings/Microsoft_Excel_Worksheet29.xlsx"/><Relationship Id="rId4" Type="http://schemas.openxmlformats.org/officeDocument/2006/relationships/image" Target="../media/image21.png"/></Relationships>
</file>

<file path=ppt/slides/_rels/slide121.xml.rels><?xml version="1.0" encoding="UTF-8" standalone="yes"?>
<Relationships xmlns="http://schemas.openxmlformats.org/package/2006/relationships"><Relationship Id="rId3" Type="http://schemas.openxmlformats.org/officeDocument/2006/relationships/slide" Target="slide108.xml"/><Relationship Id="rId2" Type="http://schemas.openxmlformats.org/officeDocument/2006/relationships/slideLayout" Target="../slideLayouts/slideLayout14.xml"/><Relationship Id="rId1" Type="http://schemas.openxmlformats.org/officeDocument/2006/relationships/vmlDrawing" Target="../drawings/vmlDrawing13.vml"/><Relationship Id="rId6" Type="http://schemas.openxmlformats.org/officeDocument/2006/relationships/image" Target="../media/image33.emf"/><Relationship Id="rId5" Type="http://schemas.openxmlformats.org/officeDocument/2006/relationships/package" Target="../embeddings/Microsoft_Excel_Worksheet30.xlsx"/><Relationship Id="rId4" Type="http://schemas.openxmlformats.org/officeDocument/2006/relationships/image" Target="../media/image21.png"/></Relationships>
</file>

<file path=ppt/slides/_rels/slide122.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18.xml"/></Relationships>
</file>

<file path=ppt/slides/_rels/slide123.xml.rels><?xml version="1.0" encoding="UTF-8" standalone="yes"?>
<Relationships xmlns="http://schemas.openxmlformats.org/package/2006/relationships"><Relationship Id="rId8" Type="http://schemas.openxmlformats.org/officeDocument/2006/relationships/slide" Target="slide129.xml"/><Relationship Id="rId13" Type="http://schemas.openxmlformats.org/officeDocument/2006/relationships/slide" Target="slide145.xml"/><Relationship Id="rId3" Type="http://schemas.openxmlformats.org/officeDocument/2006/relationships/slide" Target="slide124.xml"/><Relationship Id="rId7" Type="http://schemas.openxmlformats.org/officeDocument/2006/relationships/slide" Target="slide128.xml"/><Relationship Id="rId12" Type="http://schemas.openxmlformats.org/officeDocument/2006/relationships/slide" Target="slide139.xml"/><Relationship Id="rId2" Type="http://schemas.openxmlformats.org/officeDocument/2006/relationships/slide" Target="slide7.xml"/><Relationship Id="rId1" Type="http://schemas.openxmlformats.org/officeDocument/2006/relationships/slideLayout" Target="../slideLayouts/slideLayout16.xml"/><Relationship Id="rId6" Type="http://schemas.openxmlformats.org/officeDocument/2006/relationships/slide" Target="slide127.xml"/><Relationship Id="rId11" Type="http://schemas.openxmlformats.org/officeDocument/2006/relationships/slide" Target="slide138.xml"/><Relationship Id="rId5" Type="http://schemas.openxmlformats.org/officeDocument/2006/relationships/slide" Target="slide126.xml"/><Relationship Id="rId10" Type="http://schemas.openxmlformats.org/officeDocument/2006/relationships/slide" Target="slide133.xml"/><Relationship Id="rId4" Type="http://schemas.openxmlformats.org/officeDocument/2006/relationships/slide" Target="slide125.xml"/><Relationship Id="rId9" Type="http://schemas.openxmlformats.org/officeDocument/2006/relationships/slide" Target="slide130.xml"/><Relationship Id="rId14" Type="http://schemas.openxmlformats.org/officeDocument/2006/relationships/slide" Target="slide122.xml"/></Relationships>
</file>

<file path=ppt/slides/_rels/slide124.xml.rels><?xml version="1.0" encoding="UTF-8" standalone="yes"?>
<Relationships xmlns="http://schemas.openxmlformats.org/package/2006/relationships"><Relationship Id="rId2" Type="http://schemas.openxmlformats.org/officeDocument/2006/relationships/slide" Target="slide122.xml"/><Relationship Id="rId1" Type="http://schemas.openxmlformats.org/officeDocument/2006/relationships/slideLayout" Target="../slideLayouts/slideLayout15.xml"/></Relationships>
</file>

<file path=ppt/slides/_rels/slide125.xml.rels><?xml version="1.0" encoding="UTF-8" standalone="yes"?>
<Relationships xmlns="http://schemas.openxmlformats.org/package/2006/relationships"><Relationship Id="rId3" Type="http://schemas.openxmlformats.org/officeDocument/2006/relationships/slide" Target="slide122.xml"/><Relationship Id="rId2" Type="http://schemas.openxmlformats.org/officeDocument/2006/relationships/notesSlide" Target="../notesSlides/notesSlide82.xml"/><Relationship Id="rId1" Type="http://schemas.openxmlformats.org/officeDocument/2006/relationships/slideLayout" Target="../slideLayouts/slideLayout15.xml"/></Relationships>
</file>

<file path=ppt/slides/_rels/slide126.xml.rels><?xml version="1.0" encoding="UTF-8" standalone="yes"?>
<Relationships xmlns="http://schemas.openxmlformats.org/package/2006/relationships"><Relationship Id="rId2" Type="http://schemas.openxmlformats.org/officeDocument/2006/relationships/slide" Target="slide122.xml"/><Relationship Id="rId1" Type="http://schemas.openxmlformats.org/officeDocument/2006/relationships/slideLayout" Target="../slideLayouts/slideLayout15.xml"/></Relationships>
</file>

<file path=ppt/slides/_rels/slide127.xml.rels><?xml version="1.0" encoding="UTF-8" standalone="yes"?>
<Relationships xmlns="http://schemas.openxmlformats.org/package/2006/relationships"><Relationship Id="rId2" Type="http://schemas.openxmlformats.org/officeDocument/2006/relationships/slide" Target="slide122.xml"/><Relationship Id="rId1" Type="http://schemas.openxmlformats.org/officeDocument/2006/relationships/slideLayout" Target="../slideLayouts/slideLayout15.xml"/></Relationships>
</file>

<file path=ppt/slides/_rels/slide128.xml.rels><?xml version="1.0" encoding="UTF-8" standalone="yes"?>
<Relationships xmlns="http://schemas.openxmlformats.org/package/2006/relationships"><Relationship Id="rId2" Type="http://schemas.openxmlformats.org/officeDocument/2006/relationships/slide" Target="slide122.xml"/><Relationship Id="rId1" Type="http://schemas.openxmlformats.org/officeDocument/2006/relationships/slideLayout" Target="../slideLayouts/slideLayout16.xml"/></Relationships>
</file>

<file path=ppt/slides/_rels/slide129.xml.rels><?xml version="1.0" encoding="UTF-8" standalone="yes"?>
<Relationships xmlns="http://schemas.openxmlformats.org/package/2006/relationships"><Relationship Id="rId2" Type="http://schemas.openxmlformats.org/officeDocument/2006/relationships/slide" Target="slide122.xml"/><Relationship Id="rId1" Type="http://schemas.openxmlformats.org/officeDocument/2006/relationships/slideLayout" Target="../slideLayouts/slideLayout15.xml"/></Relationships>
</file>

<file path=ppt/slides/_rels/slide13.xml.rels><?xml version="1.0" encoding="UTF-8" standalone="yes"?>
<Relationships xmlns="http://schemas.openxmlformats.org/package/2006/relationships"><Relationship Id="rId3" Type="http://schemas.openxmlformats.org/officeDocument/2006/relationships/slide" Target="slide7.xml"/><Relationship Id="rId2" Type="http://schemas.openxmlformats.org/officeDocument/2006/relationships/notesSlide" Target="../notesSlides/notesSlide13.xml"/><Relationship Id="rId1" Type="http://schemas.openxmlformats.org/officeDocument/2006/relationships/slideLayout" Target="../slideLayouts/slideLayout10.xml"/></Relationships>
</file>

<file path=ppt/slides/_rels/slide130.xml.rels><?xml version="1.0" encoding="UTF-8" standalone="yes"?>
<Relationships xmlns="http://schemas.openxmlformats.org/package/2006/relationships"><Relationship Id="rId2" Type="http://schemas.openxmlformats.org/officeDocument/2006/relationships/slide" Target="slide122.xml"/><Relationship Id="rId1" Type="http://schemas.openxmlformats.org/officeDocument/2006/relationships/slideLayout" Target="../slideLayouts/slideLayout15.xml"/></Relationships>
</file>

<file path=ppt/slides/_rels/slide131.xml.rels><?xml version="1.0" encoding="UTF-8" standalone="yes"?>
<Relationships xmlns="http://schemas.openxmlformats.org/package/2006/relationships"><Relationship Id="rId2" Type="http://schemas.openxmlformats.org/officeDocument/2006/relationships/slide" Target="slide122.xml"/><Relationship Id="rId1" Type="http://schemas.openxmlformats.org/officeDocument/2006/relationships/slideLayout" Target="../slideLayouts/slideLayout15.xml"/></Relationships>
</file>

<file path=ppt/slides/_rels/slide132.xml.rels><?xml version="1.0" encoding="UTF-8" standalone="yes"?>
<Relationships xmlns="http://schemas.openxmlformats.org/package/2006/relationships"><Relationship Id="rId2" Type="http://schemas.openxmlformats.org/officeDocument/2006/relationships/slide" Target="slide122.xml"/><Relationship Id="rId1" Type="http://schemas.openxmlformats.org/officeDocument/2006/relationships/slideLayout" Target="../slideLayouts/slideLayout15.xml"/></Relationships>
</file>

<file path=ppt/slides/_rels/slide133.xml.rels><?xml version="1.0" encoding="UTF-8" standalone="yes"?>
<Relationships xmlns="http://schemas.openxmlformats.org/package/2006/relationships"><Relationship Id="rId2" Type="http://schemas.openxmlformats.org/officeDocument/2006/relationships/slide" Target="slide122.xml"/><Relationship Id="rId1" Type="http://schemas.openxmlformats.org/officeDocument/2006/relationships/slideLayout" Target="../slideLayouts/slideLayout15.xml"/></Relationships>
</file>

<file path=ppt/slides/_rels/slide134.xml.rels><?xml version="1.0" encoding="UTF-8" standalone="yes"?>
<Relationships xmlns="http://schemas.openxmlformats.org/package/2006/relationships"><Relationship Id="rId2" Type="http://schemas.openxmlformats.org/officeDocument/2006/relationships/slide" Target="slide122.xml"/><Relationship Id="rId1" Type="http://schemas.openxmlformats.org/officeDocument/2006/relationships/slideLayout" Target="../slideLayouts/slideLayout15.xml"/></Relationships>
</file>

<file path=ppt/slides/_rels/slide135.xml.rels><?xml version="1.0" encoding="UTF-8" standalone="yes"?>
<Relationships xmlns="http://schemas.openxmlformats.org/package/2006/relationships"><Relationship Id="rId2" Type="http://schemas.openxmlformats.org/officeDocument/2006/relationships/slide" Target="slide122.xml"/><Relationship Id="rId1" Type="http://schemas.openxmlformats.org/officeDocument/2006/relationships/slideLayout" Target="../slideLayouts/slideLayout15.xml"/></Relationships>
</file>

<file path=ppt/slides/_rels/slide136.xml.rels><?xml version="1.0" encoding="UTF-8" standalone="yes"?>
<Relationships xmlns="http://schemas.openxmlformats.org/package/2006/relationships"><Relationship Id="rId2" Type="http://schemas.openxmlformats.org/officeDocument/2006/relationships/slide" Target="slide122.xml"/><Relationship Id="rId1" Type="http://schemas.openxmlformats.org/officeDocument/2006/relationships/slideLayout" Target="../slideLayouts/slideLayout13.xml"/></Relationships>
</file>

<file path=ppt/slides/_rels/slide137.xml.rels><?xml version="1.0" encoding="UTF-8" standalone="yes"?>
<Relationships xmlns="http://schemas.openxmlformats.org/package/2006/relationships"><Relationship Id="rId2" Type="http://schemas.openxmlformats.org/officeDocument/2006/relationships/slide" Target="slide122.xml"/><Relationship Id="rId1" Type="http://schemas.openxmlformats.org/officeDocument/2006/relationships/slideLayout" Target="../slideLayouts/slideLayout13.xml"/></Relationships>
</file>

<file path=ppt/slides/_rels/slide138.xml.rels><?xml version="1.0" encoding="UTF-8" standalone="yes"?>
<Relationships xmlns="http://schemas.openxmlformats.org/package/2006/relationships"><Relationship Id="rId2" Type="http://schemas.openxmlformats.org/officeDocument/2006/relationships/slide" Target="slide122.xml"/><Relationship Id="rId1" Type="http://schemas.openxmlformats.org/officeDocument/2006/relationships/slideLayout" Target="../slideLayouts/slideLayout15.xml"/></Relationships>
</file>

<file path=ppt/slides/_rels/slide139.xml.rels><?xml version="1.0" encoding="UTF-8" standalone="yes"?>
<Relationships xmlns="http://schemas.openxmlformats.org/package/2006/relationships"><Relationship Id="rId2" Type="http://schemas.openxmlformats.org/officeDocument/2006/relationships/slide" Target="slide122.xml"/><Relationship Id="rId1" Type="http://schemas.openxmlformats.org/officeDocument/2006/relationships/slideLayout" Target="../slideLayouts/slideLayout15.xml"/></Relationships>
</file>

<file path=ppt/slides/_rels/slide14.xml.rels><?xml version="1.0" encoding="UTF-8" standalone="yes"?>
<Relationships xmlns="http://schemas.openxmlformats.org/package/2006/relationships"><Relationship Id="rId3" Type="http://schemas.openxmlformats.org/officeDocument/2006/relationships/slide" Target="slide122.xml"/><Relationship Id="rId2" Type="http://schemas.openxmlformats.org/officeDocument/2006/relationships/notesSlide" Target="../notesSlides/notesSlide14.xml"/><Relationship Id="rId1" Type="http://schemas.openxmlformats.org/officeDocument/2006/relationships/slideLayout" Target="../slideLayouts/slideLayout9.xml"/><Relationship Id="rId4" Type="http://schemas.openxmlformats.org/officeDocument/2006/relationships/slide" Target="slide7.xml"/></Relationships>
</file>

<file path=ppt/slides/_rels/slide140.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slide" Target="slide122.xml"/><Relationship Id="rId7" Type="http://schemas.openxmlformats.org/officeDocument/2006/relationships/image" Target="../media/image36.wmf"/><Relationship Id="rId2" Type="http://schemas.openxmlformats.org/officeDocument/2006/relationships/slideLayout" Target="../slideLayouts/slideLayout10.xml"/><Relationship Id="rId1" Type="http://schemas.openxmlformats.org/officeDocument/2006/relationships/vmlDrawing" Target="../drawings/vmlDrawing14.vml"/><Relationship Id="rId6" Type="http://schemas.openxmlformats.org/officeDocument/2006/relationships/oleObject" Target="../embeddings/oleObject2.bin"/><Relationship Id="rId5" Type="http://schemas.openxmlformats.org/officeDocument/2006/relationships/image" Target="../media/image35.wmf"/><Relationship Id="rId4" Type="http://schemas.openxmlformats.org/officeDocument/2006/relationships/oleObject" Target="../embeddings/oleObject1.bin"/></Relationships>
</file>

<file path=ppt/slides/_rels/slide141.xml.rels><?xml version="1.0" encoding="UTF-8" standalone="yes"?>
<Relationships xmlns="http://schemas.openxmlformats.org/package/2006/relationships"><Relationship Id="rId2" Type="http://schemas.openxmlformats.org/officeDocument/2006/relationships/slide" Target="slide122.xml"/><Relationship Id="rId1" Type="http://schemas.openxmlformats.org/officeDocument/2006/relationships/slideLayout" Target="../slideLayouts/slideLayout15.xml"/></Relationships>
</file>

<file path=ppt/slides/_rels/slide142.xml.rels><?xml version="1.0" encoding="UTF-8" standalone="yes"?>
<Relationships xmlns="http://schemas.openxmlformats.org/package/2006/relationships"><Relationship Id="rId2" Type="http://schemas.openxmlformats.org/officeDocument/2006/relationships/slide" Target="slide122.xml"/><Relationship Id="rId1" Type="http://schemas.openxmlformats.org/officeDocument/2006/relationships/slideLayout" Target="../slideLayouts/slideLayout15.xml"/></Relationships>
</file>

<file path=ppt/slides/_rels/slide143.xml.rels><?xml version="1.0" encoding="UTF-8" standalone="yes"?>
<Relationships xmlns="http://schemas.openxmlformats.org/package/2006/relationships"><Relationship Id="rId2" Type="http://schemas.openxmlformats.org/officeDocument/2006/relationships/slide" Target="slide122.xml"/><Relationship Id="rId1" Type="http://schemas.openxmlformats.org/officeDocument/2006/relationships/slideLayout" Target="../slideLayouts/slideLayout15.xml"/></Relationships>
</file>

<file path=ppt/slides/_rels/slide144.xml.rels><?xml version="1.0" encoding="UTF-8" standalone="yes"?>
<Relationships xmlns="http://schemas.openxmlformats.org/package/2006/relationships"><Relationship Id="rId2" Type="http://schemas.openxmlformats.org/officeDocument/2006/relationships/slide" Target="slide122.xml"/><Relationship Id="rId1" Type="http://schemas.openxmlformats.org/officeDocument/2006/relationships/slideLayout" Target="../slideLayouts/slideLayout14.xml"/></Relationships>
</file>

<file path=ppt/slides/_rels/slide145.xml.rels><?xml version="1.0" encoding="UTF-8" standalone="yes"?>
<Relationships xmlns="http://schemas.openxmlformats.org/package/2006/relationships"><Relationship Id="rId3" Type="http://schemas.openxmlformats.org/officeDocument/2006/relationships/hyperlink" Target="mailto:hris.Greenwood@visitscotland.com" TargetMode="External"/><Relationship Id="rId2" Type="http://schemas.openxmlformats.org/officeDocument/2006/relationships/hyperlink" Target="mailto:Humphrey.Walwyn@visitbritain.org" TargetMode="External"/><Relationship Id="rId1" Type="http://schemas.openxmlformats.org/officeDocument/2006/relationships/slideLayout" Target="../slideLayouts/slideLayout16.xml"/><Relationship Id="rId5" Type="http://schemas.openxmlformats.org/officeDocument/2006/relationships/slide" Target="slide145.xml"/><Relationship Id="rId4" Type="http://schemas.openxmlformats.org/officeDocument/2006/relationships/hyperlink" Target="mailto:tourismresearch@gov.wales" TargetMode="External"/></Relationships>
</file>

<file path=ppt/slides/_rels/slide15.xml.rels><?xml version="1.0" encoding="UTF-8" standalone="yes"?>
<Relationships xmlns="http://schemas.openxmlformats.org/package/2006/relationships"><Relationship Id="rId3" Type="http://schemas.openxmlformats.org/officeDocument/2006/relationships/slide" Target="slide7.xml"/><Relationship Id="rId2" Type="http://schemas.openxmlformats.org/officeDocument/2006/relationships/notesSlide" Target="../notesSlides/notesSlide15.xml"/><Relationship Id="rId1" Type="http://schemas.openxmlformats.org/officeDocument/2006/relationships/slideLayout" Target="../slideLayouts/slideLayout10.xml"/></Relationships>
</file>

<file path=ppt/slides/_rels/slide16.xml.rels><?xml version="1.0" encoding="UTF-8" standalone="yes"?>
<Relationships xmlns="http://schemas.openxmlformats.org/package/2006/relationships"><Relationship Id="rId3" Type="http://schemas.openxmlformats.org/officeDocument/2006/relationships/slide" Target="slide122.xml"/><Relationship Id="rId2" Type="http://schemas.openxmlformats.org/officeDocument/2006/relationships/notesSlide" Target="../notesSlides/notesSlide16.xml"/><Relationship Id="rId1" Type="http://schemas.openxmlformats.org/officeDocument/2006/relationships/slideLayout" Target="../slideLayouts/slideLayout9.xml"/><Relationship Id="rId4" Type="http://schemas.openxmlformats.org/officeDocument/2006/relationships/slide" Target="slide7.xml"/></Relationships>
</file>

<file path=ppt/slides/_rels/slide17.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3" Type="http://schemas.openxmlformats.org/officeDocument/2006/relationships/slide" Target="slide17.xml"/><Relationship Id="rId2" Type="http://schemas.openxmlformats.org/officeDocument/2006/relationships/notesSlide" Target="../notesSlides/notesSlide18.xml"/><Relationship Id="rId1" Type="http://schemas.openxmlformats.org/officeDocument/2006/relationships/slideLayout" Target="../slideLayouts/slideLayout17.xml"/></Relationships>
</file>

<file path=ppt/slides/_rels/slide19.xml.rels><?xml version="1.0" encoding="UTF-8" standalone="yes"?>
<Relationships xmlns="http://schemas.openxmlformats.org/package/2006/relationships"><Relationship Id="rId3" Type="http://schemas.openxmlformats.org/officeDocument/2006/relationships/slide" Target="slide110.xml"/><Relationship Id="rId2" Type="http://schemas.openxmlformats.org/officeDocument/2006/relationships/notesSlide" Target="../notesSlides/notesSlide19.xml"/><Relationship Id="rId1" Type="http://schemas.openxmlformats.org/officeDocument/2006/relationships/slideLayout" Target="../slideLayouts/slideLayout17.xml"/><Relationship Id="rId4" Type="http://schemas.openxmlformats.org/officeDocument/2006/relationships/slide" Target="slide17.xml"/></Relationships>
</file>

<file path=ppt/slides/_rels/slide2.xml.rels><?xml version="1.0" encoding="UTF-8" standalone="yes"?>
<Relationships xmlns="http://schemas.openxmlformats.org/package/2006/relationships"><Relationship Id="rId8" Type="http://schemas.openxmlformats.org/officeDocument/2006/relationships/slide" Target="slide76.xml"/><Relationship Id="rId3" Type="http://schemas.openxmlformats.org/officeDocument/2006/relationships/slide" Target="slide3.xml"/><Relationship Id="rId7" Type="http://schemas.openxmlformats.org/officeDocument/2006/relationships/slide" Target="slide34.xml"/><Relationship Id="rId2" Type="http://schemas.openxmlformats.org/officeDocument/2006/relationships/notesSlide" Target="../notesSlides/notesSlide2.xml"/><Relationship Id="rId1" Type="http://schemas.openxmlformats.org/officeDocument/2006/relationships/slideLayout" Target="../slideLayouts/slideLayout12.xml"/><Relationship Id="rId6" Type="http://schemas.openxmlformats.org/officeDocument/2006/relationships/slide" Target="slide17.xml"/><Relationship Id="rId11" Type="http://schemas.openxmlformats.org/officeDocument/2006/relationships/slide" Target="slide145.xml"/><Relationship Id="rId5" Type="http://schemas.openxmlformats.org/officeDocument/2006/relationships/slide" Target="slide7.xml"/><Relationship Id="rId10" Type="http://schemas.openxmlformats.org/officeDocument/2006/relationships/slide" Target="slide122.xml"/><Relationship Id="rId4" Type="http://schemas.openxmlformats.org/officeDocument/2006/relationships/slide" Target="slide5.xml"/><Relationship Id="rId9" Type="http://schemas.openxmlformats.org/officeDocument/2006/relationships/slide" Target="slide108.xml"/></Relationships>
</file>

<file path=ppt/slides/_rels/slide20.xml.rels><?xml version="1.0" encoding="UTF-8" standalone="yes"?>
<Relationships xmlns="http://schemas.openxmlformats.org/package/2006/relationships"><Relationship Id="rId3" Type="http://schemas.openxmlformats.org/officeDocument/2006/relationships/slide" Target="slide110.xml"/><Relationship Id="rId2" Type="http://schemas.openxmlformats.org/officeDocument/2006/relationships/notesSlide" Target="../notesSlides/notesSlide20.xml"/><Relationship Id="rId1" Type="http://schemas.openxmlformats.org/officeDocument/2006/relationships/slideLayout" Target="../slideLayouts/slideLayout17.xml"/><Relationship Id="rId4" Type="http://schemas.openxmlformats.org/officeDocument/2006/relationships/slide" Target="slide17.xml"/></Relationships>
</file>

<file path=ppt/slides/_rels/slide2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1.xml"/><Relationship Id="rId1" Type="http://schemas.openxmlformats.org/officeDocument/2006/relationships/slideLayout" Target="../slideLayouts/slideLayout17.xml"/><Relationship Id="rId5" Type="http://schemas.openxmlformats.org/officeDocument/2006/relationships/slide" Target="slide17.xml"/><Relationship Id="rId4" Type="http://schemas.openxmlformats.org/officeDocument/2006/relationships/slide" Target="slide110.xml"/></Relationships>
</file>

<file path=ppt/slides/_rels/slide22.xml.rels><?xml version="1.0" encoding="UTF-8" standalone="yes"?>
<Relationships xmlns="http://schemas.openxmlformats.org/package/2006/relationships"><Relationship Id="rId3" Type="http://schemas.openxmlformats.org/officeDocument/2006/relationships/slide" Target="slide17.xml"/><Relationship Id="rId2" Type="http://schemas.openxmlformats.org/officeDocument/2006/relationships/notesSlide" Target="../notesSlides/notesSlide22.xml"/><Relationship Id="rId1" Type="http://schemas.openxmlformats.org/officeDocument/2006/relationships/slideLayout" Target="../slideLayouts/slideLayout17.xml"/><Relationship Id="rId5" Type="http://schemas.openxmlformats.org/officeDocument/2006/relationships/image" Target="../media/image12.png"/><Relationship Id="rId4" Type="http://schemas.openxmlformats.org/officeDocument/2006/relationships/slide" Target="slide110.xml"/></Relationships>
</file>

<file path=ppt/slides/_rels/slide23.xml.rels><?xml version="1.0" encoding="UTF-8" standalone="yes"?>
<Relationships xmlns="http://schemas.openxmlformats.org/package/2006/relationships"><Relationship Id="rId3" Type="http://schemas.openxmlformats.org/officeDocument/2006/relationships/image" Target="../media/image13.gif"/><Relationship Id="rId2" Type="http://schemas.openxmlformats.org/officeDocument/2006/relationships/chart" Target="../charts/chart11.xml"/><Relationship Id="rId1" Type="http://schemas.openxmlformats.org/officeDocument/2006/relationships/slideLayout" Target="../slideLayouts/slideLayout17.xml"/><Relationship Id="rId5" Type="http://schemas.openxmlformats.org/officeDocument/2006/relationships/slide" Target="slide17.xml"/><Relationship Id="rId4" Type="http://schemas.openxmlformats.org/officeDocument/2006/relationships/slide" Target="slide110.xml"/></Relationships>
</file>

<file path=ppt/slides/_rels/slide24.xml.rels><?xml version="1.0" encoding="UTF-8" standalone="yes"?>
<Relationships xmlns="http://schemas.openxmlformats.org/package/2006/relationships"><Relationship Id="rId3" Type="http://schemas.openxmlformats.org/officeDocument/2006/relationships/image" Target="../media/image13.gif"/><Relationship Id="rId2" Type="http://schemas.openxmlformats.org/officeDocument/2006/relationships/notesSlide" Target="../notesSlides/notesSlide23.xml"/><Relationship Id="rId1" Type="http://schemas.openxmlformats.org/officeDocument/2006/relationships/slideLayout" Target="../slideLayouts/slideLayout17.xml"/><Relationship Id="rId5" Type="http://schemas.openxmlformats.org/officeDocument/2006/relationships/slide" Target="slide110.xml"/><Relationship Id="rId4" Type="http://schemas.openxmlformats.org/officeDocument/2006/relationships/slide" Target="slide17.xml"/></Relationships>
</file>

<file path=ppt/slides/_rels/slide25.xml.rels><?xml version="1.0" encoding="UTF-8" standalone="yes"?>
<Relationships xmlns="http://schemas.openxmlformats.org/package/2006/relationships"><Relationship Id="rId3" Type="http://schemas.openxmlformats.org/officeDocument/2006/relationships/slide" Target="slide17.xml"/><Relationship Id="rId2" Type="http://schemas.openxmlformats.org/officeDocument/2006/relationships/notesSlide" Target="../notesSlides/notesSlide24.xml"/><Relationship Id="rId1" Type="http://schemas.openxmlformats.org/officeDocument/2006/relationships/slideLayout" Target="../slideLayouts/slideLayout17.xml"/><Relationship Id="rId5" Type="http://schemas.openxmlformats.org/officeDocument/2006/relationships/image" Target="../media/image13.gif"/><Relationship Id="rId4" Type="http://schemas.openxmlformats.org/officeDocument/2006/relationships/slide" Target="slide110.xml"/></Relationships>
</file>

<file path=ppt/slides/_rels/slide26.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chart" Target="../charts/chart12.xml"/><Relationship Id="rId1" Type="http://schemas.openxmlformats.org/officeDocument/2006/relationships/slideLayout" Target="../slideLayouts/slideLayout17.xml"/><Relationship Id="rId5" Type="http://schemas.openxmlformats.org/officeDocument/2006/relationships/slide" Target="slide17.xml"/><Relationship Id="rId4" Type="http://schemas.openxmlformats.org/officeDocument/2006/relationships/slide" Target="slide110.xml"/></Relationships>
</file>

<file path=ppt/slides/_rels/slide27.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25.xml"/><Relationship Id="rId1" Type="http://schemas.openxmlformats.org/officeDocument/2006/relationships/slideLayout" Target="../slideLayouts/slideLayout17.xml"/><Relationship Id="rId5" Type="http://schemas.openxmlformats.org/officeDocument/2006/relationships/slide" Target="slide110.xml"/><Relationship Id="rId4" Type="http://schemas.openxmlformats.org/officeDocument/2006/relationships/slide" Target="slide17.xml"/></Relationships>
</file>

<file path=ppt/slides/_rels/slide28.xml.rels><?xml version="1.0" encoding="UTF-8" standalone="yes"?>
<Relationships xmlns="http://schemas.openxmlformats.org/package/2006/relationships"><Relationship Id="rId3" Type="http://schemas.openxmlformats.org/officeDocument/2006/relationships/slide" Target="slide17.xml"/><Relationship Id="rId2" Type="http://schemas.openxmlformats.org/officeDocument/2006/relationships/notesSlide" Target="../notesSlides/notesSlide26.xml"/><Relationship Id="rId1" Type="http://schemas.openxmlformats.org/officeDocument/2006/relationships/slideLayout" Target="../slideLayouts/slideLayout17.xml"/><Relationship Id="rId5" Type="http://schemas.openxmlformats.org/officeDocument/2006/relationships/image" Target="../media/image14.jpeg"/><Relationship Id="rId4" Type="http://schemas.openxmlformats.org/officeDocument/2006/relationships/slide" Target="slide110.xml"/></Relationships>
</file>

<file path=ppt/slides/_rels/slide29.xml.rels><?xml version="1.0" encoding="UTF-8" standalone="yes"?>
<Relationships xmlns="http://schemas.openxmlformats.org/package/2006/relationships"><Relationship Id="rId3" Type="http://schemas.openxmlformats.org/officeDocument/2006/relationships/image" Target="../media/image15.gif"/><Relationship Id="rId2" Type="http://schemas.openxmlformats.org/officeDocument/2006/relationships/chart" Target="../charts/chart13.xml"/><Relationship Id="rId1" Type="http://schemas.openxmlformats.org/officeDocument/2006/relationships/slideLayout" Target="../slideLayouts/slideLayout17.xml"/><Relationship Id="rId5" Type="http://schemas.openxmlformats.org/officeDocument/2006/relationships/slide" Target="slide17.xml"/><Relationship Id="rId4" Type="http://schemas.openxmlformats.org/officeDocument/2006/relationships/slide" Target="slide110.xml"/></Relationships>
</file>

<file path=ppt/slides/_rels/slide3.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3.xml"/><Relationship Id="rId1" Type="http://schemas.openxmlformats.org/officeDocument/2006/relationships/slideLayout" Target="../slideLayouts/slideLayout9.xml"/></Relationships>
</file>

<file path=ppt/slides/_rels/slide30.xml.rels><?xml version="1.0" encoding="UTF-8" standalone="yes"?>
<Relationships xmlns="http://schemas.openxmlformats.org/package/2006/relationships"><Relationship Id="rId3" Type="http://schemas.openxmlformats.org/officeDocument/2006/relationships/image" Target="../media/image15.gif"/><Relationship Id="rId2" Type="http://schemas.openxmlformats.org/officeDocument/2006/relationships/notesSlide" Target="../notesSlides/notesSlide27.xml"/><Relationship Id="rId1" Type="http://schemas.openxmlformats.org/officeDocument/2006/relationships/slideLayout" Target="../slideLayouts/slideLayout17.xml"/><Relationship Id="rId5" Type="http://schemas.openxmlformats.org/officeDocument/2006/relationships/slide" Target="slide110.xml"/><Relationship Id="rId4" Type="http://schemas.openxmlformats.org/officeDocument/2006/relationships/slide" Target="slide17.xml"/></Relationships>
</file>

<file path=ppt/slides/_rels/slide31.xml.rels><?xml version="1.0" encoding="UTF-8" standalone="yes"?>
<Relationships xmlns="http://schemas.openxmlformats.org/package/2006/relationships"><Relationship Id="rId3" Type="http://schemas.openxmlformats.org/officeDocument/2006/relationships/slide" Target="slide17.xml"/><Relationship Id="rId2" Type="http://schemas.openxmlformats.org/officeDocument/2006/relationships/notesSlide" Target="../notesSlides/notesSlide28.xml"/><Relationship Id="rId1" Type="http://schemas.openxmlformats.org/officeDocument/2006/relationships/slideLayout" Target="../slideLayouts/slideLayout17.xml"/><Relationship Id="rId5" Type="http://schemas.openxmlformats.org/officeDocument/2006/relationships/image" Target="../media/image15.gif"/><Relationship Id="rId4" Type="http://schemas.openxmlformats.org/officeDocument/2006/relationships/slide" Target="slide110.xml"/></Relationships>
</file>

<file path=ppt/slides/_rels/slide3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9.xml"/><Relationship Id="rId1" Type="http://schemas.openxmlformats.org/officeDocument/2006/relationships/slideLayout" Target="../slideLayouts/slideLayout17.xml"/><Relationship Id="rId5" Type="http://schemas.openxmlformats.org/officeDocument/2006/relationships/slide" Target="slide111.xml"/><Relationship Id="rId4" Type="http://schemas.openxmlformats.org/officeDocument/2006/relationships/slide" Target="slide17.xml"/></Relationships>
</file>

<file path=ppt/slides/_rels/slide33.xml.rels><?xml version="1.0" encoding="UTF-8" standalone="yes"?>
<Relationships xmlns="http://schemas.openxmlformats.org/package/2006/relationships"><Relationship Id="rId3" Type="http://schemas.openxmlformats.org/officeDocument/2006/relationships/slide" Target="slide17.xml"/><Relationship Id="rId2" Type="http://schemas.openxmlformats.org/officeDocument/2006/relationships/chart" Target="../charts/chart14.xml"/><Relationship Id="rId1" Type="http://schemas.openxmlformats.org/officeDocument/2006/relationships/slideLayout" Target="../slideLayouts/slideLayout17.xml"/><Relationship Id="rId4" Type="http://schemas.openxmlformats.org/officeDocument/2006/relationships/image" Target="../media/image12.png"/></Relationships>
</file>

<file path=ppt/slides/_rels/slide34.xml.rels><?xml version="1.0" encoding="UTF-8" standalone="yes"?>
<Relationships xmlns="http://schemas.openxmlformats.org/package/2006/relationships"><Relationship Id="rId2" Type="http://schemas.openxmlformats.org/officeDocument/2006/relationships/image" Target="../media/image16.emf"/><Relationship Id="rId1" Type="http://schemas.openxmlformats.org/officeDocument/2006/relationships/slideLayout" Target="../slideLayouts/slideLayout18.xml"/></Relationships>
</file>

<file path=ppt/slides/_rels/slide35.xml.rels><?xml version="1.0" encoding="UTF-8" standalone="yes"?>
<Relationships xmlns="http://schemas.openxmlformats.org/package/2006/relationships"><Relationship Id="rId2" Type="http://schemas.openxmlformats.org/officeDocument/2006/relationships/slide" Target="slide34.xml"/><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3" Type="http://schemas.openxmlformats.org/officeDocument/2006/relationships/chart" Target="../charts/chart15.xml"/><Relationship Id="rId2" Type="http://schemas.openxmlformats.org/officeDocument/2006/relationships/notesSlide" Target="../notesSlides/notesSlide30.xml"/><Relationship Id="rId1" Type="http://schemas.openxmlformats.org/officeDocument/2006/relationships/slideLayout" Target="../slideLayouts/slideLayout17.xml"/><Relationship Id="rId6" Type="http://schemas.openxmlformats.org/officeDocument/2006/relationships/slide" Target="slide34.xml"/><Relationship Id="rId5" Type="http://schemas.openxmlformats.org/officeDocument/2006/relationships/slide" Target="slide110.xml"/><Relationship Id="rId4" Type="http://schemas.openxmlformats.org/officeDocument/2006/relationships/chart" Target="../charts/chart16.xml"/></Relationships>
</file>

<file path=ppt/slides/_rels/slide37.xml.rels><?xml version="1.0" encoding="UTF-8" standalone="yes"?>
<Relationships xmlns="http://schemas.openxmlformats.org/package/2006/relationships"><Relationship Id="rId3" Type="http://schemas.openxmlformats.org/officeDocument/2006/relationships/chart" Target="../charts/chart17.xml"/><Relationship Id="rId2" Type="http://schemas.openxmlformats.org/officeDocument/2006/relationships/notesSlide" Target="../notesSlides/notesSlide31.xml"/><Relationship Id="rId1" Type="http://schemas.openxmlformats.org/officeDocument/2006/relationships/slideLayout" Target="../slideLayouts/slideLayout17.xml"/><Relationship Id="rId6" Type="http://schemas.openxmlformats.org/officeDocument/2006/relationships/slide" Target="slide34.xml"/><Relationship Id="rId5" Type="http://schemas.openxmlformats.org/officeDocument/2006/relationships/slide" Target="slide110.xml"/><Relationship Id="rId4" Type="http://schemas.openxmlformats.org/officeDocument/2006/relationships/chart" Target="../charts/chart18.xml"/></Relationships>
</file>

<file path=ppt/slides/_rels/slide38.xml.rels><?xml version="1.0" encoding="UTF-8" standalone="yes"?>
<Relationships xmlns="http://schemas.openxmlformats.org/package/2006/relationships"><Relationship Id="rId3" Type="http://schemas.openxmlformats.org/officeDocument/2006/relationships/slide" Target="slide110.xml"/><Relationship Id="rId2" Type="http://schemas.openxmlformats.org/officeDocument/2006/relationships/notesSlide" Target="../notesSlides/notesSlide32.xml"/><Relationship Id="rId1" Type="http://schemas.openxmlformats.org/officeDocument/2006/relationships/slideLayout" Target="../slideLayouts/slideLayout17.xml"/><Relationship Id="rId4" Type="http://schemas.openxmlformats.org/officeDocument/2006/relationships/slide" Target="slide34.xml"/></Relationships>
</file>

<file path=ppt/slides/_rels/slide39.xml.rels><?xml version="1.0" encoding="UTF-8" standalone="yes"?>
<Relationships xmlns="http://schemas.openxmlformats.org/package/2006/relationships"><Relationship Id="rId3" Type="http://schemas.openxmlformats.org/officeDocument/2006/relationships/slide" Target="slide34.xml"/><Relationship Id="rId2" Type="http://schemas.openxmlformats.org/officeDocument/2006/relationships/notesSlide" Target="../notesSlides/notesSlide33.xml"/><Relationship Id="rId1" Type="http://schemas.openxmlformats.org/officeDocument/2006/relationships/slideLayout" Target="../slideLayouts/slideLayout17.xml"/><Relationship Id="rId4" Type="http://schemas.openxmlformats.org/officeDocument/2006/relationships/slide" Target="slide110.xml"/></Relationships>
</file>

<file path=ppt/slides/_rels/slide4.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4.xml"/><Relationship Id="rId1" Type="http://schemas.openxmlformats.org/officeDocument/2006/relationships/slideLayout" Target="../slideLayouts/slideLayout9.xml"/></Relationships>
</file>

<file path=ppt/slides/_rels/slide40.xml.rels><?xml version="1.0" encoding="UTF-8" standalone="yes"?>
<Relationships xmlns="http://schemas.openxmlformats.org/package/2006/relationships"><Relationship Id="rId3" Type="http://schemas.openxmlformats.org/officeDocument/2006/relationships/slide" Target="slide34.xml"/><Relationship Id="rId2" Type="http://schemas.openxmlformats.org/officeDocument/2006/relationships/notesSlide" Target="../notesSlides/notesSlide34.xml"/><Relationship Id="rId1" Type="http://schemas.openxmlformats.org/officeDocument/2006/relationships/slideLayout" Target="../slideLayouts/slideLayout17.xml"/><Relationship Id="rId4" Type="http://schemas.openxmlformats.org/officeDocument/2006/relationships/slide" Target="slide110.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7.xml"/></Relationships>
</file>

<file path=ppt/slides/_rels/slide42.xml.rels><?xml version="1.0" encoding="UTF-8" standalone="yes"?>
<Relationships xmlns="http://schemas.openxmlformats.org/package/2006/relationships"><Relationship Id="rId3" Type="http://schemas.openxmlformats.org/officeDocument/2006/relationships/slide" Target="slide34.xml"/><Relationship Id="rId2" Type="http://schemas.openxmlformats.org/officeDocument/2006/relationships/notesSlide" Target="../notesSlides/notesSlide36.xml"/><Relationship Id="rId1" Type="http://schemas.openxmlformats.org/officeDocument/2006/relationships/slideLayout" Target="../slideLayouts/slideLayout17.xml"/><Relationship Id="rId4" Type="http://schemas.openxmlformats.org/officeDocument/2006/relationships/slide" Target="slide110.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7.xml"/></Relationships>
</file>

<file path=ppt/slides/_rels/slide44.xml.rels><?xml version="1.0" encoding="UTF-8" standalone="yes"?>
<Relationships xmlns="http://schemas.openxmlformats.org/package/2006/relationships"><Relationship Id="rId3" Type="http://schemas.openxmlformats.org/officeDocument/2006/relationships/slide" Target="slide34.xml"/><Relationship Id="rId2" Type="http://schemas.openxmlformats.org/officeDocument/2006/relationships/notesSlide" Target="../notesSlides/notesSlide38.xml"/><Relationship Id="rId1" Type="http://schemas.openxmlformats.org/officeDocument/2006/relationships/slideLayout" Target="../slideLayouts/slideLayout17.xml"/><Relationship Id="rId4" Type="http://schemas.openxmlformats.org/officeDocument/2006/relationships/slide" Target="slide110.xml"/></Relationships>
</file>

<file path=ppt/slides/_rels/slide45.xml.rels><?xml version="1.0" encoding="UTF-8" standalone="yes"?>
<Relationships xmlns="http://schemas.openxmlformats.org/package/2006/relationships"><Relationship Id="rId3" Type="http://schemas.openxmlformats.org/officeDocument/2006/relationships/slide" Target="slide34.xml"/><Relationship Id="rId2" Type="http://schemas.openxmlformats.org/officeDocument/2006/relationships/notesSlide" Target="../notesSlides/notesSlide39.xml"/><Relationship Id="rId1" Type="http://schemas.openxmlformats.org/officeDocument/2006/relationships/slideLayout" Target="../slideLayouts/slideLayout17.xml"/><Relationship Id="rId4" Type="http://schemas.openxmlformats.org/officeDocument/2006/relationships/slide" Target="slide110.xml"/></Relationships>
</file>

<file path=ppt/slides/_rels/slide46.xml.rels><?xml version="1.0" encoding="UTF-8" standalone="yes"?>
<Relationships xmlns="http://schemas.openxmlformats.org/package/2006/relationships"><Relationship Id="rId3" Type="http://schemas.openxmlformats.org/officeDocument/2006/relationships/slide" Target="slide34.xml"/><Relationship Id="rId2" Type="http://schemas.openxmlformats.org/officeDocument/2006/relationships/notesSlide" Target="../notesSlides/notesSlide40.xml"/><Relationship Id="rId1" Type="http://schemas.openxmlformats.org/officeDocument/2006/relationships/slideLayout" Target="../slideLayouts/slideLayout17.xml"/><Relationship Id="rId4" Type="http://schemas.openxmlformats.org/officeDocument/2006/relationships/slide" Target="slide110.xml"/></Relationships>
</file>

<file path=ppt/slides/_rels/slide47.xml.rels><?xml version="1.0" encoding="UTF-8" standalone="yes"?>
<Relationships xmlns="http://schemas.openxmlformats.org/package/2006/relationships"><Relationship Id="rId3" Type="http://schemas.openxmlformats.org/officeDocument/2006/relationships/slide" Target="slide34.xml"/><Relationship Id="rId2" Type="http://schemas.openxmlformats.org/officeDocument/2006/relationships/notesSlide" Target="../notesSlides/notesSlide41.xml"/><Relationship Id="rId1" Type="http://schemas.openxmlformats.org/officeDocument/2006/relationships/slideLayout" Target="../slideLayouts/slideLayout17.xml"/><Relationship Id="rId4" Type="http://schemas.openxmlformats.org/officeDocument/2006/relationships/slide" Target="slide111.xml"/></Relationships>
</file>

<file path=ppt/slides/_rels/slide48.xml.rels><?xml version="1.0" encoding="UTF-8" standalone="yes"?>
<Relationships xmlns="http://schemas.openxmlformats.org/package/2006/relationships"><Relationship Id="rId3" Type="http://schemas.openxmlformats.org/officeDocument/2006/relationships/slide" Target="slide34.xml"/><Relationship Id="rId2" Type="http://schemas.openxmlformats.org/officeDocument/2006/relationships/notesSlide" Target="../notesSlides/notesSlide42.xml"/><Relationship Id="rId1" Type="http://schemas.openxmlformats.org/officeDocument/2006/relationships/slideLayout" Target="../slideLayouts/slideLayout17.xml"/><Relationship Id="rId4" Type="http://schemas.openxmlformats.org/officeDocument/2006/relationships/slide" Target="slide111.xml"/></Relationships>
</file>

<file path=ppt/slides/_rels/slide49.xml.rels><?xml version="1.0" encoding="UTF-8" standalone="yes"?>
<Relationships xmlns="http://schemas.openxmlformats.org/package/2006/relationships"><Relationship Id="rId3" Type="http://schemas.openxmlformats.org/officeDocument/2006/relationships/slide" Target="slide34.xml"/><Relationship Id="rId2" Type="http://schemas.openxmlformats.org/officeDocument/2006/relationships/notesSlide" Target="../notesSlides/notesSlide43.xml"/><Relationship Id="rId1" Type="http://schemas.openxmlformats.org/officeDocument/2006/relationships/slideLayout" Target="../slideLayouts/slideLayout17.xml"/><Relationship Id="rId4" Type="http://schemas.openxmlformats.org/officeDocument/2006/relationships/slide" Target="slide112.xml"/></Relationships>
</file>

<file path=ppt/slides/_rels/slide5.xml.rels><?xml version="1.0" encoding="UTF-8" standalone="yes"?>
<Relationships xmlns="http://schemas.openxmlformats.org/package/2006/relationships"><Relationship Id="rId8" Type="http://schemas.openxmlformats.org/officeDocument/2006/relationships/slide" Target="slide19.xml"/><Relationship Id="rId3" Type="http://schemas.openxmlformats.org/officeDocument/2006/relationships/chart" Target="../charts/chart1.xml"/><Relationship Id="rId7" Type="http://schemas.openxmlformats.org/officeDocument/2006/relationships/slide" Target="slide64.xml"/><Relationship Id="rId2" Type="http://schemas.openxmlformats.org/officeDocument/2006/relationships/notesSlide" Target="../notesSlides/notesSlide5.xml"/><Relationship Id="rId1" Type="http://schemas.openxmlformats.org/officeDocument/2006/relationships/slideLayout" Target="../slideLayouts/slideLayout12.xml"/><Relationship Id="rId6" Type="http://schemas.openxmlformats.org/officeDocument/2006/relationships/chart" Target="../charts/chart4.xml"/><Relationship Id="rId11" Type="http://schemas.openxmlformats.org/officeDocument/2006/relationships/chart" Target="../charts/chart5.xml"/><Relationship Id="rId5" Type="http://schemas.openxmlformats.org/officeDocument/2006/relationships/chart" Target="../charts/chart3.xml"/><Relationship Id="rId10" Type="http://schemas.openxmlformats.org/officeDocument/2006/relationships/slide" Target="slide5.xml"/><Relationship Id="rId4" Type="http://schemas.openxmlformats.org/officeDocument/2006/relationships/chart" Target="../charts/chart2.xml"/><Relationship Id="rId9" Type="http://schemas.openxmlformats.org/officeDocument/2006/relationships/slide" Target="slide78.xml"/></Relationships>
</file>

<file path=ppt/slides/_rels/slide50.xml.rels><?xml version="1.0" encoding="UTF-8" standalone="yes"?>
<Relationships xmlns="http://schemas.openxmlformats.org/package/2006/relationships"><Relationship Id="rId3" Type="http://schemas.openxmlformats.org/officeDocument/2006/relationships/slide" Target="slide34.xml"/><Relationship Id="rId2" Type="http://schemas.openxmlformats.org/officeDocument/2006/relationships/notesSlide" Target="../notesSlides/notesSlide44.xml"/><Relationship Id="rId1" Type="http://schemas.openxmlformats.org/officeDocument/2006/relationships/slideLayout" Target="../slideLayouts/slideLayout17.xml"/><Relationship Id="rId4" Type="http://schemas.openxmlformats.org/officeDocument/2006/relationships/slide" Target="slide112.xml"/></Relationships>
</file>

<file path=ppt/slides/_rels/slide51.xml.rels><?xml version="1.0" encoding="UTF-8" standalone="yes"?>
<Relationships xmlns="http://schemas.openxmlformats.org/package/2006/relationships"><Relationship Id="rId3" Type="http://schemas.openxmlformats.org/officeDocument/2006/relationships/slide" Target="slide34.xml"/><Relationship Id="rId2" Type="http://schemas.openxmlformats.org/officeDocument/2006/relationships/notesSlide" Target="../notesSlides/notesSlide45.xml"/><Relationship Id="rId1" Type="http://schemas.openxmlformats.org/officeDocument/2006/relationships/slideLayout" Target="../slideLayouts/slideLayout17.xml"/><Relationship Id="rId4" Type="http://schemas.openxmlformats.org/officeDocument/2006/relationships/slide" Target="slide113.xml"/></Relationships>
</file>

<file path=ppt/slides/_rels/slide52.xml.rels><?xml version="1.0" encoding="UTF-8" standalone="yes"?>
<Relationships xmlns="http://schemas.openxmlformats.org/package/2006/relationships"><Relationship Id="rId3" Type="http://schemas.openxmlformats.org/officeDocument/2006/relationships/slide" Target="slide34.xml"/><Relationship Id="rId2" Type="http://schemas.openxmlformats.org/officeDocument/2006/relationships/notesSlide" Target="../notesSlides/notesSlide46.xml"/><Relationship Id="rId1" Type="http://schemas.openxmlformats.org/officeDocument/2006/relationships/slideLayout" Target="../slideLayouts/slideLayout17.xml"/><Relationship Id="rId4" Type="http://schemas.openxmlformats.org/officeDocument/2006/relationships/slide" Target="slide113.xml"/></Relationships>
</file>

<file path=ppt/slides/_rels/slide53.xml.rels><?xml version="1.0" encoding="UTF-8" standalone="yes"?>
<Relationships xmlns="http://schemas.openxmlformats.org/package/2006/relationships"><Relationship Id="rId3" Type="http://schemas.openxmlformats.org/officeDocument/2006/relationships/slide" Target="slide34.xml"/><Relationship Id="rId2" Type="http://schemas.openxmlformats.org/officeDocument/2006/relationships/notesSlide" Target="../notesSlides/notesSlide47.xml"/><Relationship Id="rId1" Type="http://schemas.openxmlformats.org/officeDocument/2006/relationships/slideLayout" Target="../slideLayouts/slideLayout17.xml"/><Relationship Id="rId4" Type="http://schemas.openxmlformats.org/officeDocument/2006/relationships/slide" Target="slide110.xml"/></Relationships>
</file>

<file path=ppt/slides/_rels/slide54.xml.rels><?xml version="1.0" encoding="UTF-8" standalone="yes"?>
<Relationships xmlns="http://schemas.openxmlformats.org/package/2006/relationships"><Relationship Id="rId3" Type="http://schemas.openxmlformats.org/officeDocument/2006/relationships/slide" Target="slide34.xml"/><Relationship Id="rId2" Type="http://schemas.openxmlformats.org/officeDocument/2006/relationships/notesSlide" Target="../notesSlides/notesSlide48.xml"/><Relationship Id="rId1" Type="http://schemas.openxmlformats.org/officeDocument/2006/relationships/slideLayout" Target="../slideLayouts/slideLayout17.xml"/><Relationship Id="rId4" Type="http://schemas.openxmlformats.org/officeDocument/2006/relationships/slide" Target="slide110.xml"/></Relationships>
</file>

<file path=ppt/slides/_rels/slide55.xml.rels><?xml version="1.0" encoding="UTF-8" standalone="yes"?>
<Relationships xmlns="http://schemas.openxmlformats.org/package/2006/relationships"><Relationship Id="rId3" Type="http://schemas.openxmlformats.org/officeDocument/2006/relationships/slide" Target="slide34.xml"/><Relationship Id="rId2" Type="http://schemas.openxmlformats.org/officeDocument/2006/relationships/notesSlide" Target="../notesSlides/notesSlide49.xml"/><Relationship Id="rId1" Type="http://schemas.openxmlformats.org/officeDocument/2006/relationships/slideLayout" Target="../slideLayouts/slideLayout17.xml"/><Relationship Id="rId4" Type="http://schemas.openxmlformats.org/officeDocument/2006/relationships/slide" Target="slide110.xml"/></Relationships>
</file>

<file path=ppt/slides/_rels/slide56.xml.rels><?xml version="1.0" encoding="UTF-8" standalone="yes"?>
<Relationships xmlns="http://schemas.openxmlformats.org/package/2006/relationships"><Relationship Id="rId3" Type="http://schemas.openxmlformats.org/officeDocument/2006/relationships/slide" Target="slide34.xml"/><Relationship Id="rId2" Type="http://schemas.openxmlformats.org/officeDocument/2006/relationships/notesSlide" Target="../notesSlides/notesSlide50.xml"/><Relationship Id="rId1" Type="http://schemas.openxmlformats.org/officeDocument/2006/relationships/slideLayout" Target="../slideLayouts/slideLayout17.xml"/><Relationship Id="rId4" Type="http://schemas.openxmlformats.org/officeDocument/2006/relationships/slide" Target="slide111.xml"/></Relationships>
</file>

<file path=ppt/slides/_rels/slide57.xml.rels><?xml version="1.0" encoding="UTF-8" standalone="yes"?>
<Relationships xmlns="http://schemas.openxmlformats.org/package/2006/relationships"><Relationship Id="rId3" Type="http://schemas.openxmlformats.org/officeDocument/2006/relationships/slide" Target="slide34.xml"/><Relationship Id="rId2" Type="http://schemas.openxmlformats.org/officeDocument/2006/relationships/notesSlide" Target="../notesSlides/notesSlide51.xml"/><Relationship Id="rId1" Type="http://schemas.openxmlformats.org/officeDocument/2006/relationships/slideLayout" Target="../slideLayouts/slideLayout17.xml"/><Relationship Id="rId4" Type="http://schemas.openxmlformats.org/officeDocument/2006/relationships/slide" Target="slide112.xml"/></Relationships>
</file>

<file path=ppt/slides/_rels/slide58.xml.rels><?xml version="1.0" encoding="UTF-8" standalone="yes"?>
<Relationships xmlns="http://schemas.openxmlformats.org/package/2006/relationships"><Relationship Id="rId3" Type="http://schemas.openxmlformats.org/officeDocument/2006/relationships/slide" Target="slide34.xml"/><Relationship Id="rId2" Type="http://schemas.openxmlformats.org/officeDocument/2006/relationships/notesSlide" Target="../notesSlides/notesSlide52.xml"/><Relationship Id="rId1" Type="http://schemas.openxmlformats.org/officeDocument/2006/relationships/slideLayout" Target="../slideLayouts/slideLayout17.xml"/><Relationship Id="rId4" Type="http://schemas.openxmlformats.org/officeDocument/2006/relationships/slide" Target="slide113.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7.xml"/></Relationships>
</file>

<file path=ppt/slides/_rels/slide6.xml.rels><?xml version="1.0" encoding="UTF-8" standalone="yes"?>
<Relationships xmlns="http://schemas.openxmlformats.org/package/2006/relationships"><Relationship Id="rId8" Type="http://schemas.openxmlformats.org/officeDocument/2006/relationships/slide" Target="slide79.xml"/><Relationship Id="rId3" Type="http://schemas.openxmlformats.org/officeDocument/2006/relationships/chart" Target="../charts/chart6.xml"/><Relationship Id="rId7" Type="http://schemas.openxmlformats.org/officeDocument/2006/relationships/chart" Target="../charts/chart10.xml"/><Relationship Id="rId2" Type="http://schemas.openxmlformats.org/officeDocument/2006/relationships/notesSlide" Target="../notesSlides/notesSlide6.xml"/><Relationship Id="rId1" Type="http://schemas.openxmlformats.org/officeDocument/2006/relationships/slideLayout" Target="../slideLayouts/slideLayout12.xml"/><Relationship Id="rId6" Type="http://schemas.openxmlformats.org/officeDocument/2006/relationships/chart" Target="../charts/chart9.xml"/><Relationship Id="rId11" Type="http://schemas.openxmlformats.org/officeDocument/2006/relationships/slide" Target="slide110.xml"/><Relationship Id="rId5" Type="http://schemas.openxmlformats.org/officeDocument/2006/relationships/chart" Target="../charts/chart8.xml"/><Relationship Id="rId10" Type="http://schemas.openxmlformats.org/officeDocument/2006/relationships/slide" Target="slide21.xml"/><Relationship Id="rId4" Type="http://schemas.openxmlformats.org/officeDocument/2006/relationships/chart" Target="../charts/chart7.xml"/><Relationship Id="rId9" Type="http://schemas.openxmlformats.org/officeDocument/2006/relationships/slide" Target="slide5.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7.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7.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17.xml"/></Relationships>
</file>

<file path=ppt/slides/_rels/slide63.xml.rels><?xml version="1.0" encoding="UTF-8" standalone="yes"?>
<Relationships xmlns="http://schemas.openxmlformats.org/package/2006/relationships"><Relationship Id="rId2" Type="http://schemas.openxmlformats.org/officeDocument/2006/relationships/slide" Target="slide34.xml"/><Relationship Id="rId1" Type="http://schemas.openxmlformats.org/officeDocument/2006/relationships/slideLayout" Target="../slideLayouts/slideLayout17.xml"/></Relationships>
</file>

<file path=ppt/slides/_rels/slide64.xml.rels><?xml version="1.0" encoding="UTF-8" standalone="yes"?>
<Relationships xmlns="http://schemas.openxmlformats.org/package/2006/relationships"><Relationship Id="rId3" Type="http://schemas.openxmlformats.org/officeDocument/2006/relationships/slide" Target="slide34.xml"/><Relationship Id="rId2" Type="http://schemas.openxmlformats.org/officeDocument/2006/relationships/notesSlide" Target="../notesSlides/notesSlide57.xml"/><Relationship Id="rId1" Type="http://schemas.openxmlformats.org/officeDocument/2006/relationships/slideLayout" Target="../slideLayouts/slideLayout17.xml"/><Relationship Id="rId4" Type="http://schemas.openxmlformats.org/officeDocument/2006/relationships/slide" Target="slide110.xml"/></Relationships>
</file>

<file path=ppt/slides/_rels/slide65.xml.rels><?xml version="1.0" encoding="UTF-8" standalone="yes"?>
<Relationships xmlns="http://schemas.openxmlformats.org/package/2006/relationships"><Relationship Id="rId3" Type="http://schemas.openxmlformats.org/officeDocument/2006/relationships/slide" Target="slide34.xml"/><Relationship Id="rId2" Type="http://schemas.openxmlformats.org/officeDocument/2006/relationships/notesSlide" Target="../notesSlides/notesSlide58.xml"/><Relationship Id="rId1" Type="http://schemas.openxmlformats.org/officeDocument/2006/relationships/slideLayout" Target="../slideLayouts/slideLayout17.xml"/><Relationship Id="rId4" Type="http://schemas.openxmlformats.org/officeDocument/2006/relationships/slide" Target="slide110.xml"/></Relationships>
</file>

<file path=ppt/slides/_rels/slide66.xml.rels><?xml version="1.0" encoding="UTF-8" standalone="yes"?>
<Relationships xmlns="http://schemas.openxmlformats.org/package/2006/relationships"><Relationship Id="rId3" Type="http://schemas.openxmlformats.org/officeDocument/2006/relationships/slide" Target="slide34.xml"/><Relationship Id="rId2" Type="http://schemas.openxmlformats.org/officeDocument/2006/relationships/notesSlide" Target="../notesSlides/notesSlide59.xml"/><Relationship Id="rId1" Type="http://schemas.openxmlformats.org/officeDocument/2006/relationships/slideLayout" Target="../slideLayouts/slideLayout17.xml"/><Relationship Id="rId4" Type="http://schemas.openxmlformats.org/officeDocument/2006/relationships/slide" Target="slide110.xml"/></Relationships>
</file>

<file path=ppt/slides/_rels/slide67.xml.rels><?xml version="1.0" encoding="UTF-8" standalone="yes"?>
<Relationships xmlns="http://schemas.openxmlformats.org/package/2006/relationships"><Relationship Id="rId3" Type="http://schemas.openxmlformats.org/officeDocument/2006/relationships/slide" Target="slide34.xml"/><Relationship Id="rId2" Type="http://schemas.openxmlformats.org/officeDocument/2006/relationships/notesSlide" Target="../notesSlides/notesSlide60.xml"/><Relationship Id="rId1" Type="http://schemas.openxmlformats.org/officeDocument/2006/relationships/slideLayout" Target="../slideLayouts/slideLayout17.xml"/><Relationship Id="rId4" Type="http://schemas.openxmlformats.org/officeDocument/2006/relationships/slide" Target="slide110.xml"/></Relationships>
</file>

<file path=ppt/slides/_rels/slide68.xml.rels><?xml version="1.0" encoding="UTF-8" standalone="yes"?>
<Relationships xmlns="http://schemas.openxmlformats.org/package/2006/relationships"><Relationship Id="rId3" Type="http://schemas.openxmlformats.org/officeDocument/2006/relationships/slide" Target="slide34.xml"/><Relationship Id="rId2" Type="http://schemas.openxmlformats.org/officeDocument/2006/relationships/notesSlide" Target="../notesSlides/notesSlide61.xml"/><Relationship Id="rId1" Type="http://schemas.openxmlformats.org/officeDocument/2006/relationships/slideLayout" Target="../slideLayouts/slideLayout17.xml"/><Relationship Id="rId4" Type="http://schemas.openxmlformats.org/officeDocument/2006/relationships/slide" Target="slide110.xml"/></Relationships>
</file>

<file path=ppt/slides/_rels/slide69.xml.rels><?xml version="1.0" encoding="UTF-8" standalone="yes"?>
<Relationships xmlns="http://schemas.openxmlformats.org/package/2006/relationships"><Relationship Id="rId3" Type="http://schemas.openxmlformats.org/officeDocument/2006/relationships/slide" Target="slide34.xml"/><Relationship Id="rId2" Type="http://schemas.openxmlformats.org/officeDocument/2006/relationships/notesSlide" Target="../notesSlides/notesSlide62.xml"/><Relationship Id="rId1" Type="http://schemas.openxmlformats.org/officeDocument/2006/relationships/slideLayout" Target="../slideLayouts/slideLayout17.xml"/><Relationship Id="rId4" Type="http://schemas.openxmlformats.org/officeDocument/2006/relationships/slide" Target="slide110.xml"/></Relationships>
</file>

<file path=ppt/slides/_rels/slide7.xml.rels><?xml version="1.0" encoding="UTF-8" standalone="yes"?>
<Relationships xmlns="http://schemas.openxmlformats.org/package/2006/relationships"><Relationship Id="rId3" Type="http://schemas.openxmlformats.org/officeDocument/2006/relationships/slide" Target="slide5.xml"/><Relationship Id="rId2" Type="http://schemas.openxmlformats.org/officeDocument/2006/relationships/notesSlide" Target="../notesSlides/notesSlide7.xml"/><Relationship Id="rId1" Type="http://schemas.openxmlformats.org/officeDocument/2006/relationships/slideLayout" Target="../slideLayouts/slideLayout9.xml"/><Relationship Id="rId5" Type="http://schemas.openxmlformats.org/officeDocument/2006/relationships/image" Target="../media/image10.png"/><Relationship Id="rId4" Type="http://schemas.openxmlformats.org/officeDocument/2006/relationships/slide" Target="slide7.xml"/></Relationships>
</file>

<file path=ppt/slides/_rels/slide70.xml.rels><?xml version="1.0" encoding="UTF-8" standalone="yes"?>
<Relationships xmlns="http://schemas.openxmlformats.org/package/2006/relationships"><Relationship Id="rId3" Type="http://schemas.openxmlformats.org/officeDocument/2006/relationships/slide" Target="slide34.xml"/><Relationship Id="rId2" Type="http://schemas.openxmlformats.org/officeDocument/2006/relationships/notesSlide" Target="../notesSlides/notesSlide63.xml"/><Relationship Id="rId1" Type="http://schemas.openxmlformats.org/officeDocument/2006/relationships/slideLayout" Target="../slideLayouts/slideLayout17.xml"/><Relationship Id="rId4" Type="http://schemas.openxmlformats.org/officeDocument/2006/relationships/slide" Target="slide111.xml"/></Relationships>
</file>

<file path=ppt/slides/_rels/slide71.xml.rels><?xml version="1.0" encoding="UTF-8" standalone="yes"?>
<Relationships xmlns="http://schemas.openxmlformats.org/package/2006/relationships"><Relationship Id="rId3" Type="http://schemas.openxmlformats.org/officeDocument/2006/relationships/slide" Target="slide34.xml"/><Relationship Id="rId2" Type="http://schemas.openxmlformats.org/officeDocument/2006/relationships/notesSlide" Target="../notesSlides/notesSlide64.xml"/><Relationship Id="rId1" Type="http://schemas.openxmlformats.org/officeDocument/2006/relationships/slideLayout" Target="../slideLayouts/slideLayout17.xml"/><Relationship Id="rId4" Type="http://schemas.openxmlformats.org/officeDocument/2006/relationships/slide" Target="slide111.xml"/></Relationships>
</file>

<file path=ppt/slides/_rels/slide72.xml.rels><?xml version="1.0" encoding="UTF-8" standalone="yes"?>
<Relationships xmlns="http://schemas.openxmlformats.org/package/2006/relationships"><Relationship Id="rId3" Type="http://schemas.openxmlformats.org/officeDocument/2006/relationships/slide" Target="slide34.xml"/><Relationship Id="rId2" Type="http://schemas.openxmlformats.org/officeDocument/2006/relationships/notesSlide" Target="../notesSlides/notesSlide65.xml"/><Relationship Id="rId1" Type="http://schemas.openxmlformats.org/officeDocument/2006/relationships/slideLayout" Target="../slideLayouts/slideLayout17.xml"/><Relationship Id="rId4" Type="http://schemas.openxmlformats.org/officeDocument/2006/relationships/slide" Target="slide111.xml"/></Relationships>
</file>

<file path=ppt/slides/_rels/slide73.xml.rels><?xml version="1.0" encoding="UTF-8" standalone="yes"?>
<Relationships xmlns="http://schemas.openxmlformats.org/package/2006/relationships"><Relationship Id="rId3" Type="http://schemas.openxmlformats.org/officeDocument/2006/relationships/slide" Target="slide111.xml"/><Relationship Id="rId2" Type="http://schemas.openxmlformats.org/officeDocument/2006/relationships/slide" Target="slide34.xml"/><Relationship Id="rId1" Type="http://schemas.openxmlformats.org/officeDocument/2006/relationships/slideLayout" Target="../slideLayouts/slideLayout17.xml"/></Relationships>
</file>

<file path=ppt/slides/_rels/slide74.xml.rels><?xml version="1.0" encoding="UTF-8" standalone="yes"?>
<Relationships xmlns="http://schemas.openxmlformats.org/package/2006/relationships"><Relationship Id="rId3" Type="http://schemas.openxmlformats.org/officeDocument/2006/relationships/slide" Target="slide34.xml"/><Relationship Id="rId2" Type="http://schemas.openxmlformats.org/officeDocument/2006/relationships/notesSlide" Target="../notesSlides/notesSlide66.xml"/><Relationship Id="rId1" Type="http://schemas.openxmlformats.org/officeDocument/2006/relationships/slideLayout" Target="../slideLayouts/slideLayout17.xml"/><Relationship Id="rId4" Type="http://schemas.openxmlformats.org/officeDocument/2006/relationships/slide" Target="slide111.xml"/></Relationships>
</file>

<file path=ppt/slides/_rels/slide75.xml.rels><?xml version="1.0" encoding="UTF-8" standalone="yes"?>
<Relationships xmlns="http://schemas.openxmlformats.org/package/2006/relationships"><Relationship Id="rId3" Type="http://schemas.openxmlformats.org/officeDocument/2006/relationships/slide" Target="slide34.xml"/><Relationship Id="rId2" Type="http://schemas.openxmlformats.org/officeDocument/2006/relationships/notesSlide" Target="../notesSlides/notesSlide67.xml"/><Relationship Id="rId1" Type="http://schemas.openxmlformats.org/officeDocument/2006/relationships/slideLayout" Target="../slideLayouts/slideLayout17.xml"/><Relationship Id="rId4" Type="http://schemas.openxmlformats.org/officeDocument/2006/relationships/slide" Target="slide111.xml"/></Relationships>
</file>

<file path=ppt/slides/_rels/slide7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18.xml"/></Relationships>
</file>

<file path=ppt/slides/_rels/slide77.xml.rels><?xml version="1.0" encoding="UTF-8" standalone="yes"?>
<Relationships xmlns="http://schemas.openxmlformats.org/package/2006/relationships"><Relationship Id="rId2" Type="http://schemas.openxmlformats.org/officeDocument/2006/relationships/slide" Target="slide76.xml"/><Relationship Id="rId1" Type="http://schemas.openxmlformats.org/officeDocument/2006/relationships/slideLayout" Target="../slideLayouts/slideLayout14.xml"/></Relationships>
</file>

<file path=ppt/slides/_rels/slide78.xml.rels><?xml version="1.0" encoding="UTF-8" standalone="yes"?>
<Relationships xmlns="http://schemas.openxmlformats.org/package/2006/relationships"><Relationship Id="rId3" Type="http://schemas.openxmlformats.org/officeDocument/2006/relationships/slide" Target="slide110.xml"/><Relationship Id="rId2" Type="http://schemas.openxmlformats.org/officeDocument/2006/relationships/notesSlide" Target="../notesSlides/notesSlide68.xml"/><Relationship Id="rId1" Type="http://schemas.openxmlformats.org/officeDocument/2006/relationships/slideLayout" Target="../slideLayouts/slideLayout17.xml"/><Relationship Id="rId5" Type="http://schemas.openxmlformats.org/officeDocument/2006/relationships/image" Target="../media/image12.png"/><Relationship Id="rId4" Type="http://schemas.openxmlformats.org/officeDocument/2006/relationships/slide" Target="slide76.xml"/></Relationships>
</file>

<file path=ppt/slides/_rels/slide7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69.xml"/><Relationship Id="rId1" Type="http://schemas.openxmlformats.org/officeDocument/2006/relationships/slideLayout" Target="../slideLayouts/slideLayout17.xml"/><Relationship Id="rId5" Type="http://schemas.openxmlformats.org/officeDocument/2006/relationships/slide" Target="slide110.xml"/><Relationship Id="rId4" Type="http://schemas.openxmlformats.org/officeDocument/2006/relationships/slide" Target="slide76.xml"/></Relationships>
</file>

<file path=ppt/slides/_rels/slide8.xml.rels><?xml version="1.0" encoding="UTF-8" standalone="yes"?>
<Relationships xmlns="http://schemas.openxmlformats.org/package/2006/relationships"><Relationship Id="rId3" Type="http://schemas.openxmlformats.org/officeDocument/2006/relationships/slide" Target="slide11.xml"/><Relationship Id="rId2" Type="http://schemas.openxmlformats.org/officeDocument/2006/relationships/notesSlide" Target="../notesSlides/notesSlide8.xml"/><Relationship Id="rId1" Type="http://schemas.openxmlformats.org/officeDocument/2006/relationships/slideLayout" Target="../slideLayouts/slideLayout9.xml"/><Relationship Id="rId5" Type="http://schemas.openxmlformats.org/officeDocument/2006/relationships/slide" Target="slide7.xml"/><Relationship Id="rId4" Type="http://schemas.openxmlformats.org/officeDocument/2006/relationships/slide" Target="slide15.xml"/></Relationships>
</file>

<file path=ppt/slides/_rels/slide8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70.xml"/><Relationship Id="rId1" Type="http://schemas.openxmlformats.org/officeDocument/2006/relationships/slideLayout" Target="../slideLayouts/slideLayout17.xml"/><Relationship Id="rId5" Type="http://schemas.openxmlformats.org/officeDocument/2006/relationships/slide" Target="slide110.xml"/><Relationship Id="rId4" Type="http://schemas.openxmlformats.org/officeDocument/2006/relationships/slide" Target="slide76.xml"/></Relationships>
</file>

<file path=ppt/slides/_rels/slide81.xml.rels><?xml version="1.0" encoding="UTF-8" standalone="yes"?>
<Relationships xmlns="http://schemas.openxmlformats.org/package/2006/relationships"><Relationship Id="rId3" Type="http://schemas.openxmlformats.org/officeDocument/2006/relationships/slide" Target="slide76.xml"/><Relationship Id="rId2" Type="http://schemas.openxmlformats.org/officeDocument/2006/relationships/notesSlide" Target="../notesSlides/notesSlide71.xml"/><Relationship Id="rId1" Type="http://schemas.openxmlformats.org/officeDocument/2006/relationships/slideLayout" Target="../slideLayouts/slideLayout17.xml"/><Relationship Id="rId5" Type="http://schemas.openxmlformats.org/officeDocument/2006/relationships/image" Target="../media/image12.png"/><Relationship Id="rId4" Type="http://schemas.openxmlformats.org/officeDocument/2006/relationships/slide" Target="slide110.xml"/></Relationships>
</file>

<file path=ppt/slides/_rels/slide82.xml.rels><?xml version="1.0" encoding="UTF-8" standalone="yes"?>
<Relationships xmlns="http://schemas.openxmlformats.org/package/2006/relationships"><Relationship Id="rId3" Type="http://schemas.openxmlformats.org/officeDocument/2006/relationships/image" Target="../media/image13.gif"/><Relationship Id="rId2" Type="http://schemas.openxmlformats.org/officeDocument/2006/relationships/notesSlide" Target="../notesSlides/notesSlide72.xml"/><Relationship Id="rId1" Type="http://schemas.openxmlformats.org/officeDocument/2006/relationships/slideLayout" Target="../slideLayouts/slideLayout17.xml"/><Relationship Id="rId5" Type="http://schemas.openxmlformats.org/officeDocument/2006/relationships/slide" Target="slide110.xml"/><Relationship Id="rId4" Type="http://schemas.openxmlformats.org/officeDocument/2006/relationships/slide" Target="slide76.xml"/></Relationships>
</file>

<file path=ppt/slides/_rels/slide83.xml.rels><?xml version="1.0" encoding="UTF-8" standalone="yes"?>
<Relationships xmlns="http://schemas.openxmlformats.org/package/2006/relationships"><Relationship Id="rId3" Type="http://schemas.openxmlformats.org/officeDocument/2006/relationships/image" Target="../media/image13.gif"/><Relationship Id="rId2" Type="http://schemas.openxmlformats.org/officeDocument/2006/relationships/notesSlide" Target="../notesSlides/notesSlide73.xml"/><Relationship Id="rId1" Type="http://schemas.openxmlformats.org/officeDocument/2006/relationships/slideLayout" Target="../slideLayouts/slideLayout17.xml"/><Relationship Id="rId5" Type="http://schemas.openxmlformats.org/officeDocument/2006/relationships/slide" Target="slide110.xml"/><Relationship Id="rId4" Type="http://schemas.openxmlformats.org/officeDocument/2006/relationships/slide" Target="slide76.xml"/></Relationships>
</file>

<file path=ppt/slides/_rels/slide84.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74.xml"/><Relationship Id="rId1" Type="http://schemas.openxmlformats.org/officeDocument/2006/relationships/slideLayout" Target="../slideLayouts/slideLayout17.xml"/><Relationship Id="rId5" Type="http://schemas.openxmlformats.org/officeDocument/2006/relationships/slide" Target="slide110.xml"/><Relationship Id="rId4" Type="http://schemas.openxmlformats.org/officeDocument/2006/relationships/slide" Target="slide76.xml"/></Relationships>
</file>

<file path=ppt/slides/_rels/slide85.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75.xml"/><Relationship Id="rId1" Type="http://schemas.openxmlformats.org/officeDocument/2006/relationships/slideLayout" Target="../slideLayouts/slideLayout17.xml"/><Relationship Id="rId5" Type="http://schemas.openxmlformats.org/officeDocument/2006/relationships/slide" Target="slide110.xml"/><Relationship Id="rId4" Type="http://schemas.openxmlformats.org/officeDocument/2006/relationships/slide" Target="slide76.xml"/></Relationships>
</file>

<file path=ppt/slides/_rels/slide86.xml.rels><?xml version="1.0" encoding="UTF-8" standalone="yes"?>
<Relationships xmlns="http://schemas.openxmlformats.org/package/2006/relationships"><Relationship Id="rId3" Type="http://schemas.openxmlformats.org/officeDocument/2006/relationships/slide" Target="slide76.xml"/><Relationship Id="rId2" Type="http://schemas.openxmlformats.org/officeDocument/2006/relationships/notesSlide" Target="../notesSlides/notesSlide76.xml"/><Relationship Id="rId1" Type="http://schemas.openxmlformats.org/officeDocument/2006/relationships/slideLayout" Target="../slideLayouts/slideLayout17.xml"/><Relationship Id="rId5" Type="http://schemas.openxmlformats.org/officeDocument/2006/relationships/image" Target="../media/image15.gif"/><Relationship Id="rId4" Type="http://schemas.openxmlformats.org/officeDocument/2006/relationships/slide" Target="slide110.xml"/></Relationships>
</file>

<file path=ppt/slides/_rels/slide87.xml.rels><?xml version="1.0" encoding="UTF-8" standalone="yes"?>
<Relationships xmlns="http://schemas.openxmlformats.org/package/2006/relationships"><Relationship Id="rId3" Type="http://schemas.openxmlformats.org/officeDocument/2006/relationships/image" Target="../media/image15.gif"/><Relationship Id="rId2" Type="http://schemas.openxmlformats.org/officeDocument/2006/relationships/notesSlide" Target="../notesSlides/notesSlide77.xml"/><Relationship Id="rId1" Type="http://schemas.openxmlformats.org/officeDocument/2006/relationships/slideLayout" Target="../slideLayouts/slideLayout17.xml"/><Relationship Id="rId5" Type="http://schemas.openxmlformats.org/officeDocument/2006/relationships/slide" Target="slide110.xml"/><Relationship Id="rId4" Type="http://schemas.openxmlformats.org/officeDocument/2006/relationships/slide" Target="slide76.xml"/></Relationships>
</file>

<file path=ppt/slides/_rels/slide88.xml.rels><?xml version="1.0" encoding="UTF-8" standalone="yes"?>
<Relationships xmlns="http://schemas.openxmlformats.org/package/2006/relationships"><Relationship Id="rId3" Type="http://schemas.openxmlformats.org/officeDocument/2006/relationships/slide" Target="slide76.xml"/><Relationship Id="rId2" Type="http://schemas.openxmlformats.org/officeDocument/2006/relationships/image" Target="../media/image12.png"/><Relationship Id="rId1" Type="http://schemas.openxmlformats.org/officeDocument/2006/relationships/slideLayout" Target="../slideLayouts/slideLayout17.xml"/></Relationships>
</file>

<file path=ppt/slides/_rels/slide89.xml.rels><?xml version="1.0" encoding="UTF-8" standalone="yes"?>
<Relationships xmlns="http://schemas.openxmlformats.org/package/2006/relationships"><Relationship Id="rId3" Type="http://schemas.openxmlformats.org/officeDocument/2006/relationships/slide" Target="slide76.xml"/><Relationship Id="rId2" Type="http://schemas.openxmlformats.org/officeDocument/2006/relationships/image" Target="../media/image12.png"/><Relationship Id="rId1" Type="http://schemas.openxmlformats.org/officeDocument/2006/relationships/slideLayout" Target="../slideLayouts/slideLayout17.xml"/></Relationships>
</file>

<file path=ppt/slides/_rels/slide9.xml.rels><?xml version="1.0" encoding="UTF-8" standalone="yes"?>
<Relationships xmlns="http://schemas.openxmlformats.org/package/2006/relationships"><Relationship Id="rId3" Type="http://schemas.openxmlformats.org/officeDocument/2006/relationships/slide" Target="slide7.xml"/><Relationship Id="rId2" Type="http://schemas.openxmlformats.org/officeDocument/2006/relationships/notesSlide" Target="../notesSlides/notesSlide9.xml"/><Relationship Id="rId1" Type="http://schemas.openxmlformats.org/officeDocument/2006/relationships/slideLayout" Target="../slideLayouts/slideLayout9.xml"/></Relationships>
</file>

<file path=ppt/slides/_rels/slide90.xml.rels><?xml version="1.0" encoding="UTF-8" standalone="yes"?>
<Relationships xmlns="http://schemas.openxmlformats.org/package/2006/relationships"><Relationship Id="rId3" Type="http://schemas.openxmlformats.org/officeDocument/2006/relationships/slide" Target="slide76.xml"/><Relationship Id="rId2" Type="http://schemas.openxmlformats.org/officeDocument/2006/relationships/image" Target="../media/image13.gif"/><Relationship Id="rId1" Type="http://schemas.openxmlformats.org/officeDocument/2006/relationships/slideLayout" Target="../slideLayouts/slideLayout17.xml"/></Relationships>
</file>

<file path=ppt/slides/_rels/slide91.xml.rels><?xml version="1.0" encoding="UTF-8" standalone="yes"?>
<Relationships xmlns="http://schemas.openxmlformats.org/package/2006/relationships"><Relationship Id="rId3" Type="http://schemas.openxmlformats.org/officeDocument/2006/relationships/slide" Target="slide76.xml"/><Relationship Id="rId2" Type="http://schemas.openxmlformats.org/officeDocument/2006/relationships/image" Target="../media/image13.gif"/><Relationship Id="rId1" Type="http://schemas.openxmlformats.org/officeDocument/2006/relationships/slideLayout" Target="../slideLayouts/slideLayout17.xml"/></Relationships>
</file>

<file path=ppt/slides/_rels/slide92.xml.rels><?xml version="1.0" encoding="UTF-8" standalone="yes"?>
<Relationships xmlns="http://schemas.openxmlformats.org/package/2006/relationships"><Relationship Id="rId3" Type="http://schemas.openxmlformats.org/officeDocument/2006/relationships/slide" Target="slide76.xml"/><Relationship Id="rId2" Type="http://schemas.openxmlformats.org/officeDocument/2006/relationships/image" Target="../media/image14.jpeg"/><Relationship Id="rId1" Type="http://schemas.openxmlformats.org/officeDocument/2006/relationships/slideLayout" Target="../slideLayouts/slideLayout17.xml"/></Relationships>
</file>

<file path=ppt/slides/_rels/slide93.xml.rels><?xml version="1.0" encoding="UTF-8" standalone="yes"?>
<Relationships xmlns="http://schemas.openxmlformats.org/package/2006/relationships"><Relationship Id="rId3" Type="http://schemas.openxmlformats.org/officeDocument/2006/relationships/slide" Target="slide76.xml"/><Relationship Id="rId2" Type="http://schemas.openxmlformats.org/officeDocument/2006/relationships/image" Target="../media/image14.jpeg"/><Relationship Id="rId1" Type="http://schemas.openxmlformats.org/officeDocument/2006/relationships/slideLayout" Target="../slideLayouts/slideLayout17.xml"/></Relationships>
</file>

<file path=ppt/slides/_rels/slide94.xml.rels><?xml version="1.0" encoding="UTF-8" standalone="yes"?>
<Relationships xmlns="http://schemas.openxmlformats.org/package/2006/relationships"><Relationship Id="rId3" Type="http://schemas.openxmlformats.org/officeDocument/2006/relationships/slide" Target="slide76.xml"/><Relationship Id="rId2" Type="http://schemas.openxmlformats.org/officeDocument/2006/relationships/image" Target="../media/image15.gif"/><Relationship Id="rId1" Type="http://schemas.openxmlformats.org/officeDocument/2006/relationships/slideLayout" Target="../slideLayouts/slideLayout17.xml"/></Relationships>
</file>

<file path=ppt/slides/_rels/slide95.xml.rels><?xml version="1.0" encoding="UTF-8" standalone="yes"?>
<Relationships xmlns="http://schemas.openxmlformats.org/package/2006/relationships"><Relationship Id="rId3" Type="http://schemas.openxmlformats.org/officeDocument/2006/relationships/slide" Target="slide76.xml"/><Relationship Id="rId2" Type="http://schemas.openxmlformats.org/officeDocument/2006/relationships/image" Target="../media/image15.gif"/><Relationship Id="rId1" Type="http://schemas.openxmlformats.org/officeDocument/2006/relationships/slideLayout" Target="../slideLayouts/slideLayout17.xml"/></Relationships>
</file>

<file path=ppt/slides/_rels/slide9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78.xml"/><Relationship Id="rId1" Type="http://schemas.openxmlformats.org/officeDocument/2006/relationships/slideLayout" Target="../slideLayouts/slideLayout17.xml"/><Relationship Id="rId5" Type="http://schemas.openxmlformats.org/officeDocument/2006/relationships/slide" Target="slide76.xml"/><Relationship Id="rId4" Type="http://schemas.openxmlformats.org/officeDocument/2006/relationships/slide" Target="slide111.xml"/></Relationships>
</file>

<file path=ppt/slides/_rels/slide97.xml.rels><?xml version="1.0" encoding="UTF-8" standalone="yes"?>
<Relationships xmlns="http://schemas.openxmlformats.org/package/2006/relationships"><Relationship Id="rId3" Type="http://schemas.openxmlformats.org/officeDocument/2006/relationships/image" Target="../media/image13.gif"/><Relationship Id="rId2" Type="http://schemas.openxmlformats.org/officeDocument/2006/relationships/notesSlide" Target="../notesSlides/notesSlide79.xml"/><Relationship Id="rId1" Type="http://schemas.openxmlformats.org/officeDocument/2006/relationships/slideLayout" Target="../slideLayouts/slideLayout17.xml"/><Relationship Id="rId5" Type="http://schemas.openxmlformats.org/officeDocument/2006/relationships/slide" Target="slide111.xml"/><Relationship Id="rId4" Type="http://schemas.openxmlformats.org/officeDocument/2006/relationships/slide" Target="slide76.xml"/></Relationships>
</file>

<file path=ppt/slides/_rels/slide98.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80.xml"/><Relationship Id="rId1" Type="http://schemas.openxmlformats.org/officeDocument/2006/relationships/slideLayout" Target="../slideLayouts/slideLayout17.xml"/><Relationship Id="rId5" Type="http://schemas.openxmlformats.org/officeDocument/2006/relationships/slide" Target="slide111.xml"/><Relationship Id="rId4" Type="http://schemas.openxmlformats.org/officeDocument/2006/relationships/slide" Target="slide76.xml"/></Relationships>
</file>

<file path=ppt/slides/_rels/slide99.xml.rels><?xml version="1.0" encoding="UTF-8" standalone="yes"?>
<Relationships xmlns="http://schemas.openxmlformats.org/package/2006/relationships"><Relationship Id="rId3" Type="http://schemas.openxmlformats.org/officeDocument/2006/relationships/image" Target="../media/image15.gif"/><Relationship Id="rId2" Type="http://schemas.openxmlformats.org/officeDocument/2006/relationships/notesSlide" Target="../notesSlides/notesSlide81.xml"/><Relationship Id="rId1" Type="http://schemas.openxmlformats.org/officeDocument/2006/relationships/slideLayout" Target="../slideLayouts/slideLayout17.xml"/><Relationship Id="rId5" Type="http://schemas.openxmlformats.org/officeDocument/2006/relationships/slide" Target="slide111.xml"/><Relationship Id="rId4" Type="http://schemas.openxmlformats.org/officeDocument/2006/relationships/slide" Target="slide7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9" name="Picture 5"/>
          <p:cNvPicPr>
            <a:picLocks noChangeAspect="1" noChangeArrowheads="1"/>
          </p:cNvPicPr>
          <p:nvPr/>
        </p:nvPicPr>
        <p:blipFill rotWithShape="1">
          <a:blip r:embed="rId3">
            <a:extLst>
              <a:ext uri="{28A0092B-C50C-407E-A947-70E740481C1C}">
                <a14:useLocalDpi xmlns:a14="http://schemas.microsoft.com/office/drawing/2010/main" val="0"/>
              </a:ext>
            </a:extLst>
          </a:blip>
          <a:srcRect r="4008"/>
          <a:stretch/>
        </p:blipFill>
        <p:spPr bwMode="auto">
          <a:xfrm>
            <a:off x="1957193" y="894032"/>
            <a:ext cx="9550500" cy="495311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 name="Title 4"/>
          <p:cNvSpPr>
            <a:spLocks noGrp="1"/>
          </p:cNvSpPr>
          <p:nvPr>
            <p:ph type="ctrTitle"/>
          </p:nvPr>
        </p:nvSpPr>
        <p:spPr/>
        <p:txBody>
          <a:bodyPr/>
          <a:lstStyle/>
          <a:p>
            <a:r>
              <a:rPr lang="en-GB" sz="2800" dirty="0"/>
              <a:t>The GB Tourist</a:t>
            </a:r>
            <a:r>
              <a:rPr lang="en-GB" dirty="0"/>
              <a:t/>
            </a:r>
            <a:br>
              <a:rPr lang="en-GB" dirty="0"/>
            </a:br>
            <a:r>
              <a:rPr lang="en-GB" dirty="0"/>
              <a:t/>
            </a:r>
            <a:br>
              <a:rPr lang="en-GB" dirty="0"/>
            </a:br>
            <a:r>
              <a:rPr lang="en-GB" dirty="0"/>
              <a:t>2019 Annual Report</a:t>
            </a:r>
          </a:p>
        </p:txBody>
      </p:sp>
      <p:grpSp>
        <p:nvGrpSpPr>
          <p:cNvPr id="15" name="Group 14">
            <a:extLst>
              <a:ext uri="{FF2B5EF4-FFF2-40B4-BE49-F238E27FC236}">
                <a16:creationId xmlns:a16="http://schemas.microsoft.com/office/drawing/2014/main" id="{A131D02E-B26B-46FF-AC08-F3C595E31DBB}"/>
              </a:ext>
            </a:extLst>
          </p:cNvPr>
          <p:cNvGrpSpPr/>
          <p:nvPr/>
        </p:nvGrpSpPr>
        <p:grpSpPr>
          <a:xfrm>
            <a:off x="7247705" y="6192571"/>
            <a:ext cx="4649306" cy="602058"/>
            <a:chOff x="7079345" y="6216555"/>
            <a:chExt cx="4953466" cy="641445"/>
          </a:xfrm>
        </p:grpSpPr>
        <p:pic>
          <p:nvPicPr>
            <p:cNvPr id="16" name="Picture 15">
              <a:extLst>
                <a:ext uri="{FF2B5EF4-FFF2-40B4-BE49-F238E27FC236}">
                  <a16:creationId xmlns:a16="http://schemas.microsoft.com/office/drawing/2014/main" id="{4E74D482-D653-4D17-A35F-5E1BB59B7E85}"/>
                </a:ext>
              </a:extLst>
            </p:cNvPr>
            <p:cNvPicPr>
              <a:picLocks noChangeAspect="1"/>
            </p:cNvPicPr>
            <p:nvPr/>
          </p:nvPicPr>
          <p:blipFill>
            <a:blip r:embed="rId4"/>
            <a:stretch>
              <a:fillRect/>
            </a:stretch>
          </p:blipFill>
          <p:spPr>
            <a:xfrm>
              <a:off x="10297563" y="6308913"/>
              <a:ext cx="1735248" cy="419493"/>
            </a:xfrm>
            <a:prstGeom prst="rect">
              <a:avLst/>
            </a:prstGeom>
          </p:spPr>
        </p:pic>
        <p:pic>
          <p:nvPicPr>
            <p:cNvPr id="11" name="Picture 10">
              <a:extLst>
                <a:ext uri="{FF2B5EF4-FFF2-40B4-BE49-F238E27FC236}">
                  <a16:creationId xmlns:a16="http://schemas.microsoft.com/office/drawing/2014/main" id="{813BF0E0-C3E0-4FA7-BBD6-BFE33B9AC102}"/>
                </a:ext>
              </a:extLst>
            </p:cNvPr>
            <p:cNvPicPr/>
            <p:nvPr/>
          </p:nvPicPr>
          <p:blipFill rotWithShape="1">
            <a:blip r:embed="rId5">
              <a:extLst>
                <a:ext uri="{28A0092B-C50C-407E-A947-70E740481C1C}">
                  <a14:useLocalDpi xmlns:a14="http://schemas.microsoft.com/office/drawing/2010/main" val="0"/>
                </a:ext>
              </a:extLst>
            </a:blip>
            <a:srcRect l="30570" t="25217" r="48146" b="26749"/>
            <a:stretch/>
          </p:blipFill>
          <p:spPr>
            <a:xfrm>
              <a:off x="7079345" y="6216555"/>
              <a:ext cx="1608995" cy="641445"/>
            </a:xfrm>
            <a:prstGeom prst="rect">
              <a:avLst/>
            </a:prstGeom>
            <a:extLst>
              <a:ext uri="{FAA26D3D-D897-4be2-8F04-BA451C77F1D7}">
                <ma14:placeholderFlag xmlns:wpc="http://schemas.microsoft.com/office/word/2010/wordprocessingCanvas" xmlns:mc="http://schemas.openxmlformats.org/markup-compatibility/2006" xmlns:m="http://schemas.openxmlformats.org/officeDocument/2006/math" xmlns:wp14="http://schemas.microsoft.com/office/word/2010/wordprocessingDrawing" xmlns:wp="http://schemas.openxmlformats.org/drawingml/2006/wordprocessingDrawing" xmlns:w14="http://schemas.microsoft.com/office/word/2010/wordml" xmlns:wpg="http://schemas.microsoft.com/office/word/2010/wordprocessingGroup" xmlns:wpi="http://schemas.microsoft.com/office/word/2010/wordprocessingInk" xmlns:wne="http://schemas.microsoft.com/office/word/2006/wordml" xmlns:wps="http://schemas.microsoft.com/office/word/2010/wordprocessingShape" xmlns:pic="http://schemas.openxmlformats.org/drawingml/2006/picture" xmlns:ve="http://schemas.openxmlformats.org/markup-compatibility/2006" xmlns="" xmlns:mo="http://schemas.microsoft.com/office/mac/office/2008/main" xmlns:mv="urn:schemas-microsoft-com:mac:vml" xmlns:o="urn:schemas-microsoft-com:office:office" xmlns:v="urn:schemas-microsoft-com:vml" xmlns:w10="urn:schemas-microsoft-com:office:word" xmlns:w="http://schemas.openxmlformats.org/wordprocessingml/2006/main" xmlns:ma14="http://schemas.microsoft.com/office/mac/drawingml/2011/main" xmlns:arto="http://schemas.microsoft.com/office/word/2006/arto" xmlns:lc="http://schemas.openxmlformats.org/drawingml/2006/lockedCanvas"/>
              </a:ext>
            </a:extLst>
          </p:spPr>
        </p:pic>
        <p:pic>
          <p:nvPicPr>
            <p:cNvPr id="10" name="Picture 9">
              <a:extLst>
                <a:ext uri="{FF2B5EF4-FFF2-40B4-BE49-F238E27FC236}">
                  <a16:creationId xmlns:a16="http://schemas.microsoft.com/office/drawing/2014/main" id="{D67B2F27-3C4F-41B0-85FC-74BF95D370B4}"/>
                </a:ext>
              </a:extLst>
            </p:cNvPr>
            <p:cNvPicPr>
              <a:picLocks noChangeAspect="1"/>
            </p:cNvPicPr>
            <p:nvPr/>
          </p:nvPicPr>
          <p:blipFill>
            <a:blip r:embed="rId6"/>
            <a:stretch>
              <a:fillRect/>
            </a:stretch>
          </p:blipFill>
          <p:spPr>
            <a:xfrm>
              <a:off x="8958849" y="6324845"/>
              <a:ext cx="1059967" cy="424863"/>
            </a:xfrm>
            <a:prstGeom prst="rect">
              <a:avLst/>
            </a:prstGeom>
          </p:spPr>
        </p:pic>
      </p:grpSp>
    </p:spTree>
    <p:extLst>
      <p:ext uri="{BB962C8B-B14F-4D97-AF65-F5344CB8AC3E}">
        <p14:creationId xmlns:p14="http://schemas.microsoft.com/office/powerpoint/2010/main" val="7329467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Title 20"/>
          <p:cNvSpPr>
            <a:spLocks noGrp="1"/>
          </p:cNvSpPr>
          <p:nvPr>
            <p:ph type="title"/>
          </p:nvPr>
        </p:nvSpPr>
        <p:spPr/>
        <p:txBody>
          <a:bodyPr/>
          <a:lstStyle/>
          <a:p>
            <a:r>
              <a:rPr lang="en-GB" dirty="0"/>
              <a:t>Scope of this report</a:t>
            </a:r>
          </a:p>
        </p:txBody>
      </p:sp>
      <p:sp>
        <p:nvSpPr>
          <p:cNvPr id="33" name="Content Placeholder 32"/>
          <p:cNvSpPr>
            <a:spLocks noGrp="1"/>
          </p:cNvSpPr>
          <p:nvPr>
            <p:ph idx="1"/>
          </p:nvPr>
        </p:nvSpPr>
        <p:spPr/>
        <p:txBody>
          <a:bodyPr/>
          <a:lstStyle/>
          <a:p>
            <a:r>
              <a:rPr lang="en-US" dirty="0"/>
              <a:t>This document is intended to provide all of the information necessary to form an overview of the total GB domestic overnight tourism market. The reader will therefore find details of familiar subjects such as purpose, destination, accommodation, month of trip and details of the types of location stayed at while away from home.</a:t>
            </a:r>
          </a:p>
          <a:p>
            <a:r>
              <a:rPr lang="en-US" dirty="0"/>
              <a:t>Inevitably, a publication of this size is selective. The ‘core’ results of each year’s GBTS run into thousands of pages of computer tabulations, which are held by the sponsoring tourism organisations. Beyond these core tabulations, further computer analysis can provide – subject to technical limitations – any permutation of any number of parameters contained in the survey, in order to produce data on specific market sectors not already analysed. Further information and details of costing of additional analysis can be </a:t>
            </a:r>
            <a:r>
              <a:rPr lang="en-US" spc="-20" dirty="0"/>
              <a:t>obtained from any of the survey sponsors, at the addresses shown at the back of this report.</a:t>
            </a:r>
          </a:p>
          <a:p>
            <a:r>
              <a:rPr lang="en-US" dirty="0"/>
              <a:t>For 2011 to 2019, a similar report has been produced from the Great Britain Day Visits Survey (GBDVS) covering same-day tourism. For comparability and consistency, results have been presented in a similar format in both the ‘GB Tourist’ and the ‘GB Day Visitor’ reports.</a:t>
            </a:r>
          </a:p>
        </p:txBody>
      </p:sp>
      <p:sp>
        <p:nvSpPr>
          <p:cNvPr id="19" name="Freeform 8">
            <a:hlinkClick r:id="rId3" action="ppaction://hlinksldjump"/>
            <a:extLst>
              <a:ext uri="{FF2B5EF4-FFF2-40B4-BE49-F238E27FC236}">
                <a16:creationId xmlns:a16="http://schemas.microsoft.com/office/drawing/2014/main" id="{20DD61FB-3B98-44B4-9CFE-B263EE40F442}"/>
              </a:ext>
            </a:extLst>
          </p:cNvPr>
          <p:cNvSpPr>
            <a:spLocks noEditPoints="1"/>
          </p:cNvSpPr>
          <p:nvPr/>
        </p:nvSpPr>
        <p:spPr bwMode="auto">
          <a:xfrm>
            <a:off x="3449515" y="41760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4"/>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2" name="Slide Number Placeholder 1">
            <a:extLst>
              <a:ext uri="{FF2B5EF4-FFF2-40B4-BE49-F238E27FC236}">
                <a16:creationId xmlns:a16="http://schemas.microsoft.com/office/drawing/2014/main" id="{FADDF5E9-C49D-4AA6-B0A6-C1309DB3F011}"/>
              </a:ext>
            </a:extLst>
          </p:cNvPr>
          <p:cNvSpPr>
            <a:spLocks noGrp="1"/>
          </p:cNvSpPr>
          <p:nvPr>
            <p:ph type="sldNum" sz="quarter" idx="4"/>
          </p:nvPr>
        </p:nvSpPr>
        <p:spPr/>
        <p:txBody>
          <a:bodyPr/>
          <a:lstStyle/>
          <a:p>
            <a:fld id="{4034BEE3-566C-4068-A777-C3A4762E861B}" type="slidenum">
              <a:rPr lang="en-GB" smtClean="0"/>
              <a:pPr/>
              <a:t>10</a:t>
            </a:fld>
            <a:endParaRPr lang="en-GB" dirty="0"/>
          </a:p>
        </p:txBody>
      </p:sp>
    </p:spTree>
    <p:extLst>
      <p:ext uri="{BB962C8B-B14F-4D97-AF65-F5344CB8AC3E}">
        <p14:creationId xmlns:p14="http://schemas.microsoft.com/office/powerpoint/2010/main" val="11419248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Tourism by party size in GB  </a:t>
            </a:r>
          </a:p>
        </p:txBody>
      </p:sp>
      <p:graphicFrame>
        <p:nvGraphicFramePr>
          <p:cNvPr id="9" name="Table 8">
            <a:extLst>
              <a:ext uri="{FF2B5EF4-FFF2-40B4-BE49-F238E27FC236}">
                <a16:creationId xmlns:a16="http://schemas.microsoft.com/office/drawing/2014/main" id="{D2958DF7-46EA-4710-BB30-4F48CE2264B5}"/>
              </a:ext>
            </a:extLst>
          </p:cNvPr>
          <p:cNvGraphicFramePr>
            <a:graphicFrameLocks noGrp="1"/>
          </p:cNvGraphicFramePr>
          <p:nvPr>
            <p:extLst>
              <p:ext uri="{D42A27DB-BD31-4B8C-83A1-F6EECF244321}">
                <p14:modId xmlns:p14="http://schemas.microsoft.com/office/powerpoint/2010/main" val="3134516137"/>
              </p:ext>
            </p:extLst>
          </p:nvPr>
        </p:nvGraphicFramePr>
        <p:xfrm>
          <a:off x="359890" y="1884579"/>
          <a:ext cx="7356478" cy="3368858"/>
        </p:xfrm>
        <a:graphic>
          <a:graphicData uri="http://schemas.openxmlformats.org/drawingml/2006/table">
            <a:tbl>
              <a:tblPr/>
              <a:tblGrid>
                <a:gridCol w="1388535">
                  <a:extLst>
                    <a:ext uri="{9D8B030D-6E8A-4147-A177-3AD203B41FA5}">
                      <a16:colId xmlns:a16="http://schemas.microsoft.com/office/drawing/2014/main" val="20000"/>
                    </a:ext>
                  </a:extLst>
                </a:gridCol>
                <a:gridCol w="588517">
                  <a:extLst>
                    <a:ext uri="{9D8B030D-6E8A-4147-A177-3AD203B41FA5}">
                      <a16:colId xmlns:a16="http://schemas.microsoft.com/office/drawing/2014/main" val="3899139511"/>
                    </a:ext>
                  </a:extLst>
                </a:gridCol>
                <a:gridCol w="588517">
                  <a:extLst>
                    <a:ext uri="{9D8B030D-6E8A-4147-A177-3AD203B41FA5}">
                      <a16:colId xmlns:a16="http://schemas.microsoft.com/office/drawing/2014/main" val="1725134399"/>
                    </a:ext>
                  </a:extLst>
                </a:gridCol>
                <a:gridCol w="616108">
                  <a:extLst>
                    <a:ext uri="{9D8B030D-6E8A-4147-A177-3AD203B41FA5}">
                      <a16:colId xmlns:a16="http://schemas.microsoft.com/office/drawing/2014/main" val="20008"/>
                    </a:ext>
                  </a:extLst>
                </a:gridCol>
                <a:gridCol w="616108">
                  <a:extLst>
                    <a:ext uri="{9D8B030D-6E8A-4147-A177-3AD203B41FA5}">
                      <a16:colId xmlns:a16="http://schemas.microsoft.com/office/drawing/2014/main" val="20009"/>
                    </a:ext>
                  </a:extLst>
                </a:gridCol>
                <a:gridCol w="616108">
                  <a:extLst>
                    <a:ext uri="{9D8B030D-6E8A-4147-A177-3AD203B41FA5}">
                      <a16:colId xmlns:a16="http://schemas.microsoft.com/office/drawing/2014/main" val="20010"/>
                    </a:ext>
                  </a:extLst>
                </a:gridCol>
                <a:gridCol w="588517">
                  <a:extLst>
                    <a:ext uri="{9D8B030D-6E8A-4147-A177-3AD203B41FA5}">
                      <a16:colId xmlns:a16="http://schemas.microsoft.com/office/drawing/2014/main" val="20012"/>
                    </a:ext>
                  </a:extLst>
                </a:gridCol>
                <a:gridCol w="588517">
                  <a:extLst>
                    <a:ext uri="{9D8B030D-6E8A-4147-A177-3AD203B41FA5}">
                      <a16:colId xmlns:a16="http://schemas.microsoft.com/office/drawing/2014/main" val="2735966738"/>
                    </a:ext>
                  </a:extLst>
                </a:gridCol>
                <a:gridCol w="588517">
                  <a:extLst>
                    <a:ext uri="{9D8B030D-6E8A-4147-A177-3AD203B41FA5}">
                      <a16:colId xmlns:a16="http://schemas.microsoft.com/office/drawing/2014/main" val="740411206"/>
                    </a:ext>
                  </a:extLst>
                </a:gridCol>
                <a:gridCol w="588517">
                  <a:extLst>
                    <a:ext uri="{9D8B030D-6E8A-4147-A177-3AD203B41FA5}">
                      <a16:colId xmlns:a16="http://schemas.microsoft.com/office/drawing/2014/main" val="2435308667"/>
                    </a:ext>
                  </a:extLst>
                </a:gridCol>
                <a:gridCol w="588517">
                  <a:extLst>
                    <a:ext uri="{9D8B030D-6E8A-4147-A177-3AD203B41FA5}">
                      <a16:colId xmlns:a16="http://schemas.microsoft.com/office/drawing/2014/main" val="195023803"/>
                    </a:ext>
                  </a:extLst>
                </a:gridCol>
              </a:tblGrid>
              <a:tr h="230400">
                <a:tc gridSpan="11">
                  <a:txBody>
                    <a:bodyPr/>
                    <a:lstStyle/>
                    <a:p>
                      <a:pPr algn="l" fontAlgn="ctr"/>
                      <a:r>
                        <a:rPr lang="en-GB" sz="800" b="1" i="0" u="none" strike="noStrike" dirty="0">
                          <a:solidFill>
                            <a:srgbClr val="FFFFFF"/>
                          </a:solidFill>
                          <a:effectLst/>
                          <a:latin typeface="Arial" panose="020B0604020202020204" pitchFamily="34" charset="0"/>
                        </a:rPr>
                        <a:t> Table 1.7.23 – Tourism in GB (2011-19)</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lnL w="12700" cmpd="sng">
                      <a:noFill/>
                      <a:prstDash val="solid"/>
                    </a:ln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lnL w="12700" cmpd="sng">
                      <a:noFill/>
                      <a:prstDash val="solid"/>
                    </a:ln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6873" marT="6873" marB="0" anchor="ctr">
                    <a:lnL>
                      <a:noFill/>
                    </a:lnL>
                    <a:lnR>
                      <a:noFill/>
                    </a:lnR>
                    <a:lnT>
                      <a:noFill/>
                    </a:lnT>
                    <a:lnB w="12700" cap="flat" cmpd="sng" algn="ctr">
                      <a:solidFill>
                        <a:srgbClr val="3EB1CC"/>
                      </a:solidFill>
                      <a:prstDash val="solid"/>
                      <a:round/>
                      <a:headEnd type="none" w="med" len="med"/>
                      <a:tailEnd type="none" w="med" len="med"/>
                    </a:lnB>
                    <a:solidFill>
                      <a:srgbClr val="3EB1CC"/>
                    </a:solidFil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6873" marT="6873" marB="0" anchor="ctr">
                    <a:lnL>
                      <a:noFill/>
                    </a:lnL>
                    <a:lnR>
                      <a:noFill/>
                    </a:lnR>
                    <a:lnT>
                      <a:noFill/>
                    </a:lnT>
                    <a:lnB w="12700" cap="flat" cmpd="sng" algn="ctr">
                      <a:solidFill>
                        <a:srgbClr val="3EB1CC"/>
                      </a:solidFill>
                      <a:prstDash val="solid"/>
                      <a:round/>
                      <a:headEnd type="none" w="med" len="med"/>
                      <a:tailEnd type="none" w="med" len="med"/>
                    </a:lnB>
                    <a:solidFill>
                      <a:srgbClr val="3EB1CC"/>
                    </a:solidFil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6873" marT="6873" marB="0" anchor="ctr">
                    <a:lnL>
                      <a:noFill/>
                    </a:lnL>
                    <a:lnR>
                      <a:noFill/>
                    </a:lnR>
                    <a:lnT>
                      <a:noFill/>
                    </a:lnT>
                    <a:lnB w="12700" cap="flat" cmpd="sng" algn="ctr">
                      <a:solidFill>
                        <a:srgbClr val="3EB1CC"/>
                      </a:solidFill>
                      <a:prstDash val="solid"/>
                      <a:round/>
                      <a:headEnd type="none" w="med" len="med"/>
                      <a:tailEnd type="none" w="med" len="med"/>
                    </a:lnB>
                    <a:solidFill>
                      <a:srgbClr val="3EB1CC"/>
                    </a:solidFil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6873" marT="6873" marB="0" anchor="ctr">
                    <a:lnL>
                      <a:noFill/>
                    </a:lnL>
                    <a:lnR>
                      <a:noFill/>
                    </a:lnR>
                    <a:lnT>
                      <a:noFill/>
                    </a:lnT>
                    <a:lnB w="12700" cap="flat" cmpd="sng" algn="ctr">
                      <a:solidFill>
                        <a:srgbClr val="3EB1CC"/>
                      </a:solidFill>
                      <a:prstDash val="solid"/>
                      <a:round/>
                      <a:headEnd type="none" w="med" len="med"/>
                      <a:tailEnd type="none" w="med" len="med"/>
                    </a:lnB>
                    <a:solidFill>
                      <a:srgbClr val="3EB1CC"/>
                    </a:solidFill>
                  </a:tcPr>
                </a:tc>
                <a:extLst>
                  <a:ext uri="{0D108BD9-81ED-4DB2-BD59-A6C34878D82A}">
                    <a16:rowId xmlns:a16="http://schemas.microsoft.com/office/drawing/2014/main" val="10000"/>
                  </a:ext>
                </a:extLst>
              </a:tr>
              <a:tr h="383924">
                <a:tc>
                  <a:txBody>
                    <a:bodyPr/>
                    <a:lstStyle/>
                    <a:p>
                      <a:pPr algn="ctr" fontAlgn="ctr"/>
                      <a:r>
                        <a:rPr lang="en-GB" sz="800" b="0" i="0" u="none" strike="noStrike" dirty="0">
                          <a:solidFill>
                            <a:srgbClr val="000000"/>
                          </a:solidFill>
                          <a:effectLst/>
                          <a:latin typeface="Arial" panose="020B0604020202020204" pitchFamily="34" charset="0"/>
                        </a:rPr>
                        <a:t>-</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2011</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800" b="1" i="0" u="none" strike="noStrike" dirty="0">
                          <a:solidFill>
                            <a:srgbClr val="000000"/>
                          </a:solidFill>
                          <a:effectLst/>
                          <a:latin typeface="Arial" panose="020B0604020202020204" pitchFamily="34" charset="0"/>
                        </a:rPr>
                        <a:t>2012</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2013</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2014</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2015 </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2016</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2017</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2018</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2019</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0" i="0" u="none" strike="noStrike" dirty="0">
                          <a:solidFill>
                            <a:srgbClr val="000000"/>
                          </a:solidFill>
                          <a:effectLst/>
                          <a:latin typeface="Arial" panose="020B0604020202020204" pitchFamily="34" charset="0"/>
                        </a:rPr>
                        <a:t>%</a:t>
                      </a:r>
                    </a:p>
                    <a:p>
                      <a:pPr algn="ctr" fontAlgn="ctr"/>
                      <a:r>
                        <a:rPr lang="en-GB" sz="800" b="0" i="0" u="none" strike="noStrike" dirty="0">
                          <a:solidFill>
                            <a:srgbClr val="000000"/>
                          </a:solidFill>
                          <a:effectLst/>
                          <a:latin typeface="Arial" panose="020B0604020202020204" pitchFamily="34" charset="0"/>
                        </a:rPr>
                        <a:t> change</a:t>
                      </a:r>
                    </a:p>
                    <a:p>
                      <a:pPr algn="ctr" fontAlgn="ctr"/>
                      <a:r>
                        <a:rPr lang="en-GB" sz="800" b="0" i="0" u="none" strike="noStrike" dirty="0">
                          <a:solidFill>
                            <a:srgbClr val="000000"/>
                          </a:solidFill>
                          <a:effectLst/>
                          <a:latin typeface="Arial" panose="020B0604020202020204" pitchFamily="34" charset="0"/>
                        </a:rPr>
                        <a:t> (18-19)</a:t>
                      </a:r>
                      <a:endParaRPr lang="en-GB" sz="800" b="1" i="0" u="none" strike="noStrike" dirty="0">
                        <a:solidFill>
                          <a:srgbClr val="000000"/>
                        </a:solidFill>
                        <a:effectLst/>
                        <a:latin typeface="Arial" panose="020B0604020202020204" pitchFamily="34" charset="0"/>
                      </a:endParaRP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2"/>
                  </a:ext>
                </a:extLst>
              </a:tr>
              <a:tr h="132954">
                <a:tc>
                  <a:txBody>
                    <a:bodyPr/>
                    <a:lstStyle/>
                    <a:p>
                      <a:pPr algn="ctr" fontAlgn="ctr"/>
                      <a:r>
                        <a:rPr lang="en-GB" sz="800" b="0" i="0" u="none" strike="noStrike" dirty="0">
                          <a:solidFill>
                            <a:srgbClr val="000000"/>
                          </a:solidFill>
                          <a:effectLst/>
                          <a:latin typeface="Arial" panose="020B0604020202020204" pitchFamily="34" charset="0"/>
                        </a:rPr>
                        <a:t>-</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 -</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74772">
                <a:tc>
                  <a:txBody>
                    <a:bodyPr/>
                    <a:lstStyle/>
                    <a:p>
                      <a:pPr marL="0" algn="l"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Total</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126.635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126.019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122.905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114.242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124.426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119.455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120.676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118.556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122.780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4"/>
                  </a:ext>
                </a:extLst>
              </a:tr>
              <a:tr h="174772">
                <a:tc>
                  <a:txBody>
                    <a:bodyPr/>
                    <a:lstStyle/>
                    <a:p>
                      <a:pPr marL="0" algn="l"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One</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38.020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36.283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36.930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33.376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35.672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33.28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33.759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35.146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36.252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74772">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GB" sz="800" b="0" i="0" u="none" strike="noStrike" kern="1200" dirty="0">
                          <a:solidFill>
                            <a:srgbClr val="000000"/>
                          </a:solidFill>
                          <a:effectLst/>
                          <a:latin typeface="Arial" panose="020B0604020202020204" pitchFamily="34" charset="0"/>
                          <a:ea typeface="+mn-ea"/>
                          <a:cs typeface="+mn-cs"/>
                        </a:rPr>
                        <a:t> </a:t>
                      </a:r>
                      <a:r>
                        <a:rPr lang="en-GB" sz="800" b="0" i="0" u="none" strike="noStrike" dirty="0">
                          <a:solidFill>
                            <a:srgbClr val="000000"/>
                          </a:solidFill>
                          <a:effectLst/>
                          <a:latin typeface="Arial" panose="020B0604020202020204" pitchFamily="34" charset="0"/>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6"/>
                  </a:ext>
                </a:extLst>
              </a:tr>
              <a:tr h="174772">
                <a:tc>
                  <a:txBody>
                    <a:bodyPr/>
                    <a:lstStyle/>
                    <a:p>
                      <a:pPr marL="0" algn="l"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Two</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43.767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43.834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41.582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38.941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43.128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43.016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42.324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40.802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43.397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+6.4%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74772">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8"/>
                  </a:ext>
                </a:extLst>
              </a:tr>
              <a:tr h="174772">
                <a:tc>
                  <a:txBody>
                    <a:bodyPr/>
                    <a:lstStyle/>
                    <a:p>
                      <a:pPr marL="0" algn="l"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Three</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14.075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14.058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13.707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13.784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13.882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12.003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13.209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12.940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14.295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+10.5%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74772">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0"/>
                  </a:ext>
                </a:extLst>
              </a:tr>
              <a:tr h="174772">
                <a:tc>
                  <a:txBody>
                    <a:bodyPr/>
                    <a:lstStyle/>
                    <a:p>
                      <a:pPr marL="0" algn="l"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Four</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17.500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17.968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17.484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16.584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18.548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16.228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16.643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16.156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15.868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174772">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2"/>
                  </a:ext>
                </a:extLst>
              </a:tr>
              <a:tr h="174772">
                <a:tc>
                  <a:txBody>
                    <a:bodyPr/>
                    <a:lstStyle/>
                    <a:p>
                      <a:pPr marL="0" algn="l"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Five</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5.892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6.158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6.141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5.825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6.400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5.596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6.124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5.867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5.834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174772">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4"/>
                  </a:ext>
                </a:extLst>
              </a:tr>
              <a:tr h="174772">
                <a:tc>
                  <a:txBody>
                    <a:bodyPr/>
                    <a:lstStyle/>
                    <a:p>
                      <a:pPr marL="0" algn="l"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Six-Nine</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4.280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4.731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4.090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3.526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4.171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6.821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6.560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6.192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5.605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-9.5%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174772">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6"/>
                  </a:ext>
                </a:extLst>
              </a:tr>
              <a:tr h="174772">
                <a:tc>
                  <a:txBody>
                    <a:bodyPr/>
                    <a:lstStyle/>
                    <a:p>
                      <a:pPr marL="0" algn="l"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Ten or more</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2.425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2.029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1.420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1.511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+6.4%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174772">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8"/>
                  </a:ext>
                </a:extLst>
              </a:tr>
            </a:tbl>
          </a:graphicData>
        </a:graphic>
      </p:graphicFrame>
      <p:sp>
        <p:nvSpPr>
          <p:cNvPr id="10" name="Content Placeholder 25">
            <a:extLst>
              <a:ext uri="{FF2B5EF4-FFF2-40B4-BE49-F238E27FC236}">
                <a16:creationId xmlns:a16="http://schemas.microsoft.com/office/drawing/2014/main" id="{C1125018-4B8A-415F-9E58-3F18CF44BAAC}"/>
              </a:ext>
            </a:extLst>
          </p:cNvPr>
          <p:cNvSpPr txBox="1">
            <a:spLocks/>
          </p:cNvSpPr>
          <p:nvPr/>
        </p:nvSpPr>
        <p:spPr>
          <a:xfrm>
            <a:off x="8580441" y="1891582"/>
            <a:ext cx="3260718" cy="381952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solidFill>
                  <a:srgbClr val="717171"/>
                </a:solidFill>
              </a:rPr>
              <a:t>Showing tourism trips by party size in GB between 2011 and 2019.</a:t>
            </a:r>
            <a:endParaRPr lang="en-GB" sz="1050" b="1" dirty="0">
              <a:solidFill>
                <a:srgbClr val="717171"/>
              </a:solidFill>
            </a:endParaRPr>
          </a:p>
          <a:p>
            <a:r>
              <a:rPr lang="en-GB" sz="1050" b="1" dirty="0">
                <a:solidFill>
                  <a:srgbClr val="717171"/>
                </a:solidFill>
              </a:rPr>
              <a:t>The proportion of trips accounted for by different party sizes is stable over time with trips of one or two people accounting for the majority of the total.</a:t>
            </a:r>
          </a:p>
          <a:p>
            <a:r>
              <a:rPr lang="en-GB" sz="1050" b="1" dirty="0">
                <a:solidFill>
                  <a:srgbClr val="717171"/>
                </a:solidFill>
              </a:rPr>
              <a:t>The greatest number of trips are party size of two (35%, increase of +6.4%), but a similar number of trips (30%, increase of +3.1%) are made by people on their own.</a:t>
            </a:r>
          </a:p>
          <a:p>
            <a:r>
              <a:rPr lang="en-GB" sz="1050" b="1" dirty="0">
                <a:solidFill>
                  <a:srgbClr val="717171"/>
                </a:solidFill>
              </a:rPr>
              <a:t>The largest percentage increase in trips was for parties of three, up by +10.5% versus 2018.</a:t>
            </a:r>
            <a:endParaRPr lang="en-GB" sz="1400" dirty="0"/>
          </a:p>
        </p:txBody>
      </p:sp>
      <p:cxnSp>
        <p:nvCxnSpPr>
          <p:cNvPr id="16" name="Straight Connector 15"/>
          <p:cNvCxnSpPr>
            <a:cxnSpLocks/>
          </p:cNvCxnSpPr>
          <p:nvPr/>
        </p:nvCxnSpPr>
        <p:spPr>
          <a:xfrm>
            <a:off x="8292159" y="1887488"/>
            <a:ext cx="0" cy="3918000"/>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pic>
        <p:nvPicPr>
          <p:cNvPr id="21" name="Picture 20"/>
          <p:cNvPicPr/>
          <p:nvPr/>
        </p:nvPicPr>
        <p:blipFill>
          <a:blip r:embed="rId2">
            <a:extLst>
              <a:ext uri="{28A0092B-C50C-407E-A947-70E740481C1C}">
                <a14:useLocalDpi xmlns:a14="http://schemas.microsoft.com/office/drawing/2010/main" val="0"/>
              </a:ext>
            </a:extLst>
          </a:blip>
          <a:srcRect/>
          <a:stretch>
            <a:fillRect/>
          </a:stretch>
        </p:blipFill>
        <p:spPr bwMode="auto">
          <a:xfrm>
            <a:off x="3770402" y="1477457"/>
            <a:ext cx="442595" cy="25146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0" name="Freeform 20">
            <a:hlinkClick r:id="rId3" action="ppaction://hlinksldjump"/>
            <a:extLst>
              <a:ext uri="{FF2B5EF4-FFF2-40B4-BE49-F238E27FC236}">
                <a16:creationId xmlns:a16="http://schemas.microsoft.com/office/drawing/2014/main" id="{7BD5BBED-C01B-4E47-930F-9FB44E454EC1}"/>
              </a:ext>
            </a:extLst>
          </p:cNvPr>
          <p:cNvSpPr>
            <a:spLocks noEditPoints="1"/>
          </p:cNvSpPr>
          <p:nvPr/>
        </p:nvSpPr>
        <p:spPr bwMode="auto">
          <a:xfrm>
            <a:off x="7272592"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3"/>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1" name="TextBox 10">
            <a:extLst>
              <a:ext uri="{FF2B5EF4-FFF2-40B4-BE49-F238E27FC236}">
                <a16:creationId xmlns:a16="http://schemas.microsoft.com/office/drawing/2014/main" id="{DC57ACB0-7918-4241-B6CA-CE8ECCBF5288}"/>
              </a:ext>
            </a:extLst>
          </p:cNvPr>
          <p:cNvSpPr txBox="1"/>
          <p:nvPr/>
        </p:nvSpPr>
        <p:spPr>
          <a:xfrm>
            <a:off x="344967" y="5899036"/>
            <a:ext cx="7386638" cy="138499"/>
          </a:xfrm>
          <a:prstGeom prst="rect">
            <a:avLst/>
          </a:prstGeom>
          <a:noFill/>
        </p:spPr>
        <p:txBody>
          <a:bodyPr wrap="none" lIns="0" tIns="0" rIns="0" bIns="0" rtlCol="0">
            <a:spAutoFit/>
          </a:bodyPr>
          <a:lstStyle/>
          <a:p>
            <a:r>
              <a:rPr lang="en-GB" sz="900" i="1" dirty="0"/>
              <a:t>*NB Since 2016 the approach to dealing with party sizes of 10 or more was changed, as prior to 2016 they had not been included.  See page 137 </a:t>
            </a:r>
          </a:p>
        </p:txBody>
      </p:sp>
      <p:sp>
        <p:nvSpPr>
          <p:cNvPr id="2" name="Slide Number Placeholder 1">
            <a:extLst>
              <a:ext uri="{FF2B5EF4-FFF2-40B4-BE49-F238E27FC236}">
                <a16:creationId xmlns:a16="http://schemas.microsoft.com/office/drawing/2014/main" id="{119F9584-FB70-4A1C-9271-82DAB5CDD325}"/>
              </a:ext>
            </a:extLst>
          </p:cNvPr>
          <p:cNvSpPr>
            <a:spLocks noGrp="1"/>
          </p:cNvSpPr>
          <p:nvPr>
            <p:ph type="sldNum" sz="quarter" idx="4"/>
          </p:nvPr>
        </p:nvSpPr>
        <p:spPr/>
        <p:txBody>
          <a:bodyPr/>
          <a:lstStyle/>
          <a:p>
            <a:fld id="{4034BEE3-566C-4068-A777-C3A4762E861B}" type="slidenum">
              <a:rPr lang="en-GB" smtClean="0"/>
              <a:pPr/>
              <a:t>100</a:t>
            </a:fld>
            <a:endParaRPr lang="en-GB" dirty="0"/>
          </a:p>
        </p:txBody>
      </p:sp>
    </p:spTree>
    <p:extLst>
      <p:ext uri="{BB962C8B-B14F-4D97-AF65-F5344CB8AC3E}">
        <p14:creationId xmlns:p14="http://schemas.microsoft.com/office/powerpoint/2010/main" val="5814284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Holiday tourism by party size in GB   </a:t>
            </a:r>
          </a:p>
        </p:txBody>
      </p:sp>
      <p:graphicFrame>
        <p:nvGraphicFramePr>
          <p:cNvPr id="10" name="Table 9">
            <a:extLst>
              <a:ext uri="{FF2B5EF4-FFF2-40B4-BE49-F238E27FC236}">
                <a16:creationId xmlns:a16="http://schemas.microsoft.com/office/drawing/2014/main" id="{66A58035-704E-4FD1-B2CE-39EFDEDA8421}"/>
              </a:ext>
            </a:extLst>
          </p:cNvPr>
          <p:cNvGraphicFramePr>
            <a:graphicFrameLocks noGrp="1"/>
          </p:cNvGraphicFramePr>
          <p:nvPr>
            <p:extLst>
              <p:ext uri="{D42A27DB-BD31-4B8C-83A1-F6EECF244321}">
                <p14:modId xmlns:p14="http://schemas.microsoft.com/office/powerpoint/2010/main" val="2074555511"/>
              </p:ext>
            </p:extLst>
          </p:nvPr>
        </p:nvGraphicFramePr>
        <p:xfrm>
          <a:off x="359890" y="1884579"/>
          <a:ext cx="7356478" cy="3368858"/>
        </p:xfrm>
        <a:graphic>
          <a:graphicData uri="http://schemas.openxmlformats.org/drawingml/2006/table">
            <a:tbl>
              <a:tblPr/>
              <a:tblGrid>
                <a:gridCol w="1388535">
                  <a:extLst>
                    <a:ext uri="{9D8B030D-6E8A-4147-A177-3AD203B41FA5}">
                      <a16:colId xmlns:a16="http://schemas.microsoft.com/office/drawing/2014/main" val="20000"/>
                    </a:ext>
                  </a:extLst>
                </a:gridCol>
                <a:gridCol w="588517">
                  <a:extLst>
                    <a:ext uri="{9D8B030D-6E8A-4147-A177-3AD203B41FA5}">
                      <a16:colId xmlns:a16="http://schemas.microsoft.com/office/drawing/2014/main" val="3899139511"/>
                    </a:ext>
                  </a:extLst>
                </a:gridCol>
                <a:gridCol w="588517">
                  <a:extLst>
                    <a:ext uri="{9D8B030D-6E8A-4147-A177-3AD203B41FA5}">
                      <a16:colId xmlns:a16="http://schemas.microsoft.com/office/drawing/2014/main" val="1725134399"/>
                    </a:ext>
                  </a:extLst>
                </a:gridCol>
                <a:gridCol w="616108">
                  <a:extLst>
                    <a:ext uri="{9D8B030D-6E8A-4147-A177-3AD203B41FA5}">
                      <a16:colId xmlns:a16="http://schemas.microsoft.com/office/drawing/2014/main" val="20008"/>
                    </a:ext>
                  </a:extLst>
                </a:gridCol>
                <a:gridCol w="616108">
                  <a:extLst>
                    <a:ext uri="{9D8B030D-6E8A-4147-A177-3AD203B41FA5}">
                      <a16:colId xmlns:a16="http://schemas.microsoft.com/office/drawing/2014/main" val="20009"/>
                    </a:ext>
                  </a:extLst>
                </a:gridCol>
                <a:gridCol w="616108">
                  <a:extLst>
                    <a:ext uri="{9D8B030D-6E8A-4147-A177-3AD203B41FA5}">
                      <a16:colId xmlns:a16="http://schemas.microsoft.com/office/drawing/2014/main" val="20010"/>
                    </a:ext>
                  </a:extLst>
                </a:gridCol>
                <a:gridCol w="588517">
                  <a:extLst>
                    <a:ext uri="{9D8B030D-6E8A-4147-A177-3AD203B41FA5}">
                      <a16:colId xmlns:a16="http://schemas.microsoft.com/office/drawing/2014/main" val="20012"/>
                    </a:ext>
                  </a:extLst>
                </a:gridCol>
                <a:gridCol w="588517">
                  <a:extLst>
                    <a:ext uri="{9D8B030D-6E8A-4147-A177-3AD203B41FA5}">
                      <a16:colId xmlns:a16="http://schemas.microsoft.com/office/drawing/2014/main" val="2735966738"/>
                    </a:ext>
                  </a:extLst>
                </a:gridCol>
                <a:gridCol w="588517">
                  <a:extLst>
                    <a:ext uri="{9D8B030D-6E8A-4147-A177-3AD203B41FA5}">
                      <a16:colId xmlns:a16="http://schemas.microsoft.com/office/drawing/2014/main" val="740411206"/>
                    </a:ext>
                  </a:extLst>
                </a:gridCol>
                <a:gridCol w="588517">
                  <a:extLst>
                    <a:ext uri="{9D8B030D-6E8A-4147-A177-3AD203B41FA5}">
                      <a16:colId xmlns:a16="http://schemas.microsoft.com/office/drawing/2014/main" val="2543639931"/>
                    </a:ext>
                  </a:extLst>
                </a:gridCol>
                <a:gridCol w="588517">
                  <a:extLst>
                    <a:ext uri="{9D8B030D-6E8A-4147-A177-3AD203B41FA5}">
                      <a16:colId xmlns:a16="http://schemas.microsoft.com/office/drawing/2014/main" val="195023803"/>
                    </a:ext>
                  </a:extLst>
                </a:gridCol>
              </a:tblGrid>
              <a:tr h="230400">
                <a:tc gridSpan="11">
                  <a:txBody>
                    <a:bodyPr/>
                    <a:lstStyle/>
                    <a:p>
                      <a:pPr algn="l" fontAlgn="ctr"/>
                      <a:r>
                        <a:rPr lang="en-GB" sz="800" b="1" i="0" u="none" strike="noStrike" dirty="0">
                          <a:solidFill>
                            <a:srgbClr val="FFFFFF"/>
                          </a:solidFill>
                          <a:effectLst/>
                          <a:latin typeface="Arial" panose="020B0604020202020204" pitchFamily="34" charset="0"/>
                        </a:rPr>
                        <a:t> Table 1.7.24 – Tourism in GB (2011-19)</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lnL w="12700" cmpd="sng">
                      <a:noFill/>
                      <a:prstDash val="solid"/>
                    </a:ln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lnL w="12700" cmpd="sng">
                      <a:noFill/>
                      <a:prstDash val="solid"/>
                    </a:ln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6873" marT="6873" marB="0" anchor="ctr">
                    <a:lnL>
                      <a:noFill/>
                    </a:lnL>
                    <a:lnR>
                      <a:noFill/>
                    </a:lnR>
                    <a:lnT>
                      <a:noFill/>
                    </a:lnT>
                    <a:lnB w="12700" cap="flat" cmpd="sng" algn="ctr">
                      <a:solidFill>
                        <a:srgbClr val="3EB1CC"/>
                      </a:solidFill>
                      <a:prstDash val="solid"/>
                      <a:round/>
                      <a:headEnd type="none" w="med" len="med"/>
                      <a:tailEnd type="none" w="med" len="med"/>
                    </a:lnB>
                    <a:solidFill>
                      <a:srgbClr val="3EB1CC"/>
                    </a:solidFil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6873" marT="6873" marB="0" anchor="ctr">
                    <a:lnL>
                      <a:noFill/>
                    </a:lnL>
                    <a:lnR>
                      <a:noFill/>
                    </a:lnR>
                    <a:lnT>
                      <a:noFill/>
                    </a:lnT>
                    <a:lnB w="12700" cap="flat" cmpd="sng" algn="ctr">
                      <a:solidFill>
                        <a:srgbClr val="3EB1CC"/>
                      </a:solidFill>
                      <a:prstDash val="solid"/>
                      <a:round/>
                      <a:headEnd type="none" w="med" len="med"/>
                      <a:tailEnd type="none" w="med" len="med"/>
                    </a:lnB>
                    <a:solidFill>
                      <a:srgbClr val="3EB1CC"/>
                    </a:solidFil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6873" marT="6873" marB="0" anchor="ctr">
                    <a:lnL>
                      <a:noFill/>
                    </a:lnL>
                    <a:lnR>
                      <a:noFill/>
                    </a:lnR>
                    <a:lnT>
                      <a:noFill/>
                    </a:lnT>
                    <a:lnB w="12700" cap="flat" cmpd="sng" algn="ctr">
                      <a:solidFill>
                        <a:srgbClr val="3EB1CC"/>
                      </a:solidFill>
                      <a:prstDash val="solid"/>
                      <a:round/>
                      <a:headEnd type="none" w="med" len="med"/>
                      <a:tailEnd type="none" w="med" len="med"/>
                    </a:lnB>
                    <a:solidFill>
                      <a:srgbClr val="3EB1CC"/>
                    </a:solidFil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6873" marT="6873" marB="0" anchor="ctr">
                    <a:lnL>
                      <a:noFill/>
                    </a:lnL>
                    <a:lnR>
                      <a:noFill/>
                    </a:lnR>
                    <a:lnT>
                      <a:noFill/>
                    </a:lnT>
                    <a:lnB w="12700" cap="flat" cmpd="sng" algn="ctr">
                      <a:solidFill>
                        <a:srgbClr val="3EB1CC"/>
                      </a:solidFill>
                      <a:prstDash val="solid"/>
                      <a:round/>
                      <a:headEnd type="none" w="med" len="med"/>
                      <a:tailEnd type="none" w="med" len="med"/>
                    </a:lnB>
                    <a:solidFill>
                      <a:srgbClr val="3EB1CC"/>
                    </a:solidFill>
                  </a:tcPr>
                </a:tc>
                <a:extLst>
                  <a:ext uri="{0D108BD9-81ED-4DB2-BD59-A6C34878D82A}">
                    <a16:rowId xmlns:a16="http://schemas.microsoft.com/office/drawing/2014/main" val="10000"/>
                  </a:ext>
                </a:extLst>
              </a:tr>
              <a:tr h="383924">
                <a:tc>
                  <a:txBody>
                    <a:bodyPr/>
                    <a:lstStyle/>
                    <a:p>
                      <a:pPr algn="ctr" fontAlgn="ctr"/>
                      <a:r>
                        <a:rPr lang="en-GB" sz="800" b="0" i="0" u="none" strike="noStrike" dirty="0">
                          <a:solidFill>
                            <a:srgbClr val="000000"/>
                          </a:solidFill>
                          <a:effectLst/>
                          <a:latin typeface="Arial" panose="020B0604020202020204" pitchFamily="34" charset="0"/>
                        </a:rPr>
                        <a:t> -</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2011</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800" b="1" i="0" u="none" strike="noStrike" dirty="0">
                          <a:solidFill>
                            <a:srgbClr val="000000"/>
                          </a:solidFill>
                          <a:effectLst/>
                          <a:latin typeface="Arial" panose="020B0604020202020204" pitchFamily="34" charset="0"/>
                        </a:rPr>
                        <a:t>2012</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2013</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2014</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2015 </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2016</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2017</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2018</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2019</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0" i="0" u="none" strike="noStrike" dirty="0">
                          <a:solidFill>
                            <a:srgbClr val="000000"/>
                          </a:solidFill>
                          <a:effectLst/>
                          <a:latin typeface="Arial" panose="020B0604020202020204" pitchFamily="34" charset="0"/>
                        </a:rPr>
                        <a:t>%</a:t>
                      </a:r>
                    </a:p>
                    <a:p>
                      <a:pPr algn="ctr" fontAlgn="ctr"/>
                      <a:r>
                        <a:rPr lang="en-GB" sz="800" b="0" i="0" u="none" strike="noStrike" dirty="0">
                          <a:solidFill>
                            <a:srgbClr val="000000"/>
                          </a:solidFill>
                          <a:effectLst/>
                          <a:latin typeface="Arial" panose="020B0604020202020204" pitchFamily="34" charset="0"/>
                        </a:rPr>
                        <a:t> change</a:t>
                      </a:r>
                    </a:p>
                    <a:p>
                      <a:pPr algn="ctr" fontAlgn="ctr"/>
                      <a:r>
                        <a:rPr lang="en-GB" sz="800" b="0" i="0" u="none" strike="noStrike" dirty="0">
                          <a:solidFill>
                            <a:srgbClr val="000000"/>
                          </a:solidFill>
                          <a:effectLst/>
                          <a:latin typeface="Arial" panose="020B0604020202020204" pitchFamily="34" charset="0"/>
                        </a:rPr>
                        <a:t> (18-19)</a:t>
                      </a:r>
                      <a:endParaRPr lang="en-GB" sz="800" b="1" i="0" u="none" strike="noStrike" dirty="0">
                        <a:solidFill>
                          <a:srgbClr val="000000"/>
                        </a:solidFill>
                        <a:effectLst/>
                        <a:latin typeface="Arial" panose="020B0604020202020204" pitchFamily="34" charset="0"/>
                      </a:endParaRP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2"/>
                  </a:ext>
                </a:extLst>
              </a:tr>
              <a:tr h="132954">
                <a:tc>
                  <a:txBody>
                    <a:bodyPr/>
                    <a:lstStyle/>
                    <a:p>
                      <a:pPr algn="ctr" fontAlgn="ctr"/>
                      <a:r>
                        <a:rPr lang="en-GB" sz="800" b="0" i="0" u="none" strike="noStrike" dirty="0">
                          <a:solidFill>
                            <a:srgbClr val="000000"/>
                          </a:solidFill>
                          <a:effectLst/>
                          <a:latin typeface="Arial" panose="020B0604020202020204" pitchFamily="34" charset="0"/>
                        </a:rPr>
                        <a:t>-</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 -</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74772">
                <a:tc>
                  <a:txBody>
                    <a:bodyPr/>
                    <a:lstStyle/>
                    <a:p>
                      <a:pPr marL="0" algn="l"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Total</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58.435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57.695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56.969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52.903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55.96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55.888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59.149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57.894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60.452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+4.4%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4"/>
                  </a:ext>
                </a:extLst>
              </a:tr>
              <a:tr h="174772">
                <a:tc>
                  <a:txBody>
                    <a:bodyPr/>
                    <a:lstStyle/>
                    <a:p>
                      <a:pPr marL="0" algn="l"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One</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6.078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5.542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5.561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5.397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5.218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4.949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5.923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5.934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6.141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74772">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6"/>
                  </a:ext>
                </a:extLst>
              </a:tr>
              <a:tr h="174772">
                <a:tc>
                  <a:txBody>
                    <a:bodyPr/>
                    <a:lstStyle/>
                    <a:p>
                      <a:pPr marL="0" algn="l"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Two</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24.412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24.675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23.802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22.052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22.850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24.503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24.518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24.292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26.040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+7.2%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74772">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8"/>
                  </a:ext>
                </a:extLst>
              </a:tr>
              <a:tr h="174772">
                <a:tc>
                  <a:txBody>
                    <a:bodyPr/>
                    <a:lstStyle/>
                    <a:p>
                      <a:pPr marL="0" algn="l"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Three</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7.271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7.021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7.121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7.051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6.955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6.259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7.118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7.239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8.099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74772">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0"/>
                  </a:ext>
                </a:extLst>
              </a:tr>
              <a:tr h="174772">
                <a:tc>
                  <a:txBody>
                    <a:bodyPr/>
                    <a:lstStyle/>
                    <a:p>
                      <a:pPr marL="0" algn="l"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Four</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11.361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11.204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11.294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10.638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11.765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10.495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11.534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10.696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10.737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174772">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2"/>
                  </a:ext>
                </a:extLst>
              </a:tr>
              <a:tr h="174772">
                <a:tc>
                  <a:txBody>
                    <a:bodyPr/>
                    <a:lstStyle/>
                    <a:p>
                      <a:pPr marL="0" algn="l"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Five</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4.059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3.843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4.026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3.542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4.326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3.597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3.872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3.989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3.847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174772">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4"/>
                  </a:ext>
                </a:extLst>
              </a:tr>
              <a:tr h="174772">
                <a:tc>
                  <a:txBody>
                    <a:bodyPr/>
                    <a:lstStyle/>
                    <a:p>
                      <a:pPr marL="0" algn="l"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Six-Nine</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3.486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3.678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3.254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2.841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3.353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4.817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5.065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4.869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4.412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-9.4%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174772">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6"/>
                  </a:ext>
                </a:extLst>
              </a:tr>
              <a:tr h="174772">
                <a:tc>
                  <a:txBody>
                    <a:bodyPr/>
                    <a:lstStyle/>
                    <a:p>
                      <a:pPr marL="0" algn="l"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Ten or more</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1.251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0.862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1.169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+35.6%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174772">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8"/>
                  </a:ext>
                </a:extLst>
              </a:tr>
            </a:tbl>
          </a:graphicData>
        </a:graphic>
      </p:graphicFrame>
      <p:sp>
        <p:nvSpPr>
          <p:cNvPr id="11" name="Content Placeholder 25">
            <a:extLst>
              <a:ext uri="{FF2B5EF4-FFF2-40B4-BE49-F238E27FC236}">
                <a16:creationId xmlns:a16="http://schemas.microsoft.com/office/drawing/2014/main" id="{0C1E5540-102D-4DCA-B302-193825B42355}"/>
              </a:ext>
            </a:extLst>
          </p:cNvPr>
          <p:cNvSpPr txBox="1">
            <a:spLocks/>
          </p:cNvSpPr>
          <p:nvPr/>
        </p:nvSpPr>
        <p:spPr>
          <a:xfrm>
            <a:off x="8588897" y="1891582"/>
            <a:ext cx="3029917" cy="381952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solidFill>
                  <a:srgbClr val="717171"/>
                </a:solidFill>
              </a:rPr>
              <a:t>Showing holiday tourism trips by party size in GB between 2011 and 2019.</a:t>
            </a:r>
            <a:endParaRPr lang="en-GB" sz="1050" b="1" dirty="0">
              <a:solidFill>
                <a:srgbClr val="717171"/>
              </a:solidFill>
            </a:endParaRPr>
          </a:p>
          <a:p>
            <a:r>
              <a:rPr lang="en-GB" sz="1050" b="1" dirty="0">
                <a:solidFill>
                  <a:srgbClr val="717171"/>
                </a:solidFill>
              </a:rPr>
              <a:t>The proportion of holiday trips accounted for by single person parties is smaller for holiday trips than other types of trip, at 10%. The greatest number of trips are party size of two (43%).</a:t>
            </a:r>
          </a:p>
          <a:p>
            <a:r>
              <a:rPr lang="en-GB" sz="1050" b="1" dirty="0">
                <a:solidFill>
                  <a:srgbClr val="717171"/>
                </a:solidFill>
              </a:rPr>
              <a:t>The largest percentage increase was for parties of ten or more (+35.6%) but these still account for only 2% of all holiday trips. </a:t>
            </a:r>
            <a:endParaRPr lang="en-GB" sz="1400" dirty="0"/>
          </a:p>
        </p:txBody>
      </p:sp>
      <p:cxnSp>
        <p:nvCxnSpPr>
          <p:cNvPr id="16" name="Straight Connector 15"/>
          <p:cNvCxnSpPr>
            <a:cxnSpLocks/>
          </p:cNvCxnSpPr>
          <p:nvPr/>
        </p:nvCxnSpPr>
        <p:spPr>
          <a:xfrm>
            <a:off x="8281345" y="1892969"/>
            <a:ext cx="10168" cy="3912519"/>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pic>
        <p:nvPicPr>
          <p:cNvPr id="23" name="Picture 22"/>
          <p:cNvPicPr/>
          <p:nvPr/>
        </p:nvPicPr>
        <p:blipFill>
          <a:blip r:embed="rId2">
            <a:extLst>
              <a:ext uri="{28A0092B-C50C-407E-A947-70E740481C1C}">
                <a14:useLocalDpi xmlns:a14="http://schemas.microsoft.com/office/drawing/2010/main" val="0"/>
              </a:ext>
            </a:extLst>
          </a:blip>
          <a:srcRect/>
          <a:stretch>
            <a:fillRect/>
          </a:stretch>
        </p:blipFill>
        <p:spPr bwMode="auto">
          <a:xfrm>
            <a:off x="4671996" y="1446360"/>
            <a:ext cx="442595" cy="25146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0" name="Freeform 20">
            <a:hlinkClick r:id="rId3" action="ppaction://hlinksldjump"/>
            <a:extLst>
              <a:ext uri="{FF2B5EF4-FFF2-40B4-BE49-F238E27FC236}">
                <a16:creationId xmlns:a16="http://schemas.microsoft.com/office/drawing/2014/main" id="{4DF77E2E-A11B-4FCC-8390-629B8BF16178}"/>
              </a:ext>
            </a:extLst>
          </p:cNvPr>
          <p:cNvSpPr>
            <a:spLocks noEditPoints="1"/>
          </p:cNvSpPr>
          <p:nvPr/>
        </p:nvSpPr>
        <p:spPr bwMode="auto">
          <a:xfrm>
            <a:off x="7272592"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3"/>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9" name="TextBox 8">
            <a:extLst>
              <a:ext uri="{FF2B5EF4-FFF2-40B4-BE49-F238E27FC236}">
                <a16:creationId xmlns:a16="http://schemas.microsoft.com/office/drawing/2014/main" id="{1F583B1E-FC1D-4D95-8011-AAD65993BBD8}"/>
              </a:ext>
            </a:extLst>
          </p:cNvPr>
          <p:cNvSpPr txBox="1"/>
          <p:nvPr/>
        </p:nvSpPr>
        <p:spPr>
          <a:xfrm>
            <a:off x="344967" y="5899036"/>
            <a:ext cx="7386638" cy="138499"/>
          </a:xfrm>
          <a:prstGeom prst="rect">
            <a:avLst/>
          </a:prstGeom>
          <a:noFill/>
        </p:spPr>
        <p:txBody>
          <a:bodyPr wrap="none" lIns="0" tIns="0" rIns="0" bIns="0" rtlCol="0">
            <a:spAutoFit/>
          </a:bodyPr>
          <a:lstStyle/>
          <a:p>
            <a:r>
              <a:rPr lang="en-GB" sz="900" i="1" dirty="0"/>
              <a:t>*NB Since 2016 the approach to dealing with party sizes of 10 or more was changed, as prior to 2016 they had not been included.  See page 137 </a:t>
            </a:r>
          </a:p>
        </p:txBody>
      </p:sp>
      <p:sp>
        <p:nvSpPr>
          <p:cNvPr id="2" name="Slide Number Placeholder 1">
            <a:extLst>
              <a:ext uri="{FF2B5EF4-FFF2-40B4-BE49-F238E27FC236}">
                <a16:creationId xmlns:a16="http://schemas.microsoft.com/office/drawing/2014/main" id="{53B1A9CA-B167-4515-950F-3A91EA667B2E}"/>
              </a:ext>
            </a:extLst>
          </p:cNvPr>
          <p:cNvSpPr>
            <a:spLocks noGrp="1"/>
          </p:cNvSpPr>
          <p:nvPr>
            <p:ph type="sldNum" sz="quarter" idx="4"/>
          </p:nvPr>
        </p:nvSpPr>
        <p:spPr/>
        <p:txBody>
          <a:bodyPr/>
          <a:lstStyle/>
          <a:p>
            <a:fld id="{4034BEE3-566C-4068-A777-C3A4762E861B}" type="slidenum">
              <a:rPr lang="en-GB" smtClean="0"/>
              <a:pPr/>
              <a:t>101</a:t>
            </a:fld>
            <a:endParaRPr lang="en-GB" dirty="0"/>
          </a:p>
        </p:txBody>
      </p:sp>
    </p:spTree>
    <p:extLst>
      <p:ext uri="{BB962C8B-B14F-4D97-AF65-F5344CB8AC3E}">
        <p14:creationId xmlns:p14="http://schemas.microsoft.com/office/powerpoint/2010/main" val="12025280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Tourism by party size in England  </a:t>
            </a:r>
          </a:p>
        </p:txBody>
      </p:sp>
      <p:graphicFrame>
        <p:nvGraphicFramePr>
          <p:cNvPr id="9" name="Table 8">
            <a:extLst>
              <a:ext uri="{FF2B5EF4-FFF2-40B4-BE49-F238E27FC236}">
                <a16:creationId xmlns:a16="http://schemas.microsoft.com/office/drawing/2014/main" id="{D2958DF7-46EA-4710-BB30-4F48CE2264B5}"/>
              </a:ext>
            </a:extLst>
          </p:cNvPr>
          <p:cNvGraphicFramePr>
            <a:graphicFrameLocks noGrp="1"/>
          </p:cNvGraphicFramePr>
          <p:nvPr>
            <p:extLst>
              <p:ext uri="{D42A27DB-BD31-4B8C-83A1-F6EECF244321}">
                <p14:modId xmlns:p14="http://schemas.microsoft.com/office/powerpoint/2010/main" val="1703390921"/>
              </p:ext>
            </p:extLst>
          </p:nvPr>
        </p:nvGraphicFramePr>
        <p:xfrm>
          <a:off x="359890" y="1884579"/>
          <a:ext cx="7356478" cy="3368858"/>
        </p:xfrm>
        <a:graphic>
          <a:graphicData uri="http://schemas.openxmlformats.org/drawingml/2006/table">
            <a:tbl>
              <a:tblPr/>
              <a:tblGrid>
                <a:gridCol w="1388535">
                  <a:extLst>
                    <a:ext uri="{9D8B030D-6E8A-4147-A177-3AD203B41FA5}">
                      <a16:colId xmlns:a16="http://schemas.microsoft.com/office/drawing/2014/main" val="20000"/>
                    </a:ext>
                  </a:extLst>
                </a:gridCol>
                <a:gridCol w="588517">
                  <a:extLst>
                    <a:ext uri="{9D8B030D-6E8A-4147-A177-3AD203B41FA5}">
                      <a16:colId xmlns:a16="http://schemas.microsoft.com/office/drawing/2014/main" val="3899139511"/>
                    </a:ext>
                  </a:extLst>
                </a:gridCol>
                <a:gridCol w="588517">
                  <a:extLst>
                    <a:ext uri="{9D8B030D-6E8A-4147-A177-3AD203B41FA5}">
                      <a16:colId xmlns:a16="http://schemas.microsoft.com/office/drawing/2014/main" val="1725134399"/>
                    </a:ext>
                  </a:extLst>
                </a:gridCol>
                <a:gridCol w="616108">
                  <a:extLst>
                    <a:ext uri="{9D8B030D-6E8A-4147-A177-3AD203B41FA5}">
                      <a16:colId xmlns:a16="http://schemas.microsoft.com/office/drawing/2014/main" val="20008"/>
                    </a:ext>
                  </a:extLst>
                </a:gridCol>
                <a:gridCol w="616108">
                  <a:extLst>
                    <a:ext uri="{9D8B030D-6E8A-4147-A177-3AD203B41FA5}">
                      <a16:colId xmlns:a16="http://schemas.microsoft.com/office/drawing/2014/main" val="20009"/>
                    </a:ext>
                  </a:extLst>
                </a:gridCol>
                <a:gridCol w="616108">
                  <a:extLst>
                    <a:ext uri="{9D8B030D-6E8A-4147-A177-3AD203B41FA5}">
                      <a16:colId xmlns:a16="http://schemas.microsoft.com/office/drawing/2014/main" val="20010"/>
                    </a:ext>
                  </a:extLst>
                </a:gridCol>
                <a:gridCol w="588517">
                  <a:extLst>
                    <a:ext uri="{9D8B030D-6E8A-4147-A177-3AD203B41FA5}">
                      <a16:colId xmlns:a16="http://schemas.microsoft.com/office/drawing/2014/main" val="20012"/>
                    </a:ext>
                  </a:extLst>
                </a:gridCol>
                <a:gridCol w="588517">
                  <a:extLst>
                    <a:ext uri="{9D8B030D-6E8A-4147-A177-3AD203B41FA5}">
                      <a16:colId xmlns:a16="http://schemas.microsoft.com/office/drawing/2014/main" val="2735966738"/>
                    </a:ext>
                  </a:extLst>
                </a:gridCol>
                <a:gridCol w="588517">
                  <a:extLst>
                    <a:ext uri="{9D8B030D-6E8A-4147-A177-3AD203B41FA5}">
                      <a16:colId xmlns:a16="http://schemas.microsoft.com/office/drawing/2014/main" val="740411206"/>
                    </a:ext>
                  </a:extLst>
                </a:gridCol>
                <a:gridCol w="588517">
                  <a:extLst>
                    <a:ext uri="{9D8B030D-6E8A-4147-A177-3AD203B41FA5}">
                      <a16:colId xmlns:a16="http://schemas.microsoft.com/office/drawing/2014/main" val="3898078546"/>
                    </a:ext>
                  </a:extLst>
                </a:gridCol>
                <a:gridCol w="588517">
                  <a:extLst>
                    <a:ext uri="{9D8B030D-6E8A-4147-A177-3AD203B41FA5}">
                      <a16:colId xmlns:a16="http://schemas.microsoft.com/office/drawing/2014/main" val="195023803"/>
                    </a:ext>
                  </a:extLst>
                </a:gridCol>
              </a:tblGrid>
              <a:tr h="230400">
                <a:tc gridSpan="11">
                  <a:txBody>
                    <a:bodyPr/>
                    <a:lstStyle/>
                    <a:p>
                      <a:pPr algn="l" fontAlgn="ctr"/>
                      <a:r>
                        <a:rPr lang="en-GB" sz="800" b="1" i="0" u="none" strike="noStrike" dirty="0">
                          <a:solidFill>
                            <a:srgbClr val="FFFFFF"/>
                          </a:solidFill>
                          <a:effectLst/>
                          <a:latin typeface="Arial" panose="020B0604020202020204" pitchFamily="34" charset="0"/>
                        </a:rPr>
                        <a:t> Table 1.7.25 – Tourism in GB (2011-19)</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lnL w="12700" cmpd="sng">
                      <a:noFill/>
                      <a:prstDash val="solid"/>
                    </a:ln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lnL w="12700" cmpd="sng">
                      <a:noFill/>
                      <a:prstDash val="solid"/>
                    </a:ln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6873" marT="6873" marB="0" anchor="ctr">
                    <a:lnL>
                      <a:noFill/>
                    </a:lnL>
                    <a:lnR>
                      <a:noFill/>
                    </a:lnR>
                    <a:lnT>
                      <a:noFill/>
                    </a:lnT>
                    <a:lnB w="12700" cap="flat" cmpd="sng" algn="ctr">
                      <a:solidFill>
                        <a:srgbClr val="3EB1CC"/>
                      </a:solidFill>
                      <a:prstDash val="solid"/>
                      <a:round/>
                      <a:headEnd type="none" w="med" len="med"/>
                      <a:tailEnd type="none" w="med" len="med"/>
                    </a:lnB>
                    <a:solidFill>
                      <a:srgbClr val="3EB1CC"/>
                    </a:solidFil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6873" marT="6873" marB="0" anchor="ctr">
                    <a:lnL>
                      <a:noFill/>
                    </a:lnL>
                    <a:lnR>
                      <a:noFill/>
                    </a:lnR>
                    <a:lnT>
                      <a:noFill/>
                    </a:lnT>
                    <a:lnB w="12700" cap="flat" cmpd="sng" algn="ctr">
                      <a:solidFill>
                        <a:srgbClr val="3EB1CC"/>
                      </a:solidFill>
                      <a:prstDash val="solid"/>
                      <a:round/>
                      <a:headEnd type="none" w="med" len="med"/>
                      <a:tailEnd type="none" w="med" len="med"/>
                    </a:lnB>
                    <a:solidFill>
                      <a:srgbClr val="3EB1CC"/>
                    </a:solidFil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6873" marT="6873" marB="0" anchor="ctr">
                    <a:lnL>
                      <a:noFill/>
                    </a:lnL>
                    <a:lnR>
                      <a:noFill/>
                    </a:lnR>
                    <a:lnT>
                      <a:noFill/>
                    </a:lnT>
                    <a:lnB w="12700" cap="flat" cmpd="sng" algn="ctr">
                      <a:solidFill>
                        <a:srgbClr val="3EB1CC"/>
                      </a:solidFill>
                      <a:prstDash val="solid"/>
                      <a:round/>
                      <a:headEnd type="none" w="med" len="med"/>
                      <a:tailEnd type="none" w="med" len="med"/>
                    </a:lnB>
                    <a:solidFill>
                      <a:srgbClr val="3EB1CC"/>
                    </a:solidFil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6873" marT="6873" marB="0" anchor="ctr">
                    <a:lnL>
                      <a:noFill/>
                    </a:lnL>
                    <a:lnR>
                      <a:noFill/>
                    </a:lnR>
                    <a:lnT>
                      <a:noFill/>
                    </a:lnT>
                    <a:lnB w="12700" cap="flat" cmpd="sng" algn="ctr">
                      <a:solidFill>
                        <a:srgbClr val="3EB1CC"/>
                      </a:solidFill>
                      <a:prstDash val="solid"/>
                      <a:round/>
                      <a:headEnd type="none" w="med" len="med"/>
                      <a:tailEnd type="none" w="med" len="med"/>
                    </a:lnB>
                    <a:solidFill>
                      <a:srgbClr val="3EB1CC"/>
                    </a:solidFill>
                  </a:tcPr>
                </a:tc>
                <a:extLst>
                  <a:ext uri="{0D108BD9-81ED-4DB2-BD59-A6C34878D82A}">
                    <a16:rowId xmlns:a16="http://schemas.microsoft.com/office/drawing/2014/main" val="10000"/>
                  </a:ext>
                </a:extLst>
              </a:tr>
              <a:tr h="383924">
                <a:tc>
                  <a:txBody>
                    <a:bodyPr/>
                    <a:lstStyle/>
                    <a:p>
                      <a:pPr algn="ctr" fontAlgn="ctr"/>
                      <a:r>
                        <a:rPr lang="en-GB" sz="800" b="0" i="0" u="none" strike="noStrike" dirty="0">
                          <a:solidFill>
                            <a:srgbClr val="000000"/>
                          </a:solidFill>
                          <a:effectLst/>
                          <a:latin typeface="Arial" panose="020B0604020202020204" pitchFamily="34" charset="0"/>
                        </a:rPr>
                        <a:t> -</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2011</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800" b="1" i="0" u="none" strike="noStrike" dirty="0">
                          <a:solidFill>
                            <a:srgbClr val="000000"/>
                          </a:solidFill>
                          <a:effectLst/>
                          <a:latin typeface="Arial" panose="020B0604020202020204" pitchFamily="34" charset="0"/>
                        </a:rPr>
                        <a:t>2012</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2013</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2014</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2015 </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2016</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2017</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2018</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2019</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0" i="0" u="none" strike="noStrike" dirty="0">
                          <a:solidFill>
                            <a:srgbClr val="000000"/>
                          </a:solidFill>
                          <a:effectLst/>
                          <a:latin typeface="Arial" panose="020B0604020202020204" pitchFamily="34" charset="0"/>
                        </a:rPr>
                        <a:t>%</a:t>
                      </a:r>
                    </a:p>
                    <a:p>
                      <a:pPr algn="ctr" fontAlgn="ctr"/>
                      <a:r>
                        <a:rPr lang="en-GB" sz="800" b="0" i="0" u="none" strike="noStrike" dirty="0">
                          <a:solidFill>
                            <a:srgbClr val="000000"/>
                          </a:solidFill>
                          <a:effectLst/>
                          <a:latin typeface="Arial" panose="020B0604020202020204" pitchFamily="34" charset="0"/>
                        </a:rPr>
                        <a:t> change</a:t>
                      </a:r>
                    </a:p>
                    <a:p>
                      <a:pPr algn="ctr" fontAlgn="ctr"/>
                      <a:r>
                        <a:rPr lang="en-GB" sz="800" b="0" i="0" u="none" strike="noStrike" dirty="0">
                          <a:solidFill>
                            <a:srgbClr val="000000"/>
                          </a:solidFill>
                          <a:effectLst/>
                          <a:latin typeface="Arial" panose="020B0604020202020204" pitchFamily="34" charset="0"/>
                        </a:rPr>
                        <a:t> (18-19)</a:t>
                      </a:r>
                      <a:endParaRPr lang="en-GB" sz="800" b="1" i="0" u="none" strike="noStrike" dirty="0">
                        <a:solidFill>
                          <a:srgbClr val="000000"/>
                        </a:solidFill>
                        <a:effectLst/>
                        <a:latin typeface="Arial" panose="020B0604020202020204" pitchFamily="34" charset="0"/>
                      </a:endParaRP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2"/>
                  </a:ext>
                </a:extLst>
              </a:tr>
              <a:tr h="132954">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dirty="0">
                          <a:solidFill>
                            <a:srgbClr val="000000"/>
                          </a:solidFill>
                          <a:effectLst/>
                          <a:latin typeface="Arial" panose="020B0604020202020204" pitchFamily="34" charset="0"/>
                        </a:rPr>
                        <a:t>Million</a:t>
                      </a:r>
                      <a:endParaRPr lang="en-GB" sz="800" b="0" i="0" u="none" strike="noStrike" kern="1200" dirty="0">
                        <a:solidFill>
                          <a:srgbClr val="000000"/>
                        </a:solidFill>
                        <a:effectLst/>
                        <a:latin typeface="Arial" panose="020B0604020202020204" pitchFamily="34" charset="0"/>
                        <a:ea typeface="+mn-ea"/>
                        <a:cs typeface="+mn-cs"/>
                      </a:endParaRP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GB" sz="800" b="0" i="0" u="none" strike="noStrike" dirty="0">
                          <a:solidFill>
                            <a:srgbClr val="000000"/>
                          </a:solidFill>
                          <a:effectLst/>
                          <a:latin typeface="Arial" panose="020B0604020202020204" pitchFamily="34" charset="0"/>
                        </a:rPr>
                        <a:t>Million</a:t>
                      </a:r>
                      <a:endParaRPr lang="en-GB" sz="800" b="0" i="0" u="none" strike="noStrike" kern="1200" dirty="0">
                        <a:solidFill>
                          <a:srgbClr val="000000"/>
                        </a:solidFill>
                        <a:effectLst/>
                        <a:latin typeface="Arial" panose="020B0604020202020204" pitchFamily="34" charset="0"/>
                        <a:ea typeface="+mn-ea"/>
                        <a:cs typeface="+mn-cs"/>
                      </a:endParaRP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dirty="0">
                          <a:solidFill>
                            <a:srgbClr val="000000"/>
                          </a:solidFill>
                          <a:effectLst/>
                          <a:latin typeface="Arial" panose="020B0604020202020204" pitchFamily="34" charset="0"/>
                        </a:rPr>
                        <a:t>Million</a:t>
                      </a:r>
                      <a:endParaRPr lang="en-GB" sz="800" b="0" i="0" u="none" strike="noStrike" kern="1200" dirty="0">
                        <a:solidFill>
                          <a:srgbClr val="000000"/>
                        </a:solidFill>
                        <a:effectLst/>
                        <a:latin typeface="Arial" panose="020B0604020202020204" pitchFamily="34" charset="0"/>
                        <a:ea typeface="+mn-ea"/>
                        <a:cs typeface="+mn-cs"/>
                      </a:endParaRP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dirty="0">
                          <a:solidFill>
                            <a:srgbClr val="000000"/>
                          </a:solidFill>
                          <a:effectLst/>
                          <a:latin typeface="Arial" panose="020B0604020202020204" pitchFamily="34" charset="0"/>
                        </a:rPr>
                        <a:t>Million</a:t>
                      </a:r>
                      <a:endParaRPr lang="en-GB" sz="800" b="0" i="0" u="none" strike="noStrike" kern="1200" dirty="0">
                        <a:solidFill>
                          <a:srgbClr val="000000"/>
                        </a:solidFill>
                        <a:effectLst/>
                        <a:latin typeface="Arial" panose="020B0604020202020204" pitchFamily="34" charset="0"/>
                        <a:ea typeface="+mn-ea"/>
                        <a:cs typeface="+mn-cs"/>
                      </a:endParaRP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dirty="0">
                          <a:solidFill>
                            <a:srgbClr val="000000"/>
                          </a:solidFill>
                          <a:effectLst/>
                          <a:latin typeface="Arial" panose="020B0604020202020204" pitchFamily="34" charset="0"/>
                        </a:rPr>
                        <a:t>Million</a:t>
                      </a:r>
                      <a:endParaRPr lang="en-GB" sz="800" b="0" i="0" u="none" strike="noStrike" kern="1200" dirty="0">
                        <a:solidFill>
                          <a:srgbClr val="000000"/>
                        </a:solidFill>
                        <a:effectLst/>
                        <a:latin typeface="Arial" panose="020B0604020202020204" pitchFamily="34" charset="0"/>
                        <a:ea typeface="+mn-ea"/>
                        <a:cs typeface="+mn-cs"/>
                      </a:endParaRP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dirty="0">
                          <a:solidFill>
                            <a:srgbClr val="000000"/>
                          </a:solidFill>
                          <a:effectLst/>
                          <a:latin typeface="Arial" panose="020B0604020202020204" pitchFamily="34" charset="0"/>
                        </a:rPr>
                        <a:t>Million</a:t>
                      </a:r>
                      <a:endParaRPr lang="en-GB" sz="800" b="0" i="0" u="none" strike="noStrike" kern="1200" dirty="0">
                        <a:solidFill>
                          <a:srgbClr val="000000"/>
                        </a:solidFill>
                        <a:effectLst/>
                        <a:latin typeface="Arial" panose="020B0604020202020204" pitchFamily="34" charset="0"/>
                        <a:ea typeface="+mn-ea"/>
                        <a:cs typeface="+mn-cs"/>
                      </a:endParaRP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dirty="0">
                          <a:solidFill>
                            <a:srgbClr val="000000"/>
                          </a:solidFill>
                          <a:effectLst/>
                          <a:latin typeface="Arial" panose="020B0604020202020204" pitchFamily="34" charset="0"/>
                        </a:rPr>
                        <a:t>Million</a:t>
                      </a:r>
                      <a:endParaRPr lang="en-GB" sz="800" b="0" i="0" u="none" strike="noStrike" kern="1200" dirty="0">
                        <a:solidFill>
                          <a:srgbClr val="000000"/>
                        </a:solidFill>
                        <a:effectLst/>
                        <a:latin typeface="Arial" panose="020B0604020202020204" pitchFamily="34" charset="0"/>
                        <a:ea typeface="+mn-ea"/>
                        <a:cs typeface="+mn-cs"/>
                      </a:endParaRP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dirty="0">
                          <a:solidFill>
                            <a:srgbClr val="000000"/>
                          </a:solidFill>
                          <a:effectLst/>
                          <a:latin typeface="Arial" panose="020B0604020202020204" pitchFamily="34" charset="0"/>
                        </a:rPr>
                        <a:t>Million</a:t>
                      </a:r>
                      <a:endParaRPr lang="en-GB" sz="800" b="0" i="0" u="none" strike="noStrike" kern="1200" dirty="0">
                        <a:solidFill>
                          <a:srgbClr val="000000"/>
                        </a:solidFill>
                        <a:effectLst/>
                        <a:latin typeface="Arial" panose="020B0604020202020204" pitchFamily="34" charset="0"/>
                        <a:ea typeface="+mn-ea"/>
                        <a:cs typeface="+mn-cs"/>
                      </a:endParaRP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 </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74772">
                <a:tc>
                  <a:txBody>
                    <a:bodyPr/>
                    <a:lstStyle/>
                    <a:p>
                      <a:pPr marL="0" algn="l"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Total</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104.280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104.458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101.742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92.613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102.730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99.342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100.622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97.397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99.071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4"/>
                  </a:ext>
                </a:extLst>
              </a:tr>
              <a:tr h="174772">
                <a:tc>
                  <a:txBody>
                    <a:bodyPr/>
                    <a:lstStyle/>
                    <a:p>
                      <a:pPr marL="0" algn="l"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One</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32.318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31.229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31.873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27.884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30.556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28.671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28.994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30.147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30.828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74772">
                <a:tc>
                  <a:txBody>
                    <a:bodyPr/>
                    <a:lstStyle/>
                    <a:p>
                      <a:pPr marL="0" algn="l"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6"/>
                  </a:ext>
                </a:extLst>
              </a:tr>
              <a:tr h="174772">
                <a:tc>
                  <a:txBody>
                    <a:bodyPr/>
                    <a:lstStyle/>
                    <a:p>
                      <a:pPr marL="0" algn="l"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Two</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36.024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35.809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33.951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31.640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35.167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35.547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34.833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33.453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34.612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74772">
                <a:tc>
                  <a:txBody>
                    <a:bodyPr/>
                    <a:lstStyle/>
                    <a:p>
                      <a:pPr marL="0" algn="l"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8"/>
                  </a:ext>
                </a:extLst>
              </a:tr>
              <a:tr h="174772">
                <a:tc>
                  <a:txBody>
                    <a:bodyPr/>
                    <a:lstStyle/>
                    <a:p>
                      <a:pPr marL="0" algn="l"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Three</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11.295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11.448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11.098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11.217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11.345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9.913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10.885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10.248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10.890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+6.3%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74772">
                <a:tc>
                  <a:txBody>
                    <a:bodyPr/>
                    <a:lstStyle/>
                    <a:p>
                      <a:pPr marL="0" algn="l"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0"/>
                  </a:ext>
                </a:extLst>
              </a:tr>
              <a:tr h="174772">
                <a:tc>
                  <a:txBody>
                    <a:bodyPr/>
                    <a:lstStyle/>
                    <a:p>
                      <a:pPr marL="0" algn="l"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Four</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13.999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14.726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14.190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12.977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15.467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13.176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13.901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13.178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12.663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174772">
                <a:tc>
                  <a:txBody>
                    <a:bodyPr/>
                    <a:lstStyle/>
                    <a:p>
                      <a:pPr marL="0" algn="l"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2"/>
                  </a:ext>
                </a:extLst>
              </a:tr>
              <a:tr h="174772">
                <a:tc>
                  <a:txBody>
                    <a:bodyPr/>
                    <a:lstStyle/>
                    <a:p>
                      <a:pPr marL="0" algn="l"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Five</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4.684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4.801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4.813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4.677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4.859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4.460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4.989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4.641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4.428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174772">
                <a:tc>
                  <a:txBody>
                    <a:bodyPr/>
                    <a:lstStyle/>
                    <a:p>
                      <a:pPr marL="0" algn="l"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4"/>
                  </a:ext>
                </a:extLst>
              </a:tr>
              <a:tr h="174772">
                <a:tc>
                  <a:txBody>
                    <a:bodyPr/>
                    <a:lstStyle/>
                    <a:p>
                      <a:pPr marL="0" algn="l"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Six-Nine</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3.465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4.046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3.344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2.571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3.380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5.653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5.286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4.764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4.391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-7.8%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174772">
                <a:tc>
                  <a:txBody>
                    <a:bodyPr/>
                    <a:lstStyle/>
                    <a:p>
                      <a:pPr marL="0" algn="l"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6"/>
                  </a:ext>
                </a:extLst>
              </a:tr>
              <a:tr h="174772">
                <a:tc>
                  <a:txBody>
                    <a:bodyPr/>
                    <a:lstStyle/>
                    <a:p>
                      <a:pPr marL="0" algn="l"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Ten or more</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1.854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1.707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0.934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1.247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+33.5%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174772">
                <a:tc>
                  <a:txBody>
                    <a:bodyPr/>
                    <a:lstStyle/>
                    <a:p>
                      <a:pPr marL="0" algn="l"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8"/>
                  </a:ext>
                </a:extLst>
              </a:tr>
            </a:tbl>
          </a:graphicData>
        </a:graphic>
      </p:graphicFrame>
      <p:sp>
        <p:nvSpPr>
          <p:cNvPr id="11" name="Content Placeholder 25">
            <a:extLst>
              <a:ext uri="{FF2B5EF4-FFF2-40B4-BE49-F238E27FC236}">
                <a16:creationId xmlns:a16="http://schemas.microsoft.com/office/drawing/2014/main" id="{DC9C28A5-092E-4428-BC67-486EAB675252}"/>
              </a:ext>
            </a:extLst>
          </p:cNvPr>
          <p:cNvSpPr txBox="1">
            <a:spLocks/>
          </p:cNvSpPr>
          <p:nvPr/>
        </p:nvSpPr>
        <p:spPr>
          <a:xfrm>
            <a:off x="8588896" y="1891582"/>
            <a:ext cx="3252267" cy="381952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solidFill>
                  <a:srgbClr val="717171"/>
                </a:solidFill>
              </a:rPr>
              <a:t>Showing tourism trips by party size in England between 2011 and 2019.</a:t>
            </a:r>
            <a:endParaRPr lang="en-GB" sz="1050" b="1" dirty="0">
              <a:solidFill>
                <a:srgbClr val="717171"/>
              </a:solidFill>
            </a:endParaRPr>
          </a:p>
          <a:p>
            <a:r>
              <a:rPr lang="en-GB" sz="1050" b="1" dirty="0">
                <a:solidFill>
                  <a:srgbClr val="717171"/>
                </a:solidFill>
              </a:rPr>
              <a:t>In England, the proportion of trips by different party sizes is stable over time.  The greatest number of trips are party size of two (35%), but a similar number of trips (31%) are made by people on their own.</a:t>
            </a:r>
          </a:p>
          <a:p>
            <a:r>
              <a:rPr lang="en-GB" sz="1050" b="1" dirty="0">
                <a:solidFill>
                  <a:srgbClr val="717171"/>
                </a:solidFill>
              </a:rPr>
              <a:t>The largest percentage increase was for parties of ten or more (+33.5%) but these still account for only 1% of all trips in England.</a:t>
            </a:r>
            <a:endParaRPr lang="en-GB" sz="1400" dirty="0"/>
          </a:p>
        </p:txBody>
      </p:sp>
      <p:sp>
        <p:nvSpPr>
          <p:cNvPr id="10" name="TextBox 9">
            <a:extLst>
              <a:ext uri="{FF2B5EF4-FFF2-40B4-BE49-F238E27FC236}">
                <a16:creationId xmlns:a16="http://schemas.microsoft.com/office/drawing/2014/main" id="{BF9660F6-65D1-4383-A101-96D2F61B8F24}"/>
              </a:ext>
            </a:extLst>
          </p:cNvPr>
          <p:cNvSpPr txBox="1"/>
          <p:nvPr/>
        </p:nvSpPr>
        <p:spPr>
          <a:xfrm>
            <a:off x="344967" y="5899036"/>
            <a:ext cx="7386638" cy="138499"/>
          </a:xfrm>
          <a:prstGeom prst="rect">
            <a:avLst/>
          </a:prstGeom>
          <a:noFill/>
        </p:spPr>
        <p:txBody>
          <a:bodyPr wrap="none" lIns="0" tIns="0" rIns="0" bIns="0" rtlCol="0">
            <a:spAutoFit/>
          </a:bodyPr>
          <a:lstStyle/>
          <a:p>
            <a:r>
              <a:rPr lang="en-GB" sz="900" i="1" dirty="0"/>
              <a:t>*NB Since 2016 the approach to dealing with party sizes of 10 or more was changed, as prior to 2016 they had not been included.  See page 137 </a:t>
            </a:r>
          </a:p>
        </p:txBody>
      </p:sp>
      <p:cxnSp>
        <p:nvCxnSpPr>
          <p:cNvPr id="16" name="Straight Connector 15"/>
          <p:cNvCxnSpPr>
            <a:cxnSpLocks/>
          </p:cNvCxnSpPr>
          <p:nvPr/>
        </p:nvCxnSpPr>
        <p:spPr>
          <a:xfrm>
            <a:off x="8286510" y="1885595"/>
            <a:ext cx="0" cy="3919893"/>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30" name="Freeform 20">
            <a:hlinkClick r:id="rId2" action="ppaction://hlinksldjump"/>
            <a:extLst>
              <a:ext uri="{FF2B5EF4-FFF2-40B4-BE49-F238E27FC236}">
                <a16:creationId xmlns:a16="http://schemas.microsoft.com/office/drawing/2014/main" id="{7BD5BBED-C01B-4E47-930F-9FB44E454EC1}"/>
              </a:ext>
            </a:extLst>
          </p:cNvPr>
          <p:cNvSpPr>
            <a:spLocks noEditPoints="1"/>
          </p:cNvSpPr>
          <p:nvPr/>
        </p:nvSpPr>
        <p:spPr bwMode="auto">
          <a:xfrm>
            <a:off x="7272592"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3"/>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pic>
        <p:nvPicPr>
          <p:cNvPr id="8" name="Picture 7">
            <a:extLst>
              <a:ext uri="{FF2B5EF4-FFF2-40B4-BE49-F238E27FC236}">
                <a16:creationId xmlns:a16="http://schemas.microsoft.com/office/drawing/2014/main" id="{D78CD9F3-AC69-486D-8506-69031ADA212D}"/>
              </a:ext>
            </a:extLst>
          </p:cNvPr>
          <p:cNvPicPr/>
          <p:nvPr/>
        </p:nvPicPr>
        <p:blipFill rotWithShape="1">
          <a:blip r:embed="rId3">
            <a:extLst>
              <a:ext uri="{28A0092B-C50C-407E-A947-70E740481C1C}">
                <a14:useLocalDpi xmlns:a14="http://schemas.microsoft.com/office/drawing/2010/main" val="0"/>
              </a:ext>
            </a:extLst>
          </a:blip>
          <a:srcRect t="18228" b="17022"/>
          <a:stretch/>
        </p:blipFill>
        <p:spPr bwMode="auto">
          <a:xfrm>
            <a:off x="4339565" y="1454670"/>
            <a:ext cx="440690" cy="25146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Slide Number Placeholder 1">
            <a:extLst>
              <a:ext uri="{FF2B5EF4-FFF2-40B4-BE49-F238E27FC236}">
                <a16:creationId xmlns:a16="http://schemas.microsoft.com/office/drawing/2014/main" id="{1DC153CA-38BF-4548-B10E-2FF191B93074}"/>
              </a:ext>
            </a:extLst>
          </p:cNvPr>
          <p:cNvSpPr>
            <a:spLocks noGrp="1"/>
          </p:cNvSpPr>
          <p:nvPr>
            <p:ph type="sldNum" sz="quarter" idx="4"/>
          </p:nvPr>
        </p:nvSpPr>
        <p:spPr/>
        <p:txBody>
          <a:bodyPr/>
          <a:lstStyle/>
          <a:p>
            <a:fld id="{4034BEE3-566C-4068-A777-C3A4762E861B}" type="slidenum">
              <a:rPr lang="en-GB" smtClean="0"/>
              <a:pPr/>
              <a:t>102</a:t>
            </a:fld>
            <a:endParaRPr lang="en-GB" dirty="0"/>
          </a:p>
        </p:txBody>
      </p:sp>
    </p:spTree>
    <p:extLst>
      <p:ext uri="{BB962C8B-B14F-4D97-AF65-F5344CB8AC3E}">
        <p14:creationId xmlns:p14="http://schemas.microsoft.com/office/powerpoint/2010/main" val="21556471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Holiday tourism by party size in England   </a:t>
            </a:r>
          </a:p>
        </p:txBody>
      </p:sp>
      <p:graphicFrame>
        <p:nvGraphicFramePr>
          <p:cNvPr id="10" name="Table 9">
            <a:extLst>
              <a:ext uri="{FF2B5EF4-FFF2-40B4-BE49-F238E27FC236}">
                <a16:creationId xmlns:a16="http://schemas.microsoft.com/office/drawing/2014/main" id="{66A58035-704E-4FD1-B2CE-39EFDEDA8421}"/>
              </a:ext>
            </a:extLst>
          </p:cNvPr>
          <p:cNvGraphicFramePr>
            <a:graphicFrameLocks noGrp="1"/>
          </p:cNvGraphicFramePr>
          <p:nvPr>
            <p:extLst>
              <p:ext uri="{D42A27DB-BD31-4B8C-83A1-F6EECF244321}">
                <p14:modId xmlns:p14="http://schemas.microsoft.com/office/powerpoint/2010/main" val="4064011806"/>
              </p:ext>
            </p:extLst>
          </p:nvPr>
        </p:nvGraphicFramePr>
        <p:xfrm>
          <a:off x="359890" y="1884579"/>
          <a:ext cx="7356478" cy="3368858"/>
        </p:xfrm>
        <a:graphic>
          <a:graphicData uri="http://schemas.openxmlformats.org/drawingml/2006/table">
            <a:tbl>
              <a:tblPr/>
              <a:tblGrid>
                <a:gridCol w="1388535">
                  <a:extLst>
                    <a:ext uri="{9D8B030D-6E8A-4147-A177-3AD203B41FA5}">
                      <a16:colId xmlns:a16="http://schemas.microsoft.com/office/drawing/2014/main" val="20000"/>
                    </a:ext>
                  </a:extLst>
                </a:gridCol>
                <a:gridCol w="588517">
                  <a:extLst>
                    <a:ext uri="{9D8B030D-6E8A-4147-A177-3AD203B41FA5}">
                      <a16:colId xmlns:a16="http://schemas.microsoft.com/office/drawing/2014/main" val="3899139511"/>
                    </a:ext>
                  </a:extLst>
                </a:gridCol>
                <a:gridCol w="588517">
                  <a:extLst>
                    <a:ext uri="{9D8B030D-6E8A-4147-A177-3AD203B41FA5}">
                      <a16:colId xmlns:a16="http://schemas.microsoft.com/office/drawing/2014/main" val="1725134399"/>
                    </a:ext>
                  </a:extLst>
                </a:gridCol>
                <a:gridCol w="616108">
                  <a:extLst>
                    <a:ext uri="{9D8B030D-6E8A-4147-A177-3AD203B41FA5}">
                      <a16:colId xmlns:a16="http://schemas.microsoft.com/office/drawing/2014/main" val="20008"/>
                    </a:ext>
                  </a:extLst>
                </a:gridCol>
                <a:gridCol w="616108">
                  <a:extLst>
                    <a:ext uri="{9D8B030D-6E8A-4147-A177-3AD203B41FA5}">
                      <a16:colId xmlns:a16="http://schemas.microsoft.com/office/drawing/2014/main" val="20009"/>
                    </a:ext>
                  </a:extLst>
                </a:gridCol>
                <a:gridCol w="616108">
                  <a:extLst>
                    <a:ext uri="{9D8B030D-6E8A-4147-A177-3AD203B41FA5}">
                      <a16:colId xmlns:a16="http://schemas.microsoft.com/office/drawing/2014/main" val="20010"/>
                    </a:ext>
                  </a:extLst>
                </a:gridCol>
                <a:gridCol w="588517">
                  <a:extLst>
                    <a:ext uri="{9D8B030D-6E8A-4147-A177-3AD203B41FA5}">
                      <a16:colId xmlns:a16="http://schemas.microsoft.com/office/drawing/2014/main" val="20012"/>
                    </a:ext>
                  </a:extLst>
                </a:gridCol>
                <a:gridCol w="588517">
                  <a:extLst>
                    <a:ext uri="{9D8B030D-6E8A-4147-A177-3AD203B41FA5}">
                      <a16:colId xmlns:a16="http://schemas.microsoft.com/office/drawing/2014/main" val="2735966738"/>
                    </a:ext>
                  </a:extLst>
                </a:gridCol>
                <a:gridCol w="588517">
                  <a:extLst>
                    <a:ext uri="{9D8B030D-6E8A-4147-A177-3AD203B41FA5}">
                      <a16:colId xmlns:a16="http://schemas.microsoft.com/office/drawing/2014/main" val="740411206"/>
                    </a:ext>
                  </a:extLst>
                </a:gridCol>
                <a:gridCol w="588517">
                  <a:extLst>
                    <a:ext uri="{9D8B030D-6E8A-4147-A177-3AD203B41FA5}">
                      <a16:colId xmlns:a16="http://schemas.microsoft.com/office/drawing/2014/main" val="852369943"/>
                    </a:ext>
                  </a:extLst>
                </a:gridCol>
                <a:gridCol w="588517">
                  <a:extLst>
                    <a:ext uri="{9D8B030D-6E8A-4147-A177-3AD203B41FA5}">
                      <a16:colId xmlns:a16="http://schemas.microsoft.com/office/drawing/2014/main" val="195023803"/>
                    </a:ext>
                  </a:extLst>
                </a:gridCol>
              </a:tblGrid>
              <a:tr h="230400">
                <a:tc gridSpan="11">
                  <a:txBody>
                    <a:bodyPr/>
                    <a:lstStyle/>
                    <a:p>
                      <a:pPr algn="l" fontAlgn="ctr"/>
                      <a:r>
                        <a:rPr lang="en-GB" sz="800" b="1" i="0" u="none" strike="noStrike" dirty="0">
                          <a:solidFill>
                            <a:srgbClr val="FFFFFF"/>
                          </a:solidFill>
                          <a:effectLst/>
                          <a:latin typeface="Arial" panose="020B0604020202020204" pitchFamily="34" charset="0"/>
                        </a:rPr>
                        <a:t> Table 1.7.26 – Tourism in GB (2011-19)</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lnL w="12700" cmpd="sng">
                      <a:noFill/>
                      <a:prstDash val="solid"/>
                    </a:ln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lnL w="12700" cmpd="sng">
                      <a:noFill/>
                      <a:prstDash val="solid"/>
                    </a:ln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extLst>
                  <a:ext uri="{0D108BD9-81ED-4DB2-BD59-A6C34878D82A}">
                    <a16:rowId xmlns:a16="http://schemas.microsoft.com/office/drawing/2014/main" val="10000"/>
                  </a:ext>
                </a:extLst>
              </a:tr>
              <a:tr h="383924">
                <a:tc>
                  <a:txBody>
                    <a:bodyPr/>
                    <a:lstStyle/>
                    <a:p>
                      <a:pPr algn="ctr" fontAlgn="ctr"/>
                      <a:r>
                        <a:rPr lang="en-GB" sz="800" b="0" i="0" u="none" strike="noStrike" dirty="0">
                          <a:solidFill>
                            <a:srgbClr val="000000"/>
                          </a:solidFill>
                          <a:effectLst/>
                          <a:latin typeface="Arial" panose="020B0604020202020204" pitchFamily="34" charset="0"/>
                        </a:rPr>
                        <a:t> -</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2011</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800" b="1" i="0" u="none" strike="noStrike" dirty="0">
                          <a:solidFill>
                            <a:srgbClr val="000000"/>
                          </a:solidFill>
                          <a:effectLst/>
                          <a:latin typeface="Arial" panose="020B0604020202020204" pitchFamily="34" charset="0"/>
                        </a:rPr>
                        <a:t>2012</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2013</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2014</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2015 </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2016</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2017</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2018</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2019</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0" i="0" u="none" strike="noStrike" dirty="0">
                          <a:solidFill>
                            <a:srgbClr val="000000"/>
                          </a:solidFill>
                          <a:effectLst/>
                          <a:latin typeface="Arial" panose="020B0604020202020204" pitchFamily="34" charset="0"/>
                        </a:rPr>
                        <a:t>%</a:t>
                      </a:r>
                    </a:p>
                    <a:p>
                      <a:pPr algn="ctr" fontAlgn="ctr"/>
                      <a:r>
                        <a:rPr lang="en-GB" sz="800" b="0" i="0" u="none" strike="noStrike" dirty="0">
                          <a:solidFill>
                            <a:srgbClr val="000000"/>
                          </a:solidFill>
                          <a:effectLst/>
                          <a:latin typeface="Arial" panose="020B0604020202020204" pitchFamily="34" charset="0"/>
                        </a:rPr>
                        <a:t> change</a:t>
                      </a:r>
                    </a:p>
                    <a:p>
                      <a:pPr algn="ctr" fontAlgn="ctr"/>
                      <a:r>
                        <a:rPr lang="en-GB" sz="800" b="0" i="0" u="none" strike="noStrike" dirty="0">
                          <a:solidFill>
                            <a:srgbClr val="000000"/>
                          </a:solidFill>
                          <a:effectLst/>
                          <a:latin typeface="Arial" panose="020B0604020202020204" pitchFamily="34" charset="0"/>
                        </a:rPr>
                        <a:t> (18-19)</a:t>
                      </a:r>
                      <a:endParaRPr lang="en-GB" sz="800" b="1" i="0" u="none" strike="noStrike" dirty="0">
                        <a:solidFill>
                          <a:srgbClr val="000000"/>
                        </a:solidFill>
                        <a:effectLst/>
                        <a:latin typeface="Arial" panose="020B0604020202020204" pitchFamily="34" charset="0"/>
                      </a:endParaRP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2"/>
                  </a:ext>
                </a:extLst>
              </a:tr>
              <a:tr h="132954">
                <a:tc>
                  <a:txBody>
                    <a:bodyPr/>
                    <a:lstStyle/>
                    <a:p>
                      <a:pPr algn="ctr" fontAlgn="ctr"/>
                      <a:r>
                        <a:rPr lang="en-GB" sz="800" b="0" i="0" u="none" strike="noStrike" dirty="0">
                          <a:solidFill>
                            <a:srgbClr val="000000"/>
                          </a:solidFill>
                          <a:effectLst/>
                          <a:latin typeface="Arial" panose="020B0604020202020204" pitchFamily="34" charset="0"/>
                        </a:rPr>
                        <a:t>-</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 -</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74772">
                <a:tc>
                  <a:txBody>
                    <a:bodyPr/>
                    <a:lstStyle/>
                    <a:p>
                      <a:pPr marL="0" algn="l"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Total</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46.157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45.992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44.918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40.74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43.724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44.706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47.245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45.231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46.407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+2.6%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4"/>
                  </a:ext>
                </a:extLst>
              </a:tr>
              <a:tr h="174772">
                <a:tc>
                  <a:txBody>
                    <a:bodyPr/>
                    <a:lstStyle/>
                    <a:p>
                      <a:pPr marL="0" algn="l"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One</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4.963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4.490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4.581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4.248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4.150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4.052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4.725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4.800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4.738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74772">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6"/>
                  </a:ext>
                </a:extLst>
              </a:tr>
              <a:tr h="174772">
                <a:tc>
                  <a:txBody>
                    <a:bodyPr/>
                    <a:lstStyle/>
                    <a:p>
                      <a:pPr marL="0" algn="l"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Two</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19.395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19.538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18.608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17.209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17.840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19.646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19.481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19.267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20.064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74772">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8"/>
                  </a:ext>
                </a:extLst>
              </a:tr>
              <a:tr h="174772">
                <a:tc>
                  <a:txBody>
                    <a:bodyPr/>
                    <a:lstStyle/>
                    <a:p>
                      <a:pPr marL="0" algn="l"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Three</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5.628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5.547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5.595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5.506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5.439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4.917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5.644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5.406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6.029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74772">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0"/>
                  </a:ext>
                </a:extLst>
              </a:tr>
              <a:tr h="174772">
                <a:tc>
                  <a:txBody>
                    <a:bodyPr/>
                    <a:lstStyle/>
                    <a:p>
                      <a:pPr marL="0" algn="l"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Four</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8.890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8.988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8.924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7.991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9.552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8.367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9.407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8.360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8.466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174772">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2"/>
                  </a:ext>
                </a:extLst>
              </a:tr>
              <a:tr h="174772">
                <a:tc>
                  <a:txBody>
                    <a:bodyPr/>
                    <a:lstStyle/>
                    <a:p>
                      <a:pPr marL="0" algn="l"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Five</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3.064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2.940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3.069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2.780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3.022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2.709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3.056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3.115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2.737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-12.1%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174772">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4"/>
                  </a:ext>
                </a:extLst>
              </a:tr>
              <a:tr h="174772">
                <a:tc>
                  <a:txBody>
                    <a:bodyPr/>
                    <a:lstStyle/>
                    <a:p>
                      <a:pPr marL="0" algn="l"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Six-Nine</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2.822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3.126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2.611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1.958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2.643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3.888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4.022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3.683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3.377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-8.3%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174772">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6"/>
                  </a:ext>
                </a:extLst>
              </a:tr>
              <a:tr h="174772">
                <a:tc>
                  <a:txBody>
                    <a:bodyPr/>
                    <a:lstStyle/>
                    <a:p>
                      <a:pPr marL="0" algn="l"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Ten or more</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1.117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0.910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0.586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0.991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+69.1%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174772">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8"/>
                  </a:ext>
                </a:extLst>
              </a:tr>
            </a:tbl>
          </a:graphicData>
        </a:graphic>
      </p:graphicFrame>
      <p:sp>
        <p:nvSpPr>
          <p:cNvPr id="11" name="Content Placeholder 25">
            <a:extLst>
              <a:ext uri="{FF2B5EF4-FFF2-40B4-BE49-F238E27FC236}">
                <a16:creationId xmlns:a16="http://schemas.microsoft.com/office/drawing/2014/main" id="{8B9B4847-8132-4CEE-A138-146D0EF06B22}"/>
              </a:ext>
            </a:extLst>
          </p:cNvPr>
          <p:cNvSpPr txBox="1">
            <a:spLocks/>
          </p:cNvSpPr>
          <p:nvPr/>
        </p:nvSpPr>
        <p:spPr>
          <a:xfrm>
            <a:off x="8580439" y="1891582"/>
            <a:ext cx="3246436" cy="381952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solidFill>
                  <a:srgbClr val="717171"/>
                </a:solidFill>
              </a:rPr>
              <a:t>Showing holiday tourism trips by party size in England between 2011 and 2019.</a:t>
            </a:r>
            <a:endParaRPr lang="en-GB" sz="1050" b="1" dirty="0">
              <a:solidFill>
                <a:srgbClr val="717171"/>
              </a:solidFill>
            </a:endParaRPr>
          </a:p>
          <a:p>
            <a:r>
              <a:rPr lang="en-GB" sz="1050" b="1" dirty="0">
                <a:solidFill>
                  <a:srgbClr val="717171"/>
                </a:solidFill>
              </a:rPr>
              <a:t>In England, the proportion of trips accounted for by single person parties is smaller for holiday trips than other types of trip, at 10%. The greatest number of trips are party size of two (43%).</a:t>
            </a:r>
          </a:p>
          <a:p>
            <a:r>
              <a:rPr lang="en-GB" sz="1050" b="1" dirty="0">
                <a:solidFill>
                  <a:srgbClr val="717171"/>
                </a:solidFill>
              </a:rPr>
              <a:t>The largest percentage increase was for parties of ten or more (+69.1%) but these still account for only 2% of all holiday trips in England.</a:t>
            </a:r>
          </a:p>
          <a:p>
            <a:endParaRPr lang="en-GB" sz="1400" dirty="0"/>
          </a:p>
        </p:txBody>
      </p:sp>
      <p:sp>
        <p:nvSpPr>
          <p:cNvPr id="12" name="TextBox 11">
            <a:extLst>
              <a:ext uri="{FF2B5EF4-FFF2-40B4-BE49-F238E27FC236}">
                <a16:creationId xmlns:a16="http://schemas.microsoft.com/office/drawing/2014/main" id="{5B1D921A-3E16-4B2F-8222-F481C54393E5}"/>
              </a:ext>
            </a:extLst>
          </p:cNvPr>
          <p:cNvSpPr txBox="1"/>
          <p:nvPr/>
        </p:nvSpPr>
        <p:spPr>
          <a:xfrm>
            <a:off x="344967" y="5899036"/>
            <a:ext cx="7386638" cy="138499"/>
          </a:xfrm>
          <a:prstGeom prst="rect">
            <a:avLst/>
          </a:prstGeom>
          <a:noFill/>
        </p:spPr>
        <p:txBody>
          <a:bodyPr wrap="none" lIns="0" tIns="0" rIns="0" bIns="0" rtlCol="0">
            <a:spAutoFit/>
          </a:bodyPr>
          <a:lstStyle/>
          <a:p>
            <a:r>
              <a:rPr lang="en-GB" sz="900" i="1" dirty="0"/>
              <a:t>*NB Since 2016 the approach to dealing with party sizes of 10 or more was changed, as prior to 2016 they had not been included.  See page 137 </a:t>
            </a:r>
          </a:p>
        </p:txBody>
      </p:sp>
      <p:cxnSp>
        <p:nvCxnSpPr>
          <p:cNvPr id="16" name="Straight Connector 15"/>
          <p:cNvCxnSpPr>
            <a:cxnSpLocks/>
          </p:cNvCxnSpPr>
          <p:nvPr/>
        </p:nvCxnSpPr>
        <p:spPr>
          <a:xfrm flipH="1">
            <a:off x="8285467" y="1885595"/>
            <a:ext cx="7106" cy="3919893"/>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30" name="Freeform 20">
            <a:hlinkClick r:id="rId2" action="ppaction://hlinksldjump"/>
            <a:extLst>
              <a:ext uri="{FF2B5EF4-FFF2-40B4-BE49-F238E27FC236}">
                <a16:creationId xmlns:a16="http://schemas.microsoft.com/office/drawing/2014/main" id="{4DF77E2E-A11B-4FCC-8390-629B8BF16178}"/>
              </a:ext>
            </a:extLst>
          </p:cNvPr>
          <p:cNvSpPr>
            <a:spLocks noEditPoints="1"/>
          </p:cNvSpPr>
          <p:nvPr/>
        </p:nvSpPr>
        <p:spPr bwMode="auto">
          <a:xfrm>
            <a:off x="7272592"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3"/>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pic>
        <p:nvPicPr>
          <p:cNvPr id="8" name="Picture 7">
            <a:extLst>
              <a:ext uri="{FF2B5EF4-FFF2-40B4-BE49-F238E27FC236}">
                <a16:creationId xmlns:a16="http://schemas.microsoft.com/office/drawing/2014/main" id="{204BE03F-35EE-41C1-8367-AFF96009D541}"/>
              </a:ext>
            </a:extLst>
          </p:cNvPr>
          <p:cNvPicPr/>
          <p:nvPr/>
        </p:nvPicPr>
        <p:blipFill rotWithShape="1">
          <a:blip r:embed="rId3">
            <a:extLst>
              <a:ext uri="{28A0092B-C50C-407E-A947-70E740481C1C}">
                <a14:useLocalDpi xmlns:a14="http://schemas.microsoft.com/office/drawing/2010/main" val="0"/>
              </a:ext>
            </a:extLst>
          </a:blip>
          <a:srcRect t="18228" b="17022"/>
          <a:stretch/>
        </p:blipFill>
        <p:spPr bwMode="auto">
          <a:xfrm>
            <a:off x="5321077" y="1454670"/>
            <a:ext cx="440690" cy="25146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Slide Number Placeholder 1">
            <a:extLst>
              <a:ext uri="{FF2B5EF4-FFF2-40B4-BE49-F238E27FC236}">
                <a16:creationId xmlns:a16="http://schemas.microsoft.com/office/drawing/2014/main" id="{B520E9C3-2007-429C-90A0-C29269276DC0}"/>
              </a:ext>
            </a:extLst>
          </p:cNvPr>
          <p:cNvSpPr>
            <a:spLocks noGrp="1"/>
          </p:cNvSpPr>
          <p:nvPr>
            <p:ph type="sldNum" sz="quarter" idx="4"/>
          </p:nvPr>
        </p:nvSpPr>
        <p:spPr/>
        <p:txBody>
          <a:bodyPr/>
          <a:lstStyle/>
          <a:p>
            <a:fld id="{4034BEE3-566C-4068-A777-C3A4762E861B}" type="slidenum">
              <a:rPr lang="en-GB" smtClean="0"/>
              <a:pPr/>
              <a:t>103</a:t>
            </a:fld>
            <a:endParaRPr lang="en-GB" dirty="0"/>
          </a:p>
        </p:txBody>
      </p:sp>
    </p:spTree>
    <p:extLst>
      <p:ext uri="{BB962C8B-B14F-4D97-AF65-F5344CB8AC3E}">
        <p14:creationId xmlns:p14="http://schemas.microsoft.com/office/powerpoint/2010/main" val="31375189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Tourism by party size in Scotland  </a:t>
            </a:r>
          </a:p>
        </p:txBody>
      </p:sp>
      <p:graphicFrame>
        <p:nvGraphicFramePr>
          <p:cNvPr id="9" name="Table 8">
            <a:extLst>
              <a:ext uri="{FF2B5EF4-FFF2-40B4-BE49-F238E27FC236}">
                <a16:creationId xmlns:a16="http://schemas.microsoft.com/office/drawing/2014/main" id="{D2958DF7-46EA-4710-BB30-4F48CE2264B5}"/>
              </a:ext>
            </a:extLst>
          </p:cNvPr>
          <p:cNvGraphicFramePr>
            <a:graphicFrameLocks noGrp="1"/>
          </p:cNvGraphicFramePr>
          <p:nvPr>
            <p:extLst>
              <p:ext uri="{D42A27DB-BD31-4B8C-83A1-F6EECF244321}">
                <p14:modId xmlns:p14="http://schemas.microsoft.com/office/powerpoint/2010/main" val="755144310"/>
              </p:ext>
            </p:extLst>
          </p:nvPr>
        </p:nvGraphicFramePr>
        <p:xfrm>
          <a:off x="359890" y="1884579"/>
          <a:ext cx="7356478" cy="3368858"/>
        </p:xfrm>
        <a:graphic>
          <a:graphicData uri="http://schemas.openxmlformats.org/drawingml/2006/table">
            <a:tbl>
              <a:tblPr/>
              <a:tblGrid>
                <a:gridCol w="1388535">
                  <a:extLst>
                    <a:ext uri="{9D8B030D-6E8A-4147-A177-3AD203B41FA5}">
                      <a16:colId xmlns:a16="http://schemas.microsoft.com/office/drawing/2014/main" val="20000"/>
                    </a:ext>
                  </a:extLst>
                </a:gridCol>
                <a:gridCol w="588517">
                  <a:extLst>
                    <a:ext uri="{9D8B030D-6E8A-4147-A177-3AD203B41FA5}">
                      <a16:colId xmlns:a16="http://schemas.microsoft.com/office/drawing/2014/main" val="3899139511"/>
                    </a:ext>
                  </a:extLst>
                </a:gridCol>
                <a:gridCol w="588517">
                  <a:extLst>
                    <a:ext uri="{9D8B030D-6E8A-4147-A177-3AD203B41FA5}">
                      <a16:colId xmlns:a16="http://schemas.microsoft.com/office/drawing/2014/main" val="1725134399"/>
                    </a:ext>
                  </a:extLst>
                </a:gridCol>
                <a:gridCol w="616108">
                  <a:extLst>
                    <a:ext uri="{9D8B030D-6E8A-4147-A177-3AD203B41FA5}">
                      <a16:colId xmlns:a16="http://schemas.microsoft.com/office/drawing/2014/main" val="20008"/>
                    </a:ext>
                  </a:extLst>
                </a:gridCol>
                <a:gridCol w="616108">
                  <a:extLst>
                    <a:ext uri="{9D8B030D-6E8A-4147-A177-3AD203B41FA5}">
                      <a16:colId xmlns:a16="http://schemas.microsoft.com/office/drawing/2014/main" val="20009"/>
                    </a:ext>
                  </a:extLst>
                </a:gridCol>
                <a:gridCol w="616108">
                  <a:extLst>
                    <a:ext uri="{9D8B030D-6E8A-4147-A177-3AD203B41FA5}">
                      <a16:colId xmlns:a16="http://schemas.microsoft.com/office/drawing/2014/main" val="20010"/>
                    </a:ext>
                  </a:extLst>
                </a:gridCol>
                <a:gridCol w="588517">
                  <a:extLst>
                    <a:ext uri="{9D8B030D-6E8A-4147-A177-3AD203B41FA5}">
                      <a16:colId xmlns:a16="http://schemas.microsoft.com/office/drawing/2014/main" val="20012"/>
                    </a:ext>
                  </a:extLst>
                </a:gridCol>
                <a:gridCol w="588517">
                  <a:extLst>
                    <a:ext uri="{9D8B030D-6E8A-4147-A177-3AD203B41FA5}">
                      <a16:colId xmlns:a16="http://schemas.microsoft.com/office/drawing/2014/main" val="2735966738"/>
                    </a:ext>
                  </a:extLst>
                </a:gridCol>
                <a:gridCol w="588517">
                  <a:extLst>
                    <a:ext uri="{9D8B030D-6E8A-4147-A177-3AD203B41FA5}">
                      <a16:colId xmlns:a16="http://schemas.microsoft.com/office/drawing/2014/main" val="740411206"/>
                    </a:ext>
                  </a:extLst>
                </a:gridCol>
                <a:gridCol w="588517">
                  <a:extLst>
                    <a:ext uri="{9D8B030D-6E8A-4147-A177-3AD203B41FA5}">
                      <a16:colId xmlns:a16="http://schemas.microsoft.com/office/drawing/2014/main" val="3968784430"/>
                    </a:ext>
                  </a:extLst>
                </a:gridCol>
                <a:gridCol w="588517">
                  <a:extLst>
                    <a:ext uri="{9D8B030D-6E8A-4147-A177-3AD203B41FA5}">
                      <a16:colId xmlns:a16="http://schemas.microsoft.com/office/drawing/2014/main" val="195023803"/>
                    </a:ext>
                  </a:extLst>
                </a:gridCol>
              </a:tblGrid>
              <a:tr h="230400">
                <a:tc gridSpan="11">
                  <a:txBody>
                    <a:bodyPr/>
                    <a:lstStyle/>
                    <a:p>
                      <a:pPr algn="l" fontAlgn="ctr"/>
                      <a:r>
                        <a:rPr lang="en-GB" sz="800" b="1" i="0" u="none" strike="noStrike" dirty="0">
                          <a:solidFill>
                            <a:srgbClr val="FFFFFF"/>
                          </a:solidFill>
                          <a:effectLst/>
                          <a:latin typeface="Arial" panose="020B0604020202020204" pitchFamily="34" charset="0"/>
                        </a:rPr>
                        <a:t> Table 1.7.27 – Tourism in GB (2011-19)</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lnL w="12700" cmpd="sng">
                      <a:noFill/>
                      <a:prstDash val="solid"/>
                    </a:ln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lnL w="12700" cmpd="sng">
                      <a:noFill/>
                      <a:prstDash val="solid"/>
                    </a:ln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6873" marT="6873" marB="0" anchor="ctr">
                    <a:lnL>
                      <a:noFill/>
                    </a:lnL>
                    <a:lnR>
                      <a:noFill/>
                    </a:lnR>
                    <a:lnT>
                      <a:noFill/>
                    </a:lnT>
                    <a:lnB w="12700" cap="flat" cmpd="sng" algn="ctr">
                      <a:solidFill>
                        <a:srgbClr val="3EB1CC"/>
                      </a:solidFill>
                      <a:prstDash val="solid"/>
                      <a:round/>
                      <a:headEnd type="none" w="med" len="med"/>
                      <a:tailEnd type="none" w="med" len="med"/>
                    </a:lnB>
                    <a:solidFill>
                      <a:srgbClr val="3EB1CC"/>
                    </a:solidFil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6873" marT="6873" marB="0" anchor="ctr">
                    <a:lnL>
                      <a:noFill/>
                    </a:lnL>
                    <a:lnR>
                      <a:noFill/>
                    </a:lnR>
                    <a:lnT>
                      <a:noFill/>
                    </a:lnT>
                    <a:lnB w="12700" cap="flat" cmpd="sng" algn="ctr">
                      <a:solidFill>
                        <a:srgbClr val="3EB1CC"/>
                      </a:solidFill>
                      <a:prstDash val="solid"/>
                      <a:round/>
                      <a:headEnd type="none" w="med" len="med"/>
                      <a:tailEnd type="none" w="med" len="med"/>
                    </a:lnB>
                    <a:solidFill>
                      <a:srgbClr val="3EB1CC"/>
                    </a:solidFil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6873" marT="6873" marB="0" anchor="ctr">
                    <a:lnL>
                      <a:noFill/>
                    </a:lnL>
                    <a:lnR>
                      <a:noFill/>
                    </a:lnR>
                    <a:lnT>
                      <a:noFill/>
                    </a:lnT>
                    <a:lnB w="12700" cap="flat" cmpd="sng" algn="ctr">
                      <a:solidFill>
                        <a:srgbClr val="3EB1CC"/>
                      </a:solidFill>
                      <a:prstDash val="solid"/>
                      <a:round/>
                      <a:headEnd type="none" w="med" len="med"/>
                      <a:tailEnd type="none" w="med" len="med"/>
                    </a:lnB>
                    <a:solidFill>
                      <a:srgbClr val="3EB1CC"/>
                    </a:solidFil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6873" marT="6873" marB="0" anchor="ctr">
                    <a:lnL>
                      <a:noFill/>
                    </a:lnL>
                    <a:lnR>
                      <a:noFill/>
                    </a:lnR>
                    <a:lnT>
                      <a:noFill/>
                    </a:lnT>
                    <a:lnB w="12700" cap="flat" cmpd="sng" algn="ctr">
                      <a:solidFill>
                        <a:srgbClr val="3EB1CC"/>
                      </a:solidFill>
                      <a:prstDash val="solid"/>
                      <a:round/>
                      <a:headEnd type="none" w="med" len="med"/>
                      <a:tailEnd type="none" w="med" len="med"/>
                    </a:lnB>
                    <a:solidFill>
                      <a:srgbClr val="3EB1CC"/>
                    </a:solidFill>
                  </a:tcPr>
                </a:tc>
                <a:extLst>
                  <a:ext uri="{0D108BD9-81ED-4DB2-BD59-A6C34878D82A}">
                    <a16:rowId xmlns:a16="http://schemas.microsoft.com/office/drawing/2014/main" val="10000"/>
                  </a:ext>
                </a:extLst>
              </a:tr>
              <a:tr h="383924">
                <a:tc>
                  <a:txBody>
                    <a:bodyPr/>
                    <a:lstStyle/>
                    <a:p>
                      <a:pPr algn="ctr" fontAlgn="ctr"/>
                      <a:r>
                        <a:rPr lang="en-GB" sz="800" b="0" i="0" u="none" strike="noStrike" dirty="0">
                          <a:solidFill>
                            <a:srgbClr val="000000"/>
                          </a:solidFill>
                          <a:effectLst/>
                          <a:latin typeface="Arial" panose="020B0604020202020204" pitchFamily="34" charset="0"/>
                        </a:rPr>
                        <a:t> -</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2011</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800" b="1" i="0" u="none" strike="noStrike" dirty="0">
                          <a:solidFill>
                            <a:srgbClr val="000000"/>
                          </a:solidFill>
                          <a:effectLst/>
                          <a:latin typeface="Arial" panose="020B0604020202020204" pitchFamily="34" charset="0"/>
                        </a:rPr>
                        <a:t>2012</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2013</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2014</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2015 </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2016</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2017</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2018</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2019</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0" i="0" u="none" strike="noStrike" dirty="0">
                          <a:solidFill>
                            <a:srgbClr val="000000"/>
                          </a:solidFill>
                          <a:effectLst/>
                          <a:latin typeface="Arial" panose="020B0604020202020204" pitchFamily="34" charset="0"/>
                        </a:rPr>
                        <a:t>%</a:t>
                      </a:r>
                    </a:p>
                    <a:p>
                      <a:pPr algn="ctr" fontAlgn="ctr"/>
                      <a:r>
                        <a:rPr lang="en-GB" sz="800" b="0" i="0" u="none" strike="noStrike" dirty="0">
                          <a:solidFill>
                            <a:srgbClr val="000000"/>
                          </a:solidFill>
                          <a:effectLst/>
                          <a:latin typeface="Arial" panose="020B0604020202020204" pitchFamily="34" charset="0"/>
                        </a:rPr>
                        <a:t> change</a:t>
                      </a:r>
                    </a:p>
                    <a:p>
                      <a:pPr algn="ctr" fontAlgn="ctr"/>
                      <a:r>
                        <a:rPr lang="en-GB" sz="800" b="0" i="0" u="none" strike="noStrike" dirty="0">
                          <a:solidFill>
                            <a:srgbClr val="000000"/>
                          </a:solidFill>
                          <a:effectLst/>
                          <a:latin typeface="Arial" panose="020B0604020202020204" pitchFamily="34" charset="0"/>
                        </a:rPr>
                        <a:t> (18-19)</a:t>
                      </a:r>
                      <a:endParaRPr lang="en-GB" sz="800" b="1" i="0" u="none" strike="noStrike" dirty="0">
                        <a:solidFill>
                          <a:srgbClr val="000000"/>
                        </a:solidFill>
                        <a:effectLst/>
                        <a:latin typeface="Arial" panose="020B0604020202020204" pitchFamily="34" charset="0"/>
                      </a:endParaRP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2"/>
                  </a:ext>
                </a:extLst>
              </a:tr>
              <a:tr h="132954">
                <a:tc>
                  <a:txBody>
                    <a:bodyPr/>
                    <a:lstStyle/>
                    <a:p>
                      <a:pPr algn="ctr" fontAlgn="ctr"/>
                      <a:r>
                        <a:rPr lang="en-GB" sz="800" b="0" i="0" u="none" strike="noStrike" dirty="0">
                          <a:solidFill>
                            <a:srgbClr val="000000"/>
                          </a:solidFill>
                          <a:effectLst/>
                          <a:latin typeface="Arial" panose="020B0604020202020204" pitchFamily="34" charset="0"/>
                        </a:rPr>
                        <a:t>-</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 </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74772">
                <a:tc>
                  <a:txBody>
                    <a:bodyPr/>
                    <a:lstStyle/>
                    <a:p>
                      <a:pPr marL="0" algn="l"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Total</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13.360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12.752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12.122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12.519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11.988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11.514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11.664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11.803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13.810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+17.0%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4"/>
                  </a:ext>
                </a:extLst>
              </a:tr>
              <a:tr h="174772">
                <a:tc>
                  <a:txBody>
                    <a:bodyPr/>
                    <a:lstStyle/>
                    <a:p>
                      <a:pPr marL="0" algn="l"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One</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3.906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3.305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3.262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3.698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3.150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3.099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3.088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3.286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3.648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74772">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6"/>
                  </a:ext>
                </a:extLst>
              </a:tr>
              <a:tr h="174772">
                <a:tc>
                  <a:txBody>
                    <a:bodyPr/>
                    <a:lstStyle/>
                    <a:p>
                      <a:pPr marL="0" algn="l"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Two</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4.754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4.945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4.428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4.446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4.697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4.388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4.744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4.179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5.393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+29.1%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74772">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8"/>
                  </a:ext>
                </a:extLst>
              </a:tr>
              <a:tr h="174772">
                <a:tc>
                  <a:txBody>
                    <a:bodyPr/>
                    <a:lstStyle/>
                    <a:p>
                      <a:pPr marL="0" algn="l"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Three</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1.656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1.430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1.514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1.377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1.330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1.085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1.130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1.319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1.845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+39.9%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74772">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0"/>
                  </a:ext>
                </a:extLst>
              </a:tr>
              <a:tr h="174772">
                <a:tc>
                  <a:txBody>
                    <a:bodyPr/>
                    <a:lstStyle/>
                    <a:p>
                      <a:pPr marL="0" algn="l"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Four</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1.811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1.698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1.550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1.867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1.441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1.498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1.250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1.510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1.736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+15.0%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174772">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2"/>
                  </a:ext>
                </a:extLst>
              </a:tr>
              <a:tr h="174772">
                <a:tc>
                  <a:txBody>
                    <a:bodyPr/>
                    <a:lstStyle/>
                    <a:p>
                      <a:pPr marL="0" algn="l"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Five</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0.472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0.645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0.630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0.584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0.615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0.446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0.476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0.524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0.547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174772">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4"/>
                  </a:ext>
                </a:extLst>
              </a:tr>
              <a:tr h="174772">
                <a:tc>
                  <a:txBody>
                    <a:bodyPr/>
                    <a:lstStyle/>
                    <a:p>
                      <a:pPr marL="0" algn="l"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Six-Nine</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0.362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0.317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0.462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0.350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0.413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0.613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0.705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0.725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0.537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-25.9%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174772">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6"/>
                  </a:ext>
                </a:extLst>
              </a:tr>
              <a:tr h="174772">
                <a:tc>
                  <a:txBody>
                    <a:bodyPr/>
                    <a:lstStyle/>
                    <a:p>
                      <a:pPr marL="0" algn="l"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Ten or more</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0.373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0.271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0.259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0.096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-62.9%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174772">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8"/>
                  </a:ext>
                </a:extLst>
              </a:tr>
            </a:tbl>
          </a:graphicData>
        </a:graphic>
      </p:graphicFrame>
      <p:sp>
        <p:nvSpPr>
          <p:cNvPr id="10" name="Content Placeholder 25">
            <a:extLst>
              <a:ext uri="{FF2B5EF4-FFF2-40B4-BE49-F238E27FC236}">
                <a16:creationId xmlns:a16="http://schemas.microsoft.com/office/drawing/2014/main" id="{153123F2-D1A6-4317-AF7A-65139F42DE1B}"/>
              </a:ext>
            </a:extLst>
          </p:cNvPr>
          <p:cNvSpPr txBox="1">
            <a:spLocks/>
          </p:cNvSpPr>
          <p:nvPr/>
        </p:nvSpPr>
        <p:spPr>
          <a:xfrm>
            <a:off x="8832849" y="1891583"/>
            <a:ext cx="3008313" cy="381952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solidFill>
                  <a:srgbClr val="717171"/>
                </a:solidFill>
              </a:rPr>
              <a:t>Showing tourism trips by party size in Scotland between 2011 and 2019.</a:t>
            </a:r>
            <a:endParaRPr lang="en-GB" sz="1050" b="1" dirty="0">
              <a:solidFill>
                <a:srgbClr val="717171"/>
              </a:solidFill>
            </a:endParaRPr>
          </a:p>
          <a:p>
            <a:r>
              <a:rPr lang="en-GB" sz="1050" b="1" dirty="0">
                <a:solidFill>
                  <a:srgbClr val="717171"/>
                </a:solidFill>
              </a:rPr>
              <a:t>The distribution of trips in Scotland accounted for by different party sizes remains unchanged over time.  </a:t>
            </a:r>
          </a:p>
          <a:p>
            <a:r>
              <a:rPr lang="en-GB" sz="1050" b="1" dirty="0">
                <a:solidFill>
                  <a:srgbClr val="717171"/>
                </a:solidFill>
              </a:rPr>
              <a:t>The overall +17.0% increase in overnight trips in Scotland came from parties of fewer than six, and particularly those with one, two or three trip-takers.</a:t>
            </a:r>
          </a:p>
          <a:p>
            <a:r>
              <a:rPr lang="en-GB" sz="1050" b="1" dirty="0">
                <a:solidFill>
                  <a:srgbClr val="717171"/>
                </a:solidFill>
              </a:rPr>
              <a:t> </a:t>
            </a:r>
            <a:endParaRPr lang="en-GB" sz="1400" dirty="0"/>
          </a:p>
        </p:txBody>
      </p:sp>
      <p:cxnSp>
        <p:nvCxnSpPr>
          <p:cNvPr id="16" name="Straight Connector 15"/>
          <p:cNvCxnSpPr>
            <a:cxnSpLocks/>
          </p:cNvCxnSpPr>
          <p:nvPr/>
        </p:nvCxnSpPr>
        <p:spPr>
          <a:xfrm flipH="1">
            <a:off x="8291513" y="1863473"/>
            <a:ext cx="6234" cy="3942015"/>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30" name="Freeform 20">
            <a:hlinkClick r:id="rId2" action="ppaction://hlinksldjump"/>
            <a:extLst>
              <a:ext uri="{FF2B5EF4-FFF2-40B4-BE49-F238E27FC236}">
                <a16:creationId xmlns:a16="http://schemas.microsoft.com/office/drawing/2014/main" id="{7BD5BBED-C01B-4E47-930F-9FB44E454EC1}"/>
              </a:ext>
            </a:extLst>
          </p:cNvPr>
          <p:cNvSpPr>
            <a:spLocks noEditPoints="1"/>
          </p:cNvSpPr>
          <p:nvPr/>
        </p:nvSpPr>
        <p:spPr bwMode="auto">
          <a:xfrm>
            <a:off x="7272592"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3"/>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pic>
        <p:nvPicPr>
          <p:cNvPr id="8" name="Picture 7">
            <a:extLst>
              <a:ext uri="{FF2B5EF4-FFF2-40B4-BE49-F238E27FC236}">
                <a16:creationId xmlns:a16="http://schemas.microsoft.com/office/drawing/2014/main" id="{C1F5E3F2-2E3B-4EC1-A47F-FC4BDB1BC0E2}"/>
              </a:ext>
            </a:extLst>
          </p:cNvPr>
          <p:cNvPicPr/>
          <p:nvPr/>
        </p:nvPicPr>
        <p:blipFill rotWithShape="1">
          <a:blip r:embed="rId3">
            <a:extLst>
              <a:ext uri="{28A0092B-C50C-407E-A947-70E740481C1C}">
                <a14:useLocalDpi xmlns:a14="http://schemas.microsoft.com/office/drawing/2010/main" val="0"/>
              </a:ext>
            </a:extLst>
          </a:blip>
          <a:srcRect t="16958" b="17355"/>
          <a:stretch/>
        </p:blipFill>
        <p:spPr bwMode="auto">
          <a:xfrm>
            <a:off x="4466951" y="1468509"/>
            <a:ext cx="442595" cy="25146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 name="TextBox 10">
            <a:extLst>
              <a:ext uri="{FF2B5EF4-FFF2-40B4-BE49-F238E27FC236}">
                <a16:creationId xmlns:a16="http://schemas.microsoft.com/office/drawing/2014/main" id="{1DFDB6B8-3DA8-48FE-A726-2F6608D803E8}"/>
              </a:ext>
            </a:extLst>
          </p:cNvPr>
          <p:cNvSpPr txBox="1"/>
          <p:nvPr/>
        </p:nvSpPr>
        <p:spPr>
          <a:xfrm>
            <a:off x="344967" y="5899036"/>
            <a:ext cx="7386638" cy="138499"/>
          </a:xfrm>
          <a:prstGeom prst="rect">
            <a:avLst/>
          </a:prstGeom>
          <a:noFill/>
        </p:spPr>
        <p:txBody>
          <a:bodyPr wrap="none" lIns="0" tIns="0" rIns="0" bIns="0" rtlCol="0">
            <a:spAutoFit/>
          </a:bodyPr>
          <a:lstStyle/>
          <a:p>
            <a:r>
              <a:rPr lang="en-GB" sz="900" i="1" dirty="0"/>
              <a:t>*NB Since 2016 the approach to dealing with party sizes of 10 or more was changed, as prior to 2016 they had not been included.  See page 137 </a:t>
            </a:r>
          </a:p>
        </p:txBody>
      </p:sp>
      <p:sp>
        <p:nvSpPr>
          <p:cNvPr id="2" name="Slide Number Placeholder 1">
            <a:extLst>
              <a:ext uri="{FF2B5EF4-FFF2-40B4-BE49-F238E27FC236}">
                <a16:creationId xmlns:a16="http://schemas.microsoft.com/office/drawing/2014/main" id="{9EF46EA1-2FEE-4D4F-A94D-39FEE972828A}"/>
              </a:ext>
            </a:extLst>
          </p:cNvPr>
          <p:cNvSpPr>
            <a:spLocks noGrp="1"/>
          </p:cNvSpPr>
          <p:nvPr>
            <p:ph type="sldNum" sz="quarter" idx="4"/>
          </p:nvPr>
        </p:nvSpPr>
        <p:spPr/>
        <p:txBody>
          <a:bodyPr/>
          <a:lstStyle/>
          <a:p>
            <a:fld id="{4034BEE3-566C-4068-A777-C3A4762E861B}" type="slidenum">
              <a:rPr lang="en-GB" smtClean="0"/>
              <a:pPr/>
              <a:t>104</a:t>
            </a:fld>
            <a:endParaRPr lang="en-GB" dirty="0"/>
          </a:p>
        </p:txBody>
      </p:sp>
    </p:spTree>
    <p:extLst>
      <p:ext uri="{BB962C8B-B14F-4D97-AF65-F5344CB8AC3E}">
        <p14:creationId xmlns:p14="http://schemas.microsoft.com/office/powerpoint/2010/main" val="24983082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Holiday tourism by party size in Scotland   </a:t>
            </a:r>
          </a:p>
        </p:txBody>
      </p:sp>
      <p:graphicFrame>
        <p:nvGraphicFramePr>
          <p:cNvPr id="10" name="Table 9">
            <a:extLst>
              <a:ext uri="{FF2B5EF4-FFF2-40B4-BE49-F238E27FC236}">
                <a16:creationId xmlns:a16="http://schemas.microsoft.com/office/drawing/2014/main" id="{66A58035-704E-4FD1-B2CE-39EFDEDA8421}"/>
              </a:ext>
            </a:extLst>
          </p:cNvPr>
          <p:cNvGraphicFramePr>
            <a:graphicFrameLocks noGrp="1"/>
          </p:cNvGraphicFramePr>
          <p:nvPr>
            <p:extLst>
              <p:ext uri="{D42A27DB-BD31-4B8C-83A1-F6EECF244321}">
                <p14:modId xmlns:p14="http://schemas.microsoft.com/office/powerpoint/2010/main" val="3579539627"/>
              </p:ext>
            </p:extLst>
          </p:nvPr>
        </p:nvGraphicFramePr>
        <p:xfrm>
          <a:off x="359890" y="1884579"/>
          <a:ext cx="7356478" cy="3368858"/>
        </p:xfrm>
        <a:graphic>
          <a:graphicData uri="http://schemas.openxmlformats.org/drawingml/2006/table">
            <a:tbl>
              <a:tblPr/>
              <a:tblGrid>
                <a:gridCol w="1388535">
                  <a:extLst>
                    <a:ext uri="{9D8B030D-6E8A-4147-A177-3AD203B41FA5}">
                      <a16:colId xmlns:a16="http://schemas.microsoft.com/office/drawing/2014/main" val="20000"/>
                    </a:ext>
                  </a:extLst>
                </a:gridCol>
                <a:gridCol w="588517">
                  <a:extLst>
                    <a:ext uri="{9D8B030D-6E8A-4147-A177-3AD203B41FA5}">
                      <a16:colId xmlns:a16="http://schemas.microsoft.com/office/drawing/2014/main" val="3899139511"/>
                    </a:ext>
                  </a:extLst>
                </a:gridCol>
                <a:gridCol w="588517">
                  <a:extLst>
                    <a:ext uri="{9D8B030D-6E8A-4147-A177-3AD203B41FA5}">
                      <a16:colId xmlns:a16="http://schemas.microsoft.com/office/drawing/2014/main" val="1725134399"/>
                    </a:ext>
                  </a:extLst>
                </a:gridCol>
                <a:gridCol w="616108">
                  <a:extLst>
                    <a:ext uri="{9D8B030D-6E8A-4147-A177-3AD203B41FA5}">
                      <a16:colId xmlns:a16="http://schemas.microsoft.com/office/drawing/2014/main" val="20008"/>
                    </a:ext>
                  </a:extLst>
                </a:gridCol>
                <a:gridCol w="616108">
                  <a:extLst>
                    <a:ext uri="{9D8B030D-6E8A-4147-A177-3AD203B41FA5}">
                      <a16:colId xmlns:a16="http://schemas.microsoft.com/office/drawing/2014/main" val="20009"/>
                    </a:ext>
                  </a:extLst>
                </a:gridCol>
                <a:gridCol w="616108">
                  <a:extLst>
                    <a:ext uri="{9D8B030D-6E8A-4147-A177-3AD203B41FA5}">
                      <a16:colId xmlns:a16="http://schemas.microsoft.com/office/drawing/2014/main" val="20010"/>
                    </a:ext>
                  </a:extLst>
                </a:gridCol>
                <a:gridCol w="588517">
                  <a:extLst>
                    <a:ext uri="{9D8B030D-6E8A-4147-A177-3AD203B41FA5}">
                      <a16:colId xmlns:a16="http://schemas.microsoft.com/office/drawing/2014/main" val="20012"/>
                    </a:ext>
                  </a:extLst>
                </a:gridCol>
                <a:gridCol w="588517">
                  <a:extLst>
                    <a:ext uri="{9D8B030D-6E8A-4147-A177-3AD203B41FA5}">
                      <a16:colId xmlns:a16="http://schemas.microsoft.com/office/drawing/2014/main" val="2735966738"/>
                    </a:ext>
                  </a:extLst>
                </a:gridCol>
                <a:gridCol w="588517">
                  <a:extLst>
                    <a:ext uri="{9D8B030D-6E8A-4147-A177-3AD203B41FA5}">
                      <a16:colId xmlns:a16="http://schemas.microsoft.com/office/drawing/2014/main" val="740411206"/>
                    </a:ext>
                  </a:extLst>
                </a:gridCol>
                <a:gridCol w="588517">
                  <a:extLst>
                    <a:ext uri="{9D8B030D-6E8A-4147-A177-3AD203B41FA5}">
                      <a16:colId xmlns:a16="http://schemas.microsoft.com/office/drawing/2014/main" val="889906907"/>
                    </a:ext>
                  </a:extLst>
                </a:gridCol>
                <a:gridCol w="588517">
                  <a:extLst>
                    <a:ext uri="{9D8B030D-6E8A-4147-A177-3AD203B41FA5}">
                      <a16:colId xmlns:a16="http://schemas.microsoft.com/office/drawing/2014/main" val="195023803"/>
                    </a:ext>
                  </a:extLst>
                </a:gridCol>
              </a:tblGrid>
              <a:tr h="230400">
                <a:tc gridSpan="11">
                  <a:txBody>
                    <a:bodyPr/>
                    <a:lstStyle/>
                    <a:p>
                      <a:pPr algn="l" fontAlgn="ctr"/>
                      <a:r>
                        <a:rPr lang="en-GB" sz="800" b="1" i="0" u="none" strike="noStrike" dirty="0">
                          <a:solidFill>
                            <a:srgbClr val="FFFFFF"/>
                          </a:solidFill>
                          <a:effectLst/>
                          <a:latin typeface="Arial" panose="020B0604020202020204" pitchFamily="34" charset="0"/>
                        </a:rPr>
                        <a:t> Table 1.7.28 – Tourism in GB (2011-19)</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lnL w="12700" cmpd="sng">
                      <a:noFill/>
                      <a:prstDash val="solid"/>
                    </a:ln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lnL w="12700" cmpd="sng">
                      <a:noFill/>
                      <a:prstDash val="solid"/>
                    </a:ln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extLst>
                  <a:ext uri="{0D108BD9-81ED-4DB2-BD59-A6C34878D82A}">
                    <a16:rowId xmlns:a16="http://schemas.microsoft.com/office/drawing/2014/main" val="10000"/>
                  </a:ext>
                </a:extLst>
              </a:tr>
              <a:tr h="383924">
                <a:tc>
                  <a:txBody>
                    <a:bodyPr/>
                    <a:lstStyle/>
                    <a:p>
                      <a:pPr algn="ctr" fontAlgn="ctr"/>
                      <a:r>
                        <a:rPr lang="en-GB" sz="800" b="0" i="0" u="none" strike="noStrike" dirty="0">
                          <a:solidFill>
                            <a:srgbClr val="000000"/>
                          </a:solidFill>
                          <a:effectLst/>
                          <a:latin typeface="Arial" panose="020B0604020202020204" pitchFamily="34" charset="0"/>
                        </a:rPr>
                        <a:t> -</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2011</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800" b="1" i="0" u="none" strike="noStrike" dirty="0">
                          <a:solidFill>
                            <a:srgbClr val="000000"/>
                          </a:solidFill>
                          <a:effectLst/>
                          <a:latin typeface="Arial" panose="020B0604020202020204" pitchFamily="34" charset="0"/>
                        </a:rPr>
                        <a:t>2012</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2013</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2014</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2015 </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2016</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2017</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2018</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2019</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0" i="0" u="none" strike="noStrike" dirty="0">
                          <a:solidFill>
                            <a:srgbClr val="000000"/>
                          </a:solidFill>
                          <a:effectLst/>
                          <a:latin typeface="Arial" panose="020B0604020202020204" pitchFamily="34" charset="0"/>
                        </a:rPr>
                        <a:t>%</a:t>
                      </a:r>
                    </a:p>
                    <a:p>
                      <a:pPr algn="ctr" fontAlgn="ctr"/>
                      <a:r>
                        <a:rPr lang="en-GB" sz="800" b="0" i="0" u="none" strike="noStrike" dirty="0">
                          <a:solidFill>
                            <a:srgbClr val="000000"/>
                          </a:solidFill>
                          <a:effectLst/>
                          <a:latin typeface="Arial" panose="020B0604020202020204" pitchFamily="34" charset="0"/>
                        </a:rPr>
                        <a:t> change</a:t>
                      </a:r>
                    </a:p>
                    <a:p>
                      <a:pPr algn="ctr" fontAlgn="ctr"/>
                      <a:r>
                        <a:rPr lang="en-GB" sz="800" b="0" i="0" u="none" strike="noStrike" dirty="0">
                          <a:solidFill>
                            <a:srgbClr val="000000"/>
                          </a:solidFill>
                          <a:effectLst/>
                          <a:latin typeface="Arial" panose="020B0604020202020204" pitchFamily="34" charset="0"/>
                        </a:rPr>
                        <a:t> (18-19)</a:t>
                      </a:r>
                      <a:endParaRPr lang="en-GB" sz="800" b="1" i="0" u="none" strike="noStrike" dirty="0">
                        <a:solidFill>
                          <a:srgbClr val="000000"/>
                        </a:solidFill>
                        <a:effectLst/>
                        <a:latin typeface="Arial" panose="020B0604020202020204" pitchFamily="34" charset="0"/>
                      </a:endParaRP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2"/>
                  </a:ext>
                </a:extLst>
              </a:tr>
              <a:tr h="132954">
                <a:tc>
                  <a:txBody>
                    <a:bodyPr/>
                    <a:lstStyle/>
                    <a:p>
                      <a:pPr algn="ctr" fontAlgn="ctr"/>
                      <a:r>
                        <a:rPr lang="en-GB" sz="800" b="0" i="0" u="none" strike="noStrike" dirty="0">
                          <a:solidFill>
                            <a:srgbClr val="000000"/>
                          </a:solidFill>
                          <a:effectLst/>
                          <a:latin typeface="Arial" panose="020B0604020202020204" pitchFamily="34" charset="0"/>
                        </a:rPr>
                        <a:t>-</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 -</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74772">
                <a:tc>
                  <a:txBody>
                    <a:bodyPr/>
                    <a:lstStyle/>
                    <a:p>
                      <a:pPr marL="0" algn="l"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Total</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6.572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6.168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6.480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6.302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6.364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5.929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6.512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6.607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7.748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+17.3%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4"/>
                  </a:ext>
                </a:extLst>
              </a:tr>
              <a:tr h="174772">
                <a:tc>
                  <a:txBody>
                    <a:bodyPr/>
                    <a:lstStyle/>
                    <a:p>
                      <a:pPr marL="0" algn="l"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One</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0.711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0.653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0.514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0.763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0.662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0.605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0.754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0.713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0.859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+20.5%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74772">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6"/>
                  </a:ext>
                </a:extLst>
              </a:tr>
              <a:tr h="174772">
                <a:tc>
                  <a:txBody>
                    <a:bodyPr/>
                    <a:lstStyle/>
                    <a:p>
                      <a:pPr marL="0" algn="l"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Two</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3.005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2.997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3.099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2.808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2.861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2.780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3.122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2.751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3.723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+35.3%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74772">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8"/>
                  </a:ext>
                </a:extLst>
              </a:tr>
              <a:tr h="174772">
                <a:tc>
                  <a:txBody>
                    <a:bodyPr/>
                    <a:lstStyle/>
                    <a:p>
                      <a:pPr marL="0" algn="l"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Three</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0.875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0.674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0.830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0.611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0.771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0.722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0.655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0.914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1.097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74772">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0"/>
                  </a:ext>
                </a:extLst>
              </a:tr>
              <a:tr h="174772">
                <a:tc>
                  <a:txBody>
                    <a:bodyPr/>
                    <a:lstStyle/>
                    <a:p>
                      <a:pPr marL="0" algn="l"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Four</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1.166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1.096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1.025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1.288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0.978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0.934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0.969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1.141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1.203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+5.4%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174772">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2"/>
                  </a:ext>
                </a:extLst>
              </a:tr>
              <a:tr h="174772">
                <a:tc>
                  <a:txBody>
                    <a:bodyPr/>
                    <a:lstStyle/>
                    <a:p>
                      <a:pPr marL="0" algn="l"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Five</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0.350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0.319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0.391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0.396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0.472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0.335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0.311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0.360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0.379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+5.3%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174772">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4"/>
                  </a:ext>
                </a:extLst>
              </a:tr>
              <a:tr h="174772">
                <a:tc>
                  <a:txBody>
                    <a:bodyPr/>
                    <a:lstStyle/>
                    <a:p>
                      <a:pPr marL="0" algn="l"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Six-Nine</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0.249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0.220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0.396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0.303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0.365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0.449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0.543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0.594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0.422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-29.0%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174772">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6"/>
                  </a:ext>
                </a:extLst>
              </a:tr>
              <a:tr h="174772">
                <a:tc>
                  <a:txBody>
                    <a:bodyPr/>
                    <a:lstStyle/>
                    <a:p>
                      <a:pPr marL="0" algn="l"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Ten or more</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0.097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0.158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0.135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0.065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-51.9%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174772">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8"/>
                  </a:ext>
                </a:extLst>
              </a:tr>
            </a:tbl>
          </a:graphicData>
        </a:graphic>
      </p:graphicFrame>
      <p:sp>
        <p:nvSpPr>
          <p:cNvPr id="12" name="Content Placeholder 25">
            <a:extLst>
              <a:ext uri="{FF2B5EF4-FFF2-40B4-BE49-F238E27FC236}">
                <a16:creationId xmlns:a16="http://schemas.microsoft.com/office/drawing/2014/main" id="{32BED14F-A4F1-434E-A0E8-DBCBA980664F}"/>
              </a:ext>
            </a:extLst>
          </p:cNvPr>
          <p:cNvSpPr txBox="1">
            <a:spLocks/>
          </p:cNvSpPr>
          <p:nvPr/>
        </p:nvSpPr>
        <p:spPr>
          <a:xfrm>
            <a:off x="8580439" y="1891582"/>
            <a:ext cx="3244850" cy="381952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solidFill>
                  <a:srgbClr val="717171"/>
                </a:solidFill>
              </a:rPr>
              <a:t>Showing holiday tourism trips by party size in Scotland between 2011 and 2019.</a:t>
            </a:r>
            <a:endParaRPr lang="en-GB" sz="1050" b="1" dirty="0">
              <a:solidFill>
                <a:srgbClr val="717171"/>
              </a:solidFill>
            </a:endParaRPr>
          </a:p>
          <a:p>
            <a:r>
              <a:rPr lang="en-GB" sz="1050" b="1" dirty="0">
                <a:solidFill>
                  <a:srgbClr val="717171"/>
                </a:solidFill>
              </a:rPr>
              <a:t>The proportion of trips accounted for by single person parties is smaller for holiday trips than other types of trip, at 11%. The greatest number of trips are party size of two (48%) showing an increase against 2018 of +35.3%.</a:t>
            </a:r>
          </a:p>
          <a:p>
            <a:r>
              <a:rPr lang="en-GB" sz="1050" b="1" dirty="0">
                <a:solidFill>
                  <a:srgbClr val="717171"/>
                </a:solidFill>
              </a:rPr>
              <a:t>The overall +17.3% increase in overnight holiday trips in Scotland came from parties of fewer than six, and particularly those with one, two or three trip-takers.</a:t>
            </a:r>
          </a:p>
          <a:p>
            <a:endParaRPr lang="en-GB" sz="1400" dirty="0"/>
          </a:p>
        </p:txBody>
      </p:sp>
      <p:cxnSp>
        <p:nvCxnSpPr>
          <p:cNvPr id="16" name="Straight Connector 15"/>
          <p:cNvCxnSpPr>
            <a:cxnSpLocks/>
          </p:cNvCxnSpPr>
          <p:nvPr/>
        </p:nvCxnSpPr>
        <p:spPr>
          <a:xfrm>
            <a:off x="8286378" y="1885595"/>
            <a:ext cx="5135" cy="3919893"/>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30" name="Freeform 20">
            <a:hlinkClick r:id="rId2" action="ppaction://hlinksldjump"/>
            <a:extLst>
              <a:ext uri="{FF2B5EF4-FFF2-40B4-BE49-F238E27FC236}">
                <a16:creationId xmlns:a16="http://schemas.microsoft.com/office/drawing/2014/main" id="{4DF77E2E-A11B-4FCC-8390-629B8BF16178}"/>
              </a:ext>
            </a:extLst>
          </p:cNvPr>
          <p:cNvSpPr>
            <a:spLocks noEditPoints="1"/>
          </p:cNvSpPr>
          <p:nvPr/>
        </p:nvSpPr>
        <p:spPr bwMode="auto">
          <a:xfrm>
            <a:off x="7272592"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3"/>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pic>
        <p:nvPicPr>
          <p:cNvPr id="8" name="Picture 7">
            <a:extLst>
              <a:ext uri="{FF2B5EF4-FFF2-40B4-BE49-F238E27FC236}">
                <a16:creationId xmlns:a16="http://schemas.microsoft.com/office/drawing/2014/main" id="{B4B6AA11-3F2B-49EB-9978-B9593D228225}"/>
              </a:ext>
            </a:extLst>
          </p:cNvPr>
          <p:cNvPicPr/>
          <p:nvPr/>
        </p:nvPicPr>
        <p:blipFill rotWithShape="1">
          <a:blip r:embed="rId3">
            <a:extLst>
              <a:ext uri="{28A0092B-C50C-407E-A947-70E740481C1C}">
                <a14:useLocalDpi xmlns:a14="http://schemas.microsoft.com/office/drawing/2010/main" val="0"/>
              </a:ext>
            </a:extLst>
          </a:blip>
          <a:srcRect t="16958" b="17355"/>
          <a:stretch/>
        </p:blipFill>
        <p:spPr bwMode="auto">
          <a:xfrm>
            <a:off x="5347795" y="1454670"/>
            <a:ext cx="442595" cy="25146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 name="TextBox 8">
            <a:extLst>
              <a:ext uri="{FF2B5EF4-FFF2-40B4-BE49-F238E27FC236}">
                <a16:creationId xmlns:a16="http://schemas.microsoft.com/office/drawing/2014/main" id="{B5D3AA02-FF0E-48C1-916C-C2D629543BAB}"/>
              </a:ext>
            </a:extLst>
          </p:cNvPr>
          <p:cNvSpPr txBox="1"/>
          <p:nvPr/>
        </p:nvSpPr>
        <p:spPr>
          <a:xfrm>
            <a:off x="344967" y="5899036"/>
            <a:ext cx="7386638" cy="138499"/>
          </a:xfrm>
          <a:prstGeom prst="rect">
            <a:avLst/>
          </a:prstGeom>
          <a:noFill/>
        </p:spPr>
        <p:txBody>
          <a:bodyPr wrap="none" lIns="0" tIns="0" rIns="0" bIns="0" rtlCol="0">
            <a:spAutoFit/>
          </a:bodyPr>
          <a:lstStyle/>
          <a:p>
            <a:r>
              <a:rPr lang="en-GB" sz="900" i="1" dirty="0"/>
              <a:t>*NB Since 2016 the approach to dealing with party sizes of 10 or more was changed, as prior to 2016 they had not been included.  See page 137 </a:t>
            </a:r>
          </a:p>
        </p:txBody>
      </p:sp>
      <p:sp>
        <p:nvSpPr>
          <p:cNvPr id="2" name="Slide Number Placeholder 1">
            <a:extLst>
              <a:ext uri="{FF2B5EF4-FFF2-40B4-BE49-F238E27FC236}">
                <a16:creationId xmlns:a16="http://schemas.microsoft.com/office/drawing/2014/main" id="{505BE0C7-B59E-46BE-8528-910D9BA71EAA}"/>
              </a:ext>
            </a:extLst>
          </p:cNvPr>
          <p:cNvSpPr>
            <a:spLocks noGrp="1"/>
          </p:cNvSpPr>
          <p:nvPr>
            <p:ph type="sldNum" sz="quarter" idx="4"/>
          </p:nvPr>
        </p:nvSpPr>
        <p:spPr/>
        <p:txBody>
          <a:bodyPr/>
          <a:lstStyle/>
          <a:p>
            <a:fld id="{4034BEE3-566C-4068-A777-C3A4762E861B}" type="slidenum">
              <a:rPr lang="en-GB" smtClean="0"/>
              <a:pPr/>
              <a:t>105</a:t>
            </a:fld>
            <a:endParaRPr lang="en-GB" dirty="0"/>
          </a:p>
        </p:txBody>
      </p:sp>
    </p:spTree>
    <p:extLst>
      <p:ext uri="{BB962C8B-B14F-4D97-AF65-F5344CB8AC3E}">
        <p14:creationId xmlns:p14="http://schemas.microsoft.com/office/powerpoint/2010/main" val="42611319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Tourism by party size in Wales  </a:t>
            </a:r>
          </a:p>
        </p:txBody>
      </p:sp>
      <p:graphicFrame>
        <p:nvGraphicFramePr>
          <p:cNvPr id="9" name="Table 8">
            <a:extLst>
              <a:ext uri="{FF2B5EF4-FFF2-40B4-BE49-F238E27FC236}">
                <a16:creationId xmlns:a16="http://schemas.microsoft.com/office/drawing/2014/main" id="{D2958DF7-46EA-4710-BB30-4F48CE2264B5}"/>
              </a:ext>
            </a:extLst>
          </p:cNvPr>
          <p:cNvGraphicFramePr>
            <a:graphicFrameLocks noGrp="1"/>
          </p:cNvGraphicFramePr>
          <p:nvPr>
            <p:extLst>
              <p:ext uri="{D42A27DB-BD31-4B8C-83A1-F6EECF244321}">
                <p14:modId xmlns:p14="http://schemas.microsoft.com/office/powerpoint/2010/main" val="356380198"/>
              </p:ext>
            </p:extLst>
          </p:nvPr>
        </p:nvGraphicFramePr>
        <p:xfrm>
          <a:off x="359890" y="1884579"/>
          <a:ext cx="7356478" cy="3393278"/>
        </p:xfrm>
        <a:graphic>
          <a:graphicData uri="http://schemas.openxmlformats.org/drawingml/2006/table">
            <a:tbl>
              <a:tblPr/>
              <a:tblGrid>
                <a:gridCol w="1388535">
                  <a:extLst>
                    <a:ext uri="{9D8B030D-6E8A-4147-A177-3AD203B41FA5}">
                      <a16:colId xmlns:a16="http://schemas.microsoft.com/office/drawing/2014/main" val="20000"/>
                    </a:ext>
                  </a:extLst>
                </a:gridCol>
                <a:gridCol w="588517">
                  <a:extLst>
                    <a:ext uri="{9D8B030D-6E8A-4147-A177-3AD203B41FA5}">
                      <a16:colId xmlns:a16="http://schemas.microsoft.com/office/drawing/2014/main" val="3899139511"/>
                    </a:ext>
                  </a:extLst>
                </a:gridCol>
                <a:gridCol w="588517">
                  <a:extLst>
                    <a:ext uri="{9D8B030D-6E8A-4147-A177-3AD203B41FA5}">
                      <a16:colId xmlns:a16="http://schemas.microsoft.com/office/drawing/2014/main" val="1725134399"/>
                    </a:ext>
                  </a:extLst>
                </a:gridCol>
                <a:gridCol w="616108">
                  <a:extLst>
                    <a:ext uri="{9D8B030D-6E8A-4147-A177-3AD203B41FA5}">
                      <a16:colId xmlns:a16="http://schemas.microsoft.com/office/drawing/2014/main" val="20008"/>
                    </a:ext>
                  </a:extLst>
                </a:gridCol>
                <a:gridCol w="616108">
                  <a:extLst>
                    <a:ext uri="{9D8B030D-6E8A-4147-A177-3AD203B41FA5}">
                      <a16:colId xmlns:a16="http://schemas.microsoft.com/office/drawing/2014/main" val="20009"/>
                    </a:ext>
                  </a:extLst>
                </a:gridCol>
                <a:gridCol w="616108">
                  <a:extLst>
                    <a:ext uri="{9D8B030D-6E8A-4147-A177-3AD203B41FA5}">
                      <a16:colId xmlns:a16="http://schemas.microsoft.com/office/drawing/2014/main" val="20010"/>
                    </a:ext>
                  </a:extLst>
                </a:gridCol>
                <a:gridCol w="588517">
                  <a:extLst>
                    <a:ext uri="{9D8B030D-6E8A-4147-A177-3AD203B41FA5}">
                      <a16:colId xmlns:a16="http://schemas.microsoft.com/office/drawing/2014/main" val="20012"/>
                    </a:ext>
                  </a:extLst>
                </a:gridCol>
                <a:gridCol w="588517">
                  <a:extLst>
                    <a:ext uri="{9D8B030D-6E8A-4147-A177-3AD203B41FA5}">
                      <a16:colId xmlns:a16="http://schemas.microsoft.com/office/drawing/2014/main" val="2735966738"/>
                    </a:ext>
                  </a:extLst>
                </a:gridCol>
                <a:gridCol w="588517">
                  <a:extLst>
                    <a:ext uri="{9D8B030D-6E8A-4147-A177-3AD203B41FA5}">
                      <a16:colId xmlns:a16="http://schemas.microsoft.com/office/drawing/2014/main" val="740411206"/>
                    </a:ext>
                  </a:extLst>
                </a:gridCol>
                <a:gridCol w="588517">
                  <a:extLst>
                    <a:ext uri="{9D8B030D-6E8A-4147-A177-3AD203B41FA5}">
                      <a16:colId xmlns:a16="http://schemas.microsoft.com/office/drawing/2014/main" val="1092506628"/>
                    </a:ext>
                  </a:extLst>
                </a:gridCol>
                <a:gridCol w="588517">
                  <a:extLst>
                    <a:ext uri="{9D8B030D-6E8A-4147-A177-3AD203B41FA5}">
                      <a16:colId xmlns:a16="http://schemas.microsoft.com/office/drawing/2014/main" val="195023803"/>
                    </a:ext>
                  </a:extLst>
                </a:gridCol>
              </a:tblGrid>
              <a:tr h="230400">
                <a:tc gridSpan="11">
                  <a:txBody>
                    <a:bodyPr/>
                    <a:lstStyle/>
                    <a:p>
                      <a:pPr algn="l" fontAlgn="ctr"/>
                      <a:r>
                        <a:rPr lang="en-GB" sz="800" b="1" i="0" u="none" strike="noStrike" dirty="0">
                          <a:solidFill>
                            <a:srgbClr val="FFFFFF"/>
                          </a:solidFill>
                          <a:effectLst/>
                          <a:latin typeface="Arial" panose="020B0604020202020204" pitchFamily="34" charset="0"/>
                        </a:rPr>
                        <a:t> Table 1.7.29 – Tourism in GB (2011-19)</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lnL w="12700" cmpd="sng">
                      <a:noFill/>
                      <a:prstDash val="solid"/>
                    </a:ln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lnL w="12700" cmpd="sng">
                      <a:noFill/>
                      <a:prstDash val="solid"/>
                    </a:ln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extLst>
                  <a:ext uri="{0D108BD9-81ED-4DB2-BD59-A6C34878D82A}">
                    <a16:rowId xmlns:a16="http://schemas.microsoft.com/office/drawing/2014/main" val="10000"/>
                  </a:ext>
                </a:extLst>
              </a:tr>
              <a:tr h="383924">
                <a:tc>
                  <a:txBody>
                    <a:bodyPr/>
                    <a:lstStyle/>
                    <a:p>
                      <a:pPr algn="ctr" fontAlgn="ctr"/>
                      <a:r>
                        <a:rPr lang="en-GB" sz="800" b="0" i="0" u="none" strike="noStrike" dirty="0">
                          <a:solidFill>
                            <a:srgbClr val="000000"/>
                          </a:solidFill>
                          <a:effectLst/>
                          <a:latin typeface="Arial" panose="020B0604020202020204" pitchFamily="34" charset="0"/>
                        </a:rPr>
                        <a:t> -</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2011</a:t>
                      </a:r>
                    </a:p>
                  </a:txBody>
                  <a:tcPr marL="10800" marR="6873" marT="6873"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800" b="1" i="0" u="none" strike="noStrike" dirty="0">
                          <a:solidFill>
                            <a:srgbClr val="000000"/>
                          </a:solidFill>
                          <a:effectLst/>
                          <a:latin typeface="Arial" panose="020B0604020202020204" pitchFamily="34" charset="0"/>
                        </a:rPr>
                        <a:t>2012</a:t>
                      </a:r>
                    </a:p>
                  </a:txBody>
                  <a:tcPr marL="10800" marR="6873" marT="6873"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2013</a:t>
                      </a:r>
                    </a:p>
                  </a:txBody>
                  <a:tcPr marL="10800" marR="6873" marT="6873"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2014</a:t>
                      </a:r>
                    </a:p>
                  </a:txBody>
                  <a:tcPr marL="10800" marR="6873" marT="6873"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2015 </a:t>
                      </a:r>
                    </a:p>
                  </a:txBody>
                  <a:tcPr marL="10800" marR="6873" marT="6873"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2016</a:t>
                      </a:r>
                    </a:p>
                  </a:txBody>
                  <a:tcPr marL="10800" marR="6873" marT="6873"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2017</a:t>
                      </a:r>
                    </a:p>
                  </a:txBody>
                  <a:tcPr marL="10800" marR="6873" marT="6873"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2018</a:t>
                      </a:r>
                    </a:p>
                  </a:txBody>
                  <a:tcPr marL="10800" marR="6873" marT="6873"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2019</a:t>
                      </a:r>
                    </a:p>
                  </a:txBody>
                  <a:tcPr marL="10800" marR="6873" marT="6873"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0" i="0" u="none" strike="noStrike" dirty="0">
                          <a:solidFill>
                            <a:srgbClr val="000000"/>
                          </a:solidFill>
                          <a:effectLst/>
                          <a:latin typeface="Arial" panose="020B0604020202020204" pitchFamily="34" charset="0"/>
                        </a:rPr>
                        <a:t>%</a:t>
                      </a:r>
                    </a:p>
                    <a:p>
                      <a:pPr algn="ctr" fontAlgn="ctr"/>
                      <a:r>
                        <a:rPr lang="en-GB" sz="800" b="0" i="0" u="none" strike="noStrike" dirty="0">
                          <a:solidFill>
                            <a:srgbClr val="000000"/>
                          </a:solidFill>
                          <a:effectLst/>
                          <a:latin typeface="Arial" panose="020B0604020202020204" pitchFamily="34" charset="0"/>
                        </a:rPr>
                        <a:t> change</a:t>
                      </a:r>
                    </a:p>
                    <a:p>
                      <a:pPr algn="ctr" fontAlgn="ctr"/>
                      <a:r>
                        <a:rPr lang="en-GB" sz="800" b="0" i="0" u="none" strike="noStrike" dirty="0">
                          <a:solidFill>
                            <a:srgbClr val="000000"/>
                          </a:solidFill>
                          <a:effectLst/>
                          <a:latin typeface="Arial" panose="020B0604020202020204" pitchFamily="34" charset="0"/>
                        </a:rPr>
                        <a:t> (18-19)</a:t>
                      </a:r>
                      <a:endParaRPr lang="en-GB" sz="800" b="1" i="0" u="none" strike="noStrike" dirty="0">
                        <a:solidFill>
                          <a:srgbClr val="000000"/>
                        </a:solidFill>
                        <a:effectLst/>
                        <a:latin typeface="Arial" panose="020B0604020202020204" pitchFamily="34" charset="0"/>
                      </a:endParaRPr>
                    </a:p>
                  </a:txBody>
                  <a:tcPr marL="10800" marR="6873" marT="6873"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2"/>
                  </a:ext>
                </a:extLst>
              </a:tr>
              <a:tr h="132954">
                <a:tc>
                  <a:txBody>
                    <a:bodyPr/>
                    <a:lstStyle/>
                    <a:p>
                      <a:pPr algn="ctr" fontAlgn="ctr"/>
                      <a:r>
                        <a:rPr lang="en-GB" sz="800" b="0" i="0" u="none" strike="noStrike" dirty="0">
                          <a:solidFill>
                            <a:srgbClr val="000000"/>
                          </a:solidFill>
                          <a:effectLst/>
                          <a:latin typeface="Arial" panose="020B0604020202020204" pitchFamily="34" charset="0"/>
                        </a:rPr>
                        <a:t>-</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 </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76400">
                <a:tc>
                  <a:txBody>
                    <a:bodyPr/>
                    <a:lstStyle/>
                    <a:p>
                      <a:pPr marL="0" algn="l"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Total</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9.697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9.603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9.943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10.002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10.449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9.307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9.024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10.021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10.698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+6.8%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4"/>
                  </a:ext>
                </a:extLst>
              </a:tr>
              <a:tr h="176400">
                <a:tc>
                  <a:txBody>
                    <a:bodyPr/>
                    <a:lstStyle/>
                    <a:p>
                      <a:pPr marL="0" algn="l"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One</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1.995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2.003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1.997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2.000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2.180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1.661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1.798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1.922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1.891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76400">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6"/>
                  </a:ext>
                </a:extLst>
              </a:tr>
              <a:tr h="176400">
                <a:tc>
                  <a:txBody>
                    <a:bodyPr/>
                    <a:lstStyle/>
                    <a:p>
                      <a:pPr marL="0" algn="l"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Two</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3.239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3.402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3.455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3.234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3.575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3.480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3.080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3.378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3.809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+12.8%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76400">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8"/>
                  </a:ext>
                </a:extLst>
              </a:tr>
              <a:tr h="176400">
                <a:tc>
                  <a:txBody>
                    <a:bodyPr/>
                    <a:lstStyle/>
                    <a:p>
                      <a:pPr marL="0" algn="l"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Three</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1.237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1.270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1.228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1.279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1.274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1.047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1.260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1.453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1.644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+13.1%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76400">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0"/>
                  </a:ext>
                </a:extLst>
              </a:tr>
              <a:tr h="176400">
                <a:tc>
                  <a:txBody>
                    <a:bodyPr/>
                    <a:lstStyle/>
                    <a:p>
                      <a:pPr marL="0" algn="l"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Four</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1.772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1.634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1.885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1.864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1.730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1.651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1.550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1.529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1.599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176400">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2"/>
                  </a:ext>
                </a:extLst>
              </a:tr>
              <a:tr h="176400">
                <a:tc>
                  <a:txBody>
                    <a:bodyPr/>
                    <a:lstStyle/>
                    <a:p>
                      <a:pPr marL="0" algn="l"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Five</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0.765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0.722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0.821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0.612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0.965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0.690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0.677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0.772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0.890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+15.3%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176400">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4"/>
                  </a:ext>
                </a:extLst>
              </a:tr>
              <a:tr h="176400">
                <a:tc>
                  <a:txBody>
                    <a:bodyPr/>
                    <a:lstStyle/>
                    <a:p>
                      <a:pPr marL="0" algn="l"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Six-Nine</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0.464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0.368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0.329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0.645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0.378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0.574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0.607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0.729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0.697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176400">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6"/>
                  </a:ext>
                </a:extLst>
              </a:tr>
              <a:tr h="176400">
                <a:tc>
                  <a:txBody>
                    <a:bodyPr/>
                    <a:lstStyle/>
                    <a:p>
                      <a:pPr marL="0" algn="l"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Ten or more</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0.199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0.051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0.237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0.167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-29.5%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176400">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8"/>
                  </a:ext>
                </a:extLst>
              </a:tr>
            </a:tbl>
          </a:graphicData>
        </a:graphic>
      </p:graphicFrame>
      <p:sp>
        <p:nvSpPr>
          <p:cNvPr id="10" name="Content Placeholder 25">
            <a:extLst>
              <a:ext uri="{FF2B5EF4-FFF2-40B4-BE49-F238E27FC236}">
                <a16:creationId xmlns:a16="http://schemas.microsoft.com/office/drawing/2014/main" id="{00162450-BE4A-490C-B90B-0CA53AE0E226}"/>
              </a:ext>
            </a:extLst>
          </p:cNvPr>
          <p:cNvSpPr txBox="1">
            <a:spLocks/>
          </p:cNvSpPr>
          <p:nvPr/>
        </p:nvSpPr>
        <p:spPr>
          <a:xfrm>
            <a:off x="8580443" y="1891588"/>
            <a:ext cx="3244846" cy="381952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solidFill>
                  <a:srgbClr val="717171"/>
                </a:solidFill>
              </a:rPr>
              <a:t>Showing tourism trips by party size in Wales between 2011 and 2019.</a:t>
            </a:r>
            <a:endParaRPr lang="en-GB" sz="1050" b="1" dirty="0">
              <a:solidFill>
                <a:srgbClr val="717171"/>
              </a:solidFill>
            </a:endParaRPr>
          </a:p>
          <a:p>
            <a:r>
              <a:rPr lang="en-GB" sz="1050" b="1" dirty="0">
                <a:solidFill>
                  <a:srgbClr val="717171"/>
                </a:solidFill>
              </a:rPr>
              <a:t>The proportion of trips taken by different party sizes is stable over time.  The greatest number of trips (36%) are party size of two.  The number of trips with a single person is 18%, a lower proportion than in England and Scotland.  </a:t>
            </a:r>
            <a:endParaRPr lang="en-GB" sz="1400" b="1" dirty="0">
              <a:solidFill>
                <a:srgbClr val="717171"/>
              </a:solidFill>
            </a:endParaRPr>
          </a:p>
          <a:p>
            <a:r>
              <a:rPr lang="en-GB" sz="1050" b="1" dirty="0">
                <a:solidFill>
                  <a:srgbClr val="717171"/>
                </a:solidFill>
              </a:rPr>
              <a:t>Over the period 2011 – 2019 there has been a decrease in trips among solus trip takers and an increase in trips among two person groups.</a:t>
            </a:r>
          </a:p>
          <a:p>
            <a:r>
              <a:rPr lang="en-GB" sz="1050" b="1" dirty="0">
                <a:solidFill>
                  <a:srgbClr val="717171"/>
                </a:solidFill>
              </a:rPr>
              <a:t>The overall 2019 growth in trips of +6.8% came from an increased number of trips by parties of  size two to five.  </a:t>
            </a:r>
          </a:p>
        </p:txBody>
      </p:sp>
      <p:cxnSp>
        <p:nvCxnSpPr>
          <p:cNvPr id="16" name="Straight Connector 15"/>
          <p:cNvCxnSpPr>
            <a:cxnSpLocks/>
          </p:cNvCxnSpPr>
          <p:nvPr/>
        </p:nvCxnSpPr>
        <p:spPr>
          <a:xfrm>
            <a:off x="8290373" y="1885595"/>
            <a:ext cx="0" cy="3919893"/>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30" name="Freeform 20">
            <a:hlinkClick r:id="rId2" action="ppaction://hlinksldjump"/>
            <a:extLst>
              <a:ext uri="{FF2B5EF4-FFF2-40B4-BE49-F238E27FC236}">
                <a16:creationId xmlns:a16="http://schemas.microsoft.com/office/drawing/2014/main" id="{7BD5BBED-C01B-4E47-930F-9FB44E454EC1}"/>
              </a:ext>
            </a:extLst>
          </p:cNvPr>
          <p:cNvSpPr>
            <a:spLocks noEditPoints="1"/>
          </p:cNvSpPr>
          <p:nvPr/>
        </p:nvSpPr>
        <p:spPr bwMode="auto">
          <a:xfrm>
            <a:off x="7272592"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3"/>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pic>
        <p:nvPicPr>
          <p:cNvPr id="8" name="Picture 7">
            <a:extLst>
              <a:ext uri="{FF2B5EF4-FFF2-40B4-BE49-F238E27FC236}">
                <a16:creationId xmlns:a16="http://schemas.microsoft.com/office/drawing/2014/main" id="{10BEFAEB-D2DB-49BD-BD49-7D9062BACAAC}"/>
              </a:ext>
            </a:extLst>
          </p:cNvPr>
          <p:cNvPicPr/>
          <p:nvPr/>
        </p:nvPicPr>
        <p:blipFill>
          <a:blip r:embed="rId3">
            <a:extLst>
              <a:ext uri="{28A0092B-C50C-407E-A947-70E740481C1C}">
                <a14:useLocalDpi xmlns:a14="http://schemas.microsoft.com/office/drawing/2010/main" val="0"/>
              </a:ext>
            </a:extLst>
          </a:blip>
          <a:srcRect/>
          <a:stretch>
            <a:fillRect/>
          </a:stretch>
        </p:blipFill>
        <p:spPr bwMode="auto">
          <a:xfrm>
            <a:off x="4098039" y="1464867"/>
            <a:ext cx="442595" cy="25146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 name="TextBox 10">
            <a:extLst>
              <a:ext uri="{FF2B5EF4-FFF2-40B4-BE49-F238E27FC236}">
                <a16:creationId xmlns:a16="http://schemas.microsoft.com/office/drawing/2014/main" id="{93FA7181-3BFB-4B28-B953-B5D9E855BE69}"/>
              </a:ext>
            </a:extLst>
          </p:cNvPr>
          <p:cNvSpPr txBox="1"/>
          <p:nvPr/>
        </p:nvSpPr>
        <p:spPr>
          <a:xfrm>
            <a:off x="344967" y="5899036"/>
            <a:ext cx="7386638" cy="138499"/>
          </a:xfrm>
          <a:prstGeom prst="rect">
            <a:avLst/>
          </a:prstGeom>
          <a:noFill/>
        </p:spPr>
        <p:txBody>
          <a:bodyPr wrap="none" lIns="0" tIns="0" rIns="0" bIns="0" rtlCol="0">
            <a:spAutoFit/>
          </a:bodyPr>
          <a:lstStyle/>
          <a:p>
            <a:r>
              <a:rPr lang="en-GB" sz="900" i="1" dirty="0"/>
              <a:t>*NB Since 2016 the approach to dealing with party sizes of 10 or more was changed, as prior to 2016 they had not been included.  See page 137 </a:t>
            </a:r>
          </a:p>
        </p:txBody>
      </p:sp>
      <p:sp>
        <p:nvSpPr>
          <p:cNvPr id="2" name="Slide Number Placeholder 1">
            <a:extLst>
              <a:ext uri="{FF2B5EF4-FFF2-40B4-BE49-F238E27FC236}">
                <a16:creationId xmlns:a16="http://schemas.microsoft.com/office/drawing/2014/main" id="{42BC96FE-2C77-4957-95B7-5C763945740E}"/>
              </a:ext>
            </a:extLst>
          </p:cNvPr>
          <p:cNvSpPr>
            <a:spLocks noGrp="1"/>
          </p:cNvSpPr>
          <p:nvPr>
            <p:ph type="sldNum" sz="quarter" idx="4"/>
          </p:nvPr>
        </p:nvSpPr>
        <p:spPr/>
        <p:txBody>
          <a:bodyPr/>
          <a:lstStyle/>
          <a:p>
            <a:fld id="{4034BEE3-566C-4068-A777-C3A4762E861B}" type="slidenum">
              <a:rPr lang="en-GB" smtClean="0"/>
              <a:pPr/>
              <a:t>106</a:t>
            </a:fld>
            <a:endParaRPr lang="en-GB" dirty="0"/>
          </a:p>
        </p:txBody>
      </p:sp>
    </p:spTree>
    <p:extLst>
      <p:ext uri="{BB962C8B-B14F-4D97-AF65-F5344CB8AC3E}">
        <p14:creationId xmlns:p14="http://schemas.microsoft.com/office/powerpoint/2010/main" val="292907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Holiday tourism by party size in Wales   </a:t>
            </a:r>
          </a:p>
        </p:txBody>
      </p:sp>
      <p:graphicFrame>
        <p:nvGraphicFramePr>
          <p:cNvPr id="10" name="Table 9">
            <a:extLst>
              <a:ext uri="{FF2B5EF4-FFF2-40B4-BE49-F238E27FC236}">
                <a16:creationId xmlns:a16="http://schemas.microsoft.com/office/drawing/2014/main" id="{66A58035-704E-4FD1-B2CE-39EFDEDA8421}"/>
              </a:ext>
            </a:extLst>
          </p:cNvPr>
          <p:cNvGraphicFramePr>
            <a:graphicFrameLocks noGrp="1"/>
          </p:cNvGraphicFramePr>
          <p:nvPr>
            <p:extLst>
              <p:ext uri="{D42A27DB-BD31-4B8C-83A1-F6EECF244321}">
                <p14:modId xmlns:p14="http://schemas.microsoft.com/office/powerpoint/2010/main" val="3712757230"/>
              </p:ext>
            </p:extLst>
          </p:nvPr>
        </p:nvGraphicFramePr>
        <p:xfrm>
          <a:off x="359890" y="1884579"/>
          <a:ext cx="7356478" cy="3368858"/>
        </p:xfrm>
        <a:graphic>
          <a:graphicData uri="http://schemas.openxmlformats.org/drawingml/2006/table">
            <a:tbl>
              <a:tblPr/>
              <a:tblGrid>
                <a:gridCol w="1388535">
                  <a:extLst>
                    <a:ext uri="{9D8B030D-6E8A-4147-A177-3AD203B41FA5}">
                      <a16:colId xmlns:a16="http://schemas.microsoft.com/office/drawing/2014/main" val="20000"/>
                    </a:ext>
                  </a:extLst>
                </a:gridCol>
                <a:gridCol w="588517">
                  <a:extLst>
                    <a:ext uri="{9D8B030D-6E8A-4147-A177-3AD203B41FA5}">
                      <a16:colId xmlns:a16="http://schemas.microsoft.com/office/drawing/2014/main" val="3899139511"/>
                    </a:ext>
                  </a:extLst>
                </a:gridCol>
                <a:gridCol w="588517">
                  <a:extLst>
                    <a:ext uri="{9D8B030D-6E8A-4147-A177-3AD203B41FA5}">
                      <a16:colId xmlns:a16="http://schemas.microsoft.com/office/drawing/2014/main" val="1725134399"/>
                    </a:ext>
                  </a:extLst>
                </a:gridCol>
                <a:gridCol w="616108">
                  <a:extLst>
                    <a:ext uri="{9D8B030D-6E8A-4147-A177-3AD203B41FA5}">
                      <a16:colId xmlns:a16="http://schemas.microsoft.com/office/drawing/2014/main" val="20008"/>
                    </a:ext>
                  </a:extLst>
                </a:gridCol>
                <a:gridCol w="616108">
                  <a:extLst>
                    <a:ext uri="{9D8B030D-6E8A-4147-A177-3AD203B41FA5}">
                      <a16:colId xmlns:a16="http://schemas.microsoft.com/office/drawing/2014/main" val="20009"/>
                    </a:ext>
                  </a:extLst>
                </a:gridCol>
                <a:gridCol w="616108">
                  <a:extLst>
                    <a:ext uri="{9D8B030D-6E8A-4147-A177-3AD203B41FA5}">
                      <a16:colId xmlns:a16="http://schemas.microsoft.com/office/drawing/2014/main" val="20010"/>
                    </a:ext>
                  </a:extLst>
                </a:gridCol>
                <a:gridCol w="588517">
                  <a:extLst>
                    <a:ext uri="{9D8B030D-6E8A-4147-A177-3AD203B41FA5}">
                      <a16:colId xmlns:a16="http://schemas.microsoft.com/office/drawing/2014/main" val="20012"/>
                    </a:ext>
                  </a:extLst>
                </a:gridCol>
                <a:gridCol w="588517">
                  <a:extLst>
                    <a:ext uri="{9D8B030D-6E8A-4147-A177-3AD203B41FA5}">
                      <a16:colId xmlns:a16="http://schemas.microsoft.com/office/drawing/2014/main" val="2735966738"/>
                    </a:ext>
                  </a:extLst>
                </a:gridCol>
                <a:gridCol w="588517">
                  <a:extLst>
                    <a:ext uri="{9D8B030D-6E8A-4147-A177-3AD203B41FA5}">
                      <a16:colId xmlns:a16="http://schemas.microsoft.com/office/drawing/2014/main" val="740411206"/>
                    </a:ext>
                  </a:extLst>
                </a:gridCol>
                <a:gridCol w="588517">
                  <a:extLst>
                    <a:ext uri="{9D8B030D-6E8A-4147-A177-3AD203B41FA5}">
                      <a16:colId xmlns:a16="http://schemas.microsoft.com/office/drawing/2014/main" val="2852861688"/>
                    </a:ext>
                  </a:extLst>
                </a:gridCol>
                <a:gridCol w="588517">
                  <a:extLst>
                    <a:ext uri="{9D8B030D-6E8A-4147-A177-3AD203B41FA5}">
                      <a16:colId xmlns:a16="http://schemas.microsoft.com/office/drawing/2014/main" val="195023803"/>
                    </a:ext>
                  </a:extLst>
                </a:gridCol>
              </a:tblGrid>
              <a:tr h="230400">
                <a:tc gridSpan="11">
                  <a:txBody>
                    <a:bodyPr/>
                    <a:lstStyle/>
                    <a:p>
                      <a:pPr algn="l" fontAlgn="ctr"/>
                      <a:r>
                        <a:rPr lang="en-GB" sz="800" b="1" i="0" u="none" strike="noStrike" dirty="0">
                          <a:solidFill>
                            <a:srgbClr val="FFFFFF"/>
                          </a:solidFill>
                          <a:effectLst/>
                          <a:latin typeface="Arial" panose="020B0604020202020204" pitchFamily="34" charset="0"/>
                        </a:rPr>
                        <a:t> Table 1.7.30 – Tourism in GB (2011-19)</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lnL w="12700" cmpd="sng">
                      <a:noFill/>
                      <a:prstDash val="solid"/>
                    </a:ln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lnL w="12700" cmpd="sng">
                      <a:noFill/>
                      <a:prstDash val="solid"/>
                    </a:ln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extLst>
                  <a:ext uri="{0D108BD9-81ED-4DB2-BD59-A6C34878D82A}">
                    <a16:rowId xmlns:a16="http://schemas.microsoft.com/office/drawing/2014/main" val="10000"/>
                  </a:ext>
                </a:extLst>
              </a:tr>
              <a:tr h="383924">
                <a:tc>
                  <a:txBody>
                    <a:bodyPr/>
                    <a:lstStyle/>
                    <a:p>
                      <a:pPr algn="ctr" fontAlgn="ctr"/>
                      <a:r>
                        <a:rPr lang="en-GB" sz="800" b="0" i="0" u="none" strike="noStrike" dirty="0">
                          <a:solidFill>
                            <a:srgbClr val="000000"/>
                          </a:solidFill>
                          <a:effectLst/>
                          <a:latin typeface="Arial" panose="020B0604020202020204" pitchFamily="34" charset="0"/>
                        </a:rPr>
                        <a:t> -</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2011</a:t>
                      </a:r>
                    </a:p>
                  </a:txBody>
                  <a:tcPr marL="10800" marR="6873" marT="6873"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800" b="1" i="0" u="none" strike="noStrike" dirty="0">
                          <a:solidFill>
                            <a:srgbClr val="000000"/>
                          </a:solidFill>
                          <a:effectLst/>
                          <a:latin typeface="Arial" panose="020B0604020202020204" pitchFamily="34" charset="0"/>
                        </a:rPr>
                        <a:t>2012</a:t>
                      </a:r>
                    </a:p>
                  </a:txBody>
                  <a:tcPr marL="10800" marR="6873" marT="6873"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2013</a:t>
                      </a:r>
                    </a:p>
                  </a:txBody>
                  <a:tcPr marL="10800" marR="6873" marT="6873"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2014</a:t>
                      </a:r>
                    </a:p>
                  </a:txBody>
                  <a:tcPr marL="10800" marR="6873" marT="6873"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2015 </a:t>
                      </a:r>
                    </a:p>
                  </a:txBody>
                  <a:tcPr marL="10800" marR="6873" marT="6873"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2016</a:t>
                      </a:r>
                    </a:p>
                  </a:txBody>
                  <a:tcPr marL="10800" marR="6873" marT="6873"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2017</a:t>
                      </a:r>
                    </a:p>
                  </a:txBody>
                  <a:tcPr marL="10800" marR="6873" marT="6873"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2018</a:t>
                      </a:r>
                    </a:p>
                  </a:txBody>
                  <a:tcPr marL="10800" marR="6873" marT="6873"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2019</a:t>
                      </a:r>
                    </a:p>
                  </a:txBody>
                  <a:tcPr marL="10800" marR="6873" marT="6873"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0" i="0" u="none" strike="noStrike" dirty="0">
                          <a:solidFill>
                            <a:srgbClr val="000000"/>
                          </a:solidFill>
                          <a:effectLst/>
                          <a:latin typeface="Arial" panose="020B0604020202020204" pitchFamily="34" charset="0"/>
                        </a:rPr>
                        <a:t>%</a:t>
                      </a:r>
                    </a:p>
                    <a:p>
                      <a:pPr algn="ctr" fontAlgn="ctr"/>
                      <a:r>
                        <a:rPr lang="en-GB" sz="800" b="0" i="0" u="none" strike="noStrike" dirty="0">
                          <a:solidFill>
                            <a:srgbClr val="000000"/>
                          </a:solidFill>
                          <a:effectLst/>
                          <a:latin typeface="Arial" panose="020B0604020202020204" pitchFamily="34" charset="0"/>
                        </a:rPr>
                        <a:t> change</a:t>
                      </a:r>
                    </a:p>
                    <a:p>
                      <a:pPr algn="ctr" fontAlgn="ctr"/>
                      <a:r>
                        <a:rPr lang="en-GB" sz="800" b="0" i="0" u="none" strike="noStrike" dirty="0">
                          <a:solidFill>
                            <a:srgbClr val="000000"/>
                          </a:solidFill>
                          <a:effectLst/>
                          <a:latin typeface="Arial" panose="020B0604020202020204" pitchFamily="34" charset="0"/>
                        </a:rPr>
                        <a:t> (18-19)</a:t>
                      </a:r>
                      <a:endParaRPr lang="en-GB" sz="800" b="1" i="0" u="none" strike="noStrike" dirty="0">
                        <a:solidFill>
                          <a:srgbClr val="000000"/>
                        </a:solidFill>
                        <a:effectLst/>
                        <a:latin typeface="Arial" panose="020B0604020202020204" pitchFamily="34" charset="0"/>
                      </a:endParaRPr>
                    </a:p>
                  </a:txBody>
                  <a:tcPr marL="10800" marR="6873" marT="6873"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2"/>
                  </a:ext>
                </a:extLst>
              </a:tr>
              <a:tr h="132954">
                <a:tc>
                  <a:txBody>
                    <a:bodyPr/>
                    <a:lstStyle/>
                    <a:p>
                      <a:pPr algn="ctr" fontAlgn="ctr"/>
                      <a:r>
                        <a:rPr lang="en-GB" sz="800" b="0" i="0" u="none" strike="noStrike" dirty="0">
                          <a:solidFill>
                            <a:srgbClr val="000000"/>
                          </a:solidFill>
                          <a:effectLst/>
                          <a:latin typeface="Arial" panose="020B0604020202020204" pitchFamily="34" charset="0"/>
                        </a:rPr>
                        <a:t>-</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 -</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74772">
                <a:tc>
                  <a:txBody>
                    <a:bodyPr/>
                    <a:lstStyle/>
                    <a:p>
                      <a:pPr marL="0" algn="l"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Total</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6.036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5.914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6.100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6.357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6.251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5.588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5.712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6.412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6.710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+4.6%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4"/>
                  </a:ext>
                </a:extLst>
              </a:tr>
              <a:tr h="174772">
                <a:tc>
                  <a:txBody>
                    <a:bodyPr/>
                    <a:lstStyle/>
                    <a:p>
                      <a:pPr marL="0" algn="l"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One</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0.436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0.440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0.521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0.420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0.467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0.357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0.479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0.448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0.559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74772">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6"/>
                  </a:ext>
                </a:extLst>
              </a:tr>
              <a:tr h="174772">
                <a:tc>
                  <a:txBody>
                    <a:bodyPr/>
                    <a:lstStyle/>
                    <a:p>
                      <a:pPr marL="0" algn="l"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Two</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2.176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2.353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2.284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2.291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2.343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2.290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2.087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2.419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2.518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74772">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8"/>
                  </a:ext>
                </a:extLst>
              </a:tr>
              <a:tr h="174772">
                <a:tc>
                  <a:txBody>
                    <a:bodyPr/>
                    <a:lstStyle/>
                    <a:p>
                      <a:pPr marL="0" algn="l"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Three</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0.821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0.847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0.756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1.013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0.790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0.651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0.866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0.967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74772">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0"/>
                  </a:ext>
                </a:extLst>
              </a:tr>
              <a:tr h="174772">
                <a:tc>
                  <a:txBody>
                    <a:bodyPr/>
                    <a:lstStyle/>
                    <a:p>
                      <a:pPr marL="0" algn="l"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Four</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1.346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1.179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1.431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1.439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1.278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1.210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1.175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1.256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-10.8%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174772">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2"/>
                  </a:ext>
                </a:extLst>
              </a:tr>
              <a:tr h="174772">
                <a:tc>
                  <a:txBody>
                    <a:bodyPr/>
                    <a:lstStyle/>
                    <a:p>
                      <a:pPr marL="0" algn="l"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Five</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0.659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0.594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0.660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0.374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0.870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0.553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0.524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0.562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0.763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+35.8%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174772">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4"/>
                  </a:ext>
                </a:extLst>
              </a:tr>
              <a:tr h="174772">
                <a:tc>
                  <a:txBody>
                    <a:bodyPr/>
                    <a:lstStyle/>
                    <a:p>
                      <a:pPr marL="0" algn="l"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Six-Nine</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0.427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0.333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0.285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0.620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0.345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0.490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0.531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0.618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0.623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174772">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6"/>
                  </a:ext>
                </a:extLst>
              </a:tr>
              <a:tr h="174772">
                <a:tc>
                  <a:txBody>
                    <a:bodyPr/>
                    <a:lstStyle/>
                    <a:p>
                      <a:pPr marL="0" algn="l"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Ten or more</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0.037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0.051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0.142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0.114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-19.7%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174772">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a:t>
                      </a:r>
                      <a:endParaRPr lang="en-GB" sz="800" b="0" i="0" u="none" strike="noStrike" kern="1200" dirty="0">
                        <a:solidFill>
                          <a:srgbClr val="000000"/>
                        </a:solidFill>
                        <a:effectLst/>
                        <a:latin typeface="Arial" panose="020B0604020202020204" pitchFamily="34" charset="0"/>
                        <a:ea typeface="+mn-ea"/>
                        <a:cs typeface="+mn-cs"/>
                      </a:endParaRP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8"/>
                  </a:ext>
                </a:extLst>
              </a:tr>
            </a:tbl>
          </a:graphicData>
        </a:graphic>
      </p:graphicFrame>
      <p:sp>
        <p:nvSpPr>
          <p:cNvPr id="9" name="Content Placeholder 25">
            <a:extLst>
              <a:ext uri="{FF2B5EF4-FFF2-40B4-BE49-F238E27FC236}">
                <a16:creationId xmlns:a16="http://schemas.microsoft.com/office/drawing/2014/main" id="{F329CD0B-CC20-47C5-9B36-41B124EF7FEF}"/>
              </a:ext>
            </a:extLst>
          </p:cNvPr>
          <p:cNvSpPr txBox="1">
            <a:spLocks/>
          </p:cNvSpPr>
          <p:nvPr/>
        </p:nvSpPr>
        <p:spPr>
          <a:xfrm>
            <a:off x="8588895" y="1891582"/>
            <a:ext cx="3029917" cy="381952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solidFill>
                  <a:srgbClr val="717171"/>
                </a:solidFill>
              </a:rPr>
              <a:t>Showing holiday tourism trips by party size in Wales between 2011 and 2019.</a:t>
            </a:r>
            <a:endParaRPr lang="en-GB" sz="1050" b="1" dirty="0">
              <a:solidFill>
                <a:srgbClr val="717171"/>
              </a:solidFill>
            </a:endParaRPr>
          </a:p>
          <a:p>
            <a:r>
              <a:rPr lang="en-GB" sz="1050" b="1" dirty="0">
                <a:solidFill>
                  <a:srgbClr val="717171"/>
                </a:solidFill>
              </a:rPr>
              <a:t>The proportion of Welsh trips accounted for by single person parties is smaller for holiday trips than other types of trip, at 8%. The greatest number of trips are party size of two (38%).</a:t>
            </a:r>
          </a:p>
          <a:p>
            <a:r>
              <a:rPr lang="en-GB" sz="1050" b="1" dirty="0">
                <a:solidFill>
                  <a:srgbClr val="717171"/>
                </a:solidFill>
              </a:rPr>
              <a:t>200,000 of the 300,000 increase in holiday trips has come from trips made by party sizes of five (+35.8%).</a:t>
            </a:r>
          </a:p>
          <a:p>
            <a:endParaRPr lang="en-GB" sz="1050" b="1" dirty="0">
              <a:solidFill>
                <a:srgbClr val="717171"/>
              </a:solidFill>
            </a:endParaRPr>
          </a:p>
          <a:p>
            <a:endParaRPr lang="en-GB" sz="1050" b="1" dirty="0">
              <a:solidFill>
                <a:srgbClr val="717171"/>
              </a:solidFill>
            </a:endParaRPr>
          </a:p>
          <a:p>
            <a:r>
              <a:rPr lang="en-GB" sz="1050" b="1" dirty="0">
                <a:solidFill>
                  <a:srgbClr val="717171"/>
                </a:solidFill>
              </a:rPr>
              <a:t> </a:t>
            </a:r>
            <a:endParaRPr lang="en-GB" sz="1400" dirty="0"/>
          </a:p>
        </p:txBody>
      </p:sp>
      <p:sp>
        <p:nvSpPr>
          <p:cNvPr id="11" name="TextBox 10">
            <a:extLst>
              <a:ext uri="{FF2B5EF4-FFF2-40B4-BE49-F238E27FC236}">
                <a16:creationId xmlns:a16="http://schemas.microsoft.com/office/drawing/2014/main" id="{22542B26-DDF3-49EC-8296-D89A1ACA45E3}"/>
              </a:ext>
            </a:extLst>
          </p:cNvPr>
          <p:cNvSpPr txBox="1"/>
          <p:nvPr/>
        </p:nvSpPr>
        <p:spPr>
          <a:xfrm>
            <a:off x="344967" y="5899036"/>
            <a:ext cx="7386638" cy="138499"/>
          </a:xfrm>
          <a:prstGeom prst="rect">
            <a:avLst/>
          </a:prstGeom>
          <a:noFill/>
        </p:spPr>
        <p:txBody>
          <a:bodyPr wrap="none" lIns="0" tIns="0" rIns="0" bIns="0" rtlCol="0">
            <a:spAutoFit/>
          </a:bodyPr>
          <a:lstStyle/>
          <a:p>
            <a:r>
              <a:rPr lang="en-GB" sz="900" i="1" dirty="0"/>
              <a:t>*NB Since 2016 the approach to dealing with party sizes of 10 or more was changed, as prior to 2016 they had not been included.  See page 137 </a:t>
            </a:r>
          </a:p>
        </p:txBody>
      </p:sp>
      <p:cxnSp>
        <p:nvCxnSpPr>
          <p:cNvPr id="16" name="Straight Connector 15"/>
          <p:cNvCxnSpPr>
            <a:cxnSpLocks/>
          </p:cNvCxnSpPr>
          <p:nvPr/>
        </p:nvCxnSpPr>
        <p:spPr>
          <a:xfrm>
            <a:off x="8291408" y="1885595"/>
            <a:ext cx="0" cy="3919893"/>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30" name="Freeform 20">
            <a:hlinkClick r:id="rId2" action="ppaction://hlinksldjump"/>
            <a:extLst>
              <a:ext uri="{FF2B5EF4-FFF2-40B4-BE49-F238E27FC236}">
                <a16:creationId xmlns:a16="http://schemas.microsoft.com/office/drawing/2014/main" id="{4DF77E2E-A11B-4FCC-8390-629B8BF16178}"/>
              </a:ext>
            </a:extLst>
          </p:cNvPr>
          <p:cNvSpPr>
            <a:spLocks noEditPoints="1"/>
          </p:cNvSpPr>
          <p:nvPr/>
        </p:nvSpPr>
        <p:spPr bwMode="auto">
          <a:xfrm>
            <a:off x="7272592"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3"/>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pic>
        <p:nvPicPr>
          <p:cNvPr id="8" name="Picture 7">
            <a:extLst>
              <a:ext uri="{FF2B5EF4-FFF2-40B4-BE49-F238E27FC236}">
                <a16:creationId xmlns:a16="http://schemas.microsoft.com/office/drawing/2014/main" id="{8DE3EC0B-FAC9-4931-9866-559ED29A5626}"/>
              </a:ext>
            </a:extLst>
          </p:cNvPr>
          <p:cNvPicPr/>
          <p:nvPr/>
        </p:nvPicPr>
        <p:blipFill>
          <a:blip r:embed="rId3">
            <a:extLst>
              <a:ext uri="{28A0092B-C50C-407E-A947-70E740481C1C}">
                <a14:useLocalDpi xmlns:a14="http://schemas.microsoft.com/office/drawing/2010/main" val="0"/>
              </a:ext>
            </a:extLst>
          </a:blip>
          <a:srcRect/>
          <a:stretch>
            <a:fillRect/>
          </a:stretch>
        </p:blipFill>
        <p:spPr bwMode="auto">
          <a:xfrm>
            <a:off x="5020828" y="1436300"/>
            <a:ext cx="442595" cy="25146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Slide Number Placeholder 1">
            <a:extLst>
              <a:ext uri="{FF2B5EF4-FFF2-40B4-BE49-F238E27FC236}">
                <a16:creationId xmlns:a16="http://schemas.microsoft.com/office/drawing/2014/main" id="{F525D5C8-384A-474B-8C49-2DFFA37C54DF}"/>
              </a:ext>
            </a:extLst>
          </p:cNvPr>
          <p:cNvSpPr>
            <a:spLocks noGrp="1"/>
          </p:cNvSpPr>
          <p:nvPr>
            <p:ph type="sldNum" sz="quarter" idx="4"/>
          </p:nvPr>
        </p:nvSpPr>
        <p:spPr/>
        <p:txBody>
          <a:bodyPr/>
          <a:lstStyle/>
          <a:p>
            <a:fld id="{4034BEE3-566C-4068-A777-C3A4762E861B}" type="slidenum">
              <a:rPr lang="en-GB" smtClean="0"/>
              <a:pPr/>
              <a:t>107</a:t>
            </a:fld>
            <a:endParaRPr lang="en-GB" dirty="0"/>
          </a:p>
        </p:txBody>
      </p:sp>
    </p:spTree>
    <p:extLst>
      <p:ext uri="{BB962C8B-B14F-4D97-AF65-F5344CB8AC3E}">
        <p14:creationId xmlns:p14="http://schemas.microsoft.com/office/powerpoint/2010/main" val="8401852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Placeholder 16"/>
          <p:cNvSpPr>
            <a:spLocks noGrp="1"/>
          </p:cNvSpPr>
          <p:nvPr>
            <p:ph type="body" sz="quarter" idx="15"/>
          </p:nvPr>
        </p:nvSpPr>
        <p:spPr/>
        <p:txBody>
          <a:bodyPr/>
          <a:lstStyle/>
          <a:p>
            <a:r>
              <a:rPr lang="en-GB" dirty="0"/>
              <a:t>Full Data Tables</a:t>
            </a:r>
          </a:p>
          <a:p>
            <a:endParaRPr lang="en-GB" dirty="0"/>
          </a:p>
        </p:txBody>
      </p:sp>
      <p:grpSp>
        <p:nvGrpSpPr>
          <p:cNvPr id="3" name="Group 2"/>
          <p:cNvGrpSpPr/>
          <p:nvPr/>
        </p:nvGrpSpPr>
        <p:grpSpPr>
          <a:xfrm>
            <a:off x="4809393" y="966896"/>
            <a:ext cx="6462346" cy="4823117"/>
            <a:chOff x="4835769" y="1019650"/>
            <a:chExt cx="6462346" cy="4823117"/>
          </a:xfrm>
        </p:grpSpPr>
        <p:pic>
          <p:nvPicPr>
            <p:cNvPr id="2" name="Picture 1"/>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4835769" y="1019650"/>
              <a:ext cx="6462346" cy="4823117"/>
            </a:xfrm>
            <a:prstGeom prst="rect">
              <a:avLst/>
            </a:prstGeom>
          </p:spPr>
        </p:pic>
        <p:pic>
          <p:nvPicPr>
            <p:cNvPr id="5" name="Picture 4"/>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9619528" y="3068515"/>
              <a:ext cx="569855" cy="615462"/>
            </a:xfrm>
            <a:prstGeom prst="rect">
              <a:avLst/>
            </a:prstGeom>
          </p:spPr>
        </p:pic>
      </p:grpSp>
    </p:spTree>
    <p:extLst>
      <p:ext uri="{BB962C8B-B14F-4D97-AF65-F5344CB8AC3E}">
        <p14:creationId xmlns:p14="http://schemas.microsoft.com/office/powerpoint/2010/main" val="8987715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4930588" y="4013860"/>
            <a:ext cx="2330824" cy="58189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GB" dirty="0">
                <a:solidFill>
                  <a:schemeClr val="tx1"/>
                </a:solidFill>
              </a:rPr>
              <a:t>Master Data Tables</a:t>
            </a:r>
          </a:p>
        </p:txBody>
      </p:sp>
      <p:sp>
        <p:nvSpPr>
          <p:cNvPr id="25" name="Freeform 21">
            <a:hlinkClick r:id="rId3" action="ppaction://hlinksldjump"/>
            <a:extLst>
              <a:ext uri="{FF2B5EF4-FFF2-40B4-BE49-F238E27FC236}">
                <a16:creationId xmlns:a16="http://schemas.microsoft.com/office/drawing/2014/main" id="{81E9825F-5C5A-4888-9AED-1F683C2ED00D}"/>
              </a:ext>
            </a:extLst>
          </p:cNvPr>
          <p:cNvSpPr>
            <a:spLocks noEditPoints="1"/>
          </p:cNvSpPr>
          <p:nvPr/>
        </p:nvSpPr>
        <p:spPr bwMode="auto">
          <a:xfrm>
            <a:off x="8546951"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0" name="TextBox 9">
            <a:extLst>
              <a:ext uri="{FF2B5EF4-FFF2-40B4-BE49-F238E27FC236}">
                <a16:creationId xmlns:a16="http://schemas.microsoft.com/office/drawing/2014/main" id="{1D89E636-065B-42A7-97FD-081337D80BB9}"/>
              </a:ext>
            </a:extLst>
          </p:cNvPr>
          <p:cNvSpPr txBox="1"/>
          <p:nvPr/>
        </p:nvSpPr>
        <p:spPr>
          <a:xfrm>
            <a:off x="1263829" y="4980799"/>
            <a:ext cx="4870450" cy="923330"/>
          </a:xfrm>
          <a:prstGeom prst="rect">
            <a:avLst/>
          </a:prstGeom>
          <a:noFill/>
        </p:spPr>
        <p:txBody>
          <a:bodyPr wrap="square" lIns="0" tIns="0" rIns="0" bIns="0" rtlCol="0">
            <a:spAutoFit/>
          </a:bodyPr>
          <a:lstStyle/>
          <a:p>
            <a:r>
              <a:rPr lang="en-GB" sz="1200" i="1" dirty="0"/>
              <a:t>To open the file(s) mentioned above, please download the report from your web browser and open the report with Adobe Reader. When you have done so, navigate to the left hand side of the page to the attachments area, symbolised by a paperclip icon, and click on the relevant file to open the attachment.</a:t>
            </a:r>
            <a:endParaRPr lang="en-GB" sz="1200" b="1" i="1" dirty="0"/>
          </a:p>
        </p:txBody>
      </p:sp>
      <p:pic>
        <p:nvPicPr>
          <p:cNvPr id="11" name="Picture 2">
            <a:extLst>
              <a:ext uri="{FF2B5EF4-FFF2-40B4-BE49-F238E27FC236}">
                <a16:creationId xmlns:a16="http://schemas.microsoft.com/office/drawing/2014/main" id="{A79F88E2-EFCB-42F6-952C-F4FC07C9965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3832" y="5001024"/>
            <a:ext cx="497938" cy="105811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2" name="Rectangle 11">
            <a:extLst>
              <a:ext uri="{FF2B5EF4-FFF2-40B4-BE49-F238E27FC236}">
                <a16:creationId xmlns:a16="http://schemas.microsoft.com/office/drawing/2014/main" id="{D70D809E-B014-423C-8783-497F4571BE47}"/>
              </a:ext>
            </a:extLst>
          </p:cNvPr>
          <p:cNvSpPr/>
          <p:nvPr/>
        </p:nvSpPr>
        <p:spPr bwMode="ltGray">
          <a:xfrm>
            <a:off x="573832" y="5548189"/>
            <a:ext cx="497938" cy="496800"/>
          </a:xfrm>
          <a:prstGeom prst="rect">
            <a:avLst/>
          </a:prstGeom>
          <a:noFill/>
          <a:ln w="28575">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2" name="Slide Number Placeholder 1">
            <a:extLst>
              <a:ext uri="{FF2B5EF4-FFF2-40B4-BE49-F238E27FC236}">
                <a16:creationId xmlns:a16="http://schemas.microsoft.com/office/drawing/2014/main" id="{191A3471-DCED-4E21-BD7F-B98A4E788C18}"/>
              </a:ext>
            </a:extLst>
          </p:cNvPr>
          <p:cNvSpPr>
            <a:spLocks noGrp="1"/>
          </p:cNvSpPr>
          <p:nvPr>
            <p:ph type="sldNum" sz="quarter" idx="4"/>
          </p:nvPr>
        </p:nvSpPr>
        <p:spPr/>
        <p:txBody>
          <a:bodyPr/>
          <a:lstStyle/>
          <a:p>
            <a:fld id="{4034BEE3-566C-4068-A777-C3A4762E861B}" type="slidenum">
              <a:rPr lang="en-GB" smtClean="0"/>
              <a:pPr/>
              <a:t>109</a:t>
            </a:fld>
            <a:endParaRPr lang="en-GB" dirty="0"/>
          </a:p>
        </p:txBody>
      </p:sp>
      <p:graphicFrame>
        <p:nvGraphicFramePr>
          <p:cNvPr id="8" name="Object 7">
            <a:extLst>
              <a:ext uri="{FF2B5EF4-FFF2-40B4-BE49-F238E27FC236}">
                <a16:creationId xmlns:a16="http://schemas.microsoft.com/office/drawing/2014/main" id="{968C2AE6-D476-40A7-AFF5-DC479DE0E481}"/>
              </a:ext>
            </a:extLst>
          </p:cNvPr>
          <p:cNvGraphicFramePr>
            <a:graphicFrameLocks noChangeAspect="1"/>
          </p:cNvGraphicFramePr>
          <p:nvPr>
            <p:extLst>
              <p:ext uri="{D42A27DB-BD31-4B8C-83A1-F6EECF244321}">
                <p14:modId xmlns:p14="http://schemas.microsoft.com/office/powerpoint/2010/main" val="1991739132"/>
              </p:ext>
            </p:extLst>
          </p:nvPr>
        </p:nvGraphicFramePr>
        <p:xfrm>
          <a:off x="5638800" y="3041650"/>
          <a:ext cx="914400" cy="771525"/>
        </p:xfrm>
        <a:graphic>
          <a:graphicData uri="http://schemas.openxmlformats.org/presentationml/2006/ole">
            <mc:AlternateContent xmlns:mc="http://schemas.openxmlformats.org/markup-compatibility/2006">
              <mc:Choice xmlns:v="urn:schemas-microsoft-com:vml" Requires="v">
                <p:oleObj spid="_x0000_s32773" name="Worksheet" showAsIcon="1" r:id="rId5" imgW="914400" imgH="771525" progId="Excel.Sheet.12">
                  <p:embed/>
                </p:oleObj>
              </mc:Choice>
              <mc:Fallback>
                <p:oleObj name="Worksheet" showAsIcon="1" r:id="rId5" imgW="914400" imgH="771525" progId="Excel.Sheet.12">
                  <p:embed/>
                  <p:pic>
                    <p:nvPicPr>
                      <p:cNvPr id="0" name=""/>
                      <p:cNvPicPr/>
                      <p:nvPr/>
                    </p:nvPicPr>
                    <p:blipFill>
                      <a:blip r:embed="rId6"/>
                      <a:stretch>
                        <a:fillRect/>
                      </a:stretch>
                    </p:blipFill>
                    <p:spPr>
                      <a:xfrm>
                        <a:off x="5638800" y="3041650"/>
                        <a:ext cx="914400" cy="771525"/>
                      </a:xfrm>
                      <a:prstGeom prst="rect">
                        <a:avLst/>
                      </a:prstGeom>
                    </p:spPr>
                  </p:pic>
                </p:oleObj>
              </mc:Fallback>
            </mc:AlternateContent>
          </a:graphicData>
        </a:graphic>
      </p:graphicFrame>
    </p:spTree>
    <p:extLst>
      <p:ext uri="{BB962C8B-B14F-4D97-AF65-F5344CB8AC3E}">
        <p14:creationId xmlns:p14="http://schemas.microsoft.com/office/powerpoint/2010/main" val="18529535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GB" dirty="0"/>
              <a:t>Survey method</a:t>
            </a:r>
          </a:p>
        </p:txBody>
      </p:sp>
      <p:sp>
        <p:nvSpPr>
          <p:cNvPr id="15" name="Content Placeholder 14"/>
          <p:cNvSpPr>
            <a:spLocks noGrp="1"/>
          </p:cNvSpPr>
          <p:nvPr>
            <p:ph idx="1"/>
          </p:nvPr>
        </p:nvSpPr>
        <p:spPr/>
        <p:txBody>
          <a:bodyPr/>
          <a:lstStyle/>
          <a:p>
            <a:r>
              <a:rPr lang="en-US" dirty="0"/>
              <a:t>The GBTS survey is conducted continuously throughout the year, using face-to-face Computer Assisted Personal Interviewing (CAPI), as part of Kantar in-home omnibus surveys. Weekly omnibus surveys are conducted with a representative sample of around 2,000 adults aged 16 and over within GB. Respondents are asked whether they have taken trips in Britain in the previous four calendar weeks that involved at least one night away from home. </a:t>
            </a:r>
          </a:p>
          <a:p>
            <a:r>
              <a:rPr lang="en-US" dirty="0"/>
              <a:t>When such trips are identified, further questions are asked about a maximum of three trips – the most recent three trips – with a core set of questions for all three trips and additional questions for the most recent trip. The requirement is for a complete dataset for each of the three most recent trips. Therefore, some imputation is necessary and that imputation covers data not collected, or otherwise missing.</a:t>
            </a:r>
          </a:p>
          <a:p>
            <a:r>
              <a:rPr lang="en-US" dirty="0"/>
              <a:t>The results are reported in terms of the total GB population. Therefore the data are weighted to correct for differences between the sample distribution and that of the population and also to ‘gross up’ the sample values to the total population. Results published from the data are for trips that started in each calendar month.</a:t>
            </a:r>
          </a:p>
          <a:p>
            <a:r>
              <a:rPr lang="en-GB" dirty="0"/>
              <a:t>After the removal of Northern Ireland in 2011, it was decided to retain the previous question wording used in UKTS, to ensure consistency of data collection. However, subsequent trip details are only collected for trips taken within GB. It should be noted that although the questionnaire clarifies to the respondent that the Channel Islands and Isle of Man are included within the United Kingdom, all parties involved with the survey are aware that these islands have federacy status and are not part of the United Kingdom, and are not included in the published data.</a:t>
            </a:r>
          </a:p>
        </p:txBody>
      </p:sp>
      <p:sp>
        <p:nvSpPr>
          <p:cNvPr id="17" name="Content Placeholder 14"/>
          <p:cNvSpPr>
            <a:spLocks noGrp="1"/>
          </p:cNvSpPr>
          <p:nvPr>
            <p:ph sz="quarter" idx="14"/>
          </p:nvPr>
        </p:nvSpPr>
        <p:spPr/>
        <p:txBody>
          <a:bodyPr/>
          <a:lstStyle/>
          <a:p>
            <a:r>
              <a:rPr lang="en-US" dirty="0"/>
              <a:t>The sample design is based on a master sample frame which divides Great Britain into 600 sample points, with a further five sample points north of the Caledonian Canal. The Kantar omnibus survey operates using two sets of points which are used on alternate weeks. Each set consists of 208 points within GB. These sets of points are further split into four levels of 131, 150, 176 and 192 which are used depending on the interview length. Sampling points are selected after stratification by Government Office Region and Social Grade. Each sample point is divided into geographical halves. Selected addresses from the point are taken from one half the first time it is used and from the other half when it is next used. This provides for de-clustering or geographical dispersion week on week. Within each point, 200-250 addresses are issued from the Postal Address File and these consist of one or more Output Area. Depending on the interview length, a target to achieve an adult sample of 10 to 18 completed interviews is set (10 to 15 in London).</a:t>
            </a:r>
          </a:p>
          <a:p>
            <a:r>
              <a:rPr lang="en-US" dirty="0"/>
              <a:t>Interviewer assignments are conducted over two days of fieldwork and are carried out on weekdays between 2pm-8pm and/or at the weekend. Interviewers are issued with quota targets based on gender, working status and presence of children. All interviewers must leave three addresses between each successful interview.</a:t>
            </a:r>
          </a:p>
          <a:p>
            <a:r>
              <a:rPr lang="en-US" dirty="0"/>
              <a:t>On average, 2,000 interviews are conducted each week, some 100,000 interviews per year. Interviewing is not normally conducted during the two weeks either side of Christmas. The weighting procedures are amended to compensate for these missing weeks.</a:t>
            </a:r>
            <a:endParaRPr lang="en-GB" dirty="0"/>
          </a:p>
        </p:txBody>
      </p:sp>
      <p:sp>
        <p:nvSpPr>
          <p:cNvPr id="16" name="Freeform 8">
            <a:hlinkClick r:id="rId3" action="ppaction://hlinksldjump"/>
            <a:extLst>
              <a:ext uri="{FF2B5EF4-FFF2-40B4-BE49-F238E27FC236}">
                <a16:creationId xmlns:a16="http://schemas.microsoft.com/office/drawing/2014/main" id="{5EFF7422-B677-4C81-955A-8C8028FA7615}"/>
              </a:ext>
            </a:extLst>
          </p:cNvPr>
          <p:cNvSpPr>
            <a:spLocks noEditPoints="1"/>
          </p:cNvSpPr>
          <p:nvPr/>
        </p:nvSpPr>
        <p:spPr bwMode="auto">
          <a:xfrm>
            <a:off x="3449515" y="41760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4"/>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2" name="Slide Number Placeholder 1">
            <a:extLst>
              <a:ext uri="{FF2B5EF4-FFF2-40B4-BE49-F238E27FC236}">
                <a16:creationId xmlns:a16="http://schemas.microsoft.com/office/drawing/2014/main" id="{B901951E-FF5D-45CE-9599-F546C8CB908C}"/>
              </a:ext>
            </a:extLst>
          </p:cNvPr>
          <p:cNvSpPr>
            <a:spLocks noGrp="1"/>
          </p:cNvSpPr>
          <p:nvPr>
            <p:ph type="sldNum" sz="quarter" idx="4"/>
          </p:nvPr>
        </p:nvSpPr>
        <p:spPr/>
        <p:txBody>
          <a:bodyPr/>
          <a:lstStyle/>
          <a:p>
            <a:fld id="{4034BEE3-566C-4068-A777-C3A4762E861B}" type="slidenum">
              <a:rPr lang="en-GB" smtClean="0"/>
              <a:pPr/>
              <a:t>11</a:t>
            </a:fld>
            <a:endParaRPr lang="en-GB" dirty="0"/>
          </a:p>
        </p:txBody>
      </p:sp>
    </p:spTree>
    <p:extLst>
      <p:ext uri="{BB962C8B-B14F-4D97-AF65-F5344CB8AC3E}">
        <p14:creationId xmlns:p14="http://schemas.microsoft.com/office/powerpoint/2010/main" val="3792476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4043100" y="4013858"/>
            <a:ext cx="4105801" cy="58189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GB" dirty="0">
                <a:solidFill>
                  <a:schemeClr val="tx1"/>
                </a:solidFill>
              </a:rPr>
              <a:t>Table 2.1 – All Tourism GB</a:t>
            </a:r>
          </a:p>
        </p:txBody>
      </p:sp>
      <p:sp>
        <p:nvSpPr>
          <p:cNvPr id="25" name="Freeform 21">
            <a:hlinkClick r:id="rId3" action="ppaction://hlinksldjump"/>
            <a:extLst>
              <a:ext uri="{FF2B5EF4-FFF2-40B4-BE49-F238E27FC236}">
                <a16:creationId xmlns:a16="http://schemas.microsoft.com/office/drawing/2014/main" id="{2D9CAAE5-8833-4EEE-9FE3-ADCA07625262}"/>
              </a:ext>
            </a:extLst>
          </p:cNvPr>
          <p:cNvSpPr>
            <a:spLocks noEditPoints="1"/>
          </p:cNvSpPr>
          <p:nvPr/>
        </p:nvSpPr>
        <p:spPr bwMode="auto">
          <a:xfrm>
            <a:off x="8546951"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7" name="TextBox 6">
            <a:extLst>
              <a:ext uri="{FF2B5EF4-FFF2-40B4-BE49-F238E27FC236}">
                <a16:creationId xmlns:a16="http://schemas.microsoft.com/office/drawing/2014/main" id="{48CAE50A-B204-4377-9CF7-8389577588E4}"/>
              </a:ext>
            </a:extLst>
          </p:cNvPr>
          <p:cNvSpPr txBox="1"/>
          <p:nvPr/>
        </p:nvSpPr>
        <p:spPr>
          <a:xfrm>
            <a:off x="1263829" y="4980799"/>
            <a:ext cx="4870450" cy="923330"/>
          </a:xfrm>
          <a:prstGeom prst="rect">
            <a:avLst/>
          </a:prstGeom>
          <a:noFill/>
        </p:spPr>
        <p:txBody>
          <a:bodyPr wrap="square" lIns="0" tIns="0" rIns="0" bIns="0" rtlCol="0">
            <a:spAutoFit/>
          </a:bodyPr>
          <a:lstStyle/>
          <a:p>
            <a:r>
              <a:rPr lang="en-GB" sz="1200" i="1" dirty="0"/>
              <a:t>To open the file(s) mentioned above, please download the report from your web browser and open the report with Adobe Reader. When you have done so, navigate to the left hand side of the page to the attachments area, symbolised by a paperclip icon, and click on the relevant file to open the attachment.</a:t>
            </a:r>
            <a:endParaRPr lang="en-GB" sz="1200" b="1" i="1" dirty="0"/>
          </a:p>
        </p:txBody>
      </p:sp>
      <p:pic>
        <p:nvPicPr>
          <p:cNvPr id="8" name="Picture 2">
            <a:extLst>
              <a:ext uri="{FF2B5EF4-FFF2-40B4-BE49-F238E27FC236}">
                <a16:creationId xmlns:a16="http://schemas.microsoft.com/office/drawing/2014/main" id="{E7BCC3AE-54F6-4ABA-8C38-3BA4D56B24C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3832" y="5001024"/>
            <a:ext cx="497938" cy="105811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9" name="Rectangle 8">
            <a:extLst>
              <a:ext uri="{FF2B5EF4-FFF2-40B4-BE49-F238E27FC236}">
                <a16:creationId xmlns:a16="http://schemas.microsoft.com/office/drawing/2014/main" id="{E81AB011-508B-432D-9C72-563AFBD72812}"/>
              </a:ext>
            </a:extLst>
          </p:cNvPr>
          <p:cNvSpPr/>
          <p:nvPr/>
        </p:nvSpPr>
        <p:spPr bwMode="ltGray">
          <a:xfrm>
            <a:off x="573832" y="5548189"/>
            <a:ext cx="497938" cy="496800"/>
          </a:xfrm>
          <a:prstGeom prst="rect">
            <a:avLst/>
          </a:prstGeom>
          <a:noFill/>
          <a:ln w="28575">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2" name="Slide Number Placeholder 1">
            <a:extLst>
              <a:ext uri="{FF2B5EF4-FFF2-40B4-BE49-F238E27FC236}">
                <a16:creationId xmlns:a16="http://schemas.microsoft.com/office/drawing/2014/main" id="{83E9DDD9-3E90-4EF3-B0DD-A3E55CDFBBE6}"/>
              </a:ext>
            </a:extLst>
          </p:cNvPr>
          <p:cNvSpPr>
            <a:spLocks noGrp="1"/>
          </p:cNvSpPr>
          <p:nvPr>
            <p:ph type="sldNum" sz="quarter" idx="4"/>
          </p:nvPr>
        </p:nvSpPr>
        <p:spPr/>
        <p:txBody>
          <a:bodyPr/>
          <a:lstStyle/>
          <a:p>
            <a:fld id="{4034BEE3-566C-4068-A777-C3A4762E861B}" type="slidenum">
              <a:rPr lang="en-GB" smtClean="0"/>
              <a:pPr/>
              <a:t>110</a:t>
            </a:fld>
            <a:endParaRPr lang="en-GB" dirty="0"/>
          </a:p>
        </p:txBody>
      </p:sp>
      <p:graphicFrame>
        <p:nvGraphicFramePr>
          <p:cNvPr id="4" name="Object 3">
            <a:extLst>
              <a:ext uri="{FF2B5EF4-FFF2-40B4-BE49-F238E27FC236}">
                <a16:creationId xmlns:a16="http://schemas.microsoft.com/office/drawing/2014/main" id="{B71E9958-A92B-4B05-B8A4-90004E8D9924}"/>
              </a:ext>
            </a:extLst>
          </p:cNvPr>
          <p:cNvGraphicFramePr>
            <a:graphicFrameLocks noChangeAspect="1"/>
          </p:cNvGraphicFramePr>
          <p:nvPr>
            <p:extLst>
              <p:ext uri="{D42A27DB-BD31-4B8C-83A1-F6EECF244321}">
                <p14:modId xmlns:p14="http://schemas.microsoft.com/office/powerpoint/2010/main" val="1614056037"/>
              </p:ext>
            </p:extLst>
          </p:nvPr>
        </p:nvGraphicFramePr>
        <p:xfrm>
          <a:off x="5638800" y="3041650"/>
          <a:ext cx="914400" cy="771525"/>
        </p:xfrm>
        <a:graphic>
          <a:graphicData uri="http://schemas.openxmlformats.org/presentationml/2006/ole">
            <mc:AlternateContent xmlns:mc="http://schemas.openxmlformats.org/markup-compatibility/2006">
              <mc:Choice xmlns:v="urn:schemas-microsoft-com:vml" Requires="v">
                <p:oleObj spid="_x0000_s33796" name="Worksheet" showAsIcon="1" r:id="rId5" imgW="914400" imgH="771525" progId="Excel.Sheet.12">
                  <p:embed/>
                </p:oleObj>
              </mc:Choice>
              <mc:Fallback>
                <p:oleObj name="Worksheet" showAsIcon="1" r:id="rId5" imgW="914400" imgH="771525" progId="Excel.Sheet.12">
                  <p:embed/>
                  <p:pic>
                    <p:nvPicPr>
                      <p:cNvPr id="0" name=""/>
                      <p:cNvPicPr/>
                      <p:nvPr/>
                    </p:nvPicPr>
                    <p:blipFill>
                      <a:blip r:embed="rId6"/>
                      <a:stretch>
                        <a:fillRect/>
                      </a:stretch>
                    </p:blipFill>
                    <p:spPr>
                      <a:xfrm>
                        <a:off x="5638800" y="3041650"/>
                        <a:ext cx="914400" cy="771525"/>
                      </a:xfrm>
                      <a:prstGeom prst="rect">
                        <a:avLst/>
                      </a:prstGeom>
                    </p:spPr>
                  </p:pic>
                </p:oleObj>
              </mc:Fallback>
            </mc:AlternateContent>
          </a:graphicData>
        </a:graphic>
      </p:graphicFrame>
    </p:spTree>
    <p:extLst>
      <p:ext uri="{BB962C8B-B14F-4D97-AF65-F5344CB8AC3E}">
        <p14:creationId xmlns:p14="http://schemas.microsoft.com/office/powerpoint/2010/main" val="41777353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4043100" y="4013858"/>
            <a:ext cx="4105801" cy="58189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GB" dirty="0">
                <a:solidFill>
                  <a:schemeClr val="tx1"/>
                </a:solidFill>
              </a:rPr>
              <a:t>Table 2.2a – Holiday trips in GB</a:t>
            </a:r>
          </a:p>
        </p:txBody>
      </p:sp>
      <p:sp>
        <p:nvSpPr>
          <p:cNvPr id="25" name="Freeform 21">
            <a:hlinkClick r:id="rId3" action="ppaction://hlinksldjump"/>
            <a:extLst>
              <a:ext uri="{FF2B5EF4-FFF2-40B4-BE49-F238E27FC236}">
                <a16:creationId xmlns:a16="http://schemas.microsoft.com/office/drawing/2014/main" id="{2D9CAAE5-8833-4EEE-9FE3-ADCA07625262}"/>
              </a:ext>
            </a:extLst>
          </p:cNvPr>
          <p:cNvSpPr>
            <a:spLocks noEditPoints="1"/>
          </p:cNvSpPr>
          <p:nvPr/>
        </p:nvSpPr>
        <p:spPr bwMode="auto">
          <a:xfrm>
            <a:off x="8546951"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9" name="TextBox 8">
            <a:extLst>
              <a:ext uri="{FF2B5EF4-FFF2-40B4-BE49-F238E27FC236}">
                <a16:creationId xmlns:a16="http://schemas.microsoft.com/office/drawing/2014/main" id="{65331A65-4A0C-4DFC-85EE-65ED4A12A2E8}"/>
              </a:ext>
            </a:extLst>
          </p:cNvPr>
          <p:cNvSpPr txBox="1"/>
          <p:nvPr/>
        </p:nvSpPr>
        <p:spPr>
          <a:xfrm>
            <a:off x="1263829" y="4989852"/>
            <a:ext cx="4870450" cy="923330"/>
          </a:xfrm>
          <a:prstGeom prst="rect">
            <a:avLst/>
          </a:prstGeom>
          <a:noFill/>
        </p:spPr>
        <p:txBody>
          <a:bodyPr wrap="square" lIns="0" tIns="0" rIns="0" bIns="0" rtlCol="0">
            <a:spAutoFit/>
          </a:bodyPr>
          <a:lstStyle/>
          <a:p>
            <a:r>
              <a:rPr lang="en-GB" sz="1200" i="1" dirty="0"/>
              <a:t>To open the file(s) mentioned above, please download the report from your web browser and open the report with Adobe Reader. When you have done so, navigate to the left hand side of the page to the attachments area, symbolised by a paperclip icon, and click on the relevant file to open the attachment.</a:t>
            </a:r>
            <a:endParaRPr lang="en-GB" sz="1200" b="1" i="1" dirty="0"/>
          </a:p>
        </p:txBody>
      </p:sp>
      <p:pic>
        <p:nvPicPr>
          <p:cNvPr id="10" name="Picture 2">
            <a:extLst>
              <a:ext uri="{FF2B5EF4-FFF2-40B4-BE49-F238E27FC236}">
                <a16:creationId xmlns:a16="http://schemas.microsoft.com/office/drawing/2014/main" id="{1DE37590-F040-4CD0-9524-376A929E2F9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3832" y="5010077"/>
            <a:ext cx="497938" cy="105811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3" name="Rectangle 12">
            <a:extLst>
              <a:ext uri="{FF2B5EF4-FFF2-40B4-BE49-F238E27FC236}">
                <a16:creationId xmlns:a16="http://schemas.microsoft.com/office/drawing/2014/main" id="{1DB7A6B2-7A4F-4785-8533-74F65F472E52}"/>
              </a:ext>
            </a:extLst>
          </p:cNvPr>
          <p:cNvSpPr/>
          <p:nvPr/>
        </p:nvSpPr>
        <p:spPr bwMode="ltGray">
          <a:xfrm>
            <a:off x="573832" y="5548189"/>
            <a:ext cx="497938" cy="496800"/>
          </a:xfrm>
          <a:prstGeom prst="rect">
            <a:avLst/>
          </a:prstGeom>
          <a:noFill/>
          <a:ln w="28575">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2" name="Slide Number Placeholder 1">
            <a:extLst>
              <a:ext uri="{FF2B5EF4-FFF2-40B4-BE49-F238E27FC236}">
                <a16:creationId xmlns:a16="http://schemas.microsoft.com/office/drawing/2014/main" id="{ECCFF4A1-5F5E-4BBD-9F7F-512EA822FAC0}"/>
              </a:ext>
            </a:extLst>
          </p:cNvPr>
          <p:cNvSpPr>
            <a:spLocks noGrp="1"/>
          </p:cNvSpPr>
          <p:nvPr>
            <p:ph type="sldNum" sz="quarter" idx="4"/>
          </p:nvPr>
        </p:nvSpPr>
        <p:spPr/>
        <p:txBody>
          <a:bodyPr/>
          <a:lstStyle/>
          <a:p>
            <a:fld id="{4034BEE3-566C-4068-A777-C3A4762E861B}" type="slidenum">
              <a:rPr lang="en-GB" smtClean="0"/>
              <a:pPr/>
              <a:t>111</a:t>
            </a:fld>
            <a:endParaRPr lang="en-GB" dirty="0"/>
          </a:p>
        </p:txBody>
      </p:sp>
      <p:graphicFrame>
        <p:nvGraphicFramePr>
          <p:cNvPr id="4" name="Object 3">
            <a:extLst>
              <a:ext uri="{FF2B5EF4-FFF2-40B4-BE49-F238E27FC236}">
                <a16:creationId xmlns:a16="http://schemas.microsoft.com/office/drawing/2014/main" id="{7D05D5DB-A0ED-44FB-9A9C-9A00BE6DA168}"/>
              </a:ext>
            </a:extLst>
          </p:cNvPr>
          <p:cNvGraphicFramePr>
            <a:graphicFrameLocks noChangeAspect="1"/>
          </p:cNvGraphicFramePr>
          <p:nvPr>
            <p:extLst>
              <p:ext uri="{D42A27DB-BD31-4B8C-83A1-F6EECF244321}">
                <p14:modId xmlns:p14="http://schemas.microsoft.com/office/powerpoint/2010/main" val="1891657016"/>
              </p:ext>
            </p:extLst>
          </p:nvPr>
        </p:nvGraphicFramePr>
        <p:xfrm>
          <a:off x="5638800" y="3041650"/>
          <a:ext cx="914400" cy="771525"/>
        </p:xfrm>
        <a:graphic>
          <a:graphicData uri="http://schemas.openxmlformats.org/presentationml/2006/ole">
            <mc:AlternateContent xmlns:mc="http://schemas.openxmlformats.org/markup-compatibility/2006">
              <mc:Choice xmlns:v="urn:schemas-microsoft-com:vml" Requires="v">
                <p:oleObj spid="_x0000_s34820" name="Worksheet" showAsIcon="1" r:id="rId5" imgW="914400" imgH="771525" progId="Excel.Sheet.12">
                  <p:embed/>
                </p:oleObj>
              </mc:Choice>
              <mc:Fallback>
                <p:oleObj name="Worksheet" showAsIcon="1" r:id="rId5" imgW="914400" imgH="771525" progId="Excel.Sheet.12">
                  <p:embed/>
                  <p:pic>
                    <p:nvPicPr>
                      <p:cNvPr id="0" name=""/>
                      <p:cNvPicPr/>
                      <p:nvPr/>
                    </p:nvPicPr>
                    <p:blipFill>
                      <a:blip r:embed="rId6"/>
                      <a:stretch>
                        <a:fillRect/>
                      </a:stretch>
                    </p:blipFill>
                    <p:spPr>
                      <a:xfrm>
                        <a:off x="5638800" y="3041650"/>
                        <a:ext cx="914400" cy="771525"/>
                      </a:xfrm>
                      <a:prstGeom prst="rect">
                        <a:avLst/>
                      </a:prstGeom>
                    </p:spPr>
                  </p:pic>
                </p:oleObj>
              </mc:Fallback>
            </mc:AlternateContent>
          </a:graphicData>
        </a:graphic>
      </p:graphicFrame>
    </p:spTree>
    <p:extLst>
      <p:ext uri="{BB962C8B-B14F-4D97-AF65-F5344CB8AC3E}">
        <p14:creationId xmlns:p14="http://schemas.microsoft.com/office/powerpoint/2010/main" val="29293409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4105275" y="4013860"/>
            <a:ext cx="3981450" cy="58189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GB" dirty="0">
                <a:solidFill>
                  <a:schemeClr val="tx1"/>
                </a:solidFill>
              </a:rPr>
              <a:t>Table 2.2b – Holiday nights in GB</a:t>
            </a:r>
          </a:p>
        </p:txBody>
      </p:sp>
      <p:sp>
        <p:nvSpPr>
          <p:cNvPr id="24" name="Freeform 21">
            <a:hlinkClick r:id="rId3" action="ppaction://hlinksldjump"/>
            <a:extLst>
              <a:ext uri="{FF2B5EF4-FFF2-40B4-BE49-F238E27FC236}">
                <a16:creationId xmlns:a16="http://schemas.microsoft.com/office/drawing/2014/main" id="{E0D2119E-98CD-44C6-A5A9-42E788142A5E}"/>
              </a:ext>
            </a:extLst>
          </p:cNvPr>
          <p:cNvSpPr>
            <a:spLocks noEditPoints="1"/>
          </p:cNvSpPr>
          <p:nvPr/>
        </p:nvSpPr>
        <p:spPr bwMode="auto">
          <a:xfrm>
            <a:off x="8546951"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8" name="TextBox 7">
            <a:extLst>
              <a:ext uri="{FF2B5EF4-FFF2-40B4-BE49-F238E27FC236}">
                <a16:creationId xmlns:a16="http://schemas.microsoft.com/office/drawing/2014/main" id="{43A04A0B-35A7-402C-A019-712F7D59E794}"/>
              </a:ext>
            </a:extLst>
          </p:cNvPr>
          <p:cNvSpPr txBox="1"/>
          <p:nvPr/>
        </p:nvSpPr>
        <p:spPr>
          <a:xfrm>
            <a:off x="1263829" y="4989852"/>
            <a:ext cx="4870450" cy="923330"/>
          </a:xfrm>
          <a:prstGeom prst="rect">
            <a:avLst/>
          </a:prstGeom>
          <a:noFill/>
        </p:spPr>
        <p:txBody>
          <a:bodyPr wrap="square" lIns="0" tIns="0" rIns="0" bIns="0" rtlCol="0">
            <a:spAutoFit/>
          </a:bodyPr>
          <a:lstStyle/>
          <a:p>
            <a:r>
              <a:rPr lang="en-GB" sz="1200" i="1" dirty="0"/>
              <a:t>To open the file(s) mentioned above, please download the report from your web browser and open the report with Adobe Reader. When you have done so, navigate to the left hand side of the page to the attachments area, symbolised by a paperclip icon, and click on the relevant file to open the attachment.</a:t>
            </a:r>
            <a:endParaRPr lang="en-GB" sz="1200" b="1" i="1" dirty="0"/>
          </a:p>
        </p:txBody>
      </p:sp>
      <p:pic>
        <p:nvPicPr>
          <p:cNvPr id="9" name="Picture 2">
            <a:extLst>
              <a:ext uri="{FF2B5EF4-FFF2-40B4-BE49-F238E27FC236}">
                <a16:creationId xmlns:a16="http://schemas.microsoft.com/office/drawing/2014/main" id="{B60B5C2A-C2D7-4B1F-ABB5-B5A520F805B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3832" y="5010077"/>
            <a:ext cx="497938" cy="105811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2" name="Rectangle 11">
            <a:extLst>
              <a:ext uri="{FF2B5EF4-FFF2-40B4-BE49-F238E27FC236}">
                <a16:creationId xmlns:a16="http://schemas.microsoft.com/office/drawing/2014/main" id="{84DFE1BB-D7B9-48DB-A847-630506A62D1C}"/>
              </a:ext>
            </a:extLst>
          </p:cNvPr>
          <p:cNvSpPr/>
          <p:nvPr/>
        </p:nvSpPr>
        <p:spPr bwMode="ltGray">
          <a:xfrm>
            <a:off x="573832" y="5548189"/>
            <a:ext cx="497938" cy="496800"/>
          </a:xfrm>
          <a:prstGeom prst="rect">
            <a:avLst/>
          </a:prstGeom>
          <a:noFill/>
          <a:ln w="28575">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2" name="Slide Number Placeholder 1">
            <a:extLst>
              <a:ext uri="{FF2B5EF4-FFF2-40B4-BE49-F238E27FC236}">
                <a16:creationId xmlns:a16="http://schemas.microsoft.com/office/drawing/2014/main" id="{A479DFC4-64EC-4F1D-BBC0-B736116353FD}"/>
              </a:ext>
            </a:extLst>
          </p:cNvPr>
          <p:cNvSpPr>
            <a:spLocks noGrp="1"/>
          </p:cNvSpPr>
          <p:nvPr>
            <p:ph type="sldNum" sz="quarter" idx="4"/>
          </p:nvPr>
        </p:nvSpPr>
        <p:spPr/>
        <p:txBody>
          <a:bodyPr/>
          <a:lstStyle/>
          <a:p>
            <a:fld id="{4034BEE3-566C-4068-A777-C3A4762E861B}" type="slidenum">
              <a:rPr lang="en-GB" smtClean="0"/>
              <a:pPr/>
              <a:t>112</a:t>
            </a:fld>
            <a:endParaRPr lang="en-GB" dirty="0"/>
          </a:p>
        </p:txBody>
      </p:sp>
      <p:graphicFrame>
        <p:nvGraphicFramePr>
          <p:cNvPr id="4" name="Object 3">
            <a:extLst>
              <a:ext uri="{FF2B5EF4-FFF2-40B4-BE49-F238E27FC236}">
                <a16:creationId xmlns:a16="http://schemas.microsoft.com/office/drawing/2014/main" id="{E325D963-1671-4567-9BCF-2743A38B4D87}"/>
              </a:ext>
            </a:extLst>
          </p:cNvPr>
          <p:cNvGraphicFramePr>
            <a:graphicFrameLocks noChangeAspect="1"/>
          </p:cNvGraphicFramePr>
          <p:nvPr>
            <p:extLst>
              <p:ext uri="{D42A27DB-BD31-4B8C-83A1-F6EECF244321}">
                <p14:modId xmlns:p14="http://schemas.microsoft.com/office/powerpoint/2010/main" val="222739263"/>
              </p:ext>
            </p:extLst>
          </p:nvPr>
        </p:nvGraphicFramePr>
        <p:xfrm>
          <a:off x="5638800" y="3041650"/>
          <a:ext cx="914400" cy="771525"/>
        </p:xfrm>
        <a:graphic>
          <a:graphicData uri="http://schemas.openxmlformats.org/presentationml/2006/ole">
            <mc:AlternateContent xmlns:mc="http://schemas.openxmlformats.org/markup-compatibility/2006">
              <mc:Choice xmlns:v="urn:schemas-microsoft-com:vml" Requires="v">
                <p:oleObj spid="_x0000_s35844" name="Worksheet" showAsIcon="1" r:id="rId5" imgW="914400" imgH="771525" progId="Excel.Sheet.12">
                  <p:embed/>
                </p:oleObj>
              </mc:Choice>
              <mc:Fallback>
                <p:oleObj name="Worksheet" showAsIcon="1" r:id="rId5" imgW="914400" imgH="771525" progId="Excel.Sheet.12">
                  <p:embed/>
                  <p:pic>
                    <p:nvPicPr>
                      <p:cNvPr id="0" name=""/>
                      <p:cNvPicPr/>
                      <p:nvPr/>
                    </p:nvPicPr>
                    <p:blipFill>
                      <a:blip r:embed="rId6"/>
                      <a:stretch>
                        <a:fillRect/>
                      </a:stretch>
                    </p:blipFill>
                    <p:spPr>
                      <a:xfrm>
                        <a:off x="5638800" y="3041650"/>
                        <a:ext cx="914400" cy="771525"/>
                      </a:xfrm>
                      <a:prstGeom prst="rect">
                        <a:avLst/>
                      </a:prstGeom>
                    </p:spPr>
                  </p:pic>
                </p:oleObj>
              </mc:Fallback>
            </mc:AlternateContent>
          </a:graphicData>
        </a:graphic>
      </p:graphicFrame>
    </p:spTree>
    <p:extLst>
      <p:ext uri="{BB962C8B-B14F-4D97-AF65-F5344CB8AC3E}">
        <p14:creationId xmlns:p14="http://schemas.microsoft.com/office/powerpoint/2010/main" val="2226708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3974093" y="4013860"/>
            <a:ext cx="4243815" cy="58189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GB" dirty="0">
                <a:solidFill>
                  <a:schemeClr val="tx1"/>
                </a:solidFill>
              </a:rPr>
              <a:t>Table 2.2c – Holiday spend in GB</a:t>
            </a:r>
          </a:p>
        </p:txBody>
      </p:sp>
      <p:sp>
        <p:nvSpPr>
          <p:cNvPr id="24" name="Freeform 21">
            <a:hlinkClick r:id="rId3" action="ppaction://hlinksldjump"/>
            <a:extLst>
              <a:ext uri="{FF2B5EF4-FFF2-40B4-BE49-F238E27FC236}">
                <a16:creationId xmlns:a16="http://schemas.microsoft.com/office/drawing/2014/main" id="{06AE7380-71BA-4E2E-9928-20FE17124C12}"/>
              </a:ext>
            </a:extLst>
          </p:cNvPr>
          <p:cNvSpPr>
            <a:spLocks noEditPoints="1"/>
          </p:cNvSpPr>
          <p:nvPr/>
        </p:nvSpPr>
        <p:spPr bwMode="auto">
          <a:xfrm>
            <a:off x="8546951"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8" name="TextBox 7">
            <a:extLst>
              <a:ext uri="{FF2B5EF4-FFF2-40B4-BE49-F238E27FC236}">
                <a16:creationId xmlns:a16="http://schemas.microsoft.com/office/drawing/2014/main" id="{6F3D6BC7-FF9D-4624-9CC2-4BD0E38BAA09}"/>
              </a:ext>
            </a:extLst>
          </p:cNvPr>
          <p:cNvSpPr txBox="1"/>
          <p:nvPr/>
        </p:nvSpPr>
        <p:spPr>
          <a:xfrm>
            <a:off x="1263829" y="4980799"/>
            <a:ext cx="4870450" cy="923330"/>
          </a:xfrm>
          <a:prstGeom prst="rect">
            <a:avLst/>
          </a:prstGeom>
          <a:noFill/>
        </p:spPr>
        <p:txBody>
          <a:bodyPr wrap="square" lIns="0" tIns="0" rIns="0" bIns="0" rtlCol="0">
            <a:spAutoFit/>
          </a:bodyPr>
          <a:lstStyle/>
          <a:p>
            <a:r>
              <a:rPr lang="en-GB" sz="1200" i="1" dirty="0"/>
              <a:t>To open the file(s) mentioned above, please download the report from your web browser and open the report with Adobe Reader. When you have done so, navigate to the left hand side of the page to the attachments area, symbolised by a paperclip icon, and click on the relevant file to open the attachment.</a:t>
            </a:r>
            <a:endParaRPr lang="en-GB" sz="1200" b="1" i="1" dirty="0"/>
          </a:p>
        </p:txBody>
      </p:sp>
      <p:pic>
        <p:nvPicPr>
          <p:cNvPr id="9" name="Picture 2">
            <a:extLst>
              <a:ext uri="{FF2B5EF4-FFF2-40B4-BE49-F238E27FC236}">
                <a16:creationId xmlns:a16="http://schemas.microsoft.com/office/drawing/2014/main" id="{BEBC018D-3C9A-45BE-831B-4E014C7EA18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3832" y="5001024"/>
            <a:ext cx="497938" cy="105811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0" name="Rectangle 9">
            <a:extLst>
              <a:ext uri="{FF2B5EF4-FFF2-40B4-BE49-F238E27FC236}">
                <a16:creationId xmlns:a16="http://schemas.microsoft.com/office/drawing/2014/main" id="{AC2C756E-AC4C-4D7E-8ED6-7EFC08D103B4}"/>
              </a:ext>
            </a:extLst>
          </p:cNvPr>
          <p:cNvSpPr/>
          <p:nvPr/>
        </p:nvSpPr>
        <p:spPr bwMode="ltGray">
          <a:xfrm>
            <a:off x="573832" y="5548189"/>
            <a:ext cx="497938" cy="496800"/>
          </a:xfrm>
          <a:prstGeom prst="rect">
            <a:avLst/>
          </a:prstGeom>
          <a:noFill/>
          <a:ln w="28575">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2" name="Slide Number Placeholder 1">
            <a:extLst>
              <a:ext uri="{FF2B5EF4-FFF2-40B4-BE49-F238E27FC236}">
                <a16:creationId xmlns:a16="http://schemas.microsoft.com/office/drawing/2014/main" id="{DED35287-09B6-4756-A2F5-42297906598B}"/>
              </a:ext>
            </a:extLst>
          </p:cNvPr>
          <p:cNvSpPr>
            <a:spLocks noGrp="1"/>
          </p:cNvSpPr>
          <p:nvPr>
            <p:ph type="sldNum" sz="quarter" idx="4"/>
          </p:nvPr>
        </p:nvSpPr>
        <p:spPr/>
        <p:txBody>
          <a:bodyPr/>
          <a:lstStyle/>
          <a:p>
            <a:fld id="{4034BEE3-566C-4068-A777-C3A4762E861B}" type="slidenum">
              <a:rPr lang="en-GB" smtClean="0"/>
              <a:pPr/>
              <a:t>113</a:t>
            </a:fld>
            <a:endParaRPr lang="en-GB" dirty="0"/>
          </a:p>
        </p:txBody>
      </p:sp>
      <p:graphicFrame>
        <p:nvGraphicFramePr>
          <p:cNvPr id="4" name="Object 3">
            <a:extLst>
              <a:ext uri="{FF2B5EF4-FFF2-40B4-BE49-F238E27FC236}">
                <a16:creationId xmlns:a16="http://schemas.microsoft.com/office/drawing/2014/main" id="{CA72BD1A-58DA-4846-A9F2-A70BF33BB699}"/>
              </a:ext>
            </a:extLst>
          </p:cNvPr>
          <p:cNvGraphicFramePr>
            <a:graphicFrameLocks noChangeAspect="1"/>
          </p:cNvGraphicFramePr>
          <p:nvPr>
            <p:extLst>
              <p:ext uri="{D42A27DB-BD31-4B8C-83A1-F6EECF244321}">
                <p14:modId xmlns:p14="http://schemas.microsoft.com/office/powerpoint/2010/main" val="1903925158"/>
              </p:ext>
            </p:extLst>
          </p:nvPr>
        </p:nvGraphicFramePr>
        <p:xfrm>
          <a:off x="5638800" y="3041650"/>
          <a:ext cx="914400" cy="771525"/>
        </p:xfrm>
        <a:graphic>
          <a:graphicData uri="http://schemas.openxmlformats.org/presentationml/2006/ole">
            <mc:AlternateContent xmlns:mc="http://schemas.openxmlformats.org/markup-compatibility/2006">
              <mc:Choice xmlns:v="urn:schemas-microsoft-com:vml" Requires="v">
                <p:oleObj spid="_x0000_s36868" name="Worksheet" showAsIcon="1" r:id="rId5" imgW="914400" imgH="771525" progId="Excel.Sheet.12">
                  <p:embed/>
                </p:oleObj>
              </mc:Choice>
              <mc:Fallback>
                <p:oleObj name="Worksheet" showAsIcon="1" r:id="rId5" imgW="914400" imgH="771525" progId="Excel.Sheet.12">
                  <p:embed/>
                  <p:pic>
                    <p:nvPicPr>
                      <p:cNvPr id="0" name=""/>
                      <p:cNvPicPr/>
                      <p:nvPr/>
                    </p:nvPicPr>
                    <p:blipFill>
                      <a:blip r:embed="rId6"/>
                      <a:stretch>
                        <a:fillRect/>
                      </a:stretch>
                    </p:blipFill>
                    <p:spPr>
                      <a:xfrm>
                        <a:off x="5638800" y="3041650"/>
                        <a:ext cx="914400" cy="771525"/>
                      </a:xfrm>
                      <a:prstGeom prst="rect">
                        <a:avLst/>
                      </a:prstGeom>
                    </p:spPr>
                  </p:pic>
                </p:oleObj>
              </mc:Fallback>
            </mc:AlternateContent>
          </a:graphicData>
        </a:graphic>
      </p:graphicFrame>
    </p:spTree>
    <p:extLst>
      <p:ext uri="{BB962C8B-B14F-4D97-AF65-F5344CB8AC3E}">
        <p14:creationId xmlns:p14="http://schemas.microsoft.com/office/powerpoint/2010/main" val="23029164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4381237" y="4013860"/>
            <a:ext cx="3429526" cy="58189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GB" dirty="0">
                <a:solidFill>
                  <a:schemeClr val="tx1"/>
                </a:solidFill>
              </a:rPr>
              <a:t>Table 2.3a – VFR trips in GB</a:t>
            </a:r>
          </a:p>
        </p:txBody>
      </p:sp>
      <p:sp>
        <p:nvSpPr>
          <p:cNvPr id="24" name="Freeform 21">
            <a:hlinkClick r:id="rId3" action="ppaction://hlinksldjump"/>
            <a:extLst>
              <a:ext uri="{FF2B5EF4-FFF2-40B4-BE49-F238E27FC236}">
                <a16:creationId xmlns:a16="http://schemas.microsoft.com/office/drawing/2014/main" id="{8D7C025D-CDA1-4E01-AB6C-005CE78492FD}"/>
              </a:ext>
            </a:extLst>
          </p:cNvPr>
          <p:cNvSpPr>
            <a:spLocks noEditPoints="1"/>
          </p:cNvSpPr>
          <p:nvPr/>
        </p:nvSpPr>
        <p:spPr bwMode="auto">
          <a:xfrm>
            <a:off x="8546951"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8" name="TextBox 7">
            <a:extLst>
              <a:ext uri="{FF2B5EF4-FFF2-40B4-BE49-F238E27FC236}">
                <a16:creationId xmlns:a16="http://schemas.microsoft.com/office/drawing/2014/main" id="{5233F44D-E5AB-4A1F-A7A4-E81A055478BC}"/>
              </a:ext>
            </a:extLst>
          </p:cNvPr>
          <p:cNvSpPr txBox="1"/>
          <p:nvPr/>
        </p:nvSpPr>
        <p:spPr>
          <a:xfrm>
            <a:off x="1263829" y="4980799"/>
            <a:ext cx="4870450" cy="923330"/>
          </a:xfrm>
          <a:prstGeom prst="rect">
            <a:avLst/>
          </a:prstGeom>
          <a:noFill/>
        </p:spPr>
        <p:txBody>
          <a:bodyPr wrap="square" lIns="0" tIns="0" rIns="0" bIns="0" rtlCol="0">
            <a:spAutoFit/>
          </a:bodyPr>
          <a:lstStyle/>
          <a:p>
            <a:r>
              <a:rPr lang="en-GB" sz="1200" i="1" dirty="0"/>
              <a:t>To open the file(s) mentioned above, please download the report from your web browser and open the report with Adobe Reader. When you have done so, navigate to the left hand side of the page to the attachments area, symbolised by a paperclip icon, and click on the relevant file to open the attachment.</a:t>
            </a:r>
            <a:endParaRPr lang="en-GB" sz="1200" b="1" i="1" dirty="0"/>
          </a:p>
        </p:txBody>
      </p:sp>
      <p:pic>
        <p:nvPicPr>
          <p:cNvPr id="9" name="Picture 2">
            <a:extLst>
              <a:ext uri="{FF2B5EF4-FFF2-40B4-BE49-F238E27FC236}">
                <a16:creationId xmlns:a16="http://schemas.microsoft.com/office/drawing/2014/main" id="{572F5BF7-D025-4DC4-BB7E-E560EA3238A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3832" y="5001024"/>
            <a:ext cx="497938" cy="105811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0" name="Rectangle 9">
            <a:extLst>
              <a:ext uri="{FF2B5EF4-FFF2-40B4-BE49-F238E27FC236}">
                <a16:creationId xmlns:a16="http://schemas.microsoft.com/office/drawing/2014/main" id="{9C96196F-887E-4381-BA59-B74E583B7E90}"/>
              </a:ext>
            </a:extLst>
          </p:cNvPr>
          <p:cNvSpPr/>
          <p:nvPr/>
        </p:nvSpPr>
        <p:spPr bwMode="ltGray">
          <a:xfrm>
            <a:off x="573832" y="5548189"/>
            <a:ext cx="497938" cy="496800"/>
          </a:xfrm>
          <a:prstGeom prst="rect">
            <a:avLst/>
          </a:prstGeom>
          <a:noFill/>
          <a:ln w="28575">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2" name="Slide Number Placeholder 1">
            <a:extLst>
              <a:ext uri="{FF2B5EF4-FFF2-40B4-BE49-F238E27FC236}">
                <a16:creationId xmlns:a16="http://schemas.microsoft.com/office/drawing/2014/main" id="{7F2A0FAC-094B-4682-9170-45A2BA718D8D}"/>
              </a:ext>
            </a:extLst>
          </p:cNvPr>
          <p:cNvSpPr>
            <a:spLocks noGrp="1"/>
          </p:cNvSpPr>
          <p:nvPr>
            <p:ph type="sldNum" sz="quarter" idx="4"/>
          </p:nvPr>
        </p:nvSpPr>
        <p:spPr/>
        <p:txBody>
          <a:bodyPr/>
          <a:lstStyle/>
          <a:p>
            <a:fld id="{4034BEE3-566C-4068-A777-C3A4762E861B}" type="slidenum">
              <a:rPr lang="en-GB" smtClean="0"/>
              <a:pPr/>
              <a:t>114</a:t>
            </a:fld>
            <a:endParaRPr lang="en-GB" dirty="0"/>
          </a:p>
        </p:txBody>
      </p:sp>
      <p:graphicFrame>
        <p:nvGraphicFramePr>
          <p:cNvPr id="4" name="Object 3">
            <a:extLst>
              <a:ext uri="{FF2B5EF4-FFF2-40B4-BE49-F238E27FC236}">
                <a16:creationId xmlns:a16="http://schemas.microsoft.com/office/drawing/2014/main" id="{B22971FD-8D24-42B5-A09C-39C9D6235A70}"/>
              </a:ext>
            </a:extLst>
          </p:cNvPr>
          <p:cNvGraphicFramePr>
            <a:graphicFrameLocks noChangeAspect="1"/>
          </p:cNvGraphicFramePr>
          <p:nvPr>
            <p:extLst>
              <p:ext uri="{D42A27DB-BD31-4B8C-83A1-F6EECF244321}">
                <p14:modId xmlns:p14="http://schemas.microsoft.com/office/powerpoint/2010/main" val="2799507145"/>
              </p:ext>
            </p:extLst>
          </p:nvPr>
        </p:nvGraphicFramePr>
        <p:xfrm>
          <a:off x="5638800" y="3041650"/>
          <a:ext cx="914400" cy="771525"/>
        </p:xfrm>
        <a:graphic>
          <a:graphicData uri="http://schemas.openxmlformats.org/presentationml/2006/ole">
            <mc:AlternateContent xmlns:mc="http://schemas.openxmlformats.org/markup-compatibility/2006">
              <mc:Choice xmlns:v="urn:schemas-microsoft-com:vml" Requires="v">
                <p:oleObj spid="_x0000_s37892" name="Worksheet" showAsIcon="1" r:id="rId5" imgW="914400" imgH="771525" progId="Excel.Sheet.12">
                  <p:embed/>
                </p:oleObj>
              </mc:Choice>
              <mc:Fallback>
                <p:oleObj name="Worksheet" showAsIcon="1" r:id="rId5" imgW="914400" imgH="771525" progId="Excel.Sheet.12">
                  <p:embed/>
                  <p:pic>
                    <p:nvPicPr>
                      <p:cNvPr id="0" name=""/>
                      <p:cNvPicPr/>
                      <p:nvPr/>
                    </p:nvPicPr>
                    <p:blipFill>
                      <a:blip r:embed="rId6"/>
                      <a:stretch>
                        <a:fillRect/>
                      </a:stretch>
                    </p:blipFill>
                    <p:spPr>
                      <a:xfrm>
                        <a:off x="5638800" y="3041650"/>
                        <a:ext cx="914400" cy="771525"/>
                      </a:xfrm>
                      <a:prstGeom prst="rect">
                        <a:avLst/>
                      </a:prstGeom>
                    </p:spPr>
                  </p:pic>
                </p:oleObj>
              </mc:Fallback>
            </mc:AlternateContent>
          </a:graphicData>
        </a:graphic>
      </p:graphicFrame>
    </p:spTree>
    <p:extLst>
      <p:ext uri="{BB962C8B-B14F-4D97-AF65-F5344CB8AC3E}">
        <p14:creationId xmlns:p14="http://schemas.microsoft.com/office/powerpoint/2010/main" val="7154265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4357688" y="4013860"/>
            <a:ext cx="3476624" cy="58189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GB" dirty="0">
                <a:solidFill>
                  <a:schemeClr val="tx1"/>
                </a:solidFill>
              </a:rPr>
              <a:t>Table 2.3b – VFR nights in GB</a:t>
            </a:r>
          </a:p>
        </p:txBody>
      </p:sp>
      <p:sp>
        <p:nvSpPr>
          <p:cNvPr id="24" name="Freeform 21">
            <a:hlinkClick r:id="rId3" action="ppaction://hlinksldjump"/>
            <a:extLst>
              <a:ext uri="{FF2B5EF4-FFF2-40B4-BE49-F238E27FC236}">
                <a16:creationId xmlns:a16="http://schemas.microsoft.com/office/drawing/2014/main" id="{5236CE4C-DC22-4C68-95F1-8FE08BACCD38}"/>
              </a:ext>
            </a:extLst>
          </p:cNvPr>
          <p:cNvSpPr>
            <a:spLocks noEditPoints="1"/>
          </p:cNvSpPr>
          <p:nvPr/>
        </p:nvSpPr>
        <p:spPr bwMode="auto">
          <a:xfrm>
            <a:off x="8546951"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8" name="TextBox 7">
            <a:extLst>
              <a:ext uri="{FF2B5EF4-FFF2-40B4-BE49-F238E27FC236}">
                <a16:creationId xmlns:a16="http://schemas.microsoft.com/office/drawing/2014/main" id="{A023E99F-6354-41FF-BC74-C606ABF262A5}"/>
              </a:ext>
            </a:extLst>
          </p:cNvPr>
          <p:cNvSpPr txBox="1"/>
          <p:nvPr/>
        </p:nvSpPr>
        <p:spPr>
          <a:xfrm>
            <a:off x="1263829" y="4980799"/>
            <a:ext cx="4870450" cy="923330"/>
          </a:xfrm>
          <a:prstGeom prst="rect">
            <a:avLst/>
          </a:prstGeom>
          <a:noFill/>
        </p:spPr>
        <p:txBody>
          <a:bodyPr wrap="square" lIns="0" tIns="0" rIns="0" bIns="0" rtlCol="0">
            <a:spAutoFit/>
          </a:bodyPr>
          <a:lstStyle/>
          <a:p>
            <a:r>
              <a:rPr lang="en-GB" sz="1200" i="1" dirty="0"/>
              <a:t>To open the file(s) mentioned above, please download the report from your web browser and open the report with Adobe Reader. When you have done so, navigate to the left hand side of the page to the attachments area, symbolised by a paperclip icon, and click on the relevant file to open the attachment.</a:t>
            </a:r>
            <a:endParaRPr lang="en-GB" sz="1200" b="1" i="1" dirty="0"/>
          </a:p>
        </p:txBody>
      </p:sp>
      <p:pic>
        <p:nvPicPr>
          <p:cNvPr id="9" name="Picture 2">
            <a:extLst>
              <a:ext uri="{FF2B5EF4-FFF2-40B4-BE49-F238E27FC236}">
                <a16:creationId xmlns:a16="http://schemas.microsoft.com/office/drawing/2014/main" id="{7F682E5C-36B5-467A-8271-1059DB21350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3832" y="5001024"/>
            <a:ext cx="497938" cy="105811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0" name="Rectangle 9">
            <a:extLst>
              <a:ext uri="{FF2B5EF4-FFF2-40B4-BE49-F238E27FC236}">
                <a16:creationId xmlns:a16="http://schemas.microsoft.com/office/drawing/2014/main" id="{F0A48B3F-9051-4BD8-B8D9-75C190F4D513}"/>
              </a:ext>
            </a:extLst>
          </p:cNvPr>
          <p:cNvSpPr/>
          <p:nvPr/>
        </p:nvSpPr>
        <p:spPr bwMode="ltGray">
          <a:xfrm>
            <a:off x="573832" y="5548189"/>
            <a:ext cx="497938" cy="496800"/>
          </a:xfrm>
          <a:prstGeom prst="rect">
            <a:avLst/>
          </a:prstGeom>
          <a:noFill/>
          <a:ln w="28575">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2" name="Slide Number Placeholder 1">
            <a:extLst>
              <a:ext uri="{FF2B5EF4-FFF2-40B4-BE49-F238E27FC236}">
                <a16:creationId xmlns:a16="http://schemas.microsoft.com/office/drawing/2014/main" id="{78017704-019D-413E-ADF2-A285EFC1F1C6}"/>
              </a:ext>
            </a:extLst>
          </p:cNvPr>
          <p:cNvSpPr>
            <a:spLocks noGrp="1"/>
          </p:cNvSpPr>
          <p:nvPr>
            <p:ph type="sldNum" sz="quarter" idx="4"/>
          </p:nvPr>
        </p:nvSpPr>
        <p:spPr/>
        <p:txBody>
          <a:bodyPr/>
          <a:lstStyle/>
          <a:p>
            <a:fld id="{4034BEE3-566C-4068-A777-C3A4762E861B}" type="slidenum">
              <a:rPr lang="en-GB" smtClean="0"/>
              <a:pPr/>
              <a:t>115</a:t>
            </a:fld>
            <a:endParaRPr lang="en-GB" dirty="0"/>
          </a:p>
        </p:txBody>
      </p:sp>
      <p:graphicFrame>
        <p:nvGraphicFramePr>
          <p:cNvPr id="4" name="Object 3">
            <a:extLst>
              <a:ext uri="{FF2B5EF4-FFF2-40B4-BE49-F238E27FC236}">
                <a16:creationId xmlns:a16="http://schemas.microsoft.com/office/drawing/2014/main" id="{55A39C86-0DAA-4500-88C4-7A2744E81BA5}"/>
              </a:ext>
            </a:extLst>
          </p:cNvPr>
          <p:cNvGraphicFramePr>
            <a:graphicFrameLocks noChangeAspect="1"/>
          </p:cNvGraphicFramePr>
          <p:nvPr>
            <p:extLst>
              <p:ext uri="{D42A27DB-BD31-4B8C-83A1-F6EECF244321}">
                <p14:modId xmlns:p14="http://schemas.microsoft.com/office/powerpoint/2010/main" val="1976716176"/>
              </p:ext>
            </p:extLst>
          </p:nvPr>
        </p:nvGraphicFramePr>
        <p:xfrm>
          <a:off x="5638800" y="3041650"/>
          <a:ext cx="914400" cy="771525"/>
        </p:xfrm>
        <a:graphic>
          <a:graphicData uri="http://schemas.openxmlformats.org/presentationml/2006/ole">
            <mc:AlternateContent xmlns:mc="http://schemas.openxmlformats.org/markup-compatibility/2006">
              <mc:Choice xmlns:v="urn:schemas-microsoft-com:vml" Requires="v">
                <p:oleObj spid="_x0000_s38916" name="Worksheet" showAsIcon="1" r:id="rId5" imgW="914400" imgH="771525" progId="Excel.Sheet.12">
                  <p:embed/>
                </p:oleObj>
              </mc:Choice>
              <mc:Fallback>
                <p:oleObj name="Worksheet" showAsIcon="1" r:id="rId5" imgW="914400" imgH="771525" progId="Excel.Sheet.12">
                  <p:embed/>
                  <p:pic>
                    <p:nvPicPr>
                      <p:cNvPr id="0" name=""/>
                      <p:cNvPicPr/>
                      <p:nvPr/>
                    </p:nvPicPr>
                    <p:blipFill>
                      <a:blip r:embed="rId6"/>
                      <a:stretch>
                        <a:fillRect/>
                      </a:stretch>
                    </p:blipFill>
                    <p:spPr>
                      <a:xfrm>
                        <a:off x="5638800" y="3041650"/>
                        <a:ext cx="914400" cy="771525"/>
                      </a:xfrm>
                      <a:prstGeom prst="rect">
                        <a:avLst/>
                      </a:prstGeom>
                    </p:spPr>
                  </p:pic>
                </p:oleObj>
              </mc:Fallback>
            </mc:AlternateContent>
          </a:graphicData>
        </a:graphic>
      </p:graphicFrame>
    </p:spTree>
    <p:extLst>
      <p:ext uri="{BB962C8B-B14F-4D97-AF65-F5344CB8AC3E}">
        <p14:creationId xmlns:p14="http://schemas.microsoft.com/office/powerpoint/2010/main" val="38830330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4319588" y="4013860"/>
            <a:ext cx="3552825" cy="58189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GB" dirty="0">
                <a:solidFill>
                  <a:schemeClr val="tx1"/>
                </a:solidFill>
              </a:rPr>
              <a:t>Table 2.3c – VFR spend in GB</a:t>
            </a:r>
          </a:p>
        </p:txBody>
      </p:sp>
      <p:sp>
        <p:nvSpPr>
          <p:cNvPr id="24" name="Freeform 21">
            <a:hlinkClick r:id="rId3" action="ppaction://hlinksldjump"/>
            <a:extLst>
              <a:ext uri="{FF2B5EF4-FFF2-40B4-BE49-F238E27FC236}">
                <a16:creationId xmlns:a16="http://schemas.microsoft.com/office/drawing/2014/main" id="{9741A449-78F1-4048-90D3-773D3FC791F4}"/>
              </a:ext>
            </a:extLst>
          </p:cNvPr>
          <p:cNvSpPr>
            <a:spLocks noEditPoints="1"/>
          </p:cNvSpPr>
          <p:nvPr/>
        </p:nvSpPr>
        <p:spPr bwMode="auto">
          <a:xfrm>
            <a:off x="8546951"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8" name="TextBox 7">
            <a:extLst>
              <a:ext uri="{FF2B5EF4-FFF2-40B4-BE49-F238E27FC236}">
                <a16:creationId xmlns:a16="http://schemas.microsoft.com/office/drawing/2014/main" id="{9019BAE5-58C6-43C0-BB39-6B4EAE490C39}"/>
              </a:ext>
            </a:extLst>
          </p:cNvPr>
          <p:cNvSpPr txBox="1"/>
          <p:nvPr/>
        </p:nvSpPr>
        <p:spPr>
          <a:xfrm>
            <a:off x="1263829" y="4980799"/>
            <a:ext cx="4870450" cy="923330"/>
          </a:xfrm>
          <a:prstGeom prst="rect">
            <a:avLst/>
          </a:prstGeom>
          <a:noFill/>
        </p:spPr>
        <p:txBody>
          <a:bodyPr wrap="square" lIns="0" tIns="0" rIns="0" bIns="0" rtlCol="0">
            <a:spAutoFit/>
          </a:bodyPr>
          <a:lstStyle/>
          <a:p>
            <a:r>
              <a:rPr lang="en-GB" sz="1200" i="1" dirty="0"/>
              <a:t>To open the file(s) mentioned above, please download the report from your web browser and open the report with Adobe Reader. When you have done so, navigate to the left hand side of the page to the attachments area, symbolised by a paperclip icon, and click on the relevant file to open the attachment.</a:t>
            </a:r>
            <a:endParaRPr lang="en-GB" sz="1200" b="1" i="1" dirty="0"/>
          </a:p>
        </p:txBody>
      </p:sp>
      <p:pic>
        <p:nvPicPr>
          <p:cNvPr id="9" name="Picture 2">
            <a:extLst>
              <a:ext uri="{FF2B5EF4-FFF2-40B4-BE49-F238E27FC236}">
                <a16:creationId xmlns:a16="http://schemas.microsoft.com/office/drawing/2014/main" id="{9783D30D-300A-4ACD-8B39-32A4DEA8025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3832" y="5001024"/>
            <a:ext cx="497938" cy="105811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0" name="Rectangle 9">
            <a:extLst>
              <a:ext uri="{FF2B5EF4-FFF2-40B4-BE49-F238E27FC236}">
                <a16:creationId xmlns:a16="http://schemas.microsoft.com/office/drawing/2014/main" id="{535D546E-73D0-4127-9D40-D6E63FD70A52}"/>
              </a:ext>
            </a:extLst>
          </p:cNvPr>
          <p:cNvSpPr/>
          <p:nvPr/>
        </p:nvSpPr>
        <p:spPr bwMode="ltGray">
          <a:xfrm>
            <a:off x="573832" y="5548189"/>
            <a:ext cx="497938" cy="496800"/>
          </a:xfrm>
          <a:prstGeom prst="rect">
            <a:avLst/>
          </a:prstGeom>
          <a:noFill/>
          <a:ln w="28575">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2" name="Slide Number Placeholder 1">
            <a:extLst>
              <a:ext uri="{FF2B5EF4-FFF2-40B4-BE49-F238E27FC236}">
                <a16:creationId xmlns:a16="http://schemas.microsoft.com/office/drawing/2014/main" id="{15FBCE25-B0AB-4186-B618-E53AD292A4E0}"/>
              </a:ext>
            </a:extLst>
          </p:cNvPr>
          <p:cNvSpPr>
            <a:spLocks noGrp="1"/>
          </p:cNvSpPr>
          <p:nvPr>
            <p:ph type="sldNum" sz="quarter" idx="4"/>
          </p:nvPr>
        </p:nvSpPr>
        <p:spPr/>
        <p:txBody>
          <a:bodyPr/>
          <a:lstStyle/>
          <a:p>
            <a:fld id="{4034BEE3-566C-4068-A777-C3A4762E861B}" type="slidenum">
              <a:rPr lang="en-GB" smtClean="0"/>
              <a:pPr/>
              <a:t>116</a:t>
            </a:fld>
            <a:endParaRPr lang="en-GB" dirty="0"/>
          </a:p>
        </p:txBody>
      </p:sp>
      <p:graphicFrame>
        <p:nvGraphicFramePr>
          <p:cNvPr id="4" name="Object 3">
            <a:extLst>
              <a:ext uri="{FF2B5EF4-FFF2-40B4-BE49-F238E27FC236}">
                <a16:creationId xmlns:a16="http://schemas.microsoft.com/office/drawing/2014/main" id="{41F0EAB9-6467-4B9E-BA55-96AB0D1E4C66}"/>
              </a:ext>
            </a:extLst>
          </p:cNvPr>
          <p:cNvGraphicFramePr>
            <a:graphicFrameLocks noChangeAspect="1"/>
          </p:cNvGraphicFramePr>
          <p:nvPr>
            <p:extLst>
              <p:ext uri="{D42A27DB-BD31-4B8C-83A1-F6EECF244321}">
                <p14:modId xmlns:p14="http://schemas.microsoft.com/office/powerpoint/2010/main" val="1996866637"/>
              </p:ext>
            </p:extLst>
          </p:nvPr>
        </p:nvGraphicFramePr>
        <p:xfrm>
          <a:off x="5638800" y="3041650"/>
          <a:ext cx="914400" cy="771525"/>
        </p:xfrm>
        <a:graphic>
          <a:graphicData uri="http://schemas.openxmlformats.org/presentationml/2006/ole">
            <mc:AlternateContent xmlns:mc="http://schemas.openxmlformats.org/markup-compatibility/2006">
              <mc:Choice xmlns:v="urn:schemas-microsoft-com:vml" Requires="v">
                <p:oleObj spid="_x0000_s39939" name="Worksheet" showAsIcon="1" r:id="rId5" imgW="914400" imgH="771525" progId="Excel.Sheet.12">
                  <p:embed/>
                </p:oleObj>
              </mc:Choice>
              <mc:Fallback>
                <p:oleObj name="Worksheet" showAsIcon="1" r:id="rId5" imgW="914400" imgH="771525" progId="Excel.Sheet.12">
                  <p:embed/>
                  <p:pic>
                    <p:nvPicPr>
                      <p:cNvPr id="0" name=""/>
                      <p:cNvPicPr/>
                      <p:nvPr/>
                    </p:nvPicPr>
                    <p:blipFill>
                      <a:blip r:embed="rId6"/>
                      <a:stretch>
                        <a:fillRect/>
                      </a:stretch>
                    </p:blipFill>
                    <p:spPr>
                      <a:xfrm>
                        <a:off x="5638800" y="3041650"/>
                        <a:ext cx="914400" cy="771525"/>
                      </a:xfrm>
                      <a:prstGeom prst="rect">
                        <a:avLst/>
                      </a:prstGeom>
                    </p:spPr>
                  </p:pic>
                </p:oleObj>
              </mc:Fallback>
            </mc:AlternateContent>
          </a:graphicData>
        </a:graphic>
      </p:graphicFrame>
    </p:spTree>
    <p:extLst>
      <p:ext uri="{BB962C8B-B14F-4D97-AF65-F5344CB8AC3E}">
        <p14:creationId xmlns:p14="http://schemas.microsoft.com/office/powerpoint/2010/main" val="10381579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3931229" y="4013860"/>
            <a:ext cx="4329542" cy="58189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GB" dirty="0">
                <a:solidFill>
                  <a:schemeClr val="tx1"/>
                </a:solidFill>
              </a:rPr>
              <a:t>Table 2.4 – Business and work tourism</a:t>
            </a:r>
          </a:p>
        </p:txBody>
      </p:sp>
      <p:sp>
        <p:nvSpPr>
          <p:cNvPr id="24" name="Freeform 21">
            <a:hlinkClick r:id="rId3" action="ppaction://hlinksldjump"/>
            <a:extLst>
              <a:ext uri="{FF2B5EF4-FFF2-40B4-BE49-F238E27FC236}">
                <a16:creationId xmlns:a16="http://schemas.microsoft.com/office/drawing/2014/main" id="{EBFF01B8-C05F-4E9E-B9F9-F845CFC1E741}"/>
              </a:ext>
            </a:extLst>
          </p:cNvPr>
          <p:cNvSpPr>
            <a:spLocks noEditPoints="1"/>
          </p:cNvSpPr>
          <p:nvPr/>
        </p:nvSpPr>
        <p:spPr bwMode="auto">
          <a:xfrm>
            <a:off x="8546951"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8" name="TextBox 7">
            <a:extLst>
              <a:ext uri="{FF2B5EF4-FFF2-40B4-BE49-F238E27FC236}">
                <a16:creationId xmlns:a16="http://schemas.microsoft.com/office/drawing/2014/main" id="{754D49EC-C1F6-4C76-9B21-1CACE33F1DF2}"/>
              </a:ext>
            </a:extLst>
          </p:cNvPr>
          <p:cNvSpPr txBox="1"/>
          <p:nvPr/>
        </p:nvSpPr>
        <p:spPr>
          <a:xfrm>
            <a:off x="1263829" y="4980799"/>
            <a:ext cx="4870450" cy="923330"/>
          </a:xfrm>
          <a:prstGeom prst="rect">
            <a:avLst/>
          </a:prstGeom>
          <a:noFill/>
        </p:spPr>
        <p:txBody>
          <a:bodyPr wrap="square" lIns="0" tIns="0" rIns="0" bIns="0" rtlCol="0">
            <a:spAutoFit/>
          </a:bodyPr>
          <a:lstStyle/>
          <a:p>
            <a:r>
              <a:rPr lang="en-GB" sz="1200" i="1" dirty="0"/>
              <a:t>To open the file(s) mentioned above, please download the report from your web browser and open the report with Adobe Reader. When you have done so, navigate to the left hand side of the page to the attachments area, symbolised by a paperclip icon, and click on the relevant file to open the attachment.</a:t>
            </a:r>
            <a:endParaRPr lang="en-GB" sz="1200" b="1" i="1" dirty="0"/>
          </a:p>
        </p:txBody>
      </p:sp>
      <p:pic>
        <p:nvPicPr>
          <p:cNvPr id="9" name="Picture 2">
            <a:extLst>
              <a:ext uri="{FF2B5EF4-FFF2-40B4-BE49-F238E27FC236}">
                <a16:creationId xmlns:a16="http://schemas.microsoft.com/office/drawing/2014/main" id="{918EBFA0-4C75-496F-BDF1-D036384C680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3832" y="5001024"/>
            <a:ext cx="497938" cy="105811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0" name="Rectangle 9">
            <a:extLst>
              <a:ext uri="{FF2B5EF4-FFF2-40B4-BE49-F238E27FC236}">
                <a16:creationId xmlns:a16="http://schemas.microsoft.com/office/drawing/2014/main" id="{E2ADE860-B8E9-4FB7-89A4-8A5DCCEEFF6A}"/>
              </a:ext>
            </a:extLst>
          </p:cNvPr>
          <p:cNvSpPr/>
          <p:nvPr/>
        </p:nvSpPr>
        <p:spPr bwMode="ltGray">
          <a:xfrm>
            <a:off x="573832" y="5548189"/>
            <a:ext cx="497938" cy="496800"/>
          </a:xfrm>
          <a:prstGeom prst="rect">
            <a:avLst/>
          </a:prstGeom>
          <a:noFill/>
          <a:ln w="28575">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2" name="Slide Number Placeholder 1">
            <a:extLst>
              <a:ext uri="{FF2B5EF4-FFF2-40B4-BE49-F238E27FC236}">
                <a16:creationId xmlns:a16="http://schemas.microsoft.com/office/drawing/2014/main" id="{C73CDEDB-7E5B-4D74-A10E-4AF47AD3D27A}"/>
              </a:ext>
            </a:extLst>
          </p:cNvPr>
          <p:cNvSpPr>
            <a:spLocks noGrp="1"/>
          </p:cNvSpPr>
          <p:nvPr>
            <p:ph type="sldNum" sz="quarter" idx="4"/>
          </p:nvPr>
        </p:nvSpPr>
        <p:spPr/>
        <p:txBody>
          <a:bodyPr/>
          <a:lstStyle/>
          <a:p>
            <a:fld id="{4034BEE3-566C-4068-A777-C3A4762E861B}" type="slidenum">
              <a:rPr lang="en-GB" smtClean="0"/>
              <a:pPr/>
              <a:t>117</a:t>
            </a:fld>
            <a:endParaRPr lang="en-GB" dirty="0"/>
          </a:p>
        </p:txBody>
      </p:sp>
      <p:graphicFrame>
        <p:nvGraphicFramePr>
          <p:cNvPr id="4" name="Object 3">
            <a:extLst>
              <a:ext uri="{FF2B5EF4-FFF2-40B4-BE49-F238E27FC236}">
                <a16:creationId xmlns:a16="http://schemas.microsoft.com/office/drawing/2014/main" id="{CD3F336B-65D5-4B57-8F84-9C634248E933}"/>
              </a:ext>
            </a:extLst>
          </p:cNvPr>
          <p:cNvGraphicFramePr>
            <a:graphicFrameLocks noChangeAspect="1"/>
          </p:cNvGraphicFramePr>
          <p:nvPr>
            <p:extLst>
              <p:ext uri="{D42A27DB-BD31-4B8C-83A1-F6EECF244321}">
                <p14:modId xmlns:p14="http://schemas.microsoft.com/office/powerpoint/2010/main" val="2461964435"/>
              </p:ext>
            </p:extLst>
          </p:nvPr>
        </p:nvGraphicFramePr>
        <p:xfrm>
          <a:off x="5638800" y="3041650"/>
          <a:ext cx="914400" cy="771525"/>
        </p:xfrm>
        <a:graphic>
          <a:graphicData uri="http://schemas.openxmlformats.org/presentationml/2006/ole">
            <mc:AlternateContent xmlns:mc="http://schemas.openxmlformats.org/markup-compatibility/2006">
              <mc:Choice xmlns:v="urn:schemas-microsoft-com:vml" Requires="v">
                <p:oleObj spid="_x0000_s40963" name="Worksheet" showAsIcon="1" r:id="rId5" imgW="914400" imgH="771525" progId="Excel.Sheet.12">
                  <p:embed/>
                </p:oleObj>
              </mc:Choice>
              <mc:Fallback>
                <p:oleObj name="Worksheet" showAsIcon="1" r:id="rId5" imgW="914400" imgH="771525" progId="Excel.Sheet.12">
                  <p:embed/>
                  <p:pic>
                    <p:nvPicPr>
                      <p:cNvPr id="0" name=""/>
                      <p:cNvPicPr/>
                      <p:nvPr/>
                    </p:nvPicPr>
                    <p:blipFill>
                      <a:blip r:embed="rId6"/>
                      <a:stretch>
                        <a:fillRect/>
                      </a:stretch>
                    </p:blipFill>
                    <p:spPr>
                      <a:xfrm>
                        <a:off x="5638800" y="3041650"/>
                        <a:ext cx="914400" cy="771525"/>
                      </a:xfrm>
                      <a:prstGeom prst="rect">
                        <a:avLst/>
                      </a:prstGeom>
                    </p:spPr>
                  </p:pic>
                </p:oleObj>
              </mc:Fallback>
            </mc:AlternateContent>
          </a:graphicData>
        </a:graphic>
      </p:graphicFrame>
    </p:spTree>
    <p:extLst>
      <p:ext uri="{BB962C8B-B14F-4D97-AF65-F5344CB8AC3E}">
        <p14:creationId xmlns:p14="http://schemas.microsoft.com/office/powerpoint/2010/main" val="5687095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4019550" y="4013860"/>
            <a:ext cx="4152900" cy="58189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GB" dirty="0">
                <a:solidFill>
                  <a:schemeClr val="tx1"/>
                </a:solidFill>
              </a:rPr>
              <a:t>Table 2.5 – Destination and purpose</a:t>
            </a:r>
          </a:p>
        </p:txBody>
      </p:sp>
      <p:sp>
        <p:nvSpPr>
          <p:cNvPr id="24" name="Freeform 21">
            <a:hlinkClick r:id="rId3" action="ppaction://hlinksldjump"/>
            <a:extLst>
              <a:ext uri="{FF2B5EF4-FFF2-40B4-BE49-F238E27FC236}">
                <a16:creationId xmlns:a16="http://schemas.microsoft.com/office/drawing/2014/main" id="{7F1B94D7-B386-4713-830E-BB1B583F30ED}"/>
              </a:ext>
            </a:extLst>
          </p:cNvPr>
          <p:cNvSpPr>
            <a:spLocks noEditPoints="1"/>
          </p:cNvSpPr>
          <p:nvPr/>
        </p:nvSpPr>
        <p:spPr bwMode="auto">
          <a:xfrm>
            <a:off x="8546951"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8" name="TextBox 7">
            <a:extLst>
              <a:ext uri="{FF2B5EF4-FFF2-40B4-BE49-F238E27FC236}">
                <a16:creationId xmlns:a16="http://schemas.microsoft.com/office/drawing/2014/main" id="{B65CC7FD-3FB3-46E2-A0B6-6ABF698FA37C}"/>
              </a:ext>
            </a:extLst>
          </p:cNvPr>
          <p:cNvSpPr txBox="1"/>
          <p:nvPr/>
        </p:nvSpPr>
        <p:spPr>
          <a:xfrm>
            <a:off x="1263829" y="4980799"/>
            <a:ext cx="4870450" cy="923330"/>
          </a:xfrm>
          <a:prstGeom prst="rect">
            <a:avLst/>
          </a:prstGeom>
          <a:noFill/>
        </p:spPr>
        <p:txBody>
          <a:bodyPr wrap="square" lIns="0" tIns="0" rIns="0" bIns="0" rtlCol="0">
            <a:spAutoFit/>
          </a:bodyPr>
          <a:lstStyle/>
          <a:p>
            <a:r>
              <a:rPr lang="en-GB" sz="1200" i="1" dirty="0"/>
              <a:t>To open the file(s) mentioned above, please download the report from your web browser and open the report with Adobe Reader. When you have done so, navigate to the left hand side of the page to the attachments area, symbolised by a paperclip icon, and click on the relevant file to open the attachment.</a:t>
            </a:r>
            <a:endParaRPr lang="en-GB" sz="1200" b="1" i="1" dirty="0"/>
          </a:p>
        </p:txBody>
      </p:sp>
      <p:pic>
        <p:nvPicPr>
          <p:cNvPr id="9" name="Picture 2">
            <a:extLst>
              <a:ext uri="{FF2B5EF4-FFF2-40B4-BE49-F238E27FC236}">
                <a16:creationId xmlns:a16="http://schemas.microsoft.com/office/drawing/2014/main" id="{0499BA9A-7F65-4537-A155-B59F3C1DF93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3832" y="5001024"/>
            <a:ext cx="497938" cy="105811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0" name="Rectangle 9">
            <a:extLst>
              <a:ext uri="{FF2B5EF4-FFF2-40B4-BE49-F238E27FC236}">
                <a16:creationId xmlns:a16="http://schemas.microsoft.com/office/drawing/2014/main" id="{FC2D5C04-F765-41F8-9254-7D215AD8DBCD}"/>
              </a:ext>
            </a:extLst>
          </p:cNvPr>
          <p:cNvSpPr/>
          <p:nvPr/>
        </p:nvSpPr>
        <p:spPr bwMode="ltGray">
          <a:xfrm>
            <a:off x="573832" y="5548189"/>
            <a:ext cx="497938" cy="496800"/>
          </a:xfrm>
          <a:prstGeom prst="rect">
            <a:avLst/>
          </a:prstGeom>
          <a:noFill/>
          <a:ln w="28575">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2" name="Slide Number Placeholder 1">
            <a:extLst>
              <a:ext uri="{FF2B5EF4-FFF2-40B4-BE49-F238E27FC236}">
                <a16:creationId xmlns:a16="http://schemas.microsoft.com/office/drawing/2014/main" id="{02CEB59B-B56B-4B28-8C93-9A0D740A94D8}"/>
              </a:ext>
            </a:extLst>
          </p:cNvPr>
          <p:cNvSpPr>
            <a:spLocks noGrp="1"/>
          </p:cNvSpPr>
          <p:nvPr>
            <p:ph type="sldNum" sz="quarter" idx="4"/>
          </p:nvPr>
        </p:nvSpPr>
        <p:spPr/>
        <p:txBody>
          <a:bodyPr/>
          <a:lstStyle/>
          <a:p>
            <a:fld id="{4034BEE3-566C-4068-A777-C3A4762E861B}" type="slidenum">
              <a:rPr lang="en-GB" smtClean="0"/>
              <a:pPr/>
              <a:t>118</a:t>
            </a:fld>
            <a:endParaRPr lang="en-GB" dirty="0"/>
          </a:p>
        </p:txBody>
      </p:sp>
      <p:graphicFrame>
        <p:nvGraphicFramePr>
          <p:cNvPr id="4" name="Object 3">
            <a:extLst>
              <a:ext uri="{FF2B5EF4-FFF2-40B4-BE49-F238E27FC236}">
                <a16:creationId xmlns:a16="http://schemas.microsoft.com/office/drawing/2014/main" id="{C6BEE986-A3C1-441A-AE6C-40EA78D2BF78}"/>
              </a:ext>
            </a:extLst>
          </p:cNvPr>
          <p:cNvGraphicFramePr>
            <a:graphicFrameLocks noChangeAspect="1"/>
          </p:cNvGraphicFramePr>
          <p:nvPr>
            <p:extLst>
              <p:ext uri="{D42A27DB-BD31-4B8C-83A1-F6EECF244321}">
                <p14:modId xmlns:p14="http://schemas.microsoft.com/office/powerpoint/2010/main" val="3486207055"/>
              </p:ext>
            </p:extLst>
          </p:nvPr>
        </p:nvGraphicFramePr>
        <p:xfrm>
          <a:off x="5638800" y="3041650"/>
          <a:ext cx="914400" cy="771525"/>
        </p:xfrm>
        <a:graphic>
          <a:graphicData uri="http://schemas.openxmlformats.org/presentationml/2006/ole">
            <mc:AlternateContent xmlns:mc="http://schemas.openxmlformats.org/markup-compatibility/2006">
              <mc:Choice xmlns:v="urn:schemas-microsoft-com:vml" Requires="v">
                <p:oleObj spid="_x0000_s41987" name="Worksheet" showAsIcon="1" r:id="rId5" imgW="914400" imgH="771525" progId="Excel.Sheet.12">
                  <p:embed/>
                </p:oleObj>
              </mc:Choice>
              <mc:Fallback>
                <p:oleObj name="Worksheet" showAsIcon="1" r:id="rId5" imgW="914400" imgH="771525" progId="Excel.Sheet.12">
                  <p:embed/>
                  <p:pic>
                    <p:nvPicPr>
                      <p:cNvPr id="0" name=""/>
                      <p:cNvPicPr/>
                      <p:nvPr/>
                    </p:nvPicPr>
                    <p:blipFill>
                      <a:blip r:embed="rId6"/>
                      <a:stretch>
                        <a:fillRect/>
                      </a:stretch>
                    </p:blipFill>
                    <p:spPr>
                      <a:xfrm>
                        <a:off x="5638800" y="3041650"/>
                        <a:ext cx="914400" cy="771525"/>
                      </a:xfrm>
                      <a:prstGeom prst="rect">
                        <a:avLst/>
                      </a:prstGeom>
                    </p:spPr>
                  </p:pic>
                </p:oleObj>
              </mc:Fallback>
            </mc:AlternateContent>
          </a:graphicData>
        </a:graphic>
      </p:graphicFrame>
    </p:spTree>
    <p:extLst>
      <p:ext uri="{BB962C8B-B14F-4D97-AF65-F5344CB8AC3E}">
        <p14:creationId xmlns:p14="http://schemas.microsoft.com/office/powerpoint/2010/main" val="5783412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4448175" y="4013860"/>
            <a:ext cx="3295650" cy="58189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GB" dirty="0">
                <a:solidFill>
                  <a:schemeClr val="tx1"/>
                </a:solidFill>
              </a:rPr>
              <a:t>Table 2.6 – National Parks</a:t>
            </a:r>
          </a:p>
        </p:txBody>
      </p:sp>
      <p:sp>
        <p:nvSpPr>
          <p:cNvPr id="24" name="Freeform 21">
            <a:hlinkClick r:id="rId3" action="ppaction://hlinksldjump"/>
            <a:extLst>
              <a:ext uri="{FF2B5EF4-FFF2-40B4-BE49-F238E27FC236}">
                <a16:creationId xmlns:a16="http://schemas.microsoft.com/office/drawing/2014/main" id="{DAD1B33D-1B51-46C1-B965-A6CEE44E706F}"/>
              </a:ext>
            </a:extLst>
          </p:cNvPr>
          <p:cNvSpPr>
            <a:spLocks noEditPoints="1"/>
          </p:cNvSpPr>
          <p:nvPr/>
        </p:nvSpPr>
        <p:spPr bwMode="auto">
          <a:xfrm>
            <a:off x="8546951"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8" name="TextBox 7">
            <a:extLst>
              <a:ext uri="{FF2B5EF4-FFF2-40B4-BE49-F238E27FC236}">
                <a16:creationId xmlns:a16="http://schemas.microsoft.com/office/drawing/2014/main" id="{9DEE2E35-51FB-4826-9516-B0FEAB259F22}"/>
              </a:ext>
            </a:extLst>
          </p:cNvPr>
          <p:cNvSpPr txBox="1"/>
          <p:nvPr/>
        </p:nvSpPr>
        <p:spPr>
          <a:xfrm>
            <a:off x="1263829" y="4980799"/>
            <a:ext cx="4870450" cy="923330"/>
          </a:xfrm>
          <a:prstGeom prst="rect">
            <a:avLst/>
          </a:prstGeom>
          <a:noFill/>
        </p:spPr>
        <p:txBody>
          <a:bodyPr wrap="square" lIns="0" tIns="0" rIns="0" bIns="0" rtlCol="0">
            <a:spAutoFit/>
          </a:bodyPr>
          <a:lstStyle/>
          <a:p>
            <a:r>
              <a:rPr lang="en-GB" sz="1200" i="1" dirty="0"/>
              <a:t>To open the file(s) mentioned above, please download the report from your web browser and open the report with Adobe Reader. When you have done so, navigate to the left hand side of the page to the attachments area, symbolised by a paperclip icon, and click on the relevant file to open the attachment.</a:t>
            </a:r>
            <a:endParaRPr lang="en-GB" sz="1200" b="1" i="1" dirty="0"/>
          </a:p>
        </p:txBody>
      </p:sp>
      <p:pic>
        <p:nvPicPr>
          <p:cNvPr id="9" name="Picture 2">
            <a:extLst>
              <a:ext uri="{FF2B5EF4-FFF2-40B4-BE49-F238E27FC236}">
                <a16:creationId xmlns:a16="http://schemas.microsoft.com/office/drawing/2014/main" id="{C319321D-26A4-4425-8D90-D6ED30B0B35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3832" y="5001024"/>
            <a:ext cx="497938" cy="105811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0" name="Rectangle 9">
            <a:extLst>
              <a:ext uri="{FF2B5EF4-FFF2-40B4-BE49-F238E27FC236}">
                <a16:creationId xmlns:a16="http://schemas.microsoft.com/office/drawing/2014/main" id="{CB9DD83E-6BAF-47BC-A716-7E38F9444CF4}"/>
              </a:ext>
            </a:extLst>
          </p:cNvPr>
          <p:cNvSpPr/>
          <p:nvPr/>
        </p:nvSpPr>
        <p:spPr bwMode="ltGray">
          <a:xfrm>
            <a:off x="573832" y="5548189"/>
            <a:ext cx="497938" cy="496800"/>
          </a:xfrm>
          <a:prstGeom prst="rect">
            <a:avLst/>
          </a:prstGeom>
          <a:noFill/>
          <a:ln w="28575">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2" name="Slide Number Placeholder 1">
            <a:extLst>
              <a:ext uri="{FF2B5EF4-FFF2-40B4-BE49-F238E27FC236}">
                <a16:creationId xmlns:a16="http://schemas.microsoft.com/office/drawing/2014/main" id="{36204FF0-5BF7-4A2E-8765-1565CA6A341C}"/>
              </a:ext>
            </a:extLst>
          </p:cNvPr>
          <p:cNvSpPr>
            <a:spLocks noGrp="1"/>
          </p:cNvSpPr>
          <p:nvPr>
            <p:ph type="sldNum" sz="quarter" idx="4"/>
          </p:nvPr>
        </p:nvSpPr>
        <p:spPr/>
        <p:txBody>
          <a:bodyPr/>
          <a:lstStyle/>
          <a:p>
            <a:fld id="{4034BEE3-566C-4068-A777-C3A4762E861B}" type="slidenum">
              <a:rPr lang="en-GB" smtClean="0"/>
              <a:pPr/>
              <a:t>119</a:t>
            </a:fld>
            <a:endParaRPr lang="en-GB" dirty="0"/>
          </a:p>
        </p:txBody>
      </p:sp>
      <p:graphicFrame>
        <p:nvGraphicFramePr>
          <p:cNvPr id="4" name="Object 3">
            <a:extLst>
              <a:ext uri="{FF2B5EF4-FFF2-40B4-BE49-F238E27FC236}">
                <a16:creationId xmlns:a16="http://schemas.microsoft.com/office/drawing/2014/main" id="{5B03B872-ED0A-48FB-BD21-1B155CA45104}"/>
              </a:ext>
            </a:extLst>
          </p:cNvPr>
          <p:cNvGraphicFramePr>
            <a:graphicFrameLocks noChangeAspect="1"/>
          </p:cNvGraphicFramePr>
          <p:nvPr>
            <p:extLst>
              <p:ext uri="{D42A27DB-BD31-4B8C-83A1-F6EECF244321}">
                <p14:modId xmlns:p14="http://schemas.microsoft.com/office/powerpoint/2010/main" val="1364599623"/>
              </p:ext>
            </p:extLst>
          </p:nvPr>
        </p:nvGraphicFramePr>
        <p:xfrm>
          <a:off x="5638800" y="3041650"/>
          <a:ext cx="914400" cy="771525"/>
        </p:xfrm>
        <a:graphic>
          <a:graphicData uri="http://schemas.openxmlformats.org/presentationml/2006/ole">
            <mc:AlternateContent xmlns:mc="http://schemas.openxmlformats.org/markup-compatibility/2006">
              <mc:Choice xmlns:v="urn:schemas-microsoft-com:vml" Requires="v">
                <p:oleObj spid="_x0000_s43011" name="Worksheet" showAsIcon="1" r:id="rId5" imgW="914400" imgH="771525" progId="Excel.Sheet.12">
                  <p:embed/>
                </p:oleObj>
              </mc:Choice>
              <mc:Fallback>
                <p:oleObj name="Worksheet" showAsIcon="1" r:id="rId5" imgW="914400" imgH="771525" progId="Excel.Sheet.12">
                  <p:embed/>
                  <p:pic>
                    <p:nvPicPr>
                      <p:cNvPr id="0" name=""/>
                      <p:cNvPicPr/>
                      <p:nvPr/>
                    </p:nvPicPr>
                    <p:blipFill>
                      <a:blip r:embed="rId6"/>
                      <a:stretch>
                        <a:fillRect/>
                      </a:stretch>
                    </p:blipFill>
                    <p:spPr>
                      <a:xfrm>
                        <a:off x="5638800" y="3041650"/>
                        <a:ext cx="914400" cy="771525"/>
                      </a:xfrm>
                      <a:prstGeom prst="rect">
                        <a:avLst/>
                      </a:prstGeom>
                    </p:spPr>
                  </p:pic>
                </p:oleObj>
              </mc:Fallback>
            </mc:AlternateContent>
          </a:graphicData>
        </a:graphic>
      </p:graphicFrame>
    </p:spTree>
    <p:extLst>
      <p:ext uri="{BB962C8B-B14F-4D97-AF65-F5344CB8AC3E}">
        <p14:creationId xmlns:p14="http://schemas.microsoft.com/office/powerpoint/2010/main" val="7319221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GB" dirty="0"/>
              <a:t>Question wording changes</a:t>
            </a:r>
          </a:p>
        </p:txBody>
      </p:sp>
      <p:sp>
        <p:nvSpPr>
          <p:cNvPr id="23" name="Content Placeholder 14"/>
          <p:cNvSpPr>
            <a:spLocks noGrp="1"/>
          </p:cNvSpPr>
          <p:nvPr>
            <p:ph idx="1"/>
          </p:nvPr>
        </p:nvSpPr>
        <p:spPr/>
        <p:txBody>
          <a:bodyPr/>
          <a:lstStyle/>
          <a:p>
            <a:r>
              <a:rPr lang="en-GB" dirty="0"/>
              <a:t>A number of questions within the GBTS survey changed in 2016. These changes are detailed in the Methods and Performance appendix. A list of the questions which changed or were excluded from 2016 onwards are provided below.</a:t>
            </a:r>
          </a:p>
          <a:p>
            <a:r>
              <a:rPr lang="en-GB" dirty="0"/>
              <a:t>Data for those questions may not be compared directly with earlier years, and are therefore only shown for 2016 onwards.</a:t>
            </a:r>
          </a:p>
          <a:p>
            <a:r>
              <a:rPr lang="en-GB" dirty="0"/>
              <a:t>Questions which were not included in the 2016, 2017, 2018 or 2019 survey have no data shown within this report.</a:t>
            </a:r>
          </a:p>
          <a:p>
            <a:endParaRPr lang="en-GB" b="1" dirty="0"/>
          </a:p>
          <a:p>
            <a:r>
              <a:rPr lang="en-GB" dirty="0"/>
              <a:t> </a:t>
            </a:r>
          </a:p>
          <a:p>
            <a:endParaRPr lang="en-GB" dirty="0"/>
          </a:p>
          <a:p>
            <a:r>
              <a:rPr lang="en-GB" dirty="0"/>
              <a:t>      </a:t>
            </a:r>
          </a:p>
        </p:txBody>
      </p:sp>
      <p:sp>
        <p:nvSpPr>
          <p:cNvPr id="14" name="Content Placeholder 14">
            <a:extLst>
              <a:ext uri="{FF2B5EF4-FFF2-40B4-BE49-F238E27FC236}">
                <a16:creationId xmlns:a16="http://schemas.microsoft.com/office/drawing/2014/main" id="{03E37318-A6E0-48BB-9C6F-074FF66818D7}"/>
              </a:ext>
            </a:extLst>
          </p:cNvPr>
          <p:cNvSpPr txBox="1">
            <a:spLocks/>
          </p:cNvSpPr>
          <p:nvPr/>
        </p:nvSpPr>
        <p:spPr>
          <a:xfrm>
            <a:off x="6324000" y="1892300"/>
            <a:ext cx="5508000" cy="3819050"/>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b="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b="1" dirty="0"/>
              <a:t>Type of place visited</a:t>
            </a:r>
          </a:p>
          <a:p>
            <a:pPr>
              <a:spcBef>
                <a:spcPts val="0"/>
              </a:spcBef>
            </a:pPr>
            <a:r>
              <a:rPr lang="en-GB" dirty="0"/>
              <a:t>“Seaside” split into Seaside resort or town; Seaside coastline – a beach; other coast</a:t>
            </a:r>
          </a:p>
          <a:p>
            <a:pPr>
              <a:spcBef>
                <a:spcPts val="0"/>
              </a:spcBef>
            </a:pPr>
            <a:r>
              <a:rPr lang="en-GB" dirty="0"/>
              <a:t>“Countryside/village” split into Village; Rural countryside</a:t>
            </a:r>
          </a:p>
          <a:p>
            <a:r>
              <a:rPr lang="en-GB" b="1" dirty="0"/>
              <a:t>Accommodation</a:t>
            </a:r>
          </a:p>
          <a:p>
            <a:pPr>
              <a:spcBef>
                <a:spcPts val="0"/>
              </a:spcBef>
            </a:pPr>
            <a:r>
              <a:rPr lang="en-GB" dirty="0"/>
              <a:t>Two self-catering options combined into one</a:t>
            </a:r>
          </a:p>
          <a:p>
            <a:pPr>
              <a:spcBef>
                <a:spcPts val="0"/>
              </a:spcBef>
            </a:pPr>
            <a:r>
              <a:rPr lang="en-GB" dirty="0"/>
              <a:t>Two hostel options combined into one</a:t>
            </a:r>
          </a:p>
          <a:p>
            <a:pPr>
              <a:spcBef>
                <a:spcPts val="0"/>
              </a:spcBef>
            </a:pPr>
            <a:r>
              <a:rPr lang="en-GB" dirty="0"/>
              <a:t>Two holiday camp options combined into one</a:t>
            </a:r>
          </a:p>
          <a:p>
            <a:pPr>
              <a:spcBef>
                <a:spcPts val="0"/>
              </a:spcBef>
            </a:pPr>
            <a:r>
              <a:rPr lang="en-GB" dirty="0"/>
              <a:t>Four camping and caravan options combined into one</a:t>
            </a:r>
          </a:p>
          <a:p>
            <a:pPr>
              <a:spcBef>
                <a:spcPts val="0"/>
              </a:spcBef>
            </a:pPr>
            <a:endParaRPr lang="en-GB" b="1" dirty="0"/>
          </a:p>
          <a:p>
            <a:pPr>
              <a:spcBef>
                <a:spcPts val="0"/>
              </a:spcBef>
            </a:pPr>
            <a:r>
              <a:rPr lang="en-GB" b="1" dirty="0"/>
              <a:t>Disabilities/impairment </a:t>
            </a:r>
            <a:r>
              <a:rPr lang="en-GB" dirty="0"/>
              <a:t>– removed in 2016</a:t>
            </a:r>
          </a:p>
          <a:p>
            <a:pPr>
              <a:spcBef>
                <a:spcPts val="0"/>
              </a:spcBef>
            </a:pPr>
            <a:endParaRPr lang="en-GB" b="1" dirty="0"/>
          </a:p>
          <a:p>
            <a:pPr>
              <a:spcBef>
                <a:spcPts val="0"/>
              </a:spcBef>
            </a:pPr>
            <a:r>
              <a:rPr lang="en-GB" b="1" dirty="0"/>
              <a:t>Activities </a:t>
            </a:r>
            <a:r>
              <a:rPr lang="en-GB" dirty="0"/>
              <a:t>– removed in 2016</a:t>
            </a:r>
          </a:p>
          <a:p>
            <a:pPr>
              <a:spcBef>
                <a:spcPts val="0"/>
              </a:spcBef>
            </a:pPr>
            <a:endParaRPr lang="en-GB" b="1" dirty="0"/>
          </a:p>
          <a:p>
            <a:pPr>
              <a:spcBef>
                <a:spcPts val="0"/>
              </a:spcBef>
            </a:pPr>
            <a:r>
              <a:rPr lang="en-GB" b="1" dirty="0"/>
              <a:t>Booking questions – </a:t>
            </a:r>
            <a:r>
              <a:rPr lang="en-GB" dirty="0"/>
              <a:t>removed in 2017</a:t>
            </a:r>
          </a:p>
          <a:p>
            <a:pPr>
              <a:spcBef>
                <a:spcPts val="0"/>
              </a:spcBef>
            </a:pPr>
            <a:endParaRPr lang="en-GB" dirty="0">
              <a:solidFill>
                <a:srgbClr val="FF0000"/>
              </a:solidFill>
            </a:endParaRPr>
          </a:p>
          <a:p>
            <a:pPr>
              <a:spcBef>
                <a:spcPts val="0"/>
              </a:spcBef>
            </a:pPr>
            <a:r>
              <a:rPr lang="en-GB" b="1" dirty="0"/>
              <a:t>Travel used on longest part of journey </a:t>
            </a:r>
            <a:r>
              <a:rPr lang="en-GB" dirty="0"/>
              <a:t>– removed in 2017 </a:t>
            </a:r>
          </a:p>
          <a:p>
            <a:pPr>
              <a:spcBef>
                <a:spcPts val="0"/>
              </a:spcBef>
            </a:pPr>
            <a:endParaRPr lang="en-GB" dirty="0"/>
          </a:p>
          <a:p>
            <a:endParaRPr lang="en-GB" b="1" dirty="0"/>
          </a:p>
          <a:p>
            <a:r>
              <a:rPr lang="en-GB" dirty="0"/>
              <a:t> </a:t>
            </a:r>
          </a:p>
          <a:p>
            <a:endParaRPr lang="en-GB" dirty="0"/>
          </a:p>
          <a:p>
            <a:r>
              <a:rPr lang="en-GB" dirty="0"/>
              <a:t>      </a:t>
            </a:r>
          </a:p>
        </p:txBody>
      </p:sp>
      <p:sp>
        <p:nvSpPr>
          <p:cNvPr id="30" name="Freeform 8">
            <a:hlinkClick r:id="rId3" action="ppaction://hlinksldjump"/>
            <a:extLst>
              <a:ext uri="{FF2B5EF4-FFF2-40B4-BE49-F238E27FC236}">
                <a16:creationId xmlns:a16="http://schemas.microsoft.com/office/drawing/2014/main" id="{B148AA33-9BE0-4B7C-9A37-C6B516F33B61}"/>
              </a:ext>
            </a:extLst>
          </p:cNvPr>
          <p:cNvSpPr>
            <a:spLocks noEditPoints="1"/>
          </p:cNvSpPr>
          <p:nvPr/>
        </p:nvSpPr>
        <p:spPr bwMode="auto">
          <a:xfrm>
            <a:off x="3449515" y="41760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4"/>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2" name="Slide Number Placeholder 1">
            <a:extLst>
              <a:ext uri="{FF2B5EF4-FFF2-40B4-BE49-F238E27FC236}">
                <a16:creationId xmlns:a16="http://schemas.microsoft.com/office/drawing/2014/main" id="{CF42EDF4-53D2-4CD6-9D8D-D21FFD144D60}"/>
              </a:ext>
            </a:extLst>
          </p:cNvPr>
          <p:cNvSpPr>
            <a:spLocks noGrp="1"/>
          </p:cNvSpPr>
          <p:nvPr>
            <p:ph type="sldNum" sz="quarter" idx="4"/>
          </p:nvPr>
        </p:nvSpPr>
        <p:spPr/>
        <p:txBody>
          <a:bodyPr/>
          <a:lstStyle/>
          <a:p>
            <a:fld id="{4034BEE3-566C-4068-A777-C3A4762E861B}" type="slidenum">
              <a:rPr lang="en-GB" smtClean="0"/>
              <a:pPr/>
              <a:t>12</a:t>
            </a:fld>
            <a:endParaRPr lang="en-GB" dirty="0"/>
          </a:p>
        </p:txBody>
      </p:sp>
    </p:spTree>
    <p:extLst>
      <p:ext uri="{BB962C8B-B14F-4D97-AF65-F5344CB8AC3E}">
        <p14:creationId xmlns:p14="http://schemas.microsoft.com/office/powerpoint/2010/main" val="6356678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3500438" y="4013860"/>
            <a:ext cx="5191125" cy="58189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GB" dirty="0">
                <a:solidFill>
                  <a:schemeClr val="tx1"/>
                </a:solidFill>
              </a:rPr>
              <a:t>Table 2.7 – County destination and purpose</a:t>
            </a:r>
          </a:p>
        </p:txBody>
      </p:sp>
      <p:sp>
        <p:nvSpPr>
          <p:cNvPr id="24" name="Freeform 21">
            <a:hlinkClick r:id="rId3" action="ppaction://hlinksldjump"/>
            <a:extLst>
              <a:ext uri="{FF2B5EF4-FFF2-40B4-BE49-F238E27FC236}">
                <a16:creationId xmlns:a16="http://schemas.microsoft.com/office/drawing/2014/main" id="{CC0319D8-ACC6-47F4-BCD3-10B091A9254D}"/>
              </a:ext>
            </a:extLst>
          </p:cNvPr>
          <p:cNvSpPr>
            <a:spLocks noEditPoints="1"/>
          </p:cNvSpPr>
          <p:nvPr/>
        </p:nvSpPr>
        <p:spPr bwMode="auto">
          <a:xfrm>
            <a:off x="8546951"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0" name="TextBox 9">
            <a:extLst>
              <a:ext uri="{FF2B5EF4-FFF2-40B4-BE49-F238E27FC236}">
                <a16:creationId xmlns:a16="http://schemas.microsoft.com/office/drawing/2014/main" id="{49F611BC-96CE-4F91-A614-BC07075FAEEF}"/>
              </a:ext>
            </a:extLst>
          </p:cNvPr>
          <p:cNvSpPr txBox="1"/>
          <p:nvPr/>
        </p:nvSpPr>
        <p:spPr>
          <a:xfrm>
            <a:off x="1263829" y="4980799"/>
            <a:ext cx="4870450" cy="923330"/>
          </a:xfrm>
          <a:prstGeom prst="rect">
            <a:avLst/>
          </a:prstGeom>
          <a:noFill/>
        </p:spPr>
        <p:txBody>
          <a:bodyPr wrap="square" lIns="0" tIns="0" rIns="0" bIns="0" rtlCol="0">
            <a:spAutoFit/>
          </a:bodyPr>
          <a:lstStyle/>
          <a:p>
            <a:r>
              <a:rPr lang="en-GB" sz="1200" i="1" dirty="0"/>
              <a:t>To open the file(s) mentioned above, please download the report from your web browser and open the report with Adobe Reader. When you have done so, navigate to the left hand side of the page to the attachments area, symbolised by a paperclip icon, and click on the relevant file to open the attachment.</a:t>
            </a:r>
            <a:endParaRPr lang="en-GB" sz="1200" b="1" i="1" dirty="0"/>
          </a:p>
        </p:txBody>
      </p:sp>
      <p:pic>
        <p:nvPicPr>
          <p:cNvPr id="11" name="Picture 2">
            <a:extLst>
              <a:ext uri="{FF2B5EF4-FFF2-40B4-BE49-F238E27FC236}">
                <a16:creationId xmlns:a16="http://schemas.microsoft.com/office/drawing/2014/main" id="{5D4C89B7-A113-4147-A822-B3C9C99D6CE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3832" y="5001024"/>
            <a:ext cx="497938" cy="105811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2" name="Rectangle 11">
            <a:extLst>
              <a:ext uri="{FF2B5EF4-FFF2-40B4-BE49-F238E27FC236}">
                <a16:creationId xmlns:a16="http://schemas.microsoft.com/office/drawing/2014/main" id="{E5F2CA09-510A-47B8-AB96-6E8F0F195147}"/>
              </a:ext>
            </a:extLst>
          </p:cNvPr>
          <p:cNvSpPr/>
          <p:nvPr/>
        </p:nvSpPr>
        <p:spPr bwMode="ltGray">
          <a:xfrm>
            <a:off x="573832" y="5548189"/>
            <a:ext cx="497938" cy="496800"/>
          </a:xfrm>
          <a:prstGeom prst="rect">
            <a:avLst/>
          </a:prstGeom>
          <a:noFill/>
          <a:ln w="28575">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2" name="Slide Number Placeholder 1">
            <a:extLst>
              <a:ext uri="{FF2B5EF4-FFF2-40B4-BE49-F238E27FC236}">
                <a16:creationId xmlns:a16="http://schemas.microsoft.com/office/drawing/2014/main" id="{168F605F-FBB1-4520-BBE3-9D599EE36ED0}"/>
              </a:ext>
            </a:extLst>
          </p:cNvPr>
          <p:cNvSpPr>
            <a:spLocks noGrp="1"/>
          </p:cNvSpPr>
          <p:nvPr>
            <p:ph type="sldNum" sz="quarter" idx="4"/>
          </p:nvPr>
        </p:nvSpPr>
        <p:spPr/>
        <p:txBody>
          <a:bodyPr/>
          <a:lstStyle/>
          <a:p>
            <a:fld id="{4034BEE3-566C-4068-A777-C3A4762E861B}" type="slidenum">
              <a:rPr lang="en-GB" smtClean="0"/>
              <a:pPr/>
              <a:t>120</a:t>
            </a:fld>
            <a:endParaRPr lang="en-GB" dirty="0"/>
          </a:p>
        </p:txBody>
      </p:sp>
      <p:graphicFrame>
        <p:nvGraphicFramePr>
          <p:cNvPr id="6" name="Object 5">
            <a:extLst>
              <a:ext uri="{FF2B5EF4-FFF2-40B4-BE49-F238E27FC236}">
                <a16:creationId xmlns:a16="http://schemas.microsoft.com/office/drawing/2014/main" id="{DB5C560E-3784-4B79-B7AE-04329ADB87CF}"/>
              </a:ext>
            </a:extLst>
          </p:cNvPr>
          <p:cNvGraphicFramePr>
            <a:graphicFrameLocks noChangeAspect="1"/>
          </p:cNvGraphicFramePr>
          <p:nvPr>
            <p:extLst>
              <p:ext uri="{D42A27DB-BD31-4B8C-83A1-F6EECF244321}">
                <p14:modId xmlns:p14="http://schemas.microsoft.com/office/powerpoint/2010/main" val="125902430"/>
              </p:ext>
            </p:extLst>
          </p:nvPr>
        </p:nvGraphicFramePr>
        <p:xfrm>
          <a:off x="5638800" y="3041650"/>
          <a:ext cx="914400" cy="771525"/>
        </p:xfrm>
        <a:graphic>
          <a:graphicData uri="http://schemas.openxmlformats.org/presentationml/2006/ole">
            <mc:AlternateContent xmlns:mc="http://schemas.openxmlformats.org/markup-compatibility/2006">
              <mc:Choice xmlns:v="urn:schemas-microsoft-com:vml" Requires="v">
                <p:oleObj spid="_x0000_s44035" name="Worksheet" showAsIcon="1" r:id="rId5" imgW="914400" imgH="771525" progId="Excel.Sheet.12">
                  <p:embed/>
                </p:oleObj>
              </mc:Choice>
              <mc:Fallback>
                <p:oleObj name="Worksheet" showAsIcon="1" r:id="rId5" imgW="914400" imgH="771525" progId="Excel.Sheet.12">
                  <p:embed/>
                  <p:pic>
                    <p:nvPicPr>
                      <p:cNvPr id="0" name=""/>
                      <p:cNvPicPr/>
                      <p:nvPr/>
                    </p:nvPicPr>
                    <p:blipFill>
                      <a:blip r:embed="rId6"/>
                      <a:stretch>
                        <a:fillRect/>
                      </a:stretch>
                    </p:blipFill>
                    <p:spPr>
                      <a:xfrm>
                        <a:off x="5638800" y="3041650"/>
                        <a:ext cx="914400" cy="771525"/>
                      </a:xfrm>
                      <a:prstGeom prst="rect">
                        <a:avLst/>
                      </a:prstGeom>
                    </p:spPr>
                  </p:pic>
                </p:oleObj>
              </mc:Fallback>
            </mc:AlternateContent>
          </a:graphicData>
        </a:graphic>
      </p:graphicFrame>
    </p:spTree>
    <p:extLst>
      <p:ext uri="{BB962C8B-B14F-4D97-AF65-F5344CB8AC3E}">
        <p14:creationId xmlns:p14="http://schemas.microsoft.com/office/powerpoint/2010/main" val="4226442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3287940" y="4013860"/>
            <a:ext cx="5616120" cy="58189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GB" dirty="0">
                <a:solidFill>
                  <a:schemeClr val="tx1"/>
                </a:solidFill>
              </a:rPr>
              <a:t>Table 2.8 – Local authority destination and purpose</a:t>
            </a:r>
          </a:p>
        </p:txBody>
      </p:sp>
      <p:sp>
        <p:nvSpPr>
          <p:cNvPr id="24" name="Freeform 21">
            <a:hlinkClick r:id="rId3" action="ppaction://hlinksldjump"/>
            <a:extLst>
              <a:ext uri="{FF2B5EF4-FFF2-40B4-BE49-F238E27FC236}">
                <a16:creationId xmlns:a16="http://schemas.microsoft.com/office/drawing/2014/main" id="{85B56EF7-68C1-4FDE-A0DD-865D5B32C6C8}"/>
              </a:ext>
            </a:extLst>
          </p:cNvPr>
          <p:cNvSpPr>
            <a:spLocks noEditPoints="1"/>
          </p:cNvSpPr>
          <p:nvPr/>
        </p:nvSpPr>
        <p:spPr bwMode="auto">
          <a:xfrm>
            <a:off x="8546951"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8" name="TextBox 7">
            <a:extLst>
              <a:ext uri="{FF2B5EF4-FFF2-40B4-BE49-F238E27FC236}">
                <a16:creationId xmlns:a16="http://schemas.microsoft.com/office/drawing/2014/main" id="{1854E88B-2AA8-460F-A98A-DEB73DDE414E}"/>
              </a:ext>
            </a:extLst>
          </p:cNvPr>
          <p:cNvSpPr txBox="1"/>
          <p:nvPr/>
        </p:nvSpPr>
        <p:spPr>
          <a:xfrm>
            <a:off x="1263829" y="4980799"/>
            <a:ext cx="4870450" cy="923330"/>
          </a:xfrm>
          <a:prstGeom prst="rect">
            <a:avLst/>
          </a:prstGeom>
          <a:noFill/>
        </p:spPr>
        <p:txBody>
          <a:bodyPr wrap="square" lIns="0" tIns="0" rIns="0" bIns="0" rtlCol="0">
            <a:spAutoFit/>
          </a:bodyPr>
          <a:lstStyle/>
          <a:p>
            <a:r>
              <a:rPr lang="en-GB" sz="1200" i="1" dirty="0"/>
              <a:t>To open the file(s) mentioned above, please download the report from your web browser and open the report with Adobe Reader. When you have done so, navigate to the left hand side of the page to the attachments area, symbolised by a paperclip icon, and click on the relevant file to open the attachment.</a:t>
            </a:r>
            <a:endParaRPr lang="en-GB" sz="1200" b="1" i="1" dirty="0"/>
          </a:p>
        </p:txBody>
      </p:sp>
      <p:pic>
        <p:nvPicPr>
          <p:cNvPr id="9" name="Picture 2">
            <a:extLst>
              <a:ext uri="{FF2B5EF4-FFF2-40B4-BE49-F238E27FC236}">
                <a16:creationId xmlns:a16="http://schemas.microsoft.com/office/drawing/2014/main" id="{54FF003A-E1F2-49BE-A3F4-5CA11D3A28A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3832" y="5001024"/>
            <a:ext cx="497938" cy="105811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0" name="Rectangle 9">
            <a:extLst>
              <a:ext uri="{FF2B5EF4-FFF2-40B4-BE49-F238E27FC236}">
                <a16:creationId xmlns:a16="http://schemas.microsoft.com/office/drawing/2014/main" id="{438DE224-71D8-497A-9553-9B8596B4E7DE}"/>
              </a:ext>
            </a:extLst>
          </p:cNvPr>
          <p:cNvSpPr/>
          <p:nvPr/>
        </p:nvSpPr>
        <p:spPr bwMode="ltGray">
          <a:xfrm>
            <a:off x="573832" y="5548189"/>
            <a:ext cx="497938" cy="496800"/>
          </a:xfrm>
          <a:prstGeom prst="rect">
            <a:avLst/>
          </a:prstGeom>
          <a:noFill/>
          <a:ln w="28575">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12" name="Content Placeholder 1">
            <a:extLst>
              <a:ext uri="{FF2B5EF4-FFF2-40B4-BE49-F238E27FC236}">
                <a16:creationId xmlns:a16="http://schemas.microsoft.com/office/drawing/2014/main" id="{FBD400AA-5A54-4B69-8109-8D59915045F2}"/>
              </a:ext>
            </a:extLst>
          </p:cNvPr>
          <p:cNvSpPr>
            <a:spLocks noGrp="1"/>
          </p:cNvSpPr>
          <p:nvPr>
            <p:ph idx="1"/>
          </p:nvPr>
        </p:nvSpPr>
        <p:spPr>
          <a:xfrm>
            <a:off x="5928470" y="6254423"/>
            <a:ext cx="5622292" cy="476553"/>
          </a:xfrm>
        </p:spPr>
        <p:txBody>
          <a:bodyPr/>
          <a:lstStyle/>
          <a:p>
            <a:r>
              <a:rPr lang="en-GB" sz="800" dirty="0"/>
              <a:t>Please note that Nights data for Local Authorities in Wales in the embedded Excel file (Table 2.8 – Local authority destination and purpose) was revised in December 2018. </a:t>
            </a:r>
          </a:p>
          <a:p>
            <a:endParaRPr lang="en-GB" dirty="0"/>
          </a:p>
        </p:txBody>
      </p:sp>
      <p:sp>
        <p:nvSpPr>
          <p:cNvPr id="2" name="Slide Number Placeholder 1">
            <a:extLst>
              <a:ext uri="{FF2B5EF4-FFF2-40B4-BE49-F238E27FC236}">
                <a16:creationId xmlns:a16="http://schemas.microsoft.com/office/drawing/2014/main" id="{E2EAB0E6-76DE-4917-88F0-5B2E53571850}"/>
              </a:ext>
            </a:extLst>
          </p:cNvPr>
          <p:cNvSpPr>
            <a:spLocks noGrp="1"/>
          </p:cNvSpPr>
          <p:nvPr>
            <p:ph type="sldNum" sz="quarter" idx="4"/>
          </p:nvPr>
        </p:nvSpPr>
        <p:spPr/>
        <p:txBody>
          <a:bodyPr/>
          <a:lstStyle/>
          <a:p>
            <a:fld id="{4034BEE3-566C-4068-A777-C3A4762E861B}" type="slidenum">
              <a:rPr lang="en-GB" smtClean="0"/>
              <a:pPr/>
              <a:t>121</a:t>
            </a:fld>
            <a:endParaRPr lang="en-GB" dirty="0"/>
          </a:p>
        </p:txBody>
      </p:sp>
      <p:graphicFrame>
        <p:nvGraphicFramePr>
          <p:cNvPr id="6" name="Object 5">
            <a:extLst>
              <a:ext uri="{FF2B5EF4-FFF2-40B4-BE49-F238E27FC236}">
                <a16:creationId xmlns:a16="http://schemas.microsoft.com/office/drawing/2014/main" id="{F1B8FFF1-34E1-4AF9-A30F-C3FAAD6BE037}"/>
              </a:ext>
            </a:extLst>
          </p:cNvPr>
          <p:cNvGraphicFramePr>
            <a:graphicFrameLocks noChangeAspect="1"/>
          </p:cNvGraphicFramePr>
          <p:nvPr>
            <p:extLst>
              <p:ext uri="{D42A27DB-BD31-4B8C-83A1-F6EECF244321}">
                <p14:modId xmlns:p14="http://schemas.microsoft.com/office/powerpoint/2010/main" val="1346443761"/>
              </p:ext>
            </p:extLst>
          </p:nvPr>
        </p:nvGraphicFramePr>
        <p:xfrm>
          <a:off x="5638800" y="3041650"/>
          <a:ext cx="914400" cy="771525"/>
        </p:xfrm>
        <a:graphic>
          <a:graphicData uri="http://schemas.openxmlformats.org/presentationml/2006/ole">
            <mc:AlternateContent xmlns:mc="http://schemas.openxmlformats.org/markup-compatibility/2006">
              <mc:Choice xmlns:v="urn:schemas-microsoft-com:vml" Requires="v">
                <p:oleObj spid="_x0000_s45059" name="Worksheet" showAsIcon="1" r:id="rId5" imgW="914400" imgH="771525" progId="Excel.Sheet.12">
                  <p:embed/>
                </p:oleObj>
              </mc:Choice>
              <mc:Fallback>
                <p:oleObj name="Worksheet" showAsIcon="1" r:id="rId5" imgW="914400" imgH="771525" progId="Excel.Sheet.12">
                  <p:embed/>
                  <p:pic>
                    <p:nvPicPr>
                      <p:cNvPr id="0" name=""/>
                      <p:cNvPicPr/>
                      <p:nvPr/>
                    </p:nvPicPr>
                    <p:blipFill>
                      <a:blip r:embed="rId6"/>
                      <a:stretch>
                        <a:fillRect/>
                      </a:stretch>
                    </p:blipFill>
                    <p:spPr>
                      <a:xfrm>
                        <a:off x="5638800" y="3041650"/>
                        <a:ext cx="914400" cy="771525"/>
                      </a:xfrm>
                      <a:prstGeom prst="rect">
                        <a:avLst/>
                      </a:prstGeom>
                    </p:spPr>
                  </p:pic>
                </p:oleObj>
              </mc:Fallback>
            </mc:AlternateContent>
          </a:graphicData>
        </a:graphic>
      </p:graphicFrame>
    </p:spTree>
    <p:extLst>
      <p:ext uri="{BB962C8B-B14F-4D97-AF65-F5344CB8AC3E}">
        <p14:creationId xmlns:p14="http://schemas.microsoft.com/office/powerpoint/2010/main" val="9249640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Placeholder 16"/>
          <p:cNvSpPr>
            <a:spLocks noGrp="1"/>
          </p:cNvSpPr>
          <p:nvPr>
            <p:ph type="body" sz="quarter" idx="15"/>
          </p:nvPr>
        </p:nvSpPr>
        <p:spPr/>
        <p:txBody>
          <a:bodyPr/>
          <a:lstStyle/>
          <a:p>
            <a:r>
              <a:rPr lang="en-GB" dirty="0"/>
              <a:t>Methods and Performance Report</a:t>
            </a:r>
          </a:p>
        </p:txBody>
      </p:sp>
      <p:pic>
        <p:nvPicPr>
          <p:cNvPr id="4" name="Picture 3"/>
          <p:cNvPicPr/>
          <p:nvPr/>
        </p:nvPicPr>
        <p:blipFill>
          <a:blip r:embed="rId2" cstate="print">
            <a:extLst>
              <a:ext uri="{28A0092B-C50C-407E-A947-70E740481C1C}">
                <a14:useLocalDpi xmlns:a14="http://schemas.microsoft.com/office/drawing/2010/main" val="0"/>
              </a:ext>
            </a:extLst>
          </a:blip>
          <a:stretch>
            <a:fillRect/>
          </a:stretch>
        </p:blipFill>
        <p:spPr>
          <a:xfrm>
            <a:off x="4693798" y="1865005"/>
            <a:ext cx="7181102" cy="3570282"/>
          </a:xfrm>
          <a:prstGeom prst="rect">
            <a:avLst/>
          </a:prstGeom>
          <a:noFill/>
          <a:ln>
            <a:noFill/>
          </a:ln>
          <a:extLst>
            <a:ext uri="{FAA26D3D-D897-4be2-8F04-BA451C77F1D7}">
              <ma14:placeholderFlag xmlns:lc="http://schemas.openxmlformats.org/drawingml/2006/lockedCanvas" xmlns:ve="http://schemas.openxmlformats.org/markup-compatibility/2006" xmlns:m="http://schemas.openxmlformats.org/officeDocument/2006/math" xmlns:wp="http://schemas.openxmlformats.org/drawingml/2006/wordprocessingDrawing" xmlns:wne="http://schemas.microsoft.com/office/word/2006/wordml" xmlns="" xmlns:mo="http://schemas.microsoft.com/office/mac/office/2008/main" xmlns:mv="urn:schemas-microsoft-com:mac:vml" xmlns:o="urn:schemas-microsoft-com:office:office" xmlns:v="urn:schemas-microsoft-com:vml" xmlns:w10="urn:schemas-microsoft-com:office:word" xmlns:w="http://schemas.openxmlformats.org/wordprocessingml/2006/main" xmlns:ma14="http://schemas.microsoft.com/office/mac/drawingml/2011/main" xmlns:arto="http://schemas.microsoft.com/office/word/2006/arto" xmlns:wps="http://schemas.microsoft.com/office/word/2010/wordprocessingShape" xmlns:wpi="http://schemas.microsoft.com/office/word/2010/wordprocessingInk" xmlns:wpg="http://schemas.microsoft.com/office/word/2010/wordprocessingGroup" xmlns:w14="http://schemas.microsoft.com/office/word/2010/wordml" xmlns:wp14="http://schemas.microsoft.com/office/word/2010/wordprocessingDrawing" xmlns:mc="http://schemas.openxmlformats.org/markup-compatibility/2006" xmlns:wpc="http://schemas.microsoft.com/office/word/2010/wordprocessingCanvas" xmlns:pic="http://schemas.openxmlformats.org/drawingml/2006/picture"/>
            </a:ext>
          </a:extLst>
        </p:spPr>
      </p:pic>
    </p:spTree>
    <p:extLst>
      <p:ext uri="{BB962C8B-B14F-4D97-AF65-F5344CB8AC3E}">
        <p14:creationId xmlns:p14="http://schemas.microsoft.com/office/powerpoint/2010/main" val="36273221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GB" dirty="0"/>
              <a:t>Introduction</a:t>
            </a:r>
          </a:p>
        </p:txBody>
      </p:sp>
      <p:sp>
        <p:nvSpPr>
          <p:cNvPr id="2" name="Content Placeholder 1"/>
          <p:cNvSpPr>
            <a:spLocks noGrp="1"/>
          </p:cNvSpPr>
          <p:nvPr>
            <p:ph idx="1"/>
          </p:nvPr>
        </p:nvSpPr>
        <p:spPr>
          <a:xfrm>
            <a:off x="359998" y="1892300"/>
            <a:ext cx="5622292" cy="3819525"/>
          </a:xfrm>
        </p:spPr>
        <p:txBody>
          <a:bodyPr/>
          <a:lstStyle/>
          <a:p>
            <a:r>
              <a:rPr lang="en-GB" dirty="0"/>
              <a:t>This section of the report provides details of the approaches followed in the 2019 </a:t>
            </a:r>
            <a:br>
              <a:rPr lang="en-GB" dirty="0"/>
            </a:br>
            <a:r>
              <a:rPr lang="en-GB" dirty="0"/>
              <a:t>Great Britain Tourism Survey (GBTS) and the work undertaken to develop these methods. </a:t>
            </a:r>
          </a:p>
          <a:p>
            <a:r>
              <a:rPr lang="en-US" dirty="0"/>
              <a:t>The survey aims to measure the volume, value and profile of overnight trips taken by GB residents to destinations in England, Scotland and Wales. Fieldwork is undertaken on a weekly basis. </a:t>
            </a:r>
          </a:p>
          <a:p>
            <a:r>
              <a:rPr lang="en-GB" dirty="0"/>
              <a:t>GBTS is jointly sponsored by the statutory tourist boards of England and Scotland and Visit Wales (the Tourism Department of the Welsh Government).</a:t>
            </a:r>
          </a:p>
          <a:p>
            <a:endParaRPr lang="en-GB" dirty="0"/>
          </a:p>
        </p:txBody>
      </p:sp>
      <p:sp>
        <p:nvSpPr>
          <p:cNvPr id="17" name="Rectangle 16">
            <a:extLst>
              <a:ext uri="{FF2B5EF4-FFF2-40B4-BE49-F238E27FC236}">
                <a16:creationId xmlns:a16="http://schemas.microsoft.com/office/drawing/2014/main" id="{20D376FE-FCFD-4D75-AB42-F12CE29508DE}"/>
              </a:ext>
            </a:extLst>
          </p:cNvPr>
          <p:cNvSpPr>
            <a:spLocks/>
          </p:cNvSpPr>
          <p:nvPr/>
        </p:nvSpPr>
        <p:spPr>
          <a:xfrm>
            <a:off x="8238045" y="1888557"/>
            <a:ext cx="3263900" cy="3106592"/>
          </a:xfrm>
          <a:prstGeom prst="rect">
            <a:avLst/>
          </a:prstGeom>
          <a:solidFill>
            <a:srgbClr val="F2F2F2"/>
          </a:solidFill>
          <a:ln w="25400" cap="flat" cmpd="sng" algn="ctr">
            <a:noFill/>
            <a:prstDash val="solid"/>
          </a:ln>
          <a:effectLst/>
        </p:spPr>
        <p:txBody>
          <a:bodyPr rot="0" spcFirstLastPara="0" vert="horz" wrap="square" lIns="144000" tIns="108000" rIns="144000" bIns="108000" numCol="1" spcCol="0" rtlCol="0" fromWordArt="0" anchor="t" anchorCtr="0" forceAA="0" compatLnSpc="1">
            <a:prstTxWarp prst="textNoShape">
              <a:avLst/>
            </a:prstTxWarp>
            <a:spAutoFit/>
          </a:bodyPr>
          <a:lstStyle/>
          <a:p>
            <a:pPr>
              <a:lnSpc>
                <a:spcPct val="115000"/>
              </a:lnSpc>
              <a:spcAft>
                <a:spcPts val="600"/>
              </a:spcAft>
            </a:pPr>
            <a:r>
              <a:rPr lang="en-GB" sz="1800" b="1" dirty="0">
                <a:solidFill>
                  <a:srgbClr val="000000"/>
                </a:solidFill>
                <a:effectLst/>
                <a:latin typeface="Arial" panose="020B0604020202020204" pitchFamily="34" charset="0"/>
                <a:ea typeface="Calibri"/>
                <a:cs typeface="Arial" panose="020B0604020202020204" pitchFamily="34" charset="0"/>
              </a:rPr>
              <a:t>Contents</a:t>
            </a:r>
          </a:p>
          <a:p>
            <a:pPr>
              <a:spcBef>
                <a:spcPts val="300"/>
              </a:spcBef>
              <a:tabLst>
                <a:tab pos="2957513" algn="r"/>
              </a:tabLst>
            </a:pPr>
            <a:r>
              <a:rPr lang="en-GB" sz="1100" b="1" dirty="0"/>
              <a:t>Introduction	</a:t>
            </a:r>
            <a:r>
              <a:rPr lang="en-GB" sz="1100" dirty="0">
                <a:hlinkClick r:id="rId2" action="ppaction://hlinksldjump"/>
              </a:rPr>
              <a:t>07</a:t>
            </a:r>
            <a:endParaRPr lang="en-GB" sz="1100" dirty="0"/>
          </a:p>
          <a:p>
            <a:pPr>
              <a:spcBef>
                <a:spcPts val="300"/>
              </a:spcBef>
              <a:tabLst>
                <a:tab pos="2957513" algn="r"/>
              </a:tabLst>
            </a:pPr>
            <a:r>
              <a:rPr lang="en-GB" sz="1100" dirty="0"/>
              <a:t>Broad objectives of the study 	</a:t>
            </a:r>
            <a:r>
              <a:rPr lang="en-GB" sz="1100" dirty="0">
                <a:hlinkClick r:id="rId3" action="ppaction://hlinksldjump"/>
              </a:rPr>
              <a:t>124</a:t>
            </a:r>
            <a:endParaRPr lang="en-GB" sz="1100" dirty="0"/>
          </a:p>
          <a:p>
            <a:pPr>
              <a:spcBef>
                <a:spcPts val="300"/>
              </a:spcBef>
              <a:tabLst>
                <a:tab pos="2957513" algn="r"/>
              </a:tabLst>
            </a:pPr>
            <a:r>
              <a:rPr lang="en-GB" sz="1100" dirty="0"/>
              <a:t>Survey method overview	</a:t>
            </a:r>
            <a:r>
              <a:rPr lang="en-GB" sz="1100" dirty="0">
                <a:hlinkClick r:id="rId4" action="ppaction://hlinksldjump"/>
              </a:rPr>
              <a:t>125</a:t>
            </a:r>
            <a:endParaRPr lang="en-GB" sz="1100" dirty="0"/>
          </a:p>
          <a:p>
            <a:pPr>
              <a:spcBef>
                <a:spcPts val="300"/>
              </a:spcBef>
              <a:tabLst>
                <a:tab pos="2957513" algn="r"/>
              </a:tabLst>
            </a:pPr>
            <a:r>
              <a:rPr lang="en-GB" sz="1100" dirty="0"/>
              <a:t>Survey samples and Fieldwork	</a:t>
            </a:r>
            <a:r>
              <a:rPr lang="en-GB" sz="1100" dirty="0">
                <a:hlinkClick r:id="rId5" action="ppaction://hlinksldjump"/>
              </a:rPr>
              <a:t>126</a:t>
            </a:r>
            <a:endParaRPr lang="en-GB" sz="1100" dirty="0"/>
          </a:p>
          <a:p>
            <a:pPr>
              <a:spcBef>
                <a:spcPts val="300"/>
              </a:spcBef>
              <a:tabLst>
                <a:tab pos="2957513" algn="r"/>
              </a:tabLst>
            </a:pPr>
            <a:r>
              <a:rPr lang="en-GB" sz="1100" dirty="0"/>
              <a:t>Respondent recall periods	</a:t>
            </a:r>
            <a:r>
              <a:rPr lang="en-GB" sz="1100" dirty="0">
                <a:hlinkClick r:id="rId6" action="ppaction://hlinksldjump"/>
              </a:rPr>
              <a:t>127</a:t>
            </a:r>
            <a:endParaRPr lang="en-GB" sz="1100" dirty="0"/>
          </a:p>
          <a:p>
            <a:pPr>
              <a:spcBef>
                <a:spcPts val="300"/>
              </a:spcBef>
              <a:tabLst>
                <a:tab pos="2957513" algn="r"/>
              </a:tabLst>
            </a:pPr>
            <a:r>
              <a:rPr lang="en-GB" sz="1100" dirty="0"/>
              <a:t>Percentage of sample reporting trips	</a:t>
            </a:r>
            <a:r>
              <a:rPr lang="en-GB" sz="1100" dirty="0">
                <a:hlinkClick r:id="rId7" action="ppaction://hlinksldjump"/>
              </a:rPr>
              <a:t>128</a:t>
            </a:r>
            <a:endParaRPr lang="en-GB" sz="1100" dirty="0"/>
          </a:p>
          <a:p>
            <a:pPr>
              <a:spcBef>
                <a:spcPts val="300"/>
              </a:spcBef>
              <a:tabLst>
                <a:tab pos="2957513" algn="r"/>
              </a:tabLst>
            </a:pPr>
            <a:r>
              <a:rPr lang="en-GB" sz="1100" dirty="0"/>
              <a:t>Questionnaire content	</a:t>
            </a:r>
            <a:r>
              <a:rPr lang="en-GB" sz="1100" dirty="0">
                <a:hlinkClick r:id="rId8" action="ppaction://hlinksldjump"/>
              </a:rPr>
              <a:t>129</a:t>
            </a:r>
            <a:endParaRPr lang="en-GB" sz="1100" dirty="0"/>
          </a:p>
          <a:p>
            <a:pPr>
              <a:spcBef>
                <a:spcPts val="300"/>
              </a:spcBef>
              <a:tabLst>
                <a:tab pos="2957513" algn="r"/>
              </a:tabLst>
            </a:pPr>
            <a:r>
              <a:rPr lang="en-GB" sz="1100" dirty="0"/>
              <a:t>Imputation approach	</a:t>
            </a:r>
            <a:r>
              <a:rPr lang="en-GB" sz="1100" dirty="0">
                <a:hlinkClick r:id="rId9" action="ppaction://hlinksldjump"/>
              </a:rPr>
              <a:t>130</a:t>
            </a:r>
            <a:endParaRPr lang="en-GB" sz="1100" dirty="0"/>
          </a:p>
          <a:p>
            <a:pPr>
              <a:spcBef>
                <a:spcPts val="300"/>
              </a:spcBef>
              <a:tabLst>
                <a:tab pos="2957513" algn="r"/>
              </a:tabLst>
            </a:pPr>
            <a:r>
              <a:rPr lang="en-GB" sz="1100" dirty="0"/>
              <a:t>Calculation methodology	</a:t>
            </a:r>
            <a:r>
              <a:rPr lang="en-GB" sz="1100" dirty="0">
                <a:hlinkClick r:id="rId10" action="ppaction://hlinksldjump"/>
              </a:rPr>
              <a:t>133</a:t>
            </a:r>
            <a:endParaRPr lang="en-GB" sz="1100" dirty="0">
              <a:solidFill>
                <a:schemeClr val="bg2"/>
              </a:solidFill>
            </a:endParaRPr>
          </a:p>
          <a:p>
            <a:pPr>
              <a:spcBef>
                <a:spcPts val="300"/>
              </a:spcBef>
              <a:tabLst>
                <a:tab pos="2957513" algn="r"/>
              </a:tabLst>
            </a:pPr>
            <a:r>
              <a:rPr lang="en-GB" sz="1100" dirty="0"/>
              <a:t>Survey analysis	</a:t>
            </a:r>
            <a:r>
              <a:rPr lang="en-GB" sz="1100" dirty="0">
                <a:hlinkClick r:id="rId11" action="ppaction://hlinksldjump"/>
              </a:rPr>
              <a:t>138</a:t>
            </a:r>
            <a:endParaRPr lang="en-GB" sz="1100" dirty="0">
              <a:solidFill>
                <a:schemeClr val="bg2"/>
              </a:solidFill>
            </a:endParaRPr>
          </a:p>
          <a:p>
            <a:pPr>
              <a:spcBef>
                <a:spcPts val="300"/>
              </a:spcBef>
              <a:tabLst>
                <a:tab pos="2957513" algn="r"/>
              </a:tabLst>
            </a:pPr>
            <a:r>
              <a:rPr lang="en-GB" sz="1100" dirty="0"/>
              <a:t>Calculation of GBTS confidence limits	</a:t>
            </a:r>
            <a:r>
              <a:rPr lang="en-GB" sz="1100" dirty="0">
                <a:hlinkClick r:id="rId12" action="ppaction://hlinksldjump"/>
              </a:rPr>
              <a:t>139</a:t>
            </a:r>
            <a:endParaRPr lang="en-GB" sz="1100" dirty="0">
              <a:solidFill>
                <a:schemeClr val="bg2"/>
              </a:solidFill>
            </a:endParaRPr>
          </a:p>
          <a:p>
            <a:pPr>
              <a:spcBef>
                <a:spcPts val="300"/>
              </a:spcBef>
              <a:tabLst>
                <a:tab pos="2957513" algn="r"/>
              </a:tabLst>
            </a:pPr>
            <a:r>
              <a:rPr lang="en-GB" sz="1100" dirty="0"/>
              <a:t>Further information	</a:t>
            </a:r>
            <a:r>
              <a:rPr lang="en-GB" sz="1100" dirty="0">
                <a:hlinkClick r:id="rId13" action="ppaction://hlinksldjump"/>
              </a:rPr>
              <a:t>145</a:t>
            </a:r>
            <a:endParaRPr lang="en-GB" sz="1100" dirty="0">
              <a:solidFill>
                <a:schemeClr val="bg2"/>
              </a:solidFill>
            </a:endParaRPr>
          </a:p>
        </p:txBody>
      </p:sp>
      <p:sp>
        <p:nvSpPr>
          <p:cNvPr id="19" name="Freeform 33">
            <a:hlinkClick r:id="rId14" action="ppaction://hlinksldjump"/>
            <a:extLst>
              <a:ext uri="{FF2B5EF4-FFF2-40B4-BE49-F238E27FC236}">
                <a16:creationId xmlns:a16="http://schemas.microsoft.com/office/drawing/2014/main" id="{AFDF99FB-DFC2-4E25-AB1A-446C2BF213D2}"/>
              </a:ext>
            </a:extLst>
          </p:cNvPr>
          <p:cNvSpPr>
            <a:spLocks noEditPoints="1"/>
          </p:cNvSpPr>
          <p:nvPr/>
        </p:nvSpPr>
        <p:spPr bwMode="auto">
          <a:xfrm>
            <a:off x="9821310"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3" name="Slide Number Placeholder 2">
            <a:extLst>
              <a:ext uri="{FF2B5EF4-FFF2-40B4-BE49-F238E27FC236}">
                <a16:creationId xmlns:a16="http://schemas.microsoft.com/office/drawing/2014/main" id="{7B4C2105-2BE6-4A7D-BBD0-3CA5E724EEE8}"/>
              </a:ext>
            </a:extLst>
          </p:cNvPr>
          <p:cNvSpPr>
            <a:spLocks noGrp="1"/>
          </p:cNvSpPr>
          <p:nvPr>
            <p:ph type="sldNum" sz="quarter" idx="4"/>
          </p:nvPr>
        </p:nvSpPr>
        <p:spPr/>
        <p:txBody>
          <a:bodyPr/>
          <a:lstStyle/>
          <a:p>
            <a:fld id="{4034BEE3-566C-4068-A777-C3A4762E861B}" type="slidenum">
              <a:rPr lang="en-GB" smtClean="0"/>
              <a:pPr/>
              <a:t>123</a:t>
            </a:fld>
            <a:endParaRPr lang="en-GB" dirty="0"/>
          </a:p>
        </p:txBody>
      </p:sp>
    </p:spTree>
    <p:extLst>
      <p:ext uri="{BB962C8B-B14F-4D97-AF65-F5344CB8AC3E}">
        <p14:creationId xmlns:p14="http://schemas.microsoft.com/office/powerpoint/2010/main" val="9069668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GB" dirty="0"/>
              <a:t>Broad Objectives of the Study</a:t>
            </a:r>
            <a:br>
              <a:rPr lang="en-GB" dirty="0"/>
            </a:br>
            <a:endParaRPr lang="en-GB" dirty="0"/>
          </a:p>
        </p:txBody>
      </p:sp>
      <p:sp>
        <p:nvSpPr>
          <p:cNvPr id="2" name="Content Placeholder 1"/>
          <p:cNvSpPr>
            <a:spLocks noGrp="1"/>
          </p:cNvSpPr>
          <p:nvPr>
            <p:ph idx="1"/>
          </p:nvPr>
        </p:nvSpPr>
        <p:spPr/>
        <p:txBody>
          <a:bodyPr/>
          <a:lstStyle/>
          <a:p>
            <a:r>
              <a:rPr lang="en-AU" dirty="0"/>
              <a:t>GBTS is designed as a continuous measurement of the volume and value of overnight tourism by residents of Great Britain, in such a way as to provide absolute estimates at any point in its currency, and relative change over time.</a:t>
            </a:r>
          </a:p>
          <a:p>
            <a:r>
              <a:rPr lang="en-AU" dirty="0"/>
              <a:t>Three separate but associated measurements are required from the survey:</a:t>
            </a:r>
            <a:endParaRPr lang="en-GB" dirty="0"/>
          </a:p>
          <a:p>
            <a:pPr lvl="1"/>
            <a:r>
              <a:rPr lang="en-AU" dirty="0"/>
              <a:t>the number of trips (including child trips) taken by </a:t>
            </a:r>
            <a:br>
              <a:rPr lang="en-AU" dirty="0"/>
            </a:br>
            <a:r>
              <a:rPr lang="en-AU" dirty="0"/>
              <a:t>GB residents</a:t>
            </a:r>
            <a:endParaRPr lang="en-GB" dirty="0"/>
          </a:p>
          <a:p>
            <a:pPr lvl="1"/>
            <a:r>
              <a:rPr lang="en-AU" dirty="0"/>
              <a:t>the number of bednights (including child nights) on those trips</a:t>
            </a:r>
            <a:endParaRPr lang="en-GB" dirty="0"/>
          </a:p>
          <a:p>
            <a:pPr lvl="1"/>
            <a:r>
              <a:rPr lang="en-AU" dirty="0"/>
              <a:t>the value of spending on those trips.</a:t>
            </a:r>
            <a:endParaRPr lang="en-GB" dirty="0"/>
          </a:p>
          <a:p>
            <a:endParaRPr lang="en-GB" dirty="0"/>
          </a:p>
          <a:p>
            <a:endParaRPr lang="en-GB" dirty="0"/>
          </a:p>
        </p:txBody>
      </p:sp>
      <p:sp>
        <p:nvSpPr>
          <p:cNvPr id="3" name="Content Placeholder 2">
            <a:extLst>
              <a:ext uri="{FF2B5EF4-FFF2-40B4-BE49-F238E27FC236}">
                <a16:creationId xmlns:a16="http://schemas.microsoft.com/office/drawing/2014/main" id="{B58D7325-B5D6-4DE5-83B7-2E18795303E4}"/>
              </a:ext>
            </a:extLst>
          </p:cNvPr>
          <p:cNvSpPr>
            <a:spLocks noGrp="1"/>
          </p:cNvSpPr>
          <p:nvPr>
            <p:ph idx="14"/>
          </p:nvPr>
        </p:nvSpPr>
        <p:spPr/>
        <p:txBody>
          <a:bodyPr/>
          <a:lstStyle/>
          <a:p>
            <a:r>
              <a:rPr lang="en-GB" dirty="0"/>
              <a:t>For the purposes of this survey, overnight tourism is taken to be any journey away from home lasting one or more nights, to any destination within Great Britain, by any mode of transport, for any purpose, and staying in any type of accommodation.  Those topics of destination, purpose, accommodation type, and many others, are included in the information collected by the survey, in order to provide meaningful analysis and descriptions of the volume and value estimates. </a:t>
            </a:r>
          </a:p>
        </p:txBody>
      </p:sp>
      <p:sp>
        <p:nvSpPr>
          <p:cNvPr id="10" name="Content Placeholder 3"/>
          <p:cNvSpPr>
            <a:spLocks noGrp="1"/>
          </p:cNvSpPr>
          <p:nvPr>
            <p:ph idx="15"/>
          </p:nvPr>
        </p:nvSpPr>
        <p:spPr/>
        <p:txBody>
          <a:bodyPr/>
          <a:lstStyle/>
          <a:p>
            <a:r>
              <a:rPr lang="en-AU" dirty="0"/>
              <a:t>Prior to 2005, an upper limit of 60 days was applied to the number of nights away from home to qualify as a tourism trip.  As respondents are now asked about trips returned from in the 4 weeks prior to interview, this upper limit is now redundant and no longer used. </a:t>
            </a:r>
            <a:endParaRPr lang="en-GB" dirty="0"/>
          </a:p>
          <a:p>
            <a:endParaRPr lang="en-GB" dirty="0"/>
          </a:p>
        </p:txBody>
      </p:sp>
      <p:sp>
        <p:nvSpPr>
          <p:cNvPr id="17" name="Freeform 33">
            <a:hlinkClick r:id="rId2" action="ppaction://hlinksldjump"/>
            <a:extLst>
              <a:ext uri="{FF2B5EF4-FFF2-40B4-BE49-F238E27FC236}">
                <a16:creationId xmlns:a16="http://schemas.microsoft.com/office/drawing/2014/main" id="{DED3C048-7AA1-47FF-AB57-FDC04418433E}"/>
              </a:ext>
            </a:extLst>
          </p:cNvPr>
          <p:cNvSpPr>
            <a:spLocks noEditPoints="1"/>
          </p:cNvSpPr>
          <p:nvPr/>
        </p:nvSpPr>
        <p:spPr bwMode="auto">
          <a:xfrm>
            <a:off x="9821310"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4" name="Slide Number Placeholder 3">
            <a:extLst>
              <a:ext uri="{FF2B5EF4-FFF2-40B4-BE49-F238E27FC236}">
                <a16:creationId xmlns:a16="http://schemas.microsoft.com/office/drawing/2014/main" id="{70A5BA5C-BE96-4685-8C47-206B2C70F43D}"/>
              </a:ext>
            </a:extLst>
          </p:cNvPr>
          <p:cNvSpPr>
            <a:spLocks noGrp="1"/>
          </p:cNvSpPr>
          <p:nvPr>
            <p:ph type="sldNum" sz="quarter" idx="4"/>
          </p:nvPr>
        </p:nvSpPr>
        <p:spPr/>
        <p:txBody>
          <a:bodyPr/>
          <a:lstStyle/>
          <a:p>
            <a:fld id="{4034BEE3-566C-4068-A777-C3A4762E861B}" type="slidenum">
              <a:rPr lang="en-GB" smtClean="0"/>
              <a:pPr/>
              <a:t>124</a:t>
            </a:fld>
            <a:endParaRPr lang="en-GB" dirty="0"/>
          </a:p>
        </p:txBody>
      </p:sp>
    </p:spTree>
    <p:extLst>
      <p:ext uri="{BB962C8B-B14F-4D97-AF65-F5344CB8AC3E}">
        <p14:creationId xmlns:p14="http://schemas.microsoft.com/office/powerpoint/2010/main" val="34279785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p:txBody>
          <a:bodyPr/>
          <a:lstStyle/>
          <a:p>
            <a:r>
              <a:rPr lang="en-GB" b="1" dirty="0"/>
              <a:t>Overview</a:t>
            </a:r>
            <a:endParaRPr lang="en-GB" dirty="0"/>
          </a:p>
          <a:p>
            <a:r>
              <a:rPr lang="en-AU" dirty="0"/>
              <a:t>The GBTS survey is conducted continuously throughout the year, using face-to-face CAPI interviewing, as part of the Kantar in-home omnibus surveys.  Weekly omnibus surveys are conducted with a representative sample of 2,000 adults aged 16 and over within GB.  Respondents are asked whether they have taken trips in the UK in the previous four calendar weeks that involved at least one night away from home. </a:t>
            </a:r>
            <a:endParaRPr lang="en-GB" dirty="0"/>
          </a:p>
          <a:p>
            <a:r>
              <a:rPr lang="en-AU" dirty="0"/>
              <a:t>When such trips are reported, further questions are asked about a maximum of three trips – the most recent three trips – with a core set of questions for all three trips and additional questions for the most recent trip. The questionnaire is thus designed to maximise accuracy of recall, whilst minimising the task for those who have undertaken more than one trip.</a:t>
            </a:r>
            <a:endParaRPr lang="en-GB" dirty="0"/>
          </a:p>
          <a:p>
            <a:r>
              <a:rPr lang="en-AU" dirty="0"/>
              <a:t>The requirement is for a complete dataset for each of the three most recent trips. Therefore, some imputation is necessary and that imputation covers data not collected, or otherwise missing.</a:t>
            </a:r>
            <a:endParaRPr lang="en-GB" dirty="0"/>
          </a:p>
          <a:p>
            <a:endParaRPr lang="en-GB" dirty="0"/>
          </a:p>
          <a:p>
            <a:endParaRPr lang="en-GB" dirty="0"/>
          </a:p>
        </p:txBody>
      </p:sp>
      <p:sp>
        <p:nvSpPr>
          <p:cNvPr id="3" name="Content Placeholder 2">
            <a:extLst>
              <a:ext uri="{FF2B5EF4-FFF2-40B4-BE49-F238E27FC236}">
                <a16:creationId xmlns:a16="http://schemas.microsoft.com/office/drawing/2014/main" id="{1A04AC65-22F8-4163-9112-6BC5C517901F}"/>
              </a:ext>
            </a:extLst>
          </p:cNvPr>
          <p:cNvSpPr>
            <a:spLocks noGrp="1"/>
          </p:cNvSpPr>
          <p:nvPr>
            <p:ph idx="14"/>
          </p:nvPr>
        </p:nvSpPr>
        <p:spPr/>
        <p:txBody>
          <a:bodyPr/>
          <a:lstStyle/>
          <a:p>
            <a:endParaRPr lang="en-GB"/>
          </a:p>
          <a:p>
            <a:r>
              <a:rPr lang="en-GB"/>
              <a:t>The results are reported in terms of total GB population values. Therefore the data are weighted to correct for differences between the sample distribution and that of the population and also to gross the sample values up to the population. </a:t>
            </a:r>
          </a:p>
          <a:p>
            <a:r>
              <a:rPr lang="en-GB"/>
              <a:t>Reporting periods are defined in terms of groups of weeks. Results published from the data are for trips that started in each calendar month.</a:t>
            </a:r>
          </a:p>
          <a:p>
            <a:r>
              <a:rPr lang="en-GB"/>
              <a:t>Each topic outlined above is covered in some detail in the sections below.</a:t>
            </a:r>
          </a:p>
          <a:p>
            <a:endParaRPr lang="en-GB"/>
          </a:p>
          <a:p>
            <a:endParaRPr lang="en-GB" dirty="0"/>
          </a:p>
        </p:txBody>
      </p:sp>
      <p:sp>
        <p:nvSpPr>
          <p:cNvPr id="7" name="Title 6"/>
          <p:cNvSpPr>
            <a:spLocks noGrp="1"/>
          </p:cNvSpPr>
          <p:nvPr>
            <p:ph type="title"/>
          </p:nvPr>
        </p:nvSpPr>
        <p:spPr/>
        <p:txBody>
          <a:bodyPr/>
          <a:lstStyle/>
          <a:p>
            <a:r>
              <a:rPr lang="en-GB"/>
              <a:t>Survey Method</a:t>
            </a:r>
            <a:endParaRPr lang="en-GB" dirty="0"/>
          </a:p>
        </p:txBody>
      </p:sp>
      <p:sp>
        <p:nvSpPr>
          <p:cNvPr id="16" name="Freeform 33">
            <a:hlinkClick r:id="rId3" action="ppaction://hlinksldjump"/>
            <a:extLst>
              <a:ext uri="{FF2B5EF4-FFF2-40B4-BE49-F238E27FC236}">
                <a16:creationId xmlns:a16="http://schemas.microsoft.com/office/drawing/2014/main" id="{6EAC5472-56A9-4D4A-B401-174E59C6871B}"/>
              </a:ext>
            </a:extLst>
          </p:cNvPr>
          <p:cNvSpPr>
            <a:spLocks noEditPoints="1"/>
          </p:cNvSpPr>
          <p:nvPr/>
        </p:nvSpPr>
        <p:spPr bwMode="auto">
          <a:xfrm>
            <a:off x="9821310"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4" name="Slide Number Placeholder 3">
            <a:extLst>
              <a:ext uri="{FF2B5EF4-FFF2-40B4-BE49-F238E27FC236}">
                <a16:creationId xmlns:a16="http://schemas.microsoft.com/office/drawing/2014/main" id="{E994B3EC-4C00-42D7-B3C4-1DE9F4100407}"/>
              </a:ext>
            </a:extLst>
          </p:cNvPr>
          <p:cNvSpPr>
            <a:spLocks noGrp="1"/>
          </p:cNvSpPr>
          <p:nvPr>
            <p:ph type="sldNum" sz="quarter" idx="4"/>
          </p:nvPr>
        </p:nvSpPr>
        <p:spPr/>
        <p:txBody>
          <a:bodyPr/>
          <a:lstStyle/>
          <a:p>
            <a:fld id="{4034BEE3-566C-4068-A777-C3A4762E861B}" type="slidenum">
              <a:rPr lang="en-GB" smtClean="0"/>
              <a:pPr/>
              <a:t>125</a:t>
            </a:fld>
            <a:endParaRPr lang="en-GB" dirty="0"/>
          </a:p>
        </p:txBody>
      </p:sp>
    </p:spTree>
    <p:extLst>
      <p:ext uri="{BB962C8B-B14F-4D97-AF65-F5344CB8AC3E}">
        <p14:creationId xmlns:p14="http://schemas.microsoft.com/office/powerpoint/2010/main" val="36147930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GB" dirty="0"/>
              <a:t>The Sample and Fieldwork</a:t>
            </a:r>
          </a:p>
        </p:txBody>
      </p:sp>
      <p:sp>
        <p:nvSpPr>
          <p:cNvPr id="2" name="Content Placeholder 1"/>
          <p:cNvSpPr>
            <a:spLocks noGrp="1"/>
          </p:cNvSpPr>
          <p:nvPr>
            <p:ph idx="1"/>
          </p:nvPr>
        </p:nvSpPr>
        <p:spPr>
          <a:xfrm>
            <a:off x="359997" y="1892300"/>
            <a:ext cx="4812461" cy="3819525"/>
          </a:xfrm>
        </p:spPr>
        <p:txBody>
          <a:bodyPr/>
          <a:lstStyle/>
          <a:p>
            <a:r>
              <a:rPr lang="en-US" dirty="0"/>
              <a:t>The sample design is based on a master sample frame which divides Great Britain into 600 sample points, with a further five sample points north of the Caledonian Canal. </a:t>
            </a:r>
          </a:p>
          <a:p>
            <a:r>
              <a:rPr lang="en-US" dirty="0"/>
              <a:t>The Kantar omnibus survey operates using two sets of points which are used on alternate weeks. Each set consists of 208 points within GB. These sets of points are further split into four levels of 131, 150, 176 and 192 which are used depending on the interview length. Sampling points are selected after stratification by Government Office Region and Social Grade.</a:t>
            </a:r>
          </a:p>
          <a:p>
            <a:r>
              <a:rPr lang="en-US" dirty="0"/>
              <a:t>Each sample point is divided into geographical halves. Selected addresses from the point are taken from one half the first time it is used and from the other half when it is next used. This provides for de-clustering or geographical dispersion week on week. Within each point, 200-250 addresses are issued from the Postal Address File and these consist of one or more Output Area. Depending on the interview length, a target to achieve an adult sample of 10 to 18 completed interviews is set (10 to 15 in London).</a:t>
            </a:r>
            <a:endParaRPr lang="en-GB" dirty="0"/>
          </a:p>
        </p:txBody>
      </p:sp>
      <p:sp>
        <p:nvSpPr>
          <p:cNvPr id="10" name="Content Placeholder 1">
            <a:extLst>
              <a:ext uri="{FF2B5EF4-FFF2-40B4-BE49-F238E27FC236}">
                <a16:creationId xmlns:a16="http://schemas.microsoft.com/office/drawing/2014/main" id="{0929A652-D187-4C82-8A99-164E8DA05EC0}"/>
              </a:ext>
            </a:extLst>
          </p:cNvPr>
          <p:cNvSpPr txBox="1">
            <a:spLocks/>
          </p:cNvSpPr>
          <p:nvPr/>
        </p:nvSpPr>
        <p:spPr>
          <a:xfrm>
            <a:off x="6658598" y="1883806"/>
            <a:ext cx="4907490" cy="3819525"/>
          </a:xfrm>
          <a:prstGeom prst="rect">
            <a:avLst/>
          </a:prstGeom>
          <a:ln w="12700">
            <a:noFill/>
          </a:ln>
          <a:extLst>
            <a:ext uri="{91240B29-F687-4F45-9708-019B960494DF}">
              <a14:hiddenLine xmlns:a14="http://schemas.microsoft.com/office/drawing/2010/main" w="0">
                <a:solidFill>
                  <a:srgbClr val="FFFFFF"/>
                </a:solidFill>
              </a14:hiddenLine>
            </a:ext>
          </a:extLst>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b="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AU" dirty="0"/>
              <a:t>Interviewer assignments are conducted over two days (one day for very short questionnaire lengths) of fieldwork and are carried out on weekdays between </a:t>
            </a:r>
            <a:r>
              <a:rPr lang="en-AU" dirty="0" err="1"/>
              <a:t>2pm</a:t>
            </a:r>
            <a:r>
              <a:rPr lang="en-AU" dirty="0"/>
              <a:t> - </a:t>
            </a:r>
            <a:r>
              <a:rPr lang="en-AU" dirty="0" err="1"/>
              <a:t>8pm</a:t>
            </a:r>
            <a:r>
              <a:rPr lang="en-AU" dirty="0"/>
              <a:t> and/or at the weekend.  Interviewers are issued with parallel adult (16+) quotas of gender, working status and presence of children.  All interviewers must leave three addresses between each successful interview.</a:t>
            </a:r>
          </a:p>
          <a:p>
            <a:r>
              <a:rPr lang="en-AU" dirty="0"/>
              <a:t>At least </a:t>
            </a:r>
            <a:r>
              <a:rPr lang="en-GB" dirty="0"/>
              <a:t>2,000 interviews were conducted in each fieldwork week, some 90,000 interviews in 2019.  Interviewing was not conducted during the two weeks around Christmas.  The weighting procedures for data for November and December were amended to compensate for the missing weeks.</a:t>
            </a:r>
          </a:p>
          <a:p>
            <a:r>
              <a:rPr lang="en-GB" dirty="0"/>
              <a:t>There were seven other weeks in 2019 when no interviewing took place. These weeks were in April, May, June, August, October and December, with the weighting procedures for these months also being amended to compensate for these additional missing weeks.</a:t>
            </a:r>
          </a:p>
          <a:p>
            <a:r>
              <a:rPr lang="en-GB" dirty="0"/>
              <a:t>This resulted in a total of 43 weeks of interviewing in 2019.   </a:t>
            </a:r>
          </a:p>
          <a:p>
            <a:endParaRPr lang="en-GB" dirty="0">
              <a:solidFill>
                <a:srgbClr val="FF0000"/>
              </a:solidFill>
            </a:endParaRPr>
          </a:p>
          <a:p>
            <a:endParaRPr lang="en-GB" dirty="0"/>
          </a:p>
          <a:p>
            <a:endParaRPr lang="en-GB" dirty="0"/>
          </a:p>
        </p:txBody>
      </p:sp>
      <p:sp>
        <p:nvSpPr>
          <p:cNvPr id="16" name="Freeform 33">
            <a:hlinkClick r:id="rId2" action="ppaction://hlinksldjump"/>
            <a:extLst>
              <a:ext uri="{FF2B5EF4-FFF2-40B4-BE49-F238E27FC236}">
                <a16:creationId xmlns:a16="http://schemas.microsoft.com/office/drawing/2014/main" id="{084C2D5B-D85A-46DC-AADE-5EFF5D5CDB9F}"/>
              </a:ext>
            </a:extLst>
          </p:cNvPr>
          <p:cNvSpPr>
            <a:spLocks noEditPoints="1"/>
          </p:cNvSpPr>
          <p:nvPr/>
        </p:nvSpPr>
        <p:spPr bwMode="auto">
          <a:xfrm>
            <a:off x="9821310"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3" name="Slide Number Placeholder 2">
            <a:extLst>
              <a:ext uri="{FF2B5EF4-FFF2-40B4-BE49-F238E27FC236}">
                <a16:creationId xmlns:a16="http://schemas.microsoft.com/office/drawing/2014/main" id="{A7E6F6C1-36BA-4930-99EA-C5C8C320D904}"/>
              </a:ext>
            </a:extLst>
          </p:cNvPr>
          <p:cNvSpPr>
            <a:spLocks noGrp="1"/>
          </p:cNvSpPr>
          <p:nvPr>
            <p:ph type="sldNum" sz="quarter" idx="4"/>
          </p:nvPr>
        </p:nvSpPr>
        <p:spPr/>
        <p:txBody>
          <a:bodyPr/>
          <a:lstStyle/>
          <a:p>
            <a:fld id="{4034BEE3-566C-4068-A777-C3A4762E861B}" type="slidenum">
              <a:rPr lang="en-GB" smtClean="0"/>
              <a:pPr/>
              <a:t>126</a:t>
            </a:fld>
            <a:endParaRPr lang="en-GB" dirty="0"/>
          </a:p>
        </p:txBody>
      </p:sp>
    </p:spTree>
    <p:extLst>
      <p:ext uri="{BB962C8B-B14F-4D97-AF65-F5344CB8AC3E}">
        <p14:creationId xmlns:p14="http://schemas.microsoft.com/office/powerpoint/2010/main" val="29864656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GB" dirty="0"/>
              <a:t>Respondent recall periods</a:t>
            </a:r>
            <a:br>
              <a:rPr lang="en-GB" dirty="0"/>
            </a:br>
            <a:endParaRPr lang="en-GB" dirty="0"/>
          </a:p>
        </p:txBody>
      </p:sp>
      <p:sp>
        <p:nvSpPr>
          <p:cNvPr id="2" name="Content Placeholder 1"/>
          <p:cNvSpPr>
            <a:spLocks noGrp="1"/>
          </p:cNvSpPr>
          <p:nvPr>
            <p:ph idx="1"/>
          </p:nvPr>
        </p:nvSpPr>
        <p:spPr/>
        <p:txBody>
          <a:bodyPr/>
          <a:lstStyle/>
          <a:p>
            <a:r>
              <a:rPr lang="en-AU" dirty="0"/>
              <a:t>Respondents report on all trips taken in the UK and Ireland in the preceding 4 weeks.</a:t>
            </a:r>
          </a:p>
          <a:p>
            <a:r>
              <a:rPr lang="en-AU" dirty="0"/>
              <a:t>The questionnaire reads:</a:t>
            </a:r>
            <a:endParaRPr lang="en-GB" dirty="0"/>
          </a:p>
          <a:p>
            <a:r>
              <a:rPr lang="en-AU" dirty="0"/>
              <a:t>“We would like to ask you about overnight trips you have taken in the UK and Ireland recently. We are interested in ALL overnight trips taken for whatever reason, including holidays, visits to friends and relatives, business trips and so on.”</a:t>
            </a:r>
            <a:endParaRPr lang="en-GB" dirty="0"/>
          </a:p>
          <a:p>
            <a:endParaRPr lang="en-GB" dirty="0"/>
          </a:p>
          <a:p>
            <a:endParaRPr lang="en-GB" dirty="0"/>
          </a:p>
        </p:txBody>
      </p:sp>
      <p:sp>
        <p:nvSpPr>
          <p:cNvPr id="3" name="Content Placeholder 2">
            <a:extLst>
              <a:ext uri="{FF2B5EF4-FFF2-40B4-BE49-F238E27FC236}">
                <a16:creationId xmlns:a16="http://schemas.microsoft.com/office/drawing/2014/main" id="{1535490F-FE57-4601-A088-162E032DB2BB}"/>
              </a:ext>
            </a:extLst>
          </p:cNvPr>
          <p:cNvSpPr>
            <a:spLocks noGrp="1"/>
          </p:cNvSpPr>
          <p:nvPr>
            <p:ph idx="14"/>
          </p:nvPr>
        </p:nvSpPr>
        <p:spPr/>
        <p:txBody>
          <a:bodyPr/>
          <a:lstStyle/>
          <a:p>
            <a:r>
              <a:rPr lang="en-GB" b="1" dirty="0"/>
              <a:t>Q.1 </a:t>
            </a:r>
            <a:r>
              <a:rPr lang="en-GB" dirty="0"/>
              <a:t>Have you returned from any trips in the past four weeks that involved staying away from home for one night or more at a destination within the UK or the Republic of Ireland?</a:t>
            </a:r>
          </a:p>
          <a:p>
            <a:r>
              <a:rPr lang="en-GB" dirty="0"/>
              <a:t>In this survey, by the UK, we mean anywhere in England, Scotland, Wales, Northern Ireland, the Channel Islands, the Isle of Man or any of the other islands which are part of the United Kingdom.</a:t>
            </a:r>
          </a:p>
          <a:p>
            <a:r>
              <a:rPr lang="en-GB" dirty="0"/>
              <a:t>The four weeks we are talking about are from Monday (day/month) through to last Sunday (day/month).</a:t>
            </a:r>
          </a:p>
          <a:p>
            <a:r>
              <a:rPr lang="en-GB" dirty="0"/>
              <a:t>Please include any trips taken where the main destination was abroad but where you stayed away from home in the UK or Ireland as part of that trip.</a:t>
            </a:r>
          </a:p>
          <a:p>
            <a:endParaRPr lang="en-GB" dirty="0"/>
          </a:p>
          <a:p>
            <a:endParaRPr lang="en-GB" dirty="0"/>
          </a:p>
        </p:txBody>
      </p:sp>
      <p:sp>
        <p:nvSpPr>
          <p:cNvPr id="4" name="Content Placeholder 3">
            <a:extLst>
              <a:ext uri="{FF2B5EF4-FFF2-40B4-BE49-F238E27FC236}">
                <a16:creationId xmlns:a16="http://schemas.microsoft.com/office/drawing/2014/main" id="{6E97598E-A3AE-4432-BDC0-D077480BE1C1}"/>
              </a:ext>
            </a:extLst>
          </p:cNvPr>
          <p:cNvSpPr>
            <a:spLocks noGrp="1"/>
          </p:cNvSpPr>
          <p:nvPr>
            <p:ph idx="15"/>
          </p:nvPr>
        </p:nvSpPr>
        <p:spPr/>
        <p:txBody>
          <a:bodyPr/>
          <a:lstStyle/>
          <a:p>
            <a:r>
              <a:rPr lang="en-GB" dirty="0"/>
              <a:t>To ensure only information on GB trips was collected the questionnaire was amended from 2011 to subsequently filter out those respondents who had only taken a trip to the Republic of Ireland or Northern Ireland in the previous four weeks.  See questionnaire in Appendix A below.</a:t>
            </a:r>
          </a:p>
          <a:p>
            <a:endParaRPr lang="en-GB" dirty="0"/>
          </a:p>
        </p:txBody>
      </p:sp>
      <p:sp>
        <p:nvSpPr>
          <p:cNvPr id="17" name="Freeform 33">
            <a:hlinkClick r:id="rId2" action="ppaction://hlinksldjump"/>
            <a:extLst>
              <a:ext uri="{FF2B5EF4-FFF2-40B4-BE49-F238E27FC236}">
                <a16:creationId xmlns:a16="http://schemas.microsoft.com/office/drawing/2014/main" id="{CB153D32-2575-48D1-8FF6-FC624FF5B93F}"/>
              </a:ext>
            </a:extLst>
          </p:cNvPr>
          <p:cNvSpPr>
            <a:spLocks noEditPoints="1"/>
          </p:cNvSpPr>
          <p:nvPr/>
        </p:nvSpPr>
        <p:spPr bwMode="auto">
          <a:xfrm>
            <a:off x="9821310"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5" name="Slide Number Placeholder 4">
            <a:extLst>
              <a:ext uri="{FF2B5EF4-FFF2-40B4-BE49-F238E27FC236}">
                <a16:creationId xmlns:a16="http://schemas.microsoft.com/office/drawing/2014/main" id="{9A9CE00F-6D9D-43BC-BBBC-07786C0C9E15}"/>
              </a:ext>
            </a:extLst>
          </p:cNvPr>
          <p:cNvSpPr>
            <a:spLocks noGrp="1"/>
          </p:cNvSpPr>
          <p:nvPr>
            <p:ph type="sldNum" sz="quarter" idx="4"/>
          </p:nvPr>
        </p:nvSpPr>
        <p:spPr/>
        <p:txBody>
          <a:bodyPr/>
          <a:lstStyle/>
          <a:p>
            <a:fld id="{4034BEE3-566C-4068-A777-C3A4762E861B}" type="slidenum">
              <a:rPr lang="en-GB" smtClean="0"/>
              <a:pPr/>
              <a:t>127</a:t>
            </a:fld>
            <a:endParaRPr lang="en-GB" dirty="0"/>
          </a:p>
        </p:txBody>
      </p:sp>
    </p:spTree>
    <p:extLst>
      <p:ext uri="{BB962C8B-B14F-4D97-AF65-F5344CB8AC3E}">
        <p14:creationId xmlns:p14="http://schemas.microsoft.com/office/powerpoint/2010/main" val="12799353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GB" dirty="0"/>
              <a:t>Percentage of sample reporting trips</a:t>
            </a:r>
          </a:p>
        </p:txBody>
      </p:sp>
      <p:sp>
        <p:nvSpPr>
          <p:cNvPr id="2" name="Content Placeholder 1"/>
          <p:cNvSpPr>
            <a:spLocks noGrp="1"/>
          </p:cNvSpPr>
          <p:nvPr>
            <p:ph idx="1"/>
          </p:nvPr>
        </p:nvSpPr>
        <p:spPr/>
        <p:txBody>
          <a:bodyPr/>
          <a:lstStyle/>
          <a:p>
            <a:r>
              <a:rPr lang="en-AU" dirty="0"/>
              <a:t>During 2019, respondents were asked to report about trips taken in the last 4 weeks.</a:t>
            </a:r>
          </a:p>
          <a:p>
            <a:r>
              <a:rPr lang="en-AU" dirty="0"/>
              <a:t>As can be seen from the table below, this typically amounted to between 9% and 17% of respondents reporting such trips – with major seasonal variations across the year, coinciding with main holiday periods, bank holidays and seasonal holidays:</a:t>
            </a:r>
            <a:endParaRPr lang="en-GB" dirty="0"/>
          </a:p>
          <a:p>
            <a:endParaRPr lang="en-GB" dirty="0"/>
          </a:p>
          <a:p>
            <a:endParaRPr lang="en-GB" dirty="0"/>
          </a:p>
        </p:txBody>
      </p:sp>
      <p:graphicFrame>
        <p:nvGraphicFramePr>
          <p:cNvPr id="5" name="Table 4"/>
          <p:cNvGraphicFramePr>
            <a:graphicFrameLocks noGrp="1"/>
          </p:cNvGraphicFramePr>
          <p:nvPr>
            <p:extLst>
              <p:ext uri="{D42A27DB-BD31-4B8C-83A1-F6EECF244321}">
                <p14:modId xmlns:p14="http://schemas.microsoft.com/office/powerpoint/2010/main" val="3231684443"/>
              </p:ext>
            </p:extLst>
          </p:nvPr>
        </p:nvGraphicFramePr>
        <p:xfrm>
          <a:off x="5458408" y="1892299"/>
          <a:ext cx="6382755" cy="4022717"/>
        </p:xfrm>
        <a:graphic>
          <a:graphicData uri="http://schemas.openxmlformats.org/drawingml/2006/table">
            <a:tbl>
              <a:tblPr firstRow="1">
                <a:tableStyleId>{5C22544A-7EE6-4342-B048-85BDC9FD1C3A}</a:tableStyleId>
              </a:tblPr>
              <a:tblGrid>
                <a:gridCol w="1063465">
                  <a:extLst>
                    <a:ext uri="{9D8B030D-6E8A-4147-A177-3AD203B41FA5}">
                      <a16:colId xmlns:a16="http://schemas.microsoft.com/office/drawing/2014/main" val="20000"/>
                    </a:ext>
                  </a:extLst>
                </a:gridCol>
                <a:gridCol w="1064120">
                  <a:extLst>
                    <a:ext uri="{9D8B030D-6E8A-4147-A177-3AD203B41FA5}">
                      <a16:colId xmlns:a16="http://schemas.microsoft.com/office/drawing/2014/main" val="20001"/>
                    </a:ext>
                  </a:extLst>
                </a:gridCol>
                <a:gridCol w="1063465">
                  <a:extLst>
                    <a:ext uri="{9D8B030D-6E8A-4147-A177-3AD203B41FA5}">
                      <a16:colId xmlns:a16="http://schemas.microsoft.com/office/drawing/2014/main" val="20002"/>
                    </a:ext>
                  </a:extLst>
                </a:gridCol>
                <a:gridCol w="1064120">
                  <a:extLst>
                    <a:ext uri="{9D8B030D-6E8A-4147-A177-3AD203B41FA5}">
                      <a16:colId xmlns:a16="http://schemas.microsoft.com/office/drawing/2014/main" val="20003"/>
                    </a:ext>
                  </a:extLst>
                </a:gridCol>
                <a:gridCol w="1063465">
                  <a:extLst>
                    <a:ext uri="{9D8B030D-6E8A-4147-A177-3AD203B41FA5}">
                      <a16:colId xmlns:a16="http://schemas.microsoft.com/office/drawing/2014/main" val="20004"/>
                    </a:ext>
                  </a:extLst>
                </a:gridCol>
                <a:gridCol w="1064120">
                  <a:extLst>
                    <a:ext uri="{9D8B030D-6E8A-4147-A177-3AD203B41FA5}">
                      <a16:colId xmlns:a16="http://schemas.microsoft.com/office/drawing/2014/main" val="20005"/>
                    </a:ext>
                  </a:extLst>
                </a:gridCol>
              </a:tblGrid>
              <a:tr h="523454">
                <a:tc>
                  <a:txBody>
                    <a:bodyPr/>
                    <a:lstStyle/>
                    <a:p>
                      <a:pPr marL="83820" algn="ctr">
                        <a:lnSpc>
                          <a:spcPts val="1400"/>
                        </a:lnSpc>
                        <a:spcAft>
                          <a:spcPts val="1000"/>
                        </a:spcAft>
                      </a:pPr>
                      <a:r>
                        <a:rPr lang="en-AU" sz="1050" dirty="0">
                          <a:effectLst/>
                          <a:latin typeface="+mn-lt"/>
                        </a:rPr>
                        <a:t>Fieldwork Wk</a:t>
                      </a:r>
                      <a:endParaRPr lang="en-GB" sz="1050" dirty="0">
                        <a:solidFill>
                          <a:srgbClr val="333333"/>
                        </a:solidFill>
                        <a:effectLst/>
                        <a:latin typeface="+mn-lt"/>
                        <a:ea typeface="Times New Roman"/>
                        <a:cs typeface="Times New Roman"/>
                      </a:endParaRP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83820" algn="ctr">
                        <a:lnSpc>
                          <a:spcPts val="1400"/>
                        </a:lnSpc>
                        <a:spcAft>
                          <a:spcPts val="1000"/>
                        </a:spcAft>
                      </a:pPr>
                      <a:r>
                        <a:rPr lang="en-AU" sz="1050" dirty="0">
                          <a:effectLst/>
                          <a:latin typeface="+mn-lt"/>
                        </a:rPr>
                        <a:t>%          Reporting Trips</a:t>
                      </a:r>
                      <a:endParaRPr lang="en-GB" sz="1050" dirty="0">
                        <a:solidFill>
                          <a:srgbClr val="333333"/>
                        </a:solidFill>
                        <a:effectLst/>
                        <a:latin typeface="+mn-lt"/>
                        <a:ea typeface="Times New Roman"/>
                        <a:cs typeface="Times New Roman"/>
                      </a:endParaRP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83820" algn="ctr">
                        <a:lnSpc>
                          <a:spcPts val="1400"/>
                        </a:lnSpc>
                        <a:spcAft>
                          <a:spcPts val="1000"/>
                        </a:spcAft>
                      </a:pPr>
                      <a:r>
                        <a:rPr lang="en-AU" sz="1050" dirty="0">
                          <a:effectLst/>
                          <a:latin typeface="+mn-lt"/>
                        </a:rPr>
                        <a:t>Fieldwork Wk</a:t>
                      </a:r>
                      <a:endParaRPr lang="en-GB" sz="1050" dirty="0">
                        <a:solidFill>
                          <a:srgbClr val="333333"/>
                        </a:solidFill>
                        <a:effectLst/>
                        <a:latin typeface="+mn-lt"/>
                        <a:ea typeface="Times New Roman"/>
                        <a:cs typeface="Times New Roman"/>
                      </a:endParaRP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83820" algn="ctr">
                        <a:lnSpc>
                          <a:spcPts val="1400"/>
                        </a:lnSpc>
                        <a:spcAft>
                          <a:spcPts val="1000"/>
                        </a:spcAft>
                      </a:pPr>
                      <a:r>
                        <a:rPr lang="en-AU" sz="1050" dirty="0">
                          <a:effectLst/>
                          <a:latin typeface="+mn-lt"/>
                        </a:rPr>
                        <a:t>% </a:t>
                      </a:r>
                      <a:r>
                        <a:rPr lang="en-AU" sz="1050" baseline="0" dirty="0">
                          <a:effectLst/>
                          <a:latin typeface="+mn-lt"/>
                        </a:rPr>
                        <a:t>         R</a:t>
                      </a:r>
                      <a:r>
                        <a:rPr lang="en-AU" sz="1050" dirty="0">
                          <a:effectLst/>
                          <a:latin typeface="+mn-lt"/>
                        </a:rPr>
                        <a:t>eporting Trips</a:t>
                      </a:r>
                      <a:endParaRPr lang="en-GB" sz="1050" dirty="0">
                        <a:solidFill>
                          <a:srgbClr val="333333"/>
                        </a:solidFill>
                        <a:effectLst/>
                        <a:latin typeface="+mn-lt"/>
                        <a:ea typeface="Times New Roman"/>
                        <a:cs typeface="Times New Roman"/>
                      </a:endParaRP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83820" algn="ctr">
                        <a:lnSpc>
                          <a:spcPts val="1400"/>
                        </a:lnSpc>
                        <a:spcAft>
                          <a:spcPts val="1000"/>
                        </a:spcAft>
                      </a:pPr>
                      <a:r>
                        <a:rPr lang="en-AU" sz="1050" dirty="0">
                          <a:effectLst/>
                          <a:latin typeface="+mn-lt"/>
                        </a:rPr>
                        <a:t>Fieldwork Wk</a:t>
                      </a:r>
                      <a:endParaRPr lang="en-GB" sz="1050" dirty="0">
                        <a:solidFill>
                          <a:srgbClr val="333333"/>
                        </a:solidFill>
                        <a:effectLst/>
                        <a:latin typeface="+mn-lt"/>
                        <a:ea typeface="Times New Roman"/>
                        <a:cs typeface="Times New Roman"/>
                      </a:endParaRP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83820" algn="ctr">
                        <a:lnSpc>
                          <a:spcPts val="1400"/>
                        </a:lnSpc>
                        <a:spcAft>
                          <a:spcPts val="1000"/>
                        </a:spcAft>
                      </a:pPr>
                      <a:r>
                        <a:rPr lang="en-AU" sz="1050" dirty="0">
                          <a:effectLst/>
                          <a:latin typeface="+mn-lt"/>
                        </a:rPr>
                        <a:t>%          Reporting Trips</a:t>
                      </a:r>
                      <a:endParaRPr lang="en-GB" sz="1050" dirty="0">
                        <a:solidFill>
                          <a:srgbClr val="333333"/>
                        </a:solidFill>
                        <a:effectLst/>
                        <a:latin typeface="+mn-lt"/>
                        <a:ea typeface="Times New Roman"/>
                        <a:cs typeface="Times New Roman"/>
                      </a:endParaRP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205839">
                <a:tc>
                  <a:txBody>
                    <a:bodyPr/>
                    <a:lstStyle/>
                    <a:p>
                      <a:pPr marL="82550" algn="ctr">
                        <a:lnSpc>
                          <a:spcPts val="1400"/>
                        </a:lnSpc>
                        <a:spcAft>
                          <a:spcPts val="1000"/>
                        </a:spcAft>
                      </a:pPr>
                      <a:r>
                        <a:rPr lang="en-AU" sz="1050" b="1" dirty="0">
                          <a:effectLst/>
                          <a:latin typeface="+mn-lt"/>
                        </a:rPr>
                        <a:t>1</a:t>
                      </a:r>
                      <a:endParaRPr lang="en-GB" sz="1050" b="1" dirty="0">
                        <a:solidFill>
                          <a:srgbClr val="333333"/>
                        </a:solidFill>
                        <a:effectLst/>
                        <a:latin typeface="+mn-lt"/>
                        <a:ea typeface="Times New Roman"/>
                        <a:cs typeface="Times New Roman"/>
                      </a:endParaRP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GB" sz="1050" dirty="0">
                          <a:solidFill>
                            <a:srgbClr val="333333"/>
                          </a:solidFill>
                          <a:effectLst/>
                          <a:latin typeface="+mn-lt"/>
                          <a:ea typeface="Times New Roman"/>
                          <a:cs typeface="Times New Roman"/>
                        </a:rPr>
                        <a:t>12%</a:t>
                      </a: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AU" sz="1050" b="1" dirty="0">
                          <a:effectLst/>
                          <a:latin typeface="+mn-lt"/>
                        </a:rPr>
                        <a:t>18</a:t>
                      </a:r>
                      <a:endParaRPr lang="en-GB" sz="1050" b="1" dirty="0">
                        <a:solidFill>
                          <a:srgbClr val="333333"/>
                        </a:solidFill>
                        <a:effectLst/>
                        <a:latin typeface="+mn-lt"/>
                        <a:ea typeface="Times New Roman"/>
                        <a:cs typeface="Times New Roman"/>
                      </a:endParaRP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GB" sz="1050" dirty="0">
                          <a:solidFill>
                            <a:srgbClr val="333333"/>
                          </a:solidFill>
                          <a:effectLst/>
                          <a:latin typeface="+mn-lt"/>
                          <a:ea typeface="Times New Roman"/>
                          <a:cs typeface="Times New Roman"/>
                        </a:rPr>
                        <a:t>14%</a:t>
                      </a: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AU" sz="1050" b="1" dirty="0">
                          <a:effectLst/>
                          <a:latin typeface="+mn-lt"/>
                        </a:rPr>
                        <a:t>35</a:t>
                      </a:r>
                      <a:endParaRPr lang="en-GB" sz="1050" b="1" dirty="0">
                        <a:solidFill>
                          <a:srgbClr val="333333"/>
                        </a:solidFill>
                        <a:effectLst/>
                        <a:latin typeface="+mn-lt"/>
                        <a:ea typeface="Times New Roman"/>
                        <a:cs typeface="Times New Roman"/>
                      </a:endParaRP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GB" sz="1050" dirty="0">
                          <a:solidFill>
                            <a:srgbClr val="333333"/>
                          </a:solidFill>
                          <a:effectLst/>
                          <a:latin typeface="+mn-lt"/>
                          <a:ea typeface="Times New Roman"/>
                          <a:cs typeface="Times New Roman"/>
                        </a:rPr>
                        <a:t>N/A</a:t>
                      </a: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05839">
                <a:tc>
                  <a:txBody>
                    <a:bodyPr/>
                    <a:lstStyle/>
                    <a:p>
                      <a:pPr marL="82550" algn="ctr">
                        <a:lnSpc>
                          <a:spcPts val="1400"/>
                        </a:lnSpc>
                        <a:spcAft>
                          <a:spcPts val="1000"/>
                        </a:spcAft>
                      </a:pPr>
                      <a:r>
                        <a:rPr lang="en-AU" sz="1050" b="1" dirty="0">
                          <a:effectLst/>
                          <a:latin typeface="+mn-lt"/>
                        </a:rPr>
                        <a:t>2</a:t>
                      </a:r>
                      <a:endParaRPr lang="en-GB" sz="1050" b="1" dirty="0">
                        <a:solidFill>
                          <a:srgbClr val="333333"/>
                        </a:solidFill>
                        <a:effectLst/>
                        <a:latin typeface="+mn-lt"/>
                        <a:ea typeface="Times New Roman"/>
                        <a:cs typeface="Times New Roman"/>
                      </a:endParaRP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GB" sz="1050" dirty="0">
                          <a:solidFill>
                            <a:srgbClr val="333333"/>
                          </a:solidFill>
                          <a:effectLst/>
                          <a:latin typeface="+mn-lt"/>
                          <a:ea typeface="Times New Roman"/>
                          <a:cs typeface="Times New Roman"/>
                        </a:rPr>
                        <a:t>13%</a:t>
                      </a: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AU" sz="1050" b="1" dirty="0">
                          <a:effectLst/>
                          <a:latin typeface="+mn-lt"/>
                        </a:rPr>
                        <a:t>19</a:t>
                      </a:r>
                      <a:endParaRPr lang="en-GB" sz="1050" b="1" dirty="0">
                        <a:solidFill>
                          <a:srgbClr val="333333"/>
                        </a:solidFill>
                        <a:effectLst/>
                        <a:latin typeface="+mn-lt"/>
                        <a:ea typeface="Times New Roman"/>
                        <a:cs typeface="Times New Roman"/>
                      </a:endParaRP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GB" sz="1050" dirty="0">
                          <a:solidFill>
                            <a:srgbClr val="333333"/>
                          </a:solidFill>
                          <a:effectLst/>
                          <a:latin typeface="+mn-lt"/>
                          <a:ea typeface="Times New Roman"/>
                          <a:cs typeface="Times New Roman"/>
                        </a:rPr>
                        <a:t>14%</a:t>
                      </a: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AU" sz="1050" b="1" dirty="0">
                          <a:effectLst/>
                          <a:latin typeface="+mn-lt"/>
                        </a:rPr>
                        <a:t>36</a:t>
                      </a:r>
                      <a:endParaRPr lang="en-GB" sz="1050" b="1" dirty="0">
                        <a:solidFill>
                          <a:srgbClr val="333333"/>
                        </a:solidFill>
                        <a:effectLst/>
                        <a:latin typeface="+mn-lt"/>
                        <a:ea typeface="Times New Roman"/>
                        <a:cs typeface="Times New Roman"/>
                      </a:endParaRP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GB" sz="1050" dirty="0">
                          <a:solidFill>
                            <a:srgbClr val="333333"/>
                          </a:solidFill>
                          <a:effectLst/>
                          <a:latin typeface="+mn-lt"/>
                          <a:ea typeface="Times New Roman"/>
                          <a:cs typeface="Times New Roman"/>
                        </a:rPr>
                        <a:t>18%</a:t>
                      </a: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05839">
                <a:tc>
                  <a:txBody>
                    <a:bodyPr/>
                    <a:lstStyle/>
                    <a:p>
                      <a:pPr marL="82550" algn="ctr">
                        <a:lnSpc>
                          <a:spcPts val="1400"/>
                        </a:lnSpc>
                        <a:spcAft>
                          <a:spcPts val="1000"/>
                        </a:spcAft>
                      </a:pPr>
                      <a:r>
                        <a:rPr lang="en-AU" sz="1050" b="1" dirty="0">
                          <a:effectLst/>
                          <a:latin typeface="+mn-lt"/>
                        </a:rPr>
                        <a:t>3</a:t>
                      </a:r>
                      <a:endParaRPr lang="en-GB" sz="1050" b="1" dirty="0">
                        <a:solidFill>
                          <a:srgbClr val="333333"/>
                        </a:solidFill>
                        <a:effectLst/>
                        <a:latin typeface="+mn-lt"/>
                        <a:ea typeface="Times New Roman"/>
                        <a:cs typeface="Times New Roman"/>
                      </a:endParaRP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GB" sz="1050" dirty="0">
                          <a:solidFill>
                            <a:srgbClr val="333333"/>
                          </a:solidFill>
                          <a:effectLst/>
                          <a:latin typeface="+mn-lt"/>
                          <a:ea typeface="Times New Roman"/>
                          <a:cs typeface="Times New Roman"/>
                        </a:rPr>
                        <a:t>11%</a:t>
                      </a: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AU" sz="1050" b="1" dirty="0">
                          <a:effectLst/>
                          <a:latin typeface="+mn-lt"/>
                        </a:rPr>
                        <a:t>20</a:t>
                      </a:r>
                      <a:endParaRPr lang="en-GB" sz="1050" b="1" dirty="0">
                        <a:solidFill>
                          <a:srgbClr val="333333"/>
                        </a:solidFill>
                        <a:effectLst/>
                        <a:latin typeface="+mn-lt"/>
                        <a:ea typeface="Times New Roman"/>
                        <a:cs typeface="Times New Roman"/>
                      </a:endParaRP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GB" sz="1050" dirty="0">
                          <a:solidFill>
                            <a:srgbClr val="333333"/>
                          </a:solidFill>
                          <a:effectLst/>
                          <a:latin typeface="+mn-lt"/>
                          <a:ea typeface="Times New Roman"/>
                          <a:cs typeface="Times New Roman"/>
                        </a:rPr>
                        <a:t>13%</a:t>
                      </a: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AU" sz="1050" b="1" dirty="0">
                          <a:effectLst/>
                          <a:latin typeface="+mn-lt"/>
                        </a:rPr>
                        <a:t>37</a:t>
                      </a:r>
                      <a:endParaRPr lang="en-GB" sz="1050" b="1" dirty="0">
                        <a:solidFill>
                          <a:srgbClr val="333333"/>
                        </a:solidFill>
                        <a:effectLst/>
                        <a:latin typeface="+mn-lt"/>
                        <a:ea typeface="Times New Roman"/>
                        <a:cs typeface="Times New Roman"/>
                      </a:endParaRP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GB" sz="1050" dirty="0">
                          <a:solidFill>
                            <a:srgbClr val="333333"/>
                          </a:solidFill>
                          <a:effectLst/>
                          <a:latin typeface="+mn-lt"/>
                          <a:ea typeface="Times New Roman"/>
                          <a:cs typeface="Times New Roman"/>
                        </a:rPr>
                        <a:t>15%</a:t>
                      </a: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05839">
                <a:tc>
                  <a:txBody>
                    <a:bodyPr/>
                    <a:lstStyle/>
                    <a:p>
                      <a:pPr marL="82550" algn="ctr">
                        <a:lnSpc>
                          <a:spcPts val="1400"/>
                        </a:lnSpc>
                        <a:spcAft>
                          <a:spcPts val="1000"/>
                        </a:spcAft>
                      </a:pPr>
                      <a:r>
                        <a:rPr lang="en-AU" sz="1050" b="1" dirty="0">
                          <a:effectLst/>
                          <a:latin typeface="+mn-lt"/>
                        </a:rPr>
                        <a:t>4</a:t>
                      </a:r>
                      <a:endParaRPr lang="en-GB" sz="1050" b="1" dirty="0">
                        <a:solidFill>
                          <a:srgbClr val="333333"/>
                        </a:solidFill>
                        <a:effectLst/>
                        <a:latin typeface="+mn-lt"/>
                        <a:ea typeface="Times New Roman"/>
                        <a:cs typeface="Times New Roman"/>
                      </a:endParaRP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GB" sz="1050" dirty="0">
                          <a:solidFill>
                            <a:srgbClr val="333333"/>
                          </a:solidFill>
                          <a:effectLst/>
                          <a:latin typeface="+mn-lt"/>
                          <a:ea typeface="Times New Roman"/>
                          <a:cs typeface="Times New Roman"/>
                        </a:rPr>
                        <a:t>9%</a:t>
                      </a: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AU" sz="1050" b="1" dirty="0">
                          <a:effectLst/>
                          <a:latin typeface="+mn-lt"/>
                        </a:rPr>
                        <a:t>21</a:t>
                      </a:r>
                      <a:endParaRPr lang="en-GB" sz="1050" b="1" dirty="0">
                        <a:solidFill>
                          <a:srgbClr val="333333"/>
                        </a:solidFill>
                        <a:effectLst/>
                        <a:latin typeface="+mn-lt"/>
                        <a:ea typeface="Times New Roman"/>
                        <a:cs typeface="Times New Roman"/>
                      </a:endParaRP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GB" sz="1050" dirty="0">
                          <a:solidFill>
                            <a:srgbClr val="333333"/>
                          </a:solidFill>
                          <a:effectLst/>
                          <a:latin typeface="+mn-lt"/>
                          <a:ea typeface="Times New Roman"/>
                          <a:cs typeface="Times New Roman"/>
                        </a:rPr>
                        <a:t>15%</a:t>
                      </a: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AU" sz="1050" b="1" dirty="0">
                          <a:effectLst/>
                          <a:latin typeface="+mn-lt"/>
                        </a:rPr>
                        <a:t>38</a:t>
                      </a:r>
                      <a:endParaRPr lang="en-GB" sz="1050" b="1" dirty="0">
                        <a:solidFill>
                          <a:srgbClr val="333333"/>
                        </a:solidFill>
                        <a:effectLst/>
                        <a:latin typeface="+mn-lt"/>
                        <a:ea typeface="Times New Roman"/>
                        <a:cs typeface="Times New Roman"/>
                      </a:endParaRP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GB" sz="1050" dirty="0">
                          <a:solidFill>
                            <a:srgbClr val="333333"/>
                          </a:solidFill>
                          <a:effectLst/>
                          <a:latin typeface="+mn-lt"/>
                          <a:ea typeface="Times New Roman"/>
                          <a:cs typeface="Times New Roman"/>
                        </a:rPr>
                        <a:t>12%</a:t>
                      </a: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05839">
                <a:tc>
                  <a:txBody>
                    <a:bodyPr/>
                    <a:lstStyle/>
                    <a:p>
                      <a:pPr marL="82550" algn="ctr">
                        <a:lnSpc>
                          <a:spcPts val="1400"/>
                        </a:lnSpc>
                        <a:spcAft>
                          <a:spcPts val="1000"/>
                        </a:spcAft>
                      </a:pPr>
                      <a:r>
                        <a:rPr lang="en-AU" sz="1050" b="1" dirty="0">
                          <a:effectLst/>
                          <a:latin typeface="+mn-lt"/>
                        </a:rPr>
                        <a:t>5</a:t>
                      </a:r>
                      <a:endParaRPr lang="en-GB" sz="1050" b="1" dirty="0">
                        <a:solidFill>
                          <a:srgbClr val="333333"/>
                        </a:solidFill>
                        <a:effectLst/>
                        <a:latin typeface="+mn-lt"/>
                        <a:ea typeface="Times New Roman"/>
                        <a:cs typeface="Times New Roman"/>
                      </a:endParaRP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GB" sz="1050" dirty="0">
                          <a:solidFill>
                            <a:srgbClr val="333333"/>
                          </a:solidFill>
                          <a:effectLst/>
                          <a:latin typeface="+mn-lt"/>
                          <a:ea typeface="Times New Roman"/>
                          <a:cs typeface="Times New Roman"/>
                        </a:rPr>
                        <a:t>7%</a:t>
                      </a: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AU" sz="1050" b="1" dirty="0">
                          <a:effectLst/>
                          <a:latin typeface="+mn-lt"/>
                        </a:rPr>
                        <a:t>22</a:t>
                      </a:r>
                      <a:endParaRPr lang="en-GB" sz="1050" b="1" dirty="0">
                        <a:solidFill>
                          <a:srgbClr val="333333"/>
                        </a:solidFill>
                        <a:effectLst/>
                        <a:latin typeface="+mn-lt"/>
                        <a:ea typeface="Times New Roman"/>
                        <a:cs typeface="Times New Roman"/>
                      </a:endParaRP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GB" sz="1050" dirty="0">
                          <a:solidFill>
                            <a:srgbClr val="333333"/>
                          </a:solidFill>
                          <a:effectLst/>
                          <a:latin typeface="+mn-lt"/>
                          <a:ea typeface="Times New Roman"/>
                          <a:cs typeface="Times New Roman"/>
                        </a:rPr>
                        <a:t>N/A</a:t>
                      </a: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AU" sz="1050" b="1" dirty="0">
                          <a:effectLst/>
                          <a:latin typeface="+mn-lt"/>
                        </a:rPr>
                        <a:t>39</a:t>
                      </a:r>
                      <a:endParaRPr lang="en-GB" sz="1050" b="1" dirty="0">
                        <a:solidFill>
                          <a:srgbClr val="333333"/>
                        </a:solidFill>
                        <a:effectLst/>
                        <a:latin typeface="+mn-lt"/>
                        <a:ea typeface="Times New Roman"/>
                        <a:cs typeface="Times New Roman"/>
                      </a:endParaRP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GB" sz="1050" dirty="0">
                          <a:solidFill>
                            <a:srgbClr val="333333"/>
                          </a:solidFill>
                          <a:effectLst/>
                          <a:latin typeface="+mn-lt"/>
                          <a:ea typeface="Times New Roman"/>
                          <a:cs typeface="Times New Roman"/>
                        </a:rPr>
                        <a:t>13%</a:t>
                      </a: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05839">
                <a:tc>
                  <a:txBody>
                    <a:bodyPr/>
                    <a:lstStyle/>
                    <a:p>
                      <a:pPr marL="82550" algn="ctr">
                        <a:lnSpc>
                          <a:spcPts val="1400"/>
                        </a:lnSpc>
                        <a:spcAft>
                          <a:spcPts val="1000"/>
                        </a:spcAft>
                      </a:pPr>
                      <a:r>
                        <a:rPr lang="en-AU" sz="1050" b="1" dirty="0">
                          <a:effectLst/>
                          <a:latin typeface="+mn-lt"/>
                        </a:rPr>
                        <a:t>6</a:t>
                      </a:r>
                      <a:endParaRPr lang="en-GB" sz="1050" b="1" dirty="0">
                        <a:solidFill>
                          <a:srgbClr val="333333"/>
                        </a:solidFill>
                        <a:effectLst/>
                        <a:latin typeface="+mn-lt"/>
                        <a:ea typeface="Times New Roman"/>
                        <a:cs typeface="Times New Roman"/>
                      </a:endParaRP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GB" sz="1050" dirty="0">
                          <a:solidFill>
                            <a:srgbClr val="333333"/>
                          </a:solidFill>
                          <a:effectLst/>
                          <a:latin typeface="+mn-lt"/>
                          <a:ea typeface="Times New Roman"/>
                          <a:cs typeface="Times New Roman"/>
                        </a:rPr>
                        <a:t>8%</a:t>
                      </a: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AU" sz="1050" b="1" dirty="0">
                          <a:effectLst/>
                          <a:latin typeface="+mn-lt"/>
                        </a:rPr>
                        <a:t>23</a:t>
                      </a:r>
                      <a:endParaRPr lang="en-GB" sz="1050" b="1" dirty="0">
                        <a:solidFill>
                          <a:srgbClr val="333333"/>
                        </a:solidFill>
                        <a:effectLst/>
                        <a:latin typeface="+mn-lt"/>
                        <a:ea typeface="Times New Roman"/>
                        <a:cs typeface="Times New Roman"/>
                      </a:endParaRP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GB" sz="1050" dirty="0">
                          <a:solidFill>
                            <a:srgbClr val="333333"/>
                          </a:solidFill>
                          <a:effectLst/>
                          <a:latin typeface="+mn-lt"/>
                          <a:ea typeface="Times New Roman"/>
                          <a:cs typeface="Times New Roman"/>
                        </a:rPr>
                        <a:t>14%</a:t>
                      </a: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AU" sz="1050" b="1" dirty="0">
                          <a:effectLst/>
                          <a:latin typeface="+mn-lt"/>
                        </a:rPr>
                        <a:t>40</a:t>
                      </a:r>
                      <a:endParaRPr lang="en-GB" sz="1050" b="1" dirty="0">
                        <a:solidFill>
                          <a:srgbClr val="333333"/>
                        </a:solidFill>
                        <a:effectLst/>
                        <a:latin typeface="+mn-lt"/>
                        <a:ea typeface="Times New Roman"/>
                        <a:cs typeface="Times New Roman"/>
                      </a:endParaRP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GB" sz="1050" dirty="0">
                          <a:solidFill>
                            <a:srgbClr val="333333"/>
                          </a:solidFill>
                          <a:effectLst/>
                          <a:latin typeface="+mn-lt"/>
                          <a:ea typeface="Times New Roman"/>
                          <a:cs typeface="Times New Roman"/>
                        </a:rPr>
                        <a:t>13%</a:t>
                      </a: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05839">
                <a:tc>
                  <a:txBody>
                    <a:bodyPr/>
                    <a:lstStyle/>
                    <a:p>
                      <a:pPr marL="82550" algn="ctr">
                        <a:lnSpc>
                          <a:spcPts val="1400"/>
                        </a:lnSpc>
                        <a:spcAft>
                          <a:spcPts val="1000"/>
                        </a:spcAft>
                      </a:pPr>
                      <a:r>
                        <a:rPr lang="en-AU" sz="1050" b="1" dirty="0">
                          <a:effectLst/>
                          <a:latin typeface="+mn-lt"/>
                        </a:rPr>
                        <a:t>7</a:t>
                      </a:r>
                      <a:endParaRPr lang="en-GB" sz="1050" b="1" dirty="0">
                        <a:solidFill>
                          <a:srgbClr val="333333"/>
                        </a:solidFill>
                        <a:effectLst/>
                        <a:latin typeface="+mn-lt"/>
                        <a:ea typeface="Times New Roman"/>
                        <a:cs typeface="Times New Roman"/>
                      </a:endParaRP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GB" sz="1050" dirty="0">
                          <a:solidFill>
                            <a:srgbClr val="333333"/>
                          </a:solidFill>
                          <a:effectLst/>
                          <a:latin typeface="+mn-lt"/>
                          <a:ea typeface="Times New Roman"/>
                          <a:cs typeface="Times New Roman"/>
                        </a:rPr>
                        <a:t>8%</a:t>
                      </a: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AU" sz="1050" b="1" dirty="0">
                          <a:effectLst/>
                          <a:latin typeface="+mn-lt"/>
                        </a:rPr>
                        <a:t>24</a:t>
                      </a:r>
                      <a:endParaRPr lang="en-GB" sz="1050" b="1" dirty="0">
                        <a:solidFill>
                          <a:srgbClr val="333333"/>
                        </a:solidFill>
                        <a:effectLst/>
                        <a:latin typeface="+mn-lt"/>
                        <a:ea typeface="Times New Roman"/>
                        <a:cs typeface="Times New Roman"/>
                      </a:endParaRP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GB" sz="1050" dirty="0">
                          <a:solidFill>
                            <a:srgbClr val="333333"/>
                          </a:solidFill>
                          <a:effectLst/>
                          <a:latin typeface="+mn-lt"/>
                          <a:ea typeface="Times New Roman"/>
                          <a:cs typeface="Times New Roman"/>
                        </a:rPr>
                        <a:t>13%</a:t>
                      </a: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AU" sz="1050" b="1" dirty="0">
                          <a:effectLst/>
                          <a:latin typeface="+mn-lt"/>
                        </a:rPr>
                        <a:t>41</a:t>
                      </a:r>
                      <a:endParaRPr lang="en-GB" sz="1050" b="1" dirty="0">
                        <a:solidFill>
                          <a:srgbClr val="333333"/>
                        </a:solidFill>
                        <a:effectLst/>
                        <a:latin typeface="+mn-lt"/>
                        <a:ea typeface="Times New Roman"/>
                        <a:cs typeface="Times New Roman"/>
                      </a:endParaRP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GB" sz="1050" dirty="0">
                          <a:solidFill>
                            <a:srgbClr val="333333"/>
                          </a:solidFill>
                          <a:effectLst/>
                          <a:latin typeface="+mn-lt"/>
                          <a:ea typeface="Times New Roman"/>
                          <a:cs typeface="Times New Roman"/>
                        </a:rPr>
                        <a:t>12%</a:t>
                      </a: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205839">
                <a:tc>
                  <a:txBody>
                    <a:bodyPr/>
                    <a:lstStyle/>
                    <a:p>
                      <a:pPr marL="82550" algn="ctr">
                        <a:lnSpc>
                          <a:spcPts val="1400"/>
                        </a:lnSpc>
                        <a:spcAft>
                          <a:spcPts val="1000"/>
                        </a:spcAft>
                      </a:pPr>
                      <a:r>
                        <a:rPr lang="en-AU" sz="1050" b="1" dirty="0">
                          <a:effectLst/>
                          <a:latin typeface="+mn-lt"/>
                        </a:rPr>
                        <a:t>8</a:t>
                      </a:r>
                      <a:endParaRPr lang="en-GB" sz="1050" b="1" dirty="0">
                        <a:solidFill>
                          <a:srgbClr val="333333"/>
                        </a:solidFill>
                        <a:effectLst/>
                        <a:latin typeface="+mn-lt"/>
                        <a:ea typeface="Times New Roman"/>
                        <a:cs typeface="Times New Roman"/>
                      </a:endParaRP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GB" sz="1050" dirty="0">
                          <a:solidFill>
                            <a:srgbClr val="333333"/>
                          </a:solidFill>
                          <a:effectLst/>
                          <a:latin typeface="+mn-lt"/>
                          <a:ea typeface="Times New Roman"/>
                          <a:cs typeface="Times New Roman"/>
                        </a:rPr>
                        <a:t>10%</a:t>
                      </a: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AU" sz="1050" b="1" dirty="0">
                          <a:effectLst/>
                          <a:latin typeface="+mn-lt"/>
                        </a:rPr>
                        <a:t>25</a:t>
                      </a:r>
                      <a:endParaRPr lang="en-GB" sz="1050" b="1" dirty="0">
                        <a:solidFill>
                          <a:srgbClr val="333333"/>
                        </a:solidFill>
                        <a:effectLst/>
                        <a:latin typeface="+mn-lt"/>
                        <a:ea typeface="Times New Roman"/>
                        <a:cs typeface="Times New Roman"/>
                      </a:endParaRP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GB" sz="1050" dirty="0">
                          <a:solidFill>
                            <a:srgbClr val="333333"/>
                          </a:solidFill>
                          <a:effectLst/>
                          <a:latin typeface="+mn-lt"/>
                          <a:ea typeface="Times New Roman"/>
                          <a:cs typeface="Times New Roman"/>
                        </a:rPr>
                        <a:t>13%</a:t>
                      </a: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AU" sz="1050" b="1" dirty="0">
                          <a:effectLst/>
                          <a:latin typeface="+mn-lt"/>
                        </a:rPr>
                        <a:t>42</a:t>
                      </a:r>
                      <a:endParaRPr lang="en-GB" sz="1050" b="1" dirty="0">
                        <a:solidFill>
                          <a:srgbClr val="333333"/>
                        </a:solidFill>
                        <a:effectLst/>
                        <a:latin typeface="+mn-lt"/>
                        <a:ea typeface="Times New Roman"/>
                        <a:cs typeface="Times New Roman"/>
                      </a:endParaRP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GB" sz="1050" dirty="0">
                          <a:solidFill>
                            <a:srgbClr val="333333"/>
                          </a:solidFill>
                          <a:effectLst/>
                          <a:latin typeface="+mn-lt"/>
                          <a:ea typeface="Times New Roman"/>
                          <a:cs typeface="Times New Roman"/>
                        </a:rPr>
                        <a:t>11%</a:t>
                      </a: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205839">
                <a:tc>
                  <a:txBody>
                    <a:bodyPr/>
                    <a:lstStyle/>
                    <a:p>
                      <a:pPr marL="82550" algn="ctr">
                        <a:lnSpc>
                          <a:spcPts val="1400"/>
                        </a:lnSpc>
                        <a:spcAft>
                          <a:spcPts val="1000"/>
                        </a:spcAft>
                      </a:pPr>
                      <a:r>
                        <a:rPr lang="en-AU" sz="1050" b="1" dirty="0">
                          <a:effectLst/>
                          <a:latin typeface="+mn-lt"/>
                        </a:rPr>
                        <a:t>9</a:t>
                      </a:r>
                      <a:endParaRPr lang="en-GB" sz="1050" b="1" dirty="0">
                        <a:solidFill>
                          <a:srgbClr val="333333"/>
                        </a:solidFill>
                        <a:effectLst/>
                        <a:latin typeface="+mn-lt"/>
                        <a:ea typeface="Times New Roman"/>
                        <a:cs typeface="Times New Roman"/>
                      </a:endParaRP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GB" sz="1050" dirty="0">
                          <a:solidFill>
                            <a:srgbClr val="333333"/>
                          </a:solidFill>
                          <a:effectLst/>
                          <a:latin typeface="+mn-lt"/>
                          <a:ea typeface="Times New Roman"/>
                          <a:cs typeface="Times New Roman"/>
                        </a:rPr>
                        <a:t>9%</a:t>
                      </a: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AU" sz="1050" b="1" dirty="0">
                          <a:effectLst/>
                          <a:latin typeface="+mn-lt"/>
                        </a:rPr>
                        <a:t>26</a:t>
                      </a:r>
                      <a:endParaRPr lang="en-GB" sz="1050" b="1" dirty="0">
                        <a:solidFill>
                          <a:srgbClr val="333333"/>
                        </a:solidFill>
                        <a:effectLst/>
                        <a:latin typeface="+mn-lt"/>
                        <a:ea typeface="Times New Roman"/>
                        <a:cs typeface="Times New Roman"/>
                      </a:endParaRP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GB" sz="1050" dirty="0">
                          <a:solidFill>
                            <a:srgbClr val="333333"/>
                          </a:solidFill>
                          <a:effectLst/>
                          <a:latin typeface="+mn-lt"/>
                          <a:ea typeface="Times New Roman"/>
                          <a:cs typeface="Times New Roman"/>
                        </a:rPr>
                        <a:t>N/A</a:t>
                      </a: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AU" sz="1050" b="1" dirty="0">
                          <a:effectLst/>
                          <a:latin typeface="+mn-lt"/>
                        </a:rPr>
                        <a:t>43</a:t>
                      </a:r>
                      <a:endParaRPr lang="en-GB" sz="1050" b="1" dirty="0">
                        <a:solidFill>
                          <a:srgbClr val="333333"/>
                        </a:solidFill>
                        <a:effectLst/>
                        <a:latin typeface="+mn-lt"/>
                        <a:ea typeface="Times New Roman"/>
                        <a:cs typeface="Times New Roman"/>
                      </a:endParaRP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GB" sz="1050" dirty="0">
                          <a:solidFill>
                            <a:srgbClr val="333333"/>
                          </a:solidFill>
                          <a:effectLst/>
                          <a:latin typeface="+mn-lt"/>
                          <a:ea typeface="Times New Roman"/>
                          <a:cs typeface="Times New Roman"/>
                        </a:rPr>
                        <a:t>N/A</a:t>
                      </a: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205839">
                <a:tc>
                  <a:txBody>
                    <a:bodyPr/>
                    <a:lstStyle/>
                    <a:p>
                      <a:pPr marL="82550" algn="ctr">
                        <a:lnSpc>
                          <a:spcPts val="1400"/>
                        </a:lnSpc>
                        <a:spcAft>
                          <a:spcPts val="1000"/>
                        </a:spcAft>
                      </a:pPr>
                      <a:r>
                        <a:rPr lang="en-AU" sz="1050" b="1" dirty="0">
                          <a:effectLst/>
                          <a:latin typeface="+mn-lt"/>
                        </a:rPr>
                        <a:t>10</a:t>
                      </a:r>
                      <a:endParaRPr lang="en-GB" sz="1050" b="1" dirty="0">
                        <a:solidFill>
                          <a:srgbClr val="333333"/>
                        </a:solidFill>
                        <a:effectLst/>
                        <a:latin typeface="+mn-lt"/>
                        <a:ea typeface="Times New Roman"/>
                        <a:cs typeface="Times New Roman"/>
                      </a:endParaRP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GB" sz="1050" dirty="0">
                          <a:solidFill>
                            <a:srgbClr val="333333"/>
                          </a:solidFill>
                          <a:effectLst/>
                          <a:latin typeface="+mn-lt"/>
                          <a:ea typeface="Times New Roman"/>
                          <a:cs typeface="Times New Roman"/>
                        </a:rPr>
                        <a:t>9%</a:t>
                      </a: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AU" sz="1050" b="1" dirty="0">
                          <a:effectLst/>
                          <a:latin typeface="+mn-lt"/>
                        </a:rPr>
                        <a:t>27</a:t>
                      </a:r>
                      <a:endParaRPr lang="en-GB" sz="1050" b="1" dirty="0">
                        <a:solidFill>
                          <a:srgbClr val="333333"/>
                        </a:solidFill>
                        <a:effectLst/>
                        <a:latin typeface="+mn-lt"/>
                        <a:ea typeface="Times New Roman"/>
                        <a:cs typeface="Times New Roman"/>
                      </a:endParaRP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GB" sz="1050" dirty="0">
                          <a:solidFill>
                            <a:srgbClr val="333333"/>
                          </a:solidFill>
                          <a:effectLst/>
                          <a:latin typeface="+mn-lt"/>
                          <a:ea typeface="Times New Roman"/>
                          <a:cs typeface="Times New Roman"/>
                        </a:rPr>
                        <a:t>14%</a:t>
                      </a: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AU" sz="1050" b="1" dirty="0">
                          <a:effectLst/>
                          <a:latin typeface="+mn-lt"/>
                        </a:rPr>
                        <a:t>44</a:t>
                      </a:r>
                      <a:endParaRPr lang="en-GB" sz="1050" b="1" dirty="0">
                        <a:solidFill>
                          <a:srgbClr val="333333"/>
                        </a:solidFill>
                        <a:effectLst/>
                        <a:latin typeface="+mn-lt"/>
                        <a:ea typeface="Times New Roman"/>
                        <a:cs typeface="Times New Roman"/>
                      </a:endParaRP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GB" sz="1050" dirty="0">
                          <a:solidFill>
                            <a:srgbClr val="333333"/>
                          </a:solidFill>
                          <a:effectLst/>
                          <a:latin typeface="+mn-lt"/>
                          <a:ea typeface="Times New Roman"/>
                          <a:cs typeface="Times New Roman"/>
                        </a:rPr>
                        <a:t>12%</a:t>
                      </a: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205839">
                <a:tc>
                  <a:txBody>
                    <a:bodyPr/>
                    <a:lstStyle/>
                    <a:p>
                      <a:pPr marL="82550" algn="ctr">
                        <a:lnSpc>
                          <a:spcPts val="1400"/>
                        </a:lnSpc>
                        <a:spcAft>
                          <a:spcPts val="1000"/>
                        </a:spcAft>
                      </a:pPr>
                      <a:r>
                        <a:rPr lang="en-AU" sz="1050" b="1" dirty="0">
                          <a:effectLst/>
                          <a:latin typeface="+mn-lt"/>
                        </a:rPr>
                        <a:t>11</a:t>
                      </a:r>
                      <a:endParaRPr lang="en-GB" sz="1050" b="1" dirty="0">
                        <a:solidFill>
                          <a:srgbClr val="333333"/>
                        </a:solidFill>
                        <a:effectLst/>
                        <a:latin typeface="+mn-lt"/>
                        <a:ea typeface="Times New Roman"/>
                        <a:cs typeface="Times New Roman"/>
                      </a:endParaRP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GB" sz="1050" dirty="0">
                          <a:solidFill>
                            <a:srgbClr val="333333"/>
                          </a:solidFill>
                          <a:effectLst/>
                          <a:latin typeface="+mn-lt"/>
                          <a:ea typeface="Times New Roman"/>
                          <a:cs typeface="Times New Roman"/>
                        </a:rPr>
                        <a:t>8%</a:t>
                      </a: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AU" sz="1050" b="1" dirty="0">
                          <a:effectLst/>
                          <a:latin typeface="+mn-lt"/>
                        </a:rPr>
                        <a:t>28</a:t>
                      </a:r>
                      <a:endParaRPr lang="en-GB" sz="1050" b="1" dirty="0">
                        <a:solidFill>
                          <a:srgbClr val="333333"/>
                        </a:solidFill>
                        <a:effectLst/>
                        <a:latin typeface="+mn-lt"/>
                        <a:ea typeface="Times New Roman"/>
                        <a:cs typeface="Times New Roman"/>
                      </a:endParaRP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GB" sz="1050" dirty="0">
                          <a:solidFill>
                            <a:srgbClr val="333333"/>
                          </a:solidFill>
                          <a:effectLst/>
                          <a:latin typeface="+mn-lt"/>
                          <a:ea typeface="Times New Roman"/>
                          <a:cs typeface="Times New Roman"/>
                        </a:rPr>
                        <a:t>13%</a:t>
                      </a: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AU" sz="1050" b="1" dirty="0">
                          <a:effectLst/>
                          <a:latin typeface="+mn-lt"/>
                        </a:rPr>
                        <a:t>45</a:t>
                      </a:r>
                      <a:endParaRPr lang="en-GB" sz="1050" b="1" dirty="0">
                        <a:solidFill>
                          <a:srgbClr val="333333"/>
                        </a:solidFill>
                        <a:effectLst/>
                        <a:latin typeface="+mn-lt"/>
                        <a:ea typeface="Times New Roman"/>
                        <a:cs typeface="Times New Roman"/>
                      </a:endParaRP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GB" sz="1050" dirty="0">
                          <a:solidFill>
                            <a:srgbClr val="333333"/>
                          </a:solidFill>
                          <a:effectLst/>
                          <a:latin typeface="+mn-lt"/>
                          <a:ea typeface="Times New Roman"/>
                          <a:cs typeface="Times New Roman"/>
                        </a:rPr>
                        <a:t>12%</a:t>
                      </a: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205839">
                <a:tc>
                  <a:txBody>
                    <a:bodyPr/>
                    <a:lstStyle/>
                    <a:p>
                      <a:pPr marL="82550" algn="ctr">
                        <a:lnSpc>
                          <a:spcPts val="1400"/>
                        </a:lnSpc>
                        <a:spcAft>
                          <a:spcPts val="1000"/>
                        </a:spcAft>
                      </a:pPr>
                      <a:r>
                        <a:rPr lang="en-AU" sz="1050" b="1" dirty="0">
                          <a:effectLst/>
                          <a:latin typeface="+mn-lt"/>
                        </a:rPr>
                        <a:t>12</a:t>
                      </a:r>
                      <a:endParaRPr lang="en-GB" sz="1050" b="1" dirty="0">
                        <a:solidFill>
                          <a:srgbClr val="333333"/>
                        </a:solidFill>
                        <a:effectLst/>
                        <a:latin typeface="+mn-lt"/>
                        <a:ea typeface="Times New Roman"/>
                        <a:cs typeface="Times New Roman"/>
                      </a:endParaRP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GB" sz="1050" dirty="0">
                          <a:solidFill>
                            <a:srgbClr val="333333"/>
                          </a:solidFill>
                          <a:effectLst/>
                          <a:latin typeface="+mn-lt"/>
                          <a:ea typeface="Times New Roman"/>
                          <a:cs typeface="Times New Roman"/>
                        </a:rPr>
                        <a:t>10%</a:t>
                      </a: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AU" sz="1050" b="1" dirty="0">
                          <a:effectLst/>
                          <a:latin typeface="+mn-lt"/>
                        </a:rPr>
                        <a:t>29</a:t>
                      </a:r>
                      <a:endParaRPr lang="en-GB" sz="1050" b="1" dirty="0">
                        <a:solidFill>
                          <a:srgbClr val="333333"/>
                        </a:solidFill>
                        <a:effectLst/>
                        <a:latin typeface="+mn-lt"/>
                        <a:ea typeface="Times New Roman"/>
                        <a:cs typeface="Times New Roman"/>
                      </a:endParaRP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GB" sz="1050" dirty="0">
                          <a:solidFill>
                            <a:srgbClr val="333333"/>
                          </a:solidFill>
                          <a:effectLst/>
                          <a:latin typeface="+mn-lt"/>
                          <a:ea typeface="Times New Roman"/>
                          <a:cs typeface="Times New Roman"/>
                        </a:rPr>
                        <a:t>14%</a:t>
                      </a: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AU" sz="1050" b="1" dirty="0">
                          <a:effectLst/>
                          <a:latin typeface="+mn-lt"/>
                        </a:rPr>
                        <a:t>46</a:t>
                      </a:r>
                      <a:endParaRPr lang="en-GB" sz="1050" b="1" dirty="0">
                        <a:solidFill>
                          <a:srgbClr val="333333"/>
                        </a:solidFill>
                        <a:effectLst/>
                        <a:latin typeface="+mn-lt"/>
                        <a:ea typeface="Times New Roman"/>
                        <a:cs typeface="Times New Roman"/>
                      </a:endParaRP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GB" sz="1050" dirty="0">
                          <a:solidFill>
                            <a:srgbClr val="333333"/>
                          </a:solidFill>
                          <a:effectLst/>
                          <a:latin typeface="+mn-lt"/>
                          <a:ea typeface="Times New Roman"/>
                          <a:cs typeface="Times New Roman"/>
                        </a:rPr>
                        <a:t>13%</a:t>
                      </a: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r h="205839">
                <a:tc>
                  <a:txBody>
                    <a:bodyPr/>
                    <a:lstStyle/>
                    <a:p>
                      <a:pPr marL="82550" algn="ctr">
                        <a:lnSpc>
                          <a:spcPts val="1400"/>
                        </a:lnSpc>
                        <a:spcAft>
                          <a:spcPts val="1000"/>
                        </a:spcAft>
                      </a:pPr>
                      <a:r>
                        <a:rPr lang="en-AU" sz="1050" b="1" dirty="0">
                          <a:effectLst/>
                          <a:latin typeface="+mn-lt"/>
                        </a:rPr>
                        <a:t>13</a:t>
                      </a:r>
                      <a:endParaRPr lang="en-GB" sz="1050" b="1" dirty="0">
                        <a:solidFill>
                          <a:srgbClr val="333333"/>
                        </a:solidFill>
                        <a:effectLst/>
                        <a:latin typeface="+mn-lt"/>
                        <a:ea typeface="Times New Roman"/>
                        <a:cs typeface="Times New Roman"/>
                      </a:endParaRP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GB" sz="1050" dirty="0">
                          <a:solidFill>
                            <a:srgbClr val="333333"/>
                          </a:solidFill>
                          <a:effectLst/>
                          <a:latin typeface="+mn-lt"/>
                          <a:ea typeface="Times New Roman"/>
                          <a:cs typeface="Times New Roman"/>
                        </a:rPr>
                        <a:t>10%</a:t>
                      </a: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AU" sz="1050" b="1" dirty="0">
                          <a:effectLst/>
                          <a:latin typeface="+mn-lt"/>
                        </a:rPr>
                        <a:t>30</a:t>
                      </a:r>
                      <a:endParaRPr lang="en-GB" sz="1050" b="1" dirty="0">
                        <a:solidFill>
                          <a:srgbClr val="333333"/>
                        </a:solidFill>
                        <a:effectLst/>
                        <a:latin typeface="+mn-lt"/>
                        <a:ea typeface="Times New Roman"/>
                        <a:cs typeface="Times New Roman"/>
                      </a:endParaRP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GB" sz="1050" dirty="0">
                          <a:solidFill>
                            <a:srgbClr val="333333"/>
                          </a:solidFill>
                          <a:effectLst/>
                          <a:latin typeface="+mn-lt"/>
                          <a:ea typeface="Times New Roman"/>
                          <a:cs typeface="Times New Roman"/>
                        </a:rPr>
                        <a:t>12%</a:t>
                      </a: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AU" sz="1050" b="1" dirty="0">
                          <a:effectLst/>
                          <a:latin typeface="+mn-lt"/>
                        </a:rPr>
                        <a:t>47</a:t>
                      </a:r>
                      <a:endParaRPr lang="en-GB" sz="1050" b="1" dirty="0">
                        <a:solidFill>
                          <a:srgbClr val="333333"/>
                        </a:solidFill>
                        <a:effectLst/>
                        <a:latin typeface="+mn-lt"/>
                        <a:ea typeface="Times New Roman"/>
                        <a:cs typeface="Times New Roman"/>
                      </a:endParaRP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GB" sz="1050" dirty="0">
                          <a:solidFill>
                            <a:srgbClr val="333333"/>
                          </a:solidFill>
                          <a:effectLst/>
                          <a:latin typeface="+mn-lt"/>
                          <a:ea typeface="Times New Roman"/>
                          <a:cs typeface="Times New Roman"/>
                        </a:rPr>
                        <a:t>12%</a:t>
                      </a: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3"/>
                  </a:ext>
                </a:extLst>
              </a:tr>
              <a:tr h="205839">
                <a:tc>
                  <a:txBody>
                    <a:bodyPr/>
                    <a:lstStyle/>
                    <a:p>
                      <a:pPr marL="82550" algn="ctr">
                        <a:lnSpc>
                          <a:spcPts val="1400"/>
                        </a:lnSpc>
                        <a:spcAft>
                          <a:spcPts val="1000"/>
                        </a:spcAft>
                      </a:pPr>
                      <a:r>
                        <a:rPr lang="en-AU" sz="1050" b="1" dirty="0">
                          <a:effectLst/>
                          <a:latin typeface="+mn-lt"/>
                        </a:rPr>
                        <a:t>14</a:t>
                      </a:r>
                      <a:endParaRPr lang="en-GB" sz="1050" b="1" dirty="0">
                        <a:solidFill>
                          <a:srgbClr val="333333"/>
                        </a:solidFill>
                        <a:effectLst/>
                        <a:latin typeface="+mn-lt"/>
                        <a:ea typeface="Times New Roman"/>
                        <a:cs typeface="Times New Roman"/>
                      </a:endParaRP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GB" sz="1050" dirty="0">
                          <a:solidFill>
                            <a:srgbClr val="333333"/>
                          </a:solidFill>
                          <a:effectLst/>
                          <a:latin typeface="+mn-lt"/>
                          <a:ea typeface="Times New Roman"/>
                          <a:cs typeface="Times New Roman"/>
                        </a:rPr>
                        <a:t>9%</a:t>
                      </a: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AU" sz="1050" b="1" dirty="0">
                          <a:effectLst/>
                          <a:latin typeface="+mn-lt"/>
                        </a:rPr>
                        <a:t>31</a:t>
                      </a:r>
                      <a:endParaRPr lang="en-GB" sz="1050" b="1" dirty="0">
                        <a:solidFill>
                          <a:srgbClr val="333333"/>
                        </a:solidFill>
                        <a:effectLst/>
                        <a:latin typeface="+mn-lt"/>
                        <a:ea typeface="Times New Roman"/>
                        <a:cs typeface="Times New Roman"/>
                      </a:endParaRP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GB" sz="1050" dirty="0">
                          <a:solidFill>
                            <a:srgbClr val="333333"/>
                          </a:solidFill>
                          <a:effectLst/>
                          <a:latin typeface="+mn-lt"/>
                          <a:ea typeface="Times New Roman"/>
                          <a:cs typeface="Times New Roman"/>
                        </a:rPr>
                        <a:t>15%</a:t>
                      </a: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AU" sz="1050" b="1" dirty="0">
                          <a:effectLst/>
                          <a:latin typeface="+mn-lt"/>
                        </a:rPr>
                        <a:t>48</a:t>
                      </a:r>
                      <a:endParaRPr lang="en-GB" sz="1050" b="1" dirty="0">
                        <a:solidFill>
                          <a:srgbClr val="333333"/>
                        </a:solidFill>
                        <a:effectLst/>
                        <a:latin typeface="+mn-lt"/>
                        <a:ea typeface="Times New Roman"/>
                        <a:cs typeface="Times New Roman"/>
                      </a:endParaRP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GB" sz="1050" dirty="0">
                          <a:solidFill>
                            <a:srgbClr val="333333"/>
                          </a:solidFill>
                          <a:effectLst/>
                          <a:latin typeface="+mn-lt"/>
                          <a:ea typeface="Times New Roman"/>
                          <a:cs typeface="Times New Roman"/>
                        </a:rPr>
                        <a:t>11%</a:t>
                      </a: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4"/>
                  </a:ext>
                </a:extLst>
              </a:tr>
              <a:tr h="205839">
                <a:tc>
                  <a:txBody>
                    <a:bodyPr/>
                    <a:lstStyle/>
                    <a:p>
                      <a:pPr marL="82550" algn="ctr">
                        <a:lnSpc>
                          <a:spcPts val="1400"/>
                        </a:lnSpc>
                        <a:spcAft>
                          <a:spcPts val="1000"/>
                        </a:spcAft>
                      </a:pPr>
                      <a:r>
                        <a:rPr lang="en-AU" sz="1050" b="1" dirty="0">
                          <a:effectLst/>
                          <a:latin typeface="+mn-lt"/>
                        </a:rPr>
                        <a:t>15</a:t>
                      </a:r>
                      <a:endParaRPr lang="en-GB" sz="1050" b="1" dirty="0">
                        <a:solidFill>
                          <a:srgbClr val="333333"/>
                        </a:solidFill>
                        <a:effectLst/>
                        <a:latin typeface="+mn-lt"/>
                        <a:ea typeface="Times New Roman"/>
                        <a:cs typeface="Times New Roman"/>
                      </a:endParaRP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GB" sz="1050" dirty="0">
                          <a:solidFill>
                            <a:srgbClr val="333333"/>
                          </a:solidFill>
                          <a:effectLst/>
                          <a:latin typeface="+mn-lt"/>
                          <a:ea typeface="Times New Roman"/>
                          <a:cs typeface="Times New Roman"/>
                        </a:rPr>
                        <a:t>10%</a:t>
                      </a: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AU" sz="1050" b="1" dirty="0">
                          <a:effectLst/>
                          <a:latin typeface="+mn-lt"/>
                        </a:rPr>
                        <a:t>32</a:t>
                      </a:r>
                      <a:endParaRPr lang="en-GB" sz="1050" b="1" dirty="0">
                        <a:solidFill>
                          <a:srgbClr val="333333"/>
                        </a:solidFill>
                        <a:effectLst/>
                        <a:latin typeface="+mn-lt"/>
                        <a:ea typeface="Times New Roman"/>
                        <a:cs typeface="Times New Roman"/>
                      </a:endParaRP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GB" sz="1050" dirty="0">
                          <a:solidFill>
                            <a:srgbClr val="333333"/>
                          </a:solidFill>
                          <a:effectLst/>
                          <a:latin typeface="+mn-lt"/>
                          <a:ea typeface="Times New Roman"/>
                          <a:cs typeface="Times New Roman"/>
                        </a:rPr>
                        <a:t>N/A</a:t>
                      </a: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AU" sz="1050" b="1" dirty="0">
                          <a:effectLst/>
                          <a:latin typeface="+mn-lt"/>
                        </a:rPr>
                        <a:t>49</a:t>
                      </a:r>
                      <a:endParaRPr lang="en-GB" sz="1050" b="1" dirty="0">
                        <a:solidFill>
                          <a:srgbClr val="333333"/>
                        </a:solidFill>
                        <a:effectLst/>
                        <a:latin typeface="+mn-lt"/>
                        <a:ea typeface="Times New Roman"/>
                        <a:cs typeface="Times New Roman"/>
                      </a:endParaRP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GB" sz="1050" dirty="0">
                          <a:solidFill>
                            <a:srgbClr val="333333"/>
                          </a:solidFill>
                          <a:effectLst/>
                          <a:latin typeface="+mn-lt"/>
                          <a:ea typeface="Times New Roman"/>
                          <a:cs typeface="Times New Roman"/>
                        </a:rPr>
                        <a:t>10%</a:t>
                      </a: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5"/>
                  </a:ext>
                </a:extLst>
              </a:tr>
              <a:tr h="205839">
                <a:tc>
                  <a:txBody>
                    <a:bodyPr/>
                    <a:lstStyle/>
                    <a:p>
                      <a:pPr marL="82550" algn="ctr">
                        <a:lnSpc>
                          <a:spcPts val="1400"/>
                        </a:lnSpc>
                        <a:spcAft>
                          <a:spcPts val="1000"/>
                        </a:spcAft>
                      </a:pPr>
                      <a:r>
                        <a:rPr lang="en-AU" sz="1050" b="1" dirty="0">
                          <a:effectLst/>
                          <a:latin typeface="+mn-lt"/>
                        </a:rPr>
                        <a:t>16</a:t>
                      </a:r>
                      <a:endParaRPr lang="en-GB" sz="1050" b="1" dirty="0">
                        <a:solidFill>
                          <a:srgbClr val="333333"/>
                        </a:solidFill>
                        <a:effectLst/>
                        <a:latin typeface="+mn-lt"/>
                        <a:ea typeface="Times New Roman"/>
                        <a:cs typeface="Times New Roman"/>
                      </a:endParaRP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GB" sz="1050" dirty="0">
                          <a:solidFill>
                            <a:srgbClr val="333333"/>
                          </a:solidFill>
                          <a:effectLst/>
                          <a:latin typeface="+mn-lt"/>
                          <a:ea typeface="Times New Roman"/>
                          <a:cs typeface="Times New Roman"/>
                        </a:rPr>
                        <a:t>12%</a:t>
                      </a: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AU" sz="1050" b="1" dirty="0">
                          <a:effectLst/>
                          <a:latin typeface="+mn-lt"/>
                        </a:rPr>
                        <a:t>33</a:t>
                      </a:r>
                      <a:endParaRPr lang="en-GB" sz="1050" b="1" dirty="0">
                        <a:solidFill>
                          <a:srgbClr val="333333"/>
                        </a:solidFill>
                        <a:effectLst/>
                        <a:latin typeface="+mn-lt"/>
                        <a:ea typeface="Times New Roman"/>
                        <a:cs typeface="Times New Roman"/>
                      </a:endParaRP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GB" sz="1050" dirty="0">
                          <a:solidFill>
                            <a:srgbClr val="333333"/>
                          </a:solidFill>
                          <a:effectLst/>
                          <a:latin typeface="+mn-lt"/>
                          <a:ea typeface="Times New Roman"/>
                          <a:cs typeface="Times New Roman"/>
                        </a:rPr>
                        <a:t>16%</a:t>
                      </a: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AU" sz="1050" b="1" dirty="0">
                          <a:effectLst/>
                          <a:latin typeface="+mn-lt"/>
                        </a:rPr>
                        <a:t>50</a:t>
                      </a:r>
                      <a:endParaRPr lang="en-GB" sz="1050" b="1" dirty="0">
                        <a:solidFill>
                          <a:srgbClr val="333333"/>
                        </a:solidFill>
                        <a:effectLst/>
                        <a:latin typeface="+mn-lt"/>
                        <a:ea typeface="Times New Roman"/>
                        <a:cs typeface="Times New Roman"/>
                      </a:endParaRP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GB" sz="1050" dirty="0">
                          <a:solidFill>
                            <a:srgbClr val="333333"/>
                          </a:solidFill>
                          <a:effectLst/>
                          <a:latin typeface="+mn-lt"/>
                          <a:ea typeface="Times New Roman"/>
                          <a:cs typeface="Times New Roman"/>
                        </a:rPr>
                        <a:t>N</a:t>
                      </a:r>
                      <a:r>
                        <a:rPr lang="en-GB" sz="1050">
                          <a:solidFill>
                            <a:srgbClr val="333333"/>
                          </a:solidFill>
                          <a:effectLst/>
                          <a:latin typeface="+mn-lt"/>
                          <a:ea typeface="Times New Roman"/>
                          <a:cs typeface="Times New Roman"/>
                        </a:rPr>
                        <a:t>/A</a:t>
                      </a:r>
                      <a:endParaRPr lang="en-GB" sz="1050" dirty="0">
                        <a:solidFill>
                          <a:srgbClr val="333333"/>
                        </a:solidFill>
                        <a:effectLst/>
                        <a:latin typeface="+mn-lt"/>
                        <a:ea typeface="Times New Roman"/>
                        <a:cs typeface="Times New Roman"/>
                      </a:endParaRP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6"/>
                  </a:ext>
                </a:extLst>
              </a:tr>
              <a:tr h="205839">
                <a:tc>
                  <a:txBody>
                    <a:bodyPr/>
                    <a:lstStyle/>
                    <a:p>
                      <a:pPr marL="82550" algn="ctr">
                        <a:lnSpc>
                          <a:spcPts val="1400"/>
                        </a:lnSpc>
                        <a:spcAft>
                          <a:spcPts val="1000"/>
                        </a:spcAft>
                      </a:pPr>
                      <a:r>
                        <a:rPr lang="en-AU" sz="1050" b="1" dirty="0">
                          <a:effectLst/>
                          <a:latin typeface="+mn-lt"/>
                        </a:rPr>
                        <a:t>17</a:t>
                      </a:r>
                      <a:endParaRPr lang="en-GB" sz="1050" b="1" dirty="0">
                        <a:solidFill>
                          <a:srgbClr val="333333"/>
                        </a:solidFill>
                        <a:effectLst/>
                        <a:latin typeface="+mn-lt"/>
                        <a:ea typeface="Times New Roman"/>
                        <a:cs typeface="Times New Roman"/>
                      </a:endParaRP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GB" sz="1050" dirty="0">
                          <a:solidFill>
                            <a:srgbClr val="333333"/>
                          </a:solidFill>
                          <a:effectLst/>
                          <a:latin typeface="+mn-lt"/>
                          <a:ea typeface="Times New Roman"/>
                          <a:cs typeface="Times New Roman"/>
                        </a:rPr>
                        <a:t>N/A</a:t>
                      </a: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AU" sz="1050" b="1" dirty="0">
                          <a:effectLst/>
                          <a:latin typeface="+mn-lt"/>
                        </a:rPr>
                        <a:t>34</a:t>
                      </a:r>
                      <a:endParaRPr lang="en-GB" sz="1050" b="1" dirty="0">
                        <a:solidFill>
                          <a:srgbClr val="333333"/>
                        </a:solidFill>
                        <a:effectLst/>
                        <a:latin typeface="+mn-lt"/>
                        <a:ea typeface="Times New Roman"/>
                        <a:cs typeface="Times New Roman"/>
                      </a:endParaRP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GB" sz="1050" dirty="0">
                          <a:solidFill>
                            <a:srgbClr val="333333"/>
                          </a:solidFill>
                          <a:effectLst/>
                          <a:latin typeface="+mn-lt"/>
                          <a:ea typeface="Times New Roman"/>
                          <a:cs typeface="Times New Roman"/>
                        </a:rPr>
                        <a:t>15%</a:t>
                      </a: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AU" sz="1050" dirty="0">
                          <a:effectLst/>
                          <a:latin typeface="+mn-lt"/>
                        </a:rPr>
                        <a:t>- </a:t>
                      </a:r>
                      <a:endParaRPr lang="en-GB" sz="1050" dirty="0">
                        <a:solidFill>
                          <a:srgbClr val="333333"/>
                        </a:solidFill>
                        <a:effectLst/>
                        <a:latin typeface="+mn-lt"/>
                        <a:ea typeface="Times New Roman"/>
                        <a:cs typeface="Times New Roman"/>
                      </a:endParaRP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2550" algn="ctr">
                        <a:lnSpc>
                          <a:spcPts val="1400"/>
                        </a:lnSpc>
                        <a:spcAft>
                          <a:spcPts val="1000"/>
                        </a:spcAft>
                      </a:pPr>
                      <a:r>
                        <a:rPr lang="en-AU" sz="1050" dirty="0">
                          <a:effectLst/>
                          <a:latin typeface="+mn-lt"/>
                        </a:rPr>
                        <a:t> -</a:t>
                      </a:r>
                      <a:endParaRPr lang="en-GB" sz="1050" dirty="0">
                        <a:solidFill>
                          <a:srgbClr val="333333"/>
                        </a:solidFill>
                        <a:effectLst/>
                        <a:latin typeface="+mn-lt"/>
                        <a:ea typeface="Times New Roman"/>
                        <a:cs typeface="Times New Roman"/>
                      </a:endParaRPr>
                    </a:p>
                  </a:txBody>
                  <a:tcPr marL="48957" marR="489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7"/>
                  </a:ext>
                </a:extLst>
              </a:tr>
            </a:tbl>
          </a:graphicData>
        </a:graphic>
      </p:graphicFrame>
      <p:sp>
        <p:nvSpPr>
          <p:cNvPr id="16" name="Freeform 33">
            <a:hlinkClick r:id="rId2" action="ppaction://hlinksldjump"/>
            <a:extLst>
              <a:ext uri="{FF2B5EF4-FFF2-40B4-BE49-F238E27FC236}">
                <a16:creationId xmlns:a16="http://schemas.microsoft.com/office/drawing/2014/main" id="{C4F67780-F47C-4383-B994-62A57F943A5E}"/>
              </a:ext>
            </a:extLst>
          </p:cNvPr>
          <p:cNvSpPr>
            <a:spLocks noEditPoints="1"/>
          </p:cNvSpPr>
          <p:nvPr/>
        </p:nvSpPr>
        <p:spPr bwMode="auto">
          <a:xfrm>
            <a:off x="9821310"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3" name="Slide Number Placeholder 2">
            <a:extLst>
              <a:ext uri="{FF2B5EF4-FFF2-40B4-BE49-F238E27FC236}">
                <a16:creationId xmlns:a16="http://schemas.microsoft.com/office/drawing/2014/main" id="{A7984F34-1D33-4F0C-B0E7-693AD2A2C792}"/>
              </a:ext>
            </a:extLst>
          </p:cNvPr>
          <p:cNvSpPr>
            <a:spLocks noGrp="1"/>
          </p:cNvSpPr>
          <p:nvPr>
            <p:ph type="sldNum" sz="quarter" idx="4"/>
          </p:nvPr>
        </p:nvSpPr>
        <p:spPr/>
        <p:txBody>
          <a:bodyPr/>
          <a:lstStyle/>
          <a:p>
            <a:fld id="{4034BEE3-566C-4068-A777-C3A4762E861B}" type="slidenum">
              <a:rPr lang="en-GB" smtClean="0"/>
              <a:pPr/>
              <a:t>128</a:t>
            </a:fld>
            <a:endParaRPr lang="en-GB" dirty="0"/>
          </a:p>
        </p:txBody>
      </p:sp>
    </p:spTree>
    <p:extLst>
      <p:ext uri="{BB962C8B-B14F-4D97-AF65-F5344CB8AC3E}">
        <p14:creationId xmlns:p14="http://schemas.microsoft.com/office/powerpoint/2010/main" val="27010462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GB" dirty="0"/>
              <a:t>Questionnaire Content</a:t>
            </a:r>
            <a:br>
              <a:rPr lang="en-GB" dirty="0"/>
            </a:br>
            <a:endParaRPr lang="en-GB" dirty="0"/>
          </a:p>
        </p:txBody>
      </p:sp>
      <p:sp>
        <p:nvSpPr>
          <p:cNvPr id="2" name="Content Placeholder 1"/>
          <p:cNvSpPr>
            <a:spLocks noGrp="1"/>
          </p:cNvSpPr>
          <p:nvPr>
            <p:ph idx="1"/>
          </p:nvPr>
        </p:nvSpPr>
        <p:spPr/>
        <p:txBody>
          <a:bodyPr/>
          <a:lstStyle/>
          <a:p>
            <a:r>
              <a:rPr lang="en-AU" dirty="0"/>
              <a:t>The change in the method of data collection from telephone interviewing to an in-home face-to-face approach in May 2005, necessitated a review of the questionnaire to adapt it for CAPI use (Computer Assisted Personal Interviewing). In addition, the client group was keen to rationalise the length of the questionnaire and remove questions no longer deemed essential.</a:t>
            </a:r>
            <a:endParaRPr lang="en-GB" dirty="0"/>
          </a:p>
          <a:p>
            <a:endParaRPr lang="en-GB" dirty="0"/>
          </a:p>
          <a:p>
            <a:endParaRPr lang="en-GB" dirty="0"/>
          </a:p>
        </p:txBody>
      </p:sp>
      <p:sp>
        <p:nvSpPr>
          <p:cNvPr id="3" name="Content Placeholder 2">
            <a:extLst>
              <a:ext uri="{FF2B5EF4-FFF2-40B4-BE49-F238E27FC236}">
                <a16:creationId xmlns:a16="http://schemas.microsoft.com/office/drawing/2014/main" id="{8E26DBEC-1DAE-4D84-AEC9-FAE128DF7C36}"/>
              </a:ext>
            </a:extLst>
          </p:cNvPr>
          <p:cNvSpPr>
            <a:spLocks noGrp="1"/>
          </p:cNvSpPr>
          <p:nvPr>
            <p:ph idx="14"/>
          </p:nvPr>
        </p:nvSpPr>
        <p:spPr/>
        <p:txBody>
          <a:bodyPr/>
          <a:lstStyle/>
          <a:p>
            <a:r>
              <a:rPr lang="en-GB" dirty="0"/>
              <a:t>In recent years there have been further updates to the questionnaire, and the most recent version of the questionnaire, used in 2019, is appended alongside a copy of the instructions provided to the interviewer and can be accessed via this link.</a:t>
            </a:r>
          </a:p>
        </p:txBody>
      </p:sp>
      <p:sp>
        <p:nvSpPr>
          <p:cNvPr id="16" name="Freeform 33">
            <a:hlinkClick r:id="rId2" action="ppaction://hlinksldjump"/>
            <a:extLst>
              <a:ext uri="{FF2B5EF4-FFF2-40B4-BE49-F238E27FC236}">
                <a16:creationId xmlns:a16="http://schemas.microsoft.com/office/drawing/2014/main" id="{1811E673-88E1-4B07-B361-68DA36BB557F}"/>
              </a:ext>
            </a:extLst>
          </p:cNvPr>
          <p:cNvSpPr>
            <a:spLocks noEditPoints="1"/>
          </p:cNvSpPr>
          <p:nvPr/>
        </p:nvSpPr>
        <p:spPr bwMode="auto">
          <a:xfrm>
            <a:off x="9821310"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4" name="Slide Number Placeholder 3">
            <a:extLst>
              <a:ext uri="{FF2B5EF4-FFF2-40B4-BE49-F238E27FC236}">
                <a16:creationId xmlns:a16="http://schemas.microsoft.com/office/drawing/2014/main" id="{E6F6D33C-47EF-427B-AFD4-5E94B337DEE7}"/>
              </a:ext>
            </a:extLst>
          </p:cNvPr>
          <p:cNvSpPr>
            <a:spLocks noGrp="1"/>
          </p:cNvSpPr>
          <p:nvPr>
            <p:ph type="sldNum" sz="quarter" idx="4"/>
          </p:nvPr>
        </p:nvSpPr>
        <p:spPr/>
        <p:txBody>
          <a:bodyPr/>
          <a:lstStyle/>
          <a:p>
            <a:fld id="{4034BEE3-566C-4068-A777-C3A4762E861B}" type="slidenum">
              <a:rPr lang="en-GB" smtClean="0"/>
              <a:pPr/>
              <a:t>129</a:t>
            </a:fld>
            <a:endParaRPr lang="en-GB" dirty="0"/>
          </a:p>
        </p:txBody>
      </p:sp>
    </p:spTree>
    <p:extLst>
      <p:ext uri="{BB962C8B-B14F-4D97-AF65-F5344CB8AC3E}">
        <p14:creationId xmlns:p14="http://schemas.microsoft.com/office/powerpoint/2010/main" val="38426270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5"/>
          </p:nvPr>
        </p:nvSpPr>
        <p:spPr>
          <a:xfrm>
            <a:off x="363551" y="1013460"/>
            <a:ext cx="5508000" cy="705600"/>
          </a:xfrm>
        </p:spPr>
        <p:txBody>
          <a:bodyPr/>
          <a:lstStyle/>
          <a:p>
            <a:r>
              <a:rPr lang="en-GB" dirty="0"/>
              <a:t>Rounding of percentages</a:t>
            </a:r>
          </a:p>
        </p:txBody>
      </p:sp>
      <p:sp>
        <p:nvSpPr>
          <p:cNvPr id="17" name="Content Placeholder 14"/>
          <p:cNvSpPr>
            <a:spLocks noGrp="1"/>
          </p:cNvSpPr>
          <p:nvPr>
            <p:ph sz="quarter" idx="14"/>
          </p:nvPr>
        </p:nvSpPr>
        <p:spPr>
          <a:xfrm>
            <a:off x="363551" y="1868854"/>
            <a:ext cx="5508000" cy="3819050"/>
          </a:xfrm>
        </p:spPr>
        <p:txBody>
          <a:bodyPr/>
          <a:lstStyle/>
          <a:p>
            <a:pPr>
              <a:spcBef>
                <a:spcPts val="600"/>
              </a:spcBef>
            </a:pPr>
            <a:r>
              <a:rPr lang="en-GB" dirty="0"/>
              <a:t>Note that in some tables and figures percentages do not total 100% due to the rounding of figures to the nearest whole number. </a:t>
            </a:r>
          </a:p>
          <a:p>
            <a:pPr>
              <a:spcBef>
                <a:spcPts val="600"/>
              </a:spcBef>
            </a:pPr>
            <a:r>
              <a:rPr lang="en-GB" dirty="0"/>
              <a:t>Please also note that where percentages total less than 1% they will be represented by an </a:t>
            </a:r>
            <a:r>
              <a:rPr lang="en-GB" sz="1400" b="1" dirty="0"/>
              <a:t>*</a:t>
            </a:r>
            <a:endParaRPr lang="en-GB" b="1" dirty="0">
              <a:solidFill>
                <a:srgbClr val="FF0000"/>
              </a:solidFill>
            </a:endParaRPr>
          </a:p>
          <a:p>
            <a:endParaRPr lang="en-GB" dirty="0"/>
          </a:p>
        </p:txBody>
      </p:sp>
      <p:sp>
        <p:nvSpPr>
          <p:cNvPr id="30" name="Freeform 8">
            <a:hlinkClick r:id="rId3" action="ppaction://hlinksldjump"/>
            <a:extLst>
              <a:ext uri="{FF2B5EF4-FFF2-40B4-BE49-F238E27FC236}">
                <a16:creationId xmlns:a16="http://schemas.microsoft.com/office/drawing/2014/main" id="{B148AA33-9BE0-4B7C-9A37-C6B516F33B61}"/>
              </a:ext>
            </a:extLst>
          </p:cNvPr>
          <p:cNvSpPr>
            <a:spLocks noEditPoints="1"/>
          </p:cNvSpPr>
          <p:nvPr/>
        </p:nvSpPr>
        <p:spPr bwMode="auto">
          <a:xfrm>
            <a:off x="3449515" y="41760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4"/>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9" name="Freeform 16">
            <a:extLst>
              <a:ext uri="{FF2B5EF4-FFF2-40B4-BE49-F238E27FC236}">
                <a16:creationId xmlns:a16="http://schemas.microsoft.com/office/drawing/2014/main" id="{48C05FAC-D02D-4D8A-AD38-17FA415745F6}"/>
              </a:ext>
            </a:extLst>
          </p:cNvPr>
          <p:cNvSpPr>
            <a:spLocks noChangeAspect="1" noEditPoints="1"/>
          </p:cNvSpPr>
          <p:nvPr/>
        </p:nvSpPr>
        <p:spPr bwMode="auto">
          <a:xfrm>
            <a:off x="2046954" y="3405554"/>
            <a:ext cx="1601605" cy="1605512"/>
          </a:xfrm>
          <a:custGeom>
            <a:avLst/>
            <a:gdLst>
              <a:gd name="T0" fmla="*/ 1122 w 3276"/>
              <a:gd name="T1" fmla="*/ 2897 h 3285"/>
              <a:gd name="T2" fmla="*/ 1463 w 3276"/>
              <a:gd name="T3" fmla="*/ 2977 h 3285"/>
              <a:gd name="T4" fmla="*/ 1382 w 3276"/>
              <a:gd name="T5" fmla="*/ 2637 h 3285"/>
              <a:gd name="T6" fmla="*/ 1674 w 3276"/>
              <a:gd name="T7" fmla="*/ 2694 h 3285"/>
              <a:gd name="T8" fmla="*/ 1456 w 3276"/>
              <a:gd name="T9" fmla="*/ 3188 h 3285"/>
              <a:gd name="T10" fmla="*/ 961 w 3276"/>
              <a:gd name="T11" fmla="*/ 2969 h 3285"/>
              <a:gd name="T12" fmla="*/ 1179 w 3276"/>
              <a:gd name="T13" fmla="*/ 2476 h 3285"/>
              <a:gd name="T14" fmla="*/ 2351 w 3276"/>
              <a:gd name="T15" fmla="*/ 2333 h 3285"/>
              <a:gd name="T16" fmla="*/ 2239 w 3276"/>
              <a:gd name="T17" fmla="*/ 2528 h 3285"/>
              <a:gd name="T18" fmla="*/ 2318 w 3276"/>
              <a:gd name="T19" fmla="*/ 2841 h 3285"/>
              <a:gd name="T20" fmla="*/ 2583 w 3276"/>
              <a:gd name="T21" fmla="*/ 2926 h 3285"/>
              <a:gd name="T22" fmla="*/ 2800 w 3276"/>
              <a:gd name="T23" fmla="*/ 2741 h 3285"/>
              <a:gd name="T24" fmla="*/ 2854 w 3276"/>
              <a:gd name="T25" fmla="*/ 2517 h 3285"/>
              <a:gd name="T26" fmla="*/ 2733 w 3276"/>
              <a:gd name="T27" fmla="*/ 2300 h 3285"/>
              <a:gd name="T28" fmla="*/ 2572 w 3276"/>
              <a:gd name="T29" fmla="*/ 1836 h 3285"/>
              <a:gd name="T30" fmla="*/ 2957 w 3276"/>
              <a:gd name="T31" fmla="*/ 1957 h 3285"/>
              <a:gd name="T32" fmla="*/ 3027 w 3276"/>
              <a:gd name="T33" fmla="*/ 2482 h 3285"/>
              <a:gd name="T34" fmla="*/ 3133 w 3276"/>
              <a:gd name="T35" fmla="*/ 2977 h 3285"/>
              <a:gd name="T36" fmla="*/ 2867 w 3276"/>
              <a:gd name="T37" fmla="*/ 3214 h 3285"/>
              <a:gd name="T38" fmla="*/ 2226 w 3276"/>
              <a:gd name="T39" fmla="*/ 3157 h 3285"/>
              <a:gd name="T40" fmla="*/ 1916 w 3276"/>
              <a:gd name="T41" fmla="*/ 2830 h 3285"/>
              <a:gd name="T42" fmla="*/ 1929 w 3276"/>
              <a:gd name="T43" fmla="*/ 2191 h 3285"/>
              <a:gd name="T44" fmla="*/ 2192 w 3276"/>
              <a:gd name="T45" fmla="*/ 1958 h 3285"/>
              <a:gd name="T46" fmla="*/ 973 w 3276"/>
              <a:gd name="T47" fmla="*/ 972 h 3285"/>
              <a:gd name="T48" fmla="*/ 1063 w 3276"/>
              <a:gd name="T49" fmla="*/ 1354 h 3285"/>
              <a:gd name="T50" fmla="*/ 1363 w 3276"/>
              <a:gd name="T51" fmla="*/ 1098 h 3285"/>
              <a:gd name="T52" fmla="*/ 1282 w 3276"/>
              <a:gd name="T53" fmla="*/ 756 h 3285"/>
              <a:gd name="T54" fmla="*/ 1514 w 3276"/>
              <a:gd name="T55" fmla="*/ 1281 h 3285"/>
              <a:gd name="T56" fmla="*/ 989 w 3276"/>
              <a:gd name="T57" fmla="*/ 1514 h 3285"/>
              <a:gd name="T58" fmla="*/ 756 w 3276"/>
              <a:gd name="T59" fmla="*/ 988 h 3285"/>
              <a:gd name="T60" fmla="*/ 1003 w 3276"/>
              <a:gd name="T61" fmla="*/ 178 h 3285"/>
              <a:gd name="T62" fmla="*/ 833 w 3276"/>
              <a:gd name="T63" fmla="*/ 492 h 3285"/>
              <a:gd name="T64" fmla="*/ 497 w 3276"/>
              <a:gd name="T65" fmla="*/ 680 h 3285"/>
              <a:gd name="T66" fmla="*/ 395 w 3276"/>
              <a:gd name="T67" fmla="*/ 973 h 3285"/>
              <a:gd name="T68" fmla="*/ 181 w 3276"/>
              <a:gd name="T69" fmla="*/ 1274 h 3285"/>
              <a:gd name="T70" fmla="*/ 504 w 3276"/>
              <a:gd name="T71" fmla="*/ 1458 h 3285"/>
              <a:gd name="T72" fmla="*/ 710 w 3276"/>
              <a:gd name="T73" fmla="*/ 1757 h 3285"/>
              <a:gd name="T74" fmla="*/ 986 w 3276"/>
              <a:gd name="T75" fmla="*/ 1896 h 3285"/>
              <a:gd name="T76" fmla="*/ 1275 w 3276"/>
              <a:gd name="T77" fmla="*/ 1958 h 3285"/>
              <a:gd name="T78" fmla="*/ 1514 w 3276"/>
              <a:gd name="T79" fmla="*/ 1752 h 3285"/>
              <a:gd name="T80" fmla="*/ 1760 w 3276"/>
              <a:gd name="T81" fmla="*/ 1496 h 3285"/>
              <a:gd name="T82" fmla="*/ 1967 w 3276"/>
              <a:gd name="T83" fmla="*/ 1274 h 3285"/>
              <a:gd name="T84" fmla="*/ 1904 w 3276"/>
              <a:gd name="T85" fmla="*/ 986 h 3285"/>
              <a:gd name="T86" fmla="*/ 1764 w 3276"/>
              <a:gd name="T87" fmla="*/ 713 h 3285"/>
              <a:gd name="T88" fmla="*/ 1443 w 3276"/>
              <a:gd name="T89" fmla="*/ 492 h 3285"/>
              <a:gd name="T90" fmla="*/ 1268 w 3276"/>
              <a:gd name="T91" fmla="*/ 178 h 3285"/>
              <a:gd name="T92" fmla="*/ 1440 w 3276"/>
              <a:gd name="T93" fmla="*/ 115 h 3285"/>
              <a:gd name="T94" fmla="*/ 1756 w 3276"/>
              <a:gd name="T95" fmla="*/ 191 h 3285"/>
              <a:gd name="T96" fmla="*/ 2049 w 3276"/>
              <a:gd name="T97" fmla="*/ 636 h 3285"/>
              <a:gd name="T98" fmla="*/ 2240 w 3276"/>
              <a:gd name="T99" fmla="*/ 903 h 3285"/>
              <a:gd name="T100" fmla="*/ 2156 w 3276"/>
              <a:gd name="T101" fmla="*/ 1440 h 3285"/>
              <a:gd name="T102" fmla="*/ 2078 w 3276"/>
              <a:gd name="T103" fmla="*/ 1724 h 3285"/>
              <a:gd name="T104" fmla="*/ 1675 w 3276"/>
              <a:gd name="T105" fmla="*/ 2064 h 3285"/>
              <a:gd name="T106" fmla="*/ 1411 w 3276"/>
              <a:gd name="T107" fmla="*/ 2202 h 3285"/>
              <a:gd name="T108" fmla="*/ 861 w 3276"/>
              <a:gd name="T109" fmla="*/ 2202 h 3285"/>
              <a:gd name="T110" fmla="*/ 569 w 3276"/>
              <a:gd name="T111" fmla="*/ 2069 h 3285"/>
              <a:gd name="T112" fmla="*/ 196 w 3276"/>
              <a:gd name="T113" fmla="*/ 1694 h 3285"/>
              <a:gd name="T114" fmla="*/ 90 w 3276"/>
              <a:gd name="T115" fmla="*/ 1426 h 3285"/>
              <a:gd name="T116" fmla="*/ 48 w 3276"/>
              <a:gd name="T117" fmla="*/ 880 h 3285"/>
              <a:gd name="T118" fmla="*/ 208 w 3276"/>
              <a:gd name="T119" fmla="*/ 610 h 3285"/>
              <a:gd name="T120" fmla="*/ 542 w 3276"/>
              <a:gd name="T121" fmla="*/ 190 h 3285"/>
              <a:gd name="T122" fmla="*/ 830 w 3276"/>
              <a:gd name="T123" fmla="*/ 115 h 3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76" h="3285">
                <a:moveTo>
                  <a:pt x="1317" y="2627"/>
                </a:moveTo>
                <a:lnTo>
                  <a:pt x="1284" y="2629"/>
                </a:lnTo>
                <a:lnTo>
                  <a:pt x="1253" y="2637"/>
                </a:lnTo>
                <a:lnTo>
                  <a:pt x="1223" y="2650"/>
                </a:lnTo>
                <a:lnTo>
                  <a:pt x="1196" y="2666"/>
                </a:lnTo>
                <a:lnTo>
                  <a:pt x="1172" y="2686"/>
                </a:lnTo>
                <a:lnTo>
                  <a:pt x="1151" y="2710"/>
                </a:lnTo>
                <a:lnTo>
                  <a:pt x="1134" y="2738"/>
                </a:lnTo>
                <a:lnTo>
                  <a:pt x="1122" y="2767"/>
                </a:lnTo>
                <a:lnTo>
                  <a:pt x="1114" y="2798"/>
                </a:lnTo>
                <a:lnTo>
                  <a:pt x="1111" y="2832"/>
                </a:lnTo>
                <a:lnTo>
                  <a:pt x="1114" y="2865"/>
                </a:lnTo>
                <a:lnTo>
                  <a:pt x="1122" y="2897"/>
                </a:lnTo>
                <a:lnTo>
                  <a:pt x="1134" y="2926"/>
                </a:lnTo>
                <a:lnTo>
                  <a:pt x="1151" y="2953"/>
                </a:lnTo>
                <a:lnTo>
                  <a:pt x="1172" y="2977"/>
                </a:lnTo>
                <a:lnTo>
                  <a:pt x="1196" y="2997"/>
                </a:lnTo>
                <a:lnTo>
                  <a:pt x="1223" y="3014"/>
                </a:lnTo>
                <a:lnTo>
                  <a:pt x="1253" y="3027"/>
                </a:lnTo>
                <a:lnTo>
                  <a:pt x="1284" y="3034"/>
                </a:lnTo>
                <a:lnTo>
                  <a:pt x="1317" y="3037"/>
                </a:lnTo>
                <a:lnTo>
                  <a:pt x="1351" y="3034"/>
                </a:lnTo>
                <a:lnTo>
                  <a:pt x="1382" y="3027"/>
                </a:lnTo>
                <a:lnTo>
                  <a:pt x="1412" y="3014"/>
                </a:lnTo>
                <a:lnTo>
                  <a:pt x="1439" y="2997"/>
                </a:lnTo>
                <a:lnTo>
                  <a:pt x="1463" y="2977"/>
                </a:lnTo>
                <a:lnTo>
                  <a:pt x="1484" y="2953"/>
                </a:lnTo>
                <a:lnTo>
                  <a:pt x="1501" y="2926"/>
                </a:lnTo>
                <a:lnTo>
                  <a:pt x="1513" y="2897"/>
                </a:lnTo>
                <a:lnTo>
                  <a:pt x="1521" y="2865"/>
                </a:lnTo>
                <a:lnTo>
                  <a:pt x="1524" y="2832"/>
                </a:lnTo>
                <a:lnTo>
                  <a:pt x="1521" y="2798"/>
                </a:lnTo>
                <a:lnTo>
                  <a:pt x="1513" y="2767"/>
                </a:lnTo>
                <a:lnTo>
                  <a:pt x="1501" y="2738"/>
                </a:lnTo>
                <a:lnTo>
                  <a:pt x="1484" y="2710"/>
                </a:lnTo>
                <a:lnTo>
                  <a:pt x="1463" y="2686"/>
                </a:lnTo>
                <a:lnTo>
                  <a:pt x="1439" y="2666"/>
                </a:lnTo>
                <a:lnTo>
                  <a:pt x="1412" y="2650"/>
                </a:lnTo>
                <a:lnTo>
                  <a:pt x="1382" y="2637"/>
                </a:lnTo>
                <a:lnTo>
                  <a:pt x="1351" y="2629"/>
                </a:lnTo>
                <a:lnTo>
                  <a:pt x="1317" y="2627"/>
                </a:lnTo>
                <a:close/>
                <a:moveTo>
                  <a:pt x="1317" y="2450"/>
                </a:moveTo>
                <a:lnTo>
                  <a:pt x="1366" y="2453"/>
                </a:lnTo>
                <a:lnTo>
                  <a:pt x="1412" y="2462"/>
                </a:lnTo>
                <a:lnTo>
                  <a:pt x="1456" y="2476"/>
                </a:lnTo>
                <a:lnTo>
                  <a:pt x="1497" y="2495"/>
                </a:lnTo>
                <a:lnTo>
                  <a:pt x="1535" y="2519"/>
                </a:lnTo>
                <a:lnTo>
                  <a:pt x="1571" y="2546"/>
                </a:lnTo>
                <a:lnTo>
                  <a:pt x="1603" y="2578"/>
                </a:lnTo>
                <a:lnTo>
                  <a:pt x="1631" y="2614"/>
                </a:lnTo>
                <a:lnTo>
                  <a:pt x="1655" y="2653"/>
                </a:lnTo>
                <a:lnTo>
                  <a:pt x="1674" y="2694"/>
                </a:lnTo>
                <a:lnTo>
                  <a:pt x="1688" y="2738"/>
                </a:lnTo>
                <a:lnTo>
                  <a:pt x="1697" y="2784"/>
                </a:lnTo>
                <a:lnTo>
                  <a:pt x="1700" y="2832"/>
                </a:lnTo>
                <a:lnTo>
                  <a:pt x="1697" y="2880"/>
                </a:lnTo>
                <a:lnTo>
                  <a:pt x="1688" y="2926"/>
                </a:lnTo>
                <a:lnTo>
                  <a:pt x="1674" y="2969"/>
                </a:lnTo>
                <a:lnTo>
                  <a:pt x="1655" y="3011"/>
                </a:lnTo>
                <a:lnTo>
                  <a:pt x="1631" y="3050"/>
                </a:lnTo>
                <a:lnTo>
                  <a:pt x="1603" y="3085"/>
                </a:lnTo>
                <a:lnTo>
                  <a:pt x="1571" y="3117"/>
                </a:lnTo>
                <a:lnTo>
                  <a:pt x="1535" y="3145"/>
                </a:lnTo>
                <a:lnTo>
                  <a:pt x="1497" y="3169"/>
                </a:lnTo>
                <a:lnTo>
                  <a:pt x="1456" y="3188"/>
                </a:lnTo>
                <a:lnTo>
                  <a:pt x="1412" y="3202"/>
                </a:lnTo>
                <a:lnTo>
                  <a:pt x="1366" y="3211"/>
                </a:lnTo>
                <a:lnTo>
                  <a:pt x="1317" y="3213"/>
                </a:lnTo>
                <a:lnTo>
                  <a:pt x="1269" y="3211"/>
                </a:lnTo>
                <a:lnTo>
                  <a:pt x="1223" y="3202"/>
                </a:lnTo>
                <a:lnTo>
                  <a:pt x="1179" y="3188"/>
                </a:lnTo>
                <a:lnTo>
                  <a:pt x="1138" y="3169"/>
                </a:lnTo>
                <a:lnTo>
                  <a:pt x="1100" y="3145"/>
                </a:lnTo>
                <a:lnTo>
                  <a:pt x="1064" y="3117"/>
                </a:lnTo>
                <a:lnTo>
                  <a:pt x="1032" y="3085"/>
                </a:lnTo>
                <a:lnTo>
                  <a:pt x="1004" y="3050"/>
                </a:lnTo>
                <a:lnTo>
                  <a:pt x="980" y="3011"/>
                </a:lnTo>
                <a:lnTo>
                  <a:pt x="961" y="2969"/>
                </a:lnTo>
                <a:lnTo>
                  <a:pt x="947" y="2926"/>
                </a:lnTo>
                <a:lnTo>
                  <a:pt x="938" y="2880"/>
                </a:lnTo>
                <a:lnTo>
                  <a:pt x="935" y="2832"/>
                </a:lnTo>
                <a:lnTo>
                  <a:pt x="938" y="2784"/>
                </a:lnTo>
                <a:lnTo>
                  <a:pt x="947" y="2738"/>
                </a:lnTo>
                <a:lnTo>
                  <a:pt x="961" y="2694"/>
                </a:lnTo>
                <a:lnTo>
                  <a:pt x="980" y="2653"/>
                </a:lnTo>
                <a:lnTo>
                  <a:pt x="1004" y="2614"/>
                </a:lnTo>
                <a:lnTo>
                  <a:pt x="1032" y="2578"/>
                </a:lnTo>
                <a:lnTo>
                  <a:pt x="1064" y="2546"/>
                </a:lnTo>
                <a:lnTo>
                  <a:pt x="1100" y="2519"/>
                </a:lnTo>
                <a:lnTo>
                  <a:pt x="1138" y="2495"/>
                </a:lnTo>
                <a:lnTo>
                  <a:pt x="1179" y="2476"/>
                </a:lnTo>
                <a:lnTo>
                  <a:pt x="1223" y="2462"/>
                </a:lnTo>
                <a:lnTo>
                  <a:pt x="1269" y="2453"/>
                </a:lnTo>
                <a:lnTo>
                  <a:pt x="1317" y="2450"/>
                </a:lnTo>
                <a:close/>
                <a:moveTo>
                  <a:pt x="2485" y="2026"/>
                </a:moveTo>
                <a:lnTo>
                  <a:pt x="2382" y="2050"/>
                </a:lnTo>
                <a:lnTo>
                  <a:pt x="2420" y="2216"/>
                </a:lnTo>
                <a:lnTo>
                  <a:pt x="2423" y="2237"/>
                </a:lnTo>
                <a:lnTo>
                  <a:pt x="2419" y="2258"/>
                </a:lnTo>
                <a:lnTo>
                  <a:pt x="2412" y="2278"/>
                </a:lnTo>
                <a:lnTo>
                  <a:pt x="2399" y="2294"/>
                </a:lnTo>
                <a:lnTo>
                  <a:pt x="2384" y="2309"/>
                </a:lnTo>
                <a:lnTo>
                  <a:pt x="2366" y="2322"/>
                </a:lnTo>
                <a:lnTo>
                  <a:pt x="2351" y="2333"/>
                </a:lnTo>
                <a:lnTo>
                  <a:pt x="2338" y="2347"/>
                </a:lnTo>
                <a:lnTo>
                  <a:pt x="2323" y="2363"/>
                </a:lnTo>
                <a:lnTo>
                  <a:pt x="2307" y="2377"/>
                </a:lnTo>
                <a:lnTo>
                  <a:pt x="2288" y="2388"/>
                </a:lnTo>
                <a:lnTo>
                  <a:pt x="2269" y="2393"/>
                </a:lnTo>
                <a:lnTo>
                  <a:pt x="2248" y="2393"/>
                </a:lnTo>
                <a:lnTo>
                  <a:pt x="2227" y="2389"/>
                </a:lnTo>
                <a:lnTo>
                  <a:pt x="2066" y="2332"/>
                </a:lnTo>
                <a:lnTo>
                  <a:pt x="2031" y="2433"/>
                </a:lnTo>
                <a:lnTo>
                  <a:pt x="2191" y="2488"/>
                </a:lnTo>
                <a:lnTo>
                  <a:pt x="2211" y="2498"/>
                </a:lnTo>
                <a:lnTo>
                  <a:pt x="2227" y="2511"/>
                </a:lnTo>
                <a:lnTo>
                  <a:pt x="2239" y="2528"/>
                </a:lnTo>
                <a:lnTo>
                  <a:pt x="2248" y="2548"/>
                </a:lnTo>
                <a:lnTo>
                  <a:pt x="2251" y="2569"/>
                </a:lnTo>
                <a:lnTo>
                  <a:pt x="2253" y="2601"/>
                </a:lnTo>
                <a:lnTo>
                  <a:pt x="2260" y="2634"/>
                </a:lnTo>
                <a:lnTo>
                  <a:pt x="2270" y="2665"/>
                </a:lnTo>
                <a:lnTo>
                  <a:pt x="2275" y="2686"/>
                </a:lnTo>
                <a:lnTo>
                  <a:pt x="2275" y="2707"/>
                </a:lnTo>
                <a:lnTo>
                  <a:pt x="2270" y="2727"/>
                </a:lnTo>
                <a:lnTo>
                  <a:pt x="2260" y="2746"/>
                </a:lnTo>
                <a:lnTo>
                  <a:pt x="2246" y="2763"/>
                </a:lnTo>
                <a:lnTo>
                  <a:pt x="2120" y="2876"/>
                </a:lnTo>
                <a:lnTo>
                  <a:pt x="2190" y="2954"/>
                </a:lnTo>
                <a:lnTo>
                  <a:pt x="2318" y="2841"/>
                </a:lnTo>
                <a:lnTo>
                  <a:pt x="2336" y="2829"/>
                </a:lnTo>
                <a:lnTo>
                  <a:pt x="2355" y="2821"/>
                </a:lnTo>
                <a:lnTo>
                  <a:pt x="2376" y="2819"/>
                </a:lnTo>
                <a:lnTo>
                  <a:pt x="2396" y="2821"/>
                </a:lnTo>
                <a:lnTo>
                  <a:pt x="2416" y="2829"/>
                </a:lnTo>
                <a:lnTo>
                  <a:pt x="2447" y="2842"/>
                </a:lnTo>
                <a:lnTo>
                  <a:pt x="2478" y="2852"/>
                </a:lnTo>
                <a:lnTo>
                  <a:pt x="2509" y="2859"/>
                </a:lnTo>
                <a:lnTo>
                  <a:pt x="2530" y="2864"/>
                </a:lnTo>
                <a:lnTo>
                  <a:pt x="2549" y="2875"/>
                </a:lnTo>
                <a:lnTo>
                  <a:pt x="2564" y="2888"/>
                </a:lnTo>
                <a:lnTo>
                  <a:pt x="2575" y="2906"/>
                </a:lnTo>
                <a:lnTo>
                  <a:pt x="2583" y="2926"/>
                </a:lnTo>
                <a:lnTo>
                  <a:pt x="2622" y="3092"/>
                </a:lnTo>
                <a:lnTo>
                  <a:pt x="2725" y="3068"/>
                </a:lnTo>
                <a:lnTo>
                  <a:pt x="2686" y="2902"/>
                </a:lnTo>
                <a:lnTo>
                  <a:pt x="2684" y="2881"/>
                </a:lnTo>
                <a:lnTo>
                  <a:pt x="2688" y="2860"/>
                </a:lnTo>
                <a:lnTo>
                  <a:pt x="2695" y="2841"/>
                </a:lnTo>
                <a:lnTo>
                  <a:pt x="2707" y="2823"/>
                </a:lnTo>
                <a:lnTo>
                  <a:pt x="2723" y="2810"/>
                </a:lnTo>
                <a:lnTo>
                  <a:pt x="2741" y="2796"/>
                </a:lnTo>
                <a:lnTo>
                  <a:pt x="2756" y="2785"/>
                </a:lnTo>
                <a:lnTo>
                  <a:pt x="2769" y="2772"/>
                </a:lnTo>
                <a:lnTo>
                  <a:pt x="2784" y="2755"/>
                </a:lnTo>
                <a:lnTo>
                  <a:pt x="2800" y="2741"/>
                </a:lnTo>
                <a:lnTo>
                  <a:pt x="2818" y="2731"/>
                </a:lnTo>
                <a:lnTo>
                  <a:pt x="2838" y="2726"/>
                </a:lnTo>
                <a:lnTo>
                  <a:pt x="2859" y="2725"/>
                </a:lnTo>
                <a:lnTo>
                  <a:pt x="2880" y="2729"/>
                </a:lnTo>
                <a:lnTo>
                  <a:pt x="3041" y="2786"/>
                </a:lnTo>
                <a:lnTo>
                  <a:pt x="3076" y="2686"/>
                </a:lnTo>
                <a:lnTo>
                  <a:pt x="2916" y="2630"/>
                </a:lnTo>
                <a:lnTo>
                  <a:pt x="2896" y="2620"/>
                </a:lnTo>
                <a:lnTo>
                  <a:pt x="2880" y="2607"/>
                </a:lnTo>
                <a:lnTo>
                  <a:pt x="2868" y="2590"/>
                </a:lnTo>
                <a:lnTo>
                  <a:pt x="2859" y="2571"/>
                </a:lnTo>
                <a:lnTo>
                  <a:pt x="2856" y="2549"/>
                </a:lnTo>
                <a:lnTo>
                  <a:pt x="2854" y="2517"/>
                </a:lnTo>
                <a:lnTo>
                  <a:pt x="2847" y="2484"/>
                </a:lnTo>
                <a:lnTo>
                  <a:pt x="2837" y="2453"/>
                </a:lnTo>
                <a:lnTo>
                  <a:pt x="2832" y="2432"/>
                </a:lnTo>
                <a:lnTo>
                  <a:pt x="2832" y="2411"/>
                </a:lnTo>
                <a:lnTo>
                  <a:pt x="2837" y="2391"/>
                </a:lnTo>
                <a:lnTo>
                  <a:pt x="2847" y="2372"/>
                </a:lnTo>
                <a:lnTo>
                  <a:pt x="2861" y="2356"/>
                </a:lnTo>
                <a:lnTo>
                  <a:pt x="2988" y="2243"/>
                </a:lnTo>
                <a:lnTo>
                  <a:pt x="2917" y="2164"/>
                </a:lnTo>
                <a:lnTo>
                  <a:pt x="2790" y="2277"/>
                </a:lnTo>
                <a:lnTo>
                  <a:pt x="2772" y="2289"/>
                </a:lnTo>
                <a:lnTo>
                  <a:pt x="2752" y="2297"/>
                </a:lnTo>
                <a:lnTo>
                  <a:pt x="2733" y="2300"/>
                </a:lnTo>
                <a:lnTo>
                  <a:pt x="2712" y="2297"/>
                </a:lnTo>
                <a:lnTo>
                  <a:pt x="2692" y="2289"/>
                </a:lnTo>
                <a:lnTo>
                  <a:pt x="2660" y="2277"/>
                </a:lnTo>
                <a:lnTo>
                  <a:pt x="2629" y="2266"/>
                </a:lnTo>
                <a:lnTo>
                  <a:pt x="2597" y="2260"/>
                </a:lnTo>
                <a:lnTo>
                  <a:pt x="2577" y="2254"/>
                </a:lnTo>
                <a:lnTo>
                  <a:pt x="2558" y="2244"/>
                </a:lnTo>
                <a:lnTo>
                  <a:pt x="2543" y="2230"/>
                </a:lnTo>
                <a:lnTo>
                  <a:pt x="2531" y="2213"/>
                </a:lnTo>
                <a:lnTo>
                  <a:pt x="2524" y="2192"/>
                </a:lnTo>
                <a:lnTo>
                  <a:pt x="2485" y="2026"/>
                </a:lnTo>
                <a:close/>
                <a:moveTo>
                  <a:pt x="2552" y="1832"/>
                </a:moveTo>
                <a:lnTo>
                  <a:pt x="2572" y="1836"/>
                </a:lnTo>
                <a:lnTo>
                  <a:pt x="2590" y="1842"/>
                </a:lnTo>
                <a:lnTo>
                  <a:pt x="2607" y="1852"/>
                </a:lnTo>
                <a:lnTo>
                  <a:pt x="2620" y="1866"/>
                </a:lnTo>
                <a:lnTo>
                  <a:pt x="2631" y="1882"/>
                </a:lnTo>
                <a:lnTo>
                  <a:pt x="2638" y="1902"/>
                </a:lnTo>
                <a:lnTo>
                  <a:pt x="2683" y="2098"/>
                </a:lnTo>
                <a:lnTo>
                  <a:pt x="2715" y="2108"/>
                </a:lnTo>
                <a:lnTo>
                  <a:pt x="2865" y="1974"/>
                </a:lnTo>
                <a:lnTo>
                  <a:pt x="2881" y="1961"/>
                </a:lnTo>
                <a:lnTo>
                  <a:pt x="2900" y="1954"/>
                </a:lnTo>
                <a:lnTo>
                  <a:pt x="2919" y="1951"/>
                </a:lnTo>
                <a:lnTo>
                  <a:pt x="2938" y="1952"/>
                </a:lnTo>
                <a:lnTo>
                  <a:pt x="2957" y="1957"/>
                </a:lnTo>
                <a:lnTo>
                  <a:pt x="2975" y="1967"/>
                </a:lnTo>
                <a:lnTo>
                  <a:pt x="2989" y="1980"/>
                </a:lnTo>
                <a:lnTo>
                  <a:pt x="3178" y="2191"/>
                </a:lnTo>
                <a:lnTo>
                  <a:pt x="3188" y="2204"/>
                </a:lnTo>
                <a:lnTo>
                  <a:pt x="3196" y="2220"/>
                </a:lnTo>
                <a:lnTo>
                  <a:pt x="3200" y="2237"/>
                </a:lnTo>
                <a:lnTo>
                  <a:pt x="3201" y="2255"/>
                </a:lnTo>
                <a:lnTo>
                  <a:pt x="3198" y="2271"/>
                </a:lnTo>
                <a:lnTo>
                  <a:pt x="3191" y="2288"/>
                </a:lnTo>
                <a:lnTo>
                  <a:pt x="3183" y="2303"/>
                </a:lnTo>
                <a:lnTo>
                  <a:pt x="3171" y="2315"/>
                </a:lnTo>
                <a:lnTo>
                  <a:pt x="3021" y="2451"/>
                </a:lnTo>
                <a:lnTo>
                  <a:pt x="3027" y="2482"/>
                </a:lnTo>
                <a:lnTo>
                  <a:pt x="3218" y="2549"/>
                </a:lnTo>
                <a:lnTo>
                  <a:pt x="3233" y="2556"/>
                </a:lnTo>
                <a:lnTo>
                  <a:pt x="3247" y="2566"/>
                </a:lnTo>
                <a:lnTo>
                  <a:pt x="3258" y="2578"/>
                </a:lnTo>
                <a:lnTo>
                  <a:pt x="3268" y="2593"/>
                </a:lnTo>
                <a:lnTo>
                  <a:pt x="3275" y="2615"/>
                </a:lnTo>
                <a:lnTo>
                  <a:pt x="3276" y="2638"/>
                </a:lnTo>
                <a:lnTo>
                  <a:pt x="3271" y="2661"/>
                </a:lnTo>
                <a:lnTo>
                  <a:pt x="3178" y="2927"/>
                </a:lnTo>
                <a:lnTo>
                  <a:pt x="3170" y="2943"/>
                </a:lnTo>
                <a:lnTo>
                  <a:pt x="3161" y="2958"/>
                </a:lnTo>
                <a:lnTo>
                  <a:pt x="3147" y="2969"/>
                </a:lnTo>
                <a:lnTo>
                  <a:pt x="3133" y="2977"/>
                </a:lnTo>
                <a:lnTo>
                  <a:pt x="3111" y="2985"/>
                </a:lnTo>
                <a:lnTo>
                  <a:pt x="3089" y="2986"/>
                </a:lnTo>
                <a:lnTo>
                  <a:pt x="3066" y="2982"/>
                </a:lnTo>
                <a:lnTo>
                  <a:pt x="2875" y="2915"/>
                </a:lnTo>
                <a:lnTo>
                  <a:pt x="2873" y="2917"/>
                </a:lnTo>
                <a:lnTo>
                  <a:pt x="2871" y="2918"/>
                </a:lnTo>
                <a:lnTo>
                  <a:pt x="2917" y="3115"/>
                </a:lnTo>
                <a:lnTo>
                  <a:pt x="2919" y="3138"/>
                </a:lnTo>
                <a:lnTo>
                  <a:pt x="2915" y="3160"/>
                </a:lnTo>
                <a:lnTo>
                  <a:pt x="2905" y="3181"/>
                </a:lnTo>
                <a:lnTo>
                  <a:pt x="2895" y="3194"/>
                </a:lnTo>
                <a:lnTo>
                  <a:pt x="2881" y="3206"/>
                </a:lnTo>
                <a:lnTo>
                  <a:pt x="2867" y="3214"/>
                </a:lnTo>
                <a:lnTo>
                  <a:pt x="2850" y="3221"/>
                </a:lnTo>
                <a:lnTo>
                  <a:pt x="2574" y="3283"/>
                </a:lnTo>
                <a:lnTo>
                  <a:pt x="2555" y="3285"/>
                </a:lnTo>
                <a:lnTo>
                  <a:pt x="2536" y="3283"/>
                </a:lnTo>
                <a:lnTo>
                  <a:pt x="2517" y="3277"/>
                </a:lnTo>
                <a:lnTo>
                  <a:pt x="2500" y="3267"/>
                </a:lnTo>
                <a:lnTo>
                  <a:pt x="2486" y="3253"/>
                </a:lnTo>
                <a:lnTo>
                  <a:pt x="2476" y="3236"/>
                </a:lnTo>
                <a:lnTo>
                  <a:pt x="2469" y="3216"/>
                </a:lnTo>
                <a:lnTo>
                  <a:pt x="2424" y="3020"/>
                </a:lnTo>
                <a:lnTo>
                  <a:pt x="2393" y="3010"/>
                </a:lnTo>
                <a:lnTo>
                  <a:pt x="2242" y="3145"/>
                </a:lnTo>
                <a:lnTo>
                  <a:pt x="2226" y="3157"/>
                </a:lnTo>
                <a:lnTo>
                  <a:pt x="2208" y="3164"/>
                </a:lnTo>
                <a:lnTo>
                  <a:pt x="2188" y="3167"/>
                </a:lnTo>
                <a:lnTo>
                  <a:pt x="2169" y="3166"/>
                </a:lnTo>
                <a:lnTo>
                  <a:pt x="2150" y="3161"/>
                </a:lnTo>
                <a:lnTo>
                  <a:pt x="2133" y="3151"/>
                </a:lnTo>
                <a:lnTo>
                  <a:pt x="2118" y="3138"/>
                </a:lnTo>
                <a:lnTo>
                  <a:pt x="1929" y="2927"/>
                </a:lnTo>
                <a:lnTo>
                  <a:pt x="1919" y="2914"/>
                </a:lnTo>
                <a:lnTo>
                  <a:pt x="1911" y="2898"/>
                </a:lnTo>
                <a:lnTo>
                  <a:pt x="1907" y="2881"/>
                </a:lnTo>
                <a:lnTo>
                  <a:pt x="1907" y="2863"/>
                </a:lnTo>
                <a:lnTo>
                  <a:pt x="1909" y="2847"/>
                </a:lnTo>
                <a:lnTo>
                  <a:pt x="1916" y="2830"/>
                </a:lnTo>
                <a:lnTo>
                  <a:pt x="1924" y="2815"/>
                </a:lnTo>
                <a:lnTo>
                  <a:pt x="1937" y="2803"/>
                </a:lnTo>
                <a:lnTo>
                  <a:pt x="2086" y="2668"/>
                </a:lnTo>
                <a:lnTo>
                  <a:pt x="2080" y="2636"/>
                </a:lnTo>
                <a:lnTo>
                  <a:pt x="1889" y="2570"/>
                </a:lnTo>
                <a:lnTo>
                  <a:pt x="1872" y="2561"/>
                </a:lnTo>
                <a:lnTo>
                  <a:pt x="1856" y="2548"/>
                </a:lnTo>
                <a:lnTo>
                  <a:pt x="1844" y="2533"/>
                </a:lnTo>
                <a:lnTo>
                  <a:pt x="1836" y="2515"/>
                </a:lnTo>
                <a:lnTo>
                  <a:pt x="1832" y="2497"/>
                </a:lnTo>
                <a:lnTo>
                  <a:pt x="1831" y="2477"/>
                </a:lnTo>
                <a:lnTo>
                  <a:pt x="1836" y="2457"/>
                </a:lnTo>
                <a:lnTo>
                  <a:pt x="1929" y="2191"/>
                </a:lnTo>
                <a:lnTo>
                  <a:pt x="1935" y="2175"/>
                </a:lnTo>
                <a:lnTo>
                  <a:pt x="1946" y="2161"/>
                </a:lnTo>
                <a:lnTo>
                  <a:pt x="1959" y="2150"/>
                </a:lnTo>
                <a:lnTo>
                  <a:pt x="1973" y="2140"/>
                </a:lnTo>
                <a:lnTo>
                  <a:pt x="1995" y="2133"/>
                </a:lnTo>
                <a:lnTo>
                  <a:pt x="2018" y="2132"/>
                </a:lnTo>
                <a:lnTo>
                  <a:pt x="2041" y="2137"/>
                </a:lnTo>
                <a:lnTo>
                  <a:pt x="2232" y="2203"/>
                </a:lnTo>
                <a:lnTo>
                  <a:pt x="2234" y="2202"/>
                </a:lnTo>
                <a:lnTo>
                  <a:pt x="2235" y="2200"/>
                </a:lnTo>
                <a:lnTo>
                  <a:pt x="2190" y="2004"/>
                </a:lnTo>
                <a:lnTo>
                  <a:pt x="2188" y="1981"/>
                </a:lnTo>
                <a:lnTo>
                  <a:pt x="2192" y="1958"/>
                </a:lnTo>
                <a:lnTo>
                  <a:pt x="2202" y="1937"/>
                </a:lnTo>
                <a:lnTo>
                  <a:pt x="2212" y="1924"/>
                </a:lnTo>
                <a:lnTo>
                  <a:pt x="2226" y="1912"/>
                </a:lnTo>
                <a:lnTo>
                  <a:pt x="2240" y="1904"/>
                </a:lnTo>
                <a:lnTo>
                  <a:pt x="2257" y="1898"/>
                </a:lnTo>
                <a:lnTo>
                  <a:pt x="2533" y="1835"/>
                </a:lnTo>
                <a:lnTo>
                  <a:pt x="2552" y="1832"/>
                </a:lnTo>
                <a:close/>
                <a:moveTo>
                  <a:pt x="1135" y="904"/>
                </a:moveTo>
                <a:lnTo>
                  <a:pt x="1098" y="907"/>
                </a:lnTo>
                <a:lnTo>
                  <a:pt x="1063" y="917"/>
                </a:lnTo>
                <a:lnTo>
                  <a:pt x="1029" y="930"/>
                </a:lnTo>
                <a:lnTo>
                  <a:pt x="999" y="949"/>
                </a:lnTo>
                <a:lnTo>
                  <a:pt x="973" y="972"/>
                </a:lnTo>
                <a:lnTo>
                  <a:pt x="949" y="999"/>
                </a:lnTo>
                <a:lnTo>
                  <a:pt x="931" y="1029"/>
                </a:lnTo>
                <a:lnTo>
                  <a:pt x="916" y="1062"/>
                </a:lnTo>
                <a:lnTo>
                  <a:pt x="908" y="1098"/>
                </a:lnTo>
                <a:lnTo>
                  <a:pt x="905" y="1135"/>
                </a:lnTo>
                <a:lnTo>
                  <a:pt x="908" y="1172"/>
                </a:lnTo>
                <a:lnTo>
                  <a:pt x="916" y="1208"/>
                </a:lnTo>
                <a:lnTo>
                  <a:pt x="931" y="1241"/>
                </a:lnTo>
                <a:lnTo>
                  <a:pt x="949" y="1271"/>
                </a:lnTo>
                <a:lnTo>
                  <a:pt x="973" y="1298"/>
                </a:lnTo>
                <a:lnTo>
                  <a:pt x="999" y="1321"/>
                </a:lnTo>
                <a:lnTo>
                  <a:pt x="1029" y="1339"/>
                </a:lnTo>
                <a:lnTo>
                  <a:pt x="1063" y="1354"/>
                </a:lnTo>
                <a:lnTo>
                  <a:pt x="1098" y="1362"/>
                </a:lnTo>
                <a:lnTo>
                  <a:pt x="1135" y="1365"/>
                </a:lnTo>
                <a:lnTo>
                  <a:pt x="1173" y="1362"/>
                </a:lnTo>
                <a:lnTo>
                  <a:pt x="1209" y="1354"/>
                </a:lnTo>
                <a:lnTo>
                  <a:pt x="1241" y="1339"/>
                </a:lnTo>
                <a:lnTo>
                  <a:pt x="1271" y="1321"/>
                </a:lnTo>
                <a:lnTo>
                  <a:pt x="1299" y="1298"/>
                </a:lnTo>
                <a:lnTo>
                  <a:pt x="1322" y="1271"/>
                </a:lnTo>
                <a:lnTo>
                  <a:pt x="1341" y="1241"/>
                </a:lnTo>
                <a:lnTo>
                  <a:pt x="1354" y="1208"/>
                </a:lnTo>
                <a:lnTo>
                  <a:pt x="1363" y="1172"/>
                </a:lnTo>
                <a:lnTo>
                  <a:pt x="1366" y="1135"/>
                </a:lnTo>
                <a:lnTo>
                  <a:pt x="1363" y="1098"/>
                </a:lnTo>
                <a:lnTo>
                  <a:pt x="1354" y="1062"/>
                </a:lnTo>
                <a:lnTo>
                  <a:pt x="1341" y="1029"/>
                </a:lnTo>
                <a:lnTo>
                  <a:pt x="1322" y="999"/>
                </a:lnTo>
                <a:lnTo>
                  <a:pt x="1299" y="972"/>
                </a:lnTo>
                <a:lnTo>
                  <a:pt x="1271" y="949"/>
                </a:lnTo>
                <a:lnTo>
                  <a:pt x="1241" y="930"/>
                </a:lnTo>
                <a:lnTo>
                  <a:pt x="1209" y="917"/>
                </a:lnTo>
                <a:lnTo>
                  <a:pt x="1173" y="907"/>
                </a:lnTo>
                <a:lnTo>
                  <a:pt x="1135" y="904"/>
                </a:lnTo>
                <a:close/>
                <a:moveTo>
                  <a:pt x="1135" y="728"/>
                </a:moveTo>
                <a:lnTo>
                  <a:pt x="1187" y="731"/>
                </a:lnTo>
                <a:lnTo>
                  <a:pt x="1236" y="741"/>
                </a:lnTo>
                <a:lnTo>
                  <a:pt x="1282" y="756"/>
                </a:lnTo>
                <a:lnTo>
                  <a:pt x="1327" y="776"/>
                </a:lnTo>
                <a:lnTo>
                  <a:pt x="1368" y="802"/>
                </a:lnTo>
                <a:lnTo>
                  <a:pt x="1405" y="831"/>
                </a:lnTo>
                <a:lnTo>
                  <a:pt x="1439" y="866"/>
                </a:lnTo>
                <a:lnTo>
                  <a:pt x="1469" y="903"/>
                </a:lnTo>
                <a:lnTo>
                  <a:pt x="1495" y="944"/>
                </a:lnTo>
                <a:lnTo>
                  <a:pt x="1514" y="988"/>
                </a:lnTo>
                <a:lnTo>
                  <a:pt x="1530" y="1035"/>
                </a:lnTo>
                <a:lnTo>
                  <a:pt x="1540" y="1084"/>
                </a:lnTo>
                <a:lnTo>
                  <a:pt x="1543" y="1135"/>
                </a:lnTo>
                <a:lnTo>
                  <a:pt x="1540" y="1186"/>
                </a:lnTo>
                <a:lnTo>
                  <a:pt x="1530" y="1235"/>
                </a:lnTo>
                <a:lnTo>
                  <a:pt x="1514" y="1281"/>
                </a:lnTo>
                <a:lnTo>
                  <a:pt x="1495" y="1325"/>
                </a:lnTo>
                <a:lnTo>
                  <a:pt x="1469" y="1367"/>
                </a:lnTo>
                <a:lnTo>
                  <a:pt x="1439" y="1405"/>
                </a:lnTo>
                <a:lnTo>
                  <a:pt x="1405" y="1439"/>
                </a:lnTo>
                <a:lnTo>
                  <a:pt x="1368" y="1469"/>
                </a:lnTo>
                <a:lnTo>
                  <a:pt x="1327" y="1494"/>
                </a:lnTo>
                <a:lnTo>
                  <a:pt x="1282" y="1514"/>
                </a:lnTo>
                <a:lnTo>
                  <a:pt x="1236" y="1529"/>
                </a:lnTo>
                <a:lnTo>
                  <a:pt x="1187" y="1538"/>
                </a:lnTo>
                <a:lnTo>
                  <a:pt x="1135" y="1541"/>
                </a:lnTo>
                <a:lnTo>
                  <a:pt x="1084" y="1538"/>
                </a:lnTo>
                <a:lnTo>
                  <a:pt x="1036" y="1529"/>
                </a:lnTo>
                <a:lnTo>
                  <a:pt x="989" y="1514"/>
                </a:lnTo>
                <a:lnTo>
                  <a:pt x="945" y="1494"/>
                </a:lnTo>
                <a:lnTo>
                  <a:pt x="903" y="1469"/>
                </a:lnTo>
                <a:lnTo>
                  <a:pt x="865" y="1439"/>
                </a:lnTo>
                <a:lnTo>
                  <a:pt x="831" y="1405"/>
                </a:lnTo>
                <a:lnTo>
                  <a:pt x="801" y="1367"/>
                </a:lnTo>
                <a:lnTo>
                  <a:pt x="776" y="1325"/>
                </a:lnTo>
                <a:lnTo>
                  <a:pt x="756" y="1281"/>
                </a:lnTo>
                <a:lnTo>
                  <a:pt x="740" y="1235"/>
                </a:lnTo>
                <a:lnTo>
                  <a:pt x="732" y="1186"/>
                </a:lnTo>
                <a:lnTo>
                  <a:pt x="729" y="1135"/>
                </a:lnTo>
                <a:lnTo>
                  <a:pt x="732" y="1084"/>
                </a:lnTo>
                <a:lnTo>
                  <a:pt x="740" y="1035"/>
                </a:lnTo>
                <a:lnTo>
                  <a:pt x="756" y="988"/>
                </a:lnTo>
                <a:lnTo>
                  <a:pt x="776" y="944"/>
                </a:lnTo>
                <a:lnTo>
                  <a:pt x="801" y="903"/>
                </a:lnTo>
                <a:lnTo>
                  <a:pt x="831" y="866"/>
                </a:lnTo>
                <a:lnTo>
                  <a:pt x="865" y="831"/>
                </a:lnTo>
                <a:lnTo>
                  <a:pt x="903" y="802"/>
                </a:lnTo>
                <a:lnTo>
                  <a:pt x="945" y="776"/>
                </a:lnTo>
                <a:lnTo>
                  <a:pt x="989" y="756"/>
                </a:lnTo>
                <a:lnTo>
                  <a:pt x="1036" y="741"/>
                </a:lnTo>
                <a:lnTo>
                  <a:pt x="1084" y="731"/>
                </a:lnTo>
                <a:lnTo>
                  <a:pt x="1135" y="728"/>
                </a:lnTo>
                <a:close/>
                <a:moveTo>
                  <a:pt x="1010" y="177"/>
                </a:moveTo>
                <a:lnTo>
                  <a:pt x="1006" y="177"/>
                </a:lnTo>
                <a:lnTo>
                  <a:pt x="1003" y="178"/>
                </a:lnTo>
                <a:lnTo>
                  <a:pt x="999" y="180"/>
                </a:lnTo>
                <a:lnTo>
                  <a:pt x="996" y="183"/>
                </a:lnTo>
                <a:lnTo>
                  <a:pt x="996" y="303"/>
                </a:lnTo>
                <a:lnTo>
                  <a:pt x="993" y="335"/>
                </a:lnTo>
                <a:lnTo>
                  <a:pt x="986" y="365"/>
                </a:lnTo>
                <a:lnTo>
                  <a:pt x="975" y="392"/>
                </a:lnTo>
                <a:lnTo>
                  <a:pt x="958" y="416"/>
                </a:lnTo>
                <a:lnTo>
                  <a:pt x="939" y="436"/>
                </a:lnTo>
                <a:lnTo>
                  <a:pt x="915" y="453"/>
                </a:lnTo>
                <a:lnTo>
                  <a:pt x="888" y="465"/>
                </a:lnTo>
                <a:lnTo>
                  <a:pt x="873" y="472"/>
                </a:lnTo>
                <a:lnTo>
                  <a:pt x="858" y="479"/>
                </a:lnTo>
                <a:lnTo>
                  <a:pt x="833" y="492"/>
                </a:lnTo>
                <a:lnTo>
                  <a:pt x="808" y="501"/>
                </a:lnTo>
                <a:lnTo>
                  <a:pt x="782" y="507"/>
                </a:lnTo>
                <a:lnTo>
                  <a:pt x="756" y="509"/>
                </a:lnTo>
                <a:lnTo>
                  <a:pt x="729" y="507"/>
                </a:lnTo>
                <a:lnTo>
                  <a:pt x="703" y="501"/>
                </a:lnTo>
                <a:lnTo>
                  <a:pt x="679" y="492"/>
                </a:lnTo>
                <a:lnTo>
                  <a:pt x="656" y="477"/>
                </a:lnTo>
                <a:lnTo>
                  <a:pt x="636" y="460"/>
                </a:lnTo>
                <a:lnTo>
                  <a:pt x="542" y="368"/>
                </a:lnTo>
                <a:lnTo>
                  <a:pt x="372" y="539"/>
                </a:lnTo>
                <a:lnTo>
                  <a:pt x="463" y="629"/>
                </a:lnTo>
                <a:lnTo>
                  <a:pt x="483" y="654"/>
                </a:lnTo>
                <a:lnTo>
                  <a:pt x="497" y="680"/>
                </a:lnTo>
                <a:lnTo>
                  <a:pt x="508" y="708"/>
                </a:lnTo>
                <a:lnTo>
                  <a:pt x="512" y="739"/>
                </a:lnTo>
                <a:lnTo>
                  <a:pt x="511" y="769"/>
                </a:lnTo>
                <a:lnTo>
                  <a:pt x="505" y="798"/>
                </a:lnTo>
                <a:lnTo>
                  <a:pt x="493" y="828"/>
                </a:lnTo>
                <a:lnTo>
                  <a:pt x="490" y="834"/>
                </a:lnTo>
                <a:lnTo>
                  <a:pt x="482" y="852"/>
                </a:lnTo>
                <a:lnTo>
                  <a:pt x="474" y="868"/>
                </a:lnTo>
                <a:lnTo>
                  <a:pt x="467" y="885"/>
                </a:lnTo>
                <a:lnTo>
                  <a:pt x="455" y="913"/>
                </a:lnTo>
                <a:lnTo>
                  <a:pt x="439" y="937"/>
                </a:lnTo>
                <a:lnTo>
                  <a:pt x="419" y="957"/>
                </a:lnTo>
                <a:lnTo>
                  <a:pt x="395" y="973"/>
                </a:lnTo>
                <a:lnTo>
                  <a:pt x="366" y="986"/>
                </a:lnTo>
                <a:lnTo>
                  <a:pt x="336" y="993"/>
                </a:lnTo>
                <a:lnTo>
                  <a:pt x="304" y="995"/>
                </a:lnTo>
                <a:lnTo>
                  <a:pt x="181" y="995"/>
                </a:lnTo>
                <a:lnTo>
                  <a:pt x="179" y="999"/>
                </a:lnTo>
                <a:lnTo>
                  <a:pt x="178" y="1003"/>
                </a:lnTo>
                <a:lnTo>
                  <a:pt x="177" y="1006"/>
                </a:lnTo>
                <a:lnTo>
                  <a:pt x="176" y="1009"/>
                </a:lnTo>
                <a:lnTo>
                  <a:pt x="176" y="1260"/>
                </a:lnTo>
                <a:lnTo>
                  <a:pt x="177" y="1264"/>
                </a:lnTo>
                <a:lnTo>
                  <a:pt x="178" y="1267"/>
                </a:lnTo>
                <a:lnTo>
                  <a:pt x="179" y="1271"/>
                </a:lnTo>
                <a:lnTo>
                  <a:pt x="181" y="1274"/>
                </a:lnTo>
                <a:lnTo>
                  <a:pt x="304" y="1274"/>
                </a:lnTo>
                <a:lnTo>
                  <a:pt x="336" y="1276"/>
                </a:lnTo>
                <a:lnTo>
                  <a:pt x="366" y="1285"/>
                </a:lnTo>
                <a:lnTo>
                  <a:pt x="394" y="1296"/>
                </a:lnTo>
                <a:lnTo>
                  <a:pt x="418" y="1313"/>
                </a:lnTo>
                <a:lnTo>
                  <a:pt x="439" y="1333"/>
                </a:lnTo>
                <a:lnTo>
                  <a:pt x="455" y="1357"/>
                </a:lnTo>
                <a:lnTo>
                  <a:pt x="467" y="1384"/>
                </a:lnTo>
                <a:lnTo>
                  <a:pt x="471" y="1394"/>
                </a:lnTo>
                <a:lnTo>
                  <a:pt x="475" y="1402"/>
                </a:lnTo>
                <a:lnTo>
                  <a:pt x="481" y="1412"/>
                </a:lnTo>
                <a:lnTo>
                  <a:pt x="492" y="1432"/>
                </a:lnTo>
                <a:lnTo>
                  <a:pt x="504" y="1458"/>
                </a:lnTo>
                <a:lnTo>
                  <a:pt x="510" y="1485"/>
                </a:lnTo>
                <a:lnTo>
                  <a:pt x="512" y="1512"/>
                </a:lnTo>
                <a:lnTo>
                  <a:pt x="510" y="1538"/>
                </a:lnTo>
                <a:lnTo>
                  <a:pt x="504" y="1564"/>
                </a:lnTo>
                <a:lnTo>
                  <a:pt x="494" y="1589"/>
                </a:lnTo>
                <a:lnTo>
                  <a:pt x="480" y="1612"/>
                </a:lnTo>
                <a:lnTo>
                  <a:pt x="461" y="1633"/>
                </a:lnTo>
                <a:lnTo>
                  <a:pt x="372" y="1722"/>
                </a:lnTo>
                <a:lnTo>
                  <a:pt x="542" y="1893"/>
                </a:lnTo>
                <a:lnTo>
                  <a:pt x="632" y="1802"/>
                </a:lnTo>
                <a:lnTo>
                  <a:pt x="656" y="1782"/>
                </a:lnTo>
                <a:lnTo>
                  <a:pt x="682" y="1768"/>
                </a:lnTo>
                <a:lnTo>
                  <a:pt x="710" y="1757"/>
                </a:lnTo>
                <a:lnTo>
                  <a:pt x="739" y="1753"/>
                </a:lnTo>
                <a:lnTo>
                  <a:pt x="769" y="1753"/>
                </a:lnTo>
                <a:lnTo>
                  <a:pt x="799" y="1758"/>
                </a:lnTo>
                <a:lnTo>
                  <a:pt x="827" y="1769"/>
                </a:lnTo>
                <a:lnTo>
                  <a:pt x="837" y="1773"/>
                </a:lnTo>
                <a:lnTo>
                  <a:pt x="855" y="1781"/>
                </a:lnTo>
                <a:lnTo>
                  <a:pt x="871" y="1788"/>
                </a:lnTo>
                <a:lnTo>
                  <a:pt x="888" y="1796"/>
                </a:lnTo>
                <a:lnTo>
                  <a:pt x="915" y="1808"/>
                </a:lnTo>
                <a:lnTo>
                  <a:pt x="939" y="1824"/>
                </a:lnTo>
                <a:lnTo>
                  <a:pt x="958" y="1845"/>
                </a:lnTo>
                <a:lnTo>
                  <a:pt x="975" y="1869"/>
                </a:lnTo>
                <a:lnTo>
                  <a:pt x="986" y="1896"/>
                </a:lnTo>
                <a:lnTo>
                  <a:pt x="993" y="1926"/>
                </a:lnTo>
                <a:lnTo>
                  <a:pt x="996" y="1958"/>
                </a:lnTo>
                <a:lnTo>
                  <a:pt x="996" y="2087"/>
                </a:lnTo>
                <a:lnTo>
                  <a:pt x="999" y="2089"/>
                </a:lnTo>
                <a:lnTo>
                  <a:pt x="1003" y="2091"/>
                </a:lnTo>
                <a:lnTo>
                  <a:pt x="1006" y="2092"/>
                </a:lnTo>
                <a:lnTo>
                  <a:pt x="1010" y="2093"/>
                </a:lnTo>
                <a:lnTo>
                  <a:pt x="1261" y="2093"/>
                </a:lnTo>
                <a:lnTo>
                  <a:pt x="1264" y="2092"/>
                </a:lnTo>
                <a:lnTo>
                  <a:pt x="1268" y="2091"/>
                </a:lnTo>
                <a:lnTo>
                  <a:pt x="1271" y="2089"/>
                </a:lnTo>
                <a:lnTo>
                  <a:pt x="1275" y="2087"/>
                </a:lnTo>
                <a:lnTo>
                  <a:pt x="1275" y="1958"/>
                </a:lnTo>
                <a:lnTo>
                  <a:pt x="1278" y="1926"/>
                </a:lnTo>
                <a:lnTo>
                  <a:pt x="1285" y="1896"/>
                </a:lnTo>
                <a:lnTo>
                  <a:pt x="1297" y="1869"/>
                </a:lnTo>
                <a:lnTo>
                  <a:pt x="1312" y="1845"/>
                </a:lnTo>
                <a:lnTo>
                  <a:pt x="1332" y="1824"/>
                </a:lnTo>
                <a:lnTo>
                  <a:pt x="1356" y="1807"/>
                </a:lnTo>
                <a:lnTo>
                  <a:pt x="1383" y="1796"/>
                </a:lnTo>
                <a:lnTo>
                  <a:pt x="1398" y="1790"/>
                </a:lnTo>
                <a:lnTo>
                  <a:pt x="1414" y="1781"/>
                </a:lnTo>
                <a:lnTo>
                  <a:pt x="1438" y="1770"/>
                </a:lnTo>
                <a:lnTo>
                  <a:pt x="1463" y="1760"/>
                </a:lnTo>
                <a:lnTo>
                  <a:pt x="1488" y="1754"/>
                </a:lnTo>
                <a:lnTo>
                  <a:pt x="1514" y="1752"/>
                </a:lnTo>
                <a:lnTo>
                  <a:pt x="1542" y="1754"/>
                </a:lnTo>
                <a:lnTo>
                  <a:pt x="1568" y="1760"/>
                </a:lnTo>
                <a:lnTo>
                  <a:pt x="1593" y="1771"/>
                </a:lnTo>
                <a:lnTo>
                  <a:pt x="1615" y="1784"/>
                </a:lnTo>
                <a:lnTo>
                  <a:pt x="1636" y="1802"/>
                </a:lnTo>
                <a:lnTo>
                  <a:pt x="1728" y="1894"/>
                </a:lnTo>
                <a:lnTo>
                  <a:pt x="1899" y="1725"/>
                </a:lnTo>
                <a:lnTo>
                  <a:pt x="1810" y="1637"/>
                </a:lnTo>
                <a:lnTo>
                  <a:pt x="1789" y="1612"/>
                </a:lnTo>
                <a:lnTo>
                  <a:pt x="1774" y="1585"/>
                </a:lnTo>
                <a:lnTo>
                  <a:pt x="1764" y="1557"/>
                </a:lnTo>
                <a:lnTo>
                  <a:pt x="1760" y="1527"/>
                </a:lnTo>
                <a:lnTo>
                  <a:pt x="1760" y="1496"/>
                </a:lnTo>
                <a:lnTo>
                  <a:pt x="1766" y="1466"/>
                </a:lnTo>
                <a:lnTo>
                  <a:pt x="1778" y="1438"/>
                </a:lnTo>
                <a:lnTo>
                  <a:pt x="1784" y="1427"/>
                </a:lnTo>
                <a:lnTo>
                  <a:pt x="1791" y="1412"/>
                </a:lnTo>
                <a:lnTo>
                  <a:pt x="1797" y="1399"/>
                </a:lnTo>
                <a:lnTo>
                  <a:pt x="1803" y="1384"/>
                </a:lnTo>
                <a:lnTo>
                  <a:pt x="1815" y="1357"/>
                </a:lnTo>
                <a:lnTo>
                  <a:pt x="1832" y="1333"/>
                </a:lnTo>
                <a:lnTo>
                  <a:pt x="1853" y="1313"/>
                </a:lnTo>
                <a:lnTo>
                  <a:pt x="1877" y="1296"/>
                </a:lnTo>
                <a:lnTo>
                  <a:pt x="1904" y="1285"/>
                </a:lnTo>
                <a:lnTo>
                  <a:pt x="1934" y="1276"/>
                </a:lnTo>
                <a:lnTo>
                  <a:pt x="1967" y="1274"/>
                </a:lnTo>
                <a:lnTo>
                  <a:pt x="2089" y="1274"/>
                </a:lnTo>
                <a:lnTo>
                  <a:pt x="2092" y="1271"/>
                </a:lnTo>
                <a:lnTo>
                  <a:pt x="2094" y="1267"/>
                </a:lnTo>
                <a:lnTo>
                  <a:pt x="2095" y="1264"/>
                </a:lnTo>
                <a:lnTo>
                  <a:pt x="2095" y="1260"/>
                </a:lnTo>
                <a:lnTo>
                  <a:pt x="2095" y="1009"/>
                </a:lnTo>
                <a:lnTo>
                  <a:pt x="2095" y="1006"/>
                </a:lnTo>
                <a:lnTo>
                  <a:pt x="2094" y="1003"/>
                </a:lnTo>
                <a:lnTo>
                  <a:pt x="2092" y="999"/>
                </a:lnTo>
                <a:lnTo>
                  <a:pt x="2089" y="995"/>
                </a:lnTo>
                <a:lnTo>
                  <a:pt x="1967" y="995"/>
                </a:lnTo>
                <a:lnTo>
                  <a:pt x="1934" y="993"/>
                </a:lnTo>
                <a:lnTo>
                  <a:pt x="1904" y="986"/>
                </a:lnTo>
                <a:lnTo>
                  <a:pt x="1877" y="973"/>
                </a:lnTo>
                <a:lnTo>
                  <a:pt x="1853" y="957"/>
                </a:lnTo>
                <a:lnTo>
                  <a:pt x="1832" y="937"/>
                </a:lnTo>
                <a:lnTo>
                  <a:pt x="1815" y="913"/>
                </a:lnTo>
                <a:lnTo>
                  <a:pt x="1803" y="884"/>
                </a:lnTo>
                <a:lnTo>
                  <a:pt x="1799" y="874"/>
                </a:lnTo>
                <a:lnTo>
                  <a:pt x="1794" y="863"/>
                </a:lnTo>
                <a:lnTo>
                  <a:pt x="1788" y="852"/>
                </a:lnTo>
                <a:lnTo>
                  <a:pt x="1777" y="833"/>
                </a:lnTo>
                <a:lnTo>
                  <a:pt x="1766" y="803"/>
                </a:lnTo>
                <a:lnTo>
                  <a:pt x="1760" y="772"/>
                </a:lnTo>
                <a:lnTo>
                  <a:pt x="1758" y="742"/>
                </a:lnTo>
                <a:lnTo>
                  <a:pt x="1764" y="713"/>
                </a:lnTo>
                <a:lnTo>
                  <a:pt x="1773" y="683"/>
                </a:lnTo>
                <a:lnTo>
                  <a:pt x="1788" y="656"/>
                </a:lnTo>
                <a:lnTo>
                  <a:pt x="1808" y="632"/>
                </a:lnTo>
                <a:lnTo>
                  <a:pt x="1900" y="539"/>
                </a:lnTo>
                <a:lnTo>
                  <a:pt x="1729" y="367"/>
                </a:lnTo>
                <a:lnTo>
                  <a:pt x="1638" y="459"/>
                </a:lnTo>
                <a:lnTo>
                  <a:pt x="1615" y="479"/>
                </a:lnTo>
                <a:lnTo>
                  <a:pt x="1589" y="494"/>
                </a:lnTo>
                <a:lnTo>
                  <a:pt x="1560" y="503"/>
                </a:lnTo>
                <a:lnTo>
                  <a:pt x="1531" y="508"/>
                </a:lnTo>
                <a:lnTo>
                  <a:pt x="1502" y="508"/>
                </a:lnTo>
                <a:lnTo>
                  <a:pt x="1471" y="502"/>
                </a:lnTo>
                <a:lnTo>
                  <a:pt x="1443" y="492"/>
                </a:lnTo>
                <a:lnTo>
                  <a:pt x="1432" y="486"/>
                </a:lnTo>
                <a:lnTo>
                  <a:pt x="1407" y="475"/>
                </a:lnTo>
                <a:lnTo>
                  <a:pt x="1383" y="465"/>
                </a:lnTo>
                <a:lnTo>
                  <a:pt x="1356" y="453"/>
                </a:lnTo>
                <a:lnTo>
                  <a:pt x="1332" y="436"/>
                </a:lnTo>
                <a:lnTo>
                  <a:pt x="1312" y="416"/>
                </a:lnTo>
                <a:lnTo>
                  <a:pt x="1297" y="392"/>
                </a:lnTo>
                <a:lnTo>
                  <a:pt x="1285" y="365"/>
                </a:lnTo>
                <a:lnTo>
                  <a:pt x="1278" y="334"/>
                </a:lnTo>
                <a:lnTo>
                  <a:pt x="1275" y="303"/>
                </a:lnTo>
                <a:lnTo>
                  <a:pt x="1275" y="183"/>
                </a:lnTo>
                <a:lnTo>
                  <a:pt x="1271" y="180"/>
                </a:lnTo>
                <a:lnTo>
                  <a:pt x="1268" y="178"/>
                </a:lnTo>
                <a:lnTo>
                  <a:pt x="1264" y="177"/>
                </a:lnTo>
                <a:lnTo>
                  <a:pt x="1261" y="177"/>
                </a:lnTo>
                <a:lnTo>
                  <a:pt x="1010" y="177"/>
                </a:lnTo>
                <a:close/>
                <a:moveTo>
                  <a:pt x="1010" y="0"/>
                </a:moveTo>
                <a:lnTo>
                  <a:pt x="1261" y="0"/>
                </a:lnTo>
                <a:lnTo>
                  <a:pt x="1288" y="2"/>
                </a:lnTo>
                <a:lnTo>
                  <a:pt x="1315" y="9"/>
                </a:lnTo>
                <a:lnTo>
                  <a:pt x="1342" y="18"/>
                </a:lnTo>
                <a:lnTo>
                  <a:pt x="1367" y="32"/>
                </a:lnTo>
                <a:lnTo>
                  <a:pt x="1390" y="48"/>
                </a:lnTo>
                <a:lnTo>
                  <a:pt x="1411" y="68"/>
                </a:lnTo>
                <a:lnTo>
                  <a:pt x="1427" y="90"/>
                </a:lnTo>
                <a:lnTo>
                  <a:pt x="1440" y="115"/>
                </a:lnTo>
                <a:lnTo>
                  <a:pt x="1448" y="143"/>
                </a:lnTo>
                <a:lnTo>
                  <a:pt x="1452" y="172"/>
                </a:lnTo>
                <a:lnTo>
                  <a:pt x="1452" y="303"/>
                </a:lnTo>
                <a:lnTo>
                  <a:pt x="1481" y="315"/>
                </a:lnTo>
                <a:lnTo>
                  <a:pt x="1507" y="327"/>
                </a:lnTo>
                <a:lnTo>
                  <a:pt x="1516" y="331"/>
                </a:lnTo>
                <a:lnTo>
                  <a:pt x="1608" y="239"/>
                </a:lnTo>
                <a:lnTo>
                  <a:pt x="1629" y="221"/>
                </a:lnTo>
                <a:lnTo>
                  <a:pt x="1652" y="208"/>
                </a:lnTo>
                <a:lnTo>
                  <a:pt x="1676" y="197"/>
                </a:lnTo>
                <a:lnTo>
                  <a:pt x="1702" y="191"/>
                </a:lnTo>
                <a:lnTo>
                  <a:pt x="1729" y="189"/>
                </a:lnTo>
                <a:lnTo>
                  <a:pt x="1756" y="191"/>
                </a:lnTo>
                <a:lnTo>
                  <a:pt x="1781" y="197"/>
                </a:lnTo>
                <a:lnTo>
                  <a:pt x="1807" y="208"/>
                </a:lnTo>
                <a:lnTo>
                  <a:pt x="1830" y="221"/>
                </a:lnTo>
                <a:lnTo>
                  <a:pt x="1851" y="239"/>
                </a:lnTo>
                <a:lnTo>
                  <a:pt x="2028" y="417"/>
                </a:lnTo>
                <a:lnTo>
                  <a:pt x="2048" y="441"/>
                </a:lnTo>
                <a:lnTo>
                  <a:pt x="2063" y="466"/>
                </a:lnTo>
                <a:lnTo>
                  <a:pt x="2073" y="495"/>
                </a:lnTo>
                <a:lnTo>
                  <a:pt x="2078" y="523"/>
                </a:lnTo>
                <a:lnTo>
                  <a:pt x="2078" y="552"/>
                </a:lnTo>
                <a:lnTo>
                  <a:pt x="2073" y="582"/>
                </a:lnTo>
                <a:lnTo>
                  <a:pt x="2063" y="610"/>
                </a:lnTo>
                <a:lnTo>
                  <a:pt x="2049" y="636"/>
                </a:lnTo>
                <a:lnTo>
                  <a:pt x="2029" y="659"/>
                </a:lnTo>
                <a:lnTo>
                  <a:pt x="1935" y="753"/>
                </a:lnTo>
                <a:lnTo>
                  <a:pt x="1943" y="767"/>
                </a:lnTo>
                <a:lnTo>
                  <a:pt x="1950" y="782"/>
                </a:lnTo>
                <a:lnTo>
                  <a:pt x="1959" y="800"/>
                </a:lnTo>
                <a:lnTo>
                  <a:pt x="1967" y="819"/>
                </a:lnTo>
                <a:lnTo>
                  <a:pt x="2099" y="819"/>
                </a:lnTo>
                <a:lnTo>
                  <a:pt x="2128" y="823"/>
                </a:lnTo>
                <a:lnTo>
                  <a:pt x="2156" y="830"/>
                </a:lnTo>
                <a:lnTo>
                  <a:pt x="2182" y="844"/>
                </a:lnTo>
                <a:lnTo>
                  <a:pt x="2204" y="860"/>
                </a:lnTo>
                <a:lnTo>
                  <a:pt x="2224" y="880"/>
                </a:lnTo>
                <a:lnTo>
                  <a:pt x="2240" y="903"/>
                </a:lnTo>
                <a:lnTo>
                  <a:pt x="2253" y="928"/>
                </a:lnTo>
                <a:lnTo>
                  <a:pt x="2263" y="956"/>
                </a:lnTo>
                <a:lnTo>
                  <a:pt x="2270" y="982"/>
                </a:lnTo>
                <a:lnTo>
                  <a:pt x="2272" y="1009"/>
                </a:lnTo>
                <a:lnTo>
                  <a:pt x="2272" y="1260"/>
                </a:lnTo>
                <a:lnTo>
                  <a:pt x="2270" y="1288"/>
                </a:lnTo>
                <a:lnTo>
                  <a:pt x="2263" y="1315"/>
                </a:lnTo>
                <a:lnTo>
                  <a:pt x="2253" y="1341"/>
                </a:lnTo>
                <a:lnTo>
                  <a:pt x="2240" y="1366"/>
                </a:lnTo>
                <a:lnTo>
                  <a:pt x="2224" y="1389"/>
                </a:lnTo>
                <a:lnTo>
                  <a:pt x="2204" y="1409"/>
                </a:lnTo>
                <a:lnTo>
                  <a:pt x="2182" y="1426"/>
                </a:lnTo>
                <a:lnTo>
                  <a:pt x="2156" y="1440"/>
                </a:lnTo>
                <a:lnTo>
                  <a:pt x="2128" y="1448"/>
                </a:lnTo>
                <a:lnTo>
                  <a:pt x="2099" y="1450"/>
                </a:lnTo>
                <a:lnTo>
                  <a:pt x="1967" y="1450"/>
                </a:lnTo>
                <a:lnTo>
                  <a:pt x="1957" y="1473"/>
                </a:lnTo>
                <a:lnTo>
                  <a:pt x="1948" y="1493"/>
                </a:lnTo>
                <a:lnTo>
                  <a:pt x="1939" y="1511"/>
                </a:lnTo>
                <a:lnTo>
                  <a:pt x="1937" y="1514"/>
                </a:lnTo>
                <a:lnTo>
                  <a:pt x="2027" y="1602"/>
                </a:lnTo>
                <a:lnTo>
                  <a:pt x="2044" y="1623"/>
                </a:lnTo>
                <a:lnTo>
                  <a:pt x="2059" y="1646"/>
                </a:lnTo>
                <a:lnTo>
                  <a:pt x="2070" y="1671"/>
                </a:lnTo>
                <a:lnTo>
                  <a:pt x="2076" y="1697"/>
                </a:lnTo>
                <a:lnTo>
                  <a:pt x="2078" y="1724"/>
                </a:lnTo>
                <a:lnTo>
                  <a:pt x="2076" y="1751"/>
                </a:lnTo>
                <a:lnTo>
                  <a:pt x="2070" y="1777"/>
                </a:lnTo>
                <a:lnTo>
                  <a:pt x="2059" y="1802"/>
                </a:lnTo>
                <a:lnTo>
                  <a:pt x="2044" y="1825"/>
                </a:lnTo>
                <a:lnTo>
                  <a:pt x="2028" y="1846"/>
                </a:lnTo>
                <a:lnTo>
                  <a:pt x="1850" y="2022"/>
                </a:lnTo>
                <a:lnTo>
                  <a:pt x="1829" y="2040"/>
                </a:lnTo>
                <a:lnTo>
                  <a:pt x="1807" y="2054"/>
                </a:lnTo>
                <a:lnTo>
                  <a:pt x="1781" y="2064"/>
                </a:lnTo>
                <a:lnTo>
                  <a:pt x="1755" y="2070"/>
                </a:lnTo>
                <a:lnTo>
                  <a:pt x="1728" y="2072"/>
                </a:lnTo>
                <a:lnTo>
                  <a:pt x="1701" y="2070"/>
                </a:lnTo>
                <a:lnTo>
                  <a:pt x="1675" y="2064"/>
                </a:lnTo>
                <a:lnTo>
                  <a:pt x="1651" y="2054"/>
                </a:lnTo>
                <a:lnTo>
                  <a:pt x="1628" y="2040"/>
                </a:lnTo>
                <a:lnTo>
                  <a:pt x="1607" y="2022"/>
                </a:lnTo>
                <a:lnTo>
                  <a:pt x="1513" y="1929"/>
                </a:lnTo>
                <a:lnTo>
                  <a:pt x="1504" y="1933"/>
                </a:lnTo>
                <a:lnTo>
                  <a:pt x="1496" y="1938"/>
                </a:lnTo>
                <a:lnTo>
                  <a:pt x="1476" y="1948"/>
                </a:lnTo>
                <a:lnTo>
                  <a:pt x="1452" y="1958"/>
                </a:lnTo>
                <a:lnTo>
                  <a:pt x="1452" y="2098"/>
                </a:lnTo>
                <a:lnTo>
                  <a:pt x="1448" y="2127"/>
                </a:lnTo>
                <a:lnTo>
                  <a:pt x="1440" y="2154"/>
                </a:lnTo>
                <a:lnTo>
                  <a:pt x="1427" y="2179"/>
                </a:lnTo>
                <a:lnTo>
                  <a:pt x="1411" y="2202"/>
                </a:lnTo>
                <a:lnTo>
                  <a:pt x="1390" y="2221"/>
                </a:lnTo>
                <a:lnTo>
                  <a:pt x="1367" y="2238"/>
                </a:lnTo>
                <a:lnTo>
                  <a:pt x="1342" y="2252"/>
                </a:lnTo>
                <a:lnTo>
                  <a:pt x="1315" y="2261"/>
                </a:lnTo>
                <a:lnTo>
                  <a:pt x="1288" y="2267"/>
                </a:lnTo>
                <a:lnTo>
                  <a:pt x="1261" y="2269"/>
                </a:lnTo>
                <a:lnTo>
                  <a:pt x="1010" y="2269"/>
                </a:lnTo>
                <a:lnTo>
                  <a:pt x="982" y="2267"/>
                </a:lnTo>
                <a:lnTo>
                  <a:pt x="955" y="2261"/>
                </a:lnTo>
                <a:lnTo>
                  <a:pt x="929" y="2252"/>
                </a:lnTo>
                <a:lnTo>
                  <a:pt x="904" y="2238"/>
                </a:lnTo>
                <a:lnTo>
                  <a:pt x="881" y="2221"/>
                </a:lnTo>
                <a:lnTo>
                  <a:pt x="861" y="2202"/>
                </a:lnTo>
                <a:lnTo>
                  <a:pt x="843" y="2179"/>
                </a:lnTo>
                <a:lnTo>
                  <a:pt x="830" y="2154"/>
                </a:lnTo>
                <a:lnTo>
                  <a:pt x="822" y="2127"/>
                </a:lnTo>
                <a:lnTo>
                  <a:pt x="819" y="2098"/>
                </a:lnTo>
                <a:lnTo>
                  <a:pt x="819" y="1958"/>
                </a:lnTo>
                <a:lnTo>
                  <a:pt x="789" y="1946"/>
                </a:lnTo>
                <a:lnTo>
                  <a:pt x="760" y="1932"/>
                </a:lnTo>
                <a:lnTo>
                  <a:pt x="754" y="1929"/>
                </a:lnTo>
                <a:lnTo>
                  <a:pt x="664" y="2021"/>
                </a:lnTo>
                <a:lnTo>
                  <a:pt x="643" y="2039"/>
                </a:lnTo>
                <a:lnTo>
                  <a:pt x="620" y="2052"/>
                </a:lnTo>
                <a:lnTo>
                  <a:pt x="595" y="2063"/>
                </a:lnTo>
                <a:lnTo>
                  <a:pt x="569" y="2069"/>
                </a:lnTo>
                <a:lnTo>
                  <a:pt x="542" y="2071"/>
                </a:lnTo>
                <a:lnTo>
                  <a:pt x="515" y="2069"/>
                </a:lnTo>
                <a:lnTo>
                  <a:pt x="489" y="2063"/>
                </a:lnTo>
                <a:lnTo>
                  <a:pt x="464" y="2054"/>
                </a:lnTo>
                <a:lnTo>
                  <a:pt x="442" y="2039"/>
                </a:lnTo>
                <a:lnTo>
                  <a:pt x="421" y="2021"/>
                </a:lnTo>
                <a:lnTo>
                  <a:pt x="244" y="1844"/>
                </a:lnTo>
                <a:lnTo>
                  <a:pt x="226" y="1823"/>
                </a:lnTo>
                <a:lnTo>
                  <a:pt x="211" y="1800"/>
                </a:lnTo>
                <a:lnTo>
                  <a:pt x="201" y="1776"/>
                </a:lnTo>
                <a:lnTo>
                  <a:pt x="195" y="1749"/>
                </a:lnTo>
                <a:lnTo>
                  <a:pt x="194" y="1721"/>
                </a:lnTo>
                <a:lnTo>
                  <a:pt x="196" y="1694"/>
                </a:lnTo>
                <a:lnTo>
                  <a:pt x="202" y="1668"/>
                </a:lnTo>
                <a:lnTo>
                  <a:pt x="212" y="1644"/>
                </a:lnTo>
                <a:lnTo>
                  <a:pt x="227" y="1621"/>
                </a:lnTo>
                <a:lnTo>
                  <a:pt x="245" y="1600"/>
                </a:lnTo>
                <a:lnTo>
                  <a:pt x="335" y="1511"/>
                </a:lnTo>
                <a:lnTo>
                  <a:pt x="329" y="1500"/>
                </a:lnTo>
                <a:lnTo>
                  <a:pt x="320" y="1487"/>
                </a:lnTo>
                <a:lnTo>
                  <a:pt x="312" y="1470"/>
                </a:lnTo>
                <a:lnTo>
                  <a:pt x="304" y="1450"/>
                </a:lnTo>
                <a:lnTo>
                  <a:pt x="172" y="1450"/>
                </a:lnTo>
                <a:lnTo>
                  <a:pt x="142" y="1448"/>
                </a:lnTo>
                <a:lnTo>
                  <a:pt x="115" y="1440"/>
                </a:lnTo>
                <a:lnTo>
                  <a:pt x="90" y="1426"/>
                </a:lnTo>
                <a:lnTo>
                  <a:pt x="67" y="1409"/>
                </a:lnTo>
                <a:lnTo>
                  <a:pt x="48" y="1389"/>
                </a:lnTo>
                <a:lnTo>
                  <a:pt x="31" y="1366"/>
                </a:lnTo>
                <a:lnTo>
                  <a:pt x="18" y="1341"/>
                </a:lnTo>
                <a:lnTo>
                  <a:pt x="7" y="1315"/>
                </a:lnTo>
                <a:lnTo>
                  <a:pt x="2" y="1288"/>
                </a:lnTo>
                <a:lnTo>
                  <a:pt x="0" y="1260"/>
                </a:lnTo>
                <a:lnTo>
                  <a:pt x="0" y="1009"/>
                </a:lnTo>
                <a:lnTo>
                  <a:pt x="2" y="982"/>
                </a:lnTo>
                <a:lnTo>
                  <a:pt x="7" y="956"/>
                </a:lnTo>
                <a:lnTo>
                  <a:pt x="18" y="928"/>
                </a:lnTo>
                <a:lnTo>
                  <a:pt x="31" y="903"/>
                </a:lnTo>
                <a:lnTo>
                  <a:pt x="48" y="880"/>
                </a:lnTo>
                <a:lnTo>
                  <a:pt x="67" y="860"/>
                </a:lnTo>
                <a:lnTo>
                  <a:pt x="90" y="844"/>
                </a:lnTo>
                <a:lnTo>
                  <a:pt x="115" y="830"/>
                </a:lnTo>
                <a:lnTo>
                  <a:pt x="142" y="823"/>
                </a:lnTo>
                <a:lnTo>
                  <a:pt x="172" y="819"/>
                </a:lnTo>
                <a:lnTo>
                  <a:pt x="304" y="819"/>
                </a:lnTo>
                <a:lnTo>
                  <a:pt x="313" y="794"/>
                </a:lnTo>
                <a:lnTo>
                  <a:pt x="323" y="773"/>
                </a:lnTo>
                <a:lnTo>
                  <a:pt x="334" y="753"/>
                </a:lnTo>
                <a:lnTo>
                  <a:pt x="335" y="751"/>
                </a:lnTo>
                <a:lnTo>
                  <a:pt x="243" y="660"/>
                </a:lnTo>
                <a:lnTo>
                  <a:pt x="223" y="636"/>
                </a:lnTo>
                <a:lnTo>
                  <a:pt x="208" y="610"/>
                </a:lnTo>
                <a:lnTo>
                  <a:pt x="199" y="583"/>
                </a:lnTo>
                <a:lnTo>
                  <a:pt x="194" y="553"/>
                </a:lnTo>
                <a:lnTo>
                  <a:pt x="194" y="524"/>
                </a:lnTo>
                <a:lnTo>
                  <a:pt x="199" y="496"/>
                </a:lnTo>
                <a:lnTo>
                  <a:pt x="208" y="467"/>
                </a:lnTo>
                <a:lnTo>
                  <a:pt x="223" y="441"/>
                </a:lnTo>
                <a:lnTo>
                  <a:pt x="243" y="417"/>
                </a:lnTo>
                <a:lnTo>
                  <a:pt x="421" y="240"/>
                </a:lnTo>
                <a:lnTo>
                  <a:pt x="442" y="222"/>
                </a:lnTo>
                <a:lnTo>
                  <a:pt x="465" y="208"/>
                </a:lnTo>
                <a:lnTo>
                  <a:pt x="489" y="198"/>
                </a:lnTo>
                <a:lnTo>
                  <a:pt x="515" y="192"/>
                </a:lnTo>
                <a:lnTo>
                  <a:pt x="542" y="190"/>
                </a:lnTo>
                <a:lnTo>
                  <a:pt x="570" y="192"/>
                </a:lnTo>
                <a:lnTo>
                  <a:pt x="596" y="198"/>
                </a:lnTo>
                <a:lnTo>
                  <a:pt x="621" y="208"/>
                </a:lnTo>
                <a:lnTo>
                  <a:pt x="644" y="222"/>
                </a:lnTo>
                <a:lnTo>
                  <a:pt x="664" y="239"/>
                </a:lnTo>
                <a:lnTo>
                  <a:pt x="757" y="332"/>
                </a:lnTo>
                <a:lnTo>
                  <a:pt x="768" y="327"/>
                </a:lnTo>
                <a:lnTo>
                  <a:pt x="776" y="323"/>
                </a:lnTo>
                <a:lnTo>
                  <a:pt x="796" y="313"/>
                </a:lnTo>
                <a:lnTo>
                  <a:pt x="819" y="303"/>
                </a:lnTo>
                <a:lnTo>
                  <a:pt x="819" y="172"/>
                </a:lnTo>
                <a:lnTo>
                  <a:pt x="822" y="143"/>
                </a:lnTo>
                <a:lnTo>
                  <a:pt x="830" y="115"/>
                </a:lnTo>
                <a:lnTo>
                  <a:pt x="843" y="90"/>
                </a:lnTo>
                <a:lnTo>
                  <a:pt x="861" y="68"/>
                </a:lnTo>
                <a:lnTo>
                  <a:pt x="881" y="48"/>
                </a:lnTo>
                <a:lnTo>
                  <a:pt x="904" y="32"/>
                </a:lnTo>
                <a:lnTo>
                  <a:pt x="929" y="18"/>
                </a:lnTo>
                <a:lnTo>
                  <a:pt x="955" y="9"/>
                </a:lnTo>
                <a:lnTo>
                  <a:pt x="982" y="2"/>
                </a:lnTo>
                <a:lnTo>
                  <a:pt x="1010" y="0"/>
                </a:lnTo>
                <a:close/>
              </a:path>
            </a:pathLst>
          </a:custGeom>
          <a:solidFill>
            <a:schemeClr val="bg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 name="Slide Number Placeholder 2">
            <a:extLst>
              <a:ext uri="{FF2B5EF4-FFF2-40B4-BE49-F238E27FC236}">
                <a16:creationId xmlns:a16="http://schemas.microsoft.com/office/drawing/2014/main" id="{20F93ADF-3BCF-4BF2-8B34-9EA299E3225D}"/>
              </a:ext>
            </a:extLst>
          </p:cNvPr>
          <p:cNvSpPr>
            <a:spLocks noGrp="1"/>
          </p:cNvSpPr>
          <p:nvPr>
            <p:ph type="sldNum" sz="quarter" idx="4"/>
          </p:nvPr>
        </p:nvSpPr>
        <p:spPr/>
        <p:txBody>
          <a:bodyPr/>
          <a:lstStyle/>
          <a:p>
            <a:fld id="{4034BEE3-566C-4068-A777-C3A4762E861B}" type="slidenum">
              <a:rPr lang="en-GB" smtClean="0"/>
              <a:pPr/>
              <a:t>13</a:t>
            </a:fld>
            <a:endParaRPr lang="en-GB" dirty="0"/>
          </a:p>
        </p:txBody>
      </p:sp>
    </p:spTree>
    <p:extLst>
      <p:ext uri="{BB962C8B-B14F-4D97-AF65-F5344CB8AC3E}">
        <p14:creationId xmlns:p14="http://schemas.microsoft.com/office/powerpoint/2010/main" val="14549897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GB" dirty="0"/>
              <a:t>Imputation Approach</a:t>
            </a:r>
            <a:br>
              <a:rPr lang="en-GB" dirty="0"/>
            </a:br>
            <a:endParaRPr lang="en-GB" dirty="0"/>
          </a:p>
        </p:txBody>
      </p:sp>
      <p:sp>
        <p:nvSpPr>
          <p:cNvPr id="2" name="Content Placeholder 1"/>
          <p:cNvSpPr>
            <a:spLocks noGrp="1"/>
          </p:cNvSpPr>
          <p:nvPr>
            <p:ph idx="1"/>
          </p:nvPr>
        </p:nvSpPr>
        <p:spPr/>
        <p:txBody>
          <a:bodyPr/>
          <a:lstStyle/>
          <a:p>
            <a:r>
              <a:rPr lang="en-AU" dirty="0"/>
              <a:t>For imputation purposes data has been analysed within imputation (fieldwork) periods. These are generally made up of four or five ‘trip-reporting’ weeks consistent with the monthly reporting periods.  This allows for a viable number of interviews from which to perform the imputation and adequate control of seasonality. Figure 7 below shows the imputation periods for 2019.</a:t>
            </a:r>
            <a:endParaRPr lang="en-GB" dirty="0"/>
          </a:p>
          <a:p>
            <a:r>
              <a:rPr lang="en-AU" dirty="0"/>
              <a:t>The final GBTS Dataset being made available to users must be capable of analysis at the weighted individual data level. This requirement means that the applied solution should be at the individual data record level, rather than via some form of modelling or interpolation. This permits the data to be analysed by any combination of variables. Furthermore, the results produced, subject to rounding error, will be identical for all users if the analysis is carried out correctly and the database is uncorrupted.</a:t>
            </a:r>
            <a:endParaRPr lang="en-GB" dirty="0"/>
          </a:p>
          <a:p>
            <a:r>
              <a:rPr lang="en-AU" dirty="0"/>
              <a:t>This approach thus requires the calculation of a ‘probable’ value to replace each missing value. Imputation for the earlier period of the survey has been made more complex by the use of different detailed questions.  This has necessitated different sets of calculations.</a:t>
            </a:r>
            <a:endParaRPr lang="en-GB" dirty="0"/>
          </a:p>
          <a:p>
            <a:endParaRPr lang="en-GB" dirty="0"/>
          </a:p>
        </p:txBody>
      </p:sp>
      <p:sp>
        <p:nvSpPr>
          <p:cNvPr id="4" name="Content Placeholder 3">
            <a:extLst>
              <a:ext uri="{FF2B5EF4-FFF2-40B4-BE49-F238E27FC236}">
                <a16:creationId xmlns:a16="http://schemas.microsoft.com/office/drawing/2014/main" id="{74CC9E50-6992-401A-BAA3-6F45CF7654C2}"/>
              </a:ext>
            </a:extLst>
          </p:cNvPr>
          <p:cNvSpPr>
            <a:spLocks noGrp="1"/>
          </p:cNvSpPr>
          <p:nvPr>
            <p:ph idx="14"/>
          </p:nvPr>
        </p:nvSpPr>
        <p:spPr>
          <a:xfrm>
            <a:off x="4293436" y="1892301"/>
            <a:ext cx="3600000" cy="916072"/>
          </a:xfrm>
        </p:spPr>
        <p:txBody>
          <a:bodyPr/>
          <a:lstStyle/>
          <a:p>
            <a:r>
              <a:rPr lang="en-AU" dirty="0"/>
              <a:t>Following extensive analyses by Kantar, the solutions implemented are based on common sense principles of sufficient data for reliability and replicability.</a:t>
            </a:r>
            <a:endParaRPr lang="en-GB" dirty="0"/>
          </a:p>
          <a:p>
            <a:r>
              <a:rPr lang="en-AU" i="1" dirty="0"/>
              <a:t>Figure 7 – Imputation Periods</a:t>
            </a:r>
            <a:endParaRPr lang="en-GB" dirty="0"/>
          </a:p>
        </p:txBody>
      </p:sp>
      <p:graphicFrame>
        <p:nvGraphicFramePr>
          <p:cNvPr id="3" name="Table 2"/>
          <p:cNvGraphicFramePr>
            <a:graphicFrameLocks noGrp="1"/>
          </p:cNvGraphicFramePr>
          <p:nvPr>
            <p:extLst>
              <p:ext uri="{D42A27DB-BD31-4B8C-83A1-F6EECF244321}">
                <p14:modId xmlns:p14="http://schemas.microsoft.com/office/powerpoint/2010/main" val="2120223044"/>
              </p:ext>
            </p:extLst>
          </p:nvPr>
        </p:nvGraphicFramePr>
        <p:xfrm>
          <a:off x="4264269" y="2808373"/>
          <a:ext cx="3629167" cy="2979132"/>
        </p:xfrm>
        <a:graphic>
          <a:graphicData uri="http://schemas.openxmlformats.org/drawingml/2006/table">
            <a:tbl>
              <a:tblPr firstRow="1">
                <a:tableStyleId>{5C22544A-7EE6-4342-B048-85BDC9FD1C3A}</a:tableStyleId>
              </a:tblPr>
              <a:tblGrid>
                <a:gridCol w="1755531">
                  <a:extLst>
                    <a:ext uri="{9D8B030D-6E8A-4147-A177-3AD203B41FA5}">
                      <a16:colId xmlns:a16="http://schemas.microsoft.com/office/drawing/2014/main" val="20000"/>
                    </a:ext>
                  </a:extLst>
                </a:gridCol>
                <a:gridCol w="615950">
                  <a:extLst>
                    <a:ext uri="{9D8B030D-6E8A-4147-A177-3AD203B41FA5}">
                      <a16:colId xmlns:a16="http://schemas.microsoft.com/office/drawing/2014/main" val="20001"/>
                    </a:ext>
                  </a:extLst>
                </a:gridCol>
                <a:gridCol w="1257686">
                  <a:extLst>
                    <a:ext uri="{9D8B030D-6E8A-4147-A177-3AD203B41FA5}">
                      <a16:colId xmlns:a16="http://schemas.microsoft.com/office/drawing/2014/main" val="20002"/>
                    </a:ext>
                  </a:extLst>
                </a:gridCol>
              </a:tblGrid>
              <a:tr h="229164">
                <a:tc>
                  <a:txBody>
                    <a:bodyPr/>
                    <a:lstStyle/>
                    <a:p>
                      <a:pPr marL="83820" marR="111125" algn="just">
                        <a:lnSpc>
                          <a:spcPts val="1400"/>
                        </a:lnSpc>
                        <a:spcAft>
                          <a:spcPts val="1000"/>
                        </a:spcAft>
                      </a:pPr>
                      <a:r>
                        <a:rPr lang="en-AU" sz="900" dirty="0">
                          <a:effectLst/>
                        </a:rPr>
                        <a:t>2019 Fieldwork Periods </a:t>
                      </a:r>
                      <a:endParaRPr lang="en-GB" sz="900" dirty="0">
                        <a:solidFill>
                          <a:srgbClr val="333333"/>
                        </a:solidFill>
                        <a:effectLst/>
                        <a:latin typeface="Verdana"/>
                        <a:ea typeface="Times New Roman"/>
                        <a:cs typeface="Times New Roman"/>
                      </a:endParaRPr>
                    </a:p>
                  </a:txBody>
                  <a:tcPr marL="16143" marR="16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solidFill>
                  </a:tcPr>
                </a:tc>
                <a:tc>
                  <a:txBody>
                    <a:bodyPr/>
                    <a:lstStyle/>
                    <a:p>
                      <a:pPr marL="83820" marR="111125" algn="just">
                        <a:lnSpc>
                          <a:spcPts val="1400"/>
                        </a:lnSpc>
                        <a:spcAft>
                          <a:spcPts val="1000"/>
                        </a:spcAft>
                      </a:pPr>
                      <a:r>
                        <a:rPr lang="en-AU" sz="900" dirty="0">
                          <a:effectLst/>
                        </a:rPr>
                        <a:t>Weeks</a:t>
                      </a:r>
                      <a:endParaRPr lang="en-GB" sz="900" dirty="0">
                        <a:solidFill>
                          <a:srgbClr val="333333"/>
                        </a:solidFill>
                        <a:effectLst/>
                        <a:latin typeface="Verdana"/>
                        <a:ea typeface="Times New Roman"/>
                        <a:cs typeface="Times New Roman"/>
                      </a:endParaRPr>
                    </a:p>
                  </a:txBody>
                  <a:tcPr marL="16143" marR="16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solidFill>
                  </a:tcPr>
                </a:tc>
                <a:tc>
                  <a:txBody>
                    <a:bodyPr/>
                    <a:lstStyle/>
                    <a:p>
                      <a:pPr marL="83820" marR="111125" algn="just">
                        <a:lnSpc>
                          <a:spcPts val="1400"/>
                        </a:lnSpc>
                        <a:spcAft>
                          <a:spcPts val="1000"/>
                        </a:spcAft>
                      </a:pPr>
                      <a:r>
                        <a:rPr lang="en-AU" sz="900" dirty="0">
                          <a:effectLst/>
                        </a:rPr>
                        <a:t>Imputation Months</a:t>
                      </a:r>
                      <a:endParaRPr lang="en-GB" sz="900" dirty="0">
                        <a:solidFill>
                          <a:srgbClr val="333333"/>
                        </a:solidFill>
                        <a:effectLst/>
                        <a:latin typeface="Verdana"/>
                        <a:ea typeface="Times New Roman"/>
                        <a:cs typeface="Times New Roman"/>
                      </a:endParaRPr>
                    </a:p>
                  </a:txBody>
                  <a:tcPr marL="16143" marR="16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solidFill>
                  </a:tcPr>
                </a:tc>
                <a:extLst>
                  <a:ext uri="{0D108BD9-81ED-4DB2-BD59-A6C34878D82A}">
                    <a16:rowId xmlns:a16="http://schemas.microsoft.com/office/drawing/2014/main" val="10000"/>
                  </a:ext>
                </a:extLst>
              </a:tr>
              <a:tr h="229164">
                <a:tc>
                  <a:txBody>
                    <a:bodyPr/>
                    <a:lstStyle/>
                    <a:p>
                      <a:pPr marL="83820" marR="111125">
                        <a:lnSpc>
                          <a:spcPts val="1400"/>
                        </a:lnSpc>
                        <a:spcAft>
                          <a:spcPts val="1000"/>
                        </a:spcAft>
                      </a:pPr>
                      <a:r>
                        <a:rPr lang="en-AU" sz="900" dirty="0">
                          <a:solidFill>
                            <a:srgbClr val="000000"/>
                          </a:solidFill>
                          <a:effectLst/>
                        </a:rPr>
                        <a:t>29 January – 3 March</a:t>
                      </a:r>
                      <a:endParaRPr lang="en-GB" sz="900" dirty="0">
                        <a:solidFill>
                          <a:srgbClr val="000000"/>
                        </a:solidFill>
                        <a:effectLst/>
                        <a:latin typeface="Verdana"/>
                        <a:ea typeface="Times New Roman"/>
                        <a:cs typeface="Times New Roman"/>
                      </a:endParaRPr>
                    </a:p>
                  </a:txBody>
                  <a:tcPr marL="16143" marR="161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3820" marR="111125">
                        <a:lnSpc>
                          <a:spcPts val="1400"/>
                        </a:lnSpc>
                        <a:spcAft>
                          <a:spcPts val="1000"/>
                        </a:spcAft>
                      </a:pPr>
                      <a:r>
                        <a:rPr lang="en-AU" sz="900" dirty="0">
                          <a:solidFill>
                            <a:srgbClr val="000000"/>
                          </a:solidFill>
                          <a:effectLst/>
                        </a:rPr>
                        <a:t>5</a:t>
                      </a:r>
                      <a:endParaRPr lang="en-GB" sz="900" dirty="0">
                        <a:solidFill>
                          <a:srgbClr val="000000"/>
                        </a:solidFill>
                        <a:effectLst/>
                        <a:latin typeface="Verdana"/>
                        <a:ea typeface="Times New Roman"/>
                        <a:cs typeface="Times New Roman"/>
                      </a:endParaRPr>
                    </a:p>
                  </a:txBody>
                  <a:tcPr marL="16143" marR="161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3820" marR="111125">
                        <a:lnSpc>
                          <a:spcPts val="1400"/>
                        </a:lnSpc>
                        <a:spcAft>
                          <a:spcPts val="1000"/>
                        </a:spcAft>
                      </a:pPr>
                      <a:r>
                        <a:rPr lang="en-AU" sz="900" dirty="0">
                          <a:solidFill>
                            <a:srgbClr val="000000"/>
                          </a:solidFill>
                          <a:effectLst/>
                        </a:rPr>
                        <a:t>January 2019</a:t>
                      </a:r>
                      <a:endParaRPr lang="en-GB" sz="900" dirty="0">
                        <a:solidFill>
                          <a:srgbClr val="000000"/>
                        </a:solidFill>
                        <a:effectLst/>
                        <a:latin typeface="Verdana"/>
                        <a:ea typeface="Times New Roman"/>
                        <a:cs typeface="Times New Roman"/>
                      </a:endParaRPr>
                    </a:p>
                  </a:txBody>
                  <a:tcPr marL="16143" marR="161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229164">
                <a:tc>
                  <a:txBody>
                    <a:bodyPr/>
                    <a:lstStyle/>
                    <a:p>
                      <a:pPr marL="83820" marR="111125">
                        <a:lnSpc>
                          <a:spcPts val="1400"/>
                        </a:lnSpc>
                        <a:spcAft>
                          <a:spcPts val="1000"/>
                        </a:spcAft>
                      </a:pPr>
                      <a:r>
                        <a:rPr lang="en-AU" sz="900" dirty="0">
                          <a:solidFill>
                            <a:srgbClr val="000000"/>
                          </a:solidFill>
                          <a:effectLst/>
                        </a:rPr>
                        <a:t>4 March – 31 March</a:t>
                      </a:r>
                      <a:endParaRPr lang="en-GB" sz="900" dirty="0">
                        <a:solidFill>
                          <a:srgbClr val="000000"/>
                        </a:solidFill>
                        <a:effectLst/>
                        <a:latin typeface="Verdana"/>
                        <a:ea typeface="Times New Roman"/>
                        <a:cs typeface="Times New Roman"/>
                      </a:endParaRPr>
                    </a:p>
                  </a:txBody>
                  <a:tcPr marL="16143" marR="161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3820" marR="111125">
                        <a:lnSpc>
                          <a:spcPts val="1400"/>
                        </a:lnSpc>
                        <a:spcAft>
                          <a:spcPts val="1000"/>
                        </a:spcAft>
                      </a:pPr>
                      <a:r>
                        <a:rPr lang="en-AU" sz="900" dirty="0">
                          <a:solidFill>
                            <a:srgbClr val="000000"/>
                          </a:solidFill>
                          <a:effectLst/>
                        </a:rPr>
                        <a:t>4</a:t>
                      </a:r>
                      <a:endParaRPr lang="en-GB" sz="900" dirty="0">
                        <a:solidFill>
                          <a:srgbClr val="000000"/>
                        </a:solidFill>
                        <a:effectLst/>
                        <a:latin typeface="Verdana"/>
                        <a:ea typeface="Times New Roman"/>
                        <a:cs typeface="Times New Roman"/>
                      </a:endParaRPr>
                    </a:p>
                  </a:txBody>
                  <a:tcPr marL="16143" marR="161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3820" marR="111125">
                        <a:lnSpc>
                          <a:spcPts val="1400"/>
                        </a:lnSpc>
                        <a:spcAft>
                          <a:spcPts val="1000"/>
                        </a:spcAft>
                      </a:pPr>
                      <a:r>
                        <a:rPr lang="en-AU" sz="900" dirty="0">
                          <a:solidFill>
                            <a:srgbClr val="000000"/>
                          </a:solidFill>
                          <a:effectLst/>
                        </a:rPr>
                        <a:t>February 2019</a:t>
                      </a:r>
                      <a:endParaRPr lang="en-GB" sz="900" dirty="0">
                        <a:solidFill>
                          <a:srgbClr val="000000"/>
                        </a:solidFill>
                        <a:effectLst/>
                        <a:latin typeface="Verdana"/>
                        <a:ea typeface="Times New Roman"/>
                        <a:cs typeface="Times New Roman"/>
                      </a:endParaRPr>
                    </a:p>
                  </a:txBody>
                  <a:tcPr marL="16143" marR="161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229164">
                <a:tc>
                  <a:txBody>
                    <a:bodyPr/>
                    <a:lstStyle/>
                    <a:p>
                      <a:pPr marL="83820" marR="111125">
                        <a:lnSpc>
                          <a:spcPts val="1400"/>
                        </a:lnSpc>
                        <a:spcAft>
                          <a:spcPts val="1000"/>
                        </a:spcAft>
                      </a:pPr>
                      <a:r>
                        <a:rPr lang="en-AU" sz="900" dirty="0">
                          <a:solidFill>
                            <a:srgbClr val="000000"/>
                          </a:solidFill>
                          <a:effectLst/>
                        </a:rPr>
                        <a:t>1 April – 28 April</a:t>
                      </a:r>
                      <a:endParaRPr lang="en-GB" sz="900" dirty="0">
                        <a:solidFill>
                          <a:srgbClr val="000000"/>
                        </a:solidFill>
                        <a:effectLst/>
                        <a:latin typeface="Verdana"/>
                        <a:ea typeface="Times New Roman"/>
                        <a:cs typeface="Times New Roman"/>
                      </a:endParaRPr>
                    </a:p>
                  </a:txBody>
                  <a:tcPr marL="16143" marR="161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3820" marR="111125">
                        <a:lnSpc>
                          <a:spcPts val="1400"/>
                        </a:lnSpc>
                        <a:spcAft>
                          <a:spcPts val="1000"/>
                        </a:spcAft>
                      </a:pPr>
                      <a:r>
                        <a:rPr lang="en-AU" sz="900" dirty="0">
                          <a:solidFill>
                            <a:srgbClr val="000000"/>
                          </a:solidFill>
                          <a:effectLst/>
                        </a:rPr>
                        <a:t>4</a:t>
                      </a:r>
                      <a:endParaRPr lang="en-GB" sz="900" dirty="0">
                        <a:solidFill>
                          <a:srgbClr val="000000"/>
                        </a:solidFill>
                        <a:effectLst/>
                        <a:latin typeface="Verdana"/>
                        <a:ea typeface="Times New Roman"/>
                        <a:cs typeface="Times New Roman"/>
                      </a:endParaRPr>
                    </a:p>
                  </a:txBody>
                  <a:tcPr marL="16143" marR="161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3820" marR="111125">
                        <a:lnSpc>
                          <a:spcPts val="1400"/>
                        </a:lnSpc>
                        <a:spcAft>
                          <a:spcPts val="1000"/>
                        </a:spcAft>
                      </a:pPr>
                      <a:r>
                        <a:rPr lang="en-AU" sz="900" dirty="0">
                          <a:solidFill>
                            <a:srgbClr val="000000"/>
                          </a:solidFill>
                          <a:effectLst/>
                        </a:rPr>
                        <a:t>March 2019</a:t>
                      </a:r>
                      <a:endParaRPr lang="en-GB" sz="900" dirty="0">
                        <a:solidFill>
                          <a:srgbClr val="000000"/>
                        </a:solidFill>
                        <a:effectLst/>
                        <a:latin typeface="Verdana"/>
                        <a:ea typeface="Times New Roman"/>
                        <a:cs typeface="Times New Roman"/>
                      </a:endParaRPr>
                    </a:p>
                  </a:txBody>
                  <a:tcPr marL="16143" marR="161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229164">
                <a:tc>
                  <a:txBody>
                    <a:bodyPr/>
                    <a:lstStyle/>
                    <a:p>
                      <a:pPr marL="83820" marR="111125">
                        <a:lnSpc>
                          <a:spcPts val="1400"/>
                        </a:lnSpc>
                        <a:spcAft>
                          <a:spcPts val="1000"/>
                        </a:spcAft>
                      </a:pPr>
                      <a:r>
                        <a:rPr lang="en-AU" sz="900" dirty="0">
                          <a:solidFill>
                            <a:srgbClr val="000000"/>
                          </a:solidFill>
                          <a:effectLst/>
                        </a:rPr>
                        <a:t>29 April – 2 June</a:t>
                      </a:r>
                      <a:endParaRPr lang="en-GB" sz="900" dirty="0">
                        <a:solidFill>
                          <a:srgbClr val="000000"/>
                        </a:solidFill>
                        <a:effectLst/>
                        <a:latin typeface="Verdana"/>
                        <a:ea typeface="Times New Roman"/>
                        <a:cs typeface="Times New Roman"/>
                      </a:endParaRPr>
                    </a:p>
                  </a:txBody>
                  <a:tcPr marL="16143" marR="161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3820" marR="111125">
                        <a:lnSpc>
                          <a:spcPts val="1400"/>
                        </a:lnSpc>
                        <a:spcAft>
                          <a:spcPts val="1000"/>
                        </a:spcAft>
                      </a:pPr>
                      <a:r>
                        <a:rPr lang="en-AU" sz="900" dirty="0">
                          <a:solidFill>
                            <a:srgbClr val="000000"/>
                          </a:solidFill>
                          <a:effectLst/>
                        </a:rPr>
                        <a:t>5</a:t>
                      </a:r>
                      <a:endParaRPr lang="en-GB" sz="900" dirty="0">
                        <a:solidFill>
                          <a:srgbClr val="000000"/>
                        </a:solidFill>
                        <a:effectLst/>
                        <a:latin typeface="Verdana"/>
                        <a:ea typeface="Times New Roman"/>
                        <a:cs typeface="Times New Roman"/>
                      </a:endParaRPr>
                    </a:p>
                  </a:txBody>
                  <a:tcPr marL="16143" marR="161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3820" marR="111125">
                        <a:lnSpc>
                          <a:spcPts val="1400"/>
                        </a:lnSpc>
                        <a:spcAft>
                          <a:spcPts val="1000"/>
                        </a:spcAft>
                      </a:pPr>
                      <a:r>
                        <a:rPr lang="en-AU" sz="900" dirty="0">
                          <a:solidFill>
                            <a:srgbClr val="000000"/>
                          </a:solidFill>
                          <a:effectLst/>
                        </a:rPr>
                        <a:t>April 2019</a:t>
                      </a:r>
                      <a:endParaRPr lang="en-GB" sz="900" dirty="0">
                        <a:solidFill>
                          <a:srgbClr val="000000"/>
                        </a:solidFill>
                        <a:effectLst/>
                        <a:latin typeface="Verdana"/>
                        <a:ea typeface="Times New Roman"/>
                        <a:cs typeface="Times New Roman"/>
                      </a:endParaRPr>
                    </a:p>
                  </a:txBody>
                  <a:tcPr marL="16143" marR="161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r h="229164">
                <a:tc>
                  <a:txBody>
                    <a:bodyPr/>
                    <a:lstStyle/>
                    <a:p>
                      <a:pPr marL="83820" marR="111125">
                        <a:lnSpc>
                          <a:spcPts val="1400"/>
                        </a:lnSpc>
                        <a:spcAft>
                          <a:spcPts val="1000"/>
                        </a:spcAft>
                      </a:pPr>
                      <a:r>
                        <a:rPr lang="en-AU" sz="900" dirty="0">
                          <a:solidFill>
                            <a:srgbClr val="000000"/>
                          </a:solidFill>
                          <a:effectLst/>
                        </a:rPr>
                        <a:t>3 June – 30 June</a:t>
                      </a:r>
                      <a:endParaRPr lang="en-GB" sz="900" dirty="0">
                        <a:solidFill>
                          <a:srgbClr val="000000"/>
                        </a:solidFill>
                        <a:effectLst/>
                        <a:latin typeface="Verdana"/>
                        <a:ea typeface="Times New Roman"/>
                        <a:cs typeface="Times New Roman"/>
                      </a:endParaRPr>
                    </a:p>
                  </a:txBody>
                  <a:tcPr marL="16143" marR="161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3820" marR="111125">
                        <a:lnSpc>
                          <a:spcPts val="1400"/>
                        </a:lnSpc>
                        <a:spcAft>
                          <a:spcPts val="1000"/>
                        </a:spcAft>
                      </a:pPr>
                      <a:r>
                        <a:rPr lang="en-AU" sz="900" dirty="0">
                          <a:solidFill>
                            <a:srgbClr val="000000"/>
                          </a:solidFill>
                          <a:effectLst/>
                        </a:rPr>
                        <a:t>4</a:t>
                      </a:r>
                      <a:endParaRPr lang="en-GB" sz="900" dirty="0">
                        <a:solidFill>
                          <a:srgbClr val="000000"/>
                        </a:solidFill>
                        <a:effectLst/>
                        <a:latin typeface="Verdana"/>
                        <a:ea typeface="Times New Roman"/>
                        <a:cs typeface="Times New Roman"/>
                      </a:endParaRPr>
                    </a:p>
                  </a:txBody>
                  <a:tcPr marL="16143" marR="161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3820" marR="111125">
                        <a:lnSpc>
                          <a:spcPts val="1400"/>
                        </a:lnSpc>
                        <a:spcAft>
                          <a:spcPts val="1000"/>
                        </a:spcAft>
                      </a:pPr>
                      <a:r>
                        <a:rPr lang="en-AU" sz="900" dirty="0">
                          <a:solidFill>
                            <a:srgbClr val="000000"/>
                          </a:solidFill>
                          <a:effectLst/>
                        </a:rPr>
                        <a:t>May 2019</a:t>
                      </a:r>
                      <a:endParaRPr lang="en-GB" sz="900" dirty="0">
                        <a:solidFill>
                          <a:srgbClr val="000000"/>
                        </a:solidFill>
                        <a:effectLst/>
                        <a:latin typeface="Verdana"/>
                        <a:ea typeface="Times New Roman"/>
                        <a:cs typeface="Times New Roman"/>
                      </a:endParaRPr>
                    </a:p>
                  </a:txBody>
                  <a:tcPr marL="16143" marR="161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6"/>
                  </a:ext>
                </a:extLst>
              </a:tr>
              <a:tr h="229164">
                <a:tc>
                  <a:txBody>
                    <a:bodyPr/>
                    <a:lstStyle/>
                    <a:p>
                      <a:pPr marL="83820" marR="111125">
                        <a:lnSpc>
                          <a:spcPts val="1400"/>
                        </a:lnSpc>
                        <a:spcAft>
                          <a:spcPts val="1000"/>
                        </a:spcAft>
                      </a:pPr>
                      <a:r>
                        <a:rPr lang="en-AU" sz="900" dirty="0">
                          <a:solidFill>
                            <a:srgbClr val="000000"/>
                          </a:solidFill>
                          <a:effectLst/>
                        </a:rPr>
                        <a:t>1 July – 28 July</a:t>
                      </a:r>
                      <a:endParaRPr lang="en-GB" sz="900" dirty="0">
                        <a:solidFill>
                          <a:srgbClr val="000000"/>
                        </a:solidFill>
                        <a:effectLst/>
                        <a:latin typeface="Verdana"/>
                        <a:ea typeface="Times New Roman"/>
                        <a:cs typeface="Times New Roman"/>
                      </a:endParaRPr>
                    </a:p>
                  </a:txBody>
                  <a:tcPr marL="16143" marR="161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3820" marR="111125">
                        <a:lnSpc>
                          <a:spcPts val="1400"/>
                        </a:lnSpc>
                        <a:spcAft>
                          <a:spcPts val="1000"/>
                        </a:spcAft>
                      </a:pPr>
                      <a:r>
                        <a:rPr lang="en-AU" sz="900" dirty="0">
                          <a:solidFill>
                            <a:srgbClr val="000000"/>
                          </a:solidFill>
                          <a:effectLst/>
                        </a:rPr>
                        <a:t>4</a:t>
                      </a:r>
                      <a:endParaRPr lang="en-GB" sz="900" dirty="0">
                        <a:solidFill>
                          <a:srgbClr val="000000"/>
                        </a:solidFill>
                        <a:effectLst/>
                        <a:latin typeface="Verdana"/>
                        <a:ea typeface="Times New Roman"/>
                        <a:cs typeface="Times New Roman"/>
                      </a:endParaRPr>
                    </a:p>
                  </a:txBody>
                  <a:tcPr marL="16143" marR="161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3820" marR="111125">
                        <a:lnSpc>
                          <a:spcPts val="1400"/>
                        </a:lnSpc>
                        <a:spcAft>
                          <a:spcPts val="1000"/>
                        </a:spcAft>
                      </a:pPr>
                      <a:r>
                        <a:rPr lang="en-AU" sz="900" dirty="0">
                          <a:solidFill>
                            <a:srgbClr val="000000"/>
                          </a:solidFill>
                          <a:effectLst/>
                        </a:rPr>
                        <a:t>June 2019</a:t>
                      </a:r>
                      <a:endParaRPr lang="en-GB" sz="900" dirty="0">
                        <a:solidFill>
                          <a:srgbClr val="000000"/>
                        </a:solidFill>
                        <a:effectLst/>
                        <a:latin typeface="Verdana"/>
                        <a:ea typeface="Times New Roman"/>
                        <a:cs typeface="Times New Roman"/>
                      </a:endParaRPr>
                    </a:p>
                  </a:txBody>
                  <a:tcPr marL="16143" marR="161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7"/>
                  </a:ext>
                </a:extLst>
              </a:tr>
              <a:tr h="229164">
                <a:tc>
                  <a:txBody>
                    <a:bodyPr/>
                    <a:lstStyle/>
                    <a:p>
                      <a:pPr marL="83820" marR="111125">
                        <a:lnSpc>
                          <a:spcPts val="1400"/>
                        </a:lnSpc>
                        <a:spcAft>
                          <a:spcPts val="1000"/>
                        </a:spcAft>
                      </a:pPr>
                      <a:r>
                        <a:rPr lang="en-AU" sz="900" dirty="0">
                          <a:solidFill>
                            <a:srgbClr val="000000"/>
                          </a:solidFill>
                          <a:effectLst/>
                        </a:rPr>
                        <a:t>29 July – 1 September</a:t>
                      </a:r>
                      <a:endParaRPr lang="en-GB" sz="900" dirty="0">
                        <a:solidFill>
                          <a:srgbClr val="000000"/>
                        </a:solidFill>
                        <a:effectLst/>
                        <a:latin typeface="Verdana"/>
                        <a:ea typeface="Times New Roman"/>
                        <a:cs typeface="Times New Roman"/>
                      </a:endParaRPr>
                    </a:p>
                  </a:txBody>
                  <a:tcPr marL="16143" marR="161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3820" marR="111125">
                        <a:lnSpc>
                          <a:spcPts val="1400"/>
                        </a:lnSpc>
                        <a:spcAft>
                          <a:spcPts val="1000"/>
                        </a:spcAft>
                      </a:pPr>
                      <a:r>
                        <a:rPr lang="en-AU" sz="900" dirty="0">
                          <a:solidFill>
                            <a:srgbClr val="000000"/>
                          </a:solidFill>
                          <a:effectLst/>
                        </a:rPr>
                        <a:t>5</a:t>
                      </a:r>
                      <a:endParaRPr lang="en-GB" sz="900" dirty="0">
                        <a:solidFill>
                          <a:srgbClr val="000000"/>
                        </a:solidFill>
                        <a:effectLst/>
                        <a:latin typeface="Verdana"/>
                        <a:ea typeface="Times New Roman"/>
                        <a:cs typeface="Times New Roman"/>
                      </a:endParaRPr>
                    </a:p>
                  </a:txBody>
                  <a:tcPr marL="16143" marR="161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3820" marR="111125">
                        <a:lnSpc>
                          <a:spcPts val="1400"/>
                        </a:lnSpc>
                        <a:spcAft>
                          <a:spcPts val="1000"/>
                        </a:spcAft>
                      </a:pPr>
                      <a:r>
                        <a:rPr lang="en-AU" sz="900" dirty="0">
                          <a:solidFill>
                            <a:srgbClr val="000000"/>
                          </a:solidFill>
                          <a:effectLst/>
                        </a:rPr>
                        <a:t>July 2019</a:t>
                      </a:r>
                      <a:endParaRPr lang="en-GB" sz="900" dirty="0">
                        <a:solidFill>
                          <a:srgbClr val="000000"/>
                        </a:solidFill>
                        <a:effectLst/>
                        <a:latin typeface="Verdana"/>
                        <a:ea typeface="Times New Roman"/>
                        <a:cs typeface="Times New Roman"/>
                      </a:endParaRPr>
                    </a:p>
                  </a:txBody>
                  <a:tcPr marL="16143" marR="161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8"/>
                  </a:ext>
                </a:extLst>
              </a:tr>
              <a:tr h="229164">
                <a:tc>
                  <a:txBody>
                    <a:bodyPr/>
                    <a:lstStyle/>
                    <a:p>
                      <a:pPr marL="83820" marR="111125" algn="just">
                        <a:lnSpc>
                          <a:spcPts val="1400"/>
                        </a:lnSpc>
                        <a:spcAft>
                          <a:spcPts val="1000"/>
                        </a:spcAft>
                      </a:pPr>
                      <a:r>
                        <a:rPr lang="en-AU" sz="900" baseline="0" dirty="0">
                          <a:solidFill>
                            <a:srgbClr val="000000"/>
                          </a:solidFill>
                          <a:effectLst/>
                        </a:rPr>
                        <a:t>2 September – 29 September</a:t>
                      </a:r>
                      <a:endParaRPr lang="en-GB" sz="900" dirty="0">
                        <a:solidFill>
                          <a:srgbClr val="000000"/>
                        </a:solidFill>
                        <a:effectLst/>
                        <a:latin typeface="Verdana"/>
                        <a:ea typeface="Times New Roman"/>
                        <a:cs typeface="Times New Roman"/>
                      </a:endParaRPr>
                    </a:p>
                  </a:txBody>
                  <a:tcPr marL="16143" marR="161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3820" marR="111125" algn="just">
                        <a:lnSpc>
                          <a:spcPts val="1400"/>
                        </a:lnSpc>
                        <a:spcAft>
                          <a:spcPts val="1000"/>
                        </a:spcAft>
                      </a:pPr>
                      <a:r>
                        <a:rPr lang="en-AU" sz="900" dirty="0">
                          <a:solidFill>
                            <a:srgbClr val="000000"/>
                          </a:solidFill>
                          <a:effectLst/>
                        </a:rPr>
                        <a:t>4</a:t>
                      </a:r>
                      <a:endParaRPr lang="en-GB" sz="900" dirty="0">
                        <a:solidFill>
                          <a:srgbClr val="000000"/>
                        </a:solidFill>
                        <a:effectLst/>
                        <a:latin typeface="Verdana"/>
                        <a:ea typeface="Times New Roman"/>
                        <a:cs typeface="Times New Roman"/>
                      </a:endParaRPr>
                    </a:p>
                  </a:txBody>
                  <a:tcPr marL="16143" marR="161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3820" marR="111125" algn="just">
                        <a:lnSpc>
                          <a:spcPts val="1400"/>
                        </a:lnSpc>
                        <a:spcAft>
                          <a:spcPts val="1000"/>
                        </a:spcAft>
                      </a:pPr>
                      <a:r>
                        <a:rPr lang="en-AU" sz="900" dirty="0">
                          <a:solidFill>
                            <a:srgbClr val="000000"/>
                          </a:solidFill>
                          <a:effectLst/>
                        </a:rPr>
                        <a:t>August 2019</a:t>
                      </a:r>
                      <a:endParaRPr lang="en-GB" sz="900" dirty="0">
                        <a:solidFill>
                          <a:srgbClr val="000000"/>
                        </a:solidFill>
                        <a:effectLst/>
                        <a:latin typeface="Verdana"/>
                        <a:ea typeface="Times New Roman"/>
                        <a:cs typeface="Times New Roman"/>
                      </a:endParaRPr>
                    </a:p>
                  </a:txBody>
                  <a:tcPr marL="16143" marR="161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9"/>
                  </a:ext>
                </a:extLst>
              </a:tr>
              <a:tr h="229164">
                <a:tc>
                  <a:txBody>
                    <a:bodyPr/>
                    <a:lstStyle/>
                    <a:p>
                      <a:pPr marL="83820" marR="111125" algn="just">
                        <a:lnSpc>
                          <a:spcPts val="1400"/>
                        </a:lnSpc>
                        <a:spcAft>
                          <a:spcPts val="1000"/>
                        </a:spcAft>
                      </a:pPr>
                      <a:r>
                        <a:rPr lang="en-AU" sz="900" dirty="0">
                          <a:solidFill>
                            <a:srgbClr val="000000"/>
                          </a:solidFill>
                          <a:effectLst/>
                        </a:rPr>
                        <a:t>30 September – 3 November</a:t>
                      </a:r>
                      <a:endParaRPr lang="en-GB" sz="900" dirty="0">
                        <a:solidFill>
                          <a:srgbClr val="000000"/>
                        </a:solidFill>
                        <a:effectLst/>
                        <a:latin typeface="Verdana"/>
                        <a:ea typeface="Times New Roman"/>
                        <a:cs typeface="Times New Roman"/>
                      </a:endParaRPr>
                    </a:p>
                  </a:txBody>
                  <a:tcPr marL="16143" marR="161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3820" marR="111125" algn="just">
                        <a:lnSpc>
                          <a:spcPts val="1400"/>
                        </a:lnSpc>
                        <a:spcAft>
                          <a:spcPts val="1000"/>
                        </a:spcAft>
                      </a:pPr>
                      <a:r>
                        <a:rPr lang="en-AU" sz="900" dirty="0">
                          <a:solidFill>
                            <a:srgbClr val="000000"/>
                          </a:solidFill>
                          <a:effectLst/>
                        </a:rPr>
                        <a:t>5</a:t>
                      </a:r>
                      <a:endParaRPr lang="en-GB" sz="900" dirty="0">
                        <a:solidFill>
                          <a:srgbClr val="000000"/>
                        </a:solidFill>
                        <a:effectLst/>
                        <a:latin typeface="Verdana"/>
                        <a:ea typeface="Times New Roman"/>
                        <a:cs typeface="Times New Roman"/>
                      </a:endParaRPr>
                    </a:p>
                  </a:txBody>
                  <a:tcPr marL="16143" marR="161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3820" marR="111125" algn="just">
                        <a:lnSpc>
                          <a:spcPts val="1400"/>
                        </a:lnSpc>
                        <a:spcAft>
                          <a:spcPts val="1000"/>
                        </a:spcAft>
                      </a:pPr>
                      <a:r>
                        <a:rPr lang="en-AU" sz="900" dirty="0">
                          <a:solidFill>
                            <a:srgbClr val="000000"/>
                          </a:solidFill>
                          <a:effectLst/>
                        </a:rPr>
                        <a:t>September 2019</a:t>
                      </a:r>
                      <a:endParaRPr lang="en-GB" sz="900" dirty="0">
                        <a:solidFill>
                          <a:srgbClr val="000000"/>
                        </a:solidFill>
                        <a:effectLst/>
                        <a:latin typeface="Verdana"/>
                        <a:ea typeface="Times New Roman"/>
                        <a:cs typeface="Times New Roman"/>
                      </a:endParaRPr>
                    </a:p>
                  </a:txBody>
                  <a:tcPr marL="16143" marR="161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0"/>
                  </a:ext>
                </a:extLst>
              </a:tr>
              <a:tr h="229164">
                <a:tc>
                  <a:txBody>
                    <a:bodyPr/>
                    <a:lstStyle/>
                    <a:p>
                      <a:pPr marL="83820" marR="111125" algn="just">
                        <a:lnSpc>
                          <a:spcPts val="1400"/>
                        </a:lnSpc>
                        <a:spcAft>
                          <a:spcPts val="1000"/>
                        </a:spcAft>
                      </a:pPr>
                      <a:r>
                        <a:rPr lang="en-AU" sz="900" dirty="0">
                          <a:solidFill>
                            <a:srgbClr val="000000"/>
                          </a:solidFill>
                          <a:effectLst/>
                        </a:rPr>
                        <a:t>4 November – 1 December</a:t>
                      </a:r>
                      <a:endParaRPr lang="en-GB" sz="900" dirty="0">
                        <a:solidFill>
                          <a:srgbClr val="000000"/>
                        </a:solidFill>
                        <a:effectLst/>
                        <a:latin typeface="Verdana"/>
                        <a:ea typeface="Times New Roman"/>
                        <a:cs typeface="Times New Roman"/>
                      </a:endParaRPr>
                    </a:p>
                  </a:txBody>
                  <a:tcPr marL="16143" marR="161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3820" marR="111125" algn="just">
                        <a:lnSpc>
                          <a:spcPts val="1400"/>
                        </a:lnSpc>
                        <a:spcAft>
                          <a:spcPts val="1000"/>
                        </a:spcAft>
                      </a:pPr>
                      <a:r>
                        <a:rPr lang="en-AU" sz="900" dirty="0">
                          <a:solidFill>
                            <a:srgbClr val="000000"/>
                          </a:solidFill>
                          <a:effectLst/>
                        </a:rPr>
                        <a:t>4</a:t>
                      </a:r>
                      <a:endParaRPr lang="en-GB" sz="900" dirty="0">
                        <a:solidFill>
                          <a:srgbClr val="000000"/>
                        </a:solidFill>
                        <a:effectLst/>
                        <a:latin typeface="Verdana"/>
                        <a:ea typeface="Times New Roman"/>
                        <a:cs typeface="Times New Roman"/>
                      </a:endParaRPr>
                    </a:p>
                  </a:txBody>
                  <a:tcPr marL="16143" marR="161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3820" marR="111125" algn="just">
                        <a:lnSpc>
                          <a:spcPts val="1400"/>
                        </a:lnSpc>
                        <a:spcAft>
                          <a:spcPts val="1000"/>
                        </a:spcAft>
                      </a:pPr>
                      <a:r>
                        <a:rPr lang="en-AU" sz="900" dirty="0">
                          <a:solidFill>
                            <a:srgbClr val="000000"/>
                          </a:solidFill>
                          <a:effectLst/>
                        </a:rPr>
                        <a:t>October 2019</a:t>
                      </a:r>
                      <a:endParaRPr lang="en-GB" sz="900" dirty="0">
                        <a:solidFill>
                          <a:srgbClr val="000000"/>
                        </a:solidFill>
                        <a:effectLst/>
                        <a:latin typeface="Verdana"/>
                        <a:ea typeface="Times New Roman"/>
                        <a:cs typeface="Times New Roman"/>
                      </a:endParaRPr>
                    </a:p>
                  </a:txBody>
                  <a:tcPr marL="16143" marR="161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1"/>
                  </a:ext>
                </a:extLst>
              </a:tr>
              <a:tr h="229164">
                <a:tc>
                  <a:txBody>
                    <a:bodyPr/>
                    <a:lstStyle/>
                    <a:p>
                      <a:pPr marL="83820" marR="111125" algn="just">
                        <a:lnSpc>
                          <a:spcPts val="1400"/>
                        </a:lnSpc>
                        <a:spcAft>
                          <a:spcPts val="1000"/>
                        </a:spcAft>
                      </a:pPr>
                      <a:r>
                        <a:rPr lang="en-AU" sz="900" dirty="0">
                          <a:solidFill>
                            <a:srgbClr val="000000"/>
                          </a:solidFill>
                          <a:effectLst/>
                        </a:rPr>
                        <a:t>2 December – 15 December</a:t>
                      </a:r>
                      <a:endParaRPr lang="en-GB" sz="900" dirty="0">
                        <a:solidFill>
                          <a:srgbClr val="000000"/>
                        </a:solidFill>
                        <a:effectLst/>
                        <a:latin typeface="Verdana"/>
                        <a:ea typeface="Times New Roman"/>
                        <a:cs typeface="Times New Roman"/>
                      </a:endParaRPr>
                    </a:p>
                  </a:txBody>
                  <a:tcPr marL="16143" marR="161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3820" marR="111125" algn="just">
                        <a:lnSpc>
                          <a:spcPts val="1400"/>
                        </a:lnSpc>
                        <a:spcAft>
                          <a:spcPts val="1000"/>
                        </a:spcAft>
                      </a:pPr>
                      <a:r>
                        <a:rPr lang="en-AU" sz="900" dirty="0">
                          <a:solidFill>
                            <a:srgbClr val="000000"/>
                          </a:solidFill>
                          <a:effectLst/>
                        </a:rPr>
                        <a:t>2</a:t>
                      </a:r>
                      <a:endParaRPr lang="en-GB" sz="900" dirty="0">
                        <a:solidFill>
                          <a:srgbClr val="000000"/>
                        </a:solidFill>
                        <a:effectLst/>
                        <a:latin typeface="Verdana"/>
                        <a:ea typeface="Times New Roman"/>
                        <a:cs typeface="Times New Roman"/>
                      </a:endParaRPr>
                    </a:p>
                  </a:txBody>
                  <a:tcPr marL="16143" marR="161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3820" marR="111125" algn="just">
                        <a:lnSpc>
                          <a:spcPts val="1400"/>
                        </a:lnSpc>
                        <a:spcAft>
                          <a:spcPts val="1000"/>
                        </a:spcAft>
                      </a:pPr>
                      <a:r>
                        <a:rPr lang="en-AU" sz="900" dirty="0">
                          <a:solidFill>
                            <a:srgbClr val="000000"/>
                          </a:solidFill>
                          <a:effectLst/>
                        </a:rPr>
                        <a:t>November 2019</a:t>
                      </a:r>
                      <a:endParaRPr lang="en-GB" sz="900" dirty="0">
                        <a:solidFill>
                          <a:srgbClr val="000000"/>
                        </a:solidFill>
                        <a:effectLst/>
                        <a:latin typeface="Verdana"/>
                        <a:ea typeface="Times New Roman"/>
                        <a:cs typeface="Times New Roman"/>
                      </a:endParaRPr>
                    </a:p>
                  </a:txBody>
                  <a:tcPr marL="16143" marR="161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2"/>
                  </a:ext>
                </a:extLst>
              </a:tr>
              <a:tr h="229164">
                <a:tc>
                  <a:txBody>
                    <a:bodyPr/>
                    <a:lstStyle/>
                    <a:p>
                      <a:pPr marL="83820" marR="111125" algn="just">
                        <a:lnSpc>
                          <a:spcPts val="1400"/>
                        </a:lnSpc>
                        <a:spcAft>
                          <a:spcPts val="1000"/>
                        </a:spcAft>
                      </a:pPr>
                      <a:r>
                        <a:rPr lang="en-AU" sz="900" dirty="0">
                          <a:solidFill>
                            <a:srgbClr val="000000"/>
                          </a:solidFill>
                          <a:effectLst/>
                        </a:rPr>
                        <a:t>30 December – 2 February</a:t>
                      </a:r>
                      <a:endParaRPr lang="en-GB" sz="900" dirty="0">
                        <a:solidFill>
                          <a:srgbClr val="000000"/>
                        </a:solidFill>
                        <a:effectLst/>
                        <a:latin typeface="Verdana"/>
                        <a:ea typeface="Times New Roman"/>
                        <a:cs typeface="Times New Roman"/>
                      </a:endParaRPr>
                    </a:p>
                  </a:txBody>
                  <a:tcPr marL="16143" marR="161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3820" marR="111125" algn="just">
                        <a:lnSpc>
                          <a:spcPts val="1400"/>
                        </a:lnSpc>
                        <a:spcAft>
                          <a:spcPts val="1000"/>
                        </a:spcAft>
                      </a:pPr>
                      <a:r>
                        <a:rPr lang="en-AU" sz="900" dirty="0">
                          <a:solidFill>
                            <a:srgbClr val="000000"/>
                          </a:solidFill>
                          <a:effectLst/>
                        </a:rPr>
                        <a:t>5</a:t>
                      </a:r>
                      <a:endParaRPr lang="en-GB" sz="900" dirty="0">
                        <a:solidFill>
                          <a:srgbClr val="000000"/>
                        </a:solidFill>
                        <a:effectLst/>
                        <a:latin typeface="Verdana"/>
                        <a:ea typeface="Times New Roman"/>
                        <a:cs typeface="Times New Roman"/>
                      </a:endParaRPr>
                    </a:p>
                  </a:txBody>
                  <a:tcPr marL="16143" marR="161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3820" marR="111125" algn="just">
                        <a:lnSpc>
                          <a:spcPts val="1400"/>
                        </a:lnSpc>
                        <a:spcAft>
                          <a:spcPts val="1000"/>
                        </a:spcAft>
                      </a:pPr>
                      <a:r>
                        <a:rPr lang="en-AU" sz="900" dirty="0">
                          <a:solidFill>
                            <a:srgbClr val="000000"/>
                          </a:solidFill>
                          <a:effectLst/>
                        </a:rPr>
                        <a:t>December 2019</a:t>
                      </a:r>
                      <a:endParaRPr lang="en-GB" sz="900" dirty="0">
                        <a:solidFill>
                          <a:srgbClr val="000000"/>
                        </a:solidFill>
                        <a:effectLst/>
                        <a:latin typeface="Verdana"/>
                        <a:ea typeface="Times New Roman"/>
                        <a:cs typeface="Times New Roman"/>
                      </a:endParaRPr>
                    </a:p>
                  </a:txBody>
                  <a:tcPr marL="16143" marR="161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3"/>
                  </a:ext>
                </a:extLst>
              </a:tr>
            </a:tbl>
          </a:graphicData>
        </a:graphic>
      </p:graphicFrame>
      <p:sp>
        <p:nvSpPr>
          <p:cNvPr id="5" name="Content Placeholder 4">
            <a:extLst>
              <a:ext uri="{FF2B5EF4-FFF2-40B4-BE49-F238E27FC236}">
                <a16:creationId xmlns:a16="http://schemas.microsoft.com/office/drawing/2014/main" id="{62D2D3B1-5343-4776-945D-A73A961F81C2}"/>
              </a:ext>
            </a:extLst>
          </p:cNvPr>
          <p:cNvSpPr>
            <a:spLocks noGrp="1"/>
          </p:cNvSpPr>
          <p:nvPr>
            <p:ph idx="15"/>
          </p:nvPr>
        </p:nvSpPr>
        <p:spPr>
          <a:xfrm>
            <a:off x="8226874" y="5083155"/>
            <a:ext cx="3600000" cy="704346"/>
          </a:xfrm>
        </p:spPr>
        <p:txBody>
          <a:bodyPr/>
          <a:lstStyle/>
          <a:p>
            <a:r>
              <a:rPr lang="en-AU" dirty="0"/>
              <a:t>Imputation over the Christmas period was carried out on data for 6 weeks to ensure consistency over the fieldwork period covering December, which had only two weeks of fieldwork</a:t>
            </a:r>
            <a:endParaRPr lang="en-GB" dirty="0"/>
          </a:p>
        </p:txBody>
      </p:sp>
      <p:sp>
        <p:nvSpPr>
          <p:cNvPr id="18" name="Freeform 33">
            <a:hlinkClick r:id="rId2" action="ppaction://hlinksldjump"/>
            <a:extLst>
              <a:ext uri="{FF2B5EF4-FFF2-40B4-BE49-F238E27FC236}">
                <a16:creationId xmlns:a16="http://schemas.microsoft.com/office/drawing/2014/main" id="{5DD3E72A-AC94-4E0D-B4E9-365064E9DEE5}"/>
              </a:ext>
            </a:extLst>
          </p:cNvPr>
          <p:cNvSpPr>
            <a:spLocks noEditPoints="1"/>
          </p:cNvSpPr>
          <p:nvPr/>
        </p:nvSpPr>
        <p:spPr bwMode="auto">
          <a:xfrm>
            <a:off x="9821310"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6" name="Slide Number Placeholder 5">
            <a:extLst>
              <a:ext uri="{FF2B5EF4-FFF2-40B4-BE49-F238E27FC236}">
                <a16:creationId xmlns:a16="http://schemas.microsoft.com/office/drawing/2014/main" id="{1E1B5FAA-6211-4B1D-B1C3-D92E1A2ACEBF}"/>
              </a:ext>
            </a:extLst>
          </p:cNvPr>
          <p:cNvSpPr>
            <a:spLocks noGrp="1"/>
          </p:cNvSpPr>
          <p:nvPr>
            <p:ph type="sldNum" sz="quarter" idx="4"/>
          </p:nvPr>
        </p:nvSpPr>
        <p:spPr/>
        <p:txBody>
          <a:bodyPr/>
          <a:lstStyle/>
          <a:p>
            <a:fld id="{4034BEE3-566C-4068-A777-C3A4762E861B}" type="slidenum">
              <a:rPr lang="en-GB" smtClean="0"/>
              <a:pPr/>
              <a:t>130</a:t>
            </a:fld>
            <a:endParaRPr lang="en-GB" dirty="0"/>
          </a:p>
        </p:txBody>
      </p:sp>
    </p:spTree>
    <p:extLst>
      <p:ext uri="{BB962C8B-B14F-4D97-AF65-F5344CB8AC3E}">
        <p14:creationId xmlns:p14="http://schemas.microsoft.com/office/powerpoint/2010/main" val="40488001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GB" dirty="0"/>
              <a:t>Imputation Approach</a:t>
            </a:r>
            <a:br>
              <a:rPr lang="en-GB" dirty="0"/>
            </a:br>
            <a:endParaRPr lang="en-GB" dirty="0"/>
          </a:p>
        </p:txBody>
      </p:sp>
      <p:sp>
        <p:nvSpPr>
          <p:cNvPr id="2" name="Content Placeholder 1"/>
          <p:cNvSpPr>
            <a:spLocks noGrp="1"/>
          </p:cNvSpPr>
          <p:nvPr>
            <p:ph idx="1"/>
          </p:nvPr>
        </p:nvSpPr>
        <p:spPr/>
        <p:txBody>
          <a:bodyPr/>
          <a:lstStyle/>
          <a:p>
            <a:r>
              <a:rPr lang="en-AU" b="1" dirty="0"/>
              <a:t>Expenditure Imputation – Incomplete Data</a:t>
            </a:r>
          </a:p>
          <a:p>
            <a:r>
              <a:rPr lang="en-AU" dirty="0"/>
              <a:t>Expenditure on travel and tourism varies greatly from one person to another and from one trip to the next depending on the purpose, the duration, the participants and the time of the year to name just a few of the influences. The totality of this expenditure builds up from a wide range of specific sub-categories of expenditure e.g. travel, accommodation, entertainment, sustenance, which are not necessarily correlated with each other within any one trip.</a:t>
            </a:r>
            <a:endParaRPr lang="en-GB" dirty="0"/>
          </a:p>
          <a:p>
            <a:endParaRPr lang="en-GB" dirty="0"/>
          </a:p>
        </p:txBody>
      </p:sp>
      <p:sp>
        <p:nvSpPr>
          <p:cNvPr id="3" name="Content Placeholder 2">
            <a:extLst>
              <a:ext uri="{FF2B5EF4-FFF2-40B4-BE49-F238E27FC236}">
                <a16:creationId xmlns:a16="http://schemas.microsoft.com/office/drawing/2014/main" id="{B756485E-9EBC-476A-BC29-7F18DF42B4B1}"/>
              </a:ext>
            </a:extLst>
          </p:cNvPr>
          <p:cNvSpPr>
            <a:spLocks noGrp="1"/>
          </p:cNvSpPr>
          <p:nvPr>
            <p:ph idx="14"/>
          </p:nvPr>
        </p:nvSpPr>
        <p:spPr/>
        <p:txBody>
          <a:bodyPr/>
          <a:lstStyle/>
          <a:p>
            <a:r>
              <a:rPr lang="en-AU" dirty="0"/>
              <a:t>It has been recognised through experience that the most accurate estimates that respondents can provide of their expenditure should be constructed via the systematic questioning about each of the major categories of possible expenditure type that a traveller away from home can incur. However, the complexities of trip party composition, combined with the social habits surrounding expenditure decisions and individual payment, result in respondents being either ineligible, or unable to answer accurately and reliably about the absolute sums of money spent. The scale and nature of these incomplete data are such that it is impractical economically, and inaccurate statistically, to reject records for which the data set is incomplete.</a:t>
            </a:r>
            <a:endParaRPr lang="en-GB" dirty="0"/>
          </a:p>
          <a:p>
            <a:endParaRPr lang="en-GB" dirty="0"/>
          </a:p>
        </p:txBody>
      </p:sp>
      <p:sp>
        <p:nvSpPr>
          <p:cNvPr id="4" name="Content Placeholder 3">
            <a:extLst>
              <a:ext uri="{FF2B5EF4-FFF2-40B4-BE49-F238E27FC236}">
                <a16:creationId xmlns:a16="http://schemas.microsoft.com/office/drawing/2014/main" id="{3B446C56-DD92-4700-8D9A-390CF3AEAB00}"/>
              </a:ext>
            </a:extLst>
          </p:cNvPr>
          <p:cNvSpPr>
            <a:spLocks noGrp="1"/>
          </p:cNvSpPr>
          <p:nvPr>
            <p:ph idx="15"/>
          </p:nvPr>
        </p:nvSpPr>
        <p:spPr/>
        <p:txBody>
          <a:bodyPr/>
          <a:lstStyle/>
          <a:p>
            <a:r>
              <a:rPr lang="en-AU" dirty="0"/>
              <a:t>It is necessary to provide some form of numeric substitution for these ‘missing values’ to overcome the consequent difficulties that arise at the detailed analysis stage. Survey practitioners have developed a wide range of different approaches to this common problem.  Imputation was necessary for missing values where a question has been asked but the respondent could not answer. In addition, values were changed from ‘zero’ expenditure to ‘missing’ where trip details indicate that some expenditure would have been incurred.  The methodology used is outlined below.</a:t>
            </a:r>
            <a:endParaRPr lang="en-GB" dirty="0"/>
          </a:p>
          <a:p>
            <a:endParaRPr lang="en-GB" dirty="0"/>
          </a:p>
        </p:txBody>
      </p:sp>
      <p:sp>
        <p:nvSpPr>
          <p:cNvPr id="18" name="Freeform 33">
            <a:hlinkClick r:id="rId2" action="ppaction://hlinksldjump"/>
            <a:extLst>
              <a:ext uri="{FF2B5EF4-FFF2-40B4-BE49-F238E27FC236}">
                <a16:creationId xmlns:a16="http://schemas.microsoft.com/office/drawing/2014/main" id="{BB323533-7443-4EB6-85EF-D7AA8A16BEC1}"/>
              </a:ext>
            </a:extLst>
          </p:cNvPr>
          <p:cNvSpPr>
            <a:spLocks noEditPoints="1"/>
          </p:cNvSpPr>
          <p:nvPr/>
        </p:nvSpPr>
        <p:spPr bwMode="auto">
          <a:xfrm>
            <a:off x="9821310"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5" name="Slide Number Placeholder 4">
            <a:extLst>
              <a:ext uri="{FF2B5EF4-FFF2-40B4-BE49-F238E27FC236}">
                <a16:creationId xmlns:a16="http://schemas.microsoft.com/office/drawing/2014/main" id="{13BDD0D3-1DF6-4D85-BBD0-45F624C18B53}"/>
              </a:ext>
            </a:extLst>
          </p:cNvPr>
          <p:cNvSpPr>
            <a:spLocks noGrp="1"/>
          </p:cNvSpPr>
          <p:nvPr>
            <p:ph type="sldNum" sz="quarter" idx="4"/>
          </p:nvPr>
        </p:nvSpPr>
        <p:spPr/>
        <p:txBody>
          <a:bodyPr/>
          <a:lstStyle/>
          <a:p>
            <a:fld id="{4034BEE3-566C-4068-A777-C3A4762E861B}" type="slidenum">
              <a:rPr lang="en-GB" smtClean="0"/>
              <a:pPr/>
              <a:t>131</a:t>
            </a:fld>
            <a:endParaRPr lang="en-GB" dirty="0"/>
          </a:p>
        </p:txBody>
      </p:sp>
    </p:spTree>
    <p:extLst>
      <p:ext uri="{BB962C8B-B14F-4D97-AF65-F5344CB8AC3E}">
        <p14:creationId xmlns:p14="http://schemas.microsoft.com/office/powerpoint/2010/main" val="31514042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GB" dirty="0"/>
              <a:t>Imputation Approach</a:t>
            </a:r>
          </a:p>
        </p:txBody>
      </p:sp>
      <p:sp>
        <p:nvSpPr>
          <p:cNvPr id="18" name="Content Placeholder 1"/>
          <p:cNvSpPr>
            <a:spLocks noGrp="1"/>
          </p:cNvSpPr>
          <p:nvPr>
            <p:ph idx="1"/>
          </p:nvPr>
        </p:nvSpPr>
        <p:spPr/>
        <p:txBody>
          <a:bodyPr/>
          <a:lstStyle/>
          <a:p>
            <a:r>
              <a:rPr lang="en-AU" b="1" dirty="0"/>
              <a:t>Partner Correction Factor</a:t>
            </a:r>
          </a:p>
          <a:p>
            <a:r>
              <a:rPr lang="en-AU" dirty="0"/>
              <a:t>Firstly, prior to any expenditure imputation, a ‘partner corrected’ expenditure calculation was applied to some of the data.  This was applied to expenditures for which the respondent and a spouse/partner were both present. This correction divides expenditure on all items other than “buying clothes” and “other shopping” by two. The rationale for this is that experience on a number of surveys indicates that both of the persons present at the time of that expenditure, if subsequently interviewed, would report it.  The exception would be ‘shopping’, irrespective of which one actually made the purchase. This correction has therefore been applied to all partnered purchasing apart from ‘shopping’. </a:t>
            </a:r>
            <a:endParaRPr lang="en-GB" dirty="0"/>
          </a:p>
          <a:p>
            <a:endParaRPr lang="en-GB" dirty="0"/>
          </a:p>
        </p:txBody>
      </p:sp>
      <p:sp>
        <p:nvSpPr>
          <p:cNvPr id="5" name="Content Placeholder 4">
            <a:extLst>
              <a:ext uri="{FF2B5EF4-FFF2-40B4-BE49-F238E27FC236}">
                <a16:creationId xmlns:a16="http://schemas.microsoft.com/office/drawing/2014/main" id="{4759CB2D-0083-4F37-BEF4-2121CA75747F}"/>
              </a:ext>
            </a:extLst>
          </p:cNvPr>
          <p:cNvSpPr>
            <a:spLocks noGrp="1"/>
          </p:cNvSpPr>
          <p:nvPr>
            <p:ph idx="14"/>
          </p:nvPr>
        </p:nvSpPr>
        <p:spPr>
          <a:xfrm>
            <a:off x="4293436" y="1892300"/>
            <a:ext cx="3600000" cy="4165600"/>
          </a:xfrm>
        </p:spPr>
        <p:txBody>
          <a:bodyPr/>
          <a:lstStyle/>
          <a:p>
            <a:r>
              <a:rPr lang="en-AU" b="1" dirty="0"/>
              <a:t>Zero Values</a:t>
            </a:r>
          </a:p>
          <a:p>
            <a:r>
              <a:rPr lang="en-AU" dirty="0"/>
              <a:t>Secondly, some categories of expenditure were recoded to missing value status from zero value, where trip details indicated that some expenditure must have been incurred. A complete list of these categories is given below. This allowed these records to have values imputed and thus be included. The following expenditure categories are not permitted zero values. </a:t>
            </a:r>
          </a:p>
          <a:p>
            <a:r>
              <a:rPr lang="en-AU" dirty="0"/>
              <a:t>Initially re-coded as ‘missing’ values and later imputed.  </a:t>
            </a:r>
            <a:endParaRPr lang="en-GB" dirty="0"/>
          </a:p>
          <a:p>
            <a:pPr marL="269875" indent="-269875">
              <a:buFont typeface="+mj-lt"/>
              <a:buAutoNum type="arabicPeriod"/>
            </a:pPr>
            <a:r>
              <a:rPr lang="en-AU" b="1" dirty="0"/>
              <a:t>Within “the accommodation bill” spend</a:t>
            </a:r>
            <a:endParaRPr lang="en-GB" b="1" dirty="0"/>
          </a:p>
          <a:p>
            <a:pPr marL="447675" lvl="1" indent="-177800">
              <a:spcBef>
                <a:spcPts val="0"/>
              </a:spcBef>
            </a:pPr>
            <a:r>
              <a:rPr lang="en-GB" dirty="0"/>
              <a:t>Hotel</a:t>
            </a:r>
          </a:p>
          <a:p>
            <a:pPr marL="447675" lvl="1" indent="-177800">
              <a:spcBef>
                <a:spcPts val="0"/>
              </a:spcBef>
            </a:pPr>
            <a:r>
              <a:rPr lang="en-GB" dirty="0"/>
              <a:t>Motel</a:t>
            </a:r>
          </a:p>
          <a:p>
            <a:pPr marL="447675" lvl="1" indent="-177800">
              <a:spcBef>
                <a:spcPts val="0"/>
              </a:spcBef>
            </a:pPr>
            <a:r>
              <a:rPr lang="en-GB" dirty="0"/>
              <a:t>Guesthouse</a:t>
            </a:r>
          </a:p>
          <a:p>
            <a:pPr marL="447675" lvl="1" indent="-177800">
              <a:spcBef>
                <a:spcPts val="0"/>
              </a:spcBef>
            </a:pPr>
            <a:r>
              <a:rPr lang="en-GB" dirty="0"/>
              <a:t>Farmhouse</a:t>
            </a:r>
          </a:p>
          <a:p>
            <a:pPr marL="447675" lvl="1" indent="-177800">
              <a:spcBef>
                <a:spcPts val="0"/>
              </a:spcBef>
            </a:pPr>
            <a:r>
              <a:rPr lang="en-GB" dirty="0"/>
              <a:t>Bed &amp; Breakfast</a:t>
            </a:r>
          </a:p>
          <a:p>
            <a:pPr marL="447675" lvl="1" indent="-177800">
              <a:spcBef>
                <a:spcPts val="0"/>
              </a:spcBef>
            </a:pPr>
            <a:r>
              <a:rPr lang="en-AU" dirty="0"/>
              <a:t>Self – Catering</a:t>
            </a:r>
          </a:p>
          <a:p>
            <a:pPr marL="447675" lvl="1" indent="-177800">
              <a:spcBef>
                <a:spcPts val="0"/>
              </a:spcBef>
            </a:pPr>
            <a:r>
              <a:rPr lang="en-AU" dirty="0"/>
              <a:t>Hostel</a:t>
            </a:r>
          </a:p>
          <a:p>
            <a:pPr marL="447675" lvl="1" indent="-177800">
              <a:spcBef>
                <a:spcPts val="0"/>
              </a:spcBef>
            </a:pPr>
            <a:r>
              <a:rPr lang="en-AU" dirty="0"/>
              <a:t>Holiday Camp/ Village</a:t>
            </a:r>
          </a:p>
          <a:p>
            <a:pPr marL="447675" lvl="1" indent="-177800">
              <a:spcBef>
                <a:spcPts val="0"/>
              </a:spcBef>
            </a:pPr>
            <a:r>
              <a:rPr lang="en-AU" dirty="0"/>
              <a:t>Caravan-static not owned</a:t>
            </a:r>
          </a:p>
          <a:p>
            <a:pPr marL="447675" lvl="1" indent="-177800">
              <a:spcBef>
                <a:spcPts val="0"/>
              </a:spcBef>
            </a:pPr>
            <a:endParaRPr lang="en-AU" dirty="0"/>
          </a:p>
          <a:p>
            <a:pPr marL="88900">
              <a:spcBef>
                <a:spcPts val="0"/>
              </a:spcBef>
            </a:pPr>
            <a:r>
              <a:rPr lang="en-AU" b="1" dirty="0"/>
              <a:t>2.  Travel costs</a:t>
            </a:r>
            <a:endParaRPr lang="en-GB" dirty="0"/>
          </a:p>
          <a:p>
            <a:endParaRPr lang="en-GB" dirty="0"/>
          </a:p>
          <a:p>
            <a:endParaRPr lang="en-GB" dirty="0"/>
          </a:p>
        </p:txBody>
      </p:sp>
      <p:sp>
        <p:nvSpPr>
          <p:cNvPr id="9" name="Content Placeholder 1">
            <a:extLst>
              <a:ext uri="{FF2B5EF4-FFF2-40B4-BE49-F238E27FC236}">
                <a16:creationId xmlns:a16="http://schemas.microsoft.com/office/drawing/2014/main" id="{EA6FD020-E4F3-4CF0-9735-1E720B44B3FD}"/>
              </a:ext>
            </a:extLst>
          </p:cNvPr>
          <p:cNvSpPr txBox="1">
            <a:spLocks/>
          </p:cNvSpPr>
          <p:nvPr/>
        </p:nvSpPr>
        <p:spPr>
          <a:xfrm>
            <a:off x="8204452" y="1897560"/>
            <a:ext cx="3600000" cy="3819525"/>
          </a:xfrm>
          <a:prstGeom prst="rect">
            <a:avLst/>
          </a:prstGeom>
          <a:ln w="12700">
            <a:noFill/>
          </a:ln>
          <a:extLst>
            <a:ext uri="{91240B29-F687-4F45-9708-019B960494DF}">
              <a14:hiddenLine xmlns:a14="http://schemas.microsoft.com/office/drawing/2010/main" w="0">
                <a:solidFill>
                  <a:srgbClr val="FFFFFF"/>
                </a:solidFill>
              </a14:hiddenLine>
            </a:ext>
          </a:extLst>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b="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AU" b="1" dirty="0"/>
              <a:t>Missing values for most recent trips</a:t>
            </a:r>
          </a:p>
          <a:p>
            <a:r>
              <a:rPr lang="en-AU" dirty="0"/>
              <a:t>The last stage for the most recent trips was to impute the missing values.  Extensive analysis of the expenditure distributions within various variables concluded that the median value for the category was the most reliable proxy for those missing values.  Not all travellers will have expenditure in every possible expenditure category. Hence, so that the correct proportion of valid zero category expenditure was reflected in the imputed records, the missing values were proportionally imputed as non-zero spend and zero spend.  Within type of trip, the median Partner Corrected value was used to impute the non-zero spend.</a:t>
            </a:r>
            <a:endParaRPr lang="en-GB" dirty="0"/>
          </a:p>
          <a:p>
            <a:endParaRPr lang="en-GB" dirty="0"/>
          </a:p>
        </p:txBody>
      </p:sp>
      <p:sp>
        <p:nvSpPr>
          <p:cNvPr id="17" name="Freeform 33">
            <a:hlinkClick r:id="rId2" action="ppaction://hlinksldjump"/>
            <a:extLst>
              <a:ext uri="{FF2B5EF4-FFF2-40B4-BE49-F238E27FC236}">
                <a16:creationId xmlns:a16="http://schemas.microsoft.com/office/drawing/2014/main" id="{9AA436BD-1BA9-49CD-A137-5B2D5287EB3F}"/>
              </a:ext>
            </a:extLst>
          </p:cNvPr>
          <p:cNvSpPr>
            <a:spLocks noEditPoints="1"/>
          </p:cNvSpPr>
          <p:nvPr/>
        </p:nvSpPr>
        <p:spPr bwMode="auto">
          <a:xfrm>
            <a:off x="9821310"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2" name="Slide Number Placeholder 1">
            <a:extLst>
              <a:ext uri="{FF2B5EF4-FFF2-40B4-BE49-F238E27FC236}">
                <a16:creationId xmlns:a16="http://schemas.microsoft.com/office/drawing/2014/main" id="{3DD7A819-07AE-4F1D-B8EE-573B54E258E2}"/>
              </a:ext>
            </a:extLst>
          </p:cNvPr>
          <p:cNvSpPr>
            <a:spLocks noGrp="1"/>
          </p:cNvSpPr>
          <p:nvPr>
            <p:ph type="sldNum" sz="quarter" idx="4"/>
          </p:nvPr>
        </p:nvSpPr>
        <p:spPr/>
        <p:txBody>
          <a:bodyPr/>
          <a:lstStyle/>
          <a:p>
            <a:fld id="{4034BEE3-566C-4068-A777-C3A4762E861B}" type="slidenum">
              <a:rPr lang="en-GB" smtClean="0"/>
              <a:pPr/>
              <a:t>132</a:t>
            </a:fld>
            <a:endParaRPr lang="en-GB" dirty="0"/>
          </a:p>
        </p:txBody>
      </p:sp>
    </p:spTree>
    <p:extLst>
      <p:ext uri="{BB962C8B-B14F-4D97-AF65-F5344CB8AC3E}">
        <p14:creationId xmlns:p14="http://schemas.microsoft.com/office/powerpoint/2010/main" val="41724809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GB" dirty="0"/>
              <a:t>Calculation Methodology</a:t>
            </a:r>
            <a:br>
              <a:rPr lang="en-GB" dirty="0"/>
            </a:br>
            <a:endParaRPr lang="en-GB" dirty="0"/>
          </a:p>
        </p:txBody>
      </p:sp>
      <p:sp>
        <p:nvSpPr>
          <p:cNvPr id="2" name="Content Placeholder 1"/>
          <p:cNvSpPr>
            <a:spLocks noGrp="1"/>
          </p:cNvSpPr>
          <p:nvPr>
            <p:ph idx="1"/>
          </p:nvPr>
        </p:nvSpPr>
        <p:spPr/>
        <p:txBody>
          <a:bodyPr/>
          <a:lstStyle/>
          <a:p>
            <a:r>
              <a:rPr lang="en-AU" b="1" dirty="0"/>
              <a:t>Weighting and Reporting Periods</a:t>
            </a:r>
          </a:p>
          <a:p>
            <a:r>
              <a:rPr lang="en-AU" dirty="0"/>
              <a:t>The methodology used for weighting and calculations was devised around trip end dates and also the reporting periods of complete calendar weeks designated as reporting months. Details of end date reporting periods and their corresponding fieldwork dates are shown in Figure 8.  </a:t>
            </a:r>
            <a:endParaRPr lang="en-GB" dirty="0"/>
          </a:p>
          <a:p>
            <a:r>
              <a:rPr lang="en-AU" dirty="0"/>
              <a:t>The National Tourist Boards requested that results should be for calendar months and based on trip start dates.  A complete change to a system based on start dates would have created problems. Long trips can span several months. Hence, a methodology based on start dates would either entail changes of weights whenever a long trip was reported, or delays in reporting results to allow for the collection of data on a small number of long trips. Therefore, it was agreed that weighting would be determined by end date reporting periods and the weights thus calculated would be applied to the start dates of those trips. </a:t>
            </a:r>
            <a:endParaRPr lang="en-GB" dirty="0"/>
          </a:p>
          <a:p>
            <a:endParaRPr lang="en-GB" dirty="0"/>
          </a:p>
        </p:txBody>
      </p:sp>
      <p:sp>
        <p:nvSpPr>
          <p:cNvPr id="4" name="Content Placeholder 3">
            <a:extLst>
              <a:ext uri="{FF2B5EF4-FFF2-40B4-BE49-F238E27FC236}">
                <a16:creationId xmlns:a16="http://schemas.microsoft.com/office/drawing/2014/main" id="{BC7C344F-7417-4202-8D7B-626858491951}"/>
              </a:ext>
            </a:extLst>
          </p:cNvPr>
          <p:cNvSpPr>
            <a:spLocks noGrp="1"/>
          </p:cNvSpPr>
          <p:nvPr>
            <p:ph idx="14"/>
          </p:nvPr>
        </p:nvSpPr>
        <p:spPr/>
        <p:txBody>
          <a:bodyPr/>
          <a:lstStyle/>
          <a:p>
            <a:r>
              <a:rPr lang="en-AU" i="1" dirty="0"/>
              <a:t>Figure 8 – End Date Reporting Periods</a:t>
            </a:r>
          </a:p>
        </p:txBody>
      </p:sp>
      <p:graphicFrame>
        <p:nvGraphicFramePr>
          <p:cNvPr id="3" name="Table 2"/>
          <p:cNvGraphicFramePr>
            <a:graphicFrameLocks noGrp="1"/>
          </p:cNvGraphicFramePr>
          <p:nvPr>
            <p:extLst>
              <p:ext uri="{D42A27DB-BD31-4B8C-83A1-F6EECF244321}">
                <p14:modId xmlns:p14="http://schemas.microsoft.com/office/powerpoint/2010/main" val="4168069720"/>
              </p:ext>
            </p:extLst>
          </p:nvPr>
        </p:nvGraphicFramePr>
        <p:xfrm>
          <a:off x="4279147" y="2176360"/>
          <a:ext cx="7547728" cy="3578473"/>
        </p:xfrm>
        <a:graphic>
          <a:graphicData uri="http://schemas.openxmlformats.org/drawingml/2006/table">
            <a:tbl>
              <a:tblPr>
                <a:tableStyleId>{5C22544A-7EE6-4342-B048-85BDC9FD1C3A}</a:tableStyleId>
              </a:tblPr>
              <a:tblGrid>
                <a:gridCol w="2276726">
                  <a:extLst>
                    <a:ext uri="{9D8B030D-6E8A-4147-A177-3AD203B41FA5}">
                      <a16:colId xmlns:a16="http://schemas.microsoft.com/office/drawing/2014/main" val="20000"/>
                    </a:ext>
                  </a:extLst>
                </a:gridCol>
                <a:gridCol w="2661681">
                  <a:extLst>
                    <a:ext uri="{9D8B030D-6E8A-4147-A177-3AD203B41FA5}">
                      <a16:colId xmlns:a16="http://schemas.microsoft.com/office/drawing/2014/main" val="20001"/>
                    </a:ext>
                  </a:extLst>
                </a:gridCol>
                <a:gridCol w="2609321">
                  <a:extLst>
                    <a:ext uri="{9D8B030D-6E8A-4147-A177-3AD203B41FA5}">
                      <a16:colId xmlns:a16="http://schemas.microsoft.com/office/drawing/2014/main" val="20002"/>
                    </a:ext>
                  </a:extLst>
                </a:gridCol>
              </a:tblGrid>
              <a:tr h="284343">
                <a:tc>
                  <a:txBody>
                    <a:bodyPr/>
                    <a:lstStyle/>
                    <a:p>
                      <a:pPr marL="83820" algn="ctr">
                        <a:lnSpc>
                          <a:spcPts val="1400"/>
                        </a:lnSpc>
                        <a:spcAft>
                          <a:spcPts val="1000"/>
                        </a:spcAft>
                      </a:pPr>
                      <a:r>
                        <a:rPr lang="en-AU" sz="900" b="1" dirty="0">
                          <a:solidFill>
                            <a:schemeClr val="bg1"/>
                          </a:solidFill>
                          <a:effectLst/>
                        </a:rPr>
                        <a:t>Reporting Month</a:t>
                      </a:r>
                      <a:endParaRPr lang="en-GB" sz="900" b="1" dirty="0">
                        <a:solidFill>
                          <a:schemeClr val="bg1"/>
                        </a:solidFill>
                        <a:effectLst/>
                        <a:latin typeface="Verdana"/>
                        <a:ea typeface="Times New Roman"/>
                        <a:cs typeface="Times New Roman"/>
                      </a:endParaRP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solidFill>
                  </a:tcPr>
                </a:tc>
                <a:tc>
                  <a:txBody>
                    <a:bodyPr/>
                    <a:lstStyle/>
                    <a:p>
                      <a:pPr marL="83820" algn="ctr">
                        <a:lnSpc>
                          <a:spcPts val="1400"/>
                        </a:lnSpc>
                        <a:spcAft>
                          <a:spcPts val="1000"/>
                        </a:spcAft>
                      </a:pPr>
                      <a:r>
                        <a:rPr lang="en-AU" sz="900" b="1" dirty="0">
                          <a:solidFill>
                            <a:schemeClr val="bg1"/>
                          </a:solidFill>
                          <a:effectLst/>
                        </a:rPr>
                        <a:t>Reporting Period </a:t>
                      </a:r>
                      <a:endParaRPr lang="en-GB" sz="900" b="1" dirty="0">
                        <a:solidFill>
                          <a:schemeClr val="bg1"/>
                        </a:solidFill>
                        <a:effectLst/>
                        <a:latin typeface="Verdana"/>
                        <a:ea typeface="Times New Roman"/>
                        <a:cs typeface="Times New Roman"/>
                      </a:endParaRP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solidFill>
                  </a:tcPr>
                </a:tc>
                <a:tc>
                  <a:txBody>
                    <a:bodyPr/>
                    <a:lstStyle/>
                    <a:p>
                      <a:pPr marL="83820" algn="ctr">
                        <a:lnSpc>
                          <a:spcPts val="1400"/>
                        </a:lnSpc>
                        <a:spcAft>
                          <a:spcPts val="1000"/>
                        </a:spcAft>
                      </a:pPr>
                      <a:r>
                        <a:rPr lang="en-AU" sz="900" b="1" dirty="0">
                          <a:solidFill>
                            <a:schemeClr val="bg1"/>
                          </a:solidFill>
                          <a:effectLst/>
                        </a:rPr>
                        <a:t>Fieldwork Period </a:t>
                      </a:r>
                      <a:endParaRPr lang="en-GB" sz="900" b="1" dirty="0">
                        <a:solidFill>
                          <a:schemeClr val="bg1"/>
                        </a:solidFill>
                        <a:effectLst/>
                        <a:latin typeface="Verdana"/>
                        <a:ea typeface="Times New Roman"/>
                        <a:cs typeface="Times New Roman"/>
                      </a:endParaRP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solidFill>
                  </a:tcPr>
                </a:tc>
                <a:extLst>
                  <a:ext uri="{0D108BD9-81ED-4DB2-BD59-A6C34878D82A}">
                    <a16:rowId xmlns:a16="http://schemas.microsoft.com/office/drawing/2014/main" val="10000"/>
                  </a:ext>
                </a:extLst>
              </a:tr>
              <a:tr h="273617">
                <a:tc>
                  <a:txBody>
                    <a:bodyPr/>
                    <a:lstStyle/>
                    <a:p>
                      <a:pPr marL="82550" algn="ctr">
                        <a:lnSpc>
                          <a:spcPts val="1400"/>
                        </a:lnSpc>
                        <a:spcAft>
                          <a:spcPts val="1000"/>
                        </a:spcAft>
                      </a:pPr>
                      <a:r>
                        <a:rPr lang="en-AU" sz="900" dirty="0">
                          <a:solidFill>
                            <a:srgbClr val="000000"/>
                          </a:solidFill>
                          <a:effectLst/>
                          <a:latin typeface="+mn-lt"/>
                        </a:rPr>
                        <a:t>January ’19</a:t>
                      </a:r>
                      <a:endParaRPr lang="en-GB" sz="1000" dirty="0">
                        <a:solidFill>
                          <a:srgbClr val="000000"/>
                        </a:solidFill>
                        <a:effectLst/>
                        <a:latin typeface="+mn-lt"/>
                        <a:ea typeface="Times New Roman"/>
                        <a:cs typeface="Times New Roman"/>
                      </a:endParaRP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2550" algn="ctr">
                        <a:lnSpc>
                          <a:spcPts val="1400"/>
                        </a:lnSpc>
                        <a:spcAft>
                          <a:spcPts val="1000"/>
                        </a:spcAft>
                      </a:pPr>
                      <a:r>
                        <a:rPr lang="en-AU" sz="900" dirty="0">
                          <a:solidFill>
                            <a:srgbClr val="000000"/>
                          </a:solidFill>
                          <a:effectLst/>
                          <a:latin typeface="+mn-lt"/>
                        </a:rPr>
                        <a:t>31 December – 3 February</a:t>
                      </a:r>
                      <a:endParaRPr lang="en-GB" sz="1000" dirty="0">
                        <a:solidFill>
                          <a:srgbClr val="000000"/>
                        </a:solidFill>
                        <a:effectLst/>
                        <a:latin typeface="+mn-lt"/>
                        <a:ea typeface="Times New Roman"/>
                        <a:cs typeface="Times New Roman"/>
                      </a:endParaRP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2550" algn="ctr">
                        <a:lnSpc>
                          <a:spcPts val="1400"/>
                        </a:lnSpc>
                        <a:spcAft>
                          <a:spcPts val="1000"/>
                        </a:spcAft>
                      </a:pPr>
                      <a:r>
                        <a:rPr lang="en-GB" sz="900" dirty="0">
                          <a:solidFill>
                            <a:srgbClr val="000000"/>
                          </a:solidFill>
                          <a:effectLst/>
                          <a:latin typeface="+mn-lt"/>
                          <a:ea typeface="Times New Roman"/>
                          <a:cs typeface="Times New Roman"/>
                        </a:rPr>
                        <a:t>9 January – 3 March</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273617">
                <a:tc>
                  <a:txBody>
                    <a:bodyPr/>
                    <a:lstStyle/>
                    <a:p>
                      <a:pPr marL="82550" algn="ctr">
                        <a:lnSpc>
                          <a:spcPts val="1400"/>
                        </a:lnSpc>
                        <a:spcAft>
                          <a:spcPts val="1000"/>
                        </a:spcAft>
                      </a:pPr>
                      <a:r>
                        <a:rPr lang="en-AU" sz="900" dirty="0">
                          <a:solidFill>
                            <a:srgbClr val="000000"/>
                          </a:solidFill>
                          <a:effectLst/>
                          <a:latin typeface="+mn-lt"/>
                        </a:rPr>
                        <a:t>February ’19</a:t>
                      </a:r>
                      <a:endParaRPr lang="en-GB" sz="1000" dirty="0">
                        <a:solidFill>
                          <a:srgbClr val="000000"/>
                        </a:solidFill>
                        <a:effectLst/>
                        <a:latin typeface="+mn-lt"/>
                        <a:ea typeface="Times New Roman"/>
                        <a:cs typeface="Times New Roman"/>
                      </a:endParaRP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2550" algn="ctr">
                        <a:lnSpc>
                          <a:spcPts val="1400"/>
                        </a:lnSpc>
                        <a:spcAft>
                          <a:spcPts val="1000"/>
                        </a:spcAft>
                      </a:pPr>
                      <a:r>
                        <a:rPr lang="en-AU" sz="900" dirty="0">
                          <a:solidFill>
                            <a:srgbClr val="000000"/>
                          </a:solidFill>
                          <a:effectLst/>
                          <a:latin typeface="+mn-lt"/>
                        </a:rPr>
                        <a:t>4 February – 3 March</a:t>
                      </a:r>
                      <a:endParaRPr lang="en-GB" sz="1000" dirty="0">
                        <a:solidFill>
                          <a:srgbClr val="000000"/>
                        </a:solidFill>
                        <a:effectLst/>
                        <a:latin typeface="+mn-lt"/>
                        <a:ea typeface="Times New Roman"/>
                        <a:cs typeface="Times New Roman"/>
                      </a:endParaRP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2550" algn="ctr">
                        <a:lnSpc>
                          <a:spcPts val="1400"/>
                        </a:lnSpc>
                        <a:spcAft>
                          <a:spcPts val="1000"/>
                        </a:spcAft>
                      </a:pPr>
                      <a:r>
                        <a:rPr lang="en-GB" sz="900" dirty="0">
                          <a:solidFill>
                            <a:srgbClr val="000000"/>
                          </a:solidFill>
                          <a:effectLst/>
                          <a:latin typeface="+mn-lt"/>
                          <a:ea typeface="Times New Roman"/>
                          <a:cs typeface="Times New Roman"/>
                        </a:rPr>
                        <a:t>13 February – 31 March</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273617">
                <a:tc>
                  <a:txBody>
                    <a:bodyPr/>
                    <a:lstStyle/>
                    <a:p>
                      <a:pPr marL="82550" algn="ctr">
                        <a:lnSpc>
                          <a:spcPts val="1400"/>
                        </a:lnSpc>
                        <a:spcAft>
                          <a:spcPts val="1000"/>
                        </a:spcAft>
                      </a:pPr>
                      <a:r>
                        <a:rPr lang="en-AU" sz="900" dirty="0">
                          <a:solidFill>
                            <a:srgbClr val="000000"/>
                          </a:solidFill>
                          <a:effectLst/>
                          <a:latin typeface="+mn-lt"/>
                        </a:rPr>
                        <a:t>March ’19</a:t>
                      </a:r>
                      <a:endParaRPr lang="en-GB" sz="1000" dirty="0">
                        <a:solidFill>
                          <a:srgbClr val="000000"/>
                        </a:solidFill>
                        <a:effectLst/>
                        <a:latin typeface="+mn-lt"/>
                        <a:ea typeface="Times New Roman"/>
                        <a:cs typeface="Times New Roman"/>
                      </a:endParaRP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3820" marR="111125" algn="ctr">
                        <a:lnSpc>
                          <a:spcPts val="1400"/>
                        </a:lnSpc>
                        <a:spcAft>
                          <a:spcPts val="1000"/>
                        </a:spcAft>
                      </a:pPr>
                      <a:r>
                        <a:rPr lang="en-AU" sz="900" dirty="0">
                          <a:solidFill>
                            <a:srgbClr val="000000"/>
                          </a:solidFill>
                          <a:effectLst/>
                          <a:latin typeface="+mn-lt"/>
                        </a:rPr>
                        <a:t>4 March – 31 March</a:t>
                      </a:r>
                      <a:endParaRPr lang="en-GB" sz="900" dirty="0">
                        <a:solidFill>
                          <a:srgbClr val="000000"/>
                        </a:solidFill>
                        <a:effectLst/>
                        <a:latin typeface="+mn-lt"/>
                        <a:ea typeface="Times New Roman"/>
                        <a:cs typeface="Times New Roman"/>
                      </a:endParaRPr>
                    </a:p>
                  </a:txBody>
                  <a:tcPr marL="16143" marR="16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2550" algn="ctr">
                        <a:lnSpc>
                          <a:spcPts val="1400"/>
                        </a:lnSpc>
                        <a:spcAft>
                          <a:spcPts val="1000"/>
                        </a:spcAft>
                      </a:pPr>
                      <a:r>
                        <a:rPr lang="en-GB" sz="900" dirty="0">
                          <a:solidFill>
                            <a:srgbClr val="000000"/>
                          </a:solidFill>
                          <a:effectLst/>
                          <a:latin typeface="+mn-lt"/>
                          <a:ea typeface="Times New Roman"/>
                          <a:cs typeface="Times New Roman"/>
                        </a:rPr>
                        <a:t>3 March – 28 April</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273617">
                <a:tc>
                  <a:txBody>
                    <a:bodyPr/>
                    <a:lstStyle/>
                    <a:p>
                      <a:pPr marL="82550" algn="ctr">
                        <a:lnSpc>
                          <a:spcPts val="1400"/>
                        </a:lnSpc>
                        <a:spcAft>
                          <a:spcPts val="1000"/>
                        </a:spcAft>
                      </a:pPr>
                      <a:r>
                        <a:rPr lang="en-AU" sz="900" dirty="0">
                          <a:solidFill>
                            <a:srgbClr val="000000"/>
                          </a:solidFill>
                          <a:effectLst/>
                          <a:latin typeface="+mn-lt"/>
                        </a:rPr>
                        <a:t>April ’19</a:t>
                      </a:r>
                      <a:endParaRPr lang="en-GB" sz="1000" dirty="0">
                        <a:solidFill>
                          <a:srgbClr val="000000"/>
                        </a:solidFill>
                        <a:effectLst/>
                        <a:latin typeface="+mn-lt"/>
                        <a:ea typeface="Times New Roman"/>
                        <a:cs typeface="Times New Roman"/>
                      </a:endParaRP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3820" marR="111125" algn="ctr">
                        <a:lnSpc>
                          <a:spcPts val="1400"/>
                        </a:lnSpc>
                        <a:spcAft>
                          <a:spcPts val="1000"/>
                        </a:spcAft>
                      </a:pPr>
                      <a:r>
                        <a:rPr lang="en-AU" sz="900" dirty="0">
                          <a:solidFill>
                            <a:srgbClr val="000000"/>
                          </a:solidFill>
                          <a:effectLst/>
                          <a:latin typeface="+mn-lt"/>
                        </a:rPr>
                        <a:t>1 April – 28 April</a:t>
                      </a:r>
                      <a:endParaRPr lang="en-GB" sz="900" dirty="0">
                        <a:solidFill>
                          <a:srgbClr val="000000"/>
                        </a:solidFill>
                        <a:effectLst/>
                        <a:latin typeface="+mn-lt"/>
                        <a:ea typeface="Times New Roman"/>
                        <a:cs typeface="Times New Roman"/>
                      </a:endParaRPr>
                    </a:p>
                  </a:txBody>
                  <a:tcPr marL="16143" marR="16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2550" algn="ctr">
                        <a:lnSpc>
                          <a:spcPts val="1400"/>
                        </a:lnSpc>
                        <a:spcAft>
                          <a:spcPts val="1000"/>
                        </a:spcAft>
                      </a:pPr>
                      <a:r>
                        <a:rPr lang="en-GB" sz="900" dirty="0">
                          <a:solidFill>
                            <a:srgbClr val="000000"/>
                          </a:solidFill>
                          <a:effectLst/>
                          <a:latin typeface="+mn-lt"/>
                          <a:ea typeface="Times New Roman"/>
                          <a:cs typeface="Times New Roman"/>
                        </a:rPr>
                        <a:t>10 April – 27 May</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273617">
                <a:tc>
                  <a:txBody>
                    <a:bodyPr/>
                    <a:lstStyle/>
                    <a:p>
                      <a:pPr marL="82550" algn="ctr">
                        <a:lnSpc>
                          <a:spcPts val="1400"/>
                        </a:lnSpc>
                        <a:spcAft>
                          <a:spcPts val="1000"/>
                        </a:spcAft>
                      </a:pPr>
                      <a:r>
                        <a:rPr lang="en-AU" sz="900" dirty="0">
                          <a:solidFill>
                            <a:srgbClr val="000000"/>
                          </a:solidFill>
                          <a:effectLst/>
                          <a:latin typeface="+mn-lt"/>
                        </a:rPr>
                        <a:t>May ’19</a:t>
                      </a:r>
                      <a:endParaRPr lang="en-GB" sz="1000" dirty="0">
                        <a:solidFill>
                          <a:srgbClr val="000000"/>
                        </a:solidFill>
                        <a:effectLst/>
                        <a:latin typeface="+mn-lt"/>
                        <a:ea typeface="Times New Roman"/>
                        <a:cs typeface="Times New Roman"/>
                      </a:endParaRP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3820" marR="111125" algn="ctr">
                        <a:lnSpc>
                          <a:spcPts val="1400"/>
                        </a:lnSpc>
                        <a:spcAft>
                          <a:spcPts val="1000"/>
                        </a:spcAft>
                      </a:pPr>
                      <a:r>
                        <a:rPr lang="en-AU" sz="900" dirty="0">
                          <a:solidFill>
                            <a:srgbClr val="000000"/>
                          </a:solidFill>
                          <a:effectLst/>
                          <a:latin typeface="+mn-lt"/>
                        </a:rPr>
                        <a:t>29 April – 2 June</a:t>
                      </a:r>
                      <a:endParaRPr lang="en-GB" sz="900" dirty="0">
                        <a:solidFill>
                          <a:srgbClr val="000000"/>
                        </a:solidFill>
                        <a:effectLst/>
                        <a:latin typeface="+mn-lt"/>
                        <a:ea typeface="Times New Roman"/>
                        <a:cs typeface="Times New Roman"/>
                      </a:endParaRPr>
                    </a:p>
                  </a:txBody>
                  <a:tcPr marL="16143" marR="16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2550" algn="ctr">
                        <a:lnSpc>
                          <a:spcPts val="1400"/>
                        </a:lnSpc>
                        <a:spcAft>
                          <a:spcPts val="1000"/>
                        </a:spcAft>
                      </a:pPr>
                      <a:r>
                        <a:rPr lang="en-GB" sz="900" dirty="0">
                          <a:solidFill>
                            <a:srgbClr val="000000"/>
                          </a:solidFill>
                          <a:effectLst/>
                          <a:latin typeface="+mn-lt"/>
                          <a:ea typeface="Times New Roman"/>
                          <a:cs typeface="Times New Roman"/>
                        </a:rPr>
                        <a:t>8 May – 30 June</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r h="273617">
                <a:tc>
                  <a:txBody>
                    <a:bodyPr/>
                    <a:lstStyle/>
                    <a:p>
                      <a:pPr marL="82550" algn="ctr">
                        <a:lnSpc>
                          <a:spcPts val="1400"/>
                        </a:lnSpc>
                        <a:spcAft>
                          <a:spcPts val="1000"/>
                        </a:spcAft>
                      </a:pPr>
                      <a:r>
                        <a:rPr lang="en-AU" sz="900" dirty="0">
                          <a:solidFill>
                            <a:srgbClr val="000000"/>
                          </a:solidFill>
                          <a:effectLst/>
                          <a:latin typeface="+mn-lt"/>
                        </a:rPr>
                        <a:t>June ’19</a:t>
                      </a:r>
                      <a:endParaRPr lang="en-GB" sz="1000" dirty="0">
                        <a:solidFill>
                          <a:srgbClr val="000000"/>
                        </a:solidFill>
                        <a:effectLst/>
                        <a:latin typeface="+mn-lt"/>
                        <a:ea typeface="Times New Roman"/>
                        <a:cs typeface="Times New Roman"/>
                      </a:endParaRP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3820" marR="111125" algn="ctr">
                        <a:lnSpc>
                          <a:spcPts val="1400"/>
                        </a:lnSpc>
                        <a:spcAft>
                          <a:spcPts val="1000"/>
                        </a:spcAft>
                      </a:pPr>
                      <a:r>
                        <a:rPr lang="en-AU" sz="900" dirty="0">
                          <a:solidFill>
                            <a:srgbClr val="000000"/>
                          </a:solidFill>
                          <a:effectLst/>
                          <a:latin typeface="+mn-lt"/>
                        </a:rPr>
                        <a:t>3 June – 30 June</a:t>
                      </a:r>
                      <a:endParaRPr lang="en-GB" sz="900" dirty="0">
                        <a:solidFill>
                          <a:srgbClr val="000000"/>
                        </a:solidFill>
                        <a:effectLst/>
                        <a:latin typeface="+mn-lt"/>
                        <a:ea typeface="Times New Roman"/>
                        <a:cs typeface="Times New Roman"/>
                      </a:endParaRPr>
                    </a:p>
                  </a:txBody>
                  <a:tcPr marL="16143" marR="16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2550" algn="ctr">
                        <a:lnSpc>
                          <a:spcPts val="1400"/>
                        </a:lnSpc>
                        <a:spcAft>
                          <a:spcPts val="1000"/>
                        </a:spcAft>
                      </a:pPr>
                      <a:r>
                        <a:rPr lang="en-GB" sz="900" dirty="0">
                          <a:solidFill>
                            <a:srgbClr val="000000"/>
                          </a:solidFill>
                          <a:effectLst/>
                          <a:latin typeface="+mn-lt"/>
                          <a:ea typeface="Times New Roman"/>
                          <a:cs typeface="Times New Roman"/>
                        </a:rPr>
                        <a:t>12 June – 28 July</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6"/>
                  </a:ext>
                </a:extLst>
              </a:tr>
              <a:tr h="273617">
                <a:tc>
                  <a:txBody>
                    <a:bodyPr/>
                    <a:lstStyle/>
                    <a:p>
                      <a:pPr marL="82550" algn="ctr">
                        <a:lnSpc>
                          <a:spcPts val="1400"/>
                        </a:lnSpc>
                        <a:spcAft>
                          <a:spcPts val="1000"/>
                        </a:spcAft>
                      </a:pPr>
                      <a:r>
                        <a:rPr lang="en-AU" sz="900" dirty="0">
                          <a:solidFill>
                            <a:srgbClr val="000000"/>
                          </a:solidFill>
                          <a:effectLst/>
                          <a:latin typeface="+mn-lt"/>
                        </a:rPr>
                        <a:t>July ’19</a:t>
                      </a:r>
                      <a:endParaRPr lang="en-GB" sz="1000" dirty="0">
                        <a:solidFill>
                          <a:srgbClr val="000000"/>
                        </a:solidFill>
                        <a:effectLst/>
                        <a:latin typeface="+mn-lt"/>
                        <a:ea typeface="Times New Roman"/>
                        <a:cs typeface="Times New Roman"/>
                      </a:endParaRP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3820" marR="111125" algn="ctr">
                        <a:lnSpc>
                          <a:spcPts val="1400"/>
                        </a:lnSpc>
                        <a:spcAft>
                          <a:spcPts val="1000"/>
                        </a:spcAft>
                      </a:pPr>
                      <a:r>
                        <a:rPr lang="en-AU" sz="900" dirty="0">
                          <a:solidFill>
                            <a:srgbClr val="000000"/>
                          </a:solidFill>
                          <a:effectLst/>
                          <a:latin typeface="+mn-lt"/>
                        </a:rPr>
                        <a:t>1 July – 28 July</a:t>
                      </a:r>
                      <a:endParaRPr lang="en-GB" sz="900" dirty="0">
                        <a:solidFill>
                          <a:srgbClr val="000000"/>
                        </a:solidFill>
                        <a:effectLst/>
                        <a:latin typeface="+mn-lt"/>
                        <a:ea typeface="Times New Roman"/>
                        <a:cs typeface="Times New Roman"/>
                      </a:endParaRPr>
                    </a:p>
                  </a:txBody>
                  <a:tcPr marL="16143" marR="16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2550" algn="ctr">
                        <a:lnSpc>
                          <a:spcPts val="1400"/>
                        </a:lnSpc>
                        <a:spcAft>
                          <a:spcPts val="1000"/>
                        </a:spcAft>
                      </a:pPr>
                      <a:r>
                        <a:rPr lang="en-GB" sz="900" dirty="0">
                          <a:solidFill>
                            <a:srgbClr val="000000"/>
                          </a:solidFill>
                          <a:effectLst/>
                          <a:latin typeface="+mn-lt"/>
                          <a:ea typeface="Times New Roman"/>
                          <a:cs typeface="Times New Roman"/>
                        </a:rPr>
                        <a:t>10 July – 27 August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7"/>
                  </a:ext>
                </a:extLst>
              </a:tr>
              <a:tr h="273617">
                <a:tc>
                  <a:txBody>
                    <a:bodyPr/>
                    <a:lstStyle/>
                    <a:p>
                      <a:pPr marL="82550" algn="ctr">
                        <a:lnSpc>
                          <a:spcPts val="1400"/>
                        </a:lnSpc>
                        <a:spcAft>
                          <a:spcPts val="1000"/>
                        </a:spcAft>
                      </a:pPr>
                      <a:r>
                        <a:rPr lang="en-AU" sz="900" dirty="0">
                          <a:solidFill>
                            <a:srgbClr val="000000"/>
                          </a:solidFill>
                          <a:effectLst/>
                          <a:latin typeface="+mn-lt"/>
                        </a:rPr>
                        <a:t>August ’19</a:t>
                      </a:r>
                      <a:endParaRPr lang="en-GB" sz="1000" dirty="0">
                        <a:solidFill>
                          <a:srgbClr val="000000"/>
                        </a:solidFill>
                        <a:effectLst/>
                        <a:latin typeface="+mn-lt"/>
                        <a:ea typeface="Times New Roman"/>
                        <a:cs typeface="Times New Roman"/>
                      </a:endParaRP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3820" marR="111125" algn="ctr">
                        <a:lnSpc>
                          <a:spcPts val="1400"/>
                        </a:lnSpc>
                        <a:spcAft>
                          <a:spcPts val="1000"/>
                        </a:spcAft>
                      </a:pPr>
                      <a:r>
                        <a:rPr lang="en-AU" sz="900" dirty="0">
                          <a:solidFill>
                            <a:srgbClr val="000000"/>
                          </a:solidFill>
                          <a:effectLst/>
                          <a:latin typeface="+mn-lt"/>
                        </a:rPr>
                        <a:t>29 July – 1 September</a:t>
                      </a:r>
                      <a:endParaRPr lang="en-GB" sz="900" dirty="0">
                        <a:solidFill>
                          <a:srgbClr val="000000"/>
                        </a:solidFill>
                        <a:effectLst/>
                        <a:latin typeface="+mn-lt"/>
                        <a:ea typeface="Times New Roman"/>
                        <a:cs typeface="Times New Roman"/>
                      </a:endParaRPr>
                    </a:p>
                  </a:txBody>
                  <a:tcPr marL="16143" marR="16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2550" algn="ctr">
                        <a:lnSpc>
                          <a:spcPts val="1400"/>
                        </a:lnSpc>
                        <a:spcAft>
                          <a:spcPts val="1000"/>
                        </a:spcAft>
                      </a:pPr>
                      <a:r>
                        <a:rPr lang="en-GB" sz="900" dirty="0">
                          <a:solidFill>
                            <a:srgbClr val="000000"/>
                          </a:solidFill>
                          <a:effectLst/>
                          <a:latin typeface="+mn-lt"/>
                          <a:ea typeface="Times New Roman"/>
                          <a:cs typeface="Times New Roman"/>
                        </a:rPr>
                        <a:t>7 August – 29 September</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8"/>
                  </a:ext>
                </a:extLst>
              </a:tr>
              <a:tr h="273617">
                <a:tc>
                  <a:txBody>
                    <a:bodyPr/>
                    <a:lstStyle/>
                    <a:p>
                      <a:pPr marL="82550" algn="ctr">
                        <a:lnSpc>
                          <a:spcPts val="1400"/>
                        </a:lnSpc>
                        <a:spcAft>
                          <a:spcPts val="1000"/>
                        </a:spcAft>
                      </a:pPr>
                      <a:r>
                        <a:rPr lang="en-AU" sz="900" dirty="0">
                          <a:solidFill>
                            <a:srgbClr val="000000"/>
                          </a:solidFill>
                          <a:effectLst/>
                          <a:latin typeface="+mn-lt"/>
                        </a:rPr>
                        <a:t>September ’19</a:t>
                      </a:r>
                      <a:endParaRPr lang="en-GB" sz="1000" dirty="0">
                        <a:solidFill>
                          <a:srgbClr val="000000"/>
                        </a:solidFill>
                        <a:effectLst/>
                        <a:latin typeface="+mn-lt"/>
                        <a:ea typeface="Times New Roman"/>
                        <a:cs typeface="Times New Roman"/>
                      </a:endParaRP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3820" marR="111125" algn="ctr">
                        <a:lnSpc>
                          <a:spcPts val="1400"/>
                        </a:lnSpc>
                        <a:spcAft>
                          <a:spcPts val="1000"/>
                        </a:spcAft>
                      </a:pPr>
                      <a:r>
                        <a:rPr lang="en-AU" sz="900" baseline="0" dirty="0">
                          <a:solidFill>
                            <a:srgbClr val="000000"/>
                          </a:solidFill>
                          <a:effectLst/>
                          <a:latin typeface="+mn-lt"/>
                        </a:rPr>
                        <a:t> 2 September – 29 September</a:t>
                      </a:r>
                      <a:endParaRPr lang="en-GB" sz="900" dirty="0">
                        <a:solidFill>
                          <a:srgbClr val="000000"/>
                        </a:solidFill>
                        <a:effectLst/>
                        <a:latin typeface="+mn-lt"/>
                        <a:ea typeface="Times New Roman"/>
                        <a:cs typeface="Times New Roman"/>
                      </a:endParaRPr>
                    </a:p>
                  </a:txBody>
                  <a:tcPr marL="16143" marR="16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2550" algn="ctr">
                        <a:lnSpc>
                          <a:spcPts val="1400"/>
                        </a:lnSpc>
                        <a:spcAft>
                          <a:spcPts val="1000"/>
                        </a:spcAft>
                      </a:pPr>
                      <a:r>
                        <a:rPr lang="en-GB" sz="900" dirty="0">
                          <a:solidFill>
                            <a:srgbClr val="000000"/>
                          </a:solidFill>
                          <a:effectLst/>
                          <a:latin typeface="+mn-lt"/>
                          <a:ea typeface="Times New Roman"/>
                          <a:cs typeface="Times New Roman"/>
                        </a:rPr>
                        <a:t>11 September – 27 October</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9"/>
                  </a:ext>
                </a:extLst>
              </a:tr>
              <a:tr h="284343">
                <a:tc>
                  <a:txBody>
                    <a:bodyPr/>
                    <a:lstStyle/>
                    <a:p>
                      <a:pPr marL="82550" algn="ctr">
                        <a:lnSpc>
                          <a:spcPts val="1400"/>
                        </a:lnSpc>
                        <a:spcAft>
                          <a:spcPts val="1000"/>
                        </a:spcAft>
                      </a:pPr>
                      <a:r>
                        <a:rPr lang="en-AU" sz="900" dirty="0">
                          <a:solidFill>
                            <a:srgbClr val="000000"/>
                          </a:solidFill>
                          <a:effectLst/>
                          <a:latin typeface="+mn-lt"/>
                        </a:rPr>
                        <a:t>October ’19</a:t>
                      </a:r>
                      <a:endParaRPr lang="en-GB" sz="1000" dirty="0">
                        <a:solidFill>
                          <a:srgbClr val="000000"/>
                        </a:solidFill>
                        <a:effectLst/>
                        <a:latin typeface="+mn-lt"/>
                        <a:ea typeface="Times New Roman"/>
                        <a:cs typeface="Times New Roman"/>
                      </a:endParaRP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3820" marR="111125" algn="ctr">
                        <a:lnSpc>
                          <a:spcPts val="1400"/>
                        </a:lnSpc>
                        <a:spcAft>
                          <a:spcPts val="1000"/>
                        </a:spcAft>
                      </a:pPr>
                      <a:r>
                        <a:rPr lang="en-AU" sz="900" dirty="0">
                          <a:solidFill>
                            <a:srgbClr val="000000"/>
                          </a:solidFill>
                          <a:effectLst/>
                          <a:latin typeface="+mn-lt"/>
                        </a:rPr>
                        <a:t>20 September – 3 November</a:t>
                      </a:r>
                      <a:endParaRPr lang="en-GB" sz="900" dirty="0">
                        <a:solidFill>
                          <a:srgbClr val="000000"/>
                        </a:solidFill>
                        <a:effectLst/>
                        <a:latin typeface="+mn-lt"/>
                        <a:ea typeface="Times New Roman"/>
                        <a:cs typeface="Times New Roman"/>
                      </a:endParaRPr>
                    </a:p>
                  </a:txBody>
                  <a:tcPr marL="16143" marR="16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2550" algn="ctr">
                        <a:lnSpc>
                          <a:spcPts val="1400"/>
                        </a:lnSpc>
                        <a:spcAft>
                          <a:spcPts val="1000"/>
                        </a:spcAft>
                      </a:pPr>
                      <a:r>
                        <a:rPr lang="en-GB" sz="900" dirty="0">
                          <a:solidFill>
                            <a:srgbClr val="000000"/>
                          </a:solidFill>
                          <a:effectLst/>
                          <a:latin typeface="+mn-lt"/>
                          <a:ea typeface="Times New Roman"/>
                          <a:cs typeface="Times New Roman"/>
                        </a:rPr>
                        <a:t>9 October – 1 December</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0"/>
                  </a:ext>
                </a:extLst>
              </a:tr>
              <a:tr h="273617">
                <a:tc>
                  <a:txBody>
                    <a:bodyPr/>
                    <a:lstStyle/>
                    <a:p>
                      <a:pPr marL="82550" algn="ctr">
                        <a:lnSpc>
                          <a:spcPts val="1400"/>
                        </a:lnSpc>
                        <a:spcAft>
                          <a:spcPts val="1000"/>
                        </a:spcAft>
                      </a:pPr>
                      <a:r>
                        <a:rPr lang="en-AU" sz="900" dirty="0">
                          <a:solidFill>
                            <a:srgbClr val="000000"/>
                          </a:solidFill>
                          <a:effectLst/>
                          <a:latin typeface="+mn-lt"/>
                        </a:rPr>
                        <a:t>November ’19</a:t>
                      </a:r>
                      <a:endParaRPr lang="en-GB" sz="1000" dirty="0">
                        <a:solidFill>
                          <a:srgbClr val="000000"/>
                        </a:solidFill>
                        <a:effectLst/>
                        <a:latin typeface="+mn-lt"/>
                        <a:ea typeface="Times New Roman"/>
                        <a:cs typeface="Times New Roman"/>
                      </a:endParaRP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3820" marR="111125" algn="ctr">
                        <a:lnSpc>
                          <a:spcPts val="1400"/>
                        </a:lnSpc>
                        <a:spcAft>
                          <a:spcPts val="1000"/>
                        </a:spcAft>
                      </a:pPr>
                      <a:r>
                        <a:rPr lang="en-AU" sz="900" dirty="0">
                          <a:solidFill>
                            <a:srgbClr val="000000"/>
                          </a:solidFill>
                          <a:effectLst/>
                          <a:latin typeface="+mn-lt"/>
                        </a:rPr>
                        <a:t>4 November – 1 December</a:t>
                      </a:r>
                      <a:endParaRPr lang="en-GB" sz="900" dirty="0">
                        <a:solidFill>
                          <a:srgbClr val="000000"/>
                        </a:solidFill>
                        <a:effectLst/>
                        <a:latin typeface="+mn-lt"/>
                        <a:ea typeface="Times New Roman"/>
                        <a:cs typeface="Times New Roman"/>
                      </a:endParaRPr>
                    </a:p>
                  </a:txBody>
                  <a:tcPr marL="16143" marR="16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2550" algn="ctr">
                        <a:lnSpc>
                          <a:spcPts val="1400"/>
                        </a:lnSpc>
                        <a:spcAft>
                          <a:spcPts val="1000"/>
                        </a:spcAft>
                      </a:pPr>
                      <a:r>
                        <a:rPr lang="en-GB" sz="900" dirty="0">
                          <a:solidFill>
                            <a:srgbClr val="000000"/>
                          </a:solidFill>
                          <a:effectLst/>
                          <a:latin typeface="+mn-lt"/>
                          <a:ea typeface="Times New Roman"/>
                          <a:cs typeface="Times New Roman"/>
                        </a:rPr>
                        <a:t>15 November – 15 December</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1"/>
                  </a:ext>
                </a:extLst>
              </a:tr>
              <a:tr h="273617">
                <a:tc>
                  <a:txBody>
                    <a:bodyPr/>
                    <a:lstStyle/>
                    <a:p>
                      <a:pPr marL="82550" algn="ctr">
                        <a:lnSpc>
                          <a:spcPts val="1400"/>
                        </a:lnSpc>
                        <a:spcAft>
                          <a:spcPts val="1000"/>
                        </a:spcAft>
                      </a:pPr>
                      <a:r>
                        <a:rPr lang="en-AU" sz="900" dirty="0">
                          <a:solidFill>
                            <a:srgbClr val="000000"/>
                          </a:solidFill>
                          <a:effectLst/>
                          <a:latin typeface="+mn-lt"/>
                        </a:rPr>
                        <a:t>December ‘1 </a:t>
                      </a:r>
                      <a:endParaRPr lang="en-GB" sz="1000" dirty="0">
                        <a:solidFill>
                          <a:srgbClr val="000000"/>
                        </a:solidFill>
                        <a:effectLst/>
                        <a:latin typeface="+mn-lt"/>
                        <a:ea typeface="Times New Roman"/>
                        <a:cs typeface="Times New Roman"/>
                      </a:endParaRP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3820" marR="111125" algn="ctr">
                        <a:lnSpc>
                          <a:spcPts val="1400"/>
                        </a:lnSpc>
                        <a:spcAft>
                          <a:spcPts val="1000"/>
                        </a:spcAft>
                      </a:pPr>
                      <a:r>
                        <a:rPr lang="en-AU" sz="900" dirty="0">
                          <a:solidFill>
                            <a:srgbClr val="000000"/>
                          </a:solidFill>
                          <a:effectLst/>
                          <a:latin typeface="+mn-lt"/>
                        </a:rPr>
                        <a:t>2 December – 29 December</a:t>
                      </a:r>
                      <a:endParaRPr lang="en-GB" sz="900" dirty="0">
                        <a:solidFill>
                          <a:srgbClr val="000000"/>
                        </a:solidFill>
                        <a:effectLst/>
                        <a:latin typeface="+mn-lt"/>
                        <a:ea typeface="Times New Roman"/>
                        <a:cs typeface="Times New Roman"/>
                      </a:endParaRPr>
                    </a:p>
                  </a:txBody>
                  <a:tcPr marL="16143" marR="161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2550" algn="ctr">
                        <a:lnSpc>
                          <a:spcPts val="1400"/>
                        </a:lnSpc>
                        <a:spcAft>
                          <a:spcPts val="1000"/>
                        </a:spcAft>
                      </a:pPr>
                      <a:r>
                        <a:rPr lang="en-GB" sz="900" dirty="0">
                          <a:solidFill>
                            <a:srgbClr val="000000"/>
                          </a:solidFill>
                          <a:effectLst/>
                          <a:latin typeface="+mn-lt"/>
                          <a:ea typeface="Times New Roman"/>
                          <a:cs typeface="Times New Roman"/>
                        </a:rPr>
                        <a:t>11 December – 26 January</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2"/>
                  </a:ext>
                </a:extLst>
              </a:tr>
            </a:tbl>
          </a:graphicData>
        </a:graphic>
      </p:graphicFrame>
      <p:sp>
        <p:nvSpPr>
          <p:cNvPr id="17" name="Freeform 33">
            <a:hlinkClick r:id="rId2" action="ppaction://hlinksldjump"/>
            <a:extLst>
              <a:ext uri="{FF2B5EF4-FFF2-40B4-BE49-F238E27FC236}">
                <a16:creationId xmlns:a16="http://schemas.microsoft.com/office/drawing/2014/main" id="{88C10C67-07D4-43AA-A288-CCC8EBFD2D83}"/>
              </a:ext>
            </a:extLst>
          </p:cNvPr>
          <p:cNvSpPr>
            <a:spLocks noEditPoints="1"/>
          </p:cNvSpPr>
          <p:nvPr/>
        </p:nvSpPr>
        <p:spPr bwMode="auto">
          <a:xfrm>
            <a:off x="9821310"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5" name="Slide Number Placeholder 4">
            <a:extLst>
              <a:ext uri="{FF2B5EF4-FFF2-40B4-BE49-F238E27FC236}">
                <a16:creationId xmlns:a16="http://schemas.microsoft.com/office/drawing/2014/main" id="{04CB3C5A-8B99-4D71-B261-029CC8026FD6}"/>
              </a:ext>
            </a:extLst>
          </p:cNvPr>
          <p:cNvSpPr>
            <a:spLocks noGrp="1"/>
          </p:cNvSpPr>
          <p:nvPr>
            <p:ph type="sldNum" sz="quarter" idx="4"/>
          </p:nvPr>
        </p:nvSpPr>
        <p:spPr/>
        <p:txBody>
          <a:bodyPr/>
          <a:lstStyle/>
          <a:p>
            <a:fld id="{4034BEE3-566C-4068-A777-C3A4762E861B}" type="slidenum">
              <a:rPr lang="en-GB" smtClean="0"/>
              <a:pPr/>
              <a:t>133</a:t>
            </a:fld>
            <a:endParaRPr lang="en-GB" dirty="0"/>
          </a:p>
        </p:txBody>
      </p:sp>
    </p:spTree>
    <p:extLst>
      <p:ext uri="{BB962C8B-B14F-4D97-AF65-F5344CB8AC3E}">
        <p14:creationId xmlns:p14="http://schemas.microsoft.com/office/powerpoint/2010/main" val="1815326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GB" dirty="0"/>
              <a:t>Calculation Methodology</a:t>
            </a:r>
            <a:br>
              <a:rPr lang="en-GB" dirty="0"/>
            </a:br>
            <a:endParaRPr lang="en-GB" dirty="0"/>
          </a:p>
        </p:txBody>
      </p:sp>
      <p:sp>
        <p:nvSpPr>
          <p:cNvPr id="2" name="Content Placeholder 1"/>
          <p:cNvSpPr>
            <a:spLocks noGrp="1"/>
          </p:cNvSpPr>
          <p:nvPr>
            <p:ph idx="1"/>
          </p:nvPr>
        </p:nvSpPr>
        <p:spPr/>
        <p:txBody>
          <a:bodyPr/>
          <a:lstStyle/>
          <a:p>
            <a:r>
              <a:rPr lang="en-AU" b="1" dirty="0"/>
              <a:t>Demographic Weights</a:t>
            </a:r>
            <a:endParaRPr lang="en-AU" dirty="0"/>
          </a:p>
          <a:p>
            <a:r>
              <a:rPr lang="en-AU" dirty="0"/>
              <a:t>The eligible sample for a reporting period is defined as all respondents that provided information for one or more weeks in that period. A rim weighting procedure is applied to each eligible respondent.  The rims used are age by sex, Government Office Region, Social Grade, Presence of Children, and Car Ownership.  The target values used in the weighting were expressed in terms of the adult population. This enables trip estimates to be produced as absolute population values. Full details of the rims are given on the next page.</a:t>
            </a:r>
            <a:endParaRPr lang="en-GB" dirty="0"/>
          </a:p>
          <a:p>
            <a:r>
              <a:rPr lang="en-AU" dirty="0"/>
              <a:t>The values to the right were derived from:</a:t>
            </a:r>
            <a:endParaRPr lang="en-GB" dirty="0"/>
          </a:p>
          <a:p>
            <a:pPr marL="266700" lvl="1" indent="-266700">
              <a:spcBef>
                <a:spcPts val="0"/>
              </a:spcBef>
              <a:buFont typeface="+mj-lt"/>
              <a:buAutoNum type="alphaLcPeriod"/>
            </a:pPr>
            <a:r>
              <a:rPr lang="en-AU" dirty="0"/>
              <a:t>Census 2011</a:t>
            </a:r>
            <a:endParaRPr lang="en-GB" dirty="0"/>
          </a:p>
          <a:p>
            <a:pPr marL="266700" lvl="1" indent="-266700">
              <a:spcBef>
                <a:spcPts val="0"/>
              </a:spcBef>
              <a:buFont typeface="+mj-lt"/>
              <a:buAutoNum type="alphaLcPeriod"/>
            </a:pPr>
            <a:r>
              <a:rPr lang="en-AU" dirty="0"/>
              <a:t>Broadcasters’ Audience Research Board Establishment Survey</a:t>
            </a:r>
            <a:endParaRPr lang="en-GB" dirty="0"/>
          </a:p>
          <a:p>
            <a:pPr marL="266700" lvl="1" indent="-266700">
              <a:spcBef>
                <a:spcPts val="0"/>
              </a:spcBef>
              <a:buFont typeface="+mj-lt"/>
              <a:buAutoNum type="alphaLcPeriod"/>
            </a:pPr>
            <a:r>
              <a:rPr lang="en-AU" dirty="0"/>
              <a:t>Office for National Statistics Population Projections for 2019</a:t>
            </a:r>
            <a:endParaRPr lang="en-AU" i="1" dirty="0"/>
          </a:p>
          <a:p>
            <a:endParaRPr lang="en-GB" dirty="0"/>
          </a:p>
        </p:txBody>
      </p:sp>
      <p:sp>
        <p:nvSpPr>
          <p:cNvPr id="3" name="Content Placeholder 2">
            <a:extLst>
              <a:ext uri="{FF2B5EF4-FFF2-40B4-BE49-F238E27FC236}">
                <a16:creationId xmlns:a16="http://schemas.microsoft.com/office/drawing/2014/main" id="{3EAE3CC3-79DC-40B2-8391-D804B68971B0}"/>
              </a:ext>
            </a:extLst>
          </p:cNvPr>
          <p:cNvSpPr>
            <a:spLocks noGrp="1"/>
          </p:cNvSpPr>
          <p:nvPr>
            <p:ph idx="14"/>
          </p:nvPr>
        </p:nvSpPr>
        <p:spPr>
          <a:xfrm>
            <a:off x="4293436" y="1892300"/>
            <a:ext cx="3600000" cy="188427"/>
          </a:xfrm>
        </p:spPr>
        <p:txBody>
          <a:bodyPr/>
          <a:lstStyle/>
          <a:p>
            <a:r>
              <a:rPr lang="en-AU" i="1" dirty="0"/>
              <a:t>Figure 9 – Demographic Weighting (000s)</a:t>
            </a:r>
          </a:p>
        </p:txBody>
      </p:sp>
      <p:graphicFrame>
        <p:nvGraphicFramePr>
          <p:cNvPr id="8" name="Table 7"/>
          <p:cNvGraphicFramePr>
            <a:graphicFrameLocks noGrp="1"/>
          </p:cNvGraphicFramePr>
          <p:nvPr>
            <p:extLst>
              <p:ext uri="{D42A27DB-BD31-4B8C-83A1-F6EECF244321}">
                <p14:modId xmlns:p14="http://schemas.microsoft.com/office/powerpoint/2010/main" val="2263530444"/>
              </p:ext>
            </p:extLst>
          </p:nvPr>
        </p:nvGraphicFramePr>
        <p:xfrm>
          <a:off x="4293436" y="2261519"/>
          <a:ext cx="2097492" cy="3032248"/>
        </p:xfrm>
        <a:graphic>
          <a:graphicData uri="http://schemas.openxmlformats.org/drawingml/2006/table">
            <a:tbl>
              <a:tblPr>
                <a:tableStyleId>{5C22544A-7EE6-4342-B048-85BDC9FD1C3A}</a:tableStyleId>
              </a:tblPr>
              <a:tblGrid>
                <a:gridCol w="1353712">
                  <a:extLst>
                    <a:ext uri="{9D8B030D-6E8A-4147-A177-3AD203B41FA5}">
                      <a16:colId xmlns:a16="http://schemas.microsoft.com/office/drawing/2014/main" val="20000"/>
                    </a:ext>
                  </a:extLst>
                </a:gridCol>
                <a:gridCol w="743780">
                  <a:extLst>
                    <a:ext uri="{9D8B030D-6E8A-4147-A177-3AD203B41FA5}">
                      <a16:colId xmlns:a16="http://schemas.microsoft.com/office/drawing/2014/main" val="20001"/>
                    </a:ext>
                  </a:extLst>
                </a:gridCol>
              </a:tblGrid>
              <a:tr h="159592">
                <a:tc>
                  <a:txBody>
                    <a:bodyPr/>
                    <a:lstStyle/>
                    <a:p>
                      <a:pPr algn="just">
                        <a:lnSpc>
                          <a:spcPct val="100000"/>
                        </a:lnSpc>
                        <a:spcAft>
                          <a:spcPts val="1000"/>
                        </a:spcAft>
                      </a:pPr>
                      <a:r>
                        <a:rPr lang="en-AU" sz="900" b="1" dirty="0">
                          <a:solidFill>
                            <a:schemeClr val="bg1"/>
                          </a:solidFill>
                          <a:effectLst/>
                        </a:rPr>
                        <a:t>Rim</a:t>
                      </a:r>
                      <a:endParaRPr lang="en-GB" sz="900" b="1" dirty="0">
                        <a:solidFill>
                          <a:schemeClr val="bg1"/>
                        </a:solidFill>
                        <a:effectLst/>
                        <a:latin typeface="Verdana"/>
                        <a:ea typeface="Times New Roman"/>
                        <a:cs typeface="Times New Roman"/>
                      </a:endParaRPr>
                    </a:p>
                  </a:txBody>
                  <a:tcPr marL="56663" marR="5666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solidFill>
                  </a:tcPr>
                </a:tc>
                <a:tc>
                  <a:txBody>
                    <a:bodyPr/>
                    <a:lstStyle/>
                    <a:p>
                      <a:pPr algn="just">
                        <a:lnSpc>
                          <a:spcPct val="100000"/>
                        </a:lnSpc>
                        <a:spcAft>
                          <a:spcPts val="1000"/>
                        </a:spcAft>
                      </a:pPr>
                      <a:r>
                        <a:rPr lang="en-AU" sz="900" b="1" dirty="0">
                          <a:solidFill>
                            <a:schemeClr val="bg1"/>
                          </a:solidFill>
                          <a:effectLst/>
                        </a:rPr>
                        <a:t>Population</a:t>
                      </a:r>
                      <a:endParaRPr lang="en-GB" sz="900" b="1" dirty="0">
                        <a:solidFill>
                          <a:schemeClr val="bg1"/>
                        </a:solidFill>
                        <a:effectLst/>
                        <a:latin typeface="Verdana"/>
                        <a:ea typeface="Times New Roman"/>
                        <a:cs typeface="Times New Roman"/>
                      </a:endParaRPr>
                    </a:p>
                  </a:txBody>
                  <a:tcPr marL="56663" marR="5666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solidFill>
                  </a:tcPr>
                </a:tc>
                <a:extLst>
                  <a:ext uri="{0D108BD9-81ED-4DB2-BD59-A6C34878D82A}">
                    <a16:rowId xmlns:a16="http://schemas.microsoft.com/office/drawing/2014/main" val="10000"/>
                  </a:ext>
                </a:extLst>
              </a:tr>
              <a:tr h="159592">
                <a:tc>
                  <a:txBody>
                    <a:bodyPr/>
                    <a:lstStyle/>
                    <a:p>
                      <a:pPr algn="just">
                        <a:lnSpc>
                          <a:spcPct val="100000"/>
                        </a:lnSpc>
                        <a:spcAft>
                          <a:spcPts val="1000"/>
                        </a:spcAft>
                      </a:pPr>
                      <a:r>
                        <a:rPr lang="en-AU" sz="900" b="1" dirty="0">
                          <a:solidFill>
                            <a:srgbClr val="000000"/>
                          </a:solidFill>
                          <a:effectLst/>
                          <a:latin typeface="+mn-lt"/>
                        </a:rPr>
                        <a:t>Age by Sex</a:t>
                      </a:r>
                      <a:endParaRPr lang="en-GB" sz="900" b="1" dirty="0">
                        <a:solidFill>
                          <a:srgbClr val="000000"/>
                        </a:solidFill>
                        <a:effectLst/>
                        <a:latin typeface="+mn-lt"/>
                        <a:ea typeface="Times New Roman"/>
                        <a:cs typeface="Times New Roman"/>
                      </a:endParaRPr>
                    </a:p>
                  </a:txBody>
                  <a:tcPr marL="56663" marR="56663"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1000"/>
                        </a:spcAft>
                      </a:pPr>
                      <a:r>
                        <a:rPr lang="en-AU" sz="900" b="1" dirty="0">
                          <a:effectLst/>
                          <a:latin typeface="+mn-lt"/>
                        </a:rPr>
                        <a:t> -</a:t>
                      </a:r>
                      <a:endParaRPr lang="en-GB" sz="900" b="1" dirty="0">
                        <a:solidFill>
                          <a:srgbClr val="333333"/>
                        </a:solidFill>
                        <a:effectLst/>
                        <a:latin typeface="+mn-lt"/>
                        <a:ea typeface="Times New Roman"/>
                        <a:cs typeface="Times New Roman"/>
                      </a:endParaRPr>
                    </a:p>
                  </a:txBody>
                  <a:tcPr marL="56663" marR="56663"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159592">
                <a:tc>
                  <a:txBody>
                    <a:bodyPr/>
                    <a:lstStyle/>
                    <a:p>
                      <a:pPr algn="just">
                        <a:lnSpc>
                          <a:spcPct val="100000"/>
                        </a:lnSpc>
                        <a:spcAft>
                          <a:spcPts val="1000"/>
                        </a:spcAft>
                      </a:pPr>
                      <a:r>
                        <a:rPr lang="en-AU" sz="900" dirty="0">
                          <a:solidFill>
                            <a:srgbClr val="000000"/>
                          </a:solidFill>
                          <a:effectLst/>
                          <a:latin typeface="+mn-lt"/>
                        </a:rPr>
                        <a:t>Male 16-24</a:t>
                      </a:r>
                      <a:endParaRPr lang="en-GB" sz="900" dirty="0">
                        <a:solidFill>
                          <a:srgbClr val="000000"/>
                        </a:solidFill>
                        <a:effectLst/>
                        <a:latin typeface="+mn-lt"/>
                        <a:ea typeface="Times New Roman"/>
                        <a:cs typeface="Times New Roman"/>
                      </a:endParaRPr>
                    </a:p>
                  </a:txBody>
                  <a:tcPr marL="56663" marR="56663"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900" b="0" i="0" u="none" strike="noStrike" dirty="0">
                          <a:solidFill>
                            <a:srgbClr val="000000"/>
                          </a:solidFill>
                          <a:effectLst/>
                          <a:latin typeface="Arial" panose="020B0604020202020204" pitchFamily="34" charset="0"/>
                        </a:rPr>
                        <a:t>3454</a:t>
                      </a:r>
                    </a:p>
                  </a:txBody>
                  <a:tcPr marL="9525"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159592">
                <a:tc>
                  <a:txBody>
                    <a:bodyPr/>
                    <a:lstStyle/>
                    <a:p>
                      <a:pPr algn="just">
                        <a:lnSpc>
                          <a:spcPct val="100000"/>
                        </a:lnSpc>
                        <a:spcAft>
                          <a:spcPts val="1000"/>
                        </a:spcAft>
                      </a:pPr>
                      <a:r>
                        <a:rPr lang="en-AU" sz="900" dirty="0">
                          <a:solidFill>
                            <a:srgbClr val="000000"/>
                          </a:solidFill>
                          <a:effectLst/>
                          <a:latin typeface="+mn-lt"/>
                        </a:rPr>
                        <a:t>Male 25-34</a:t>
                      </a:r>
                      <a:endParaRPr lang="en-GB" sz="900" dirty="0">
                        <a:solidFill>
                          <a:srgbClr val="000000"/>
                        </a:solidFill>
                        <a:effectLst/>
                        <a:latin typeface="+mn-lt"/>
                        <a:ea typeface="Times New Roman"/>
                        <a:cs typeface="Times New Roman"/>
                      </a:endParaRPr>
                    </a:p>
                  </a:txBody>
                  <a:tcPr marL="56663" marR="56663"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900" b="0" i="0" u="none" strike="noStrike" dirty="0">
                          <a:solidFill>
                            <a:srgbClr val="000000"/>
                          </a:solidFill>
                          <a:effectLst/>
                          <a:latin typeface="Arial" panose="020B0604020202020204" pitchFamily="34" charset="0"/>
                        </a:rPr>
                        <a:t>4371</a:t>
                      </a:r>
                    </a:p>
                  </a:txBody>
                  <a:tcPr marL="9525"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159592">
                <a:tc>
                  <a:txBody>
                    <a:bodyPr/>
                    <a:lstStyle/>
                    <a:p>
                      <a:pPr algn="just">
                        <a:lnSpc>
                          <a:spcPct val="100000"/>
                        </a:lnSpc>
                        <a:spcAft>
                          <a:spcPts val="1000"/>
                        </a:spcAft>
                      </a:pPr>
                      <a:r>
                        <a:rPr lang="en-AU" sz="900" dirty="0">
                          <a:solidFill>
                            <a:srgbClr val="000000"/>
                          </a:solidFill>
                          <a:effectLst/>
                          <a:latin typeface="+mn-lt"/>
                        </a:rPr>
                        <a:t>Male 35-44</a:t>
                      </a:r>
                      <a:endParaRPr lang="en-GB" sz="900" dirty="0">
                        <a:solidFill>
                          <a:srgbClr val="000000"/>
                        </a:solidFill>
                        <a:effectLst/>
                        <a:latin typeface="+mn-lt"/>
                        <a:ea typeface="Times New Roman"/>
                        <a:cs typeface="Times New Roman"/>
                      </a:endParaRPr>
                    </a:p>
                  </a:txBody>
                  <a:tcPr marL="56663" marR="56663"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900" b="0" i="0" u="none" strike="noStrike" dirty="0">
                          <a:solidFill>
                            <a:srgbClr val="000000"/>
                          </a:solidFill>
                          <a:effectLst/>
                          <a:latin typeface="Arial" panose="020B0604020202020204" pitchFamily="34" charset="0"/>
                        </a:rPr>
                        <a:t>3988</a:t>
                      </a:r>
                    </a:p>
                  </a:txBody>
                  <a:tcPr marL="9525"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159592">
                <a:tc>
                  <a:txBody>
                    <a:bodyPr/>
                    <a:lstStyle/>
                    <a:p>
                      <a:pPr algn="just">
                        <a:lnSpc>
                          <a:spcPct val="100000"/>
                        </a:lnSpc>
                        <a:spcAft>
                          <a:spcPts val="1000"/>
                        </a:spcAft>
                      </a:pPr>
                      <a:r>
                        <a:rPr lang="en-AU" sz="900" dirty="0">
                          <a:solidFill>
                            <a:srgbClr val="000000"/>
                          </a:solidFill>
                          <a:effectLst/>
                          <a:latin typeface="+mn-lt"/>
                        </a:rPr>
                        <a:t>Male 45-54</a:t>
                      </a:r>
                      <a:endParaRPr lang="en-GB" sz="900" dirty="0">
                        <a:solidFill>
                          <a:srgbClr val="000000"/>
                        </a:solidFill>
                        <a:effectLst/>
                        <a:latin typeface="+mn-lt"/>
                        <a:ea typeface="Times New Roman"/>
                        <a:cs typeface="Times New Roman"/>
                      </a:endParaRPr>
                    </a:p>
                  </a:txBody>
                  <a:tcPr marL="56663" marR="56663"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900" b="0" i="0" u="none" strike="noStrike" dirty="0">
                          <a:solidFill>
                            <a:srgbClr val="000000"/>
                          </a:solidFill>
                          <a:effectLst/>
                          <a:latin typeface="Arial" panose="020B0604020202020204" pitchFamily="34" charset="0"/>
                        </a:rPr>
                        <a:t>4260</a:t>
                      </a:r>
                    </a:p>
                  </a:txBody>
                  <a:tcPr marL="9525"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r h="159592">
                <a:tc>
                  <a:txBody>
                    <a:bodyPr/>
                    <a:lstStyle/>
                    <a:p>
                      <a:pPr algn="just">
                        <a:lnSpc>
                          <a:spcPct val="100000"/>
                        </a:lnSpc>
                        <a:spcAft>
                          <a:spcPts val="1000"/>
                        </a:spcAft>
                      </a:pPr>
                      <a:r>
                        <a:rPr lang="en-AU" sz="900" dirty="0">
                          <a:solidFill>
                            <a:srgbClr val="000000"/>
                          </a:solidFill>
                          <a:effectLst/>
                          <a:latin typeface="+mn-lt"/>
                        </a:rPr>
                        <a:t>Male 55-64</a:t>
                      </a:r>
                      <a:endParaRPr lang="en-GB" sz="900" dirty="0">
                        <a:solidFill>
                          <a:srgbClr val="000000"/>
                        </a:solidFill>
                        <a:effectLst/>
                        <a:latin typeface="+mn-lt"/>
                        <a:ea typeface="Times New Roman"/>
                        <a:cs typeface="Times New Roman"/>
                      </a:endParaRPr>
                    </a:p>
                  </a:txBody>
                  <a:tcPr marL="56663" marR="56663"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900" b="0" i="0" u="none" strike="noStrike" dirty="0">
                          <a:solidFill>
                            <a:srgbClr val="000000"/>
                          </a:solidFill>
                          <a:effectLst/>
                          <a:latin typeface="Arial" panose="020B0604020202020204" pitchFamily="34" charset="0"/>
                        </a:rPr>
                        <a:t>3825</a:t>
                      </a:r>
                    </a:p>
                  </a:txBody>
                  <a:tcPr marL="9525"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6"/>
                  </a:ext>
                </a:extLst>
              </a:tr>
              <a:tr h="159592">
                <a:tc>
                  <a:txBody>
                    <a:bodyPr/>
                    <a:lstStyle/>
                    <a:p>
                      <a:pPr algn="just">
                        <a:lnSpc>
                          <a:spcPct val="100000"/>
                        </a:lnSpc>
                        <a:spcAft>
                          <a:spcPts val="1000"/>
                        </a:spcAft>
                      </a:pPr>
                      <a:r>
                        <a:rPr lang="en-AU" sz="900" dirty="0">
                          <a:solidFill>
                            <a:srgbClr val="000000"/>
                          </a:solidFill>
                          <a:effectLst/>
                          <a:latin typeface="+mn-lt"/>
                        </a:rPr>
                        <a:t>Male 65-74</a:t>
                      </a:r>
                      <a:endParaRPr lang="en-GB" sz="900" dirty="0">
                        <a:solidFill>
                          <a:srgbClr val="000000"/>
                        </a:solidFill>
                        <a:effectLst/>
                        <a:latin typeface="+mn-lt"/>
                        <a:ea typeface="Times New Roman"/>
                        <a:cs typeface="Times New Roman"/>
                      </a:endParaRPr>
                    </a:p>
                  </a:txBody>
                  <a:tcPr marL="56663" marR="56663"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900" b="0" i="0" u="none" strike="noStrike">
                          <a:solidFill>
                            <a:srgbClr val="000000"/>
                          </a:solidFill>
                          <a:effectLst/>
                          <a:latin typeface="Arial" panose="020B0604020202020204" pitchFamily="34" charset="0"/>
                        </a:rPr>
                        <a:t>3081</a:t>
                      </a:r>
                    </a:p>
                  </a:txBody>
                  <a:tcPr marL="9525"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7"/>
                  </a:ext>
                </a:extLst>
              </a:tr>
              <a:tr h="159592">
                <a:tc>
                  <a:txBody>
                    <a:bodyPr/>
                    <a:lstStyle/>
                    <a:p>
                      <a:pPr algn="just">
                        <a:lnSpc>
                          <a:spcPct val="100000"/>
                        </a:lnSpc>
                        <a:spcAft>
                          <a:spcPts val="1000"/>
                        </a:spcAft>
                      </a:pPr>
                      <a:r>
                        <a:rPr lang="en-AU" sz="900" dirty="0">
                          <a:solidFill>
                            <a:srgbClr val="000000"/>
                          </a:solidFill>
                          <a:effectLst/>
                          <a:latin typeface="+mn-lt"/>
                        </a:rPr>
                        <a:t>Male 75-84</a:t>
                      </a:r>
                      <a:endParaRPr lang="en-GB" sz="900" dirty="0">
                        <a:solidFill>
                          <a:srgbClr val="000000"/>
                        </a:solidFill>
                        <a:effectLst/>
                        <a:latin typeface="+mn-lt"/>
                        <a:ea typeface="Times New Roman"/>
                        <a:cs typeface="Times New Roman"/>
                      </a:endParaRPr>
                    </a:p>
                  </a:txBody>
                  <a:tcPr marL="56663" marR="56663"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900" b="0" i="0" u="none" strike="noStrike" dirty="0">
                          <a:solidFill>
                            <a:srgbClr val="000000"/>
                          </a:solidFill>
                          <a:effectLst/>
                          <a:latin typeface="Arial" panose="020B0604020202020204" pitchFamily="34" charset="0"/>
                        </a:rPr>
                        <a:t>1757</a:t>
                      </a:r>
                    </a:p>
                  </a:txBody>
                  <a:tcPr marL="9525"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8"/>
                  </a:ext>
                </a:extLst>
              </a:tr>
              <a:tr h="159592">
                <a:tc>
                  <a:txBody>
                    <a:bodyPr/>
                    <a:lstStyle/>
                    <a:p>
                      <a:pPr algn="just">
                        <a:lnSpc>
                          <a:spcPct val="100000"/>
                        </a:lnSpc>
                        <a:spcAft>
                          <a:spcPts val="1000"/>
                        </a:spcAft>
                      </a:pPr>
                      <a:r>
                        <a:rPr lang="en-AU" sz="900" dirty="0">
                          <a:solidFill>
                            <a:srgbClr val="000000"/>
                          </a:solidFill>
                          <a:effectLst/>
                          <a:latin typeface="+mn-lt"/>
                        </a:rPr>
                        <a:t>Male 85+</a:t>
                      </a:r>
                      <a:endParaRPr lang="en-GB" sz="900" dirty="0">
                        <a:solidFill>
                          <a:srgbClr val="000000"/>
                        </a:solidFill>
                        <a:effectLst/>
                        <a:latin typeface="+mn-lt"/>
                        <a:ea typeface="Times New Roman"/>
                        <a:cs typeface="Times New Roman"/>
                      </a:endParaRPr>
                    </a:p>
                  </a:txBody>
                  <a:tcPr marL="56663" marR="56663"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900" b="0" i="0" u="none" strike="noStrike">
                          <a:solidFill>
                            <a:srgbClr val="000000"/>
                          </a:solidFill>
                          <a:effectLst/>
                          <a:latin typeface="Arial" panose="020B0604020202020204" pitchFamily="34" charset="0"/>
                        </a:rPr>
                        <a:t>581</a:t>
                      </a:r>
                    </a:p>
                  </a:txBody>
                  <a:tcPr marL="9525"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9"/>
                  </a:ext>
                </a:extLst>
              </a:tr>
              <a:tr h="159592">
                <a:tc>
                  <a:txBody>
                    <a:bodyPr/>
                    <a:lstStyle/>
                    <a:p>
                      <a:pPr algn="just">
                        <a:lnSpc>
                          <a:spcPct val="100000"/>
                        </a:lnSpc>
                        <a:spcAft>
                          <a:spcPts val="1000"/>
                        </a:spcAft>
                      </a:pPr>
                      <a:r>
                        <a:rPr lang="en-AU" sz="900" dirty="0">
                          <a:solidFill>
                            <a:srgbClr val="000000"/>
                          </a:solidFill>
                          <a:effectLst/>
                          <a:latin typeface="+mn-lt"/>
                        </a:rPr>
                        <a:t>Female 16-24</a:t>
                      </a:r>
                      <a:endParaRPr lang="en-GB" sz="900" dirty="0">
                        <a:solidFill>
                          <a:srgbClr val="000000"/>
                        </a:solidFill>
                        <a:effectLst/>
                        <a:latin typeface="+mn-lt"/>
                        <a:ea typeface="Times New Roman"/>
                        <a:cs typeface="Times New Roman"/>
                      </a:endParaRPr>
                    </a:p>
                  </a:txBody>
                  <a:tcPr marL="56663" marR="56663"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900" b="0" i="0" u="none" strike="noStrike">
                          <a:solidFill>
                            <a:srgbClr val="000000"/>
                          </a:solidFill>
                          <a:effectLst/>
                          <a:latin typeface="Arial" panose="020B0604020202020204" pitchFamily="34" charset="0"/>
                        </a:rPr>
                        <a:t>3278</a:t>
                      </a:r>
                    </a:p>
                  </a:txBody>
                  <a:tcPr marL="9525"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0"/>
                  </a:ext>
                </a:extLst>
              </a:tr>
              <a:tr h="159592">
                <a:tc>
                  <a:txBody>
                    <a:bodyPr/>
                    <a:lstStyle/>
                    <a:p>
                      <a:pPr algn="just">
                        <a:lnSpc>
                          <a:spcPct val="100000"/>
                        </a:lnSpc>
                        <a:spcAft>
                          <a:spcPts val="1000"/>
                        </a:spcAft>
                      </a:pPr>
                      <a:r>
                        <a:rPr lang="en-AU" sz="900" dirty="0">
                          <a:solidFill>
                            <a:srgbClr val="000000"/>
                          </a:solidFill>
                          <a:effectLst/>
                          <a:latin typeface="+mn-lt"/>
                        </a:rPr>
                        <a:t>Female 25-34</a:t>
                      </a:r>
                      <a:endParaRPr lang="en-GB" sz="900" dirty="0">
                        <a:solidFill>
                          <a:srgbClr val="000000"/>
                        </a:solidFill>
                        <a:effectLst/>
                        <a:latin typeface="+mn-lt"/>
                        <a:ea typeface="Times New Roman"/>
                        <a:cs typeface="Times New Roman"/>
                      </a:endParaRPr>
                    </a:p>
                  </a:txBody>
                  <a:tcPr marL="56663" marR="56663"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900" b="0" i="0" u="none" strike="noStrike" dirty="0">
                          <a:solidFill>
                            <a:srgbClr val="000000"/>
                          </a:solidFill>
                          <a:effectLst/>
                          <a:latin typeface="Arial" panose="020B0604020202020204" pitchFamily="34" charset="0"/>
                        </a:rPr>
                        <a:t>4280</a:t>
                      </a:r>
                    </a:p>
                  </a:txBody>
                  <a:tcPr marL="9525"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1"/>
                  </a:ext>
                </a:extLst>
              </a:tr>
              <a:tr h="159592">
                <a:tc>
                  <a:txBody>
                    <a:bodyPr/>
                    <a:lstStyle/>
                    <a:p>
                      <a:pPr algn="just">
                        <a:lnSpc>
                          <a:spcPct val="100000"/>
                        </a:lnSpc>
                        <a:spcAft>
                          <a:spcPts val="1000"/>
                        </a:spcAft>
                      </a:pPr>
                      <a:r>
                        <a:rPr lang="en-AU" sz="900" dirty="0">
                          <a:solidFill>
                            <a:srgbClr val="000000"/>
                          </a:solidFill>
                          <a:effectLst/>
                          <a:latin typeface="+mn-lt"/>
                        </a:rPr>
                        <a:t>Female 35-44</a:t>
                      </a:r>
                      <a:endParaRPr lang="en-GB" sz="900" dirty="0">
                        <a:solidFill>
                          <a:srgbClr val="000000"/>
                        </a:solidFill>
                        <a:effectLst/>
                        <a:latin typeface="+mn-lt"/>
                        <a:ea typeface="Times New Roman"/>
                        <a:cs typeface="Times New Roman"/>
                      </a:endParaRPr>
                    </a:p>
                  </a:txBody>
                  <a:tcPr marL="56663" marR="56663"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900" b="0" i="0" u="none" strike="noStrike" dirty="0">
                          <a:solidFill>
                            <a:srgbClr val="000000"/>
                          </a:solidFill>
                          <a:effectLst/>
                          <a:latin typeface="Arial" panose="020B0604020202020204" pitchFamily="34" charset="0"/>
                        </a:rPr>
                        <a:t>4043</a:t>
                      </a:r>
                    </a:p>
                  </a:txBody>
                  <a:tcPr marL="9525"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2"/>
                  </a:ext>
                </a:extLst>
              </a:tr>
              <a:tr h="159592">
                <a:tc>
                  <a:txBody>
                    <a:bodyPr/>
                    <a:lstStyle/>
                    <a:p>
                      <a:pPr algn="just">
                        <a:lnSpc>
                          <a:spcPct val="100000"/>
                        </a:lnSpc>
                        <a:spcAft>
                          <a:spcPts val="1000"/>
                        </a:spcAft>
                      </a:pPr>
                      <a:r>
                        <a:rPr lang="en-AU" sz="900" dirty="0">
                          <a:solidFill>
                            <a:srgbClr val="000000"/>
                          </a:solidFill>
                          <a:effectLst/>
                          <a:latin typeface="+mn-lt"/>
                        </a:rPr>
                        <a:t>Female 45-54</a:t>
                      </a:r>
                      <a:endParaRPr lang="en-GB" sz="900" dirty="0">
                        <a:solidFill>
                          <a:srgbClr val="000000"/>
                        </a:solidFill>
                        <a:effectLst/>
                        <a:latin typeface="+mn-lt"/>
                        <a:ea typeface="Times New Roman"/>
                        <a:cs typeface="Times New Roman"/>
                      </a:endParaRPr>
                    </a:p>
                  </a:txBody>
                  <a:tcPr marL="56663" marR="56663"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900" b="0" i="0" u="none" strike="noStrike" dirty="0">
                          <a:solidFill>
                            <a:srgbClr val="000000"/>
                          </a:solidFill>
                          <a:effectLst/>
                          <a:latin typeface="Arial" panose="020B0604020202020204" pitchFamily="34" charset="0"/>
                        </a:rPr>
                        <a:t>4383</a:t>
                      </a:r>
                    </a:p>
                  </a:txBody>
                  <a:tcPr marL="9525"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3"/>
                  </a:ext>
                </a:extLst>
              </a:tr>
              <a:tr h="159592">
                <a:tc>
                  <a:txBody>
                    <a:bodyPr/>
                    <a:lstStyle/>
                    <a:p>
                      <a:pPr algn="just">
                        <a:lnSpc>
                          <a:spcPct val="100000"/>
                        </a:lnSpc>
                        <a:spcAft>
                          <a:spcPts val="1000"/>
                        </a:spcAft>
                      </a:pPr>
                      <a:r>
                        <a:rPr lang="en-AU" sz="900" dirty="0">
                          <a:solidFill>
                            <a:srgbClr val="000000"/>
                          </a:solidFill>
                          <a:effectLst/>
                          <a:latin typeface="+mn-lt"/>
                        </a:rPr>
                        <a:t>Female 55-64</a:t>
                      </a:r>
                      <a:endParaRPr lang="en-GB" sz="900" dirty="0">
                        <a:solidFill>
                          <a:srgbClr val="000000"/>
                        </a:solidFill>
                        <a:effectLst/>
                        <a:latin typeface="+mn-lt"/>
                        <a:ea typeface="Times New Roman"/>
                        <a:cs typeface="Times New Roman"/>
                      </a:endParaRPr>
                    </a:p>
                  </a:txBody>
                  <a:tcPr marL="56663" marR="56663"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900" b="0" i="0" u="none" strike="noStrike" dirty="0">
                          <a:solidFill>
                            <a:srgbClr val="000000"/>
                          </a:solidFill>
                          <a:effectLst/>
                          <a:latin typeface="Arial" panose="020B0604020202020204" pitchFamily="34" charset="0"/>
                        </a:rPr>
                        <a:t>3963</a:t>
                      </a:r>
                    </a:p>
                  </a:txBody>
                  <a:tcPr marL="9525"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4"/>
                  </a:ext>
                </a:extLst>
              </a:tr>
              <a:tr h="159592">
                <a:tc>
                  <a:txBody>
                    <a:bodyPr/>
                    <a:lstStyle/>
                    <a:p>
                      <a:pPr algn="just">
                        <a:lnSpc>
                          <a:spcPct val="100000"/>
                        </a:lnSpc>
                        <a:spcAft>
                          <a:spcPts val="1000"/>
                        </a:spcAft>
                      </a:pPr>
                      <a:r>
                        <a:rPr lang="en-AU" sz="900" dirty="0">
                          <a:solidFill>
                            <a:srgbClr val="000000"/>
                          </a:solidFill>
                          <a:effectLst/>
                          <a:latin typeface="+mn-lt"/>
                        </a:rPr>
                        <a:t>Female 65-74</a:t>
                      </a:r>
                      <a:endParaRPr lang="en-GB" sz="900" dirty="0">
                        <a:solidFill>
                          <a:srgbClr val="000000"/>
                        </a:solidFill>
                        <a:effectLst/>
                        <a:latin typeface="+mn-lt"/>
                        <a:ea typeface="Times New Roman"/>
                        <a:cs typeface="Times New Roman"/>
                      </a:endParaRPr>
                    </a:p>
                  </a:txBody>
                  <a:tcPr marL="56663" marR="56663"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900" b="0" i="0" u="none" strike="noStrike" dirty="0">
                          <a:solidFill>
                            <a:srgbClr val="000000"/>
                          </a:solidFill>
                          <a:effectLst/>
                          <a:latin typeface="Arial" panose="020B0604020202020204" pitchFamily="34" charset="0"/>
                        </a:rPr>
                        <a:t>3322</a:t>
                      </a:r>
                    </a:p>
                  </a:txBody>
                  <a:tcPr marL="9525"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5"/>
                  </a:ext>
                </a:extLst>
              </a:tr>
              <a:tr h="159592">
                <a:tc>
                  <a:txBody>
                    <a:bodyPr/>
                    <a:lstStyle/>
                    <a:p>
                      <a:pPr algn="just">
                        <a:lnSpc>
                          <a:spcPct val="100000"/>
                        </a:lnSpc>
                        <a:spcAft>
                          <a:spcPts val="1000"/>
                        </a:spcAft>
                      </a:pPr>
                      <a:r>
                        <a:rPr lang="en-AU" sz="900" dirty="0">
                          <a:solidFill>
                            <a:srgbClr val="000000"/>
                          </a:solidFill>
                          <a:effectLst/>
                          <a:latin typeface="+mn-lt"/>
                        </a:rPr>
                        <a:t>Female 75-84</a:t>
                      </a:r>
                      <a:endParaRPr lang="en-GB" sz="900" dirty="0">
                        <a:solidFill>
                          <a:srgbClr val="000000"/>
                        </a:solidFill>
                        <a:effectLst/>
                        <a:latin typeface="+mn-lt"/>
                        <a:ea typeface="Times New Roman"/>
                        <a:cs typeface="Times New Roman"/>
                      </a:endParaRPr>
                    </a:p>
                  </a:txBody>
                  <a:tcPr marL="56663" marR="56663"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900" b="0" i="0" u="none" strike="noStrike" dirty="0">
                          <a:solidFill>
                            <a:srgbClr val="000000"/>
                          </a:solidFill>
                          <a:effectLst/>
                          <a:latin typeface="Arial" panose="020B0604020202020204" pitchFamily="34" charset="0"/>
                        </a:rPr>
                        <a:t>2119</a:t>
                      </a:r>
                    </a:p>
                  </a:txBody>
                  <a:tcPr marL="9525"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6"/>
                  </a:ext>
                </a:extLst>
              </a:tr>
              <a:tr h="159592">
                <a:tc>
                  <a:txBody>
                    <a:bodyPr/>
                    <a:lstStyle/>
                    <a:p>
                      <a:pPr algn="just">
                        <a:lnSpc>
                          <a:spcPct val="100000"/>
                        </a:lnSpc>
                        <a:spcAft>
                          <a:spcPts val="1000"/>
                        </a:spcAft>
                      </a:pPr>
                      <a:r>
                        <a:rPr lang="en-AU" sz="900" dirty="0">
                          <a:solidFill>
                            <a:srgbClr val="000000"/>
                          </a:solidFill>
                          <a:effectLst/>
                          <a:latin typeface="+mn-lt"/>
                        </a:rPr>
                        <a:t>Female 85+</a:t>
                      </a:r>
                      <a:endParaRPr lang="en-GB" sz="900" dirty="0">
                        <a:solidFill>
                          <a:srgbClr val="000000"/>
                        </a:solidFill>
                        <a:effectLst/>
                        <a:latin typeface="+mn-lt"/>
                        <a:ea typeface="Times New Roman"/>
                        <a:cs typeface="Times New Roman"/>
                      </a:endParaRPr>
                    </a:p>
                  </a:txBody>
                  <a:tcPr marL="56663" marR="56663"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900" b="0" i="0" u="none" strike="noStrike" dirty="0">
                          <a:solidFill>
                            <a:srgbClr val="000000"/>
                          </a:solidFill>
                          <a:effectLst/>
                          <a:latin typeface="Arial" panose="020B0604020202020204" pitchFamily="34" charset="0"/>
                        </a:rPr>
                        <a:t>990</a:t>
                      </a:r>
                    </a:p>
                  </a:txBody>
                  <a:tcPr marL="9525"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7"/>
                  </a:ext>
                </a:extLst>
              </a:tr>
              <a:tr h="159592">
                <a:tc>
                  <a:txBody>
                    <a:bodyPr/>
                    <a:lstStyle/>
                    <a:p>
                      <a:pPr algn="just">
                        <a:lnSpc>
                          <a:spcPct val="100000"/>
                        </a:lnSpc>
                        <a:spcAft>
                          <a:spcPts val="1000"/>
                        </a:spcAft>
                      </a:pPr>
                      <a:r>
                        <a:rPr lang="en-AU" sz="900" b="1" dirty="0">
                          <a:solidFill>
                            <a:srgbClr val="000000"/>
                          </a:solidFill>
                          <a:effectLst/>
                          <a:latin typeface="+mn-lt"/>
                        </a:rPr>
                        <a:t>Total</a:t>
                      </a:r>
                      <a:endParaRPr lang="en-GB" sz="900" b="1" dirty="0">
                        <a:solidFill>
                          <a:srgbClr val="000000"/>
                        </a:solidFill>
                        <a:effectLst/>
                        <a:latin typeface="+mn-lt"/>
                        <a:ea typeface="Times New Roman"/>
                        <a:cs typeface="Times New Roman"/>
                      </a:endParaRPr>
                    </a:p>
                  </a:txBody>
                  <a:tcPr marL="56663" marR="56663"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900" b="1" i="0" u="none" strike="noStrike" dirty="0">
                          <a:solidFill>
                            <a:srgbClr val="000000"/>
                          </a:solidFill>
                          <a:effectLst/>
                          <a:latin typeface="Arial" panose="020B0604020202020204" pitchFamily="34" charset="0"/>
                        </a:rPr>
                        <a:t>51696</a:t>
                      </a:r>
                    </a:p>
                  </a:txBody>
                  <a:tcPr marL="9525"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8"/>
                  </a:ext>
                </a:extLst>
              </a:tr>
            </a:tbl>
          </a:graphicData>
        </a:graphic>
      </p:graphicFrame>
      <p:graphicFrame>
        <p:nvGraphicFramePr>
          <p:cNvPr id="35" name="Table 34"/>
          <p:cNvGraphicFramePr>
            <a:graphicFrameLocks noGrp="1"/>
          </p:cNvGraphicFramePr>
          <p:nvPr>
            <p:extLst>
              <p:ext uri="{D42A27DB-BD31-4B8C-83A1-F6EECF244321}">
                <p14:modId xmlns:p14="http://schemas.microsoft.com/office/powerpoint/2010/main" val="2810772871"/>
              </p:ext>
            </p:extLst>
          </p:nvPr>
        </p:nvGraphicFramePr>
        <p:xfrm>
          <a:off x="6552148" y="2261519"/>
          <a:ext cx="2530009" cy="2160825"/>
        </p:xfrm>
        <a:graphic>
          <a:graphicData uri="http://schemas.openxmlformats.org/drawingml/2006/table">
            <a:tbl>
              <a:tblPr>
                <a:tableStyleId>{5C22544A-7EE6-4342-B048-85BDC9FD1C3A}</a:tableStyleId>
              </a:tblPr>
              <a:tblGrid>
                <a:gridCol w="1562622">
                  <a:extLst>
                    <a:ext uri="{9D8B030D-6E8A-4147-A177-3AD203B41FA5}">
                      <a16:colId xmlns:a16="http://schemas.microsoft.com/office/drawing/2014/main" val="20000"/>
                    </a:ext>
                  </a:extLst>
                </a:gridCol>
                <a:gridCol w="967387">
                  <a:extLst>
                    <a:ext uri="{9D8B030D-6E8A-4147-A177-3AD203B41FA5}">
                      <a16:colId xmlns:a16="http://schemas.microsoft.com/office/drawing/2014/main" val="20001"/>
                    </a:ext>
                  </a:extLst>
                </a:gridCol>
              </a:tblGrid>
              <a:tr h="153996">
                <a:tc>
                  <a:txBody>
                    <a:bodyPr/>
                    <a:lstStyle/>
                    <a:p>
                      <a:pPr algn="just">
                        <a:lnSpc>
                          <a:spcPts val="1400"/>
                        </a:lnSpc>
                        <a:spcAft>
                          <a:spcPts val="1000"/>
                        </a:spcAft>
                      </a:pPr>
                      <a:r>
                        <a:rPr lang="en-AU" sz="900" b="1" dirty="0">
                          <a:solidFill>
                            <a:schemeClr val="bg1"/>
                          </a:solidFill>
                          <a:effectLst/>
                        </a:rPr>
                        <a:t>Rim</a:t>
                      </a:r>
                      <a:endParaRPr lang="en-GB" sz="900" b="1" dirty="0">
                        <a:solidFill>
                          <a:schemeClr val="bg1"/>
                        </a:solidFill>
                        <a:effectLst/>
                        <a:latin typeface="Verdana"/>
                        <a:ea typeface="Times New Roman"/>
                        <a:cs typeface="Times New Roman"/>
                      </a:endParaRPr>
                    </a:p>
                  </a:txBody>
                  <a:tcPr marL="56663" marR="5666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solidFill>
                  </a:tcPr>
                </a:tc>
                <a:tc>
                  <a:txBody>
                    <a:bodyPr/>
                    <a:lstStyle/>
                    <a:p>
                      <a:pPr algn="just">
                        <a:lnSpc>
                          <a:spcPts val="1400"/>
                        </a:lnSpc>
                        <a:spcAft>
                          <a:spcPts val="1000"/>
                        </a:spcAft>
                      </a:pPr>
                      <a:r>
                        <a:rPr lang="en-AU" sz="900" b="1" dirty="0">
                          <a:solidFill>
                            <a:schemeClr val="bg1"/>
                          </a:solidFill>
                          <a:effectLst/>
                        </a:rPr>
                        <a:t>Population</a:t>
                      </a:r>
                      <a:endParaRPr lang="en-GB" sz="900" b="1" dirty="0">
                        <a:solidFill>
                          <a:schemeClr val="bg1"/>
                        </a:solidFill>
                        <a:effectLst/>
                        <a:latin typeface="Verdana"/>
                        <a:ea typeface="Times New Roman"/>
                        <a:cs typeface="Times New Roman"/>
                      </a:endParaRPr>
                    </a:p>
                  </a:txBody>
                  <a:tcPr marL="56663" marR="5666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solidFill>
                  </a:tcPr>
                </a:tc>
                <a:extLst>
                  <a:ext uri="{0D108BD9-81ED-4DB2-BD59-A6C34878D82A}">
                    <a16:rowId xmlns:a16="http://schemas.microsoft.com/office/drawing/2014/main" val="10000"/>
                  </a:ext>
                </a:extLst>
              </a:tr>
              <a:tr h="153996">
                <a:tc>
                  <a:txBody>
                    <a:bodyPr/>
                    <a:lstStyle/>
                    <a:p>
                      <a:pPr algn="just">
                        <a:lnSpc>
                          <a:spcPct val="100000"/>
                        </a:lnSpc>
                        <a:spcAft>
                          <a:spcPts val="1000"/>
                        </a:spcAft>
                      </a:pPr>
                      <a:r>
                        <a:rPr lang="en-AU" sz="900" b="1" dirty="0">
                          <a:solidFill>
                            <a:srgbClr val="000000"/>
                          </a:solidFill>
                          <a:effectLst/>
                          <a:latin typeface="+mn-lt"/>
                        </a:rPr>
                        <a:t>Government Office Region</a:t>
                      </a:r>
                      <a:endParaRPr lang="en-GB" sz="900" b="1" dirty="0">
                        <a:solidFill>
                          <a:srgbClr val="000000"/>
                        </a:solidFill>
                        <a:effectLst/>
                        <a:latin typeface="+mn-lt"/>
                        <a:ea typeface="Times New Roman"/>
                        <a:cs typeface="Times New Roman"/>
                      </a:endParaRPr>
                    </a:p>
                  </a:txBody>
                  <a:tcPr marL="56663" marR="56663"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21590" marR="29210" algn="ctr">
                        <a:lnSpc>
                          <a:spcPct val="100000"/>
                        </a:lnSpc>
                        <a:spcAft>
                          <a:spcPts val="1000"/>
                        </a:spcAft>
                      </a:pPr>
                      <a:r>
                        <a:rPr lang="en-AU" sz="900" dirty="0">
                          <a:solidFill>
                            <a:srgbClr val="000000"/>
                          </a:solidFill>
                          <a:effectLst/>
                          <a:latin typeface="+mn-lt"/>
                        </a:rPr>
                        <a:t> -</a:t>
                      </a:r>
                      <a:endParaRPr lang="en-GB" sz="900" dirty="0">
                        <a:solidFill>
                          <a:srgbClr val="000000"/>
                        </a:solidFill>
                        <a:effectLst/>
                        <a:latin typeface="+mn-lt"/>
                        <a:ea typeface="Times New Roman"/>
                        <a:cs typeface="Times New Roman"/>
                      </a:endParaRPr>
                    </a:p>
                  </a:txBody>
                  <a:tcPr marL="56663" marR="56663"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153996">
                <a:tc>
                  <a:txBody>
                    <a:bodyPr/>
                    <a:lstStyle/>
                    <a:p>
                      <a:pPr algn="just">
                        <a:lnSpc>
                          <a:spcPct val="100000"/>
                        </a:lnSpc>
                        <a:spcAft>
                          <a:spcPts val="1000"/>
                        </a:spcAft>
                      </a:pPr>
                      <a:r>
                        <a:rPr lang="en-AU" sz="900" dirty="0">
                          <a:solidFill>
                            <a:srgbClr val="000000"/>
                          </a:solidFill>
                          <a:effectLst/>
                          <a:latin typeface="+mn-lt"/>
                        </a:rPr>
                        <a:t>East Midlands</a:t>
                      </a:r>
                      <a:endParaRPr lang="en-GB" sz="900" dirty="0">
                        <a:solidFill>
                          <a:srgbClr val="000000"/>
                        </a:solidFill>
                        <a:effectLst/>
                        <a:latin typeface="+mn-lt"/>
                        <a:ea typeface="Times New Roman"/>
                        <a:cs typeface="Times New Roman"/>
                      </a:endParaRPr>
                    </a:p>
                  </a:txBody>
                  <a:tcPr marL="56663" marR="56663"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900" b="0" i="0" u="none" strike="noStrike" dirty="0">
                          <a:solidFill>
                            <a:srgbClr val="000000"/>
                          </a:solidFill>
                          <a:effectLst/>
                          <a:latin typeface="Arial" panose="020B0604020202020204" pitchFamily="34" charset="0"/>
                        </a:rPr>
                        <a:t>3840</a:t>
                      </a:r>
                    </a:p>
                  </a:txBody>
                  <a:tcPr marL="9525"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153996">
                <a:tc>
                  <a:txBody>
                    <a:bodyPr/>
                    <a:lstStyle/>
                    <a:p>
                      <a:pPr algn="just">
                        <a:lnSpc>
                          <a:spcPct val="100000"/>
                        </a:lnSpc>
                        <a:spcAft>
                          <a:spcPts val="1000"/>
                        </a:spcAft>
                      </a:pPr>
                      <a:r>
                        <a:rPr lang="en-AU" sz="900" dirty="0">
                          <a:solidFill>
                            <a:srgbClr val="000000"/>
                          </a:solidFill>
                          <a:effectLst/>
                          <a:latin typeface="+mn-lt"/>
                        </a:rPr>
                        <a:t>East of England</a:t>
                      </a:r>
                      <a:endParaRPr lang="en-GB" sz="900" dirty="0">
                        <a:solidFill>
                          <a:srgbClr val="000000"/>
                        </a:solidFill>
                        <a:effectLst/>
                        <a:latin typeface="+mn-lt"/>
                        <a:ea typeface="Times New Roman"/>
                        <a:cs typeface="Times New Roman"/>
                      </a:endParaRPr>
                    </a:p>
                  </a:txBody>
                  <a:tcPr marL="56663" marR="56663"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900" b="0" i="0" u="none" strike="noStrike" dirty="0">
                          <a:solidFill>
                            <a:srgbClr val="000000"/>
                          </a:solidFill>
                          <a:effectLst/>
                          <a:latin typeface="Arial" panose="020B0604020202020204" pitchFamily="34" charset="0"/>
                        </a:rPr>
                        <a:t>4968</a:t>
                      </a:r>
                    </a:p>
                  </a:txBody>
                  <a:tcPr marL="9525"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153996">
                <a:tc>
                  <a:txBody>
                    <a:bodyPr/>
                    <a:lstStyle/>
                    <a:p>
                      <a:pPr algn="just">
                        <a:lnSpc>
                          <a:spcPct val="100000"/>
                        </a:lnSpc>
                        <a:spcAft>
                          <a:spcPts val="1000"/>
                        </a:spcAft>
                      </a:pPr>
                      <a:r>
                        <a:rPr lang="en-AU" sz="900" dirty="0">
                          <a:solidFill>
                            <a:srgbClr val="000000"/>
                          </a:solidFill>
                          <a:effectLst/>
                          <a:latin typeface="+mn-lt"/>
                        </a:rPr>
                        <a:t>London</a:t>
                      </a:r>
                      <a:endParaRPr lang="en-GB" sz="900" dirty="0">
                        <a:solidFill>
                          <a:srgbClr val="000000"/>
                        </a:solidFill>
                        <a:effectLst/>
                        <a:latin typeface="+mn-lt"/>
                        <a:ea typeface="Times New Roman"/>
                        <a:cs typeface="Times New Roman"/>
                      </a:endParaRPr>
                    </a:p>
                  </a:txBody>
                  <a:tcPr marL="56663" marR="56663"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900" b="0" i="0" u="none" strike="noStrike" dirty="0">
                          <a:solidFill>
                            <a:srgbClr val="000000"/>
                          </a:solidFill>
                          <a:effectLst/>
                          <a:latin typeface="Arial" panose="020B0604020202020204" pitchFamily="34" charset="0"/>
                        </a:rPr>
                        <a:t>7101</a:t>
                      </a:r>
                    </a:p>
                  </a:txBody>
                  <a:tcPr marL="9525"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153996">
                <a:tc>
                  <a:txBody>
                    <a:bodyPr/>
                    <a:lstStyle/>
                    <a:p>
                      <a:pPr algn="just">
                        <a:lnSpc>
                          <a:spcPct val="100000"/>
                        </a:lnSpc>
                        <a:spcAft>
                          <a:spcPts val="1000"/>
                        </a:spcAft>
                      </a:pPr>
                      <a:r>
                        <a:rPr lang="en-AU" sz="900" dirty="0">
                          <a:solidFill>
                            <a:srgbClr val="000000"/>
                          </a:solidFill>
                          <a:effectLst/>
                          <a:latin typeface="+mn-lt"/>
                        </a:rPr>
                        <a:t>North East</a:t>
                      </a:r>
                      <a:endParaRPr lang="en-GB" sz="900" dirty="0">
                        <a:solidFill>
                          <a:srgbClr val="000000"/>
                        </a:solidFill>
                        <a:effectLst/>
                        <a:latin typeface="+mn-lt"/>
                        <a:ea typeface="Times New Roman"/>
                        <a:cs typeface="Times New Roman"/>
                      </a:endParaRPr>
                    </a:p>
                  </a:txBody>
                  <a:tcPr marL="56663" marR="56663"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900" b="0" i="0" u="none" strike="noStrike" dirty="0">
                          <a:solidFill>
                            <a:srgbClr val="000000"/>
                          </a:solidFill>
                          <a:effectLst/>
                          <a:latin typeface="Arial" panose="020B0604020202020204" pitchFamily="34" charset="0"/>
                        </a:rPr>
                        <a:t>2142</a:t>
                      </a:r>
                    </a:p>
                  </a:txBody>
                  <a:tcPr marL="9525"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r h="153996">
                <a:tc>
                  <a:txBody>
                    <a:bodyPr/>
                    <a:lstStyle/>
                    <a:p>
                      <a:pPr algn="just">
                        <a:lnSpc>
                          <a:spcPct val="100000"/>
                        </a:lnSpc>
                        <a:spcAft>
                          <a:spcPts val="1000"/>
                        </a:spcAft>
                      </a:pPr>
                      <a:r>
                        <a:rPr lang="en-AU" sz="900" dirty="0">
                          <a:solidFill>
                            <a:srgbClr val="000000"/>
                          </a:solidFill>
                          <a:effectLst/>
                          <a:latin typeface="+mn-lt"/>
                        </a:rPr>
                        <a:t>North West</a:t>
                      </a:r>
                      <a:endParaRPr lang="en-GB" sz="900" dirty="0">
                        <a:solidFill>
                          <a:srgbClr val="000000"/>
                        </a:solidFill>
                        <a:effectLst/>
                        <a:latin typeface="+mn-lt"/>
                        <a:ea typeface="Times New Roman"/>
                        <a:cs typeface="Times New Roman"/>
                      </a:endParaRPr>
                    </a:p>
                  </a:txBody>
                  <a:tcPr marL="56663" marR="56663"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900" b="0" i="0" u="none" strike="noStrike" dirty="0">
                          <a:solidFill>
                            <a:srgbClr val="000000"/>
                          </a:solidFill>
                          <a:effectLst/>
                          <a:latin typeface="Arial" panose="020B0604020202020204" pitchFamily="34" charset="0"/>
                        </a:rPr>
                        <a:t>5802</a:t>
                      </a:r>
                    </a:p>
                  </a:txBody>
                  <a:tcPr marL="9525"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6"/>
                  </a:ext>
                </a:extLst>
              </a:tr>
              <a:tr h="153996">
                <a:tc>
                  <a:txBody>
                    <a:bodyPr/>
                    <a:lstStyle/>
                    <a:p>
                      <a:pPr algn="just">
                        <a:lnSpc>
                          <a:spcPct val="100000"/>
                        </a:lnSpc>
                        <a:spcAft>
                          <a:spcPts val="1000"/>
                        </a:spcAft>
                      </a:pPr>
                      <a:r>
                        <a:rPr lang="en-GB" sz="900" dirty="0">
                          <a:solidFill>
                            <a:srgbClr val="000000"/>
                          </a:solidFill>
                          <a:effectLst/>
                          <a:latin typeface="+mn-lt"/>
                          <a:ea typeface="Times New Roman"/>
                          <a:cs typeface="Times New Roman"/>
                        </a:rPr>
                        <a:t>South East</a:t>
                      </a:r>
                    </a:p>
                  </a:txBody>
                  <a:tcPr marL="56663" marR="56663"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900" b="0" i="0" u="none" strike="noStrike" dirty="0">
                          <a:solidFill>
                            <a:srgbClr val="000000"/>
                          </a:solidFill>
                          <a:effectLst/>
                          <a:latin typeface="Arial" panose="020B0604020202020204" pitchFamily="34" charset="0"/>
                        </a:rPr>
                        <a:t>4459</a:t>
                      </a:r>
                    </a:p>
                  </a:txBody>
                  <a:tcPr marL="9525"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7"/>
                  </a:ext>
                </a:extLst>
              </a:tr>
              <a:tr h="153996">
                <a:tc>
                  <a:txBody>
                    <a:bodyPr/>
                    <a:lstStyle/>
                    <a:p>
                      <a:pPr algn="just">
                        <a:lnSpc>
                          <a:spcPct val="100000"/>
                        </a:lnSpc>
                        <a:spcAft>
                          <a:spcPts val="1000"/>
                        </a:spcAft>
                      </a:pPr>
                      <a:r>
                        <a:rPr lang="en-AU" sz="900" dirty="0">
                          <a:solidFill>
                            <a:srgbClr val="000000"/>
                          </a:solidFill>
                          <a:effectLst/>
                          <a:latin typeface="+mn-lt"/>
                        </a:rPr>
                        <a:t>South West</a:t>
                      </a:r>
                      <a:endParaRPr lang="en-GB" sz="900" dirty="0">
                        <a:solidFill>
                          <a:srgbClr val="000000"/>
                        </a:solidFill>
                        <a:effectLst/>
                        <a:latin typeface="+mn-lt"/>
                        <a:ea typeface="Times New Roman"/>
                        <a:cs typeface="Times New Roman"/>
                      </a:endParaRPr>
                    </a:p>
                  </a:txBody>
                  <a:tcPr marL="56663" marR="56663"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900" b="0" i="0" u="none" strike="noStrike" dirty="0">
                          <a:solidFill>
                            <a:srgbClr val="000000"/>
                          </a:solidFill>
                          <a:effectLst/>
                          <a:latin typeface="Arial" panose="020B0604020202020204" pitchFamily="34" charset="0"/>
                        </a:rPr>
                        <a:t>7280</a:t>
                      </a:r>
                    </a:p>
                  </a:txBody>
                  <a:tcPr marL="9525"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8"/>
                  </a:ext>
                </a:extLst>
              </a:tr>
              <a:tr h="153996">
                <a:tc>
                  <a:txBody>
                    <a:bodyPr/>
                    <a:lstStyle/>
                    <a:p>
                      <a:pPr algn="just">
                        <a:lnSpc>
                          <a:spcPct val="100000"/>
                        </a:lnSpc>
                        <a:spcAft>
                          <a:spcPts val="1000"/>
                        </a:spcAft>
                      </a:pPr>
                      <a:r>
                        <a:rPr lang="en-AU" sz="900" dirty="0">
                          <a:solidFill>
                            <a:srgbClr val="000000"/>
                          </a:solidFill>
                          <a:effectLst/>
                          <a:latin typeface="+mn-lt"/>
                        </a:rPr>
                        <a:t>West Midlands</a:t>
                      </a:r>
                      <a:endParaRPr lang="en-GB" sz="900" dirty="0">
                        <a:solidFill>
                          <a:srgbClr val="000000"/>
                        </a:solidFill>
                        <a:effectLst/>
                        <a:latin typeface="+mn-lt"/>
                        <a:ea typeface="Times New Roman"/>
                        <a:cs typeface="Times New Roman"/>
                      </a:endParaRPr>
                    </a:p>
                  </a:txBody>
                  <a:tcPr marL="56663" marR="56663"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900" b="0" i="0" u="none" strike="noStrike" dirty="0">
                          <a:solidFill>
                            <a:srgbClr val="000000"/>
                          </a:solidFill>
                          <a:effectLst/>
                          <a:latin typeface="Arial" panose="020B0604020202020204" pitchFamily="34" charset="0"/>
                        </a:rPr>
                        <a:t>4531</a:t>
                      </a:r>
                    </a:p>
                  </a:txBody>
                  <a:tcPr marL="9525"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9"/>
                  </a:ext>
                </a:extLst>
              </a:tr>
              <a:tr h="153996">
                <a:tc>
                  <a:txBody>
                    <a:bodyPr/>
                    <a:lstStyle/>
                    <a:p>
                      <a:pPr algn="just">
                        <a:lnSpc>
                          <a:spcPct val="100000"/>
                        </a:lnSpc>
                        <a:spcAft>
                          <a:spcPts val="1000"/>
                        </a:spcAft>
                      </a:pPr>
                      <a:r>
                        <a:rPr lang="en-AU" sz="900" dirty="0">
                          <a:solidFill>
                            <a:srgbClr val="000000"/>
                          </a:solidFill>
                          <a:effectLst/>
                          <a:latin typeface="+mn-lt"/>
                        </a:rPr>
                        <a:t>Yorkshire &amp; the Humber</a:t>
                      </a:r>
                      <a:endParaRPr lang="en-GB" sz="900" dirty="0">
                        <a:solidFill>
                          <a:srgbClr val="000000"/>
                        </a:solidFill>
                        <a:effectLst/>
                        <a:latin typeface="+mn-lt"/>
                        <a:ea typeface="Times New Roman"/>
                        <a:cs typeface="Times New Roman"/>
                      </a:endParaRPr>
                    </a:p>
                  </a:txBody>
                  <a:tcPr marL="56663" marR="56663"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900" b="0" i="0" u="none" strike="noStrike" dirty="0">
                          <a:solidFill>
                            <a:srgbClr val="000000"/>
                          </a:solidFill>
                          <a:effectLst/>
                          <a:latin typeface="Arial" panose="020B0604020202020204" pitchFamily="34" charset="0"/>
                        </a:rPr>
                        <a:t>2543</a:t>
                      </a:r>
                    </a:p>
                  </a:txBody>
                  <a:tcPr marL="9525"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0"/>
                  </a:ext>
                </a:extLst>
              </a:tr>
              <a:tr h="153996">
                <a:tc>
                  <a:txBody>
                    <a:bodyPr/>
                    <a:lstStyle/>
                    <a:p>
                      <a:pPr algn="just">
                        <a:lnSpc>
                          <a:spcPct val="100000"/>
                        </a:lnSpc>
                        <a:spcAft>
                          <a:spcPts val="1000"/>
                        </a:spcAft>
                      </a:pPr>
                      <a:r>
                        <a:rPr lang="en-AU" sz="900" dirty="0">
                          <a:solidFill>
                            <a:srgbClr val="000000"/>
                          </a:solidFill>
                          <a:effectLst/>
                          <a:latin typeface="+mn-lt"/>
                        </a:rPr>
                        <a:t>Scotland</a:t>
                      </a:r>
                      <a:endParaRPr lang="en-GB" sz="900" dirty="0">
                        <a:solidFill>
                          <a:srgbClr val="000000"/>
                        </a:solidFill>
                        <a:effectLst/>
                        <a:latin typeface="+mn-lt"/>
                        <a:ea typeface="Times New Roman"/>
                        <a:cs typeface="Times New Roman"/>
                      </a:endParaRPr>
                    </a:p>
                  </a:txBody>
                  <a:tcPr marL="56663" marR="56663"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900" b="0" i="0" u="none" strike="noStrike" dirty="0">
                          <a:solidFill>
                            <a:srgbClr val="000000"/>
                          </a:solidFill>
                          <a:effectLst/>
                          <a:latin typeface="Arial" panose="020B0604020202020204" pitchFamily="34" charset="0"/>
                        </a:rPr>
                        <a:t>4671</a:t>
                      </a:r>
                    </a:p>
                  </a:txBody>
                  <a:tcPr marL="9525"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1"/>
                  </a:ext>
                </a:extLst>
              </a:tr>
              <a:tr h="153996">
                <a:tc>
                  <a:txBody>
                    <a:bodyPr/>
                    <a:lstStyle/>
                    <a:p>
                      <a:pPr algn="just">
                        <a:lnSpc>
                          <a:spcPct val="100000"/>
                        </a:lnSpc>
                        <a:spcAft>
                          <a:spcPts val="1000"/>
                        </a:spcAft>
                      </a:pPr>
                      <a:r>
                        <a:rPr lang="en-AU" sz="900" dirty="0">
                          <a:solidFill>
                            <a:srgbClr val="000000"/>
                          </a:solidFill>
                          <a:effectLst/>
                          <a:latin typeface="+mn-lt"/>
                        </a:rPr>
                        <a:t>Wales</a:t>
                      </a:r>
                      <a:endParaRPr lang="en-GB" sz="900" dirty="0">
                        <a:solidFill>
                          <a:srgbClr val="000000"/>
                        </a:solidFill>
                        <a:effectLst/>
                        <a:latin typeface="+mn-lt"/>
                        <a:ea typeface="Times New Roman"/>
                        <a:cs typeface="Times New Roman"/>
                      </a:endParaRPr>
                    </a:p>
                  </a:txBody>
                  <a:tcPr marL="56663" marR="56663"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900" b="0" i="0" u="none" strike="noStrike" dirty="0">
                          <a:solidFill>
                            <a:srgbClr val="000000"/>
                          </a:solidFill>
                          <a:effectLst/>
                          <a:latin typeface="Arial" panose="020B0604020202020204" pitchFamily="34" charset="0"/>
                        </a:rPr>
                        <a:t>4359</a:t>
                      </a:r>
                    </a:p>
                  </a:txBody>
                  <a:tcPr marL="9525"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2"/>
                  </a:ext>
                </a:extLst>
              </a:tr>
              <a:tr h="153996">
                <a:tc>
                  <a:txBody>
                    <a:bodyPr/>
                    <a:lstStyle/>
                    <a:p>
                      <a:pPr algn="just">
                        <a:lnSpc>
                          <a:spcPct val="100000"/>
                        </a:lnSpc>
                        <a:spcAft>
                          <a:spcPts val="1000"/>
                        </a:spcAft>
                      </a:pPr>
                      <a:r>
                        <a:rPr lang="en-AU" sz="900" b="1" dirty="0">
                          <a:solidFill>
                            <a:srgbClr val="000000"/>
                          </a:solidFill>
                          <a:effectLst/>
                          <a:latin typeface="+mn-lt"/>
                        </a:rPr>
                        <a:t>Total</a:t>
                      </a:r>
                      <a:endParaRPr lang="en-GB" sz="900" b="1" dirty="0">
                        <a:solidFill>
                          <a:srgbClr val="000000"/>
                        </a:solidFill>
                        <a:effectLst/>
                        <a:latin typeface="+mn-lt"/>
                        <a:ea typeface="Times New Roman"/>
                        <a:cs typeface="Times New Roman"/>
                      </a:endParaRPr>
                    </a:p>
                  </a:txBody>
                  <a:tcPr marL="56663" marR="56663"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900" b="1" i="0" u="none" strike="noStrike" dirty="0">
                          <a:solidFill>
                            <a:srgbClr val="000000"/>
                          </a:solidFill>
                          <a:effectLst/>
                          <a:latin typeface="Arial" panose="020B0604020202020204" pitchFamily="34" charset="0"/>
                        </a:rPr>
                        <a:t>51696</a:t>
                      </a:r>
                    </a:p>
                  </a:txBody>
                  <a:tcPr marL="9525"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3"/>
                  </a:ext>
                </a:extLst>
              </a:tr>
            </a:tbl>
          </a:graphicData>
        </a:graphic>
      </p:graphicFrame>
      <p:graphicFrame>
        <p:nvGraphicFramePr>
          <p:cNvPr id="32" name="Table 31"/>
          <p:cNvGraphicFramePr>
            <a:graphicFrameLocks noGrp="1"/>
          </p:cNvGraphicFramePr>
          <p:nvPr>
            <p:extLst>
              <p:ext uri="{D42A27DB-BD31-4B8C-83A1-F6EECF244321}">
                <p14:modId xmlns:p14="http://schemas.microsoft.com/office/powerpoint/2010/main" val="3367671786"/>
              </p:ext>
            </p:extLst>
          </p:nvPr>
        </p:nvGraphicFramePr>
        <p:xfrm>
          <a:off x="9747855" y="2252727"/>
          <a:ext cx="2097492" cy="1165495"/>
        </p:xfrm>
        <a:graphic>
          <a:graphicData uri="http://schemas.openxmlformats.org/drawingml/2006/table">
            <a:tbl>
              <a:tblPr>
                <a:tableStyleId>{5C22544A-7EE6-4342-B048-85BDC9FD1C3A}</a:tableStyleId>
              </a:tblPr>
              <a:tblGrid>
                <a:gridCol w="1353712">
                  <a:extLst>
                    <a:ext uri="{9D8B030D-6E8A-4147-A177-3AD203B41FA5}">
                      <a16:colId xmlns:a16="http://schemas.microsoft.com/office/drawing/2014/main" val="20000"/>
                    </a:ext>
                  </a:extLst>
                </a:gridCol>
                <a:gridCol w="743780">
                  <a:extLst>
                    <a:ext uri="{9D8B030D-6E8A-4147-A177-3AD203B41FA5}">
                      <a16:colId xmlns:a16="http://schemas.microsoft.com/office/drawing/2014/main" val="20001"/>
                    </a:ext>
                  </a:extLst>
                </a:gridCol>
              </a:tblGrid>
              <a:tr h="146905">
                <a:tc>
                  <a:txBody>
                    <a:bodyPr/>
                    <a:lstStyle/>
                    <a:p>
                      <a:pPr algn="just">
                        <a:lnSpc>
                          <a:spcPct val="100000"/>
                        </a:lnSpc>
                        <a:spcAft>
                          <a:spcPts val="1000"/>
                        </a:spcAft>
                      </a:pPr>
                      <a:r>
                        <a:rPr lang="en-AU" sz="900" b="1" dirty="0">
                          <a:solidFill>
                            <a:schemeClr val="bg1"/>
                          </a:solidFill>
                          <a:effectLst/>
                        </a:rPr>
                        <a:t>Rim</a:t>
                      </a:r>
                      <a:endParaRPr lang="en-GB" sz="900" b="1" dirty="0">
                        <a:solidFill>
                          <a:schemeClr val="bg1"/>
                        </a:solidFill>
                        <a:effectLst/>
                        <a:latin typeface="Verdana"/>
                        <a:ea typeface="Times New Roman"/>
                        <a:cs typeface="Times New Roman"/>
                      </a:endParaRPr>
                    </a:p>
                  </a:txBody>
                  <a:tcPr marL="56663" marR="5666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solidFill>
                  </a:tcPr>
                </a:tc>
                <a:tc>
                  <a:txBody>
                    <a:bodyPr/>
                    <a:lstStyle/>
                    <a:p>
                      <a:pPr algn="just">
                        <a:lnSpc>
                          <a:spcPct val="100000"/>
                        </a:lnSpc>
                        <a:spcAft>
                          <a:spcPts val="1000"/>
                        </a:spcAft>
                      </a:pPr>
                      <a:r>
                        <a:rPr lang="en-AU" sz="900" b="1" dirty="0">
                          <a:solidFill>
                            <a:schemeClr val="bg1"/>
                          </a:solidFill>
                          <a:effectLst/>
                        </a:rPr>
                        <a:t>Population</a:t>
                      </a:r>
                      <a:endParaRPr lang="en-GB" sz="900" b="1" dirty="0">
                        <a:solidFill>
                          <a:schemeClr val="bg1"/>
                        </a:solidFill>
                        <a:effectLst/>
                        <a:latin typeface="Verdana"/>
                        <a:ea typeface="Times New Roman"/>
                        <a:cs typeface="Times New Roman"/>
                      </a:endParaRPr>
                    </a:p>
                  </a:txBody>
                  <a:tcPr marL="56663" marR="5666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solidFill>
                  </a:tcPr>
                </a:tc>
                <a:extLst>
                  <a:ext uri="{0D108BD9-81ED-4DB2-BD59-A6C34878D82A}">
                    <a16:rowId xmlns:a16="http://schemas.microsoft.com/office/drawing/2014/main" val="10000"/>
                  </a:ext>
                </a:extLst>
              </a:tr>
              <a:tr h="112556">
                <a:tc>
                  <a:txBody>
                    <a:bodyPr/>
                    <a:lstStyle/>
                    <a:p>
                      <a:pPr algn="just">
                        <a:lnSpc>
                          <a:spcPct val="100000"/>
                        </a:lnSpc>
                        <a:spcAft>
                          <a:spcPts val="1000"/>
                        </a:spcAft>
                      </a:pPr>
                      <a:r>
                        <a:rPr lang="en-AU" sz="900" b="1" dirty="0">
                          <a:solidFill>
                            <a:srgbClr val="000000"/>
                          </a:solidFill>
                          <a:effectLst/>
                          <a:latin typeface="+mn-lt"/>
                        </a:rPr>
                        <a:t>Social Grade</a:t>
                      </a:r>
                      <a:endParaRPr lang="en-GB" sz="900" b="1" dirty="0">
                        <a:solidFill>
                          <a:srgbClr val="000000"/>
                        </a:solidFill>
                        <a:effectLst/>
                        <a:latin typeface="+mn-lt"/>
                        <a:ea typeface="Times New Roman"/>
                        <a:cs typeface="Times New Roman"/>
                      </a:endParaRPr>
                    </a:p>
                  </a:txBody>
                  <a:tcPr marL="56663" marR="56663"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1000"/>
                        </a:spcAft>
                      </a:pPr>
                      <a:r>
                        <a:rPr lang="en-AU" sz="900" dirty="0">
                          <a:effectLst/>
                          <a:latin typeface="+mn-lt"/>
                        </a:rPr>
                        <a:t> -</a:t>
                      </a:r>
                      <a:endParaRPr lang="en-GB" sz="900" dirty="0">
                        <a:solidFill>
                          <a:srgbClr val="333333"/>
                        </a:solidFill>
                        <a:effectLst/>
                        <a:latin typeface="+mn-lt"/>
                        <a:ea typeface="Times New Roman"/>
                        <a:cs typeface="Times New Roman"/>
                      </a:endParaRPr>
                    </a:p>
                  </a:txBody>
                  <a:tcPr marL="56663" marR="56663"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146905">
                <a:tc>
                  <a:txBody>
                    <a:bodyPr/>
                    <a:lstStyle/>
                    <a:p>
                      <a:pPr algn="just">
                        <a:lnSpc>
                          <a:spcPct val="100000"/>
                        </a:lnSpc>
                        <a:spcAft>
                          <a:spcPts val="1000"/>
                        </a:spcAft>
                      </a:pPr>
                      <a:r>
                        <a:rPr lang="en-AU" sz="900" dirty="0">
                          <a:solidFill>
                            <a:srgbClr val="000000"/>
                          </a:solidFill>
                          <a:effectLst/>
                          <a:latin typeface="+mn-lt"/>
                        </a:rPr>
                        <a:t>AB</a:t>
                      </a:r>
                      <a:endParaRPr lang="en-GB" sz="900" dirty="0">
                        <a:solidFill>
                          <a:srgbClr val="000000"/>
                        </a:solidFill>
                        <a:effectLst/>
                        <a:latin typeface="+mn-lt"/>
                        <a:ea typeface="Times New Roman"/>
                        <a:cs typeface="Times New Roman"/>
                      </a:endParaRPr>
                    </a:p>
                  </a:txBody>
                  <a:tcPr marL="56663" marR="56663"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900" b="0" i="0" u="none" strike="noStrike" dirty="0">
                          <a:solidFill>
                            <a:srgbClr val="000000"/>
                          </a:solidFill>
                          <a:effectLst/>
                          <a:latin typeface="Arial" panose="020B0604020202020204" pitchFamily="34" charset="0"/>
                        </a:rPr>
                        <a:t>13133</a:t>
                      </a:r>
                    </a:p>
                  </a:txBody>
                  <a:tcPr marL="9525"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146905">
                <a:tc>
                  <a:txBody>
                    <a:bodyPr/>
                    <a:lstStyle/>
                    <a:p>
                      <a:pPr algn="just">
                        <a:lnSpc>
                          <a:spcPct val="100000"/>
                        </a:lnSpc>
                        <a:spcAft>
                          <a:spcPts val="1000"/>
                        </a:spcAft>
                      </a:pPr>
                      <a:r>
                        <a:rPr lang="en-AU" sz="900" dirty="0">
                          <a:solidFill>
                            <a:srgbClr val="000000"/>
                          </a:solidFill>
                          <a:effectLst/>
                          <a:latin typeface="+mn-lt"/>
                        </a:rPr>
                        <a:t>C1</a:t>
                      </a:r>
                      <a:endParaRPr lang="en-GB" sz="900" dirty="0">
                        <a:solidFill>
                          <a:srgbClr val="000000"/>
                        </a:solidFill>
                        <a:effectLst/>
                        <a:latin typeface="+mn-lt"/>
                        <a:ea typeface="Times New Roman"/>
                        <a:cs typeface="Times New Roman"/>
                      </a:endParaRPr>
                    </a:p>
                  </a:txBody>
                  <a:tcPr marL="56663" marR="56663"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900" b="0" i="0" u="none" strike="noStrike" dirty="0">
                          <a:solidFill>
                            <a:srgbClr val="000000"/>
                          </a:solidFill>
                          <a:effectLst/>
                          <a:latin typeface="Arial" panose="020B0604020202020204" pitchFamily="34" charset="0"/>
                        </a:rPr>
                        <a:t>14478</a:t>
                      </a:r>
                    </a:p>
                  </a:txBody>
                  <a:tcPr marL="9525"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146905">
                <a:tc>
                  <a:txBody>
                    <a:bodyPr/>
                    <a:lstStyle/>
                    <a:p>
                      <a:pPr algn="just">
                        <a:lnSpc>
                          <a:spcPct val="100000"/>
                        </a:lnSpc>
                        <a:spcAft>
                          <a:spcPts val="1000"/>
                        </a:spcAft>
                      </a:pPr>
                      <a:r>
                        <a:rPr lang="en-AU" sz="900" dirty="0">
                          <a:solidFill>
                            <a:srgbClr val="000000"/>
                          </a:solidFill>
                          <a:effectLst/>
                          <a:latin typeface="+mn-lt"/>
                        </a:rPr>
                        <a:t>C2</a:t>
                      </a:r>
                      <a:endParaRPr lang="en-GB" sz="900" dirty="0">
                        <a:solidFill>
                          <a:srgbClr val="000000"/>
                        </a:solidFill>
                        <a:effectLst/>
                        <a:latin typeface="+mn-lt"/>
                        <a:ea typeface="Times New Roman"/>
                        <a:cs typeface="Times New Roman"/>
                      </a:endParaRPr>
                    </a:p>
                  </a:txBody>
                  <a:tcPr marL="56663" marR="56663"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900" b="0" i="0" u="none" strike="noStrike" dirty="0">
                          <a:solidFill>
                            <a:srgbClr val="000000"/>
                          </a:solidFill>
                          <a:effectLst/>
                          <a:latin typeface="Arial" panose="020B0604020202020204" pitchFamily="34" charset="0"/>
                        </a:rPr>
                        <a:t>10884</a:t>
                      </a:r>
                    </a:p>
                  </a:txBody>
                  <a:tcPr marL="9525"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146905">
                <a:tc>
                  <a:txBody>
                    <a:bodyPr/>
                    <a:lstStyle/>
                    <a:p>
                      <a:pPr algn="just">
                        <a:lnSpc>
                          <a:spcPct val="100000"/>
                        </a:lnSpc>
                        <a:spcAft>
                          <a:spcPts val="1000"/>
                        </a:spcAft>
                      </a:pPr>
                      <a:r>
                        <a:rPr lang="en-AU" sz="900" dirty="0">
                          <a:solidFill>
                            <a:srgbClr val="000000"/>
                          </a:solidFill>
                          <a:effectLst/>
                          <a:latin typeface="+mn-lt"/>
                        </a:rPr>
                        <a:t>D</a:t>
                      </a:r>
                      <a:endParaRPr lang="en-GB" sz="900" dirty="0">
                        <a:solidFill>
                          <a:srgbClr val="000000"/>
                        </a:solidFill>
                        <a:effectLst/>
                        <a:latin typeface="+mn-lt"/>
                        <a:ea typeface="Times New Roman"/>
                        <a:cs typeface="Times New Roman"/>
                      </a:endParaRPr>
                    </a:p>
                  </a:txBody>
                  <a:tcPr marL="56663" marR="56663"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900" b="0" i="0" u="none" strike="noStrike" dirty="0">
                          <a:solidFill>
                            <a:srgbClr val="000000"/>
                          </a:solidFill>
                          <a:effectLst/>
                          <a:latin typeface="Arial" panose="020B0604020202020204" pitchFamily="34" charset="0"/>
                        </a:rPr>
                        <a:t>7998</a:t>
                      </a:r>
                    </a:p>
                  </a:txBody>
                  <a:tcPr marL="9525"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r h="146905">
                <a:tc>
                  <a:txBody>
                    <a:bodyPr/>
                    <a:lstStyle/>
                    <a:p>
                      <a:pPr algn="just">
                        <a:lnSpc>
                          <a:spcPct val="100000"/>
                        </a:lnSpc>
                        <a:spcAft>
                          <a:spcPts val="1000"/>
                        </a:spcAft>
                      </a:pPr>
                      <a:r>
                        <a:rPr lang="en-AU" sz="900" dirty="0">
                          <a:solidFill>
                            <a:srgbClr val="000000"/>
                          </a:solidFill>
                          <a:effectLst/>
                          <a:latin typeface="+mn-lt"/>
                        </a:rPr>
                        <a:t>E</a:t>
                      </a:r>
                      <a:endParaRPr lang="en-GB" sz="900" dirty="0">
                        <a:solidFill>
                          <a:srgbClr val="000000"/>
                        </a:solidFill>
                        <a:effectLst/>
                        <a:latin typeface="+mn-lt"/>
                        <a:ea typeface="Times New Roman"/>
                        <a:cs typeface="Times New Roman"/>
                      </a:endParaRPr>
                    </a:p>
                  </a:txBody>
                  <a:tcPr marL="56663" marR="56663"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900" b="0" i="0" u="none" strike="noStrike" dirty="0">
                          <a:solidFill>
                            <a:srgbClr val="000000"/>
                          </a:solidFill>
                          <a:effectLst/>
                          <a:latin typeface="Arial" panose="020B0604020202020204" pitchFamily="34" charset="0"/>
                        </a:rPr>
                        <a:t>5203</a:t>
                      </a:r>
                    </a:p>
                  </a:txBody>
                  <a:tcPr marL="9525"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6"/>
                  </a:ext>
                </a:extLst>
              </a:tr>
              <a:tr h="146905">
                <a:tc>
                  <a:txBody>
                    <a:bodyPr/>
                    <a:lstStyle/>
                    <a:p>
                      <a:pPr algn="just">
                        <a:lnSpc>
                          <a:spcPct val="100000"/>
                        </a:lnSpc>
                        <a:spcAft>
                          <a:spcPts val="1000"/>
                        </a:spcAft>
                      </a:pPr>
                      <a:r>
                        <a:rPr lang="en-AU" sz="900" b="1" dirty="0">
                          <a:solidFill>
                            <a:srgbClr val="000000"/>
                          </a:solidFill>
                          <a:effectLst/>
                          <a:latin typeface="+mn-lt"/>
                        </a:rPr>
                        <a:t>Total</a:t>
                      </a:r>
                      <a:endParaRPr lang="en-GB" sz="900" b="1" dirty="0">
                        <a:solidFill>
                          <a:srgbClr val="000000"/>
                        </a:solidFill>
                        <a:effectLst/>
                        <a:latin typeface="+mn-lt"/>
                        <a:ea typeface="Times New Roman"/>
                        <a:cs typeface="Times New Roman"/>
                      </a:endParaRPr>
                    </a:p>
                  </a:txBody>
                  <a:tcPr marL="56663" marR="56663"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900" b="1" i="0" u="none" strike="noStrike" dirty="0">
                          <a:solidFill>
                            <a:srgbClr val="000000"/>
                          </a:solidFill>
                          <a:effectLst/>
                          <a:latin typeface="Arial" panose="020B0604020202020204" pitchFamily="34" charset="0"/>
                        </a:rPr>
                        <a:t>51696</a:t>
                      </a:r>
                    </a:p>
                  </a:txBody>
                  <a:tcPr marL="9525"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7"/>
                  </a:ext>
                </a:extLst>
              </a:tr>
            </a:tbl>
          </a:graphicData>
        </a:graphic>
      </p:graphicFrame>
      <p:graphicFrame>
        <p:nvGraphicFramePr>
          <p:cNvPr id="34" name="Table 33"/>
          <p:cNvGraphicFramePr>
            <a:graphicFrameLocks noGrp="1"/>
          </p:cNvGraphicFramePr>
          <p:nvPr>
            <p:extLst>
              <p:ext uri="{D42A27DB-BD31-4B8C-83A1-F6EECF244321}">
                <p14:modId xmlns:p14="http://schemas.microsoft.com/office/powerpoint/2010/main" val="2160872008"/>
              </p:ext>
            </p:extLst>
          </p:nvPr>
        </p:nvGraphicFramePr>
        <p:xfrm>
          <a:off x="9744570" y="3755558"/>
          <a:ext cx="2100777" cy="881210"/>
        </p:xfrm>
        <a:graphic>
          <a:graphicData uri="http://schemas.openxmlformats.org/drawingml/2006/table">
            <a:tbl>
              <a:tblPr>
                <a:tableStyleId>{5C22544A-7EE6-4342-B048-85BDC9FD1C3A}</a:tableStyleId>
              </a:tblPr>
              <a:tblGrid>
                <a:gridCol w="1297513">
                  <a:extLst>
                    <a:ext uri="{9D8B030D-6E8A-4147-A177-3AD203B41FA5}">
                      <a16:colId xmlns:a16="http://schemas.microsoft.com/office/drawing/2014/main" val="20000"/>
                    </a:ext>
                  </a:extLst>
                </a:gridCol>
                <a:gridCol w="803264">
                  <a:extLst>
                    <a:ext uri="{9D8B030D-6E8A-4147-A177-3AD203B41FA5}">
                      <a16:colId xmlns:a16="http://schemas.microsoft.com/office/drawing/2014/main" val="20001"/>
                    </a:ext>
                  </a:extLst>
                </a:gridCol>
              </a:tblGrid>
              <a:tr h="146905">
                <a:tc>
                  <a:txBody>
                    <a:bodyPr/>
                    <a:lstStyle/>
                    <a:p>
                      <a:pPr algn="just">
                        <a:lnSpc>
                          <a:spcPct val="100000"/>
                        </a:lnSpc>
                        <a:spcAft>
                          <a:spcPts val="1000"/>
                        </a:spcAft>
                      </a:pPr>
                      <a:r>
                        <a:rPr lang="en-AU" sz="900" b="1" dirty="0">
                          <a:solidFill>
                            <a:schemeClr val="bg1"/>
                          </a:solidFill>
                          <a:effectLst/>
                        </a:rPr>
                        <a:t>Rim</a:t>
                      </a:r>
                      <a:endParaRPr lang="en-GB" sz="900" b="1" dirty="0">
                        <a:solidFill>
                          <a:schemeClr val="bg1"/>
                        </a:solidFill>
                        <a:effectLst/>
                        <a:latin typeface="Verdana"/>
                        <a:ea typeface="Times New Roman"/>
                        <a:cs typeface="Times New Roman"/>
                      </a:endParaRPr>
                    </a:p>
                  </a:txBody>
                  <a:tcPr marL="56663" marR="5666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solidFill>
                  </a:tcPr>
                </a:tc>
                <a:tc>
                  <a:txBody>
                    <a:bodyPr/>
                    <a:lstStyle/>
                    <a:p>
                      <a:pPr algn="just">
                        <a:lnSpc>
                          <a:spcPct val="100000"/>
                        </a:lnSpc>
                        <a:spcAft>
                          <a:spcPts val="1000"/>
                        </a:spcAft>
                      </a:pPr>
                      <a:r>
                        <a:rPr lang="en-AU" sz="900" b="1" dirty="0">
                          <a:solidFill>
                            <a:schemeClr val="bg1"/>
                          </a:solidFill>
                          <a:effectLst/>
                        </a:rPr>
                        <a:t>Population</a:t>
                      </a:r>
                      <a:endParaRPr lang="en-GB" sz="900" b="1" dirty="0">
                        <a:solidFill>
                          <a:schemeClr val="bg1"/>
                        </a:solidFill>
                        <a:effectLst/>
                        <a:latin typeface="Verdana"/>
                        <a:ea typeface="Times New Roman"/>
                        <a:cs typeface="Times New Roman"/>
                      </a:endParaRPr>
                    </a:p>
                  </a:txBody>
                  <a:tcPr marL="56663" marR="5666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solidFill>
                  </a:tcPr>
                </a:tc>
                <a:extLst>
                  <a:ext uri="{0D108BD9-81ED-4DB2-BD59-A6C34878D82A}">
                    <a16:rowId xmlns:a16="http://schemas.microsoft.com/office/drawing/2014/main" val="10000"/>
                  </a:ext>
                </a:extLst>
              </a:tr>
              <a:tr h="146905">
                <a:tc>
                  <a:txBody>
                    <a:bodyPr/>
                    <a:lstStyle/>
                    <a:p>
                      <a:pPr algn="just">
                        <a:lnSpc>
                          <a:spcPct val="100000"/>
                        </a:lnSpc>
                        <a:spcAft>
                          <a:spcPts val="1000"/>
                        </a:spcAft>
                      </a:pPr>
                      <a:r>
                        <a:rPr lang="en-AU" sz="900" b="1" dirty="0">
                          <a:solidFill>
                            <a:srgbClr val="000000"/>
                          </a:solidFill>
                          <a:effectLst/>
                          <a:latin typeface="+mn-lt"/>
                        </a:rPr>
                        <a:t>Car Ownership</a:t>
                      </a:r>
                      <a:endParaRPr lang="en-GB" sz="900" b="1" dirty="0">
                        <a:solidFill>
                          <a:srgbClr val="000000"/>
                        </a:solidFill>
                        <a:effectLst/>
                        <a:latin typeface="+mn-lt"/>
                        <a:ea typeface="Times New Roman"/>
                        <a:cs typeface="Times New Roman"/>
                      </a:endParaRPr>
                    </a:p>
                  </a:txBody>
                  <a:tcPr marL="56663" marR="56663"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Aft>
                          <a:spcPts val="1000"/>
                        </a:spcAft>
                      </a:pPr>
                      <a:r>
                        <a:rPr lang="en-AU" sz="900" dirty="0">
                          <a:solidFill>
                            <a:srgbClr val="000000"/>
                          </a:solidFill>
                          <a:effectLst/>
                          <a:latin typeface="+mn-lt"/>
                        </a:rPr>
                        <a:t> -</a:t>
                      </a:r>
                      <a:endParaRPr lang="en-GB" sz="900" dirty="0">
                        <a:solidFill>
                          <a:srgbClr val="000000"/>
                        </a:solidFill>
                        <a:effectLst/>
                        <a:latin typeface="+mn-lt"/>
                        <a:ea typeface="Times New Roman"/>
                        <a:cs typeface="Times New Roman"/>
                      </a:endParaRPr>
                    </a:p>
                  </a:txBody>
                  <a:tcPr marL="56663" marR="56663"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112556">
                <a:tc>
                  <a:txBody>
                    <a:bodyPr/>
                    <a:lstStyle/>
                    <a:p>
                      <a:pPr algn="just">
                        <a:lnSpc>
                          <a:spcPct val="100000"/>
                        </a:lnSpc>
                        <a:spcAft>
                          <a:spcPts val="1000"/>
                        </a:spcAft>
                      </a:pPr>
                      <a:r>
                        <a:rPr lang="en-AU" sz="900" dirty="0">
                          <a:solidFill>
                            <a:srgbClr val="000000"/>
                          </a:solidFill>
                          <a:effectLst/>
                          <a:latin typeface="+mn-lt"/>
                        </a:rPr>
                        <a:t>1</a:t>
                      </a:r>
                      <a:endParaRPr lang="en-GB" sz="900" dirty="0">
                        <a:solidFill>
                          <a:srgbClr val="000000"/>
                        </a:solidFill>
                        <a:effectLst/>
                        <a:latin typeface="+mn-lt"/>
                        <a:ea typeface="Times New Roman"/>
                        <a:cs typeface="Times New Roman"/>
                      </a:endParaRPr>
                    </a:p>
                  </a:txBody>
                  <a:tcPr marL="56663" marR="56663"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900" b="0" i="0" u="none" strike="noStrike" dirty="0">
                          <a:solidFill>
                            <a:srgbClr val="000000"/>
                          </a:solidFill>
                          <a:effectLst/>
                          <a:latin typeface="Arial" panose="020B0604020202020204" pitchFamily="34" charset="0"/>
                        </a:rPr>
                        <a:t>21829</a:t>
                      </a:r>
                    </a:p>
                  </a:txBody>
                  <a:tcPr marL="9525"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146905">
                <a:tc>
                  <a:txBody>
                    <a:bodyPr/>
                    <a:lstStyle/>
                    <a:p>
                      <a:pPr algn="just">
                        <a:lnSpc>
                          <a:spcPct val="100000"/>
                        </a:lnSpc>
                        <a:spcAft>
                          <a:spcPts val="1000"/>
                        </a:spcAft>
                      </a:pPr>
                      <a:r>
                        <a:rPr lang="en-AU" sz="900" dirty="0">
                          <a:solidFill>
                            <a:srgbClr val="000000"/>
                          </a:solidFill>
                          <a:effectLst/>
                          <a:latin typeface="+mn-lt"/>
                        </a:rPr>
                        <a:t>2+</a:t>
                      </a:r>
                      <a:endParaRPr lang="en-GB" sz="900" dirty="0">
                        <a:solidFill>
                          <a:srgbClr val="000000"/>
                        </a:solidFill>
                        <a:effectLst/>
                        <a:latin typeface="+mn-lt"/>
                        <a:ea typeface="Times New Roman"/>
                        <a:cs typeface="Times New Roman"/>
                      </a:endParaRPr>
                    </a:p>
                  </a:txBody>
                  <a:tcPr marL="56663" marR="56663"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900" b="0" i="0" u="none" strike="noStrike" dirty="0">
                          <a:solidFill>
                            <a:srgbClr val="000000"/>
                          </a:solidFill>
                          <a:effectLst/>
                          <a:latin typeface="Arial" panose="020B0604020202020204" pitchFamily="34" charset="0"/>
                        </a:rPr>
                        <a:t>19162</a:t>
                      </a:r>
                    </a:p>
                  </a:txBody>
                  <a:tcPr marL="9525"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146905">
                <a:tc>
                  <a:txBody>
                    <a:bodyPr/>
                    <a:lstStyle/>
                    <a:p>
                      <a:pPr algn="just">
                        <a:lnSpc>
                          <a:spcPct val="100000"/>
                        </a:lnSpc>
                        <a:spcAft>
                          <a:spcPts val="1000"/>
                        </a:spcAft>
                      </a:pPr>
                      <a:r>
                        <a:rPr lang="en-AU" sz="900" dirty="0">
                          <a:solidFill>
                            <a:srgbClr val="000000"/>
                          </a:solidFill>
                          <a:effectLst/>
                          <a:latin typeface="+mn-lt"/>
                        </a:rPr>
                        <a:t>0</a:t>
                      </a:r>
                      <a:endParaRPr lang="en-GB" sz="900" dirty="0">
                        <a:solidFill>
                          <a:srgbClr val="000000"/>
                        </a:solidFill>
                        <a:effectLst/>
                        <a:latin typeface="+mn-lt"/>
                        <a:ea typeface="Times New Roman"/>
                        <a:cs typeface="Times New Roman"/>
                      </a:endParaRPr>
                    </a:p>
                  </a:txBody>
                  <a:tcPr marL="56663" marR="56663"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900" b="0" i="0" u="none" strike="noStrike" dirty="0">
                          <a:solidFill>
                            <a:srgbClr val="000000"/>
                          </a:solidFill>
                          <a:effectLst/>
                          <a:latin typeface="Arial" panose="020B0604020202020204" pitchFamily="34" charset="0"/>
                        </a:rPr>
                        <a:t>10705</a:t>
                      </a:r>
                    </a:p>
                  </a:txBody>
                  <a:tcPr marL="9525"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146905">
                <a:tc>
                  <a:txBody>
                    <a:bodyPr/>
                    <a:lstStyle/>
                    <a:p>
                      <a:pPr algn="just">
                        <a:lnSpc>
                          <a:spcPct val="100000"/>
                        </a:lnSpc>
                        <a:spcAft>
                          <a:spcPts val="1000"/>
                        </a:spcAft>
                      </a:pPr>
                      <a:r>
                        <a:rPr lang="en-AU" sz="900" b="1" dirty="0">
                          <a:solidFill>
                            <a:srgbClr val="000000"/>
                          </a:solidFill>
                          <a:effectLst/>
                          <a:latin typeface="+mn-lt"/>
                        </a:rPr>
                        <a:t>Total</a:t>
                      </a:r>
                      <a:endParaRPr lang="en-GB" sz="900" b="1" dirty="0">
                        <a:solidFill>
                          <a:srgbClr val="000000"/>
                        </a:solidFill>
                        <a:effectLst/>
                        <a:latin typeface="+mn-lt"/>
                        <a:ea typeface="Times New Roman"/>
                        <a:cs typeface="Times New Roman"/>
                      </a:endParaRPr>
                    </a:p>
                  </a:txBody>
                  <a:tcPr marL="56663" marR="56663"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900" b="1" i="0" u="none" strike="noStrike" dirty="0">
                          <a:solidFill>
                            <a:srgbClr val="000000"/>
                          </a:solidFill>
                          <a:effectLst/>
                          <a:latin typeface="Arial" panose="020B0604020202020204" pitchFamily="34" charset="0"/>
                        </a:rPr>
                        <a:t>51696</a:t>
                      </a:r>
                    </a:p>
                  </a:txBody>
                  <a:tcPr marL="9525"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bl>
          </a:graphicData>
        </a:graphic>
      </p:graphicFrame>
      <p:graphicFrame>
        <p:nvGraphicFramePr>
          <p:cNvPr id="33" name="Table 32"/>
          <p:cNvGraphicFramePr>
            <a:graphicFrameLocks noGrp="1"/>
          </p:cNvGraphicFramePr>
          <p:nvPr>
            <p:extLst>
              <p:ext uri="{D42A27DB-BD31-4B8C-83A1-F6EECF244321}">
                <p14:modId xmlns:p14="http://schemas.microsoft.com/office/powerpoint/2010/main" val="920011357"/>
              </p:ext>
            </p:extLst>
          </p:nvPr>
        </p:nvGraphicFramePr>
        <p:xfrm>
          <a:off x="9744148" y="4926504"/>
          <a:ext cx="2101199" cy="734525"/>
        </p:xfrm>
        <a:graphic>
          <a:graphicData uri="http://schemas.openxmlformats.org/drawingml/2006/table">
            <a:tbl>
              <a:tblPr>
                <a:tableStyleId>{5C22544A-7EE6-4342-B048-85BDC9FD1C3A}</a:tableStyleId>
              </a:tblPr>
              <a:tblGrid>
                <a:gridCol w="1297774">
                  <a:extLst>
                    <a:ext uri="{9D8B030D-6E8A-4147-A177-3AD203B41FA5}">
                      <a16:colId xmlns:a16="http://schemas.microsoft.com/office/drawing/2014/main" val="20000"/>
                    </a:ext>
                  </a:extLst>
                </a:gridCol>
                <a:gridCol w="803425">
                  <a:extLst>
                    <a:ext uri="{9D8B030D-6E8A-4147-A177-3AD203B41FA5}">
                      <a16:colId xmlns:a16="http://schemas.microsoft.com/office/drawing/2014/main" val="20001"/>
                    </a:ext>
                  </a:extLst>
                </a:gridCol>
              </a:tblGrid>
              <a:tr h="146905">
                <a:tc>
                  <a:txBody>
                    <a:bodyPr/>
                    <a:lstStyle/>
                    <a:p>
                      <a:pPr algn="just">
                        <a:lnSpc>
                          <a:spcPct val="100000"/>
                        </a:lnSpc>
                        <a:spcAft>
                          <a:spcPts val="1000"/>
                        </a:spcAft>
                      </a:pPr>
                      <a:r>
                        <a:rPr lang="en-AU" sz="900" b="1" dirty="0">
                          <a:solidFill>
                            <a:schemeClr val="bg1"/>
                          </a:solidFill>
                          <a:effectLst/>
                        </a:rPr>
                        <a:t>Rim</a:t>
                      </a:r>
                      <a:endParaRPr lang="en-GB" sz="900" b="1" dirty="0">
                        <a:solidFill>
                          <a:schemeClr val="bg1"/>
                        </a:solidFill>
                        <a:effectLst/>
                        <a:latin typeface="Verdana"/>
                        <a:ea typeface="Times New Roman"/>
                        <a:cs typeface="Times New Roman"/>
                      </a:endParaRPr>
                    </a:p>
                  </a:txBody>
                  <a:tcPr marL="56663" marR="5666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solidFill>
                  </a:tcPr>
                </a:tc>
                <a:tc>
                  <a:txBody>
                    <a:bodyPr/>
                    <a:lstStyle/>
                    <a:p>
                      <a:pPr algn="just">
                        <a:lnSpc>
                          <a:spcPct val="100000"/>
                        </a:lnSpc>
                        <a:spcAft>
                          <a:spcPts val="1000"/>
                        </a:spcAft>
                      </a:pPr>
                      <a:r>
                        <a:rPr lang="en-AU" sz="900" b="1" dirty="0">
                          <a:solidFill>
                            <a:schemeClr val="bg1"/>
                          </a:solidFill>
                          <a:effectLst/>
                        </a:rPr>
                        <a:t>Population</a:t>
                      </a:r>
                      <a:endParaRPr lang="en-GB" sz="900" b="1" dirty="0">
                        <a:solidFill>
                          <a:schemeClr val="bg1"/>
                        </a:solidFill>
                        <a:effectLst/>
                        <a:latin typeface="Verdana"/>
                        <a:ea typeface="Times New Roman"/>
                        <a:cs typeface="Times New Roman"/>
                      </a:endParaRPr>
                    </a:p>
                  </a:txBody>
                  <a:tcPr marL="56663" marR="5666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solidFill>
                  </a:tcPr>
                </a:tc>
                <a:extLst>
                  <a:ext uri="{0D108BD9-81ED-4DB2-BD59-A6C34878D82A}">
                    <a16:rowId xmlns:a16="http://schemas.microsoft.com/office/drawing/2014/main" val="10000"/>
                  </a:ext>
                </a:extLst>
              </a:tr>
              <a:tr h="146905">
                <a:tc>
                  <a:txBody>
                    <a:bodyPr/>
                    <a:lstStyle/>
                    <a:p>
                      <a:pPr algn="just">
                        <a:lnSpc>
                          <a:spcPct val="100000"/>
                        </a:lnSpc>
                        <a:spcAft>
                          <a:spcPts val="1000"/>
                        </a:spcAft>
                      </a:pPr>
                      <a:r>
                        <a:rPr lang="en-AU" sz="900" b="1" dirty="0">
                          <a:solidFill>
                            <a:srgbClr val="000000"/>
                          </a:solidFill>
                          <a:effectLst/>
                          <a:latin typeface="+mn-lt"/>
                        </a:rPr>
                        <a:t>Presence of Children</a:t>
                      </a:r>
                      <a:endParaRPr lang="en-GB" sz="900" b="1" dirty="0">
                        <a:solidFill>
                          <a:srgbClr val="000000"/>
                        </a:solidFill>
                        <a:effectLst/>
                        <a:latin typeface="+mn-lt"/>
                        <a:ea typeface="Times New Roman"/>
                        <a:cs typeface="Times New Roman"/>
                      </a:endParaRPr>
                    </a:p>
                  </a:txBody>
                  <a:tcPr marL="56663" marR="56663"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21590" marR="29210" algn="ctr">
                        <a:lnSpc>
                          <a:spcPct val="100000"/>
                        </a:lnSpc>
                        <a:spcAft>
                          <a:spcPts val="1000"/>
                        </a:spcAft>
                      </a:pPr>
                      <a:r>
                        <a:rPr lang="en-AU" sz="900" dirty="0">
                          <a:solidFill>
                            <a:srgbClr val="000000"/>
                          </a:solidFill>
                          <a:effectLst/>
                          <a:latin typeface="+mn-lt"/>
                        </a:rPr>
                        <a:t> -</a:t>
                      </a:r>
                      <a:endParaRPr lang="en-GB" sz="900" dirty="0">
                        <a:solidFill>
                          <a:srgbClr val="000000"/>
                        </a:solidFill>
                        <a:effectLst/>
                        <a:latin typeface="+mn-lt"/>
                        <a:ea typeface="Times New Roman"/>
                        <a:cs typeface="Times New Roman"/>
                      </a:endParaRPr>
                    </a:p>
                  </a:txBody>
                  <a:tcPr marL="56663" marR="56663"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146905">
                <a:tc>
                  <a:txBody>
                    <a:bodyPr/>
                    <a:lstStyle/>
                    <a:p>
                      <a:pPr algn="just">
                        <a:lnSpc>
                          <a:spcPct val="100000"/>
                        </a:lnSpc>
                        <a:spcAft>
                          <a:spcPts val="1000"/>
                        </a:spcAft>
                      </a:pPr>
                      <a:r>
                        <a:rPr lang="en-AU" sz="900" dirty="0">
                          <a:solidFill>
                            <a:srgbClr val="000000"/>
                          </a:solidFill>
                          <a:effectLst/>
                          <a:latin typeface="+mn-lt"/>
                        </a:rPr>
                        <a:t>Yes</a:t>
                      </a:r>
                      <a:endParaRPr lang="en-GB" sz="900" dirty="0">
                        <a:solidFill>
                          <a:srgbClr val="000000"/>
                        </a:solidFill>
                        <a:effectLst/>
                        <a:latin typeface="+mn-lt"/>
                        <a:ea typeface="Times New Roman"/>
                        <a:cs typeface="Times New Roman"/>
                      </a:endParaRPr>
                    </a:p>
                  </a:txBody>
                  <a:tcPr marL="56663" marR="56663"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900" b="0" i="0" u="none" strike="noStrike" dirty="0">
                          <a:solidFill>
                            <a:srgbClr val="000000"/>
                          </a:solidFill>
                          <a:effectLst/>
                          <a:latin typeface="Arial" panose="020B0604020202020204" pitchFamily="34" charset="0"/>
                        </a:rPr>
                        <a:t>37032</a:t>
                      </a:r>
                    </a:p>
                  </a:txBody>
                  <a:tcPr marL="9525"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146905">
                <a:tc>
                  <a:txBody>
                    <a:bodyPr/>
                    <a:lstStyle/>
                    <a:p>
                      <a:pPr algn="just">
                        <a:lnSpc>
                          <a:spcPct val="100000"/>
                        </a:lnSpc>
                        <a:spcAft>
                          <a:spcPts val="1000"/>
                        </a:spcAft>
                      </a:pPr>
                      <a:r>
                        <a:rPr lang="en-AU" sz="900" dirty="0">
                          <a:solidFill>
                            <a:srgbClr val="000000"/>
                          </a:solidFill>
                          <a:effectLst/>
                          <a:latin typeface="+mn-lt"/>
                        </a:rPr>
                        <a:t>No</a:t>
                      </a:r>
                      <a:endParaRPr lang="en-GB" sz="900" dirty="0">
                        <a:solidFill>
                          <a:srgbClr val="000000"/>
                        </a:solidFill>
                        <a:effectLst/>
                        <a:latin typeface="+mn-lt"/>
                        <a:ea typeface="Times New Roman"/>
                        <a:cs typeface="Times New Roman"/>
                      </a:endParaRPr>
                    </a:p>
                  </a:txBody>
                  <a:tcPr marL="56663" marR="56663"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900" b="0" i="0" u="none" strike="noStrike" dirty="0">
                          <a:solidFill>
                            <a:srgbClr val="000000"/>
                          </a:solidFill>
                          <a:effectLst/>
                          <a:latin typeface="Arial" panose="020B0604020202020204" pitchFamily="34" charset="0"/>
                        </a:rPr>
                        <a:t>14664</a:t>
                      </a:r>
                    </a:p>
                  </a:txBody>
                  <a:tcPr marL="9525"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146905">
                <a:tc>
                  <a:txBody>
                    <a:bodyPr/>
                    <a:lstStyle/>
                    <a:p>
                      <a:pPr algn="just">
                        <a:lnSpc>
                          <a:spcPct val="100000"/>
                        </a:lnSpc>
                        <a:spcAft>
                          <a:spcPts val="1000"/>
                        </a:spcAft>
                      </a:pPr>
                      <a:r>
                        <a:rPr lang="en-AU" sz="900" b="1" dirty="0">
                          <a:solidFill>
                            <a:srgbClr val="000000"/>
                          </a:solidFill>
                          <a:effectLst/>
                          <a:latin typeface="+mn-lt"/>
                        </a:rPr>
                        <a:t>Total</a:t>
                      </a:r>
                      <a:endParaRPr lang="en-GB" sz="900" b="1" dirty="0">
                        <a:solidFill>
                          <a:srgbClr val="000000"/>
                        </a:solidFill>
                        <a:effectLst/>
                        <a:latin typeface="+mn-lt"/>
                        <a:ea typeface="Times New Roman"/>
                        <a:cs typeface="Times New Roman"/>
                      </a:endParaRPr>
                    </a:p>
                  </a:txBody>
                  <a:tcPr marL="56663" marR="56663"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900" b="1" i="0" u="none" strike="noStrike" dirty="0">
                          <a:solidFill>
                            <a:srgbClr val="000000"/>
                          </a:solidFill>
                          <a:effectLst/>
                          <a:latin typeface="Arial" panose="020B0604020202020204" pitchFamily="34" charset="0"/>
                        </a:rPr>
                        <a:t>51696</a:t>
                      </a:r>
                    </a:p>
                  </a:txBody>
                  <a:tcPr marL="9525"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bl>
          </a:graphicData>
        </a:graphic>
      </p:graphicFrame>
      <p:sp>
        <p:nvSpPr>
          <p:cNvPr id="21" name="Freeform 33">
            <a:hlinkClick r:id="rId2" action="ppaction://hlinksldjump"/>
            <a:extLst>
              <a:ext uri="{FF2B5EF4-FFF2-40B4-BE49-F238E27FC236}">
                <a16:creationId xmlns:a16="http://schemas.microsoft.com/office/drawing/2014/main" id="{2A39A6D6-DF8C-4343-BEF5-EFC5CBD9D618}"/>
              </a:ext>
            </a:extLst>
          </p:cNvPr>
          <p:cNvSpPr>
            <a:spLocks noEditPoints="1"/>
          </p:cNvSpPr>
          <p:nvPr/>
        </p:nvSpPr>
        <p:spPr bwMode="auto">
          <a:xfrm>
            <a:off x="9821310"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4" name="Slide Number Placeholder 3">
            <a:extLst>
              <a:ext uri="{FF2B5EF4-FFF2-40B4-BE49-F238E27FC236}">
                <a16:creationId xmlns:a16="http://schemas.microsoft.com/office/drawing/2014/main" id="{863E9FC4-929C-4B18-869C-2FA8C696D40C}"/>
              </a:ext>
            </a:extLst>
          </p:cNvPr>
          <p:cNvSpPr>
            <a:spLocks noGrp="1"/>
          </p:cNvSpPr>
          <p:nvPr>
            <p:ph type="sldNum" sz="quarter" idx="4"/>
          </p:nvPr>
        </p:nvSpPr>
        <p:spPr/>
        <p:txBody>
          <a:bodyPr/>
          <a:lstStyle/>
          <a:p>
            <a:fld id="{4034BEE3-566C-4068-A777-C3A4762E861B}" type="slidenum">
              <a:rPr lang="en-GB" smtClean="0"/>
              <a:pPr/>
              <a:t>134</a:t>
            </a:fld>
            <a:endParaRPr lang="en-GB" dirty="0"/>
          </a:p>
        </p:txBody>
      </p:sp>
    </p:spTree>
    <p:extLst>
      <p:ext uri="{BB962C8B-B14F-4D97-AF65-F5344CB8AC3E}">
        <p14:creationId xmlns:p14="http://schemas.microsoft.com/office/powerpoint/2010/main" val="40678867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GB" dirty="0"/>
              <a:t>Calculation Methodology</a:t>
            </a:r>
            <a:br>
              <a:rPr lang="en-GB" dirty="0"/>
            </a:br>
            <a:endParaRPr lang="en-GB" dirty="0"/>
          </a:p>
        </p:txBody>
      </p:sp>
      <p:sp>
        <p:nvSpPr>
          <p:cNvPr id="2" name="Content Placeholder 1"/>
          <p:cNvSpPr>
            <a:spLocks noGrp="1"/>
          </p:cNvSpPr>
          <p:nvPr>
            <p:ph idx="1"/>
          </p:nvPr>
        </p:nvSpPr>
        <p:spPr/>
        <p:txBody>
          <a:bodyPr/>
          <a:lstStyle/>
          <a:p>
            <a:r>
              <a:rPr lang="en-AU" b="1" dirty="0"/>
              <a:t>Trip Correction Factor</a:t>
            </a:r>
          </a:p>
          <a:p>
            <a:pPr>
              <a:spcBef>
                <a:spcPts val="600"/>
              </a:spcBef>
            </a:pPr>
            <a:r>
              <a:rPr lang="en-AU" dirty="0"/>
              <a:t>Trip data are only available for the three reported trips. Therefore, a trip correction factor is needed to report results in terms of total trips. This factor is calculated for each respondent as the ratio of their ‘eligible trips’ to their ‘eligible reported trips’.</a:t>
            </a:r>
            <a:endParaRPr lang="en-GB" dirty="0"/>
          </a:p>
          <a:p>
            <a:pPr>
              <a:spcBef>
                <a:spcPts val="600"/>
              </a:spcBef>
            </a:pPr>
            <a:r>
              <a:rPr lang="en-AU" i="1" dirty="0"/>
              <a:t>‘Eligible trips’ </a:t>
            </a:r>
            <a:r>
              <a:rPr lang="en-AU" dirty="0"/>
              <a:t>are those completed in the report month, as defined by the return dates captured for the trips. These values are the ’total eligible trips’ for each respondent.</a:t>
            </a:r>
            <a:endParaRPr lang="en-GB" dirty="0"/>
          </a:p>
          <a:p>
            <a:pPr>
              <a:spcBef>
                <a:spcPts val="600"/>
              </a:spcBef>
            </a:pPr>
            <a:r>
              <a:rPr lang="en-AU" i="1" dirty="0"/>
              <a:t>‘Reported trips’ </a:t>
            </a:r>
            <a:r>
              <a:rPr lang="en-AU" dirty="0"/>
              <a:t>are the trips for which data is held in addition to return dates and ‘eligible reported trips’ are any reported trips with a return date in the report month. </a:t>
            </a:r>
            <a:endParaRPr lang="en-GB" dirty="0"/>
          </a:p>
          <a:p>
            <a:pPr>
              <a:spcBef>
                <a:spcPts val="600"/>
              </a:spcBef>
            </a:pPr>
            <a:r>
              <a:rPr lang="en-AU" dirty="0"/>
              <a:t>The ratio of ‘eligible trips’ to ‘eligible reported trips’ is 1 for all but the few respondents that claimed four or more trips in their reporting period and whose fourth or later trip is in the report month.</a:t>
            </a:r>
            <a:endParaRPr lang="en-GB" dirty="0"/>
          </a:p>
          <a:p>
            <a:endParaRPr lang="en-GB" dirty="0"/>
          </a:p>
        </p:txBody>
      </p:sp>
      <p:sp>
        <p:nvSpPr>
          <p:cNvPr id="3" name="Content Placeholder 2">
            <a:extLst>
              <a:ext uri="{FF2B5EF4-FFF2-40B4-BE49-F238E27FC236}">
                <a16:creationId xmlns:a16="http://schemas.microsoft.com/office/drawing/2014/main" id="{550362E1-0A4E-4129-A5F2-DFFF85C0558B}"/>
              </a:ext>
            </a:extLst>
          </p:cNvPr>
          <p:cNvSpPr>
            <a:spLocks noGrp="1"/>
          </p:cNvSpPr>
          <p:nvPr>
            <p:ph idx="14"/>
          </p:nvPr>
        </p:nvSpPr>
        <p:spPr/>
        <p:txBody>
          <a:bodyPr/>
          <a:lstStyle/>
          <a:p>
            <a:r>
              <a:rPr lang="en-GB" b="1" dirty="0"/>
              <a:t>Partial Reporting Factor</a:t>
            </a:r>
            <a:endParaRPr lang="en-GB" dirty="0"/>
          </a:p>
          <a:p>
            <a:pPr>
              <a:spcBef>
                <a:spcPts val="600"/>
              </a:spcBef>
            </a:pPr>
            <a:r>
              <a:rPr lang="en-AU" dirty="0"/>
              <a:t>Respondents report on their trips in the four weeks prior to their interview. Hence, they provide data on a varying number of weeks of the report period. On average four sevenths of the eligible sample provide data in a week for a month consisting of four weeks and half [4/8] for a month consisting of five weeks.  The sum of the weights of the respondents in each week is increased to the total population to correct for this partial reporting. The partial reporting factors to do this are the reciprocals of the values above, 1.75 [7/4] for a four weeks’ month and 2.0 [8/4] for a five weeks’ month.</a:t>
            </a:r>
            <a:endParaRPr lang="en-GB" dirty="0"/>
          </a:p>
          <a:p>
            <a:r>
              <a:rPr lang="en-GB" b="1" dirty="0"/>
              <a:t>Child Trip Correction Factor</a:t>
            </a:r>
            <a:endParaRPr lang="en-GB" dirty="0"/>
          </a:p>
          <a:p>
            <a:pPr>
              <a:spcBef>
                <a:spcPts val="600"/>
              </a:spcBef>
            </a:pPr>
            <a:r>
              <a:rPr lang="en-AU" dirty="0"/>
              <a:t>The child trip correction factor is the ratio of the number of children on a trip to the number of adults on that trip.    This ‘shares out’ the children present among the adults on the trip and thereby gives child trips an equal probability of inclusion in the data. This is zero if children were not present on the trip.</a:t>
            </a:r>
            <a:endParaRPr lang="en-GB" dirty="0"/>
          </a:p>
          <a:p>
            <a:pPr>
              <a:spcBef>
                <a:spcPts val="600"/>
              </a:spcBef>
            </a:pPr>
            <a:r>
              <a:rPr lang="en-AU" dirty="0"/>
              <a:t>It should be noted that this only makes allowance for children that take trips with adults. It does not make any allowance for child trips unaccompanied by an adult.</a:t>
            </a:r>
            <a:endParaRPr lang="en-GB" dirty="0"/>
          </a:p>
        </p:txBody>
      </p:sp>
      <p:sp>
        <p:nvSpPr>
          <p:cNvPr id="4" name="Content Placeholder 3">
            <a:extLst>
              <a:ext uri="{FF2B5EF4-FFF2-40B4-BE49-F238E27FC236}">
                <a16:creationId xmlns:a16="http://schemas.microsoft.com/office/drawing/2014/main" id="{653B4AE0-3C01-4817-9EE8-17B6B01AD63D}"/>
              </a:ext>
            </a:extLst>
          </p:cNvPr>
          <p:cNvSpPr>
            <a:spLocks noGrp="1"/>
          </p:cNvSpPr>
          <p:nvPr>
            <p:ph idx="15"/>
          </p:nvPr>
        </p:nvSpPr>
        <p:spPr/>
        <p:txBody>
          <a:bodyPr/>
          <a:lstStyle/>
          <a:p>
            <a:r>
              <a:rPr lang="en-GB" b="1" dirty="0"/>
              <a:t>Overall Weight</a:t>
            </a:r>
            <a:endParaRPr lang="en-GB" dirty="0"/>
          </a:p>
          <a:p>
            <a:pPr>
              <a:spcBef>
                <a:spcPts val="600"/>
              </a:spcBef>
            </a:pPr>
            <a:r>
              <a:rPr lang="en-AU" dirty="0"/>
              <a:t>The overall weight for each respondent is the product of their rim weight, trip correction factor, and partial reporting factor. </a:t>
            </a:r>
            <a:endParaRPr lang="en-GB" dirty="0"/>
          </a:p>
          <a:p>
            <a:pPr>
              <a:spcBef>
                <a:spcPts val="600"/>
              </a:spcBef>
            </a:pPr>
            <a:r>
              <a:rPr lang="en-AU" dirty="0"/>
              <a:t>The overall weights are used in the calculation of published trip related values for the report period. For example, the number of adult trips in the month is the sum of the products of the number of ‘eligible reported trips’ and the overall weight. Similarly, the number of adult nights away is the sum of the products of the nights away on each trip and the overall weight. The distribution of trip purposes is obtained by summing the products of each trip purpose and the overall weight.</a:t>
            </a:r>
            <a:endParaRPr lang="en-GB" dirty="0"/>
          </a:p>
        </p:txBody>
      </p:sp>
      <p:sp>
        <p:nvSpPr>
          <p:cNvPr id="17" name="Freeform 33">
            <a:hlinkClick r:id="rId2" action="ppaction://hlinksldjump"/>
            <a:extLst>
              <a:ext uri="{FF2B5EF4-FFF2-40B4-BE49-F238E27FC236}">
                <a16:creationId xmlns:a16="http://schemas.microsoft.com/office/drawing/2014/main" id="{63BF2B9C-0D59-47A6-974C-782698D234A6}"/>
              </a:ext>
            </a:extLst>
          </p:cNvPr>
          <p:cNvSpPr>
            <a:spLocks noEditPoints="1"/>
          </p:cNvSpPr>
          <p:nvPr/>
        </p:nvSpPr>
        <p:spPr bwMode="auto">
          <a:xfrm>
            <a:off x="9821310"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5" name="Slide Number Placeholder 4">
            <a:extLst>
              <a:ext uri="{FF2B5EF4-FFF2-40B4-BE49-F238E27FC236}">
                <a16:creationId xmlns:a16="http://schemas.microsoft.com/office/drawing/2014/main" id="{296AD70B-87FC-4451-8FB0-E80762681212}"/>
              </a:ext>
            </a:extLst>
          </p:cNvPr>
          <p:cNvSpPr>
            <a:spLocks noGrp="1"/>
          </p:cNvSpPr>
          <p:nvPr>
            <p:ph type="sldNum" sz="quarter" idx="4"/>
          </p:nvPr>
        </p:nvSpPr>
        <p:spPr/>
        <p:txBody>
          <a:bodyPr/>
          <a:lstStyle/>
          <a:p>
            <a:fld id="{4034BEE3-566C-4068-A777-C3A4762E861B}" type="slidenum">
              <a:rPr lang="en-GB" smtClean="0"/>
              <a:pPr/>
              <a:t>135</a:t>
            </a:fld>
            <a:endParaRPr lang="en-GB" dirty="0"/>
          </a:p>
        </p:txBody>
      </p:sp>
    </p:spTree>
    <p:extLst>
      <p:ext uri="{BB962C8B-B14F-4D97-AF65-F5344CB8AC3E}">
        <p14:creationId xmlns:p14="http://schemas.microsoft.com/office/powerpoint/2010/main" val="5798826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GB" dirty="0"/>
              <a:t>Changes to data processing</a:t>
            </a:r>
          </a:p>
        </p:txBody>
      </p:sp>
      <p:sp>
        <p:nvSpPr>
          <p:cNvPr id="2" name="Content Placeholder 1"/>
          <p:cNvSpPr>
            <a:spLocks noGrp="1"/>
          </p:cNvSpPr>
          <p:nvPr>
            <p:ph idx="1"/>
          </p:nvPr>
        </p:nvSpPr>
        <p:spPr/>
        <p:txBody>
          <a:bodyPr/>
          <a:lstStyle/>
          <a:p>
            <a:r>
              <a:rPr lang="en-US" b="1" dirty="0"/>
              <a:t>Trips with missing travel and accommodation detail</a:t>
            </a:r>
          </a:p>
          <a:p>
            <a:r>
              <a:rPr lang="en-US" dirty="0"/>
              <a:t>As mentioned above, some missing data has to be imputed (estimated) for affected trips using other information from the survey. However if that information is also not provided by the respondent then these estimates will be less accurate. Therefore in 2016 a change was made to the process for dealing with trips where respondents did not provide certain information:</a:t>
            </a:r>
          </a:p>
          <a:p>
            <a:pPr lvl="1"/>
            <a:r>
              <a:rPr lang="en-US" dirty="0"/>
              <a:t>The type of accommodation they stayed in</a:t>
            </a:r>
          </a:p>
          <a:p>
            <a:pPr lvl="1"/>
            <a:r>
              <a:rPr lang="en-US" dirty="0"/>
              <a:t>Whether they were travelling with other people</a:t>
            </a:r>
          </a:p>
          <a:p>
            <a:pPr lvl="1"/>
            <a:r>
              <a:rPr lang="en-US" dirty="0"/>
              <a:t>What form of transport they used</a:t>
            </a:r>
          </a:p>
          <a:p>
            <a:pPr lvl="1"/>
            <a:r>
              <a:rPr lang="en-US" dirty="0"/>
              <a:t>If they were on a package trip</a:t>
            </a:r>
          </a:p>
          <a:p>
            <a:r>
              <a:rPr lang="en-US" dirty="0"/>
              <a:t>The previous data processing approach allowed these respondents’ data to remain in the database and any missing spend data were imputed using a nominal average spend amount. However, when designing the data processing approach for 2016 onwards a new rule was introduced, to remove respondents where at least three of these four pieces of information was not provided. This was felt to be more accurate, since having respondents in the database where all of their spend data was just the survey average added little to the validity of the data.</a:t>
            </a:r>
          </a:p>
          <a:p>
            <a:r>
              <a:rPr lang="en-US" b="1" dirty="0"/>
              <a:t>Trips with large claimed spend amounts</a:t>
            </a:r>
            <a:r>
              <a:rPr lang="en-US" dirty="0"/>
              <a:t> </a:t>
            </a:r>
          </a:p>
          <a:p>
            <a:r>
              <a:rPr lang="en-US" dirty="0"/>
              <a:t>The previous data processing approach set limits on how large the claimed spend on particular types of expenditure was allowed to be. This was to prevent mistakes by respondents or interviewers from overinflating the reported expenditure amounts. These spend limits were set in 2005 and had not been increased to account for inflation. If a claimed amount of spend exceeded the limit it was automatically reduced to that limit. Two changes were made for 2016 onwards. The limits for each spend type were re-evaluated in the context of 2016 trip costs and revised. Now, if claimed spend exceeds these limits the data for the entire trip is examined and a decision taken about what the appropriate levels of spend for the trip are. This is felt to be more accurate, as simply reducing large spend amounts to the upper limit for the relevant spend type creates an arbitrary peak in the data at these particular spend amounts.</a:t>
            </a:r>
          </a:p>
        </p:txBody>
      </p:sp>
      <p:sp>
        <p:nvSpPr>
          <p:cNvPr id="22" name="Freeform 33">
            <a:hlinkClick r:id="rId2" action="ppaction://hlinksldjump"/>
            <a:extLst>
              <a:ext uri="{FF2B5EF4-FFF2-40B4-BE49-F238E27FC236}">
                <a16:creationId xmlns:a16="http://schemas.microsoft.com/office/drawing/2014/main" id="{A287B832-F1E5-4A4F-8FA7-4F894B3CA202}"/>
              </a:ext>
            </a:extLst>
          </p:cNvPr>
          <p:cNvSpPr>
            <a:spLocks noEditPoints="1"/>
          </p:cNvSpPr>
          <p:nvPr/>
        </p:nvSpPr>
        <p:spPr bwMode="auto">
          <a:xfrm>
            <a:off x="9821310"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3" name="Slide Number Placeholder 2">
            <a:extLst>
              <a:ext uri="{FF2B5EF4-FFF2-40B4-BE49-F238E27FC236}">
                <a16:creationId xmlns:a16="http://schemas.microsoft.com/office/drawing/2014/main" id="{99E45442-3D0C-4F65-9C9F-FC39B80417F1}"/>
              </a:ext>
            </a:extLst>
          </p:cNvPr>
          <p:cNvSpPr>
            <a:spLocks noGrp="1"/>
          </p:cNvSpPr>
          <p:nvPr>
            <p:ph type="sldNum" sz="quarter" idx="4"/>
          </p:nvPr>
        </p:nvSpPr>
        <p:spPr/>
        <p:txBody>
          <a:bodyPr/>
          <a:lstStyle/>
          <a:p>
            <a:fld id="{4034BEE3-566C-4068-A777-C3A4762E861B}" type="slidenum">
              <a:rPr lang="en-GB" smtClean="0"/>
              <a:pPr/>
              <a:t>136</a:t>
            </a:fld>
            <a:endParaRPr lang="en-GB" dirty="0"/>
          </a:p>
        </p:txBody>
      </p:sp>
    </p:spTree>
    <p:extLst>
      <p:ext uri="{BB962C8B-B14F-4D97-AF65-F5344CB8AC3E}">
        <p14:creationId xmlns:p14="http://schemas.microsoft.com/office/powerpoint/2010/main" val="10286879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GB" dirty="0"/>
              <a:t>Changes to data processing</a:t>
            </a:r>
          </a:p>
        </p:txBody>
      </p:sp>
      <p:sp>
        <p:nvSpPr>
          <p:cNvPr id="2" name="Content Placeholder 1"/>
          <p:cNvSpPr>
            <a:spLocks noGrp="1"/>
          </p:cNvSpPr>
          <p:nvPr>
            <p:ph idx="1"/>
          </p:nvPr>
        </p:nvSpPr>
        <p:spPr/>
        <p:txBody>
          <a:bodyPr/>
          <a:lstStyle/>
          <a:p>
            <a:r>
              <a:rPr lang="en-US" b="1" dirty="0"/>
              <a:t>Trips with large claimed party sizes</a:t>
            </a:r>
          </a:p>
          <a:p>
            <a:r>
              <a:rPr lang="en-US" dirty="0"/>
              <a:t>In the previous data processing approach, trips with a party size of ten or more were automatically reduced to a value of nine or lower. This was changed with the new processes to allow a party size of ten or more within the data. In the new process, trips with a party size of ten or more are manually examined on a range of criteria to determine if the stated party size appears realistic. If not it is edited to a more credible party size. On average around 2.5% of trips have a claimed party size of 10 or more. After being examined, around 90% of these are reduced to a party size of less than 10.</a:t>
            </a:r>
          </a:p>
          <a:p>
            <a:r>
              <a:rPr lang="en-US" dirty="0"/>
              <a:t>Claimed party sizes of greater than ten typically occur when the respondent is part of a larger trip, such as a hen/stag party, business trip with colleagues, extended family trip, several families travelling together, organised coach trip or school/children’s trip. When they are asked about party size, the wording of the question tries to make clear that respondents should only include other people who they paid for, who paid for them, or they were responsible for. However a few respondents misunderstand this and include everyone they travelled with. It is relatively straightforward to identify and correct these manually, which is the revised process. Since reported trips are “person trips”, rather than physical trips this produces some differences between the volume estimates from the previous and current processes for trips and nights. </a:t>
            </a:r>
          </a:p>
          <a:p>
            <a:endParaRPr lang="en-GB" dirty="0"/>
          </a:p>
        </p:txBody>
      </p:sp>
      <p:sp>
        <p:nvSpPr>
          <p:cNvPr id="22" name="Freeform 33">
            <a:hlinkClick r:id="rId2" action="ppaction://hlinksldjump"/>
            <a:extLst>
              <a:ext uri="{FF2B5EF4-FFF2-40B4-BE49-F238E27FC236}">
                <a16:creationId xmlns:a16="http://schemas.microsoft.com/office/drawing/2014/main" id="{6266C0C1-D8DC-4380-B710-E587EDBACDC0}"/>
              </a:ext>
            </a:extLst>
          </p:cNvPr>
          <p:cNvSpPr>
            <a:spLocks noEditPoints="1"/>
          </p:cNvSpPr>
          <p:nvPr/>
        </p:nvSpPr>
        <p:spPr bwMode="auto">
          <a:xfrm>
            <a:off x="9821310"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3" name="Slide Number Placeholder 2">
            <a:extLst>
              <a:ext uri="{FF2B5EF4-FFF2-40B4-BE49-F238E27FC236}">
                <a16:creationId xmlns:a16="http://schemas.microsoft.com/office/drawing/2014/main" id="{18749860-BC51-4509-AEBA-99AEC3CF7B4C}"/>
              </a:ext>
            </a:extLst>
          </p:cNvPr>
          <p:cNvSpPr>
            <a:spLocks noGrp="1"/>
          </p:cNvSpPr>
          <p:nvPr>
            <p:ph type="sldNum" sz="quarter" idx="4"/>
          </p:nvPr>
        </p:nvSpPr>
        <p:spPr/>
        <p:txBody>
          <a:bodyPr/>
          <a:lstStyle/>
          <a:p>
            <a:fld id="{4034BEE3-566C-4068-A777-C3A4762E861B}" type="slidenum">
              <a:rPr lang="en-GB" smtClean="0"/>
              <a:pPr/>
              <a:t>137</a:t>
            </a:fld>
            <a:endParaRPr lang="en-GB" dirty="0"/>
          </a:p>
        </p:txBody>
      </p:sp>
    </p:spTree>
    <p:extLst>
      <p:ext uri="{BB962C8B-B14F-4D97-AF65-F5344CB8AC3E}">
        <p14:creationId xmlns:p14="http://schemas.microsoft.com/office/powerpoint/2010/main" val="34153148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GB" dirty="0"/>
              <a:t>Survey Analysis</a:t>
            </a:r>
          </a:p>
        </p:txBody>
      </p:sp>
      <p:sp>
        <p:nvSpPr>
          <p:cNvPr id="2" name="Content Placeholder 1"/>
          <p:cNvSpPr>
            <a:spLocks noGrp="1"/>
          </p:cNvSpPr>
          <p:nvPr>
            <p:ph idx="1"/>
          </p:nvPr>
        </p:nvSpPr>
        <p:spPr/>
        <p:txBody>
          <a:bodyPr/>
          <a:lstStyle/>
          <a:p>
            <a:r>
              <a:rPr lang="en-AU" dirty="0"/>
              <a:t>The following types of analysis are provided by Kantar in relation to the 2019 GBTS data:</a:t>
            </a:r>
            <a:endParaRPr lang="en-GB" dirty="0"/>
          </a:p>
          <a:p>
            <a:pPr lvl="1"/>
            <a:r>
              <a:rPr lang="en-AU" dirty="0"/>
              <a:t>Monthly data tables</a:t>
            </a:r>
          </a:p>
          <a:p>
            <a:pPr lvl="1"/>
            <a:r>
              <a:rPr lang="en-AU" dirty="0"/>
              <a:t>Monthly reports (including 3-month, year to date, and rolling 12 month data)</a:t>
            </a:r>
            <a:endParaRPr lang="en-GB" dirty="0"/>
          </a:p>
          <a:p>
            <a:pPr lvl="1"/>
            <a:r>
              <a:rPr lang="en-AU" dirty="0"/>
              <a:t>3-year average Local Authority and other regional analyses</a:t>
            </a:r>
            <a:endParaRPr lang="en-GB" dirty="0"/>
          </a:p>
          <a:p>
            <a:pPr lvl="1"/>
            <a:r>
              <a:rPr lang="en-AU" dirty="0"/>
              <a:t>Survey Reporter databases</a:t>
            </a:r>
            <a:endParaRPr lang="en-GB" dirty="0"/>
          </a:p>
          <a:p>
            <a:pPr lvl="1"/>
            <a:r>
              <a:rPr lang="en-AU" dirty="0"/>
              <a:t>Special analyses provided to the ONS for transmission to Eurostat.</a:t>
            </a:r>
            <a:endParaRPr lang="en-GB" dirty="0"/>
          </a:p>
          <a:p>
            <a:pPr lvl="1"/>
            <a:r>
              <a:rPr lang="en-AU" dirty="0"/>
              <a:t>GBTS online data viewers</a:t>
            </a:r>
          </a:p>
          <a:p>
            <a:pPr lvl="1"/>
            <a:r>
              <a:rPr lang="en-AU" dirty="0"/>
              <a:t>Quarterly regional reports</a:t>
            </a:r>
            <a:endParaRPr lang="en-GB" dirty="0"/>
          </a:p>
          <a:p>
            <a:pPr lvl="1"/>
            <a:r>
              <a:rPr lang="en-AU" dirty="0"/>
              <a:t>Ad-hoc reporting as required throughout the year</a:t>
            </a:r>
            <a:endParaRPr lang="en-GB" dirty="0"/>
          </a:p>
          <a:p>
            <a:pPr lvl="1"/>
            <a:r>
              <a:rPr lang="en-AU" dirty="0"/>
              <a:t>GB Tourist, 2019 annual report (this report)</a:t>
            </a:r>
            <a:endParaRPr lang="en-GB" dirty="0"/>
          </a:p>
        </p:txBody>
      </p:sp>
      <p:sp>
        <p:nvSpPr>
          <p:cNvPr id="3" name="Content Placeholder 2">
            <a:extLst>
              <a:ext uri="{FF2B5EF4-FFF2-40B4-BE49-F238E27FC236}">
                <a16:creationId xmlns:a16="http://schemas.microsoft.com/office/drawing/2014/main" id="{5CF0FBF7-1BA0-45C8-B5D8-5192E3E127FB}"/>
              </a:ext>
            </a:extLst>
          </p:cNvPr>
          <p:cNvSpPr>
            <a:spLocks noGrp="1"/>
          </p:cNvSpPr>
          <p:nvPr>
            <p:ph idx="14"/>
          </p:nvPr>
        </p:nvSpPr>
        <p:spPr/>
        <p:txBody>
          <a:bodyPr/>
          <a:lstStyle/>
          <a:p>
            <a:r>
              <a:rPr lang="en-GB" b="1" dirty="0"/>
              <a:t>Eurostat Analysis</a:t>
            </a:r>
          </a:p>
          <a:p>
            <a:r>
              <a:rPr lang="en-AU" dirty="0"/>
              <a:t>The Eurostat analysis is provided directly by Kantar to the Office for National Statistics.  It consists of:</a:t>
            </a:r>
          </a:p>
          <a:p>
            <a:pPr lvl="1"/>
            <a:r>
              <a:rPr lang="en-AU" dirty="0"/>
              <a:t>Monthly estimates of the number of trips and arrivals of residents to certain, strictly defined types of tourism accommodation.</a:t>
            </a:r>
          </a:p>
          <a:p>
            <a:pPr lvl="1"/>
            <a:r>
              <a:rPr lang="en-AU" dirty="0"/>
              <a:t>Annual estimates of trips and arrivals to certain types of tourism accommodation split by UK NUTS regions, degree of urbanisation and coastal locations.</a:t>
            </a:r>
          </a:p>
          <a:p>
            <a:pPr lvl="1"/>
            <a:r>
              <a:rPr lang="en-AU" dirty="0"/>
              <a:t>Annual trip taking behaviour from a single survey in January asking about the full preceding calendar year.  </a:t>
            </a:r>
          </a:p>
          <a:p>
            <a:r>
              <a:rPr lang="en-AU" dirty="0"/>
              <a:t>Since these topics do not form part of the core survey of direct interest to the sponsoring national tourist boards, these parts of the contract are not reported in this volume.</a:t>
            </a:r>
            <a:endParaRPr lang="en-GB" dirty="0"/>
          </a:p>
        </p:txBody>
      </p:sp>
      <p:sp>
        <p:nvSpPr>
          <p:cNvPr id="4" name="Content Placeholder 3">
            <a:extLst>
              <a:ext uri="{FF2B5EF4-FFF2-40B4-BE49-F238E27FC236}">
                <a16:creationId xmlns:a16="http://schemas.microsoft.com/office/drawing/2014/main" id="{B84E4AF0-1A68-45D2-994C-97CD94C43BCA}"/>
              </a:ext>
            </a:extLst>
          </p:cNvPr>
          <p:cNvSpPr>
            <a:spLocks noGrp="1"/>
          </p:cNvSpPr>
          <p:nvPr>
            <p:ph idx="15"/>
          </p:nvPr>
        </p:nvSpPr>
        <p:spPr/>
        <p:txBody>
          <a:bodyPr/>
          <a:lstStyle/>
          <a:p>
            <a:r>
              <a:rPr lang="en-GB" b="1" dirty="0"/>
              <a:t>Online Data Viewer</a:t>
            </a:r>
          </a:p>
          <a:p>
            <a:r>
              <a:rPr lang="en-AU" dirty="0"/>
              <a:t>In addition to the reports and data tables, Kantar also provide an online data analysis package which allows the client group to access the latest results and undertake pre-defined analysis in a straightforward and user-friendly fashion via the data viewer.</a:t>
            </a:r>
            <a:endParaRPr lang="en-GB" dirty="0"/>
          </a:p>
          <a:p>
            <a:r>
              <a:rPr lang="en-GB" b="1" dirty="0"/>
              <a:t>Management Meetings</a:t>
            </a:r>
          </a:p>
          <a:p>
            <a:r>
              <a:rPr lang="en-AU" dirty="0"/>
              <a:t>During 2019, regular meetings of the survey management group and the contractors were held.</a:t>
            </a:r>
            <a:endParaRPr lang="en-GB" dirty="0"/>
          </a:p>
          <a:p>
            <a:endParaRPr lang="en-GB" dirty="0"/>
          </a:p>
        </p:txBody>
      </p:sp>
      <p:sp>
        <p:nvSpPr>
          <p:cNvPr id="18" name="Freeform 33">
            <a:hlinkClick r:id="rId2" action="ppaction://hlinksldjump"/>
            <a:extLst>
              <a:ext uri="{FF2B5EF4-FFF2-40B4-BE49-F238E27FC236}">
                <a16:creationId xmlns:a16="http://schemas.microsoft.com/office/drawing/2014/main" id="{BD79A97C-E77B-429A-853C-957FD7E8DFDB}"/>
              </a:ext>
            </a:extLst>
          </p:cNvPr>
          <p:cNvSpPr>
            <a:spLocks noEditPoints="1"/>
          </p:cNvSpPr>
          <p:nvPr/>
        </p:nvSpPr>
        <p:spPr bwMode="auto">
          <a:xfrm>
            <a:off x="9821310"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5" name="Slide Number Placeholder 4">
            <a:extLst>
              <a:ext uri="{FF2B5EF4-FFF2-40B4-BE49-F238E27FC236}">
                <a16:creationId xmlns:a16="http://schemas.microsoft.com/office/drawing/2014/main" id="{BF75AF15-6977-491C-88E9-118D16683FE7}"/>
              </a:ext>
            </a:extLst>
          </p:cNvPr>
          <p:cNvSpPr>
            <a:spLocks noGrp="1"/>
          </p:cNvSpPr>
          <p:nvPr>
            <p:ph type="sldNum" sz="quarter" idx="4"/>
          </p:nvPr>
        </p:nvSpPr>
        <p:spPr/>
        <p:txBody>
          <a:bodyPr/>
          <a:lstStyle/>
          <a:p>
            <a:fld id="{4034BEE3-566C-4068-A777-C3A4762E861B}" type="slidenum">
              <a:rPr lang="en-GB" smtClean="0"/>
              <a:pPr/>
              <a:t>138</a:t>
            </a:fld>
            <a:endParaRPr lang="en-GB" dirty="0"/>
          </a:p>
        </p:txBody>
      </p:sp>
    </p:spTree>
    <p:extLst>
      <p:ext uri="{BB962C8B-B14F-4D97-AF65-F5344CB8AC3E}">
        <p14:creationId xmlns:p14="http://schemas.microsoft.com/office/powerpoint/2010/main" val="9374188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GB" dirty="0"/>
              <a:t>Calculation of GBTS Confidence Limits</a:t>
            </a:r>
          </a:p>
        </p:txBody>
      </p:sp>
      <p:sp>
        <p:nvSpPr>
          <p:cNvPr id="4" name="Content Placeholder 3">
            <a:extLst>
              <a:ext uri="{FF2B5EF4-FFF2-40B4-BE49-F238E27FC236}">
                <a16:creationId xmlns:a16="http://schemas.microsoft.com/office/drawing/2014/main" id="{0671C5A9-E7E8-45BB-99D9-E32E86F18FEF}"/>
              </a:ext>
            </a:extLst>
          </p:cNvPr>
          <p:cNvSpPr>
            <a:spLocks noGrp="1"/>
          </p:cNvSpPr>
          <p:nvPr>
            <p:ph idx="14"/>
          </p:nvPr>
        </p:nvSpPr>
        <p:spPr/>
        <p:txBody>
          <a:bodyPr/>
          <a:lstStyle/>
          <a:p>
            <a:r>
              <a:rPr lang="en-AU" dirty="0"/>
              <a:t>Confidence limits of GBTS 2019 at the 95% level</a:t>
            </a:r>
            <a:endParaRPr lang="en-GB" dirty="0"/>
          </a:p>
        </p:txBody>
      </p:sp>
      <p:sp>
        <p:nvSpPr>
          <p:cNvPr id="2" name="Content Placeholder 1"/>
          <p:cNvSpPr>
            <a:spLocks noGrp="1"/>
          </p:cNvSpPr>
          <p:nvPr>
            <p:ph idx="1"/>
          </p:nvPr>
        </p:nvSpPr>
        <p:spPr/>
        <p:txBody>
          <a:bodyPr/>
          <a:lstStyle/>
          <a:p>
            <a:r>
              <a:rPr lang="en-AU" dirty="0"/>
              <a:t>The estimates of the number of trips, nights away, and the expenditure on those trips are subject to sampling variation as the data is from a survey. Those sampling variations are quantifiable in terms of confidence limits. For the 2019 GBTS data those values are given in the following table.</a:t>
            </a:r>
            <a:endParaRPr lang="en-GB" dirty="0"/>
          </a:p>
        </p:txBody>
      </p:sp>
      <p:graphicFrame>
        <p:nvGraphicFramePr>
          <p:cNvPr id="3" name="Table 2"/>
          <p:cNvGraphicFramePr>
            <a:graphicFrameLocks noGrp="1"/>
          </p:cNvGraphicFramePr>
          <p:nvPr>
            <p:extLst>
              <p:ext uri="{D42A27DB-BD31-4B8C-83A1-F6EECF244321}">
                <p14:modId xmlns:p14="http://schemas.microsoft.com/office/powerpoint/2010/main" val="1121205601"/>
              </p:ext>
            </p:extLst>
          </p:nvPr>
        </p:nvGraphicFramePr>
        <p:xfrm>
          <a:off x="4288129" y="2250833"/>
          <a:ext cx="3420208" cy="1985081"/>
        </p:xfrm>
        <a:graphic>
          <a:graphicData uri="http://schemas.openxmlformats.org/drawingml/2006/table">
            <a:tbl>
              <a:tblPr firstRow="1">
                <a:tableStyleId>{5C22544A-7EE6-4342-B048-85BDC9FD1C3A}</a:tableStyleId>
              </a:tblPr>
              <a:tblGrid>
                <a:gridCol w="855052">
                  <a:extLst>
                    <a:ext uri="{9D8B030D-6E8A-4147-A177-3AD203B41FA5}">
                      <a16:colId xmlns:a16="http://schemas.microsoft.com/office/drawing/2014/main" val="20000"/>
                    </a:ext>
                  </a:extLst>
                </a:gridCol>
                <a:gridCol w="855052">
                  <a:extLst>
                    <a:ext uri="{9D8B030D-6E8A-4147-A177-3AD203B41FA5}">
                      <a16:colId xmlns:a16="http://schemas.microsoft.com/office/drawing/2014/main" val="20001"/>
                    </a:ext>
                  </a:extLst>
                </a:gridCol>
                <a:gridCol w="855052">
                  <a:extLst>
                    <a:ext uri="{9D8B030D-6E8A-4147-A177-3AD203B41FA5}">
                      <a16:colId xmlns:a16="http://schemas.microsoft.com/office/drawing/2014/main" val="20002"/>
                    </a:ext>
                  </a:extLst>
                </a:gridCol>
                <a:gridCol w="855052">
                  <a:extLst>
                    <a:ext uri="{9D8B030D-6E8A-4147-A177-3AD203B41FA5}">
                      <a16:colId xmlns:a16="http://schemas.microsoft.com/office/drawing/2014/main" val="20003"/>
                    </a:ext>
                  </a:extLst>
                </a:gridCol>
              </a:tblGrid>
              <a:tr h="481649">
                <a:tc>
                  <a:txBody>
                    <a:bodyPr/>
                    <a:lstStyle/>
                    <a:p>
                      <a:pPr algn="ctr">
                        <a:lnSpc>
                          <a:spcPts val="1400"/>
                        </a:lnSpc>
                        <a:spcAft>
                          <a:spcPts val="0"/>
                        </a:spcAft>
                      </a:pPr>
                      <a:r>
                        <a:rPr lang="en-AU" sz="900" dirty="0">
                          <a:effectLst/>
                          <a:latin typeface="+mn-lt"/>
                        </a:rPr>
                        <a:t>- </a:t>
                      </a:r>
                      <a:endParaRPr lang="en-GB" sz="900" dirty="0">
                        <a:solidFill>
                          <a:srgbClr val="333333"/>
                        </a:solidFill>
                        <a:effectLst/>
                        <a:latin typeface="+mn-lt"/>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solidFill>
                  </a:tcPr>
                </a:tc>
                <a:tc>
                  <a:txBody>
                    <a:bodyPr/>
                    <a:lstStyle/>
                    <a:p>
                      <a:pPr algn="ctr">
                        <a:lnSpc>
                          <a:spcPts val="1400"/>
                        </a:lnSpc>
                        <a:spcAft>
                          <a:spcPts val="0"/>
                        </a:spcAft>
                      </a:pPr>
                      <a:r>
                        <a:rPr lang="en-AU" sz="900" dirty="0">
                          <a:effectLst/>
                          <a:latin typeface="+mn-lt"/>
                        </a:rPr>
                        <a:t>Trips </a:t>
                      </a:r>
                      <a:br>
                        <a:rPr lang="en-AU" sz="900" dirty="0">
                          <a:effectLst/>
                          <a:latin typeface="+mn-lt"/>
                        </a:rPr>
                      </a:br>
                      <a:r>
                        <a:rPr lang="en-AU" sz="900" dirty="0">
                          <a:effectLst/>
                          <a:latin typeface="+mn-lt"/>
                        </a:rPr>
                        <a:t>%</a:t>
                      </a:r>
                      <a:endParaRPr lang="en-GB" sz="900" dirty="0">
                        <a:solidFill>
                          <a:srgbClr val="333333"/>
                        </a:solidFill>
                        <a:effectLst/>
                        <a:latin typeface="+mn-lt"/>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solidFill>
                  </a:tcPr>
                </a:tc>
                <a:tc>
                  <a:txBody>
                    <a:bodyPr/>
                    <a:lstStyle/>
                    <a:p>
                      <a:pPr algn="ctr">
                        <a:lnSpc>
                          <a:spcPts val="1400"/>
                        </a:lnSpc>
                        <a:spcAft>
                          <a:spcPts val="0"/>
                        </a:spcAft>
                      </a:pPr>
                      <a:r>
                        <a:rPr lang="en-AU" sz="900" dirty="0">
                          <a:effectLst/>
                          <a:latin typeface="+mn-lt"/>
                        </a:rPr>
                        <a:t>Nights</a:t>
                      </a:r>
                      <a:endParaRPr lang="en-GB" sz="900" dirty="0">
                        <a:effectLst/>
                        <a:latin typeface="+mn-lt"/>
                      </a:endParaRPr>
                    </a:p>
                    <a:p>
                      <a:pPr algn="ctr">
                        <a:lnSpc>
                          <a:spcPts val="1400"/>
                        </a:lnSpc>
                        <a:spcAft>
                          <a:spcPts val="0"/>
                        </a:spcAft>
                      </a:pPr>
                      <a:r>
                        <a:rPr lang="en-AU" sz="900" dirty="0">
                          <a:effectLst/>
                          <a:latin typeface="+mn-lt"/>
                        </a:rPr>
                        <a:t>%</a:t>
                      </a:r>
                      <a:endParaRPr lang="en-GB" sz="900" dirty="0">
                        <a:solidFill>
                          <a:srgbClr val="333333"/>
                        </a:solidFill>
                        <a:effectLst/>
                        <a:latin typeface="+mn-lt"/>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solidFill>
                  </a:tcPr>
                </a:tc>
                <a:tc>
                  <a:txBody>
                    <a:bodyPr/>
                    <a:lstStyle/>
                    <a:p>
                      <a:pPr algn="ctr">
                        <a:lnSpc>
                          <a:spcPts val="1400"/>
                        </a:lnSpc>
                        <a:spcAft>
                          <a:spcPts val="0"/>
                        </a:spcAft>
                      </a:pPr>
                      <a:r>
                        <a:rPr lang="en-AU" sz="900" dirty="0">
                          <a:effectLst/>
                          <a:latin typeface="+mn-lt"/>
                        </a:rPr>
                        <a:t>Spend</a:t>
                      </a:r>
                      <a:endParaRPr lang="en-GB" sz="900" dirty="0">
                        <a:effectLst/>
                        <a:latin typeface="+mn-lt"/>
                      </a:endParaRPr>
                    </a:p>
                    <a:p>
                      <a:pPr algn="ctr">
                        <a:lnSpc>
                          <a:spcPts val="1400"/>
                        </a:lnSpc>
                        <a:spcAft>
                          <a:spcPts val="0"/>
                        </a:spcAft>
                      </a:pPr>
                      <a:r>
                        <a:rPr lang="en-AU" sz="900" dirty="0">
                          <a:effectLst/>
                          <a:latin typeface="+mn-lt"/>
                        </a:rPr>
                        <a:t>%</a:t>
                      </a:r>
                      <a:endParaRPr lang="en-GB" sz="900" dirty="0">
                        <a:solidFill>
                          <a:srgbClr val="333333"/>
                        </a:solidFill>
                        <a:effectLst/>
                        <a:latin typeface="+mn-lt"/>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solidFill>
                  </a:tcPr>
                </a:tc>
                <a:extLst>
                  <a:ext uri="{0D108BD9-81ED-4DB2-BD59-A6C34878D82A}">
                    <a16:rowId xmlns:a16="http://schemas.microsoft.com/office/drawing/2014/main" val="10000"/>
                  </a:ext>
                </a:extLst>
              </a:tr>
              <a:tr h="375858">
                <a:tc>
                  <a:txBody>
                    <a:bodyPr/>
                    <a:lstStyle/>
                    <a:p>
                      <a:pPr algn="ctr">
                        <a:lnSpc>
                          <a:spcPts val="1400"/>
                        </a:lnSpc>
                        <a:spcAft>
                          <a:spcPts val="0"/>
                        </a:spcAft>
                        <a:tabLst>
                          <a:tab pos="685800" algn="ctr"/>
                        </a:tabLst>
                      </a:pPr>
                      <a:r>
                        <a:rPr lang="en-AU" sz="900" dirty="0">
                          <a:solidFill>
                            <a:srgbClr val="000000"/>
                          </a:solidFill>
                          <a:effectLst/>
                          <a:latin typeface="+mn-lt"/>
                        </a:rPr>
                        <a:t>GB</a:t>
                      </a:r>
                      <a:endParaRPr lang="en-GB" sz="900" dirty="0">
                        <a:solidFill>
                          <a:srgbClr val="000000"/>
                        </a:solidFill>
                        <a:effectLst/>
                        <a:latin typeface="+mn-lt"/>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ts val="1400"/>
                        </a:lnSpc>
                        <a:spcAft>
                          <a:spcPts val="0"/>
                        </a:spcAft>
                      </a:pPr>
                      <a:r>
                        <a:rPr lang="en-GB" sz="900" b="1" dirty="0">
                          <a:solidFill>
                            <a:srgbClr val="000000"/>
                          </a:solidFill>
                          <a:effectLst/>
                          <a:latin typeface="+mn-lt"/>
                          <a:ea typeface="Times New Roman"/>
                          <a:cs typeface="Times New Roman"/>
                        </a:rPr>
                        <a:t>2.9</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ts val="1400"/>
                        </a:lnSpc>
                        <a:spcAft>
                          <a:spcPts val="0"/>
                        </a:spcAft>
                      </a:pPr>
                      <a:r>
                        <a:rPr lang="en-GB" sz="900" b="1" dirty="0">
                          <a:solidFill>
                            <a:srgbClr val="000000"/>
                          </a:solidFill>
                          <a:effectLst/>
                          <a:latin typeface="+mn-lt"/>
                          <a:ea typeface="Times New Roman"/>
                          <a:cs typeface="Times New Roman"/>
                        </a:rPr>
                        <a:t>3.4</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ts val="1400"/>
                        </a:lnSpc>
                        <a:spcAft>
                          <a:spcPts val="0"/>
                        </a:spcAft>
                      </a:pPr>
                      <a:r>
                        <a:rPr lang="en-GB" sz="900" b="1" dirty="0">
                          <a:solidFill>
                            <a:srgbClr val="000000"/>
                          </a:solidFill>
                          <a:effectLst/>
                          <a:latin typeface="+mn-lt"/>
                          <a:ea typeface="Times New Roman"/>
                          <a:cs typeface="Times New Roman"/>
                        </a:rPr>
                        <a:t>3.9</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375858">
                <a:tc>
                  <a:txBody>
                    <a:bodyPr/>
                    <a:lstStyle/>
                    <a:p>
                      <a:pPr algn="ctr">
                        <a:lnSpc>
                          <a:spcPts val="1400"/>
                        </a:lnSpc>
                        <a:spcAft>
                          <a:spcPts val="0"/>
                        </a:spcAft>
                      </a:pPr>
                      <a:r>
                        <a:rPr lang="en-AU" sz="900" dirty="0">
                          <a:solidFill>
                            <a:srgbClr val="000000"/>
                          </a:solidFill>
                          <a:effectLst/>
                          <a:latin typeface="+mn-lt"/>
                        </a:rPr>
                        <a:t>England</a:t>
                      </a:r>
                      <a:endParaRPr lang="en-GB" sz="900" dirty="0">
                        <a:solidFill>
                          <a:srgbClr val="000000"/>
                        </a:solidFill>
                        <a:effectLst/>
                        <a:latin typeface="+mn-lt"/>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ts val="1400"/>
                        </a:lnSpc>
                        <a:spcAft>
                          <a:spcPts val="0"/>
                        </a:spcAft>
                      </a:pPr>
                      <a:r>
                        <a:rPr lang="en-GB" sz="900" b="1" dirty="0">
                          <a:solidFill>
                            <a:srgbClr val="000000"/>
                          </a:solidFill>
                          <a:effectLst/>
                          <a:latin typeface="+mn-lt"/>
                          <a:ea typeface="Times New Roman"/>
                          <a:cs typeface="Times New Roman"/>
                        </a:rPr>
                        <a:t>3.1</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ts val="1400"/>
                        </a:lnSpc>
                        <a:spcAft>
                          <a:spcPts val="0"/>
                        </a:spcAft>
                      </a:pPr>
                      <a:r>
                        <a:rPr lang="en-GB" sz="900" b="1" dirty="0">
                          <a:solidFill>
                            <a:srgbClr val="000000"/>
                          </a:solidFill>
                          <a:effectLst/>
                          <a:latin typeface="+mn-lt"/>
                          <a:ea typeface="Times New Roman"/>
                          <a:cs typeface="Times New Roman"/>
                        </a:rPr>
                        <a:t>3.7</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ts val="1400"/>
                        </a:lnSpc>
                        <a:spcAft>
                          <a:spcPts val="0"/>
                        </a:spcAft>
                      </a:pPr>
                      <a:r>
                        <a:rPr lang="en-GB" sz="900" b="1" dirty="0">
                          <a:solidFill>
                            <a:srgbClr val="000000"/>
                          </a:solidFill>
                          <a:effectLst/>
                          <a:latin typeface="+mn-lt"/>
                          <a:ea typeface="Times New Roman"/>
                          <a:cs typeface="Times New Roman"/>
                        </a:rPr>
                        <a:t>4.2</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375858">
                <a:tc>
                  <a:txBody>
                    <a:bodyPr/>
                    <a:lstStyle/>
                    <a:p>
                      <a:pPr algn="ctr">
                        <a:lnSpc>
                          <a:spcPts val="1400"/>
                        </a:lnSpc>
                        <a:spcAft>
                          <a:spcPts val="0"/>
                        </a:spcAft>
                      </a:pPr>
                      <a:r>
                        <a:rPr lang="en-AU" sz="900" dirty="0">
                          <a:solidFill>
                            <a:srgbClr val="000000"/>
                          </a:solidFill>
                          <a:effectLst/>
                          <a:latin typeface="+mn-lt"/>
                        </a:rPr>
                        <a:t>Scotland</a:t>
                      </a:r>
                      <a:endParaRPr lang="en-GB" sz="900" dirty="0">
                        <a:solidFill>
                          <a:srgbClr val="000000"/>
                        </a:solidFill>
                        <a:effectLst/>
                        <a:latin typeface="+mn-lt"/>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ts val="1400"/>
                        </a:lnSpc>
                        <a:spcAft>
                          <a:spcPts val="0"/>
                        </a:spcAft>
                      </a:pPr>
                      <a:r>
                        <a:rPr lang="en-GB" sz="900" b="1" dirty="0">
                          <a:solidFill>
                            <a:srgbClr val="000000"/>
                          </a:solidFill>
                          <a:effectLst/>
                          <a:latin typeface="+mn-lt"/>
                          <a:ea typeface="Times New Roman"/>
                          <a:cs typeface="Times New Roman"/>
                        </a:rPr>
                        <a:t>7.2</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ts val="1400"/>
                        </a:lnSpc>
                        <a:spcAft>
                          <a:spcPts val="0"/>
                        </a:spcAft>
                      </a:pPr>
                      <a:r>
                        <a:rPr lang="en-GB" sz="900" b="1" dirty="0">
                          <a:solidFill>
                            <a:srgbClr val="000000"/>
                          </a:solidFill>
                          <a:effectLst/>
                          <a:latin typeface="+mn-lt"/>
                          <a:ea typeface="Times New Roman"/>
                          <a:cs typeface="Times New Roman"/>
                        </a:rPr>
                        <a:t>8.7</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ts val="1400"/>
                        </a:lnSpc>
                        <a:spcAft>
                          <a:spcPts val="0"/>
                        </a:spcAft>
                      </a:pPr>
                      <a:r>
                        <a:rPr lang="en-GB" sz="900" b="1" dirty="0">
                          <a:solidFill>
                            <a:srgbClr val="000000"/>
                          </a:solidFill>
                          <a:effectLst/>
                          <a:latin typeface="+mn-lt"/>
                          <a:ea typeface="Times New Roman"/>
                          <a:cs typeface="Times New Roman"/>
                        </a:rPr>
                        <a:t>9.7</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375858">
                <a:tc>
                  <a:txBody>
                    <a:bodyPr/>
                    <a:lstStyle/>
                    <a:p>
                      <a:pPr algn="ctr">
                        <a:lnSpc>
                          <a:spcPts val="1400"/>
                        </a:lnSpc>
                        <a:spcAft>
                          <a:spcPts val="0"/>
                        </a:spcAft>
                      </a:pPr>
                      <a:r>
                        <a:rPr lang="en-AU" sz="900" dirty="0">
                          <a:solidFill>
                            <a:srgbClr val="000000"/>
                          </a:solidFill>
                          <a:effectLst/>
                          <a:latin typeface="+mn-lt"/>
                        </a:rPr>
                        <a:t>Wales</a:t>
                      </a:r>
                      <a:endParaRPr lang="en-GB" sz="900" dirty="0">
                        <a:solidFill>
                          <a:srgbClr val="000000"/>
                        </a:solidFill>
                        <a:effectLst/>
                        <a:latin typeface="+mn-lt"/>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ts val="1400"/>
                        </a:lnSpc>
                        <a:spcAft>
                          <a:spcPts val="0"/>
                        </a:spcAft>
                      </a:pPr>
                      <a:r>
                        <a:rPr lang="en-GB" sz="900" b="1" dirty="0">
                          <a:solidFill>
                            <a:srgbClr val="000000"/>
                          </a:solidFill>
                          <a:effectLst/>
                          <a:latin typeface="+mn-lt"/>
                          <a:ea typeface="Times New Roman"/>
                          <a:cs typeface="Times New Roman"/>
                        </a:rPr>
                        <a:t>6.5</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ts val="1400"/>
                        </a:lnSpc>
                        <a:spcAft>
                          <a:spcPts val="0"/>
                        </a:spcAft>
                      </a:pPr>
                      <a:r>
                        <a:rPr lang="en-GB" sz="900" b="1" dirty="0">
                          <a:solidFill>
                            <a:srgbClr val="000000"/>
                          </a:solidFill>
                          <a:effectLst/>
                          <a:latin typeface="+mn-lt"/>
                          <a:ea typeface="Times New Roman"/>
                          <a:cs typeface="Times New Roman"/>
                        </a:rPr>
                        <a:t>11.0</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ts val="1400"/>
                        </a:lnSpc>
                        <a:spcAft>
                          <a:spcPts val="0"/>
                        </a:spcAft>
                      </a:pPr>
                      <a:r>
                        <a:rPr lang="en-GB" sz="900" b="1" dirty="0">
                          <a:solidFill>
                            <a:srgbClr val="000000"/>
                          </a:solidFill>
                          <a:effectLst/>
                          <a:latin typeface="+mn-lt"/>
                          <a:ea typeface="Times New Roman"/>
                          <a:cs typeface="Times New Roman"/>
                        </a:rPr>
                        <a:t>10.6</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bl>
          </a:graphicData>
        </a:graphic>
      </p:graphicFrame>
      <p:sp>
        <p:nvSpPr>
          <p:cNvPr id="5" name="Content Placeholder 4">
            <a:extLst>
              <a:ext uri="{FF2B5EF4-FFF2-40B4-BE49-F238E27FC236}">
                <a16:creationId xmlns:a16="http://schemas.microsoft.com/office/drawing/2014/main" id="{44AD2D27-BD6F-46CD-9268-DCFF185D5671}"/>
              </a:ext>
            </a:extLst>
          </p:cNvPr>
          <p:cNvSpPr>
            <a:spLocks noGrp="1"/>
          </p:cNvSpPr>
          <p:nvPr>
            <p:ph idx="15"/>
          </p:nvPr>
        </p:nvSpPr>
        <p:spPr/>
        <p:txBody>
          <a:bodyPr/>
          <a:lstStyle/>
          <a:p>
            <a:r>
              <a:rPr lang="en-AU" dirty="0"/>
              <a:t>It must be emphasised that sampling variation is not the only possible source of error. Others include bias through non response and measurement errors caused by memory distortion and/or lack of knowledge of the respondent. These are not quantifiable and can affect the survey results. In particular it is often difficult for respondents to recall expenditure on trips with high levels of accuracy. Nevertheless, it is possible to state, for example, that assuming no bias, the true value of the number of GB trips in 2019 will lie in the range of plus or minus 2.9% of the estimate on 95% of occasions.</a:t>
            </a:r>
            <a:endParaRPr lang="en-GB" dirty="0"/>
          </a:p>
          <a:p>
            <a:endParaRPr lang="en-GB" dirty="0"/>
          </a:p>
        </p:txBody>
      </p:sp>
      <p:sp>
        <p:nvSpPr>
          <p:cNvPr id="20" name="Freeform 33">
            <a:hlinkClick r:id="rId2" action="ppaction://hlinksldjump"/>
            <a:extLst>
              <a:ext uri="{FF2B5EF4-FFF2-40B4-BE49-F238E27FC236}">
                <a16:creationId xmlns:a16="http://schemas.microsoft.com/office/drawing/2014/main" id="{E5A39134-833E-43CF-8E08-BF791DB35B9F}"/>
              </a:ext>
            </a:extLst>
          </p:cNvPr>
          <p:cNvSpPr>
            <a:spLocks noEditPoints="1"/>
          </p:cNvSpPr>
          <p:nvPr/>
        </p:nvSpPr>
        <p:spPr bwMode="auto">
          <a:xfrm>
            <a:off x="9821310"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6" name="Slide Number Placeholder 5">
            <a:extLst>
              <a:ext uri="{FF2B5EF4-FFF2-40B4-BE49-F238E27FC236}">
                <a16:creationId xmlns:a16="http://schemas.microsoft.com/office/drawing/2014/main" id="{A754E56F-DECD-40A3-81D3-6F23E3C63481}"/>
              </a:ext>
            </a:extLst>
          </p:cNvPr>
          <p:cNvSpPr>
            <a:spLocks noGrp="1"/>
          </p:cNvSpPr>
          <p:nvPr>
            <p:ph type="sldNum" sz="quarter" idx="4"/>
          </p:nvPr>
        </p:nvSpPr>
        <p:spPr/>
        <p:txBody>
          <a:bodyPr/>
          <a:lstStyle/>
          <a:p>
            <a:fld id="{4034BEE3-566C-4068-A777-C3A4762E861B}" type="slidenum">
              <a:rPr lang="en-GB" smtClean="0"/>
              <a:pPr/>
              <a:t>139</a:t>
            </a:fld>
            <a:endParaRPr lang="en-GB" dirty="0"/>
          </a:p>
        </p:txBody>
      </p:sp>
    </p:spTree>
    <p:extLst>
      <p:ext uri="{BB962C8B-B14F-4D97-AF65-F5344CB8AC3E}">
        <p14:creationId xmlns:p14="http://schemas.microsoft.com/office/powerpoint/2010/main" val="36159791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Changes to 2016 data and comparison with 2015</a:t>
            </a:r>
          </a:p>
        </p:txBody>
      </p:sp>
      <p:sp>
        <p:nvSpPr>
          <p:cNvPr id="17" name="Content Placeholder 14"/>
          <p:cNvSpPr>
            <a:spLocks noGrp="1"/>
          </p:cNvSpPr>
          <p:nvPr>
            <p:ph idx="1"/>
          </p:nvPr>
        </p:nvSpPr>
        <p:spPr/>
        <p:txBody>
          <a:bodyPr/>
          <a:lstStyle/>
          <a:p>
            <a:pPr>
              <a:spcBef>
                <a:spcPts val="600"/>
              </a:spcBef>
            </a:pPr>
            <a:r>
              <a:rPr lang="en-GB" dirty="0"/>
              <a:t>As mentioned in the Survey Method section, the </a:t>
            </a:r>
            <a:r>
              <a:rPr lang="en-US" dirty="0"/>
              <a:t>requirement for a complete dataset for each of the three most recent trips means that some imputation is necessary and that imputation covers data not collected, or otherwise missing. More detail on these processes and an explanation of the term ‘imputation’ is provided in the </a:t>
            </a:r>
            <a:r>
              <a:rPr lang="en-US" dirty="0">
                <a:hlinkClick r:id="rId3" action="ppaction://hlinksldjump"/>
              </a:rPr>
              <a:t>Methods and Performance </a:t>
            </a:r>
            <a:r>
              <a:rPr lang="en-US" dirty="0"/>
              <a:t>appendix.</a:t>
            </a:r>
          </a:p>
          <a:p>
            <a:pPr>
              <a:spcBef>
                <a:spcPts val="600"/>
              </a:spcBef>
            </a:pPr>
            <a:r>
              <a:rPr lang="en-US" dirty="0"/>
              <a:t>In advance of starting to process data for 2016 a review of these analysis processes was undertaken, which concluded that generally the processes were still appropriate, but some adjustments were recommended, and subsequently implemented. It was recognised that these improvements would have an impact, albeit small, on the reported estimates for trips, nights and expenditure for 2016 relative to the estimates provided for previous years of the GBTS time series data (2006 to 2015).</a:t>
            </a:r>
          </a:p>
          <a:p>
            <a:pPr>
              <a:spcBef>
                <a:spcPts val="600"/>
              </a:spcBef>
            </a:pPr>
            <a:r>
              <a:rPr lang="en-US" dirty="0"/>
              <a:t>The changes were minimal and only affected the aforementioned analysis process, with no other structural aspects of the survey having been altered. Therefore sampling, sample sizes, survey method, survey vehicle, weighting, correction factors and most imputations all remain the same as years 2006 to 2015.</a:t>
            </a:r>
          </a:p>
          <a:p>
            <a:pPr>
              <a:spcBef>
                <a:spcPts val="600"/>
              </a:spcBef>
            </a:pPr>
            <a:r>
              <a:rPr lang="en-US" dirty="0"/>
              <a:t>In order to gain a better understanding of the likely impact these changes could have on comparability of the data from 2006 to 2015 with that for 2016 onwards, the 2015 data was re-run using the new imputation processes (henceforth referred to as “Reprocessed 2015 data”) and compared to the 2015 data that had already been processed using the previous approach (henceforth referred to as “”Original 2015 data). This provides a like for like comparison between 2015 and 2016 and acts as a “bridge” between data up to 2015 and 2016 onwards</a:t>
            </a:r>
            <a:r>
              <a:rPr lang="en-GB" dirty="0"/>
              <a:t>. </a:t>
            </a:r>
          </a:p>
        </p:txBody>
      </p:sp>
      <p:sp>
        <p:nvSpPr>
          <p:cNvPr id="21" name="Content Placeholder 14"/>
          <p:cNvSpPr>
            <a:spLocks noGrp="1"/>
          </p:cNvSpPr>
          <p:nvPr>
            <p:ph sz="quarter" idx="14"/>
          </p:nvPr>
        </p:nvSpPr>
        <p:spPr>
          <a:xfrm>
            <a:off x="6318874" y="1892300"/>
            <a:ext cx="5508000" cy="3071586"/>
          </a:xfrm>
        </p:spPr>
        <p:txBody>
          <a:bodyPr/>
          <a:lstStyle/>
          <a:p>
            <a:pPr>
              <a:spcBef>
                <a:spcPts val="600"/>
              </a:spcBef>
            </a:pPr>
            <a:r>
              <a:rPr lang="en-GB" dirty="0"/>
              <a:t>Therefore some tables in this report having figures for 2015, will show both Original 2015: 2015 (O) and </a:t>
            </a:r>
            <a:r>
              <a:rPr lang="en-GB" i="1" dirty="0"/>
              <a:t>Reprocessed 2015 data: 2015 (RP).</a:t>
            </a:r>
          </a:p>
          <a:p>
            <a:pPr>
              <a:spcBef>
                <a:spcPts val="600"/>
              </a:spcBef>
            </a:pPr>
            <a:r>
              <a:rPr lang="en-GB" b="1" dirty="0"/>
              <a:t>Original 2015</a:t>
            </a:r>
            <a:br>
              <a:rPr lang="en-GB" b="1" dirty="0"/>
            </a:br>
            <a:r>
              <a:rPr lang="en-GB" dirty="0"/>
              <a:t>These are the GBTS 2015 data which were published in the 2015 GB Tourist, and were derived using the historical imputations processes in place between 2006 and 2015. This will also be the primary source of 2015 data and </a:t>
            </a:r>
            <a:r>
              <a:rPr lang="en-GB" b="1" dirty="0"/>
              <a:t>unless otherwise specified, all 2015 data contained in the report is original data.</a:t>
            </a:r>
          </a:p>
          <a:p>
            <a:pPr>
              <a:spcBef>
                <a:spcPts val="600"/>
              </a:spcBef>
            </a:pPr>
            <a:r>
              <a:rPr lang="en-GB" b="1" i="1" dirty="0"/>
              <a:t>Reprocessed 2015</a:t>
            </a:r>
          </a:p>
          <a:p>
            <a:pPr>
              <a:spcBef>
                <a:spcPts val="0"/>
              </a:spcBef>
            </a:pPr>
            <a:r>
              <a:rPr lang="en-GB" i="1" dirty="0"/>
              <a:t>These are GBTS 2015 data produced using the same imputation approach as used to produce the data for 2016 onwards. These figures only appear when there is a direct comparison of 2015 and 2016 data and should only be used for this purpose.   </a:t>
            </a:r>
          </a:p>
          <a:p>
            <a:r>
              <a:rPr lang="en-GB" b="1" dirty="0"/>
              <a:t>Formatting Notes* – </a:t>
            </a:r>
            <a:r>
              <a:rPr lang="en-GB" dirty="0"/>
              <a:t>throughout the document all </a:t>
            </a:r>
            <a:r>
              <a:rPr lang="en-GB" i="1" dirty="0"/>
              <a:t>(RP) </a:t>
            </a:r>
            <a:r>
              <a:rPr lang="en-GB" dirty="0"/>
              <a:t>data are in </a:t>
            </a:r>
            <a:r>
              <a:rPr lang="en-GB" i="1" dirty="0"/>
              <a:t>italics</a:t>
            </a:r>
            <a:r>
              <a:rPr lang="en-GB" dirty="0"/>
              <a:t> (as above) and the column is shaded to signify the break in the data comparability. Trend breaks, in the form of a dashed line between the (O) data and the </a:t>
            </a:r>
            <a:r>
              <a:rPr lang="en-GB" i="1" dirty="0"/>
              <a:t>(RP) </a:t>
            </a:r>
            <a:r>
              <a:rPr lang="en-GB" dirty="0"/>
              <a:t>data have also been inserted to further highlight where the ‘old trends’ stop and the ‘new trends’ begin.</a:t>
            </a:r>
          </a:p>
        </p:txBody>
      </p:sp>
      <p:graphicFrame>
        <p:nvGraphicFramePr>
          <p:cNvPr id="5" name="Table 4">
            <a:extLst>
              <a:ext uri="{FF2B5EF4-FFF2-40B4-BE49-F238E27FC236}">
                <a16:creationId xmlns:a16="http://schemas.microsoft.com/office/drawing/2014/main" id="{08EE9CFE-FCD2-4F50-8892-4EA1FEF1DB9E}"/>
              </a:ext>
            </a:extLst>
          </p:cNvPr>
          <p:cNvGraphicFramePr>
            <a:graphicFrameLocks noGrp="1"/>
          </p:cNvGraphicFramePr>
          <p:nvPr>
            <p:extLst>
              <p:ext uri="{D42A27DB-BD31-4B8C-83A1-F6EECF244321}">
                <p14:modId xmlns:p14="http://schemas.microsoft.com/office/powerpoint/2010/main" val="3281472063"/>
              </p:ext>
            </p:extLst>
          </p:nvPr>
        </p:nvGraphicFramePr>
        <p:xfrm>
          <a:off x="6318249" y="4994202"/>
          <a:ext cx="2741775" cy="947314"/>
        </p:xfrm>
        <a:graphic>
          <a:graphicData uri="http://schemas.openxmlformats.org/drawingml/2006/table">
            <a:tbl>
              <a:tblPr/>
              <a:tblGrid>
                <a:gridCol w="548355">
                  <a:extLst>
                    <a:ext uri="{9D8B030D-6E8A-4147-A177-3AD203B41FA5}">
                      <a16:colId xmlns:a16="http://schemas.microsoft.com/office/drawing/2014/main" val="1588059752"/>
                    </a:ext>
                  </a:extLst>
                </a:gridCol>
                <a:gridCol w="548355">
                  <a:extLst>
                    <a:ext uri="{9D8B030D-6E8A-4147-A177-3AD203B41FA5}">
                      <a16:colId xmlns:a16="http://schemas.microsoft.com/office/drawing/2014/main" val="1319194329"/>
                    </a:ext>
                  </a:extLst>
                </a:gridCol>
                <a:gridCol w="548355">
                  <a:extLst>
                    <a:ext uri="{9D8B030D-6E8A-4147-A177-3AD203B41FA5}">
                      <a16:colId xmlns:a16="http://schemas.microsoft.com/office/drawing/2014/main" val="1247774453"/>
                    </a:ext>
                  </a:extLst>
                </a:gridCol>
                <a:gridCol w="548355">
                  <a:extLst>
                    <a:ext uri="{9D8B030D-6E8A-4147-A177-3AD203B41FA5}">
                      <a16:colId xmlns:a16="http://schemas.microsoft.com/office/drawing/2014/main" val="3463264786"/>
                    </a:ext>
                  </a:extLst>
                </a:gridCol>
                <a:gridCol w="548355">
                  <a:extLst>
                    <a:ext uri="{9D8B030D-6E8A-4147-A177-3AD203B41FA5}">
                      <a16:colId xmlns:a16="http://schemas.microsoft.com/office/drawing/2014/main" val="2898675823"/>
                    </a:ext>
                  </a:extLst>
                </a:gridCol>
              </a:tblGrid>
              <a:tr h="216598">
                <a:tc>
                  <a:txBody>
                    <a:bodyPr/>
                    <a:lstStyle/>
                    <a:p>
                      <a:pPr algn="ctr" fontAlgn="ctr"/>
                      <a:r>
                        <a:rPr lang="en-GB" sz="900" b="1" i="0" u="none" strike="noStrike" dirty="0">
                          <a:solidFill>
                            <a:srgbClr val="000000"/>
                          </a:solidFill>
                          <a:effectLst/>
                          <a:latin typeface="Arial" panose="020B0604020202020204" pitchFamily="34" charset="0"/>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GB" sz="900" b="1" i="0" u="none" strike="noStrike" dirty="0">
                          <a:solidFill>
                            <a:srgbClr val="000000"/>
                          </a:solidFill>
                          <a:effectLst/>
                          <a:latin typeface="Arial" panose="020B0604020202020204" pitchFamily="34" charset="0"/>
                        </a:rPr>
                        <a:t>A</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GB" sz="900" b="1" i="1" u="none" strike="noStrike" dirty="0">
                          <a:solidFill>
                            <a:srgbClr val="000000"/>
                          </a:solidFill>
                          <a:effectLst/>
                          <a:latin typeface="Arial" panose="020B0604020202020204" pitchFamily="34" charset="0"/>
                        </a:rPr>
                        <a:t>B</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algn="ctr" fontAlgn="ctr"/>
                      <a:r>
                        <a:rPr lang="en-GB" sz="900" b="1" i="0" u="none" strike="noStrike" dirty="0">
                          <a:solidFill>
                            <a:srgbClr val="000000"/>
                          </a:solidFill>
                          <a:effectLst/>
                          <a:latin typeface="Arial" panose="020B0604020202020204" pitchFamily="34" charset="0"/>
                        </a:rPr>
                        <a:t>C</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GB" sz="900" b="1" i="0" u="none" strike="noStrike" dirty="0">
                          <a:solidFill>
                            <a:srgbClr val="000000"/>
                          </a:solidFill>
                          <a:effectLst/>
                          <a:latin typeface="Arial" panose="020B0604020202020204" pitchFamily="34" charset="0"/>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880515993"/>
                  </a:ext>
                </a:extLst>
              </a:tr>
              <a:tr h="463087">
                <a:tc>
                  <a:txBody>
                    <a:bodyPr/>
                    <a:lstStyle/>
                    <a:p>
                      <a:pPr algn="ctr" fontAlgn="ctr"/>
                      <a:r>
                        <a:rPr lang="en-GB" sz="900" b="1" i="0" u="none" strike="noStrike" dirty="0">
                          <a:solidFill>
                            <a:srgbClr val="000000"/>
                          </a:solidFill>
                          <a:effectLst/>
                          <a:latin typeface="Arial" panose="020B0604020202020204" pitchFamily="34" charset="0"/>
                        </a:rPr>
                        <a:t>2014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2015 (O)</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1" u="none" strike="noStrike" dirty="0">
                          <a:solidFill>
                            <a:srgbClr val="000000"/>
                          </a:solidFill>
                          <a:effectLst/>
                          <a:latin typeface="Arial" panose="020B0604020202020204" pitchFamily="34" charset="0"/>
                        </a:rPr>
                        <a:t>2015 (RP)</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900" b="1" i="0" u="none" strike="noStrike" dirty="0">
                          <a:solidFill>
                            <a:srgbClr val="000000"/>
                          </a:solidFill>
                          <a:effectLst/>
                          <a:latin typeface="Arial" panose="020B0604020202020204" pitchFamily="34" charset="0"/>
                        </a:rPr>
                        <a:t>2016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0" i="0" u="none" strike="noStrike" dirty="0">
                          <a:solidFill>
                            <a:srgbClr val="000000"/>
                          </a:solidFill>
                          <a:effectLst/>
                          <a:latin typeface="Arial" panose="020B0604020202020204" pitchFamily="34" charset="0"/>
                        </a:rPr>
                        <a:t>% change (15-16)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59170331"/>
                  </a:ext>
                </a:extLst>
              </a:tr>
              <a:tr h="267629">
                <a:tc>
                  <a:txBody>
                    <a:bodyPr/>
                    <a:lstStyle/>
                    <a:p>
                      <a:pPr algn="ctr" fontAlgn="ctr"/>
                      <a:r>
                        <a:rPr lang="en-GB" sz="900" b="0" i="0" u="none" strike="noStrike" dirty="0">
                          <a:solidFill>
                            <a:srgbClr val="000000"/>
                          </a:solidFill>
                          <a:effectLst/>
                          <a:latin typeface="Arial" panose="020B0604020202020204" pitchFamily="34" charset="0"/>
                        </a:rPr>
                        <a:t>114.242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900" b="0" i="0" u="none" strike="noStrike" dirty="0">
                          <a:solidFill>
                            <a:srgbClr val="000000"/>
                          </a:solidFill>
                          <a:effectLst/>
                          <a:latin typeface="Arial" panose="020B0604020202020204" pitchFamily="34" charset="0"/>
                        </a:rPr>
                        <a:t>124.426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900" b="0" i="1" u="none" strike="noStrike" dirty="0">
                          <a:solidFill>
                            <a:srgbClr val="000000"/>
                          </a:solidFill>
                          <a:effectLst/>
                          <a:latin typeface="Arial" panose="020B0604020202020204" pitchFamily="34" charset="0"/>
                        </a:rPr>
                        <a:t>125.162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900" b="0" i="0" u="none" strike="noStrike" dirty="0">
                          <a:solidFill>
                            <a:srgbClr val="000000"/>
                          </a:solidFill>
                          <a:effectLst/>
                          <a:latin typeface="Arial" panose="020B0604020202020204" pitchFamily="34" charset="0"/>
                        </a:rPr>
                        <a:t>119.455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900" b="0" i="0" u="none" strike="noStrike" dirty="0">
                          <a:solidFill>
                            <a:srgbClr val="000000"/>
                          </a:solidFill>
                          <a:effectLst/>
                          <a:latin typeface="Arial" panose="020B0604020202020204" pitchFamily="34" charset="0"/>
                        </a:rPr>
                        <a:t>-4.6%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3322891266"/>
                  </a:ext>
                </a:extLst>
              </a:tr>
            </a:tbl>
          </a:graphicData>
        </a:graphic>
      </p:graphicFrame>
      <p:sp>
        <p:nvSpPr>
          <p:cNvPr id="4" name="TextBox 3">
            <a:extLst>
              <a:ext uri="{FF2B5EF4-FFF2-40B4-BE49-F238E27FC236}">
                <a16:creationId xmlns:a16="http://schemas.microsoft.com/office/drawing/2014/main" id="{B7493D00-F6F8-492E-AB3E-34424661B52C}"/>
              </a:ext>
            </a:extLst>
          </p:cNvPr>
          <p:cNvSpPr txBox="1"/>
          <p:nvPr/>
        </p:nvSpPr>
        <p:spPr>
          <a:xfrm>
            <a:off x="9198451" y="4954262"/>
            <a:ext cx="2740025" cy="1015663"/>
          </a:xfrm>
          <a:prstGeom prst="rect">
            <a:avLst/>
          </a:prstGeom>
          <a:noFill/>
        </p:spPr>
        <p:txBody>
          <a:bodyPr wrap="square" lIns="0" tIns="0" rIns="0" bIns="0" rtlCol="0">
            <a:spAutoFit/>
          </a:bodyPr>
          <a:lstStyle/>
          <a:p>
            <a:r>
              <a:rPr lang="en-GB" sz="1100" b="1" dirty="0"/>
              <a:t>Example</a:t>
            </a:r>
          </a:p>
          <a:p>
            <a:r>
              <a:rPr lang="en-GB" sz="1100" dirty="0"/>
              <a:t>There were 124.4m GB trips in 2015 (column A), up from 114.2m in 2014. In 2016 there were 119.5m trips, a -4.6% decrease from 2015 (calculated from percentage change between column B/C).</a:t>
            </a:r>
          </a:p>
        </p:txBody>
      </p:sp>
      <p:sp>
        <p:nvSpPr>
          <p:cNvPr id="29" name="Freeform 8">
            <a:hlinkClick r:id="rId4" action="ppaction://hlinksldjump"/>
            <a:extLst>
              <a:ext uri="{FF2B5EF4-FFF2-40B4-BE49-F238E27FC236}">
                <a16:creationId xmlns:a16="http://schemas.microsoft.com/office/drawing/2014/main" id="{AAACF7B8-1C87-4CFF-BE16-F9619D7AE6CD}"/>
              </a:ext>
            </a:extLst>
          </p:cNvPr>
          <p:cNvSpPr>
            <a:spLocks noEditPoints="1"/>
          </p:cNvSpPr>
          <p:nvPr/>
        </p:nvSpPr>
        <p:spPr bwMode="auto">
          <a:xfrm>
            <a:off x="3449515" y="41760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4"/>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3" name="Slide Number Placeholder 2">
            <a:extLst>
              <a:ext uri="{FF2B5EF4-FFF2-40B4-BE49-F238E27FC236}">
                <a16:creationId xmlns:a16="http://schemas.microsoft.com/office/drawing/2014/main" id="{6CCE2E78-22B8-445C-BE0C-A47F18BA9736}"/>
              </a:ext>
            </a:extLst>
          </p:cNvPr>
          <p:cNvSpPr>
            <a:spLocks noGrp="1"/>
          </p:cNvSpPr>
          <p:nvPr>
            <p:ph type="sldNum" sz="quarter" idx="4"/>
          </p:nvPr>
        </p:nvSpPr>
        <p:spPr/>
        <p:txBody>
          <a:bodyPr/>
          <a:lstStyle/>
          <a:p>
            <a:fld id="{4034BEE3-566C-4068-A777-C3A4762E861B}" type="slidenum">
              <a:rPr lang="en-GB" smtClean="0"/>
              <a:pPr/>
              <a:t>14</a:t>
            </a:fld>
            <a:endParaRPr lang="en-GB" dirty="0"/>
          </a:p>
        </p:txBody>
      </p:sp>
    </p:spTree>
    <p:extLst>
      <p:ext uri="{BB962C8B-B14F-4D97-AF65-F5344CB8AC3E}">
        <p14:creationId xmlns:p14="http://schemas.microsoft.com/office/powerpoint/2010/main" val="27050807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Content Placeholder 24">
            <a:extLst>
              <a:ext uri="{FF2B5EF4-FFF2-40B4-BE49-F238E27FC236}">
                <a16:creationId xmlns:a16="http://schemas.microsoft.com/office/drawing/2014/main" id="{C4AA4584-C0DB-4926-B88E-7E9C19B96D70}"/>
              </a:ext>
            </a:extLst>
          </p:cNvPr>
          <p:cNvSpPr>
            <a:spLocks noGrp="1"/>
          </p:cNvSpPr>
          <p:nvPr>
            <p:ph idx="1"/>
          </p:nvPr>
        </p:nvSpPr>
        <p:spPr>
          <a:xfrm>
            <a:off x="360000" y="1892300"/>
            <a:ext cx="2293280" cy="314614"/>
          </a:xfrm>
        </p:spPr>
        <p:txBody>
          <a:bodyPr/>
          <a:lstStyle/>
          <a:p>
            <a:r>
              <a:rPr lang="en-GB" sz="1400" b="1" dirty="0"/>
              <a:t>The GBTS questionnaire</a:t>
            </a:r>
          </a:p>
        </p:txBody>
      </p:sp>
      <p:sp>
        <p:nvSpPr>
          <p:cNvPr id="26" name="Content Placeholder 25">
            <a:extLst>
              <a:ext uri="{FF2B5EF4-FFF2-40B4-BE49-F238E27FC236}">
                <a16:creationId xmlns:a16="http://schemas.microsoft.com/office/drawing/2014/main" id="{A9E33BF3-04B9-4788-828A-8AAA10327EB3}"/>
              </a:ext>
            </a:extLst>
          </p:cNvPr>
          <p:cNvSpPr>
            <a:spLocks noGrp="1"/>
          </p:cNvSpPr>
          <p:nvPr>
            <p:ph sz="quarter" idx="14"/>
          </p:nvPr>
        </p:nvSpPr>
        <p:spPr>
          <a:xfrm>
            <a:off x="3342000" y="1892300"/>
            <a:ext cx="2754000" cy="314614"/>
          </a:xfrm>
        </p:spPr>
        <p:txBody>
          <a:bodyPr/>
          <a:lstStyle/>
          <a:p>
            <a:r>
              <a:rPr lang="en-GB" sz="1400" b="1" dirty="0"/>
              <a:t>GBTS Interviewer instructions</a:t>
            </a:r>
          </a:p>
        </p:txBody>
      </p:sp>
      <p:sp>
        <p:nvSpPr>
          <p:cNvPr id="21" name="Freeform 33">
            <a:hlinkClick r:id="rId3" action="ppaction://hlinksldjump"/>
            <a:extLst>
              <a:ext uri="{FF2B5EF4-FFF2-40B4-BE49-F238E27FC236}">
                <a16:creationId xmlns:a16="http://schemas.microsoft.com/office/drawing/2014/main" id="{C24086F6-1188-4AB5-9266-57398A4D176B}"/>
              </a:ext>
            </a:extLst>
          </p:cNvPr>
          <p:cNvSpPr>
            <a:spLocks noEditPoints="1"/>
          </p:cNvSpPr>
          <p:nvPr/>
        </p:nvSpPr>
        <p:spPr bwMode="auto">
          <a:xfrm>
            <a:off x="9821310"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graphicFrame>
        <p:nvGraphicFramePr>
          <p:cNvPr id="5" name="Object 4">
            <a:extLst>
              <a:ext uri="{FF2B5EF4-FFF2-40B4-BE49-F238E27FC236}">
                <a16:creationId xmlns:a16="http://schemas.microsoft.com/office/drawing/2014/main" id="{9B6F857C-D030-40A2-B8AC-346CEB779D9F}"/>
              </a:ext>
            </a:extLst>
          </p:cNvPr>
          <p:cNvGraphicFramePr>
            <a:graphicFrameLocks noChangeAspect="1"/>
          </p:cNvGraphicFramePr>
          <p:nvPr>
            <p:extLst>
              <p:ext uri="{D42A27DB-BD31-4B8C-83A1-F6EECF244321}">
                <p14:modId xmlns:p14="http://schemas.microsoft.com/office/powerpoint/2010/main" val="3103523309"/>
              </p:ext>
            </p:extLst>
          </p:nvPr>
        </p:nvGraphicFramePr>
        <p:xfrm>
          <a:off x="279148" y="2449522"/>
          <a:ext cx="1214674" cy="1024881"/>
        </p:xfrm>
        <a:graphic>
          <a:graphicData uri="http://schemas.openxmlformats.org/presentationml/2006/ole">
            <mc:AlternateContent xmlns:mc="http://schemas.openxmlformats.org/markup-compatibility/2006">
              <mc:Choice xmlns:v="urn:schemas-microsoft-com:vml" Requires="v">
                <p:oleObj spid="_x0000_s32590" name="Document" showAsIcon="1" r:id="rId4" imgW="914400" imgH="771480" progId="Word.Document.8">
                  <p:embed/>
                </p:oleObj>
              </mc:Choice>
              <mc:Fallback>
                <p:oleObj name="Document" showAsIcon="1" r:id="rId4" imgW="914400" imgH="771480" progId="Word.Document.8">
                  <p:embed/>
                  <p:pic>
                    <p:nvPicPr>
                      <p:cNvPr id="0" name=""/>
                      <p:cNvPicPr/>
                      <p:nvPr/>
                    </p:nvPicPr>
                    <p:blipFill>
                      <a:blip r:embed="rId5"/>
                      <a:stretch>
                        <a:fillRect/>
                      </a:stretch>
                    </p:blipFill>
                    <p:spPr>
                      <a:xfrm>
                        <a:off x="279148" y="2449522"/>
                        <a:ext cx="1214674" cy="1024881"/>
                      </a:xfrm>
                      <a:prstGeom prst="rect">
                        <a:avLst/>
                      </a:prstGeom>
                    </p:spPr>
                  </p:pic>
                </p:oleObj>
              </mc:Fallback>
            </mc:AlternateContent>
          </a:graphicData>
        </a:graphic>
      </p:graphicFrame>
      <p:graphicFrame>
        <p:nvGraphicFramePr>
          <p:cNvPr id="9" name="Object 8">
            <a:extLst>
              <a:ext uri="{FF2B5EF4-FFF2-40B4-BE49-F238E27FC236}">
                <a16:creationId xmlns:a16="http://schemas.microsoft.com/office/drawing/2014/main" id="{704F97BB-96EA-4DD3-8090-53E58580F551}"/>
              </a:ext>
            </a:extLst>
          </p:cNvPr>
          <p:cNvGraphicFramePr>
            <a:graphicFrameLocks noChangeAspect="1"/>
          </p:cNvGraphicFramePr>
          <p:nvPr>
            <p:extLst>
              <p:ext uri="{D42A27DB-BD31-4B8C-83A1-F6EECF244321}">
                <p14:modId xmlns:p14="http://schemas.microsoft.com/office/powerpoint/2010/main" val="4131603542"/>
              </p:ext>
            </p:extLst>
          </p:nvPr>
        </p:nvGraphicFramePr>
        <p:xfrm>
          <a:off x="3205134" y="2449522"/>
          <a:ext cx="1214674" cy="1024881"/>
        </p:xfrm>
        <a:graphic>
          <a:graphicData uri="http://schemas.openxmlformats.org/presentationml/2006/ole">
            <mc:AlternateContent xmlns:mc="http://schemas.openxmlformats.org/markup-compatibility/2006">
              <mc:Choice xmlns:v="urn:schemas-microsoft-com:vml" Requires="v">
                <p:oleObj spid="_x0000_s32591" name="Document" showAsIcon="1" r:id="rId6" imgW="914400" imgH="771480" progId="Word.Document.12">
                  <p:embed/>
                </p:oleObj>
              </mc:Choice>
              <mc:Fallback>
                <p:oleObj name="Document" showAsIcon="1" r:id="rId6" imgW="914400" imgH="771480" progId="Word.Document.12">
                  <p:embed/>
                  <p:pic>
                    <p:nvPicPr>
                      <p:cNvPr id="0" name=""/>
                      <p:cNvPicPr/>
                      <p:nvPr/>
                    </p:nvPicPr>
                    <p:blipFill>
                      <a:blip r:embed="rId7"/>
                      <a:stretch>
                        <a:fillRect/>
                      </a:stretch>
                    </p:blipFill>
                    <p:spPr>
                      <a:xfrm>
                        <a:off x="3205134" y="2449522"/>
                        <a:ext cx="1214674" cy="1024881"/>
                      </a:xfrm>
                      <a:prstGeom prst="rect">
                        <a:avLst/>
                      </a:prstGeom>
                    </p:spPr>
                  </p:pic>
                </p:oleObj>
              </mc:Fallback>
            </mc:AlternateContent>
          </a:graphicData>
        </a:graphic>
      </p:graphicFrame>
      <p:sp>
        <p:nvSpPr>
          <p:cNvPr id="11" name="TextBox 10">
            <a:extLst>
              <a:ext uri="{FF2B5EF4-FFF2-40B4-BE49-F238E27FC236}">
                <a16:creationId xmlns:a16="http://schemas.microsoft.com/office/drawing/2014/main" id="{9FD2D736-9237-41E8-8A3F-A1DAF13B0EDC}"/>
              </a:ext>
            </a:extLst>
          </p:cNvPr>
          <p:cNvSpPr txBox="1"/>
          <p:nvPr/>
        </p:nvSpPr>
        <p:spPr>
          <a:xfrm>
            <a:off x="1263829" y="4980799"/>
            <a:ext cx="4870450" cy="923330"/>
          </a:xfrm>
          <a:prstGeom prst="rect">
            <a:avLst/>
          </a:prstGeom>
          <a:noFill/>
        </p:spPr>
        <p:txBody>
          <a:bodyPr wrap="square" lIns="0" tIns="0" rIns="0" bIns="0" rtlCol="0">
            <a:spAutoFit/>
          </a:bodyPr>
          <a:lstStyle/>
          <a:p>
            <a:r>
              <a:rPr lang="en-GB" sz="1200" i="1" dirty="0"/>
              <a:t>To open the file(s) mentioned above, please download the report from your web browser and open the report with Adobe Reader. When you have done so, navigate to the left hand side of the page to the attachments area, symbolised by a paperclip icon, and click on the relevant file to open the attachment.</a:t>
            </a:r>
            <a:endParaRPr lang="en-GB" sz="1200" b="1" i="1" dirty="0"/>
          </a:p>
        </p:txBody>
      </p:sp>
      <p:pic>
        <p:nvPicPr>
          <p:cNvPr id="12" name="Picture 2">
            <a:extLst>
              <a:ext uri="{FF2B5EF4-FFF2-40B4-BE49-F238E27FC236}">
                <a16:creationId xmlns:a16="http://schemas.microsoft.com/office/drawing/2014/main" id="{BE861A45-275D-41CE-9C27-897A490A64CF}"/>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73832" y="5001024"/>
            <a:ext cx="497938" cy="105811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3" name="Rectangle 12">
            <a:extLst>
              <a:ext uri="{FF2B5EF4-FFF2-40B4-BE49-F238E27FC236}">
                <a16:creationId xmlns:a16="http://schemas.microsoft.com/office/drawing/2014/main" id="{98BA9B5C-65EB-46EC-B9F1-E2951DD163F6}"/>
              </a:ext>
            </a:extLst>
          </p:cNvPr>
          <p:cNvSpPr/>
          <p:nvPr/>
        </p:nvSpPr>
        <p:spPr bwMode="ltGray">
          <a:xfrm>
            <a:off x="573832" y="5548189"/>
            <a:ext cx="497938" cy="496800"/>
          </a:xfrm>
          <a:prstGeom prst="rect">
            <a:avLst/>
          </a:prstGeom>
          <a:noFill/>
          <a:ln w="28575">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2" name="Slide Number Placeholder 1">
            <a:extLst>
              <a:ext uri="{FF2B5EF4-FFF2-40B4-BE49-F238E27FC236}">
                <a16:creationId xmlns:a16="http://schemas.microsoft.com/office/drawing/2014/main" id="{03D4C076-EFA2-4BE0-A313-65AE519E0160}"/>
              </a:ext>
            </a:extLst>
          </p:cNvPr>
          <p:cNvSpPr>
            <a:spLocks noGrp="1"/>
          </p:cNvSpPr>
          <p:nvPr>
            <p:ph type="sldNum" sz="quarter" idx="4"/>
          </p:nvPr>
        </p:nvSpPr>
        <p:spPr/>
        <p:txBody>
          <a:bodyPr/>
          <a:lstStyle/>
          <a:p>
            <a:fld id="{4034BEE3-566C-4068-A777-C3A4762E861B}" type="slidenum">
              <a:rPr lang="en-GB" smtClean="0"/>
              <a:pPr/>
              <a:t>140</a:t>
            </a:fld>
            <a:endParaRPr lang="en-GB" dirty="0"/>
          </a:p>
        </p:txBody>
      </p:sp>
    </p:spTree>
    <p:extLst>
      <p:ext uri="{BB962C8B-B14F-4D97-AF65-F5344CB8AC3E}">
        <p14:creationId xmlns:p14="http://schemas.microsoft.com/office/powerpoint/2010/main" val="20670906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GB" dirty="0"/>
              <a:t>English Regions</a:t>
            </a:r>
          </a:p>
        </p:txBody>
      </p:sp>
      <p:sp>
        <p:nvSpPr>
          <p:cNvPr id="2" name="Content Placeholder 1"/>
          <p:cNvSpPr>
            <a:spLocks noGrp="1"/>
          </p:cNvSpPr>
          <p:nvPr>
            <p:ph idx="1"/>
          </p:nvPr>
        </p:nvSpPr>
        <p:spPr>
          <a:xfrm>
            <a:off x="359998" y="1892300"/>
            <a:ext cx="5885944" cy="3819525"/>
          </a:xfrm>
        </p:spPr>
        <p:txBody>
          <a:bodyPr/>
          <a:lstStyle/>
          <a:p>
            <a:r>
              <a:rPr lang="en-AU" dirty="0"/>
              <a:t>The regions of England by which destination of trip is analysed in the GB Tourist Annual Report include the following counties, plus London:</a:t>
            </a:r>
            <a:endParaRPr lang="en-GB" dirty="0"/>
          </a:p>
          <a:p>
            <a:r>
              <a:rPr lang="en-AU" b="1" dirty="0"/>
              <a:t>West Midlands</a:t>
            </a:r>
          </a:p>
          <a:p>
            <a:r>
              <a:rPr lang="en-US" dirty="0"/>
              <a:t>Herefordshire, Shropshire, Staffordshire, Warwickshire, West Midlands, Worcestershire</a:t>
            </a:r>
          </a:p>
          <a:p>
            <a:r>
              <a:rPr lang="en-US" b="1" dirty="0"/>
              <a:t>East of England</a:t>
            </a:r>
          </a:p>
          <a:p>
            <a:r>
              <a:rPr lang="en-US" dirty="0"/>
              <a:t>Bedfordshire, Cambridgeshire, Essex, Hertfordshire, Norfolk, Suffolk</a:t>
            </a:r>
          </a:p>
          <a:p>
            <a:r>
              <a:rPr lang="en-US" b="1" dirty="0"/>
              <a:t>East Midlands</a:t>
            </a:r>
          </a:p>
          <a:p>
            <a:r>
              <a:rPr lang="en-US" dirty="0"/>
              <a:t>Derbyshire, Leicestershire, Lincolnshire, Northamptonshire, Nottinghamshire, Rutland</a:t>
            </a:r>
          </a:p>
          <a:p>
            <a:r>
              <a:rPr lang="en-US" b="1" dirty="0"/>
              <a:t>North West England</a:t>
            </a:r>
          </a:p>
          <a:p>
            <a:r>
              <a:rPr lang="en-US" dirty="0"/>
              <a:t>Cheshire, Cumbria, Greater Manchester, Lancashire, Merseyside</a:t>
            </a:r>
          </a:p>
          <a:p>
            <a:r>
              <a:rPr lang="en-GB" b="1" dirty="0"/>
              <a:t>North East England</a:t>
            </a:r>
          </a:p>
          <a:p>
            <a:r>
              <a:rPr lang="en-GB" dirty="0"/>
              <a:t>Durham, Northumberland, Tees Valley, Tyne And Wear</a:t>
            </a:r>
          </a:p>
          <a:p>
            <a:endParaRPr lang="en-US" dirty="0"/>
          </a:p>
          <a:p>
            <a:endParaRPr lang="en-US" dirty="0"/>
          </a:p>
          <a:p>
            <a:endParaRPr lang="en-US" i="1" dirty="0"/>
          </a:p>
          <a:p>
            <a:endParaRPr lang="en-GB" dirty="0"/>
          </a:p>
        </p:txBody>
      </p:sp>
      <p:sp>
        <p:nvSpPr>
          <p:cNvPr id="9" name="Content Placeholder 8">
            <a:extLst>
              <a:ext uri="{FF2B5EF4-FFF2-40B4-BE49-F238E27FC236}">
                <a16:creationId xmlns:a16="http://schemas.microsoft.com/office/drawing/2014/main" id="{D82F1525-91AF-49AC-91F6-B2DA629ADAF4}"/>
              </a:ext>
            </a:extLst>
          </p:cNvPr>
          <p:cNvSpPr>
            <a:spLocks noGrp="1"/>
          </p:cNvSpPr>
          <p:nvPr>
            <p:ph idx="14"/>
          </p:nvPr>
        </p:nvSpPr>
        <p:spPr>
          <a:xfrm>
            <a:off x="6666967" y="2375835"/>
            <a:ext cx="5141055" cy="3543862"/>
          </a:xfrm>
        </p:spPr>
        <p:txBody>
          <a:bodyPr/>
          <a:lstStyle/>
          <a:p>
            <a:r>
              <a:rPr lang="en-GB" b="1" dirty="0"/>
              <a:t>South East England</a:t>
            </a:r>
          </a:p>
          <a:p>
            <a:r>
              <a:rPr lang="en-GB" dirty="0"/>
              <a:t>Berkshire, Buckinghamshire, East Sussex, Hampshire, Isle Of Wight, Kent, Oxfordshire, Surrey, West Sussex</a:t>
            </a:r>
          </a:p>
          <a:p>
            <a:r>
              <a:rPr lang="en-GB" b="1" dirty="0"/>
              <a:t>South West England</a:t>
            </a:r>
          </a:p>
          <a:p>
            <a:r>
              <a:rPr lang="en-US" dirty="0"/>
              <a:t>Bristol/Bath Area, Cornwall And Isles Of Scilly, Devon, Dorset, Gloucestershire, Somerset, South Gloucestershire, Wiltshire</a:t>
            </a:r>
          </a:p>
          <a:p>
            <a:r>
              <a:rPr lang="en-US" b="1" dirty="0"/>
              <a:t>Yorkshire and the Humber</a:t>
            </a:r>
          </a:p>
          <a:p>
            <a:r>
              <a:rPr lang="en-US" dirty="0"/>
              <a:t>North Lincolnshire/Humberside, North Yorkshire, South Yorkshire, West Yorkshire</a:t>
            </a:r>
          </a:p>
          <a:p>
            <a:r>
              <a:rPr lang="en-US" b="1" dirty="0"/>
              <a:t>London</a:t>
            </a:r>
            <a:endParaRPr lang="en-GB" dirty="0"/>
          </a:p>
        </p:txBody>
      </p:sp>
      <p:sp>
        <p:nvSpPr>
          <p:cNvPr id="22" name="Freeform 33">
            <a:hlinkClick r:id="rId2" action="ppaction://hlinksldjump"/>
            <a:extLst>
              <a:ext uri="{FF2B5EF4-FFF2-40B4-BE49-F238E27FC236}">
                <a16:creationId xmlns:a16="http://schemas.microsoft.com/office/drawing/2014/main" id="{60B10E5D-771C-4816-888A-9177C45D504B}"/>
              </a:ext>
            </a:extLst>
          </p:cNvPr>
          <p:cNvSpPr>
            <a:spLocks noEditPoints="1"/>
          </p:cNvSpPr>
          <p:nvPr/>
        </p:nvSpPr>
        <p:spPr bwMode="auto">
          <a:xfrm>
            <a:off x="9821310"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3" name="Slide Number Placeholder 2">
            <a:extLst>
              <a:ext uri="{FF2B5EF4-FFF2-40B4-BE49-F238E27FC236}">
                <a16:creationId xmlns:a16="http://schemas.microsoft.com/office/drawing/2014/main" id="{0C9025A0-DF87-4538-A46F-9F97EC5609B5}"/>
              </a:ext>
            </a:extLst>
          </p:cNvPr>
          <p:cNvSpPr>
            <a:spLocks noGrp="1"/>
          </p:cNvSpPr>
          <p:nvPr>
            <p:ph type="sldNum" sz="quarter" idx="4"/>
          </p:nvPr>
        </p:nvSpPr>
        <p:spPr/>
        <p:txBody>
          <a:bodyPr/>
          <a:lstStyle/>
          <a:p>
            <a:fld id="{4034BEE3-566C-4068-A777-C3A4762E861B}" type="slidenum">
              <a:rPr lang="en-GB" smtClean="0"/>
              <a:pPr/>
              <a:t>141</a:t>
            </a:fld>
            <a:endParaRPr lang="en-GB" dirty="0"/>
          </a:p>
        </p:txBody>
      </p:sp>
    </p:spTree>
    <p:extLst>
      <p:ext uri="{BB962C8B-B14F-4D97-AF65-F5344CB8AC3E}">
        <p14:creationId xmlns:p14="http://schemas.microsoft.com/office/powerpoint/2010/main" val="37578504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GB" dirty="0"/>
              <a:t>Scottish Regions</a:t>
            </a:r>
          </a:p>
        </p:txBody>
      </p:sp>
      <p:sp>
        <p:nvSpPr>
          <p:cNvPr id="2" name="Content Placeholder 1"/>
          <p:cNvSpPr>
            <a:spLocks noGrp="1"/>
          </p:cNvSpPr>
          <p:nvPr>
            <p:ph idx="1"/>
          </p:nvPr>
        </p:nvSpPr>
        <p:spPr>
          <a:xfrm>
            <a:off x="359998" y="1892300"/>
            <a:ext cx="6099796" cy="3819525"/>
          </a:xfrm>
        </p:spPr>
        <p:txBody>
          <a:bodyPr/>
          <a:lstStyle/>
          <a:p>
            <a:r>
              <a:rPr lang="en-GB" dirty="0"/>
              <a:t>The regions of Scotland by which destination of trip is analysed in the GB Tourist Annual Report include the following local authorities, plus the cities of Edinburgh and Glasgow:</a:t>
            </a:r>
          </a:p>
          <a:p>
            <a:pPr>
              <a:spcBef>
                <a:spcPts val="0"/>
              </a:spcBef>
            </a:pPr>
            <a:endParaRPr lang="en-GB" dirty="0"/>
          </a:p>
          <a:p>
            <a:pPr>
              <a:spcBef>
                <a:spcPts val="600"/>
              </a:spcBef>
            </a:pPr>
            <a:r>
              <a:rPr lang="en-GB" b="1" dirty="0"/>
              <a:t>Scotland North</a:t>
            </a:r>
          </a:p>
          <a:p>
            <a:pPr>
              <a:spcBef>
                <a:spcPts val="600"/>
              </a:spcBef>
            </a:pPr>
            <a:r>
              <a:rPr lang="en-GB" dirty="0" err="1"/>
              <a:t>Eilean</a:t>
            </a:r>
            <a:r>
              <a:rPr lang="en-GB" dirty="0"/>
              <a:t> </a:t>
            </a:r>
            <a:r>
              <a:rPr lang="en-GB" dirty="0" err="1"/>
              <a:t>Siar</a:t>
            </a:r>
            <a:r>
              <a:rPr lang="en-GB" dirty="0"/>
              <a:t>, Highland, Orkney Islands, Shetland Islands, Aberdeen City, Aberdeenshire and Moray</a:t>
            </a:r>
          </a:p>
          <a:p>
            <a:pPr>
              <a:spcBef>
                <a:spcPts val="0"/>
              </a:spcBef>
            </a:pPr>
            <a:endParaRPr lang="en-GB" dirty="0"/>
          </a:p>
          <a:p>
            <a:pPr>
              <a:spcBef>
                <a:spcPts val="600"/>
              </a:spcBef>
            </a:pPr>
            <a:r>
              <a:rPr lang="en-GB" b="1" dirty="0"/>
              <a:t>Scotland West</a:t>
            </a:r>
          </a:p>
          <a:p>
            <a:pPr>
              <a:spcBef>
                <a:spcPts val="600"/>
              </a:spcBef>
            </a:pPr>
            <a:r>
              <a:rPr lang="en-GB" dirty="0"/>
              <a:t>Argyll &amp; Bute, Clackmannanshire, West Dunbartonshire, Falkirk, Stirling, East Dunbartonshire, East Renfrewshire, Inverclyde, North Lanarkshire, Renfrewshire and South Lanarkshire</a:t>
            </a:r>
          </a:p>
          <a:p>
            <a:pPr>
              <a:spcBef>
                <a:spcPts val="0"/>
              </a:spcBef>
            </a:pPr>
            <a:endParaRPr lang="en-GB" dirty="0"/>
          </a:p>
          <a:p>
            <a:pPr>
              <a:spcBef>
                <a:spcPts val="600"/>
              </a:spcBef>
            </a:pPr>
            <a:r>
              <a:rPr lang="en-GB" b="1" dirty="0"/>
              <a:t>Scotland East</a:t>
            </a:r>
          </a:p>
          <a:p>
            <a:pPr>
              <a:spcBef>
                <a:spcPts val="600"/>
              </a:spcBef>
            </a:pPr>
            <a:r>
              <a:rPr lang="en-GB" dirty="0"/>
              <a:t>Perth &amp; Kinross, Angus, City of Dundee, Fife, East Lothian, Midlothian and West Lothian</a:t>
            </a:r>
          </a:p>
          <a:p>
            <a:pPr>
              <a:spcBef>
                <a:spcPts val="0"/>
              </a:spcBef>
            </a:pPr>
            <a:endParaRPr lang="en-GB" dirty="0"/>
          </a:p>
          <a:p>
            <a:pPr>
              <a:spcBef>
                <a:spcPts val="600"/>
              </a:spcBef>
            </a:pPr>
            <a:r>
              <a:rPr lang="en-GB" b="1" dirty="0"/>
              <a:t>Scotland South</a:t>
            </a:r>
          </a:p>
          <a:p>
            <a:pPr>
              <a:spcBef>
                <a:spcPts val="600"/>
              </a:spcBef>
            </a:pPr>
            <a:r>
              <a:rPr lang="en-GB" dirty="0"/>
              <a:t>Dumfries &amp; Galloway, Scottish Borders, East Ayrshire, North Ayrshire and South Ayrshire</a:t>
            </a:r>
          </a:p>
          <a:p>
            <a:pPr>
              <a:spcBef>
                <a:spcPts val="0"/>
              </a:spcBef>
            </a:pPr>
            <a:endParaRPr lang="en-GB" dirty="0"/>
          </a:p>
          <a:p>
            <a:pPr>
              <a:spcBef>
                <a:spcPts val="600"/>
              </a:spcBef>
            </a:pPr>
            <a:r>
              <a:rPr lang="en-GB" b="1" dirty="0"/>
              <a:t>Edinburgh</a:t>
            </a:r>
          </a:p>
          <a:p>
            <a:pPr>
              <a:spcBef>
                <a:spcPts val="0"/>
              </a:spcBef>
            </a:pPr>
            <a:endParaRPr lang="en-GB" b="1" dirty="0"/>
          </a:p>
          <a:p>
            <a:pPr>
              <a:spcBef>
                <a:spcPts val="600"/>
              </a:spcBef>
            </a:pPr>
            <a:r>
              <a:rPr lang="en-GB" b="1" dirty="0"/>
              <a:t>Glasgow</a:t>
            </a:r>
          </a:p>
          <a:p>
            <a:endParaRPr lang="en-GB" dirty="0"/>
          </a:p>
          <a:p>
            <a:endParaRPr lang="en-AU" i="1" dirty="0"/>
          </a:p>
        </p:txBody>
      </p:sp>
      <p:sp>
        <p:nvSpPr>
          <p:cNvPr id="22" name="Freeform 33">
            <a:hlinkClick r:id="rId2" action="ppaction://hlinksldjump"/>
            <a:extLst>
              <a:ext uri="{FF2B5EF4-FFF2-40B4-BE49-F238E27FC236}">
                <a16:creationId xmlns:a16="http://schemas.microsoft.com/office/drawing/2014/main" id="{BA833EB1-1507-4124-9DA8-D7D53BB884C9}"/>
              </a:ext>
            </a:extLst>
          </p:cNvPr>
          <p:cNvSpPr>
            <a:spLocks noEditPoints="1"/>
          </p:cNvSpPr>
          <p:nvPr/>
        </p:nvSpPr>
        <p:spPr bwMode="auto">
          <a:xfrm>
            <a:off x="9821310"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3" name="Slide Number Placeholder 2">
            <a:extLst>
              <a:ext uri="{FF2B5EF4-FFF2-40B4-BE49-F238E27FC236}">
                <a16:creationId xmlns:a16="http://schemas.microsoft.com/office/drawing/2014/main" id="{16EAACC0-ECF1-4ADE-8116-F52D5EDB906B}"/>
              </a:ext>
            </a:extLst>
          </p:cNvPr>
          <p:cNvSpPr>
            <a:spLocks noGrp="1"/>
          </p:cNvSpPr>
          <p:nvPr>
            <p:ph type="sldNum" sz="quarter" idx="4"/>
          </p:nvPr>
        </p:nvSpPr>
        <p:spPr/>
        <p:txBody>
          <a:bodyPr/>
          <a:lstStyle/>
          <a:p>
            <a:fld id="{4034BEE3-566C-4068-A777-C3A4762E861B}" type="slidenum">
              <a:rPr lang="en-GB" smtClean="0"/>
              <a:pPr/>
              <a:t>142</a:t>
            </a:fld>
            <a:endParaRPr lang="en-GB" dirty="0"/>
          </a:p>
        </p:txBody>
      </p:sp>
    </p:spTree>
    <p:extLst>
      <p:ext uri="{BB962C8B-B14F-4D97-AF65-F5344CB8AC3E}">
        <p14:creationId xmlns:p14="http://schemas.microsoft.com/office/powerpoint/2010/main" val="14729882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GB" dirty="0"/>
              <a:t>Welsh Regions</a:t>
            </a:r>
          </a:p>
        </p:txBody>
      </p:sp>
      <p:sp>
        <p:nvSpPr>
          <p:cNvPr id="9" name="Content Placeholder 1">
            <a:extLst>
              <a:ext uri="{FF2B5EF4-FFF2-40B4-BE49-F238E27FC236}">
                <a16:creationId xmlns:a16="http://schemas.microsoft.com/office/drawing/2014/main" id="{ADE97220-524C-4D50-BD11-922D3C20B0D2}"/>
              </a:ext>
            </a:extLst>
          </p:cNvPr>
          <p:cNvSpPr>
            <a:spLocks noGrp="1"/>
          </p:cNvSpPr>
          <p:nvPr>
            <p:ph idx="1"/>
          </p:nvPr>
        </p:nvSpPr>
        <p:spPr>
          <a:xfrm>
            <a:off x="359997" y="1892300"/>
            <a:ext cx="5849074" cy="3819525"/>
          </a:xfrm>
        </p:spPr>
        <p:txBody>
          <a:bodyPr/>
          <a:lstStyle/>
          <a:p>
            <a:r>
              <a:rPr lang="en-GB" dirty="0"/>
              <a:t>The regions of Wales by which destination of trip is analysed in the GB Tourist Annual Report include the following local authorities:</a:t>
            </a:r>
          </a:p>
          <a:p>
            <a:endParaRPr lang="en-AU" b="1" dirty="0"/>
          </a:p>
          <a:p>
            <a:pPr>
              <a:spcBef>
                <a:spcPts val="600"/>
              </a:spcBef>
            </a:pPr>
            <a:r>
              <a:rPr lang="en-AU" b="1" dirty="0"/>
              <a:t>North Wales</a:t>
            </a:r>
          </a:p>
          <a:p>
            <a:pPr>
              <a:spcBef>
                <a:spcPts val="600"/>
              </a:spcBef>
            </a:pPr>
            <a:r>
              <a:rPr lang="en-AU" dirty="0"/>
              <a:t>Anglesey, Conwy, Denbighshire, Flintshire, Wrexham, Gwynedd North</a:t>
            </a:r>
          </a:p>
          <a:p>
            <a:pPr>
              <a:spcBef>
                <a:spcPts val="600"/>
              </a:spcBef>
            </a:pPr>
            <a:endParaRPr lang="en-AU" b="1" dirty="0"/>
          </a:p>
          <a:p>
            <a:pPr>
              <a:spcBef>
                <a:spcPts val="600"/>
              </a:spcBef>
            </a:pPr>
            <a:r>
              <a:rPr lang="en-AU" b="1" dirty="0"/>
              <a:t>Mid Wales</a:t>
            </a:r>
          </a:p>
          <a:p>
            <a:pPr>
              <a:spcBef>
                <a:spcPts val="600"/>
              </a:spcBef>
            </a:pPr>
            <a:r>
              <a:rPr lang="en-AU" dirty="0"/>
              <a:t>Ceredigion and Powys, Gwynedd South</a:t>
            </a:r>
            <a:endParaRPr lang="en-GB" dirty="0"/>
          </a:p>
          <a:p>
            <a:pPr>
              <a:spcBef>
                <a:spcPts val="600"/>
              </a:spcBef>
            </a:pPr>
            <a:endParaRPr lang="en-AU" b="1" dirty="0"/>
          </a:p>
          <a:p>
            <a:pPr>
              <a:spcBef>
                <a:spcPts val="600"/>
              </a:spcBef>
            </a:pPr>
            <a:r>
              <a:rPr lang="en-AU" b="1" dirty="0"/>
              <a:t>South West Wales</a:t>
            </a:r>
          </a:p>
          <a:p>
            <a:pPr>
              <a:spcBef>
                <a:spcPts val="600"/>
              </a:spcBef>
            </a:pPr>
            <a:r>
              <a:rPr lang="en-AU" dirty="0"/>
              <a:t>Neath/Port Talbot, Carmarthenshire, Swansea, Pembrokeshire</a:t>
            </a:r>
            <a:endParaRPr lang="en-GB" dirty="0"/>
          </a:p>
          <a:p>
            <a:pPr>
              <a:spcBef>
                <a:spcPts val="600"/>
              </a:spcBef>
            </a:pPr>
            <a:endParaRPr lang="en-AU" b="1" dirty="0"/>
          </a:p>
          <a:p>
            <a:pPr>
              <a:spcBef>
                <a:spcPts val="600"/>
              </a:spcBef>
            </a:pPr>
            <a:r>
              <a:rPr lang="en-AU" b="1" dirty="0"/>
              <a:t>South East Wales</a:t>
            </a:r>
          </a:p>
          <a:p>
            <a:pPr>
              <a:spcBef>
                <a:spcPts val="600"/>
              </a:spcBef>
            </a:pPr>
            <a:r>
              <a:rPr lang="en-AU" dirty="0"/>
              <a:t>Bridgend, Rhondda Cynon Taff, Merthyr Tydfil, Caerphilly, Blaenau Gwent, Torfaen, Vale of Glamorgan, Cardiff, Newport, Monmouthshire</a:t>
            </a:r>
            <a:endParaRPr lang="en-GB" dirty="0"/>
          </a:p>
        </p:txBody>
      </p:sp>
      <p:sp>
        <p:nvSpPr>
          <p:cNvPr id="15" name="Freeform 33">
            <a:hlinkClick r:id="rId2" action="ppaction://hlinksldjump"/>
            <a:extLst>
              <a:ext uri="{FF2B5EF4-FFF2-40B4-BE49-F238E27FC236}">
                <a16:creationId xmlns:a16="http://schemas.microsoft.com/office/drawing/2014/main" id="{042BFBE9-CBE0-4266-AFC9-6A8C5291EDAD}"/>
              </a:ext>
            </a:extLst>
          </p:cNvPr>
          <p:cNvSpPr>
            <a:spLocks noEditPoints="1"/>
          </p:cNvSpPr>
          <p:nvPr/>
        </p:nvSpPr>
        <p:spPr bwMode="auto">
          <a:xfrm>
            <a:off x="9821310"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3" name="Slide Number Placeholder 2">
            <a:extLst>
              <a:ext uri="{FF2B5EF4-FFF2-40B4-BE49-F238E27FC236}">
                <a16:creationId xmlns:a16="http://schemas.microsoft.com/office/drawing/2014/main" id="{E48CD01B-4EC0-4180-9BC4-4F431D900D83}"/>
              </a:ext>
            </a:extLst>
          </p:cNvPr>
          <p:cNvSpPr>
            <a:spLocks noGrp="1"/>
          </p:cNvSpPr>
          <p:nvPr>
            <p:ph type="sldNum" sz="quarter" idx="4"/>
          </p:nvPr>
        </p:nvSpPr>
        <p:spPr/>
        <p:txBody>
          <a:bodyPr/>
          <a:lstStyle/>
          <a:p>
            <a:fld id="{4034BEE3-566C-4068-A777-C3A4762E861B}" type="slidenum">
              <a:rPr lang="en-GB" smtClean="0"/>
              <a:pPr/>
              <a:t>143</a:t>
            </a:fld>
            <a:endParaRPr lang="en-GB" dirty="0"/>
          </a:p>
        </p:txBody>
      </p:sp>
    </p:spTree>
    <p:extLst>
      <p:ext uri="{BB962C8B-B14F-4D97-AF65-F5344CB8AC3E}">
        <p14:creationId xmlns:p14="http://schemas.microsoft.com/office/powerpoint/2010/main" val="6900429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GB" dirty="0"/>
              <a:t>Application of updated boundary changes on GBTS datasets</a:t>
            </a:r>
          </a:p>
        </p:txBody>
      </p:sp>
      <p:sp>
        <p:nvSpPr>
          <p:cNvPr id="2" name="Content Placeholder 1"/>
          <p:cNvSpPr>
            <a:spLocks noGrp="1"/>
          </p:cNvSpPr>
          <p:nvPr>
            <p:ph idx="1"/>
          </p:nvPr>
        </p:nvSpPr>
        <p:spPr/>
        <p:txBody>
          <a:bodyPr/>
          <a:lstStyle/>
          <a:p>
            <a:r>
              <a:rPr lang="en-AU" dirty="0"/>
              <a:t>In 2013, VisitEngland and Kantar agreed to make changes to the data to reflect the latest local authority (LA) boundary changes (i.e. towns moving from one LA to another).</a:t>
            </a:r>
          </a:p>
          <a:p>
            <a:r>
              <a:rPr lang="en-AU" dirty="0"/>
              <a:t>The GBTS place name gazetteers were changed so that </a:t>
            </a:r>
            <a:r>
              <a:rPr lang="en-AU" dirty="0" err="1"/>
              <a:t>LAs</a:t>
            </a:r>
            <a:r>
              <a:rPr lang="en-AU" dirty="0"/>
              <a:t> and counties were in line with the latest recognised boundaries. At the same time, the gazetteers were also updated to reflect the new LEP (Local Enterprise Partnership), Parliamentary Constituency and Eurostat locality type definitions (proximity to the sea and degree of urbanisation).</a:t>
            </a:r>
          </a:p>
          <a:p>
            <a:r>
              <a:rPr lang="en-AU" dirty="0"/>
              <a:t>Some towns had not only moved at the LA and county level, but had also moved from one region to another and even from England to Wales. Further changes were made to the GBTS database so that not only were the LA and counties amended, but the regions and nations were also followed through (i.e. sum of </a:t>
            </a:r>
            <a:r>
              <a:rPr lang="en-AU" dirty="0" err="1"/>
              <a:t>LAs</a:t>
            </a:r>
            <a:r>
              <a:rPr lang="en-AU" dirty="0"/>
              <a:t> matched county, sum of counties matched region, sum of regions matched national figures).</a:t>
            </a:r>
            <a:endParaRPr lang="en-GB" dirty="0"/>
          </a:p>
        </p:txBody>
      </p:sp>
      <p:sp>
        <p:nvSpPr>
          <p:cNvPr id="15" name="Freeform 33">
            <a:hlinkClick r:id="rId2" action="ppaction://hlinksldjump"/>
            <a:extLst>
              <a:ext uri="{FF2B5EF4-FFF2-40B4-BE49-F238E27FC236}">
                <a16:creationId xmlns:a16="http://schemas.microsoft.com/office/drawing/2014/main" id="{79DBA4EF-03DE-4FCD-AFC9-192E113D88AE}"/>
              </a:ext>
            </a:extLst>
          </p:cNvPr>
          <p:cNvSpPr>
            <a:spLocks noEditPoints="1"/>
          </p:cNvSpPr>
          <p:nvPr/>
        </p:nvSpPr>
        <p:spPr bwMode="auto">
          <a:xfrm>
            <a:off x="9821310"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3" name="Slide Number Placeholder 2">
            <a:extLst>
              <a:ext uri="{FF2B5EF4-FFF2-40B4-BE49-F238E27FC236}">
                <a16:creationId xmlns:a16="http://schemas.microsoft.com/office/drawing/2014/main" id="{368C8080-2322-4658-BCB6-2807FF061C1D}"/>
              </a:ext>
            </a:extLst>
          </p:cNvPr>
          <p:cNvSpPr>
            <a:spLocks noGrp="1"/>
          </p:cNvSpPr>
          <p:nvPr>
            <p:ph type="sldNum" sz="quarter" idx="4"/>
          </p:nvPr>
        </p:nvSpPr>
        <p:spPr/>
        <p:txBody>
          <a:bodyPr/>
          <a:lstStyle/>
          <a:p>
            <a:fld id="{4034BEE3-566C-4068-A777-C3A4762E861B}" type="slidenum">
              <a:rPr lang="en-GB" smtClean="0"/>
              <a:pPr/>
              <a:t>144</a:t>
            </a:fld>
            <a:endParaRPr lang="en-GB" dirty="0"/>
          </a:p>
        </p:txBody>
      </p:sp>
    </p:spTree>
    <p:extLst>
      <p:ext uri="{BB962C8B-B14F-4D97-AF65-F5344CB8AC3E}">
        <p14:creationId xmlns:p14="http://schemas.microsoft.com/office/powerpoint/2010/main" val="5071215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GB" dirty="0"/>
              <a:t>Further details</a:t>
            </a:r>
          </a:p>
        </p:txBody>
      </p:sp>
      <p:sp>
        <p:nvSpPr>
          <p:cNvPr id="22" name="TextBox 21"/>
          <p:cNvSpPr txBox="1"/>
          <p:nvPr/>
        </p:nvSpPr>
        <p:spPr>
          <a:xfrm>
            <a:off x="355600" y="1892300"/>
            <a:ext cx="10017125" cy="169277"/>
          </a:xfrm>
          <a:prstGeom prst="rect">
            <a:avLst/>
          </a:prstGeom>
          <a:noFill/>
        </p:spPr>
        <p:txBody>
          <a:bodyPr wrap="square" lIns="0" tIns="0" rIns="0" bIns="0" rtlCol="0">
            <a:spAutoFit/>
          </a:bodyPr>
          <a:lstStyle/>
          <a:p>
            <a:r>
              <a:rPr lang="en-GB" sz="1100" dirty="0"/>
              <a:t>For information about GBTS, write to the nearest address below:</a:t>
            </a:r>
          </a:p>
        </p:txBody>
      </p:sp>
      <p:sp>
        <p:nvSpPr>
          <p:cNvPr id="2" name="Content Placeholder 1"/>
          <p:cNvSpPr>
            <a:spLocks noGrp="1"/>
          </p:cNvSpPr>
          <p:nvPr>
            <p:ph idx="1"/>
          </p:nvPr>
        </p:nvSpPr>
        <p:spPr/>
        <p:txBody>
          <a:bodyPr/>
          <a:lstStyle/>
          <a:p>
            <a:r>
              <a:rPr lang="en-GB" dirty="0"/>
              <a:t/>
            </a:r>
            <a:br>
              <a:rPr lang="en-GB" dirty="0"/>
            </a:br>
            <a:r>
              <a:rPr lang="en-GB" dirty="0"/>
              <a:t/>
            </a:r>
            <a:br>
              <a:rPr lang="en-GB" dirty="0"/>
            </a:br>
            <a:r>
              <a:rPr lang="en-GB" dirty="0"/>
              <a:t/>
            </a:r>
            <a:br>
              <a:rPr lang="en-GB" dirty="0"/>
            </a:br>
            <a:r>
              <a:rPr lang="en-GB" b="1" dirty="0"/>
              <a:t>Humphrey Walwyn</a:t>
            </a:r>
            <a:r>
              <a:rPr lang="en-GB" dirty="0"/>
              <a:t/>
            </a:r>
            <a:br>
              <a:rPr lang="en-GB" dirty="0"/>
            </a:br>
            <a:r>
              <a:rPr lang="en-GB" dirty="0"/>
              <a:t>Head of Research &amp; Insight</a:t>
            </a:r>
            <a:br>
              <a:rPr lang="en-GB" dirty="0"/>
            </a:br>
            <a:r>
              <a:rPr lang="en-GB" dirty="0"/>
              <a:t>VisitEngland</a:t>
            </a:r>
            <a:br>
              <a:rPr lang="en-GB" dirty="0"/>
            </a:br>
            <a:r>
              <a:rPr lang="en-GB" dirty="0"/>
              <a:t>151 Buckingham Palace Road</a:t>
            </a:r>
            <a:br>
              <a:rPr lang="en-GB" dirty="0"/>
            </a:br>
            <a:r>
              <a:rPr lang="en-GB" dirty="0"/>
              <a:t>London</a:t>
            </a:r>
            <a:br>
              <a:rPr lang="en-GB" dirty="0"/>
            </a:br>
            <a:r>
              <a:rPr lang="en-GB" dirty="0" err="1"/>
              <a:t>SW1W</a:t>
            </a:r>
            <a:r>
              <a:rPr lang="en-GB" dirty="0"/>
              <a:t> </a:t>
            </a:r>
            <a:r>
              <a:rPr lang="en-GB" dirty="0" err="1"/>
              <a:t>9SZ</a:t>
            </a:r>
            <a:r>
              <a:rPr lang="en-GB" dirty="0"/>
              <a:t/>
            </a:r>
            <a:br>
              <a:rPr lang="en-GB" dirty="0"/>
            </a:br>
            <a:r>
              <a:rPr lang="en-GB" dirty="0">
                <a:hlinkClick r:id="rId2"/>
              </a:rPr>
              <a:t>Humphrey.Walwyn@visitbritain.org</a:t>
            </a:r>
            <a:r>
              <a:rPr lang="en-GB" dirty="0"/>
              <a:t> </a:t>
            </a:r>
            <a:endParaRPr lang="en-GB" u="sng" dirty="0">
              <a:solidFill>
                <a:schemeClr val="bg2"/>
              </a:solidFill>
            </a:endParaRPr>
          </a:p>
          <a:p>
            <a:endParaRPr lang="en-GB" dirty="0"/>
          </a:p>
        </p:txBody>
      </p:sp>
      <p:sp>
        <p:nvSpPr>
          <p:cNvPr id="3" name="Content Placeholder 2"/>
          <p:cNvSpPr>
            <a:spLocks noGrp="1"/>
          </p:cNvSpPr>
          <p:nvPr>
            <p:ph idx="14"/>
          </p:nvPr>
        </p:nvSpPr>
        <p:spPr/>
        <p:txBody>
          <a:bodyPr/>
          <a:lstStyle/>
          <a:p>
            <a:r>
              <a:rPr lang="en-GB" b="1" dirty="0"/>
              <a:t/>
            </a:r>
            <a:br>
              <a:rPr lang="en-GB" b="1" dirty="0"/>
            </a:br>
            <a:r>
              <a:rPr lang="en-GB" b="1" dirty="0"/>
              <a:t/>
            </a:r>
            <a:br>
              <a:rPr lang="en-GB" b="1" dirty="0"/>
            </a:br>
            <a:r>
              <a:rPr lang="en-GB" b="1" dirty="0"/>
              <a:t/>
            </a:r>
            <a:br>
              <a:rPr lang="en-GB" b="1" dirty="0"/>
            </a:br>
            <a:r>
              <a:rPr lang="en-GB" b="1" dirty="0"/>
              <a:t>Chris Greenwood</a:t>
            </a:r>
            <a:r>
              <a:rPr lang="en-GB" dirty="0"/>
              <a:t/>
            </a:r>
            <a:br>
              <a:rPr lang="en-GB" dirty="0"/>
            </a:br>
            <a:r>
              <a:rPr lang="en-GB" dirty="0"/>
              <a:t>Senior Tourism Insight Manager</a:t>
            </a:r>
            <a:br>
              <a:rPr lang="en-GB" dirty="0"/>
            </a:br>
            <a:r>
              <a:rPr lang="en-GB" dirty="0"/>
              <a:t>VisitScotland</a:t>
            </a:r>
            <a:br>
              <a:rPr lang="en-GB" dirty="0"/>
            </a:br>
            <a:r>
              <a:rPr lang="en-GB" dirty="0"/>
              <a:t>94 Ocean Drive</a:t>
            </a:r>
            <a:br>
              <a:rPr lang="en-GB" dirty="0"/>
            </a:br>
            <a:r>
              <a:rPr lang="en-GB" dirty="0"/>
              <a:t>Edinburgh</a:t>
            </a:r>
            <a:br>
              <a:rPr lang="en-GB" dirty="0"/>
            </a:br>
            <a:r>
              <a:rPr lang="en-GB" dirty="0"/>
              <a:t>EH6 6JH</a:t>
            </a:r>
            <a:br>
              <a:rPr lang="en-GB" dirty="0"/>
            </a:br>
            <a:r>
              <a:rPr lang="en-GB" u="sng" dirty="0">
                <a:solidFill>
                  <a:schemeClr val="bg2"/>
                </a:solidFill>
              </a:rPr>
              <a:t>C</a:t>
            </a:r>
            <a:r>
              <a:rPr lang="en-GB" u="sng" dirty="0">
                <a:hlinkClick r:id="rId3"/>
              </a:rPr>
              <a:t>hris.Greenwood@visitscotland.com</a:t>
            </a:r>
            <a:endParaRPr lang="en-GB" u="sng" dirty="0"/>
          </a:p>
          <a:p>
            <a:endParaRPr lang="en-GB" dirty="0"/>
          </a:p>
        </p:txBody>
      </p:sp>
      <p:sp>
        <p:nvSpPr>
          <p:cNvPr id="4" name="Content Placeholder 3"/>
          <p:cNvSpPr>
            <a:spLocks noGrp="1"/>
          </p:cNvSpPr>
          <p:nvPr>
            <p:ph idx="15"/>
          </p:nvPr>
        </p:nvSpPr>
        <p:spPr>
          <a:xfrm>
            <a:off x="6196193" y="1892300"/>
            <a:ext cx="2700000" cy="3819525"/>
          </a:xfrm>
        </p:spPr>
        <p:txBody>
          <a:bodyPr/>
          <a:lstStyle/>
          <a:p>
            <a:pPr>
              <a:spcBef>
                <a:spcPts val="0"/>
              </a:spcBef>
            </a:pPr>
            <a:r>
              <a:rPr lang="en-GB" b="1" dirty="0"/>
              <a:t/>
            </a:r>
            <a:br>
              <a:rPr lang="en-GB" b="1" dirty="0"/>
            </a:br>
            <a:r>
              <a:rPr lang="en-GB" b="1" dirty="0"/>
              <a:t/>
            </a:r>
            <a:br>
              <a:rPr lang="en-GB" b="1" dirty="0"/>
            </a:br>
            <a:r>
              <a:rPr lang="en-GB" b="1" dirty="0"/>
              <a:t/>
            </a:r>
            <a:br>
              <a:rPr lang="en-GB" b="1" dirty="0"/>
            </a:br>
            <a:r>
              <a:rPr lang="en-GB" b="1" dirty="0"/>
              <a:t>David Stephens</a:t>
            </a:r>
            <a:br>
              <a:rPr lang="en-GB" b="1" dirty="0"/>
            </a:br>
            <a:r>
              <a:rPr lang="en-GB" dirty="0"/>
              <a:t>Strategic Insight &amp; Analysis Manager</a:t>
            </a:r>
            <a:br>
              <a:rPr lang="en-GB" dirty="0"/>
            </a:br>
            <a:r>
              <a:rPr lang="en-GB" dirty="0"/>
              <a:t>Visit Wales</a:t>
            </a:r>
            <a:br>
              <a:rPr lang="en-GB" dirty="0"/>
            </a:br>
            <a:r>
              <a:rPr lang="en-GB" dirty="0"/>
              <a:t>Cathays Park</a:t>
            </a:r>
          </a:p>
          <a:p>
            <a:pPr>
              <a:spcBef>
                <a:spcPts val="0"/>
              </a:spcBef>
            </a:pPr>
            <a:r>
              <a:rPr lang="en-GB" dirty="0"/>
              <a:t>Cardiff</a:t>
            </a:r>
          </a:p>
          <a:p>
            <a:pPr>
              <a:spcBef>
                <a:spcPts val="0"/>
              </a:spcBef>
            </a:pPr>
            <a:r>
              <a:rPr lang="en-GB" dirty="0"/>
              <a:t>CF10 3NQ</a:t>
            </a:r>
          </a:p>
          <a:p>
            <a:pPr>
              <a:spcBef>
                <a:spcPts val="0"/>
              </a:spcBef>
            </a:pPr>
            <a:r>
              <a:rPr lang="en-GB" u="sng" dirty="0" err="1">
                <a:hlinkClick r:id="rId4"/>
              </a:rPr>
              <a:t>tourismresearch@gov.wales</a:t>
            </a:r>
            <a:endParaRPr lang="en-GB" dirty="0"/>
          </a:p>
          <a:p>
            <a:endParaRPr lang="en-GB" u="sng" dirty="0">
              <a:solidFill>
                <a:schemeClr val="bg2"/>
              </a:solidFill>
            </a:endParaRPr>
          </a:p>
          <a:p>
            <a:endParaRPr lang="en-GB" dirty="0"/>
          </a:p>
        </p:txBody>
      </p:sp>
      <p:sp>
        <p:nvSpPr>
          <p:cNvPr id="23" name="TextBox 22"/>
          <p:cNvSpPr txBox="1"/>
          <p:nvPr/>
        </p:nvSpPr>
        <p:spPr>
          <a:xfrm>
            <a:off x="355600" y="4179888"/>
            <a:ext cx="10645775" cy="169277"/>
          </a:xfrm>
          <a:prstGeom prst="rect">
            <a:avLst/>
          </a:prstGeom>
          <a:noFill/>
        </p:spPr>
        <p:txBody>
          <a:bodyPr wrap="square" lIns="0" tIns="0" rIns="0" bIns="0" rtlCol="0">
            <a:spAutoFit/>
          </a:bodyPr>
          <a:lstStyle/>
          <a:p>
            <a:r>
              <a:rPr lang="en-GB" sz="1100" dirty="0"/>
              <a:t>The statutory tourist boards and Visit Wales (the Tourism Department of the Welsh Government) jointly sponsor the GBTS. </a:t>
            </a:r>
          </a:p>
        </p:txBody>
      </p:sp>
      <p:sp>
        <p:nvSpPr>
          <p:cNvPr id="25" name="Freeform 24">
            <a:hlinkClick r:id="rId5" action="ppaction://hlinksldjump"/>
          </p:cNvPr>
          <p:cNvSpPr>
            <a:spLocks noEditPoints="1"/>
          </p:cNvSpPr>
          <p:nvPr/>
        </p:nvSpPr>
        <p:spPr bwMode="auto">
          <a:xfrm>
            <a:off x="11095671"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bg2"/>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5" name="Slide Number Placeholder 4">
            <a:extLst>
              <a:ext uri="{FF2B5EF4-FFF2-40B4-BE49-F238E27FC236}">
                <a16:creationId xmlns:a16="http://schemas.microsoft.com/office/drawing/2014/main" id="{0AF20FB8-FE63-4C4F-946A-EE6856594895}"/>
              </a:ext>
            </a:extLst>
          </p:cNvPr>
          <p:cNvSpPr>
            <a:spLocks noGrp="1"/>
          </p:cNvSpPr>
          <p:nvPr>
            <p:ph type="sldNum" sz="quarter" idx="4"/>
          </p:nvPr>
        </p:nvSpPr>
        <p:spPr/>
        <p:txBody>
          <a:bodyPr/>
          <a:lstStyle/>
          <a:p>
            <a:fld id="{4034BEE3-566C-4068-A777-C3A4762E861B}" type="slidenum">
              <a:rPr lang="en-GB" smtClean="0"/>
              <a:pPr/>
              <a:t>145</a:t>
            </a:fld>
            <a:endParaRPr lang="en-GB" dirty="0"/>
          </a:p>
        </p:txBody>
      </p:sp>
    </p:spTree>
    <p:extLst>
      <p:ext uri="{BB962C8B-B14F-4D97-AF65-F5344CB8AC3E}">
        <p14:creationId xmlns:p14="http://schemas.microsoft.com/office/powerpoint/2010/main" val="30135084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355600" y="1019488"/>
            <a:ext cx="5738964" cy="704346"/>
          </a:xfrm>
        </p:spPr>
        <p:txBody>
          <a:bodyPr/>
          <a:lstStyle/>
          <a:p>
            <a:r>
              <a:rPr lang="en-GB" spc="-20" dirty="0"/>
              <a:t>Definitions of trip classifications used in GBTS</a:t>
            </a:r>
          </a:p>
        </p:txBody>
      </p:sp>
      <p:sp>
        <p:nvSpPr>
          <p:cNvPr id="22" name="TextBox 21"/>
          <p:cNvSpPr txBox="1"/>
          <p:nvPr/>
        </p:nvSpPr>
        <p:spPr>
          <a:xfrm>
            <a:off x="355600" y="1808590"/>
            <a:ext cx="5522914" cy="4601260"/>
          </a:xfrm>
          <a:prstGeom prst="rect">
            <a:avLst/>
          </a:prstGeom>
          <a:noFill/>
        </p:spPr>
        <p:txBody>
          <a:bodyPr wrap="square" lIns="0" tIns="0" rIns="0" bIns="0" rtlCol="0">
            <a:spAutoFit/>
          </a:bodyPr>
          <a:lstStyle/>
          <a:p>
            <a:pPr>
              <a:spcBef>
                <a:spcPts val="600"/>
              </a:spcBef>
            </a:pPr>
            <a:r>
              <a:rPr lang="en-GB" sz="1100" b="1" dirty="0"/>
              <a:t>Trips</a:t>
            </a:r>
            <a:endParaRPr lang="en-GB" sz="1100" dirty="0"/>
          </a:p>
          <a:p>
            <a:pPr>
              <a:spcAft>
                <a:spcPts val="600"/>
              </a:spcAft>
            </a:pPr>
            <a:r>
              <a:rPr lang="en-GB" sz="1100" dirty="0"/>
              <a:t>The estimated number of tourism trips made by adults aged 16 and over, with no upper age limit and by children up to the age of 15 who accompany them. A trip must consist of at least one night spent away from home.  E.g. One adult on a trip is 1 trip, but two adults with two children on a trip is 4 trips. </a:t>
            </a:r>
          </a:p>
          <a:p>
            <a:pPr>
              <a:spcAft>
                <a:spcPts val="600"/>
              </a:spcAft>
            </a:pPr>
            <a:r>
              <a:rPr lang="en-GB" sz="1100" dirty="0"/>
              <a:t>Not included are 'unaccompanied child trips' – trips taken by children up to the age of 15 when not accompanied by an adult.</a:t>
            </a:r>
          </a:p>
          <a:p>
            <a:pPr>
              <a:spcBef>
                <a:spcPts val="600"/>
              </a:spcBef>
            </a:pPr>
            <a:r>
              <a:rPr lang="en-GB" sz="1100" b="1" dirty="0"/>
              <a:t>Bednights</a:t>
            </a:r>
          </a:p>
          <a:p>
            <a:pPr>
              <a:spcAft>
                <a:spcPts val="600"/>
              </a:spcAft>
            </a:pPr>
            <a:r>
              <a:rPr lang="en-GB" sz="1100" dirty="0"/>
              <a:t>The estimated number of nights spent away from home by adults and by children accompanying them on tourism trips.  This is calculated as “Trips” (see above) multiplied by duration of each trip. E.g. Two adults and two children on a trip lasting 3 nights would be 12 bednights.  </a:t>
            </a:r>
          </a:p>
          <a:p>
            <a:pPr>
              <a:spcBef>
                <a:spcPts val="600"/>
              </a:spcBef>
            </a:pPr>
            <a:r>
              <a:rPr lang="en-GB" sz="1100" b="1" dirty="0"/>
              <a:t>Spend</a:t>
            </a:r>
          </a:p>
          <a:p>
            <a:pPr>
              <a:spcAft>
                <a:spcPts val="600"/>
              </a:spcAft>
            </a:pPr>
            <a:r>
              <a:rPr lang="en-GB" sz="1100" dirty="0"/>
              <a:t>Estimated expenditure incurred relating to all tourism trips. This includes all expenditure by adults on the trip, both for themselves and for other people for whom the adults paid (for example, children). This covers costs incurred in advance of the trip, during the trip itself and also any bills relating to the trip paid after returning home. Costs paid on behalf of the person taking the trip, for example by an employer paying the cost of a business trip, are also included.</a:t>
            </a:r>
          </a:p>
          <a:p>
            <a:pPr>
              <a:spcAft>
                <a:spcPts val="600"/>
              </a:spcAft>
            </a:pPr>
            <a:r>
              <a:rPr lang="en-GB" sz="1100" dirty="0"/>
              <a:t>Where a single trip includes nights spent in more than one location, the amount spent on that trip is allocated according to the proportion of nights spent in each location. E.g. for a three night trip with one night in Scotland and two nights in England, one third of spend would accrue to Scotland and two-thirds to England.  </a:t>
            </a:r>
            <a:endParaRPr lang="en-GB" sz="1100" b="1" dirty="0"/>
          </a:p>
          <a:p>
            <a:endParaRPr lang="en-GB" sz="1100" dirty="0"/>
          </a:p>
        </p:txBody>
      </p:sp>
      <p:sp>
        <p:nvSpPr>
          <p:cNvPr id="44" name="Content Placeholder 8"/>
          <p:cNvSpPr>
            <a:spLocks noGrp="1"/>
          </p:cNvSpPr>
          <p:nvPr>
            <p:ph sz="quarter" idx="15"/>
          </p:nvPr>
        </p:nvSpPr>
        <p:spPr/>
        <p:txBody>
          <a:bodyPr/>
          <a:lstStyle/>
          <a:p>
            <a:r>
              <a:rPr lang="en-GB" dirty="0"/>
              <a:t>Definitions of trip purposes used in GBTS</a:t>
            </a:r>
          </a:p>
        </p:txBody>
      </p:sp>
      <p:sp>
        <p:nvSpPr>
          <p:cNvPr id="40" name="TextBox 39"/>
          <p:cNvSpPr txBox="1"/>
          <p:nvPr/>
        </p:nvSpPr>
        <p:spPr>
          <a:xfrm>
            <a:off x="6315504" y="1805589"/>
            <a:ext cx="5508000" cy="2646878"/>
          </a:xfrm>
          <a:prstGeom prst="rect">
            <a:avLst/>
          </a:prstGeom>
          <a:noFill/>
        </p:spPr>
        <p:txBody>
          <a:bodyPr wrap="square" lIns="0" tIns="0" rIns="0" bIns="0" rtlCol="0">
            <a:spAutoFit/>
          </a:bodyPr>
          <a:lstStyle/>
          <a:p>
            <a:pPr>
              <a:spcBef>
                <a:spcPts val="600"/>
              </a:spcBef>
            </a:pPr>
            <a:r>
              <a:rPr lang="en-GB" sz="1100" b="1" dirty="0"/>
              <a:t>All tourism</a:t>
            </a:r>
            <a:endParaRPr lang="en-GB" sz="1100" dirty="0"/>
          </a:p>
          <a:p>
            <a:pPr>
              <a:spcAft>
                <a:spcPts val="600"/>
              </a:spcAft>
            </a:pPr>
            <a:r>
              <a:rPr lang="en-GB" sz="1100" dirty="0"/>
              <a:t>Any overnight trip away from home for at least one night within GB for any purpose.</a:t>
            </a:r>
          </a:p>
          <a:p>
            <a:pPr>
              <a:spcBef>
                <a:spcPts val="600"/>
              </a:spcBef>
            </a:pPr>
            <a:r>
              <a:rPr lang="en-GB" sz="1100" b="1" dirty="0"/>
              <a:t>Holiday</a:t>
            </a:r>
          </a:p>
          <a:p>
            <a:pPr>
              <a:spcAft>
                <a:spcPts val="600"/>
              </a:spcAft>
            </a:pPr>
            <a:r>
              <a:rPr lang="en-GB" sz="1100" dirty="0"/>
              <a:t>The main purpose of the trip is claimed by the respondent as being for holiday, pleasure or leisure.</a:t>
            </a:r>
          </a:p>
          <a:p>
            <a:pPr>
              <a:spcBef>
                <a:spcPts val="600"/>
              </a:spcBef>
            </a:pPr>
            <a:r>
              <a:rPr lang="en-GB" sz="1100" b="1" dirty="0"/>
              <a:t>Visiting friends and relatives (VFR)</a:t>
            </a:r>
          </a:p>
          <a:p>
            <a:pPr>
              <a:spcAft>
                <a:spcPts val="600"/>
              </a:spcAft>
            </a:pPr>
            <a:r>
              <a:rPr lang="en-GB" sz="1100" dirty="0"/>
              <a:t>The main purpose of the trip is claimed by the respondent as being to visit friends or relatives, either mainly for a holiday or for another reason.</a:t>
            </a:r>
          </a:p>
          <a:p>
            <a:pPr>
              <a:spcBef>
                <a:spcPts val="600"/>
              </a:spcBef>
            </a:pPr>
            <a:r>
              <a:rPr lang="en-GB" sz="1100" b="1" dirty="0"/>
              <a:t>Business</a:t>
            </a:r>
          </a:p>
          <a:p>
            <a:pPr>
              <a:spcAft>
                <a:spcPts val="600"/>
              </a:spcAft>
            </a:pPr>
            <a:r>
              <a:rPr lang="en-GB" sz="1100" dirty="0"/>
              <a:t>The main purpose of the trip is claimed by the respondent as being to do paid work, on business, for a conference, convention, congress, exhibition, event or trade fair.</a:t>
            </a:r>
          </a:p>
          <a:p>
            <a:pPr>
              <a:spcBef>
                <a:spcPts val="600"/>
              </a:spcBef>
              <a:spcAft>
                <a:spcPts val="600"/>
              </a:spcAft>
            </a:pPr>
            <a:endParaRPr lang="en-GB" sz="1100" dirty="0"/>
          </a:p>
        </p:txBody>
      </p:sp>
      <p:cxnSp>
        <p:nvCxnSpPr>
          <p:cNvPr id="3" name="Straight Connector 2">
            <a:extLst>
              <a:ext uri="{FF2B5EF4-FFF2-40B4-BE49-F238E27FC236}">
                <a16:creationId xmlns:a16="http://schemas.microsoft.com/office/drawing/2014/main" id="{75776B7F-48FD-4706-9F4B-2EF8873A4C84}"/>
              </a:ext>
            </a:extLst>
          </p:cNvPr>
          <p:cNvCxnSpPr>
            <a:cxnSpLocks/>
          </p:cNvCxnSpPr>
          <p:nvPr/>
        </p:nvCxnSpPr>
        <p:spPr>
          <a:xfrm>
            <a:off x="6096000" y="1727664"/>
            <a:ext cx="0" cy="3987336"/>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30" name="Freeform 8">
            <a:hlinkClick r:id="rId3" action="ppaction://hlinksldjump"/>
            <a:extLst>
              <a:ext uri="{FF2B5EF4-FFF2-40B4-BE49-F238E27FC236}">
                <a16:creationId xmlns:a16="http://schemas.microsoft.com/office/drawing/2014/main" id="{C8E56C58-62EC-4F3A-BC90-F8DEE244002D}"/>
              </a:ext>
            </a:extLst>
          </p:cNvPr>
          <p:cNvSpPr>
            <a:spLocks noEditPoints="1"/>
          </p:cNvSpPr>
          <p:nvPr/>
        </p:nvSpPr>
        <p:spPr bwMode="auto">
          <a:xfrm>
            <a:off x="3449515" y="41760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4"/>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2" name="Slide Number Placeholder 1">
            <a:extLst>
              <a:ext uri="{FF2B5EF4-FFF2-40B4-BE49-F238E27FC236}">
                <a16:creationId xmlns:a16="http://schemas.microsoft.com/office/drawing/2014/main" id="{35D80E9A-2BEC-4086-AD64-DF742499BBB3}"/>
              </a:ext>
            </a:extLst>
          </p:cNvPr>
          <p:cNvSpPr>
            <a:spLocks noGrp="1"/>
          </p:cNvSpPr>
          <p:nvPr>
            <p:ph type="sldNum" sz="quarter" idx="4"/>
          </p:nvPr>
        </p:nvSpPr>
        <p:spPr/>
        <p:txBody>
          <a:bodyPr/>
          <a:lstStyle/>
          <a:p>
            <a:fld id="{4034BEE3-566C-4068-A777-C3A4762E861B}" type="slidenum">
              <a:rPr lang="en-GB" smtClean="0"/>
              <a:pPr/>
              <a:t>15</a:t>
            </a:fld>
            <a:endParaRPr lang="en-GB" dirty="0"/>
          </a:p>
        </p:txBody>
      </p:sp>
    </p:spTree>
    <p:extLst>
      <p:ext uri="{BB962C8B-B14F-4D97-AF65-F5344CB8AC3E}">
        <p14:creationId xmlns:p14="http://schemas.microsoft.com/office/powerpoint/2010/main" val="19573201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GB" dirty="0"/>
              <a:t>Regional results</a:t>
            </a:r>
          </a:p>
        </p:txBody>
      </p:sp>
      <p:sp>
        <p:nvSpPr>
          <p:cNvPr id="2" name="Content Placeholder 1"/>
          <p:cNvSpPr>
            <a:spLocks noGrp="1"/>
          </p:cNvSpPr>
          <p:nvPr>
            <p:ph idx="1"/>
          </p:nvPr>
        </p:nvSpPr>
        <p:spPr/>
        <p:txBody>
          <a:bodyPr/>
          <a:lstStyle/>
          <a:p>
            <a:pPr>
              <a:spcBef>
                <a:spcPts val="600"/>
              </a:spcBef>
            </a:pPr>
            <a:r>
              <a:rPr lang="en-GB" dirty="0"/>
              <a:t>Wherever possible, results are provided at a regional level. Results relating to visits taken in England are provided on the basis of the former Government Office Regions.</a:t>
            </a:r>
          </a:p>
          <a:p>
            <a:pPr>
              <a:spcBef>
                <a:spcPts val="600"/>
              </a:spcBef>
            </a:pPr>
            <a:endParaRPr lang="en-GB" dirty="0"/>
          </a:p>
          <a:p>
            <a:pPr>
              <a:spcBef>
                <a:spcPts val="0"/>
              </a:spcBef>
            </a:pPr>
            <a:r>
              <a:rPr lang="en-GB" dirty="0"/>
              <a:t>Welsh results areas are defined as follows:</a:t>
            </a:r>
          </a:p>
          <a:p>
            <a:pPr marL="171450" lvl="0" indent="-171450">
              <a:spcBef>
                <a:spcPts val="600"/>
              </a:spcBef>
              <a:buFont typeface="Wingdings" panose="05000000000000000000" pitchFamily="2" charset="2"/>
              <a:buChar char="§"/>
            </a:pPr>
            <a:r>
              <a:rPr lang="en-GB" b="1" dirty="0"/>
              <a:t>North Wales</a:t>
            </a:r>
            <a:r>
              <a:rPr lang="en-GB" dirty="0"/>
              <a:t> – Anglesey, Gwynedd North, Conwy, Denbighshire, Wrexham and Flintshire </a:t>
            </a:r>
          </a:p>
          <a:p>
            <a:pPr marL="171450" lvl="0" indent="-171450">
              <a:spcBef>
                <a:spcPts val="600"/>
              </a:spcBef>
              <a:buFont typeface="Wingdings" panose="05000000000000000000" pitchFamily="2" charset="2"/>
              <a:buChar char="§"/>
            </a:pPr>
            <a:r>
              <a:rPr lang="en-GB" b="1" dirty="0"/>
              <a:t>Mid Wales</a:t>
            </a:r>
            <a:r>
              <a:rPr lang="en-GB" dirty="0"/>
              <a:t> – Ceredigion, Powys, Gwynedd South</a:t>
            </a:r>
          </a:p>
          <a:p>
            <a:pPr marL="171450" lvl="0" indent="-171450">
              <a:spcBef>
                <a:spcPts val="600"/>
              </a:spcBef>
              <a:buFont typeface="Wingdings" panose="05000000000000000000" pitchFamily="2" charset="2"/>
              <a:buChar char="§"/>
            </a:pPr>
            <a:r>
              <a:rPr lang="en-GB" b="1" dirty="0"/>
              <a:t>South West Wales</a:t>
            </a:r>
            <a:r>
              <a:rPr lang="en-GB" dirty="0"/>
              <a:t> – Pembrokeshire, Carmarthenshire, Swansea and </a:t>
            </a:r>
            <a:br>
              <a:rPr lang="en-GB" dirty="0"/>
            </a:br>
            <a:r>
              <a:rPr lang="en-GB" dirty="0"/>
              <a:t>Neath Port Talbot</a:t>
            </a:r>
          </a:p>
          <a:p>
            <a:pPr marL="171450" lvl="0" indent="-171450">
              <a:spcBef>
                <a:spcPts val="600"/>
              </a:spcBef>
              <a:buFont typeface="Wingdings" panose="05000000000000000000" pitchFamily="2" charset="2"/>
              <a:buChar char="§"/>
            </a:pPr>
            <a:r>
              <a:rPr lang="en-GB" b="1" dirty="0"/>
              <a:t>South East Wales</a:t>
            </a:r>
            <a:r>
              <a:rPr lang="en-GB" dirty="0"/>
              <a:t> – Blaenau Gwent, Bridgend, Cardiff, Caerphilly, Merthyr Tydfil, Monmouthshire, Newport, Rhondda Cynon Taff, Torfaen and Vale of Glamorgan</a:t>
            </a:r>
          </a:p>
        </p:txBody>
      </p:sp>
      <p:sp>
        <p:nvSpPr>
          <p:cNvPr id="3" name="Content Placeholder 2"/>
          <p:cNvSpPr>
            <a:spLocks noGrp="1"/>
          </p:cNvSpPr>
          <p:nvPr>
            <p:ph sz="quarter" idx="14"/>
          </p:nvPr>
        </p:nvSpPr>
        <p:spPr>
          <a:xfrm>
            <a:off x="6318874" y="1892300"/>
            <a:ext cx="5508000" cy="2269153"/>
          </a:xfrm>
        </p:spPr>
        <p:txBody>
          <a:bodyPr/>
          <a:lstStyle/>
          <a:p>
            <a:pPr>
              <a:spcBef>
                <a:spcPts val="0"/>
              </a:spcBef>
            </a:pPr>
            <a:r>
              <a:rPr lang="en-GB" dirty="0"/>
              <a:t>Scottish results are provided for the following geographical areas:</a:t>
            </a:r>
          </a:p>
          <a:p>
            <a:pPr marL="171450" lvl="0" indent="-171450">
              <a:spcBef>
                <a:spcPts val="600"/>
              </a:spcBef>
              <a:buFont typeface="Wingdings" panose="05000000000000000000" pitchFamily="2" charset="2"/>
              <a:buChar char="§"/>
            </a:pPr>
            <a:r>
              <a:rPr lang="en-GB" b="1" dirty="0"/>
              <a:t>North of Scotland</a:t>
            </a:r>
            <a:r>
              <a:rPr lang="en-GB" dirty="0"/>
              <a:t> – Eilean Siar, Highland, Orkney Islands, Shetland Islands, Aberdeen City, Aberdeenshire and Moray local authority areas</a:t>
            </a:r>
          </a:p>
          <a:p>
            <a:pPr marL="171450" lvl="0" indent="-171450">
              <a:spcBef>
                <a:spcPts val="600"/>
              </a:spcBef>
              <a:buFont typeface="Wingdings" panose="05000000000000000000" pitchFamily="2" charset="2"/>
              <a:buChar char="§"/>
            </a:pPr>
            <a:r>
              <a:rPr lang="en-GB" b="1" dirty="0"/>
              <a:t>West of Scotland</a:t>
            </a:r>
            <a:r>
              <a:rPr lang="en-GB" dirty="0"/>
              <a:t> – Argyll &amp; Bute, Clackmannanshire, West Dunbartonshire, Falkirk, Stirling, City of Glasgow, East Dunbartonshire, East Renfrewshire, Inverclyde, North Lanarkshire, Renfrewshire and South Lanarkshire local authority areas</a:t>
            </a:r>
          </a:p>
          <a:p>
            <a:pPr marL="171450" lvl="0" indent="-171450">
              <a:spcBef>
                <a:spcPts val="600"/>
              </a:spcBef>
              <a:buFont typeface="Wingdings" panose="05000000000000000000" pitchFamily="2" charset="2"/>
              <a:buChar char="§"/>
            </a:pPr>
            <a:r>
              <a:rPr lang="en-GB" b="1" dirty="0"/>
              <a:t>East of Scotland</a:t>
            </a:r>
            <a:r>
              <a:rPr lang="en-GB" dirty="0"/>
              <a:t> – Perth &amp; Kinross, Angus, City of Dundee, Fife, City of Edinburgh, East Lothian, Midlothian and West Lothian local authority areas</a:t>
            </a:r>
          </a:p>
          <a:p>
            <a:pPr marL="171450" lvl="0" indent="-171450">
              <a:spcBef>
                <a:spcPts val="600"/>
              </a:spcBef>
              <a:buFont typeface="Wingdings" panose="05000000000000000000" pitchFamily="2" charset="2"/>
              <a:buChar char="§"/>
            </a:pPr>
            <a:r>
              <a:rPr lang="en-GB" b="1" dirty="0"/>
              <a:t>South of Scotland</a:t>
            </a:r>
            <a:r>
              <a:rPr lang="en-GB" dirty="0"/>
              <a:t> – Dumfries &amp; Galloway, Scottish Borders, East Ayrshire, North Ayrshire and South Ayrshire local authority areas</a:t>
            </a:r>
          </a:p>
          <a:p>
            <a:endParaRPr lang="en-GB" dirty="0"/>
          </a:p>
          <a:p>
            <a:endParaRPr lang="en-GB" dirty="0"/>
          </a:p>
          <a:p>
            <a:r>
              <a:rPr lang="en-GB" dirty="0"/>
              <a:t>A Methods and Performance Report containing further details on the survey methods is available at the end of this report.</a:t>
            </a:r>
          </a:p>
        </p:txBody>
      </p:sp>
      <p:sp>
        <p:nvSpPr>
          <p:cNvPr id="16" name="Action Button: Information 15">
            <a:hlinkClick r:id="rId3" action="ppaction://hlinksldjump" highlightClick="1"/>
          </p:cNvPr>
          <p:cNvSpPr/>
          <p:nvPr/>
        </p:nvSpPr>
        <p:spPr bwMode="auto">
          <a:xfrm>
            <a:off x="8471465" y="4840938"/>
            <a:ext cx="180000" cy="180000"/>
          </a:xfrm>
          <a:prstGeom prst="actionButtonInformation">
            <a:avLst/>
          </a:prstGeom>
          <a:solidFill>
            <a:schemeClr val="tx1">
              <a:lumMod val="20000"/>
              <a:lumOff val="80000"/>
            </a:schemeClr>
          </a:solidFill>
          <a:ln w="6350" cap="flat" cmpd="sng" algn="ctr">
            <a:noFill/>
            <a:prstDash val="solid"/>
            <a:round/>
            <a:headEnd type="none" w="med" len="med"/>
            <a:tailEnd type="none" w="med" len="med"/>
          </a:ln>
          <a:effectLst/>
        </p:spPr>
        <p:txBody>
          <a:bodyPr vert="horz" wrap="square" lIns="54000" tIns="54000" rIns="54000" bIns="54000" numCol="1" rtlCol="0" anchor="ctr" anchorCtr="0" compatLnSpc="1">
            <a:prstTxWarp prst="textNoShape">
              <a:avLst/>
            </a:prstTxWarp>
          </a:bodyPr>
          <a:lstStyle>
            <a:defPPr>
              <a:defRPr lang="en-GB"/>
            </a:defPPr>
            <a:lvl1pPr algn="ctr" rtl="0" eaLnBrk="0" fontAlgn="base" hangingPunct="0">
              <a:spcBef>
                <a:spcPct val="0"/>
              </a:spcBef>
              <a:spcAft>
                <a:spcPct val="0"/>
              </a:spcAft>
              <a:defRPr sz="1100" b="1" kern="1200">
                <a:solidFill>
                  <a:schemeClr val="tx1"/>
                </a:solidFill>
                <a:latin typeface="Arial" pitchFamily="34" charset="0"/>
                <a:ea typeface="+mn-ea"/>
                <a:cs typeface="Arial" pitchFamily="34" charset="0"/>
              </a:defRPr>
            </a:lvl1pPr>
            <a:lvl2pPr marL="414841" algn="ctr" rtl="0" eaLnBrk="0" fontAlgn="base" hangingPunct="0">
              <a:spcBef>
                <a:spcPct val="0"/>
              </a:spcBef>
              <a:spcAft>
                <a:spcPct val="0"/>
              </a:spcAft>
              <a:defRPr sz="1100" b="1" kern="1200">
                <a:solidFill>
                  <a:schemeClr val="tx1"/>
                </a:solidFill>
                <a:latin typeface="Arial" pitchFamily="34" charset="0"/>
                <a:ea typeface="+mn-ea"/>
                <a:cs typeface="Arial" pitchFamily="34" charset="0"/>
              </a:defRPr>
            </a:lvl2pPr>
            <a:lvl3pPr marL="829679" algn="ctr" rtl="0" eaLnBrk="0" fontAlgn="base" hangingPunct="0">
              <a:spcBef>
                <a:spcPct val="0"/>
              </a:spcBef>
              <a:spcAft>
                <a:spcPct val="0"/>
              </a:spcAft>
              <a:defRPr sz="1100" b="1" kern="1200">
                <a:solidFill>
                  <a:schemeClr val="tx1"/>
                </a:solidFill>
                <a:latin typeface="Arial" pitchFamily="34" charset="0"/>
                <a:ea typeface="+mn-ea"/>
                <a:cs typeface="Arial" pitchFamily="34" charset="0"/>
              </a:defRPr>
            </a:lvl3pPr>
            <a:lvl4pPr marL="1244520" algn="ctr" rtl="0" eaLnBrk="0" fontAlgn="base" hangingPunct="0">
              <a:spcBef>
                <a:spcPct val="0"/>
              </a:spcBef>
              <a:spcAft>
                <a:spcPct val="0"/>
              </a:spcAft>
              <a:defRPr sz="1100" b="1" kern="1200">
                <a:solidFill>
                  <a:schemeClr val="tx1"/>
                </a:solidFill>
                <a:latin typeface="Arial" pitchFamily="34" charset="0"/>
                <a:ea typeface="+mn-ea"/>
                <a:cs typeface="Arial" pitchFamily="34" charset="0"/>
              </a:defRPr>
            </a:lvl4pPr>
            <a:lvl5pPr marL="1659356" algn="ctr" rtl="0" eaLnBrk="0" fontAlgn="base" hangingPunct="0">
              <a:spcBef>
                <a:spcPct val="0"/>
              </a:spcBef>
              <a:spcAft>
                <a:spcPct val="0"/>
              </a:spcAft>
              <a:defRPr sz="1100" b="1" kern="1200">
                <a:solidFill>
                  <a:schemeClr val="tx1"/>
                </a:solidFill>
                <a:latin typeface="Arial" pitchFamily="34" charset="0"/>
                <a:ea typeface="+mn-ea"/>
                <a:cs typeface="Arial" pitchFamily="34" charset="0"/>
              </a:defRPr>
            </a:lvl5pPr>
            <a:lvl6pPr marL="2074202" algn="l" defTabSz="829679" rtl="0" eaLnBrk="1" latinLnBrk="0" hangingPunct="1">
              <a:defRPr sz="1100" b="1" kern="1200">
                <a:solidFill>
                  <a:schemeClr val="tx1"/>
                </a:solidFill>
                <a:latin typeface="Arial" pitchFamily="34" charset="0"/>
                <a:ea typeface="+mn-ea"/>
                <a:cs typeface="Arial" pitchFamily="34" charset="0"/>
              </a:defRPr>
            </a:lvl6pPr>
            <a:lvl7pPr marL="2489039" algn="l" defTabSz="829679" rtl="0" eaLnBrk="1" latinLnBrk="0" hangingPunct="1">
              <a:defRPr sz="1100" b="1" kern="1200">
                <a:solidFill>
                  <a:schemeClr val="tx1"/>
                </a:solidFill>
                <a:latin typeface="Arial" pitchFamily="34" charset="0"/>
                <a:ea typeface="+mn-ea"/>
                <a:cs typeface="Arial" pitchFamily="34" charset="0"/>
              </a:defRPr>
            </a:lvl7pPr>
            <a:lvl8pPr marL="2903881" algn="l" defTabSz="829679" rtl="0" eaLnBrk="1" latinLnBrk="0" hangingPunct="1">
              <a:defRPr sz="1100" b="1" kern="1200">
                <a:solidFill>
                  <a:schemeClr val="tx1"/>
                </a:solidFill>
                <a:latin typeface="Arial" pitchFamily="34" charset="0"/>
                <a:ea typeface="+mn-ea"/>
                <a:cs typeface="Arial" pitchFamily="34" charset="0"/>
              </a:defRPr>
            </a:lvl8pPr>
            <a:lvl9pPr marL="3318717" algn="l" defTabSz="829679" rtl="0" eaLnBrk="1" latinLnBrk="0" hangingPunct="1">
              <a:defRPr sz="1100" b="1" kern="1200">
                <a:solidFill>
                  <a:schemeClr val="tx1"/>
                </a:solidFill>
                <a:latin typeface="Arial" pitchFamily="34" charset="0"/>
                <a:ea typeface="+mn-ea"/>
                <a:cs typeface="Arial" pitchFamily="34" charset="0"/>
              </a:defRPr>
            </a:lvl9pPr>
          </a:lstStyle>
          <a:p>
            <a:pPr marL="0" marR="0" indent="0" algn="ctr" defTabSz="858838" rtl="0" eaLnBrk="0" fontAlgn="base" latinLnBrk="0" hangingPunct="0">
              <a:lnSpc>
                <a:spcPct val="100000"/>
              </a:lnSpc>
              <a:spcBef>
                <a:spcPct val="50000"/>
              </a:spcBef>
              <a:spcAft>
                <a:spcPct val="0"/>
              </a:spcAft>
              <a:buClrTx/>
              <a:buSzTx/>
              <a:buFontTx/>
              <a:buNone/>
              <a:tabLst/>
            </a:pPr>
            <a:endParaRPr kumimoji="0" lang="en-GB" sz="1400" b="0" u="none" strike="noStrike" cap="none" normalizeH="0" baseline="0" dirty="0">
              <a:ln>
                <a:noFill/>
              </a:ln>
              <a:effectLst/>
              <a:latin typeface="Arial" charset="0"/>
            </a:endParaRPr>
          </a:p>
        </p:txBody>
      </p:sp>
      <p:sp>
        <p:nvSpPr>
          <p:cNvPr id="27" name="Freeform 8">
            <a:hlinkClick r:id="rId4" action="ppaction://hlinksldjump"/>
            <a:extLst>
              <a:ext uri="{FF2B5EF4-FFF2-40B4-BE49-F238E27FC236}">
                <a16:creationId xmlns:a16="http://schemas.microsoft.com/office/drawing/2014/main" id="{CBAD646B-F8D1-44FB-8C87-760F04B4CEB8}"/>
              </a:ext>
            </a:extLst>
          </p:cNvPr>
          <p:cNvSpPr>
            <a:spLocks noEditPoints="1"/>
          </p:cNvSpPr>
          <p:nvPr/>
        </p:nvSpPr>
        <p:spPr bwMode="auto">
          <a:xfrm>
            <a:off x="3449515" y="41760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4"/>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4" name="Slide Number Placeholder 3">
            <a:extLst>
              <a:ext uri="{FF2B5EF4-FFF2-40B4-BE49-F238E27FC236}">
                <a16:creationId xmlns:a16="http://schemas.microsoft.com/office/drawing/2014/main" id="{115318D2-28D4-4549-B753-08B7CC0F0707}"/>
              </a:ext>
            </a:extLst>
          </p:cNvPr>
          <p:cNvSpPr>
            <a:spLocks noGrp="1"/>
          </p:cNvSpPr>
          <p:nvPr>
            <p:ph type="sldNum" sz="quarter" idx="4"/>
          </p:nvPr>
        </p:nvSpPr>
        <p:spPr/>
        <p:txBody>
          <a:bodyPr/>
          <a:lstStyle/>
          <a:p>
            <a:fld id="{4034BEE3-566C-4068-A777-C3A4762E861B}" type="slidenum">
              <a:rPr lang="en-GB" smtClean="0"/>
              <a:pPr/>
              <a:t>16</a:t>
            </a:fld>
            <a:endParaRPr lang="en-GB" dirty="0"/>
          </a:p>
        </p:txBody>
      </p:sp>
    </p:spTree>
    <p:extLst>
      <p:ext uri="{BB962C8B-B14F-4D97-AF65-F5344CB8AC3E}">
        <p14:creationId xmlns:p14="http://schemas.microsoft.com/office/powerpoint/2010/main" val="37220554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Placeholder 16"/>
          <p:cNvSpPr>
            <a:spLocks noGrp="1"/>
          </p:cNvSpPr>
          <p:nvPr>
            <p:ph type="body" sz="quarter" idx="15"/>
          </p:nvPr>
        </p:nvSpPr>
        <p:spPr/>
        <p:txBody>
          <a:bodyPr/>
          <a:lstStyle/>
          <a:p>
            <a:r>
              <a:rPr lang="en-GB" dirty="0"/>
              <a:t>2019 Headlines</a:t>
            </a:r>
          </a:p>
        </p:txBody>
      </p:sp>
      <p:pic>
        <p:nvPicPr>
          <p:cNvPr id="4"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11979" y="974119"/>
            <a:ext cx="6885508" cy="4770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5608382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Title 4">
            <a:extLst>
              <a:ext uri="{FF2B5EF4-FFF2-40B4-BE49-F238E27FC236}">
                <a16:creationId xmlns:a16="http://schemas.microsoft.com/office/drawing/2014/main" id="{16FD37B1-A91D-454D-828D-1E4831874AAA}"/>
              </a:ext>
            </a:extLst>
          </p:cNvPr>
          <p:cNvSpPr>
            <a:spLocks noGrp="1"/>
          </p:cNvSpPr>
          <p:nvPr>
            <p:ph type="title"/>
          </p:nvPr>
        </p:nvSpPr>
        <p:spPr/>
        <p:txBody>
          <a:bodyPr/>
          <a:lstStyle/>
          <a:p>
            <a:r>
              <a:rPr lang="en-GB" dirty="0"/>
              <a:t>Tourism Overnight Visits – Summary of 2019 Headlines</a:t>
            </a:r>
          </a:p>
        </p:txBody>
      </p:sp>
      <p:sp>
        <p:nvSpPr>
          <p:cNvPr id="29" name="Title 4">
            <a:extLst>
              <a:ext uri="{FF2B5EF4-FFF2-40B4-BE49-F238E27FC236}">
                <a16:creationId xmlns:a16="http://schemas.microsoft.com/office/drawing/2014/main" id="{AE46BD4C-67C3-4D65-BD8B-6B09A6C90CA5}"/>
              </a:ext>
            </a:extLst>
          </p:cNvPr>
          <p:cNvSpPr txBox="1">
            <a:spLocks/>
          </p:cNvSpPr>
          <p:nvPr/>
        </p:nvSpPr>
        <p:spPr>
          <a:xfrm>
            <a:off x="351328" y="1727088"/>
            <a:ext cx="11452423" cy="242063"/>
          </a:xfrm>
          <a:prstGeom prst="rect">
            <a:avLst/>
          </a:prstGeom>
        </p:spPr>
        <p:txBody>
          <a:bodyPr vert="horz" lIns="0" tIns="0" rIns="0" bIns="0" rtlCol="0" anchor="t">
            <a:noAutofit/>
          </a:bodyPr>
          <a:lstStyle>
            <a:lvl1pPr algn="l" defTabSz="914400" rtl="0" eaLnBrk="1" latinLnBrk="0" hangingPunct="1">
              <a:lnSpc>
                <a:spcPct val="100000"/>
              </a:lnSpc>
              <a:spcBef>
                <a:spcPts val="600"/>
              </a:spcBef>
              <a:buNone/>
              <a:defRPr sz="2000" b="1" kern="1200">
                <a:solidFill>
                  <a:schemeClr val="tx1"/>
                </a:solidFill>
                <a:latin typeface="+mj-lt"/>
                <a:ea typeface="+mj-ea"/>
                <a:cs typeface="+mj-cs"/>
              </a:defRPr>
            </a:lvl1pPr>
          </a:lstStyle>
          <a:p>
            <a:r>
              <a:rPr lang="en-GB" sz="1200" b="0" i="1" dirty="0"/>
              <a:t>This section outlines the general trends in tourism within Great Britain, England, Scotland and Wales of GB residents during 2019.</a:t>
            </a:r>
          </a:p>
        </p:txBody>
      </p:sp>
      <p:sp>
        <p:nvSpPr>
          <p:cNvPr id="30" name="Title 4">
            <a:extLst>
              <a:ext uri="{FF2B5EF4-FFF2-40B4-BE49-F238E27FC236}">
                <a16:creationId xmlns:a16="http://schemas.microsoft.com/office/drawing/2014/main" id="{FFE185A4-268F-4B7D-AA9B-5EFCC0C4DA54}"/>
              </a:ext>
            </a:extLst>
          </p:cNvPr>
          <p:cNvSpPr txBox="1">
            <a:spLocks/>
          </p:cNvSpPr>
          <p:nvPr/>
        </p:nvSpPr>
        <p:spPr>
          <a:xfrm>
            <a:off x="360363" y="2293993"/>
            <a:ext cx="5362706" cy="3593005"/>
          </a:xfrm>
          <a:prstGeom prst="rect">
            <a:avLst/>
          </a:prstGeom>
        </p:spPr>
        <p:txBody>
          <a:bodyPr vert="horz" lIns="0" tIns="0" rIns="0" bIns="0" rtlCol="0" anchor="t">
            <a:noAutofit/>
          </a:bodyPr>
          <a:lstStyle>
            <a:lvl1pPr algn="l" defTabSz="914400" rtl="0" eaLnBrk="1" latinLnBrk="0" hangingPunct="1">
              <a:lnSpc>
                <a:spcPct val="100000"/>
              </a:lnSpc>
              <a:spcBef>
                <a:spcPts val="600"/>
              </a:spcBef>
              <a:buNone/>
              <a:defRPr sz="2000" b="1" kern="1200">
                <a:solidFill>
                  <a:schemeClr val="tx1"/>
                </a:solidFill>
                <a:latin typeface="+mj-lt"/>
                <a:ea typeface="+mj-ea"/>
                <a:cs typeface="+mj-cs"/>
              </a:defRPr>
            </a:lvl1pPr>
          </a:lstStyle>
          <a:p>
            <a:r>
              <a:rPr lang="en-GB" sz="1400" dirty="0"/>
              <a:t>GB headlines by tourism type [2019]</a:t>
            </a:r>
          </a:p>
          <a:p>
            <a:pPr marL="285750" indent="-285750">
              <a:buFont typeface="Wingdings" panose="05000000000000000000" pitchFamily="2" charset="2"/>
              <a:buChar char="§"/>
            </a:pPr>
            <a:r>
              <a:rPr lang="en-GB" sz="1200" b="0" dirty="0"/>
              <a:t>During 2019, GB residents took a total of 122.8 million overnight tourism trips to destinations in England, Scotland or Wales; amounting to 371.8 million bednights and £24.7 billion was spent during these trips.</a:t>
            </a:r>
          </a:p>
          <a:p>
            <a:pPr marL="285750" indent="-285750">
              <a:buFont typeface="Wingdings" panose="05000000000000000000" pitchFamily="2" charset="2"/>
              <a:buChar char="§"/>
            </a:pPr>
            <a:r>
              <a:rPr lang="en-GB" sz="1200" b="0" dirty="0"/>
              <a:t>Holidays accounted for 60.5 million of these trips and £14.5 billion of spend.</a:t>
            </a:r>
          </a:p>
          <a:p>
            <a:pPr marL="285750" indent="-285750">
              <a:buFont typeface="Wingdings" panose="05000000000000000000" pitchFamily="2" charset="2"/>
              <a:buChar char="§"/>
            </a:pPr>
            <a:r>
              <a:rPr lang="en-GB" sz="1200" b="0" dirty="0"/>
              <a:t>Those who took trips to visit friends and relatives (VFR) accounted for 42.9 million trips and £5.1 billion of spend.</a:t>
            </a:r>
          </a:p>
          <a:p>
            <a:pPr marL="285750" indent="-285750">
              <a:buFont typeface="Wingdings" panose="05000000000000000000" pitchFamily="2" charset="2"/>
              <a:buChar char="§"/>
            </a:pPr>
            <a:r>
              <a:rPr lang="en-GB" sz="1200" b="0" dirty="0"/>
              <a:t>Tourism for the purpose of business accounted for 16.3 million trips and £4.6 billion of spend.</a:t>
            </a:r>
          </a:p>
          <a:p>
            <a:endParaRPr lang="en-GB" sz="1200" b="0" dirty="0"/>
          </a:p>
          <a:p>
            <a:endParaRPr lang="en-GB" sz="1400" b="0" dirty="0"/>
          </a:p>
          <a:p>
            <a:endParaRPr lang="en-GB" sz="1400" b="0" dirty="0"/>
          </a:p>
          <a:p>
            <a:endParaRPr lang="en-GB" sz="1400" b="0" dirty="0"/>
          </a:p>
          <a:p>
            <a:endParaRPr lang="en-GB" sz="1400" b="0" dirty="0"/>
          </a:p>
        </p:txBody>
      </p:sp>
      <p:sp>
        <p:nvSpPr>
          <p:cNvPr id="31" name="Title 4">
            <a:extLst>
              <a:ext uri="{FF2B5EF4-FFF2-40B4-BE49-F238E27FC236}">
                <a16:creationId xmlns:a16="http://schemas.microsoft.com/office/drawing/2014/main" id="{B0DB87DE-959C-45A3-AEBC-9A1D257B87A4}"/>
              </a:ext>
            </a:extLst>
          </p:cNvPr>
          <p:cNvSpPr txBox="1">
            <a:spLocks/>
          </p:cNvSpPr>
          <p:nvPr/>
        </p:nvSpPr>
        <p:spPr>
          <a:xfrm>
            <a:off x="6192456" y="2291787"/>
            <a:ext cx="5636007" cy="3565308"/>
          </a:xfrm>
          <a:prstGeom prst="rect">
            <a:avLst/>
          </a:prstGeom>
        </p:spPr>
        <p:txBody>
          <a:bodyPr vert="horz" lIns="0" tIns="0" rIns="0" bIns="0" rtlCol="0" anchor="t">
            <a:noAutofit/>
          </a:bodyPr>
          <a:lstStyle>
            <a:lvl1pPr algn="l" defTabSz="914400" rtl="0" eaLnBrk="1" latinLnBrk="0" hangingPunct="1">
              <a:lnSpc>
                <a:spcPct val="100000"/>
              </a:lnSpc>
              <a:spcBef>
                <a:spcPts val="600"/>
              </a:spcBef>
              <a:buNone/>
              <a:defRPr sz="2000" b="1" kern="1200">
                <a:solidFill>
                  <a:schemeClr val="tx1"/>
                </a:solidFill>
                <a:latin typeface="+mj-lt"/>
                <a:ea typeface="+mj-ea"/>
                <a:cs typeface="+mj-cs"/>
              </a:defRPr>
            </a:lvl1pPr>
          </a:lstStyle>
          <a:p>
            <a:r>
              <a:rPr lang="en-GB" sz="1400" dirty="0"/>
              <a:t>GB trends by country [2018 vs 2019]</a:t>
            </a:r>
          </a:p>
          <a:p>
            <a:pPr marL="171450" indent="-171450">
              <a:buFont typeface="Wingdings" panose="05000000000000000000" pitchFamily="2" charset="2"/>
              <a:buChar char="§"/>
            </a:pPr>
            <a:r>
              <a:rPr lang="en-GB" sz="1200" b="0" dirty="0"/>
              <a:t>For GB as a whole, there was a +3.6% increase in tourism trips taken. In the same period, the number of bednights remained almost static at 371.8 million bednights but expenditure increased by +2.9% to £24.7 billion.</a:t>
            </a:r>
          </a:p>
          <a:p>
            <a:pPr marL="171450" indent="-171450">
              <a:buFont typeface="Wingdings" panose="05000000000000000000" pitchFamily="2" charset="2"/>
              <a:buChar char="§"/>
            </a:pPr>
            <a:r>
              <a:rPr lang="en-GB" sz="1200" b="0" dirty="0"/>
              <a:t>England saw an overall increase in trips compared to 2018 of +1.7% with increases for half the months and decreases for the other six.</a:t>
            </a:r>
          </a:p>
          <a:p>
            <a:pPr marL="171450" indent="-171450">
              <a:buFont typeface="Wingdings" panose="05000000000000000000" pitchFamily="2" charset="2"/>
              <a:buChar char="§"/>
            </a:pPr>
            <a:r>
              <a:rPr lang="en-GB" sz="1200" b="0" dirty="0"/>
              <a:t>Scotland had increases in trips for all but one month, with the largest percentage increases versus the previous year in spring and summer months.  This was a +17.0% increase in trips for 2019 and corresponding increases in number of bednights (+15.1%) and expenditure (+15.9%).</a:t>
            </a:r>
          </a:p>
          <a:p>
            <a:pPr marL="171450" indent="-171450">
              <a:buFont typeface="Wingdings" panose="05000000000000000000" pitchFamily="2" charset="2"/>
              <a:buChar char="§"/>
            </a:pPr>
            <a:r>
              <a:rPr lang="en-GB" sz="1200" b="0" dirty="0"/>
              <a:t>In 2019 Wales saw a mixture of increases and decreases monthly versus 2018.  This resulted in an overall increase compared with the previous year of +6.8% and an increase in expenditure of +8.1% but reduced trip length meant a reduction in the number of bednights of -1.6%.</a:t>
            </a:r>
          </a:p>
          <a:p>
            <a:endParaRPr lang="en-GB" sz="1200" b="0" dirty="0"/>
          </a:p>
          <a:p>
            <a:pPr marL="285750" indent="-285750">
              <a:buFont typeface="Wingdings" panose="05000000000000000000" pitchFamily="2" charset="2"/>
              <a:buChar char="§"/>
            </a:pPr>
            <a:endParaRPr lang="en-GB" sz="1200" b="0" dirty="0"/>
          </a:p>
          <a:p>
            <a:pPr marL="285750" indent="-285750">
              <a:buFont typeface="Wingdings" panose="05000000000000000000" pitchFamily="2" charset="2"/>
              <a:buChar char="§"/>
            </a:pPr>
            <a:endParaRPr lang="en-GB" sz="1200" b="0" dirty="0"/>
          </a:p>
          <a:p>
            <a:endParaRPr lang="en-GB" sz="1200" b="0" dirty="0"/>
          </a:p>
        </p:txBody>
      </p:sp>
      <p:sp>
        <p:nvSpPr>
          <p:cNvPr id="7" name="Freeform 16">
            <a:hlinkClick r:id="rId3" action="ppaction://hlinksldjump"/>
            <a:extLst>
              <a:ext uri="{FF2B5EF4-FFF2-40B4-BE49-F238E27FC236}">
                <a16:creationId xmlns:a16="http://schemas.microsoft.com/office/drawing/2014/main" id="{289172CE-D80B-461E-9CE8-9D2B3EB150ED}"/>
              </a:ext>
            </a:extLst>
          </p:cNvPr>
          <p:cNvSpPr>
            <a:spLocks noEditPoints="1"/>
          </p:cNvSpPr>
          <p:nvPr/>
        </p:nvSpPr>
        <p:spPr bwMode="auto">
          <a:xfrm>
            <a:off x="4723874"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2" name="Slide Number Placeholder 1">
            <a:extLst>
              <a:ext uri="{FF2B5EF4-FFF2-40B4-BE49-F238E27FC236}">
                <a16:creationId xmlns:a16="http://schemas.microsoft.com/office/drawing/2014/main" id="{0154FE56-F79F-4E5E-BBC0-C439142ACFC3}"/>
              </a:ext>
            </a:extLst>
          </p:cNvPr>
          <p:cNvSpPr>
            <a:spLocks noGrp="1"/>
          </p:cNvSpPr>
          <p:nvPr>
            <p:ph type="sldNum" sz="quarter" idx="4"/>
          </p:nvPr>
        </p:nvSpPr>
        <p:spPr/>
        <p:txBody>
          <a:bodyPr/>
          <a:lstStyle/>
          <a:p>
            <a:fld id="{4034BEE3-566C-4068-A777-C3A4762E861B}" type="slidenum">
              <a:rPr lang="en-GB" smtClean="0"/>
              <a:pPr/>
              <a:t>18</a:t>
            </a:fld>
            <a:endParaRPr lang="en-GB" dirty="0"/>
          </a:p>
        </p:txBody>
      </p:sp>
    </p:spTree>
    <p:extLst>
      <p:ext uri="{BB962C8B-B14F-4D97-AF65-F5344CB8AC3E}">
        <p14:creationId xmlns:p14="http://schemas.microsoft.com/office/powerpoint/2010/main" val="6169732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Tourism in Great Britain 2019 – general trends</a:t>
            </a:r>
          </a:p>
        </p:txBody>
      </p:sp>
      <p:graphicFrame>
        <p:nvGraphicFramePr>
          <p:cNvPr id="18" name="Table 17">
            <a:extLst>
              <a:ext uri="{FF2B5EF4-FFF2-40B4-BE49-F238E27FC236}">
                <a16:creationId xmlns:a16="http://schemas.microsoft.com/office/drawing/2014/main" id="{B655F2A9-29AA-4F03-8920-EAD675AB3AB3}"/>
              </a:ext>
            </a:extLst>
          </p:cNvPr>
          <p:cNvGraphicFramePr>
            <a:graphicFrameLocks noGrp="1"/>
          </p:cNvGraphicFramePr>
          <p:nvPr>
            <p:extLst>
              <p:ext uri="{D42A27DB-BD31-4B8C-83A1-F6EECF244321}">
                <p14:modId xmlns:p14="http://schemas.microsoft.com/office/powerpoint/2010/main" val="2059644762"/>
              </p:ext>
            </p:extLst>
          </p:nvPr>
        </p:nvGraphicFramePr>
        <p:xfrm>
          <a:off x="355600" y="1888001"/>
          <a:ext cx="7381226" cy="1539543"/>
        </p:xfrm>
        <a:graphic>
          <a:graphicData uri="http://schemas.openxmlformats.org/drawingml/2006/table">
            <a:tbl>
              <a:tblPr/>
              <a:tblGrid>
                <a:gridCol w="751230">
                  <a:extLst>
                    <a:ext uri="{9D8B030D-6E8A-4147-A177-3AD203B41FA5}">
                      <a16:colId xmlns:a16="http://schemas.microsoft.com/office/drawing/2014/main" val="3931791934"/>
                    </a:ext>
                  </a:extLst>
                </a:gridCol>
                <a:gridCol w="751230">
                  <a:extLst>
                    <a:ext uri="{9D8B030D-6E8A-4147-A177-3AD203B41FA5}">
                      <a16:colId xmlns:a16="http://schemas.microsoft.com/office/drawing/2014/main" val="1495349274"/>
                    </a:ext>
                  </a:extLst>
                </a:gridCol>
                <a:gridCol w="751230">
                  <a:extLst>
                    <a:ext uri="{9D8B030D-6E8A-4147-A177-3AD203B41FA5}">
                      <a16:colId xmlns:a16="http://schemas.microsoft.com/office/drawing/2014/main" val="507188584"/>
                    </a:ext>
                  </a:extLst>
                </a:gridCol>
                <a:gridCol w="620156">
                  <a:extLst>
                    <a:ext uri="{9D8B030D-6E8A-4147-A177-3AD203B41FA5}">
                      <a16:colId xmlns:a16="http://schemas.microsoft.com/office/drawing/2014/main" val="2175963078"/>
                    </a:ext>
                  </a:extLst>
                </a:gridCol>
                <a:gridCol w="751230">
                  <a:extLst>
                    <a:ext uri="{9D8B030D-6E8A-4147-A177-3AD203B41FA5}">
                      <a16:colId xmlns:a16="http://schemas.microsoft.com/office/drawing/2014/main" val="437374673"/>
                    </a:ext>
                  </a:extLst>
                </a:gridCol>
                <a:gridCol w="751230">
                  <a:extLst>
                    <a:ext uri="{9D8B030D-6E8A-4147-A177-3AD203B41FA5}">
                      <a16:colId xmlns:a16="http://schemas.microsoft.com/office/drawing/2014/main" val="2854683393"/>
                    </a:ext>
                  </a:extLst>
                </a:gridCol>
                <a:gridCol w="751230">
                  <a:extLst>
                    <a:ext uri="{9D8B030D-6E8A-4147-A177-3AD203B41FA5}">
                      <a16:colId xmlns:a16="http://schemas.microsoft.com/office/drawing/2014/main" val="4179179282"/>
                    </a:ext>
                  </a:extLst>
                </a:gridCol>
                <a:gridCol w="751230">
                  <a:extLst>
                    <a:ext uri="{9D8B030D-6E8A-4147-A177-3AD203B41FA5}">
                      <a16:colId xmlns:a16="http://schemas.microsoft.com/office/drawing/2014/main" val="2749662112"/>
                    </a:ext>
                  </a:extLst>
                </a:gridCol>
                <a:gridCol w="751230">
                  <a:extLst>
                    <a:ext uri="{9D8B030D-6E8A-4147-A177-3AD203B41FA5}">
                      <a16:colId xmlns:a16="http://schemas.microsoft.com/office/drawing/2014/main" val="3566929763"/>
                    </a:ext>
                  </a:extLst>
                </a:gridCol>
                <a:gridCol w="751230">
                  <a:extLst>
                    <a:ext uri="{9D8B030D-6E8A-4147-A177-3AD203B41FA5}">
                      <a16:colId xmlns:a16="http://schemas.microsoft.com/office/drawing/2014/main" val="1976969296"/>
                    </a:ext>
                  </a:extLst>
                </a:gridCol>
              </a:tblGrid>
              <a:tr h="243543">
                <a:tc gridSpan="10">
                  <a:txBody>
                    <a:bodyPr/>
                    <a:lstStyle/>
                    <a:p>
                      <a:pPr algn="l" rtl="0" fontAlgn="ctr"/>
                      <a:r>
                        <a:rPr lang="en-GB" sz="900" b="1" i="0" u="none" strike="noStrike" dirty="0">
                          <a:solidFill>
                            <a:srgbClr val="FFFFFF"/>
                          </a:solidFill>
                          <a:effectLst/>
                          <a:latin typeface="Arial" panose="020B0604020202020204" pitchFamily="34" charset="0"/>
                        </a:rPr>
                        <a:t>Table 1.1.1 - All domestic overnight tourism*</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4BACC6"/>
                    </a:solid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3018425480"/>
                  </a:ext>
                </a:extLst>
              </a:tr>
              <a:tr h="216000">
                <a:tc>
                  <a:txBody>
                    <a:bodyPr/>
                    <a:lstStyle/>
                    <a:p>
                      <a:pPr algn="ctr" rtl="0" fontAlgn="b"/>
                      <a:r>
                        <a:rPr lang="en-GB" sz="900" b="1" i="0" u="none" strike="noStrike" dirty="0">
                          <a:solidFill>
                            <a:srgbClr val="000000"/>
                          </a:solidFill>
                          <a:effectLst/>
                          <a:latin typeface="Arial" panose="020B0604020202020204" pitchFamily="34" charset="0"/>
                        </a:rPr>
                        <a:t>-</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3">
                  <a:txBody>
                    <a:bodyPr/>
                    <a:lstStyle/>
                    <a:p>
                      <a:pPr algn="ctr" rtl="0" fontAlgn="b"/>
                      <a:r>
                        <a:rPr lang="en-GB" sz="900" b="1" i="0" u="none" strike="noStrike" dirty="0">
                          <a:solidFill>
                            <a:srgbClr val="000000"/>
                          </a:solidFill>
                          <a:effectLst/>
                          <a:latin typeface="Arial" panose="020B0604020202020204" pitchFamily="34" charset="0"/>
                        </a:rPr>
                        <a:t>Trips</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pPr algn="ctr" rtl="0" fontAlgn="b"/>
                      <a:endParaRPr lang="en-GB" sz="800" b="0" i="0" u="none" strike="noStrike" dirty="0">
                        <a:solidFill>
                          <a:srgbClr val="717171"/>
                        </a:solidFill>
                        <a:effectLst/>
                        <a:latin typeface="Arial" panose="020B0604020202020204" pitchFamily="34" charset="0"/>
                      </a:endParaRPr>
                    </a:p>
                  </a:txBody>
                  <a:tcPr marL="9525" marR="9525" marT="9525" marB="0" anchor="b">
                    <a:lnL>
                      <a:noFill/>
                    </a:lnL>
                    <a:lnR>
                      <a:noFill/>
                    </a:lnR>
                    <a:lnT>
                      <a:noFill/>
                    </a:lnT>
                    <a:lnB>
                      <a:noFill/>
                    </a:lnB>
                    <a:solidFill>
                      <a:schemeClr val="bg1"/>
                    </a:solidFill>
                  </a:tcPr>
                </a:tc>
                <a:tc hMerge="1">
                  <a:txBody>
                    <a:bodyPr/>
                    <a:lstStyle/>
                    <a:p>
                      <a:pPr algn="ctr" rtl="0" fontAlgn="b"/>
                      <a:endParaRPr lang="en-GB" sz="800" b="0" i="0" u="none" strike="noStrike" dirty="0">
                        <a:solidFill>
                          <a:srgbClr val="717171"/>
                        </a:solidFill>
                        <a:effectLst/>
                        <a:latin typeface="Arial" panose="020B0604020202020204" pitchFamily="34" charset="0"/>
                      </a:endParaRPr>
                    </a:p>
                  </a:txBody>
                  <a:tcPr marL="9525" marR="9525" marT="9525" marB="0" anchor="b">
                    <a:lnL>
                      <a:noFill/>
                    </a:lnL>
                    <a:lnR>
                      <a:noFill/>
                    </a:lnR>
                    <a:lnT>
                      <a:noFill/>
                    </a:lnT>
                    <a:lnB>
                      <a:noFill/>
                    </a:lnB>
                    <a:solidFill>
                      <a:schemeClr val="bg1"/>
                    </a:solidFill>
                  </a:tcPr>
                </a:tc>
                <a:tc gridSpan="3">
                  <a:txBody>
                    <a:bodyPr/>
                    <a:lstStyle/>
                    <a:p>
                      <a:pPr algn="ctr" rtl="0" fontAlgn="b"/>
                      <a:r>
                        <a:rPr lang="en-GB" sz="900" b="1" i="0" u="none" strike="noStrike" dirty="0">
                          <a:solidFill>
                            <a:srgbClr val="000000"/>
                          </a:solidFill>
                          <a:effectLst/>
                          <a:latin typeface="Arial" panose="020B0604020202020204" pitchFamily="34" charset="0"/>
                        </a:rPr>
                        <a:t>Bednights</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pPr algn="ctr" rtl="0" fontAlgn="b"/>
                      <a:endParaRPr lang="en-GB" sz="800" b="0" i="0" u="none" strike="noStrike" dirty="0">
                        <a:solidFill>
                          <a:srgbClr val="717171"/>
                        </a:solidFill>
                        <a:effectLst/>
                        <a:latin typeface="Arial" panose="020B0604020202020204" pitchFamily="34" charset="0"/>
                      </a:endParaRPr>
                    </a:p>
                  </a:txBody>
                  <a:tcPr marL="9525" marR="9525" marT="9525" marB="0" anchor="ctr">
                    <a:lnL>
                      <a:noFill/>
                    </a:lnL>
                    <a:lnR>
                      <a:noFill/>
                    </a:lnR>
                    <a:lnT>
                      <a:noFill/>
                    </a:lnT>
                    <a:lnB>
                      <a:noFill/>
                    </a:lnB>
                    <a:solidFill>
                      <a:schemeClr val="bg1"/>
                    </a:solidFill>
                  </a:tcPr>
                </a:tc>
                <a:tc hMerge="1">
                  <a:txBody>
                    <a:bodyPr/>
                    <a:lstStyle/>
                    <a:p>
                      <a:pPr algn="ctr" rtl="0" fontAlgn="b"/>
                      <a:endParaRPr lang="en-GB" sz="800" b="0" i="0" u="none" strike="noStrike" dirty="0">
                        <a:solidFill>
                          <a:srgbClr val="717171"/>
                        </a:solidFill>
                        <a:effectLst/>
                        <a:latin typeface="Arial" panose="020B0604020202020204" pitchFamily="34" charset="0"/>
                      </a:endParaRPr>
                    </a:p>
                  </a:txBody>
                  <a:tcPr marL="9525" marR="9525" marT="9525" marB="0" anchor="ctr">
                    <a:lnL>
                      <a:noFill/>
                    </a:lnL>
                    <a:lnR>
                      <a:noFill/>
                    </a:lnR>
                    <a:lnT>
                      <a:noFill/>
                    </a:lnT>
                    <a:lnB>
                      <a:noFill/>
                    </a:lnB>
                    <a:solidFill>
                      <a:schemeClr val="bg1"/>
                    </a:solidFill>
                  </a:tcPr>
                </a:tc>
                <a:tc gridSpan="3">
                  <a:txBody>
                    <a:bodyPr/>
                    <a:lstStyle/>
                    <a:p>
                      <a:pPr algn="ctr" rtl="0" fontAlgn="b"/>
                      <a:r>
                        <a:rPr lang="en-GB" sz="900" b="1" i="0" u="none" strike="noStrike" dirty="0">
                          <a:solidFill>
                            <a:srgbClr val="000000"/>
                          </a:solidFill>
                          <a:effectLst/>
                          <a:latin typeface="Arial" panose="020B0604020202020204" pitchFamily="34" charset="0"/>
                        </a:rPr>
                        <a:t>Expenditure</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pPr algn="ctr" rtl="0" fontAlgn="b"/>
                      <a:endParaRPr lang="en-GB" sz="800" b="0" i="0" u="none" strike="noStrike" dirty="0">
                        <a:solidFill>
                          <a:srgbClr val="717171"/>
                        </a:solidFill>
                        <a:effectLst/>
                        <a:latin typeface="Arial" panose="020B0604020202020204" pitchFamily="34" charset="0"/>
                      </a:endParaRPr>
                    </a:p>
                  </a:txBody>
                  <a:tcPr marL="9525" marR="9525" marT="9525" marB="0" anchor="ctr">
                    <a:lnL>
                      <a:noFill/>
                    </a:lnL>
                    <a:lnR>
                      <a:noFill/>
                    </a:lnR>
                    <a:lnT>
                      <a:noFill/>
                    </a:lnT>
                    <a:lnB>
                      <a:noFill/>
                    </a:lnB>
                    <a:solidFill>
                      <a:schemeClr val="bg1"/>
                    </a:solidFill>
                  </a:tcPr>
                </a:tc>
                <a:tc hMerge="1">
                  <a:txBody>
                    <a:bodyPr/>
                    <a:lstStyle/>
                    <a:p>
                      <a:pPr algn="ctr" rtl="0" fontAlgn="b"/>
                      <a:endParaRPr lang="en-GB" sz="800" b="0" i="0" u="none" strike="noStrike" dirty="0">
                        <a:solidFill>
                          <a:srgbClr val="717171"/>
                        </a:solidFill>
                        <a:effectLst/>
                        <a:latin typeface="Arial" panose="020B0604020202020204" pitchFamily="34" charset="0"/>
                      </a:endParaRPr>
                    </a:p>
                  </a:txBody>
                  <a:tcPr marL="9525" marR="9525" marT="9525" marB="0" anchor="ctr">
                    <a:lnL>
                      <a:noFill/>
                    </a:lnL>
                    <a:lnR>
                      <a:noFill/>
                    </a:lnR>
                    <a:lnT>
                      <a:noFill/>
                    </a:lnT>
                    <a:lnB>
                      <a:noFill/>
                    </a:lnB>
                    <a:solidFill>
                      <a:schemeClr val="bg1"/>
                    </a:solidFill>
                  </a:tcPr>
                </a:tc>
                <a:extLst>
                  <a:ext uri="{0D108BD9-81ED-4DB2-BD59-A6C34878D82A}">
                    <a16:rowId xmlns:a16="http://schemas.microsoft.com/office/drawing/2014/main" val="3490175455"/>
                  </a:ext>
                </a:extLst>
              </a:tr>
              <a:tr h="216000">
                <a:tc>
                  <a:txBody>
                    <a:bodyPr/>
                    <a:lstStyle/>
                    <a:p>
                      <a:pPr algn="ctr" rtl="0" fontAlgn="b"/>
                      <a:r>
                        <a:rPr lang="en-GB" sz="900" b="1" i="0" u="none" strike="noStrike" dirty="0">
                          <a:solidFill>
                            <a:srgbClr val="000000"/>
                          </a:solidFill>
                          <a:effectLst/>
                          <a:latin typeface="Arial" panose="020B0604020202020204" pitchFamily="34" charset="0"/>
                        </a:rPr>
                        <a:t>- </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algn="ctr" rtl="0" fontAlgn="b"/>
                      <a:r>
                        <a:rPr lang="en-GB" sz="900" b="0" i="0" u="none" strike="noStrike" dirty="0">
                          <a:solidFill>
                            <a:srgbClr val="000000"/>
                          </a:solidFill>
                          <a:effectLst/>
                          <a:latin typeface="Arial" panose="020B0604020202020204" pitchFamily="34" charset="0"/>
                        </a:rPr>
                        <a:t>2018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algn="ctr" rtl="0" fontAlgn="b"/>
                      <a:r>
                        <a:rPr lang="en-GB" sz="900" b="0" i="0" u="none" strike="noStrike" dirty="0">
                          <a:solidFill>
                            <a:srgbClr val="000000"/>
                          </a:solidFill>
                          <a:effectLst/>
                          <a:latin typeface="Arial" panose="020B0604020202020204" pitchFamily="34" charset="0"/>
                        </a:rPr>
                        <a:t>2019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algn="ctr" rtl="0" fontAlgn="b"/>
                      <a:r>
                        <a:rPr lang="en-GB" sz="900" b="0" i="0" u="none" strike="noStrike" dirty="0">
                          <a:solidFill>
                            <a:srgbClr val="000000"/>
                          </a:solidFill>
                          <a:effectLst/>
                          <a:latin typeface="Arial" panose="020B0604020202020204" pitchFamily="34" charset="0"/>
                        </a:rPr>
                        <a:t>% change</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algn="ctr" rtl="0" fontAlgn="b"/>
                      <a:r>
                        <a:rPr lang="en-GB" sz="900" b="0" i="0" u="none" strike="noStrike" dirty="0">
                          <a:solidFill>
                            <a:srgbClr val="000000"/>
                          </a:solidFill>
                          <a:effectLst/>
                          <a:latin typeface="Arial" panose="020B0604020202020204" pitchFamily="34" charset="0"/>
                        </a:rPr>
                        <a:t>2018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algn="ctr" rtl="0" fontAlgn="b"/>
                      <a:r>
                        <a:rPr lang="en-GB" sz="900" b="0" i="0" u="none" strike="noStrike" dirty="0">
                          <a:solidFill>
                            <a:srgbClr val="000000"/>
                          </a:solidFill>
                          <a:effectLst/>
                          <a:latin typeface="Arial" panose="020B0604020202020204" pitchFamily="34" charset="0"/>
                        </a:rPr>
                        <a:t>2019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algn="ctr" rtl="0" fontAlgn="b"/>
                      <a:r>
                        <a:rPr lang="en-GB" sz="900" b="0" i="0" u="none" strike="noStrike" dirty="0">
                          <a:solidFill>
                            <a:srgbClr val="000000"/>
                          </a:solidFill>
                          <a:effectLst/>
                          <a:latin typeface="Arial" panose="020B0604020202020204" pitchFamily="34" charset="0"/>
                        </a:rPr>
                        <a:t>% change</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algn="ctr" rtl="0" fontAlgn="b"/>
                      <a:r>
                        <a:rPr lang="en-GB" sz="900" b="0" i="0" u="none" strike="noStrike" dirty="0">
                          <a:solidFill>
                            <a:srgbClr val="000000"/>
                          </a:solidFill>
                          <a:effectLst/>
                          <a:latin typeface="Arial" panose="020B0604020202020204" pitchFamily="34" charset="0"/>
                        </a:rPr>
                        <a:t>2018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algn="ctr" rtl="0" fontAlgn="b"/>
                      <a:r>
                        <a:rPr lang="en-GB" sz="900" b="0" i="0" u="none" strike="noStrike" dirty="0">
                          <a:solidFill>
                            <a:srgbClr val="000000"/>
                          </a:solidFill>
                          <a:effectLst/>
                          <a:latin typeface="Arial" panose="020B0604020202020204" pitchFamily="34" charset="0"/>
                        </a:rPr>
                        <a:t>2019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algn="ctr" rtl="0" fontAlgn="b"/>
                      <a:r>
                        <a:rPr lang="en-GB" sz="900" b="0" i="0" u="none" strike="noStrike" dirty="0">
                          <a:solidFill>
                            <a:srgbClr val="000000"/>
                          </a:solidFill>
                          <a:effectLst/>
                          <a:latin typeface="Arial" panose="020B0604020202020204" pitchFamily="34" charset="0"/>
                        </a:rPr>
                        <a:t>% change</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extLst>
                  <a:ext uri="{0D108BD9-81ED-4DB2-BD59-A6C34878D82A}">
                    <a16:rowId xmlns:a16="http://schemas.microsoft.com/office/drawing/2014/main" val="608203813"/>
                  </a:ext>
                </a:extLst>
              </a:tr>
              <a:tr h="216000">
                <a:tc>
                  <a:txBody>
                    <a:bodyPr/>
                    <a:lstStyle/>
                    <a:p>
                      <a:pPr algn="l" rtl="0" fontAlgn="b"/>
                      <a:r>
                        <a:rPr lang="en-GB" sz="900" b="1" i="0" u="none" strike="noStrike" dirty="0">
                          <a:solidFill>
                            <a:srgbClr val="000000"/>
                          </a:solidFill>
                          <a:effectLst/>
                          <a:latin typeface="Arial" panose="020B0604020202020204" pitchFamily="34" charset="0"/>
                        </a:rPr>
                        <a:t>GB</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GB" sz="900" b="0" i="0" u="none" strike="noStrike" dirty="0">
                          <a:solidFill>
                            <a:srgbClr val="000000"/>
                          </a:solidFill>
                          <a:effectLst/>
                          <a:latin typeface="Arial" panose="020B0604020202020204" pitchFamily="34" charset="0"/>
                        </a:rPr>
                        <a:t>118.6m</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122.8m</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371.7m</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371.8m</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£24.0bn</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£24.7bn</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+2.9%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85014676"/>
                  </a:ext>
                </a:extLst>
              </a:tr>
              <a:tr h="216000">
                <a:tc>
                  <a:txBody>
                    <a:bodyPr/>
                    <a:lstStyle/>
                    <a:p>
                      <a:pPr algn="l" rtl="0" fontAlgn="b"/>
                      <a:r>
                        <a:rPr lang="en-GB" sz="900" b="1" i="0" u="none" strike="noStrike" dirty="0">
                          <a:solidFill>
                            <a:srgbClr val="000000"/>
                          </a:solidFill>
                          <a:effectLst/>
                          <a:latin typeface="Arial" panose="020B0604020202020204" pitchFamily="34" charset="0"/>
                        </a:rPr>
                        <a:t>England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GB" sz="900" b="0" i="0" u="none" strike="noStrike" dirty="0">
                          <a:solidFill>
                            <a:srgbClr val="000000"/>
                          </a:solidFill>
                          <a:effectLst/>
                          <a:latin typeface="Arial" panose="020B0604020202020204" pitchFamily="34" charset="0"/>
                        </a:rPr>
                        <a:t>97.4m</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99.1m</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295.8m</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290.3m</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£19.3bn</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£19.4bn</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+0.5%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06550180"/>
                  </a:ext>
                </a:extLst>
              </a:tr>
              <a:tr h="216000">
                <a:tc>
                  <a:txBody>
                    <a:bodyPr/>
                    <a:lstStyle/>
                    <a:p>
                      <a:pPr algn="l" rtl="0" fontAlgn="b"/>
                      <a:r>
                        <a:rPr lang="en-GB" sz="900" b="1" i="0" u="none" strike="noStrike" dirty="0">
                          <a:solidFill>
                            <a:srgbClr val="000000"/>
                          </a:solidFill>
                          <a:effectLst/>
                          <a:latin typeface="Arial" panose="020B0604020202020204" pitchFamily="34" charset="0"/>
                        </a:rPr>
                        <a:t>Scotland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GB" sz="900" b="0" i="0" u="none" strike="noStrike" dirty="0">
                          <a:solidFill>
                            <a:srgbClr val="000000"/>
                          </a:solidFill>
                          <a:effectLst/>
                          <a:latin typeface="Arial" panose="020B0604020202020204" pitchFamily="34" charset="0"/>
                        </a:rPr>
                        <a:t>11.8m</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13.8m</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+17.0%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40.3m</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46.4m</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+15.1%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£2.8bn</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£3.2bn</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+15.9%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3825349"/>
                  </a:ext>
                </a:extLst>
              </a:tr>
              <a:tr h="216000">
                <a:tc>
                  <a:txBody>
                    <a:bodyPr/>
                    <a:lstStyle/>
                    <a:p>
                      <a:pPr algn="l" rtl="0" fontAlgn="b"/>
                      <a:r>
                        <a:rPr lang="en-GB" sz="900" b="1" i="0" u="none" strike="noStrike" dirty="0">
                          <a:solidFill>
                            <a:srgbClr val="000000"/>
                          </a:solidFill>
                          <a:effectLst/>
                          <a:latin typeface="Arial" panose="020B0604020202020204" pitchFamily="34" charset="0"/>
                        </a:rPr>
                        <a:t>Wales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GB" sz="900" b="0" i="0" u="none" strike="noStrike" dirty="0">
                          <a:solidFill>
                            <a:srgbClr val="000000"/>
                          </a:solidFill>
                          <a:effectLst/>
                          <a:latin typeface="Arial" panose="020B0604020202020204" pitchFamily="34" charset="0"/>
                        </a:rPr>
                        <a:t>10.0m</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10.7m</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+6.8%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35.6m</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35.1m</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£1.9bn</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£2.0bn</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+8.1%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755982246"/>
                  </a:ext>
                </a:extLst>
              </a:tr>
            </a:tbl>
          </a:graphicData>
        </a:graphic>
      </p:graphicFrame>
      <p:graphicFrame>
        <p:nvGraphicFramePr>
          <p:cNvPr id="35" name="Table 34">
            <a:extLst>
              <a:ext uri="{FF2B5EF4-FFF2-40B4-BE49-F238E27FC236}">
                <a16:creationId xmlns:a16="http://schemas.microsoft.com/office/drawing/2014/main" id="{D8A815E8-5942-4678-B8FC-7431E49423BC}"/>
              </a:ext>
            </a:extLst>
          </p:cNvPr>
          <p:cNvGraphicFramePr>
            <a:graphicFrameLocks noGrp="1"/>
          </p:cNvGraphicFramePr>
          <p:nvPr>
            <p:extLst>
              <p:ext uri="{D42A27DB-BD31-4B8C-83A1-F6EECF244321}">
                <p14:modId xmlns:p14="http://schemas.microsoft.com/office/powerpoint/2010/main" val="2674808115"/>
              </p:ext>
            </p:extLst>
          </p:nvPr>
        </p:nvGraphicFramePr>
        <p:xfrm>
          <a:off x="355599" y="3781482"/>
          <a:ext cx="7381230" cy="1540800"/>
        </p:xfrm>
        <a:graphic>
          <a:graphicData uri="http://schemas.openxmlformats.org/drawingml/2006/table">
            <a:tbl>
              <a:tblPr/>
              <a:tblGrid>
                <a:gridCol w="738123">
                  <a:extLst>
                    <a:ext uri="{9D8B030D-6E8A-4147-A177-3AD203B41FA5}">
                      <a16:colId xmlns:a16="http://schemas.microsoft.com/office/drawing/2014/main" val="1155422996"/>
                    </a:ext>
                  </a:extLst>
                </a:gridCol>
                <a:gridCol w="738123">
                  <a:extLst>
                    <a:ext uri="{9D8B030D-6E8A-4147-A177-3AD203B41FA5}">
                      <a16:colId xmlns:a16="http://schemas.microsoft.com/office/drawing/2014/main" val="4157352034"/>
                    </a:ext>
                  </a:extLst>
                </a:gridCol>
                <a:gridCol w="738123">
                  <a:extLst>
                    <a:ext uri="{9D8B030D-6E8A-4147-A177-3AD203B41FA5}">
                      <a16:colId xmlns:a16="http://schemas.microsoft.com/office/drawing/2014/main" val="2953435941"/>
                    </a:ext>
                  </a:extLst>
                </a:gridCol>
                <a:gridCol w="738123">
                  <a:extLst>
                    <a:ext uri="{9D8B030D-6E8A-4147-A177-3AD203B41FA5}">
                      <a16:colId xmlns:a16="http://schemas.microsoft.com/office/drawing/2014/main" val="2794480671"/>
                    </a:ext>
                  </a:extLst>
                </a:gridCol>
                <a:gridCol w="738123">
                  <a:extLst>
                    <a:ext uri="{9D8B030D-6E8A-4147-A177-3AD203B41FA5}">
                      <a16:colId xmlns:a16="http://schemas.microsoft.com/office/drawing/2014/main" val="1481149361"/>
                    </a:ext>
                  </a:extLst>
                </a:gridCol>
                <a:gridCol w="738123">
                  <a:extLst>
                    <a:ext uri="{9D8B030D-6E8A-4147-A177-3AD203B41FA5}">
                      <a16:colId xmlns:a16="http://schemas.microsoft.com/office/drawing/2014/main" val="1049792623"/>
                    </a:ext>
                  </a:extLst>
                </a:gridCol>
                <a:gridCol w="738123">
                  <a:extLst>
                    <a:ext uri="{9D8B030D-6E8A-4147-A177-3AD203B41FA5}">
                      <a16:colId xmlns:a16="http://schemas.microsoft.com/office/drawing/2014/main" val="3893606274"/>
                    </a:ext>
                  </a:extLst>
                </a:gridCol>
                <a:gridCol w="738123">
                  <a:extLst>
                    <a:ext uri="{9D8B030D-6E8A-4147-A177-3AD203B41FA5}">
                      <a16:colId xmlns:a16="http://schemas.microsoft.com/office/drawing/2014/main" val="1018432870"/>
                    </a:ext>
                  </a:extLst>
                </a:gridCol>
                <a:gridCol w="738123">
                  <a:extLst>
                    <a:ext uri="{9D8B030D-6E8A-4147-A177-3AD203B41FA5}">
                      <a16:colId xmlns:a16="http://schemas.microsoft.com/office/drawing/2014/main" val="3465836848"/>
                    </a:ext>
                  </a:extLst>
                </a:gridCol>
                <a:gridCol w="738123">
                  <a:extLst>
                    <a:ext uri="{9D8B030D-6E8A-4147-A177-3AD203B41FA5}">
                      <a16:colId xmlns:a16="http://schemas.microsoft.com/office/drawing/2014/main" val="1798400079"/>
                    </a:ext>
                  </a:extLst>
                </a:gridCol>
              </a:tblGrid>
              <a:tr h="244800">
                <a:tc gridSpan="10">
                  <a:txBody>
                    <a:bodyPr/>
                    <a:lstStyle/>
                    <a:p>
                      <a:pPr algn="l" rtl="0" fontAlgn="ctr"/>
                      <a:r>
                        <a:rPr lang="en-GB" sz="900" b="1" i="0" u="none" strike="noStrike" dirty="0">
                          <a:solidFill>
                            <a:srgbClr val="FFFFFF"/>
                          </a:solidFill>
                          <a:effectLst/>
                          <a:latin typeface="Arial" panose="020B0604020202020204" pitchFamily="34" charset="0"/>
                        </a:rPr>
                        <a:t>Table 1.1.2 - Holiday tourism*</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4BACC6"/>
                    </a:solid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893555221"/>
                  </a:ext>
                </a:extLst>
              </a:tr>
              <a:tr h="216000">
                <a:tc>
                  <a:txBody>
                    <a:bodyPr/>
                    <a:lstStyle/>
                    <a:p>
                      <a:pPr algn="ctr" rtl="0" fontAlgn="b"/>
                      <a:r>
                        <a:rPr lang="en-GB" sz="900" b="1" i="0" u="none" strike="noStrike" dirty="0">
                          <a:solidFill>
                            <a:srgbClr val="000000"/>
                          </a:solidFill>
                          <a:effectLst/>
                          <a:latin typeface="Arial" panose="020B0604020202020204" pitchFamily="34" charset="0"/>
                        </a:rPr>
                        <a:t>-</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3">
                  <a:txBody>
                    <a:bodyPr/>
                    <a:lstStyle/>
                    <a:p>
                      <a:pPr algn="ctr" rtl="0" fontAlgn="b"/>
                      <a:r>
                        <a:rPr lang="en-GB" sz="900" b="1" i="0" u="none" strike="noStrike" dirty="0">
                          <a:solidFill>
                            <a:srgbClr val="000000"/>
                          </a:solidFill>
                          <a:effectLst/>
                          <a:latin typeface="Arial" panose="020B0604020202020204" pitchFamily="34" charset="0"/>
                        </a:rPr>
                        <a:t>Trips</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pPr algn="ctr" rtl="0" fontAlgn="b"/>
                      <a:endParaRPr lang="en-GB" sz="800" b="0" i="0" u="none" strike="noStrike" dirty="0">
                        <a:solidFill>
                          <a:srgbClr val="717171"/>
                        </a:solidFill>
                        <a:effectLst/>
                        <a:latin typeface="Arial" panose="020B0604020202020204" pitchFamily="34" charset="0"/>
                      </a:endParaRPr>
                    </a:p>
                  </a:txBody>
                  <a:tcPr marL="9525" marR="9525" marT="9525" marB="0" anchor="b">
                    <a:lnL>
                      <a:noFill/>
                    </a:lnL>
                    <a:lnR>
                      <a:noFill/>
                    </a:lnR>
                    <a:lnT>
                      <a:noFill/>
                    </a:lnT>
                    <a:lnB>
                      <a:noFill/>
                    </a:lnB>
                    <a:solidFill>
                      <a:schemeClr val="bg1"/>
                    </a:solidFill>
                  </a:tcPr>
                </a:tc>
                <a:tc hMerge="1">
                  <a:txBody>
                    <a:bodyPr/>
                    <a:lstStyle/>
                    <a:p>
                      <a:pPr algn="ctr" rtl="0" fontAlgn="b"/>
                      <a:endParaRPr lang="en-GB" sz="800" b="0" i="0" u="none" strike="noStrike" dirty="0">
                        <a:solidFill>
                          <a:srgbClr val="717171"/>
                        </a:solidFill>
                        <a:effectLst/>
                        <a:latin typeface="Arial" panose="020B0604020202020204" pitchFamily="34" charset="0"/>
                      </a:endParaRPr>
                    </a:p>
                  </a:txBody>
                  <a:tcPr marL="9525" marR="9525" marT="9525" marB="0" anchor="b">
                    <a:lnL>
                      <a:noFill/>
                    </a:lnL>
                    <a:lnR w="12700" cap="flat" cmpd="sng" algn="ctr">
                      <a:solidFill>
                        <a:srgbClr val="D9D9D9"/>
                      </a:solidFill>
                      <a:prstDash val="solid"/>
                      <a:round/>
                      <a:headEnd type="none" w="med" len="med"/>
                      <a:tailEnd type="none" w="med" len="med"/>
                    </a:lnR>
                    <a:lnT>
                      <a:noFill/>
                    </a:lnT>
                    <a:lnB>
                      <a:noFill/>
                    </a:lnB>
                    <a:solidFill>
                      <a:schemeClr val="bg1"/>
                    </a:solidFill>
                  </a:tcPr>
                </a:tc>
                <a:tc gridSpan="3">
                  <a:txBody>
                    <a:bodyPr/>
                    <a:lstStyle/>
                    <a:p>
                      <a:pPr algn="ctr" rtl="0" fontAlgn="b"/>
                      <a:r>
                        <a:rPr lang="en-GB" sz="900" b="1" i="0" u="none" strike="noStrike" dirty="0">
                          <a:solidFill>
                            <a:srgbClr val="000000"/>
                          </a:solidFill>
                          <a:effectLst/>
                          <a:latin typeface="Arial" panose="020B0604020202020204" pitchFamily="34" charset="0"/>
                        </a:rPr>
                        <a:t>Bednights</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pPr algn="ctr" rtl="0" fontAlgn="b"/>
                      <a:endParaRPr lang="en-GB" sz="800" b="0" i="0" u="none" strike="noStrike" dirty="0">
                        <a:solidFill>
                          <a:srgbClr val="717171"/>
                        </a:solidFill>
                        <a:effectLst/>
                        <a:latin typeface="Arial" panose="020B0604020202020204" pitchFamily="34" charset="0"/>
                      </a:endParaRPr>
                    </a:p>
                  </a:txBody>
                  <a:tcPr marL="9525" marR="9525" marT="9525" marB="0" anchor="b">
                    <a:lnL>
                      <a:noFill/>
                    </a:lnL>
                    <a:lnR>
                      <a:noFill/>
                    </a:lnR>
                    <a:lnT>
                      <a:noFill/>
                    </a:lnT>
                    <a:lnB>
                      <a:noFill/>
                    </a:lnB>
                    <a:solidFill>
                      <a:schemeClr val="bg1"/>
                    </a:solidFill>
                  </a:tcPr>
                </a:tc>
                <a:tc hMerge="1">
                  <a:txBody>
                    <a:bodyPr/>
                    <a:lstStyle/>
                    <a:p>
                      <a:pPr algn="ctr" rtl="0" fontAlgn="b"/>
                      <a:endParaRPr lang="en-GB" sz="800" b="0" i="0" u="none" strike="noStrike" dirty="0">
                        <a:solidFill>
                          <a:srgbClr val="717171"/>
                        </a:solidFill>
                        <a:effectLst/>
                        <a:latin typeface="Arial" panose="020B0604020202020204" pitchFamily="34" charset="0"/>
                      </a:endParaRPr>
                    </a:p>
                  </a:txBody>
                  <a:tcPr marL="9525" marR="9525" marT="9525" marB="0" anchor="b">
                    <a:lnL>
                      <a:noFill/>
                    </a:lnL>
                    <a:lnR w="12700" cap="flat" cmpd="sng" algn="ctr">
                      <a:solidFill>
                        <a:srgbClr val="D9D9D9"/>
                      </a:solidFill>
                      <a:prstDash val="solid"/>
                      <a:round/>
                      <a:headEnd type="none" w="med" len="med"/>
                      <a:tailEnd type="none" w="med" len="med"/>
                    </a:lnR>
                    <a:lnT>
                      <a:noFill/>
                    </a:lnT>
                    <a:lnB>
                      <a:noFill/>
                    </a:lnB>
                    <a:solidFill>
                      <a:schemeClr val="bg1"/>
                    </a:solidFill>
                  </a:tcPr>
                </a:tc>
                <a:tc gridSpan="3">
                  <a:txBody>
                    <a:bodyPr/>
                    <a:lstStyle/>
                    <a:p>
                      <a:pPr algn="ctr" rtl="0" fontAlgn="b"/>
                      <a:r>
                        <a:rPr lang="en-GB" sz="900" b="1" i="0" u="none" strike="noStrike" dirty="0">
                          <a:solidFill>
                            <a:srgbClr val="000000"/>
                          </a:solidFill>
                          <a:effectLst/>
                          <a:latin typeface="Arial" panose="020B0604020202020204" pitchFamily="34" charset="0"/>
                        </a:rPr>
                        <a:t>Expenditure</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pPr algn="ctr" rtl="0" fontAlgn="b"/>
                      <a:endParaRPr lang="en-GB" sz="800" b="0" i="0" u="none" strike="noStrike" dirty="0">
                        <a:solidFill>
                          <a:srgbClr val="717171"/>
                        </a:solidFill>
                        <a:effectLst/>
                        <a:latin typeface="Arial" panose="020B0604020202020204" pitchFamily="34" charset="0"/>
                      </a:endParaRPr>
                    </a:p>
                  </a:txBody>
                  <a:tcPr marL="9525" marR="9525" marT="9525" marB="0" anchor="b">
                    <a:lnL>
                      <a:noFill/>
                    </a:lnL>
                    <a:lnR>
                      <a:noFill/>
                    </a:lnR>
                    <a:lnT>
                      <a:noFill/>
                    </a:lnT>
                    <a:lnB>
                      <a:noFill/>
                    </a:lnB>
                    <a:solidFill>
                      <a:schemeClr val="bg1"/>
                    </a:solidFill>
                  </a:tcPr>
                </a:tc>
                <a:tc hMerge="1">
                  <a:txBody>
                    <a:bodyPr/>
                    <a:lstStyle/>
                    <a:p>
                      <a:pPr algn="ctr" rtl="0" fontAlgn="b"/>
                      <a:endParaRPr lang="en-GB" sz="800" b="0" i="0" u="none" strike="noStrike" dirty="0">
                        <a:solidFill>
                          <a:srgbClr val="717171"/>
                        </a:solidFill>
                        <a:effectLst/>
                        <a:latin typeface="Arial" panose="020B0604020202020204" pitchFamily="34" charset="0"/>
                      </a:endParaRPr>
                    </a:p>
                  </a:txBody>
                  <a:tcPr marL="9525" marR="9525" marT="9525" marB="0" anchor="b">
                    <a:lnL>
                      <a:noFill/>
                    </a:lnL>
                    <a:lnR>
                      <a:noFill/>
                    </a:lnR>
                    <a:lnT>
                      <a:noFill/>
                    </a:lnT>
                    <a:lnB>
                      <a:noFill/>
                    </a:lnB>
                    <a:solidFill>
                      <a:schemeClr val="bg1"/>
                    </a:solidFill>
                  </a:tcPr>
                </a:tc>
                <a:extLst>
                  <a:ext uri="{0D108BD9-81ED-4DB2-BD59-A6C34878D82A}">
                    <a16:rowId xmlns:a16="http://schemas.microsoft.com/office/drawing/2014/main" val="1528821753"/>
                  </a:ext>
                </a:extLst>
              </a:tr>
              <a:tr h="216000">
                <a:tc>
                  <a:txBody>
                    <a:bodyPr/>
                    <a:lstStyle/>
                    <a:p>
                      <a:pPr algn="ctr" rtl="0" fontAlgn="b"/>
                      <a:r>
                        <a:rPr lang="en-GB" sz="900" b="1" i="0" u="none" strike="noStrike" dirty="0">
                          <a:solidFill>
                            <a:srgbClr val="000000"/>
                          </a:solidFill>
                          <a:effectLst/>
                          <a:latin typeface="Arial" panose="020B0604020202020204" pitchFamily="34" charset="0"/>
                        </a:rPr>
                        <a:t> -</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algn="ctr" rtl="0" fontAlgn="b"/>
                      <a:r>
                        <a:rPr lang="en-GB" sz="900" b="0" i="0" u="none" strike="noStrike" dirty="0">
                          <a:solidFill>
                            <a:srgbClr val="000000"/>
                          </a:solidFill>
                          <a:effectLst/>
                          <a:latin typeface="Arial" panose="020B0604020202020204" pitchFamily="34" charset="0"/>
                        </a:rPr>
                        <a:t>2018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algn="ctr" rtl="0" fontAlgn="b"/>
                      <a:r>
                        <a:rPr lang="en-GB" sz="900" b="0" i="0" u="none" strike="noStrike" dirty="0">
                          <a:solidFill>
                            <a:srgbClr val="000000"/>
                          </a:solidFill>
                          <a:effectLst/>
                          <a:latin typeface="Arial" panose="020B0604020202020204" pitchFamily="34" charset="0"/>
                        </a:rPr>
                        <a:t>2019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algn="ctr" rtl="0" fontAlgn="b"/>
                      <a:r>
                        <a:rPr lang="en-GB" sz="900" b="0" i="0" u="none" strike="noStrike" dirty="0">
                          <a:solidFill>
                            <a:srgbClr val="000000"/>
                          </a:solidFill>
                          <a:effectLst/>
                          <a:latin typeface="Arial" panose="020B0604020202020204" pitchFamily="34" charset="0"/>
                        </a:rPr>
                        <a:t>% change</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algn="ctr" rtl="0" fontAlgn="b"/>
                      <a:r>
                        <a:rPr lang="en-GB" sz="900" b="0" i="0" u="none" strike="noStrike" dirty="0">
                          <a:solidFill>
                            <a:srgbClr val="000000"/>
                          </a:solidFill>
                          <a:effectLst/>
                          <a:latin typeface="Arial" panose="020B0604020202020204" pitchFamily="34" charset="0"/>
                        </a:rPr>
                        <a:t>2018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algn="ctr" rtl="0" fontAlgn="b"/>
                      <a:r>
                        <a:rPr lang="en-GB" sz="900" b="0" i="0" u="none" strike="noStrike" dirty="0">
                          <a:solidFill>
                            <a:srgbClr val="000000"/>
                          </a:solidFill>
                          <a:effectLst/>
                          <a:latin typeface="Arial" panose="020B0604020202020204" pitchFamily="34" charset="0"/>
                        </a:rPr>
                        <a:t>2019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algn="ctr" rtl="0" fontAlgn="b"/>
                      <a:r>
                        <a:rPr lang="en-GB" sz="900" b="0" i="0" u="none" strike="noStrike">
                          <a:solidFill>
                            <a:srgbClr val="000000"/>
                          </a:solidFill>
                          <a:effectLst/>
                          <a:latin typeface="Arial" panose="020B0604020202020204" pitchFamily="34" charset="0"/>
                        </a:rPr>
                        <a:t>% change</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algn="ctr" rtl="0" fontAlgn="b"/>
                      <a:r>
                        <a:rPr lang="en-GB" sz="900" b="0" i="0" u="none" strike="noStrike" dirty="0">
                          <a:solidFill>
                            <a:srgbClr val="000000"/>
                          </a:solidFill>
                          <a:effectLst/>
                          <a:latin typeface="Arial" panose="020B0604020202020204" pitchFamily="34" charset="0"/>
                        </a:rPr>
                        <a:t>2018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algn="ctr" rtl="0" fontAlgn="b"/>
                      <a:r>
                        <a:rPr lang="en-GB" sz="900" b="0" i="0" u="none" strike="noStrike" dirty="0">
                          <a:solidFill>
                            <a:srgbClr val="000000"/>
                          </a:solidFill>
                          <a:effectLst/>
                          <a:latin typeface="Arial" panose="020B0604020202020204" pitchFamily="34" charset="0"/>
                        </a:rPr>
                        <a:t>2019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algn="ctr" rtl="0" fontAlgn="b"/>
                      <a:r>
                        <a:rPr lang="en-GB" sz="900" b="0" i="0" u="none" strike="noStrike" dirty="0">
                          <a:solidFill>
                            <a:srgbClr val="000000"/>
                          </a:solidFill>
                          <a:effectLst/>
                          <a:latin typeface="Arial" panose="020B0604020202020204" pitchFamily="34" charset="0"/>
                        </a:rPr>
                        <a:t>% change</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extLst>
                  <a:ext uri="{0D108BD9-81ED-4DB2-BD59-A6C34878D82A}">
                    <a16:rowId xmlns:a16="http://schemas.microsoft.com/office/drawing/2014/main" val="3870775013"/>
                  </a:ext>
                </a:extLst>
              </a:tr>
              <a:tr h="216000">
                <a:tc>
                  <a:txBody>
                    <a:bodyPr/>
                    <a:lstStyle/>
                    <a:p>
                      <a:pPr algn="l" rtl="0" fontAlgn="b"/>
                      <a:r>
                        <a:rPr lang="en-GB" sz="900" b="1" i="0" u="none" strike="noStrike" dirty="0">
                          <a:solidFill>
                            <a:srgbClr val="000000"/>
                          </a:solidFill>
                          <a:effectLst/>
                          <a:latin typeface="Arial" panose="020B0604020202020204" pitchFamily="34" charset="0"/>
                        </a:rPr>
                        <a:t>GB</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GB" sz="900" b="0" i="0" u="none" strike="noStrike" dirty="0">
                          <a:solidFill>
                            <a:srgbClr val="000000"/>
                          </a:solidFill>
                          <a:effectLst/>
                          <a:latin typeface="Arial" panose="020B0604020202020204" pitchFamily="34" charset="0"/>
                        </a:rPr>
                        <a:t>57.9m</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60.5m</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+4.4%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200.3m</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198.1m</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£14.3bn</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£14.5bn</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73296827"/>
                  </a:ext>
                </a:extLst>
              </a:tr>
              <a:tr h="216000">
                <a:tc>
                  <a:txBody>
                    <a:bodyPr/>
                    <a:lstStyle/>
                    <a:p>
                      <a:pPr algn="l" rtl="0" fontAlgn="b"/>
                      <a:r>
                        <a:rPr lang="en-GB" sz="900" b="1" i="0" u="none" strike="noStrike" dirty="0">
                          <a:solidFill>
                            <a:srgbClr val="000000"/>
                          </a:solidFill>
                          <a:effectLst/>
                          <a:latin typeface="Arial" panose="020B0604020202020204" pitchFamily="34" charset="0"/>
                        </a:rPr>
                        <a:t>England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GB" sz="900" b="0" i="0" u="none" strike="noStrike" dirty="0">
                          <a:solidFill>
                            <a:srgbClr val="000000"/>
                          </a:solidFill>
                          <a:effectLst/>
                          <a:latin typeface="Arial" panose="020B0604020202020204" pitchFamily="34" charset="0"/>
                        </a:rPr>
                        <a:t>45.2m</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46.4m</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+2.6%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151.1m</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147.3m</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-2.5%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£11.1bn</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£11.0bn</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43060953"/>
                  </a:ext>
                </a:extLst>
              </a:tr>
              <a:tr h="216000">
                <a:tc>
                  <a:txBody>
                    <a:bodyPr/>
                    <a:lstStyle/>
                    <a:p>
                      <a:pPr algn="l" rtl="0" fontAlgn="b"/>
                      <a:r>
                        <a:rPr lang="en-GB" sz="900" b="1" i="0" u="none" strike="noStrike" dirty="0">
                          <a:solidFill>
                            <a:srgbClr val="000000"/>
                          </a:solidFill>
                          <a:effectLst/>
                          <a:latin typeface="Arial" panose="020B0604020202020204" pitchFamily="34" charset="0"/>
                        </a:rPr>
                        <a:t>Scotland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GB" sz="900" b="0" i="0" u="none" strike="noStrike" dirty="0">
                          <a:solidFill>
                            <a:srgbClr val="000000"/>
                          </a:solidFill>
                          <a:effectLst/>
                          <a:latin typeface="Arial" panose="020B0604020202020204" pitchFamily="34" charset="0"/>
                        </a:rPr>
                        <a:t>6.6m</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7.7m</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+17.3%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24.7m</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27.7m</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+12.5%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£1.8bn</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£2.1bn</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+12.6%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28254017"/>
                  </a:ext>
                </a:extLst>
              </a:tr>
              <a:tr h="216000">
                <a:tc>
                  <a:txBody>
                    <a:bodyPr/>
                    <a:lstStyle/>
                    <a:p>
                      <a:pPr algn="l" rtl="0" fontAlgn="b"/>
                      <a:r>
                        <a:rPr lang="en-GB" sz="900" b="1" i="0" u="none" strike="noStrike" dirty="0">
                          <a:solidFill>
                            <a:srgbClr val="000000"/>
                          </a:solidFill>
                          <a:effectLst/>
                          <a:latin typeface="Arial" panose="020B0604020202020204" pitchFamily="34" charset="0"/>
                        </a:rPr>
                        <a:t>Wales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GB" sz="900" b="0" i="0" u="none" strike="noStrike" dirty="0">
                          <a:solidFill>
                            <a:srgbClr val="000000"/>
                          </a:solidFill>
                          <a:effectLst/>
                          <a:latin typeface="Arial" panose="020B0604020202020204" pitchFamily="34" charset="0"/>
                        </a:rPr>
                        <a:t>6.4m</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6.7m</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+4.6%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24.5m</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23.1m</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-5.8%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£1.4bn</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£1.4bn</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+5.6%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56244173"/>
                  </a:ext>
                </a:extLst>
              </a:tr>
            </a:tbl>
          </a:graphicData>
        </a:graphic>
      </p:graphicFrame>
      <p:sp>
        <p:nvSpPr>
          <p:cNvPr id="2" name="TextBox 1">
            <a:extLst>
              <a:ext uri="{FF2B5EF4-FFF2-40B4-BE49-F238E27FC236}">
                <a16:creationId xmlns:a16="http://schemas.microsoft.com/office/drawing/2014/main" id="{622CA1EE-E474-44BF-9C4D-3707AF78C9AB}"/>
              </a:ext>
            </a:extLst>
          </p:cNvPr>
          <p:cNvSpPr txBox="1"/>
          <p:nvPr/>
        </p:nvSpPr>
        <p:spPr>
          <a:xfrm>
            <a:off x="369887" y="5507851"/>
            <a:ext cx="7366939" cy="276999"/>
          </a:xfrm>
          <a:prstGeom prst="rect">
            <a:avLst/>
          </a:prstGeom>
          <a:noFill/>
        </p:spPr>
        <p:txBody>
          <a:bodyPr wrap="square" lIns="0" tIns="0" rIns="0" bIns="0" rtlCol="0">
            <a:spAutoFit/>
          </a:bodyPr>
          <a:lstStyle/>
          <a:p>
            <a:r>
              <a:rPr lang="en-GB" sz="900" dirty="0"/>
              <a:t>* % changes on these tables have been calculated using a greater numbers of significant figures and therefore if calculated manually using the figures on this table, the results will differ slightly</a:t>
            </a:r>
          </a:p>
        </p:txBody>
      </p:sp>
      <p:sp>
        <p:nvSpPr>
          <p:cNvPr id="23" name="Content Placeholder 25"/>
          <p:cNvSpPr txBox="1">
            <a:spLocks/>
          </p:cNvSpPr>
          <p:nvPr/>
        </p:nvSpPr>
        <p:spPr>
          <a:xfrm>
            <a:off x="8238654" y="1892302"/>
            <a:ext cx="3597274" cy="381952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t>A breakdown of all domestic overnight tourism and holiday tourism into trips, nights and spend by country.</a:t>
            </a:r>
          </a:p>
          <a:p>
            <a:r>
              <a:rPr lang="en-GB" sz="1050" b="1" dirty="0"/>
              <a:t>The number of overnight tourism trips within GB increased by +3.6% in 2019 compared with 2018, with the total number of trips taken amounting to 122.8 million.  The number of bednights spent during GB trips in 2019 remained in line with 2018 at 371.8 million. Expenditure on GB overnight trips increased in 2019, up by +2.9% to £24.7 billion, </a:t>
            </a:r>
          </a:p>
          <a:p>
            <a:r>
              <a:rPr lang="en-GB" sz="1050" b="1" dirty="0"/>
              <a:t>The volume of holiday trips in GB increased +4.4% in 2019 compared with 2018, amounting to 60.5 million trips.  However, the volume of holiday bednights declined -1.1% in 2019 to 198.1 million.  Spend on these holiday trips increased by +1.3% in 2019 to £14.5 billion</a:t>
            </a:r>
            <a:r>
              <a:rPr lang="en-GB" sz="1050" dirty="0"/>
              <a:t>.</a:t>
            </a:r>
            <a:endParaRPr lang="en-GB" sz="1050" dirty="0">
              <a:solidFill>
                <a:schemeClr val="accent1"/>
              </a:solidFill>
            </a:endParaRPr>
          </a:p>
          <a:p>
            <a:endParaRPr lang="en-GB" dirty="0">
              <a:solidFill>
                <a:schemeClr val="accent1"/>
              </a:solidFill>
            </a:endParaRPr>
          </a:p>
        </p:txBody>
      </p:sp>
      <p:sp>
        <p:nvSpPr>
          <p:cNvPr id="20" name="Action Button: Information 19">
            <a:hlinkClick r:id="rId3" action="ppaction://hlinksldjump" highlightClick="1"/>
          </p:cNvPr>
          <p:cNvSpPr/>
          <p:nvPr/>
        </p:nvSpPr>
        <p:spPr bwMode="ltGray">
          <a:xfrm>
            <a:off x="7787253" y="1888001"/>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21" name="Action Button: Information 20">
            <a:hlinkClick r:id="rId3" action="ppaction://hlinksldjump" highlightClick="1"/>
          </p:cNvPr>
          <p:cNvSpPr/>
          <p:nvPr/>
        </p:nvSpPr>
        <p:spPr bwMode="ltGray">
          <a:xfrm>
            <a:off x="7787253" y="3781482"/>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28" name="Freeform 16">
            <a:hlinkClick r:id="rId4" action="ppaction://hlinksldjump"/>
            <a:extLst>
              <a:ext uri="{FF2B5EF4-FFF2-40B4-BE49-F238E27FC236}">
                <a16:creationId xmlns:a16="http://schemas.microsoft.com/office/drawing/2014/main" id="{0C20901A-0B6D-4616-8D91-EECCBCF448FB}"/>
              </a:ext>
            </a:extLst>
          </p:cNvPr>
          <p:cNvSpPr>
            <a:spLocks noEditPoints="1"/>
          </p:cNvSpPr>
          <p:nvPr/>
        </p:nvSpPr>
        <p:spPr bwMode="auto">
          <a:xfrm>
            <a:off x="4723874"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cxnSp>
        <p:nvCxnSpPr>
          <p:cNvPr id="13" name="Straight Connector 12">
            <a:extLst>
              <a:ext uri="{FF2B5EF4-FFF2-40B4-BE49-F238E27FC236}">
                <a16:creationId xmlns:a16="http://schemas.microsoft.com/office/drawing/2014/main" id="{B8C6302B-A598-467F-97B4-880B77415954}"/>
              </a:ext>
            </a:extLst>
          </p:cNvPr>
          <p:cNvCxnSpPr>
            <a:cxnSpLocks/>
          </p:cNvCxnSpPr>
          <p:nvPr/>
        </p:nvCxnSpPr>
        <p:spPr>
          <a:xfrm>
            <a:off x="8036130" y="1880728"/>
            <a:ext cx="4558" cy="3904122"/>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3" name="Slide Number Placeholder 2">
            <a:extLst>
              <a:ext uri="{FF2B5EF4-FFF2-40B4-BE49-F238E27FC236}">
                <a16:creationId xmlns:a16="http://schemas.microsoft.com/office/drawing/2014/main" id="{68B6C52B-DF0B-4348-946E-8CE74DF18EEC}"/>
              </a:ext>
            </a:extLst>
          </p:cNvPr>
          <p:cNvSpPr>
            <a:spLocks noGrp="1"/>
          </p:cNvSpPr>
          <p:nvPr>
            <p:ph type="sldNum" sz="quarter" idx="4"/>
          </p:nvPr>
        </p:nvSpPr>
        <p:spPr/>
        <p:txBody>
          <a:bodyPr/>
          <a:lstStyle/>
          <a:p>
            <a:fld id="{4034BEE3-566C-4068-A777-C3A4762E861B}" type="slidenum">
              <a:rPr lang="en-GB" smtClean="0"/>
              <a:pPr/>
              <a:t>19</a:t>
            </a:fld>
            <a:endParaRPr lang="en-GB" dirty="0"/>
          </a:p>
        </p:txBody>
      </p:sp>
    </p:spTree>
    <p:extLst>
      <p:ext uri="{BB962C8B-B14F-4D97-AF65-F5344CB8AC3E}">
        <p14:creationId xmlns:p14="http://schemas.microsoft.com/office/powerpoint/2010/main" val="14783088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itle 23"/>
          <p:cNvSpPr>
            <a:spLocks noGrp="1"/>
          </p:cNvSpPr>
          <p:nvPr>
            <p:ph type="title"/>
          </p:nvPr>
        </p:nvSpPr>
        <p:spPr/>
        <p:txBody>
          <a:bodyPr anchor="b"/>
          <a:lstStyle/>
          <a:p>
            <a:r>
              <a:rPr lang="en-GB" dirty="0"/>
              <a:t>Contents</a:t>
            </a:r>
          </a:p>
        </p:txBody>
      </p:sp>
      <p:graphicFrame>
        <p:nvGraphicFramePr>
          <p:cNvPr id="8" name="Table 7"/>
          <p:cNvGraphicFramePr>
            <a:graphicFrameLocks noGrp="1"/>
          </p:cNvGraphicFramePr>
          <p:nvPr>
            <p:extLst>
              <p:ext uri="{D42A27DB-BD31-4B8C-83A1-F6EECF244321}">
                <p14:modId xmlns:p14="http://schemas.microsoft.com/office/powerpoint/2010/main" val="2655033851"/>
              </p:ext>
            </p:extLst>
          </p:nvPr>
        </p:nvGraphicFramePr>
        <p:xfrm>
          <a:off x="365122" y="2183906"/>
          <a:ext cx="5731200" cy="2645937"/>
        </p:xfrm>
        <a:graphic>
          <a:graphicData uri="http://schemas.openxmlformats.org/drawingml/2006/table">
            <a:tbl>
              <a:tblPr>
                <a:tableStyleId>{5C22544A-7EE6-4342-B048-85BDC9FD1C3A}</a:tableStyleId>
              </a:tblPr>
              <a:tblGrid>
                <a:gridCol w="406800">
                  <a:extLst>
                    <a:ext uri="{9D8B030D-6E8A-4147-A177-3AD203B41FA5}">
                      <a16:colId xmlns:a16="http://schemas.microsoft.com/office/drawing/2014/main" val="20000"/>
                    </a:ext>
                  </a:extLst>
                </a:gridCol>
                <a:gridCol w="4244400">
                  <a:extLst>
                    <a:ext uri="{9D8B030D-6E8A-4147-A177-3AD203B41FA5}">
                      <a16:colId xmlns:a16="http://schemas.microsoft.com/office/drawing/2014/main" val="20001"/>
                    </a:ext>
                  </a:extLst>
                </a:gridCol>
                <a:gridCol w="1080000">
                  <a:extLst>
                    <a:ext uri="{9D8B030D-6E8A-4147-A177-3AD203B41FA5}">
                      <a16:colId xmlns:a16="http://schemas.microsoft.com/office/drawing/2014/main" val="20002"/>
                    </a:ext>
                  </a:extLst>
                </a:gridCol>
              </a:tblGrid>
              <a:tr h="293993">
                <a:tc>
                  <a:txBody>
                    <a:bodyPr/>
                    <a:lstStyle/>
                    <a:p>
                      <a:r>
                        <a:rPr lang="en-GB" sz="1100" b="1" dirty="0">
                          <a:solidFill>
                            <a:schemeClr val="tx1"/>
                          </a:solidFill>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GB" sz="1100" b="1" dirty="0">
                          <a:solidFill>
                            <a:schemeClr val="tx1"/>
                          </a:solidFill>
                        </a:rPr>
                        <a:t>Welcome </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200" b="1" dirty="0">
                          <a:solidFill>
                            <a:schemeClr val="tx1"/>
                          </a:solidFill>
                          <a:hlinkClick r:id="rId3" action="ppaction://hlinksldjump"/>
                        </a:rPr>
                        <a:t>03</a:t>
                      </a:r>
                      <a:endParaRPr lang="en-GB" sz="1200" b="1" dirty="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93993">
                <a:tc>
                  <a:txBody>
                    <a:bodyPr/>
                    <a:lstStyle/>
                    <a:p>
                      <a:r>
                        <a:rPr lang="en-GB" sz="1100" b="1" dirty="0">
                          <a:solidFill>
                            <a:schemeClr val="tx1"/>
                          </a:solidFill>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GB" sz="1100" b="1" dirty="0">
                          <a:solidFill>
                            <a:schemeClr val="tx1"/>
                          </a:solidFill>
                        </a:rPr>
                        <a:t>Summary</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200" b="1" dirty="0">
                          <a:solidFill>
                            <a:schemeClr val="tx1"/>
                          </a:solidFill>
                          <a:hlinkClick r:id="rId4" action="ppaction://hlinksldjump"/>
                        </a:rPr>
                        <a:t>05</a:t>
                      </a:r>
                      <a:endParaRPr lang="en-GB" sz="1200" b="1" dirty="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9399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1100" b="1" dirty="0">
                          <a:solidFill>
                            <a:schemeClr val="tx1"/>
                          </a:solidFill>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GB" sz="1100" b="1" dirty="0">
                          <a:solidFill>
                            <a:schemeClr val="tx1"/>
                          </a:solidFill>
                        </a:rPr>
                        <a:t>Introduction</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200" b="1" dirty="0">
                          <a:solidFill>
                            <a:schemeClr val="tx1"/>
                          </a:solidFill>
                          <a:hlinkClick r:id="rId5" action="ppaction://hlinksldjump"/>
                        </a:rPr>
                        <a:t>07</a:t>
                      </a:r>
                      <a:endParaRPr lang="en-GB" sz="1200" b="1" dirty="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93993">
                <a:tc>
                  <a:txBody>
                    <a:bodyPr/>
                    <a:lstStyle/>
                    <a:p>
                      <a:r>
                        <a:rPr lang="en-GB" sz="1100" b="1" dirty="0">
                          <a:solidFill>
                            <a:schemeClr val="tx1"/>
                          </a:solidFill>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GB" sz="1100" b="1" dirty="0" smtClean="0">
                          <a:solidFill>
                            <a:schemeClr val="tx1"/>
                          </a:solidFill>
                        </a:rPr>
                        <a:t>2019</a:t>
                      </a:r>
                      <a:r>
                        <a:rPr lang="en-GB" sz="1100" b="1" baseline="0" dirty="0" smtClean="0">
                          <a:solidFill>
                            <a:schemeClr val="tx1"/>
                          </a:solidFill>
                        </a:rPr>
                        <a:t> </a:t>
                      </a:r>
                      <a:r>
                        <a:rPr lang="en-GB" sz="1100" b="1" baseline="0" dirty="0">
                          <a:solidFill>
                            <a:schemeClr val="tx1"/>
                          </a:solidFill>
                        </a:rPr>
                        <a:t>Headlines</a:t>
                      </a:r>
                      <a:endParaRPr lang="en-GB" sz="1100" b="1" dirty="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200" b="1" dirty="0">
                          <a:solidFill>
                            <a:schemeClr val="tx1"/>
                          </a:solidFill>
                          <a:hlinkClick r:id="rId6" action="ppaction://hlinksldjump"/>
                        </a:rPr>
                        <a:t>17</a:t>
                      </a:r>
                      <a:endParaRPr lang="en-GB" sz="1200" b="1" dirty="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9399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1100" b="1" dirty="0">
                          <a:solidFill>
                            <a:schemeClr val="tx1"/>
                          </a:solidFill>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GB" sz="1100" b="1" dirty="0" smtClean="0">
                          <a:solidFill>
                            <a:schemeClr val="tx1"/>
                          </a:solidFill>
                        </a:rPr>
                        <a:t>2019</a:t>
                      </a:r>
                      <a:r>
                        <a:rPr lang="en-GB" sz="1100" b="1" baseline="0" dirty="0" smtClean="0">
                          <a:solidFill>
                            <a:schemeClr val="tx1"/>
                          </a:solidFill>
                        </a:rPr>
                        <a:t> </a:t>
                      </a:r>
                      <a:r>
                        <a:rPr lang="en-GB" sz="1100" b="1" baseline="0" dirty="0">
                          <a:solidFill>
                            <a:schemeClr val="tx1"/>
                          </a:solidFill>
                        </a:rPr>
                        <a:t>Detail</a:t>
                      </a:r>
                      <a:endParaRPr lang="en-GB" sz="1100" b="1" dirty="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200" b="1" dirty="0">
                          <a:solidFill>
                            <a:schemeClr val="tx1"/>
                          </a:solidFill>
                          <a:hlinkClick r:id="rId7" action="ppaction://hlinksldjump"/>
                        </a:rPr>
                        <a:t>34</a:t>
                      </a:r>
                      <a:endParaRPr lang="en-GB" sz="1200" b="1" dirty="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93993">
                <a:tc>
                  <a:txBody>
                    <a:bodyPr/>
                    <a:lstStyle/>
                    <a:p>
                      <a:r>
                        <a:rPr lang="en-GB" sz="1100" b="1" dirty="0">
                          <a:solidFill>
                            <a:schemeClr val="tx1"/>
                          </a:solidFill>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GB" sz="1100" b="1" baseline="0" dirty="0" smtClean="0">
                          <a:solidFill>
                            <a:schemeClr val="tx1"/>
                          </a:solidFill>
                        </a:rPr>
                        <a:t>2019 </a:t>
                      </a:r>
                      <a:r>
                        <a:rPr lang="en-GB" sz="1100" b="1" baseline="0" dirty="0">
                          <a:solidFill>
                            <a:schemeClr val="tx1"/>
                          </a:solidFill>
                        </a:rPr>
                        <a:t>Long-term trends</a:t>
                      </a:r>
                      <a:endParaRPr lang="en-GB" sz="1100" b="1" dirty="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200" b="1" dirty="0">
                          <a:solidFill>
                            <a:schemeClr val="tx1"/>
                          </a:solidFill>
                          <a:hlinkClick r:id="rId8" action="ppaction://hlinksldjump"/>
                        </a:rPr>
                        <a:t>76</a:t>
                      </a:r>
                      <a:endParaRPr lang="en-GB" sz="1200" b="1" dirty="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93993">
                <a:tc>
                  <a:txBody>
                    <a:bodyPr/>
                    <a:lstStyle/>
                    <a:p>
                      <a:r>
                        <a:rPr lang="en-GB" sz="1100" b="1" dirty="0">
                          <a:solidFill>
                            <a:schemeClr val="tx1"/>
                          </a:solidFill>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1100" b="1" dirty="0">
                          <a:solidFill>
                            <a:schemeClr val="tx1"/>
                          </a:solidFill>
                        </a:rPr>
                        <a:t>Full</a:t>
                      </a:r>
                      <a:r>
                        <a:rPr lang="en-GB" sz="1100" b="1" baseline="0" dirty="0">
                          <a:solidFill>
                            <a:schemeClr val="tx1"/>
                          </a:solidFill>
                        </a:rPr>
                        <a:t> data tables</a:t>
                      </a:r>
                      <a:endParaRPr lang="en-GB" sz="1100" b="1" dirty="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200" b="1" dirty="0">
                          <a:solidFill>
                            <a:schemeClr val="tx1"/>
                          </a:solidFill>
                          <a:hlinkClick r:id="rId9" action="ppaction://hlinksldjump"/>
                        </a:rPr>
                        <a:t>108</a:t>
                      </a:r>
                      <a:endParaRPr lang="en-GB" sz="1200" b="1" dirty="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293993">
                <a:tc>
                  <a:txBody>
                    <a:bodyPr/>
                    <a:lstStyle/>
                    <a:p>
                      <a:r>
                        <a:rPr lang="en-GB" sz="1100" b="1" dirty="0">
                          <a:solidFill>
                            <a:schemeClr val="tx1"/>
                          </a:solidFill>
                        </a:rPr>
                        <a:t>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1100" b="1" dirty="0">
                          <a:solidFill>
                            <a:schemeClr val="tx1"/>
                          </a:solidFill>
                        </a:rPr>
                        <a:t>Methods &amp; Performance Report</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200" b="1" dirty="0">
                          <a:solidFill>
                            <a:schemeClr val="tx1"/>
                          </a:solidFill>
                          <a:hlinkClick r:id="rId10" action="ppaction://hlinksldjump"/>
                        </a:rPr>
                        <a:t>122</a:t>
                      </a:r>
                      <a:endParaRPr lang="en-GB" sz="1200" b="1" dirty="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293993">
                <a:tc>
                  <a:txBody>
                    <a:bodyPr/>
                    <a:lstStyle/>
                    <a:p>
                      <a:r>
                        <a:rPr lang="en-GB" sz="1100" b="1" dirty="0">
                          <a:solidFill>
                            <a:schemeClr val="tx1"/>
                          </a:solidFill>
                        </a:rPr>
                        <a:t>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1100" b="1" dirty="0">
                          <a:solidFill>
                            <a:schemeClr val="tx1"/>
                          </a:solidFill>
                        </a:rPr>
                        <a:t>Further details</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200" b="1" dirty="0">
                          <a:solidFill>
                            <a:schemeClr val="tx1"/>
                          </a:solidFill>
                          <a:hlinkClick r:id="rId11" action="ppaction://hlinksldjump"/>
                        </a:rPr>
                        <a:t>146</a:t>
                      </a:r>
                      <a:endParaRPr lang="en-GB" sz="1200" b="1" dirty="0">
                        <a:solidFill>
                          <a:schemeClr val="bg2"/>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bl>
          </a:graphicData>
        </a:graphic>
      </p:graphicFrame>
      <p:sp>
        <p:nvSpPr>
          <p:cNvPr id="9" name="Freeform 8">
            <a:hlinkClick r:id="rId3" action="ppaction://hlinksldjump"/>
          </p:cNvPr>
          <p:cNvSpPr>
            <a:spLocks noEditPoints="1"/>
          </p:cNvSpPr>
          <p:nvPr/>
        </p:nvSpPr>
        <p:spPr bwMode="auto">
          <a:xfrm>
            <a:off x="900797"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bg2"/>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4" name="TextBox 3"/>
          <p:cNvSpPr txBox="1"/>
          <p:nvPr/>
        </p:nvSpPr>
        <p:spPr>
          <a:xfrm>
            <a:off x="4929390" y="1924336"/>
            <a:ext cx="1274359" cy="169277"/>
          </a:xfrm>
          <a:prstGeom prst="rect">
            <a:avLst/>
          </a:prstGeom>
          <a:noFill/>
        </p:spPr>
        <p:txBody>
          <a:bodyPr wrap="square" lIns="0" tIns="0" rIns="0" bIns="0" rtlCol="0">
            <a:spAutoFit/>
          </a:bodyPr>
          <a:lstStyle/>
          <a:p>
            <a:pPr algn="ctr"/>
            <a:r>
              <a:rPr lang="en-GB" sz="1100" b="1" dirty="0"/>
              <a:t>Page</a:t>
            </a:r>
          </a:p>
        </p:txBody>
      </p:sp>
      <p:sp>
        <p:nvSpPr>
          <p:cNvPr id="2" name="Slide Number Placeholder 1">
            <a:extLst>
              <a:ext uri="{FF2B5EF4-FFF2-40B4-BE49-F238E27FC236}">
                <a16:creationId xmlns:a16="http://schemas.microsoft.com/office/drawing/2014/main" id="{B0ED8101-DDBB-46A9-8500-DA04C8DF6D94}"/>
              </a:ext>
            </a:extLst>
          </p:cNvPr>
          <p:cNvSpPr>
            <a:spLocks noGrp="1"/>
          </p:cNvSpPr>
          <p:nvPr>
            <p:ph type="sldNum" sz="quarter" idx="4"/>
          </p:nvPr>
        </p:nvSpPr>
        <p:spPr/>
        <p:txBody>
          <a:bodyPr/>
          <a:lstStyle/>
          <a:p>
            <a:fld id="{4034BEE3-566C-4068-A777-C3A4762E861B}" type="slidenum">
              <a:rPr lang="en-GB" smtClean="0"/>
              <a:pPr/>
              <a:t>2</a:t>
            </a:fld>
            <a:endParaRPr lang="en-GB" dirty="0"/>
          </a:p>
        </p:txBody>
      </p:sp>
    </p:spTree>
    <p:extLst>
      <p:ext uri="{BB962C8B-B14F-4D97-AF65-F5344CB8AC3E}">
        <p14:creationId xmlns:p14="http://schemas.microsoft.com/office/powerpoint/2010/main" val="14695139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Tourism in Great Britain 2019 – general trends </a:t>
            </a:r>
            <a:r>
              <a:rPr lang="en-GB" sz="1600" dirty="0"/>
              <a:t>(continued)</a:t>
            </a:r>
            <a:endParaRPr lang="en-GB" dirty="0"/>
          </a:p>
        </p:txBody>
      </p:sp>
      <p:graphicFrame>
        <p:nvGraphicFramePr>
          <p:cNvPr id="13" name="Table 12">
            <a:extLst>
              <a:ext uri="{FF2B5EF4-FFF2-40B4-BE49-F238E27FC236}">
                <a16:creationId xmlns:a16="http://schemas.microsoft.com/office/drawing/2014/main" id="{218ACD2A-B567-44DC-B047-5A5486F5FE47}"/>
              </a:ext>
            </a:extLst>
          </p:cNvPr>
          <p:cNvGraphicFramePr>
            <a:graphicFrameLocks noGrp="1"/>
          </p:cNvGraphicFramePr>
          <p:nvPr>
            <p:extLst>
              <p:ext uri="{D42A27DB-BD31-4B8C-83A1-F6EECF244321}">
                <p14:modId xmlns:p14="http://schemas.microsoft.com/office/powerpoint/2010/main" val="3576440860"/>
              </p:ext>
            </p:extLst>
          </p:nvPr>
        </p:nvGraphicFramePr>
        <p:xfrm>
          <a:off x="355600" y="1892705"/>
          <a:ext cx="7366939" cy="1540800"/>
        </p:xfrm>
        <a:graphic>
          <a:graphicData uri="http://schemas.openxmlformats.org/drawingml/2006/table">
            <a:tbl>
              <a:tblPr/>
              <a:tblGrid>
                <a:gridCol w="749776">
                  <a:extLst>
                    <a:ext uri="{9D8B030D-6E8A-4147-A177-3AD203B41FA5}">
                      <a16:colId xmlns:a16="http://schemas.microsoft.com/office/drawing/2014/main" val="3931791934"/>
                    </a:ext>
                  </a:extLst>
                </a:gridCol>
                <a:gridCol w="749776">
                  <a:extLst>
                    <a:ext uri="{9D8B030D-6E8A-4147-A177-3AD203B41FA5}">
                      <a16:colId xmlns:a16="http://schemas.microsoft.com/office/drawing/2014/main" val="1495349274"/>
                    </a:ext>
                  </a:extLst>
                </a:gridCol>
                <a:gridCol w="749776">
                  <a:extLst>
                    <a:ext uri="{9D8B030D-6E8A-4147-A177-3AD203B41FA5}">
                      <a16:colId xmlns:a16="http://schemas.microsoft.com/office/drawing/2014/main" val="507188584"/>
                    </a:ext>
                  </a:extLst>
                </a:gridCol>
                <a:gridCol w="618955">
                  <a:extLst>
                    <a:ext uri="{9D8B030D-6E8A-4147-A177-3AD203B41FA5}">
                      <a16:colId xmlns:a16="http://schemas.microsoft.com/office/drawing/2014/main" val="2175963078"/>
                    </a:ext>
                  </a:extLst>
                </a:gridCol>
                <a:gridCol w="749776">
                  <a:extLst>
                    <a:ext uri="{9D8B030D-6E8A-4147-A177-3AD203B41FA5}">
                      <a16:colId xmlns:a16="http://schemas.microsoft.com/office/drawing/2014/main" val="437374673"/>
                    </a:ext>
                  </a:extLst>
                </a:gridCol>
                <a:gridCol w="749776">
                  <a:extLst>
                    <a:ext uri="{9D8B030D-6E8A-4147-A177-3AD203B41FA5}">
                      <a16:colId xmlns:a16="http://schemas.microsoft.com/office/drawing/2014/main" val="2854683393"/>
                    </a:ext>
                  </a:extLst>
                </a:gridCol>
                <a:gridCol w="749776">
                  <a:extLst>
                    <a:ext uri="{9D8B030D-6E8A-4147-A177-3AD203B41FA5}">
                      <a16:colId xmlns:a16="http://schemas.microsoft.com/office/drawing/2014/main" val="4179179282"/>
                    </a:ext>
                  </a:extLst>
                </a:gridCol>
                <a:gridCol w="749776">
                  <a:extLst>
                    <a:ext uri="{9D8B030D-6E8A-4147-A177-3AD203B41FA5}">
                      <a16:colId xmlns:a16="http://schemas.microsoft.com/office/drawing/2014/main" val="2749662112"/>
                    </a:ext>
                  </a:extLst>
                </a:gridCol>
                <a:gridCol w="749776">
                  <a:extLst>
                    <a:ext uri="{9D8B030D-6E8A-4147-A177-3AD203B41FA5}">
                      <a16:colId xmlns:a16="http://schemas.microsoft.com/office/drawing/2014/main" val="3566929763"/>
                    </a:ext>
                  </a:extLst>
                </a:gridCol>
                <a:gridCol w="749776">
                  <a:extLst>
                    <a:ext uri="{9D8B030D-6E8A-4147-A177-3AD203B41FA5}">
                      <a16:colId xmlns:a16="http://schemas.microsoft.com/office/drawing/2014/main" val="1976969296"/>
                    </a:ext>
                  </a:extLst>
                </a:gridCol>
              </a:tblGrid>
              <a:tr h="244800">
                <a:tc gridSpan="10">
                  <a:txBody>
                    <a:bodyPr/>
                    <a:lstStyle/>
                    <a:p>
                      <a:pPr algn="l" rtl="0" fontAlgn="ctr"/>
                      <a:r>
                        <a:rPr lang="en-GB" sz="900" b="1" i="0" u="none" strike="noStrike" dirty="0">
                          <a:solidFill>
                            <a:srgbClr val="FFFFFF"/>
                          </a:solidFill>
                          <a:effectLst/>
                          <a:latin typeface="Arial" panose="020B0604020202020204" pitchFamily="34" charset="0"/>
                        </a:rPr>
                        <a:t>Table 1.1.3 - VFR tourism*</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4BACC6"/>
                    </a:solid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3018425480"/>
                  </a:ext>
                </a:extLst>
              </a:tr>
              <a:tr h="216000">
                <a:tc>
                  <a:txBody>
                    <a:bodyPr/>
                    <a:lstStyle/>
                    <a:p>
                      <a:pPr algn="ctr" rtl="0" fontAlgn="b"/>
                      <a:r>
                        <a:rPr lang="en-GB" sz="900" b="1" i="0" u="none" strike="noStrike" dirty="0">
                          <a:solidFill>
                            <a:srgbClr val="000000"/>
                          </a:solidFill>
                          <a:effectLst/>
                          <a:latin typeface="Arial" panose="020B0604020202020204" pitchFamily="34" charset="0"/>
                        </a:rPr>
                        <a:t>-</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3">
                  <a:txBody>
                    <a:bodyPr/>
                    <a:lstStyle/>
                    <a:p>
                      <a:pPr algn="ctr" rtl="0" fontAlgn="b"/>
                      <a:r>
                        <a:rPr lang="en-GB" sz="900" b="1" i="0" u="none" strike="noStrike" dirty="0">
                          <a:solidFill>
                            <a:srgbClr val="000000"/>
                          </a:solidFill>
                          <a:effectLst/>
                          <a:latin typeface="Arial" panose="020B0604020202020204" pitchFamily="34" charset="0"/>
                        </a:rPr>
                        <a:t>Trips</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pPr algn="ctr" rtl="0" fontAlgn="b"/>
                      <a:endParaRPr lang="en-GB" sz="800" b="0" i="0" u="none" strike="noStrike" dirty="0">
                        <a:solidFill>
                          <a:srgbClr val="717171"/>
                        </a:solidFill>
                        <a:effectLst/>
                        <a:latin typeface="Arial" panose="020B0604020202020204" pitchFamily="34" charset="0"/>
                      </a:endParaRPr>
                    </a:p>
                  </a:txBody>
                  <a:tcPr marL="9525" marR="9525" marT="9525" marB="0" anchor="ctr">
                    <a:lnL>
                      <a:noFill/>
                    </a:lnL>
                    <a:lnR>
                      <a:noFill/>
                    </a:lnR>
                    <a:lnT>
                      <a:noFill/>
                    </a:lnT>
                    <a:lnB>
                      <a:noFill/>
                    </a:lnB>
                    <a:solidFill>
                      <a:schemeClr val="bg1"/>
                    </a:solidFill>
                  </a:tcPr>
                </a:tc>
                <a:tc hMerge="1">
                  <a:txBody>
                    <a:bodyPr/>
                    <a:lstStyle/>
                    <a:p>
                      <a:pPr algn="ctr" rtl="0" fontAlgn="b"/>
                      <a:endParaRPr lang="en-GB" sz="800" b="0" i="0" u="none" strike="noStrike" dirty="0">
                        <a:solidFill>
                          <a:srgbClr val="717171"/>
                        </a:solidFill>
                        <a:effectLst/>
                        <a:latin typeface="Arial" panose="020B0604020202020204" pitchFamily="34" charset="0"/>
                      </a:endParaRPr>
                    </a:p>
                  </a:txBody>
                  <a:tcPr marL="9525" marR="9525" marT="9525" marB="0" anchor="ctr">
                    <a:lnL>
                      <a:noFill/>
                    </a:lnL>
                    <a:lnR>
                      <a:noFill/>
                    </a:lnR>
                    <a:lnT>
                      <a:noFill/>
                    </a:lnT>
                    <a:lnB>
                      <a:noFill/>
                    </a:lnB>
                    <a:solidFill>
                      <a:schemeClr val="bg1"/>
                    </a:solidFill>
                  </a:tcPr>
                </a:tc>
                <a:tc gridSpan="3">
                  <a:txBody>
                    <a:bodyPr/>
                    <a:lstStyle/>
                    <a:p>
                      <a:pPr algn="ctr" rtl="0" fontAlgn="b"/>
                      <a:r>
                        <a:rPr lang="en-GB" sz="900" b="1" i="0" u="none" strike="noStrike" dirty="0">
                          <a:solidFill>
                            <a:srgbClr val="000000"/>
                          </a:solidFill>
                          <a:effectLst/>
                          <a:latin typeface="Arial" panose="020B0604020202020204" pitchFamily="34" charset="0"/>
                        </a:rPr>
                        <a:t>Bednights</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pPr algn="ctr" rtl="0" fontAlgn="b"/>
                      <a:endParaRPr lang="en-GB" sz="800" b="0" i="0" u="none" strike="noStrike" dirty="0">
                        <a:solidFill>
                          <a:srgbClr val="717171"/>
                        </a:solidFill>
                        <a:effectLst/>
                        <a:latin typeface="Arial" panose="020B0604020202020204" pitchFamily="34" charset="0"/>
                      </a:endParaRPr>
                    </a:p>
                  </a:txBody>
                  <a:tcPr marL="9525" marR="9525" marT="9525" marB="0" anchor="ctr">
                    <a:lnL>
                      <a:noFill/>
                    </a:lnL>
                    <a:lnR>
                      <a:noFill/>
                    </a:lnR>
                    <a:lnT>
                      <a:noFill/>
                    </a:lnT>
                    <a:lnB>
                      <a:noFill/>
                    </a:lnB>
                    <a:solidFill>
                      <a:schemeClr val="bg1"/>
                    </a:solidFill>
                  </a:tcPr>
                </a:tc>
                <a:tc hMerge="1">
                  <a:txBody>
                    <a:bodyPr/>
                    <a:lstStyle/>
                    <a:p>
                      <a:pPr algn="ctr" rtl="0" fontAlgn="b"/>
                      <a:endParaRPr lang="en-GB" sz="800" b="0" i="0" u="none" strike="noStrike" dirty="0">
                        <a:solidFill>
                          <a:srgbClr val="717171"/>
                        </a:solidFill>
                        <a:effectLst/>
                        <a:latin typeface="Arial" panose="020B0604020202020204" pitchFamily="34" charset="0"/>
                      </a:endParaRPr>
                    </a:p>
                  </a:txBody>
                  <a:tcPr marL="9525" marR="9525" marT="9525" marB="0" anchor="ctr">
                    <a:lnL>
                      <a:noFill/>
                    </a:lnL>
                    <a:lnR>
                      <a:noFill/>
                    </a:lnR>
                    <a:lnT>
                      <a:noFill/>
                    </a:lnT>
                    <a:lnB>
                      <a:noFill/>
                    </a:lnB>
                    <a:solidFill>
                      <a:schemeClr val="bg1"/>
                    </a:solidFill>
                  </a:tcPr>
                </a:tc>
                <a:tc gridSpan="3">
                  <a:txBody>
                    <a:bodyPr/>
                    <a:lstStyle/>
                    <a:p>
                      <a:pPr algn="ctr" rtl="0" fontAlgn="b"/>
                      <a:r>
                        <a:rPr lang="en-GB" sz="900" b="1" i="0" u="none" strike="noStrike" dirty="0">
                          <a:solidFill>
                            <a:srgbClr val="000000"/>
                          </a:solidFill>
                          <a:effectLst/>
                          <a:latin typeface="Arial" panose="020B0604020202020204" pitchFamily="34" charset="0"/>
                        </a:rPr>
                        <a:t>Expenditure</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pPr algn="ctr" rtl="0" fontAlgn="b"/>
                      <a:endParaRPr lang="en-GB" sz="800" b="0" i="0" u="none" strike="noStrike" dirty="0">
                        <a:solidFill>
                          <a:srgbClr val="717171"/>
                        </a:solidFill>
                        <a:effectLst/>
                        <a:latin typeface="Arial" panose="020B0604020202020204" pitchFamily="34" charset="0"/>
                      </a:endParaRPr>
                    </a:p>
                  </a:txBody>
                  <a:tcPr marL="9525" marR="9525" marT="9525" marB="0" anchor="ctr">
                    <a:lnL>
                      <a:noFill/>
                    </a:lnL>
                    <a:lnR>
                      <a:noFill/>
                    </a:lnR>
                    <a:lnT>
                      <a:noFill/>
                    </a:lnT>
                    <a:lnB>
                      <a:noFill/>
                    </a:lnB>
                    <a:solidFill>
                      <a:schemeClr val="bg1"/>
                    </a:solidFill>
                  </a:tcPr>
                </a:tc>
                <a:tc hMerge="1">
                  <a:txBody>
                    <a:bodyPr/>
                    <a:lstStyle/>
                    <a:p>
                      <a:pPr algn="ctr" rtl="0" fontAlgn="b"/>
                      <a:endParaRPr lang="en-GB" sz="800" b="0" i="0" u="none" strike="noStrike" dirty="0">
                        <a:solidFill>
                          <a:srgbClr val="717171"/>
                        </a:solidFill>
                        <a:effectLst/>
                        <a:latin typeface="Arial" panose="020B0604020202020204" pitchFamily="34" charset="0"/>
                      </a:endParaRPr>
                    </a:p>
                  </a:txBody>
                  <a:tcPr marL="9525" marR="9525" marT="9525" marB="0" anchor="ctr">
                    <a:lnL>
                      <a:noFill/>
                    </a:lnL>
                    <a:lnR>
                      <a:noFill/>
                    </a:lnR>
                    <a:lnT>
                      <a:noFill/>
                    </a:lnT>
                    <a:lnB>
                      <a:noFill/>
                    </a:lnB>
                    <a:solidFill>
                      <a:schemeClr val="bg1"/>
                    </a:solidFill>
                  </a:tcPr>
                </a:tc>
                <a:extLst>
                  <a:ext uri="{0D108BD9-81ED-4DB2-BD59-A6C34878D82A}">
                    <a16:rowId xmlns:a16="http://schemas.microsoft.com/office/drawing/2014/main" val="3490175455"/>
                  </a:ext>
                </a:extLst>
              </a:tr>
              <a:tr h="216000">
                <a:tc>
                  <a:txBody>
                    <a:bodyPr/>
                    <a:lstStyle/>
                    <a:p>
                      <a:pPr algn="ctr" rtl="0" fontAlgn="b"/>
                      <a:r>
                        <a:rPr lang="en-GB" sz="900" b="1" i="0" u="none" strike="noStrike" dirty="0">
                          <a:solidFill>
                            <a:srgbClr val="000000"/>
                          </a:solidFill>
                          <a:effectLst/>
                          <a:latin typeface="Arial" panose="020B0604020202020204" pitchFamily="34" charset="0"/>
                        </a:rPr>
                        <a:t>-</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algn="ctr" rtl="0" fontAlgn="b"/>
                      <a:r>
                        <a:rPr lang="en-GB" sz="900" b="0" i="0" u="none" strike="noStrike" dirty="0">
                          <a:solidFill>
                            <a:srgbClr val="000000"/>
                          </a:solidFill>
                          <a:effectLst/>
                          <a:latin typeface="Arial" panose="020B0604020202020204" pitchFamily="34" charset="0"/>
                        </a:rPr>
                        <a:t>2018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algn="ctr" rtl="0" fontAlgn="b"/>
                      <a:r>
                        <a:rPr lang="en-GB" sz="900" b="0" i="0" u="none" strike="noStrike" dirty="0">
                          <a:solidFill>
                            <a:srgbClr val="000000"/>
                          </a:solidFill>
                          <a:effectLst/>
                          <a:latin typeface="Arial" panose="020B0604020202020204" pitchFamily="34" charset="0"/>
                        </a:rPr>
                        <a:t>2019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algn="ctr" rtl="0" fontAlgn="b"/>
                      <a:r>
                        <a:rPr lang="en-GB" sz="900" b="0" i="0" u="none" strike="noStrike" dirty="0">
                          <a:solidFill>
                            <a:srgbClr val="000000"/>
                          </a:solidFill>
                          <a:effectLst/>
                          <a:latin typeface="Arial" panose="020B0604020202020204" pitchFamily="34" charset="0"/>
                        </a:rPr>
                        <a:t>% change</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algn="ctr" rtl="0" fontAlgn="b"/>
                      <a:r>
                        <a:rPr lang="en-GB" sz="900" b="0" i="0" u="none" strike="noStrike" dirty="0">
                          <a:solidFill>
                            <a:srgbClr val="000000"/>
                          </a:solidFill>
                          <a:effectLst/>
                          <a:latin typeface="Arial" panose="020B0604020202020204" pitchFamily="34" charset="0"/>
                        </a:rPr>
                        <a:t>2018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algn="ctr" rtl="0" fontAlgn="b"/>
                      <a:r>
                        <a:rPr lang="en-GB" sz="900" b="0" i="0" u="none" strike="noStrike" dirty="0">
                          <a:solidFill>
                            <a:srgbClr val="000000"/>
                          </a:solidFill>
                          <a:effectLst/>
                          <a:latin typeface="Arial" panose="020B0604020202020204" pitchFamily="34" charset="0"/>
                        </a:rPr>
                        <a:t>2019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algn="ctr" rtl="0" fontAlgn="b"/>
                      <a:r>
                        <a:rPr lang="en-GB" sz="900" b="0" i="0" u="none" strike="noStrike" dirty="0">
                          <a:solidFill>
                            <a:srgbClr val="000000"/>
                          </a:solidFill>
                          <a:effectLst/>
                          <a:latin typeface="Arial" panose="020B0604020202020204" pitchFamily="34" charset="0"/>
                        </a:rPr>
                        <a:t>% change</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algn="ctr" rtl="0" fontAlgn="b"/>
                      <a:r>
                        <a:rPr lang="en-GB" sz="900" b="0" i="0" u="none" strike="noStrike" dirty="0">
                          <a:solidFill>
                            <a:srgbClr val="000000"/>
                          </a:solidFill>
                          <a:effectLst/>
                          <a:latin typeface="Arial" panose="020B0604020202020204" pitchFamily="34" charset="0"/>
                        </a:rPr>
                        <a:t>2018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algn="ctr" rtl="0" fontAlgn="b"/>
                      <a:r>
                        <a:rPr lang="en-GB" sz="900" b="0" i="0" u="none" strike="noStrike" dirty="0">
                          <a:solidFill>
                            <a:srgbClr val="000000"/>
                          </a:solidFill>
                          <a:effectLst/>
                          <a:latin typeface="Arial" panose="020B0604020202020204" pitchFamily="34" charset="0"/>
                        </a:rPr>
                        <a:t>2019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algn="ctr" rtl="0" fontAlgn="b"/>
                      <a:r>
                        <a:rPr lang="en-GB" sz="900" b="0" i="0" u="none" strike="noStrike" dirty="0">
                          <a:solidFill>
                            <a:srgbClr val="000000"/>
                          </a:solidFill>
                          <a:effectLst/>
                          <a:latin typeface="Arial" panose="020B0604020202020204" pitchFamily="34" charset="0"/>
                        </a:rPr>
                        <a:t>% change</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extLst>
                  <a:ext uri="{0D108BD9-81ED-4DB2-BD59-A6C34878D82A}">
                    <a16:rowId xmlns:a16="http://schemas.microsoft.com/office/drawing/2014/main" val="608203813"/>
                  </a:ext>
                </a:extLst>
              </a:tr>
              <a:tr h="216000">
                <a:tc>
                  <a:txBody>
                    <a:bodyPr/>
                    <a:lstStyle/>
                    <a:p>
                      <a:pPr algn="l" rtl="0" fontAlgn="b"/>
                      <a:r>
                        <a:rPr lang="en-GB" sz="900" b="1" i="0" u="none" strike="noStrike" dirty="0">
                          <a:solidFill>
                            <a:srgbClr val="000000"/>
                          </a:solidFill>
                          <a:effectLst/>
                          <a:latin typeface="Arial" panose="020B0604020202020204" pitchFamily="34" charset="0"/>
                        </a:rPr>
                        <a:t>GB</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GB" sz="900" b="0" i="0" u="none" strike="noStrike" dirty="0">
                          <a:solidFill>
                            <a:srgbClr val="000000"/>
                          </a:solidFill>
                          <a:effectLst/>
                          <a:latin typeface="Arial" panose="020B0604020202020204" pitchFamily="34" charset="0"/>
                        </a:rPr>
                        <a:t>41.1m</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42.9m</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+4.5%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122.6m</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127.8m</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+4.3%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£4.7bn</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£5.1bn</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+7.3%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85014676"/>
                  </a:ext>
                </a:extLst>
              </a:tr>
              <a:tr h="216000">
                <a:tc>
                  <a:txBody>
                    <a:bodyPr/>
                    <a:lstStyle/>
                    <a:p>
                      <a:pPr algn="l" rtl="0" fontAlgn="b"/>
                      <a:r>
                        <a:rPr lang="en-GB" sz="900" b="1" i="0" u="none" strike="noStrike" dirty="0">
                          <a:solidFill>
                            <a:srgbClr val="000000"/>
                          </a:solidFill>
                          <a:effectLst/>
                          <a:latin typeface="Arial" panose="020B0604020202020204" pitchFamily="34" charset="0"/>
                        </a:rPr>
                        <a:t>England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GB" sz="900" b="0" i="0" u="none" strike="noStrike" dirty="0">
                          <a:solidFill>
                            <a:srgbClr val="000000"/>
                          </a:solidFill>
                          <a:effectLst/>
                          <a:latin typeface="Arial" panose="020B0604020202020204" pitchFamily="34" charset="0"/>
                        </a:rPr>
                        <a:t>35.5m</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36.1m</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104.2m</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105.2m</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+0.9%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£3.9bn</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£4.1bn</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+4.6%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06550180"/>
                  </a:ext>
                </a:extLst>
              </a:tr>
              <a:tr h="216000">
                <a:tc>
                  <a:txBody>
                    <a:bodyPr/>
                    <a:lstStyle/>
                    <a:p>
                      <a:pPr algn="l" rtl="0" fontAlgn="b"/>
                      <a:r>
                        <a:rPr lang="en-GB" sz="900" b="1" i="0" u="none" strike="noStrike" dirty="0">
                          <a:solidFill>
                            <a:srgbClr val="000000"/>
                          </a:solidFill>
                          <a:effectLst/>
                          <a:latin typeface="Arial" panose="020B0604020202020204" pitchFamily="34" charset="0"/>
                        </a:rPr>
                        <a:t>Scotland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GB" sz="900" b="0" i="0" u="none" strike="noStrike" dirty="0">
                          <a:solidFill>
                            <a:srgbClr val="000000"/>
                          </a:solidFill>
                          <a:effectLst/>
                          <a:latin typeface="Arial" panose="020B0604020202020204" pitchFamily="34" charset="0"/>
                        </a:rPr>
                        <a:t>3.3m</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4.0m</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+23.5%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10.6m</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13.0m</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+22.7%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£0.5bn</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£0.6bn</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+25.7%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3825349"/>
                  </a:ext>
                </a:extLst>
              </a:tr>
              <a:tr h="216000">
                <a:tc>
                  <a:txBody>
                    <a:bodyPr/>
                    <a:lstStyle/>
                    <a:p>
                      <a:pPr algn="l" rtl="0" fontAlgn="b"/>
                      <a:r>
                        <a:rPr lang="en-GB" sz="900" b="1" i="0" u="none" strike="noStrike" dirty="0">
                          <a:solidFill>
                            <a:srgbClr val="000000"/>
                          </a:solidFill>
                          <a:effectLst/>
                          <a:latin typeface="Arial" panose="020B0604020202020204" pitchFamily="34" charset="0"/>
                        </a:rPr>
                        <a:t>Wales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GB" sz="900" b="0" i="0" u="none" strike="noStrike" dirty="0">
                          <a:solidFill>
                            <a:srgbClr val="000000"/>
                          </a:solidFill>
                          <a:effectLst/>
                          <a:latin typeface="Arial" panose="020B0604020202020204" pitchFamily="34" charset="0"/>
                        </a:rPr>
                        <a:t>2.5m</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3.1m</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+23.5%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7.8m</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9.7m</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+24.2%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£0.3bn</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£0.3bn</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+12.8%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755982246"/>
                  </a:ext>
                </a:extLst>
              </a:tr>
            </a:tbl>
          </a:graphicData>
        </a:graphic>
      </p:graphicFrame>
      <p:graphicFrame>
        <p:nvGraphicFramePr>
          <p:cNvPr id="14" name="Table 13">
            <a:extLst>
              <a:ext uri="{FF2B5EF4-FFF2-40B4-BE49-F238E27FC236}">
                <a16:creationId xmlns:a16="http://schemas.microsoft.com/office/drawing/2014/main" id="{F763EAAF-3BDD-4FD4-B67B-5DC89C7314B7}"/>
              </a:ext>
            </a:extLst>
          </p:cNvPr>
          <p:cNvGraphicFramePr>
            <a:graphicFrameLocks noGrp="1"/>
          </p:cNvGraphicFramePr>
          <p:nvPr>
            <p:extLst>
              <p:ext uri="{D42A27DB-BD31-4B8C-83A1-F6EECF244321}">
                <p14:modId xmlns:p14="http://schemas.microsoft.com/office/powerpoint/2010/main" val="3322804766"/>
              </p:ext>
            </p:extLst>
          </p:nvPr>
        </p:nvGraphicFramePr>
        <p:xfrm>
          <a:off x="349712" y="3781187"/>
          <a:ext cx="7366940" cy="1540800"/>
        </p:xfrm>
        <a:graphic>
          <a:graphicData uri="http://schemas.openxmlformats.org/drawingml/2006/table">
            <a:tbl>
              <a:tblPr/>
              <a:tblGrid>
                <a:gridCol w="736694">
                  <a:extLst>
                    <a:ext uri="{9D8B030D-6E8A-4147-A177-3AD203B41FA5}">
                      <a16:colId xmlns:a16="http://schemas.microsoft.com/office/drawing/2014/main" val="1155422996"/>
                    </a:ext>
                  </a:extLst>
                </a:gridCol>
                <a:gridCol w="736694">
                  <a:extLst>
                    <a:ext uri="{9D8B030D-6E8A-4147-A177-3AD203B41FA5}">
                      <a16:colId xmlns:a16="http://schemas.microsoft.com/office/drawing/2014/main" val="4157352034"/>
                    </a:ext>
                  </a:extLst>
                </a:gridCol>
                <a:gridCol w="736694">
                  <a:extLst>
                    <a:ext uri="{9D8B030D-6E8A-4147-A177-3AD203B41FA5}">
                      <a16:colId xmlns:a16="http://schemas.microsoft.com/office/drawing/2014/main" val="2953435941"/>
                    </a:ext>
                  </a:extLst>
                </a:gridCol>
                <a:gridCol w="736694">
                  <a:extLst>
                    <a:ext uri="{9D8B030D-6E8A-4147-A177-3AD203B41FA5}">
                      <a16:colId xmlns:a16="http://schemas.microsoft.com/office/drawing/2014/main" val="2794480671"/>
                    </a:ext>
                  </a:extLst>
                </a:gridCol>
                <a:gridCol w="736694">
                  <a:extLst>
                    <a:ext uri="{9D8B030D-6E8A-4147-A177-3AD203B41FA5}">
                      <a16:colId xmlns:a16="http://schemas.microsoft.com/office/drawing/2014/main" val="1481149361"/>
                    </a:ext>
                  </a:extLst>
                </a:gridCol>
                <a:gridCol w="736694">
                  <a:extLst>
                    <a:ext uri="{9D8B030D-6E8A-4147-A177-3AD203B41FA5}">
                      <a16:colId xmlns:a16="http://schemas.microsoft.com/office/drawing/2014/main" val="1049792623"/>
                    </a:ext>
                  </a:extLst>
                </a:gridCol>
                <a:gridCol w="736694">
                  <a:extLst>
                    <a:ext uri="{9D8B030D-6E8A-4147-A177-3AD203B41FA5}">
                      <a16:colId xmlns:a16="http://schemas.microsoft.com/office/drawing/2014/main" val="3893606274"/>
                    </a:ext>
                  </a:extLst>
                </a:gridCol>
                <a:gridCol w="736694">
                  <a:extLst>
                    <a:ext uri="{9D8B030D-6E8A-4147-A177-3AD203B41FA5}">
                      <a16:colId xmlns:a16="http://schemas.microsoft.com/office/drawing/2014/main" val="1018432870"/>
                    </a:ext>
                  </a:extLst>
                </a:gridCol>
                <a:gridCol w="736694">
                  <a:extLst>
                    <a:ext uri="{9D8B030D-6E8A-4147-A177-3AD203B41FA5}">
                      <a16:colId xmlns:a16="http://schemas.microsoft.com/office/drawing/2014/main" val="3465836848"/>
                    </a:ext>
                  </a:extLst>
                </a:gridCol>
                <a:gridCol w="736694">
                  <a:extLst>
                    <a:ext uri="{9D8B030D-6E8A-4147-A177-3AD203B41FA5}">
                      <a16:colId xmlns:a16="http://schemas.microsoft.com/office/drawing/2014/main" val="1798400079"/>
                    </a:ext>
                  </a:extLst>
                </a:gridCol>
              </a:tblGrid>
              <a:tr h="244800">
                <a:tc gridSpan="10">
                  <a:txBody>
                    <a:bodyPr/>
                    <a:lstStyle/>
                    <a:p>
                      <a:pPr algn="l" rtl="0" fontAlgn="ctr"/>
                      <a:r>
                        <a:rPr lang="en-GB" sz="900" b="1" i="0" u="none" strike="noStrike" dirty="0">
                          <a:solidFill>
                            <a:srgbClr val="FFFFFF"/>
                          </a:solidFill>
                          <a:effectLst/>
                          <a:latin typeface="Arial" panose="020B0604020202020204" pitchFamily="34" charset="0"/>
                        </a:rPr>
                        <a:t>Table 1.1.4 - Business tourism*</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4BACC6"/>
                    </a:solid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893555221"/>
                  </a:ext>
                </a:extLst>
              </a:tr>
              <a:tr h="216000">
                <a:tc>
                  <a:txBody>
                    <a:bodyPr/>
                    <a:lstStyle/>
                    <a:p>
                      <a:pPr algn="ctr" rtl="0" fontAlgn="b"/>
                      <a:r>
                        <a:rPr lang="en-GB" sz="900" b="1" i="0" u="none" strike="noStrike" dirty="0">
                          <a:solidFill>
                            <a:srgbClr val="000000"/>
                          </a:solidFill>
                          <a:effectLst/>
                          <a:latin typeface="Arial" panose="020B0604020202020204" pitchFamily="34" charset="0"/>
                        </a:rPr>
                        <a:t>-</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3">
                  <a:txBody>
                    <a:bodyPr/>
                    <a:lstStyle/>
                    <a:p>
                      <a:pPr algn="ctr" rtl="0" fontAlgn="b"/>
                      <a:r>
                        <a:rPr lang="en-GB" sz="900" b="1" i="0" u="none" strike="noStrike" dirty="0">
                          <a:solidFill>
                            <a:srgbClr val="000000"/>
                          </a:solidFill>
                          <a:effectLst/>
                          <a:latin typeface="Arial" panose="020B0604020202020204" pitchFamily="34" charset="0"/>
                        </a:rPr>
                        <a:t>Trips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pPr algn="ctr" rtl="0" fontAlgn="b"/>
                      <a:endParaRPr lang="en-GB" sz="800" b="0" i="0" u="none" strike="noStrike" dirty="0">
                        <a:solidFill>
                          <a:srgbClr val="717171"/>
                        </a:solidFill>
                        <a:effectLst/>
                        <a:latin typeface="Arial" panose="020B0604020202020204" pitchFamily="34" charset="0"/>
                      </a:endParaRPr>
                    </a:p>
                  </a:txBody>
                  <a:tcPr marL="9525" marR="9525" marT="9525" marB="0" anchor="b">
                    <a:lnL>
                      <a:noFill/>
                    </a:lnL>
                    <a:lnR>
                      <a:noFill/>
                    </a:lnR>
                    <a:lnT>
                      <a:noFill/>
                    </a:lnT>
                    <a:lnB>
                      <a:noFill/>
                    </a:lnB>
                    <a:solidFill>
                      <a:schemeClr val="bg1"/>
                    </a:solidFill>
                  </a:tcPr>
                </a:tc>
                <a:tc hMerge="1">
                  <a:txBody>
                    <a:bodyPr/>
                    <a:lstStyle/>
                    <a:p>
                      <a:pPr algn="ctr" rtl="0" fontAlgn="b"/>
                      <a:endParaRPr lang="en-GB" sz="800" b="0" i="0" u="none" strike="noStrike" dirty="0">
                        <a:solidFill>
                          <a:srgbClr val="717171"/>
                        </a:solidFill>
                        <a:effectLst/>
                        <a:latin typeface="Arial" panose="020B0604020202020204" pitchFamily="34" charset="0"/>
                      </a:endParaRPr>
                    </a:p>
                  </a:txBody>
                  <a:tcPr marL="9525" marR="9525" marT="9525" marB="0" anchor="b">
                    <a:lnL>
                      <a:noFill/>
                    </a:lnL>
                    <a:lnR w="12700" cap="flat" cmpd="sng" algn="ctr">
                      <a:solidFill>
                        <a:srgbClr val="D9D9D9"/>
                      </a:solidFill>
                      <a:prstDash val="solid"/>
                      <a:round/>
                      <a:headEnd type="none" w="med" len="med"/>
                      <a:tailEnd type="none" w="med" len="med"/>
                    </a:lnR>
                    <a:lnT>
                      <a:noFill/>
                    </a:lnT>
                    <a:lnB>
                      <a:noFill/>
                    </a:lnB>
                    <a:solidFill>
                      <a:schemeClr val="bg1"/>
                    </a:solidFill>
                  </a:tcPr>
                </a:tc>
                <a:tc gridSpan="3">
                  <a:txBody>
                    <a:bodyPr/>
                    <a:lstStyle/>
                    <a:p>
                      <a:pPr algn="ctr" rtl="0" fontAlgn="b"/>
                      <a:r>
                        <a:rPr lang="en-GB" sz="900" b="1" i="0" u="none" strike="noStrike" dirty="0">
                          <a:solidFill>
                            <a:srgbClr val="000000"/>
                          </a:solidFill>
                          <a:effectLst/>
                          <a:latin typeface="Arial" panose="020B0604020202020204" pitchFamily="34" charset="0"/>
                        </a:rPr>
                        <a:t>Bednights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pPr algn="ctr" rtl="0" fontAlgn="b"/>
                      <a:endParaRPr lang="en-GB" sz="800" b="0" i="0" u="none" strike="noStrike" dirty="0">
                        <a:solidFill>
                          <a:srgbClr val="717171"/>
                        </a:solidFill>
                        <a:effectLst/>
                        <a:latin typeface="Arial" panose="020B0604020202020204" pitchFamily="34" charset="0"/>
                      </a:endParaRPr>
                    </a:p>
                  </a:txBody>
                  <a:tcPr marL="9525" marR="9525" marT="9525" marB="0" anchor="b">
                    <a:lnL>
                      <a:noFill/>
                    </a:lnL>
                    <a:lnR>
                      <a:noFill/>
                    </a:lnR>
                    <a:lnT>
                      <a:noFill/>
                    </a:lnT>
                    <a:lnB>
                      <a:noFill/>
                    </a:lnB>
                    <a:solidFill>
                      <a:schemeClr val="bg1"/>
                    </a:solidFill>
                  </a:tcPr>
                </a:tc>
                <a:tc hMerge="1">
                  <a:txBody>
                    <a:bodyPr/>
                    <a:lstStyle/>
                    <a:p>
                      <a:pPr algn="ctr" rtl="0" fontAlgn="b"/>
                      <a:endParaRPr lang="en-GB" sz="800" b="0" i="0" u="none" strike="noStrike" dirty="0">
                        <a:solidFill>
                          <a:srgbClr val="717171"/>
                        </a:solidFill>
                        <a:effectLst/>
                        <a:latin typeface="Arial" panose="020B0604020202020204" pitchFamily="34" charset="0"/>
                      </a:endParaRPr>
                    </a:p>
                  </a:txBody>
                  <a:tcPr marL="9525" marR="9525" marT="9525" marB="0" anchor="b">
                    <a:lnL>
                      <a:noFill/>
                    </a:lnL>
                    <a:lnR w="12700" cap="flat" cmpd="sng" algn="ctr">
                      <a:solidFill>
                        <a:srgbClr val="D9D9D9"/>
                      </a:solidFill>
                      <a:prstDash val="solid"/>
                      <a:round/>
                      <a:headEnd type="none" w="med" len="med"/>
                      <a:tailEnd type="none" w="med" len="med"/>
                    </a:lnR>
                    <a:lnT>
                      <a:noFill/>
                    </a:lnT>
                    <a:lnB>
                      <a:noFill/>
                    </a:lnB>
                    <a:solidFill>
                      <a:schemeClr val="bg1"/>
                    </a:solidFill>
                  </a:tcPr>
                </a:tc>
                <a:tc gridSpan="3">
                  <a:txBody>
                    <a:bodyPr/>
                    <a:lstStyle/>
                    <a:p>
                      <a:pPr algn="ctr" rtl="0" fontAlgn="b"/>
                      <a:r>
                        <a:rPr lang="en-GB" sz="900" b="1" i="0" u="none" strike="noStrike" dirty="0">
                          <a:solidFill>
                            <a:srgbClr val="000000"/>
                          </a:solidFill>
                          <a:effectLst/>
                          <a:latin typeface="Arial" panose="020B0604020202020204" pitchFamily="34" charset="0"/>
                        </a:rPr>
                        <a:t>Expenditure</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pPr algn="ctr" rtl="0" fontAlgn="b"/>
                      <a:endParaRPr lang="en-GB" sz="800" b="0" i="0" u="none" strike="noStrike" dirty="0">
                        <a:solidFill>
                          <a:srgbClr val="717171"/>
                        </a:solidFill>
                        <a:effectLst/>
                        <a:latin typeface="Arial" panose="020B0604020202020204" pitchFamily="34" charset="0"/>
                      </a:endParaRPr>
                    </a:p>
                  </a:txBody>
                  <a:tcPr marL="9525" marR="9525" marT="9525" marB="0" anchor="b">
                    <a:lnL>
                      <a:noFill/>
                    </a:lnL>
                    <a:lnR>
                      <a:noFill/>
                    </a:lnR>
                    <a:lnT>
                      <a:noFill/>
                    </a:lnT>
                    <a:lnB>
                      <a:noFill/>
                    </a:lnB>
                    <a:solidFill>
                      <a:schemeClr val="bg1"/>
                    </a:solidFill>
                  </a:tcPr>
                </a:tc>
                <a:tc hMerge="1">
                  <a:txBody>
                    <a:bodyPr/>
                    <a:lstStyle/>
                    <a:p>
                      <a:pPr algn="ctr" rtl="0" fontAlgn="b"/>
                      <a:endParaRPr lang="en-GB" sz="800" b="0" i="0" u="none" strike="noStrike" dirty="0">
                        <a:solidFill>
                          <a:srgbClr val="717171"/>
                        </a:solidFill>
                        <a:effectLst/>
                        <a:latin typeface="Arial" panose="020B0604020202020204" pitchFamily="34" charset="0"/>
                      </a:endParaRPr>
                    </a:p>
                  </a:txBody>
                  <a:tcPr marL="9525" marR="9525" marT="9525" marB="0" anchor="b">
                    <a:lnL>
                      <a:noFill/>
                    </a:lnL>
                    <a:lnR>
                      <a:noFill/>
                    </a:lnR>
                    <a:lnT>
                      <a:noFill/>
                    </a:lnT>
                    <a:lnB>
                      <a:noFill/>
                    </a:lnB>
                    <a:solidFill>
                      <a:schemeClr val="bg1"/>
                    </a:solidFill>
                  </a:tcPr>
                </a:tc>
                <a:extLst>
                  <a:ext uri="{0D108BD9-81ED-4DB2-BD59-A6C34878D82A}">
                    <a16:rowId xmlns:a16="http://schemas.microsoft.com/office/drawing/2014/main" val="1528821753"/>
                  </a:ext>
                </a:extLst>
              </a:tr>
              <a:tr h="216000">
                <a:tc>
                  <a:txBody>
                    <a:bodyPr/>
                    <a:lstStyle/>
                    <a:p>
                      <a:pPr algn="ctr" rtl="0" fontAlgn="b"/>
                      <a:r>
                        <a:rPr lang="en-GB" sz="900" b="1" i="0" u="none" strike="noStrike" dirty="0">
                          <a:solidFill>
                            <a:srgbClr val="000000"/>
                          </a:solidFill>
                          <a:effectLst/>
                          <a:latin typeface="Arial" panose="020B0604020202020204" pitchFamily="34" charset="0"/>
                        </a:rPr>
                        <a:t> -</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algn="ctr" rtl="0" fontAlgn="b"/>
                      <a:r>
                        <a:rPr lang="en-GB" sz="900" b="0" i="0" u="none" strike="noStrike" dirty="0">
                          <a:solidFill>
                            <a:srgbClr val="000000"/>
                          </a:solidFill>
                          <a:effectLst/>
                          <a:latin typeface="Arial" panose="020B0604020202020204" pitchFamily="34" charset="0"/>
                        </a:rPr>
                        <a:t>2018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algn="ctr" rtl="0" fontAlgn="b"/>
                      <a:r>
                        <a:rPr lang="en-GB" sz="900" b="0" i="0" u="none" strike="noStrike" dirty="0">
                          <a:solidFill>
                            <a:srgbClr val="000000"/>
                          </a:solidFill>
                          <a:effectLst/>
                          <a:latin typeface="Arial" panose="020B0604020202020204" pitchFamily="34" charset="0"/>
                        </a:rPr>
                        <a:t>2019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algn="ctr" rtl="0" fontAlgn="b"/>
                      <a:r>
                        <a:rPr lang="en-GB" sz="900" b="0" i="0" u="none" strike="noStrike" dirty="0">
                          <a:solidFill>
                            <a:srgbClr val="000000"/>
                          </a:solidFill>
                          <a:effectLst/>
                          <a:latin typeface="Arial" panose="020B0604020202020204" pitchFamily="34" charset="0"/>
                        </a:rPr>
                        <a:t>% change</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algn="ctr" rtl="0" fontAlgn="b"/>
                      <a:r>
                        <a:rPr lang="en-GB" sz="900" b="0" i="0" u="none" strike="noStrike" dirty="0">
                          <a:solidFill>
                            <a:srgbClr val="000000"/>
                          </a:solidFill>
                          <a:effectLst/>
                          <a:latin typeface="Arial" panose="020B0604020202020204" pitchFamily="34" charset="0"/>
                        </a:rPr>
                        <a:t>2018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algn="ctr" rtl="0" fontAlgn="b"/>
                      <a:r>
                        <a:rPr lang="en-GB" sz="900" b="0" i="0" u="none" strike="noStrike" dirty="0">
                          <a:solidFill>
                            <a:srgbClr val="000000"/>
                          </a:solidFill>
                          <a:effectLst/>
                          <a:latin typeface="Arial" panose="020B0604020202020204" pitchFamily="34" charset="0"/>
                        </a:rPr>
                        <a:t>2019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algn="ctr" rtl="0" fontAlgn="b"/>
                      <a:r>
                        <a:rPr lang="en-GB" sz="900" b="0" i="0" u="none" strike="noStrike" dirty="0">
                          <a:solidFill>
                            <a:srgbClr val="000000"/>
                          </a:solidFill>
                          <a:effectLst/>
                          <a:latin typeface="Arial" panose="020B0604020202020204" pitchFamily="34" charset="0"/>
                        </a:rPr>
                        <a:t>% change</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algn="ctr" rtl="0" fontAlgn="b"/>
                      <a:r>
                        <a:rPr lang="en-GB" sz="900" b="0" i="0" u="none" strike="noStrike" dirty="0">
                          <a:solidFill>
                            <a:srgbClr val="000000"/>
                          </a:solidFill>
                          <a:effectLst/>
                          <a:latin typeface="Arial" panose="020B0604020202020204" pitchFamily="34" charset="0"/>
                        </a:rPr>
                        <a:t>2018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algn="ctr" rtl="0" fontAlgn="b"/>
                      <a:r>
                        <a:rPr lang="en-GB" sz="900" b="0" i="0" u="none" strike="noStrike" dirty="0">
                          <a:solidFill>
                            <a:srgbClr val="000000"/>
                          </a:solidFill>
                          <a:effectLst/>
                          <a:latin typeface="Arial" panose="020B0604020202020204" pitchFamily="34" charset="0"/>
                        </a:rPr>
                        <a:t>2019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algn="ctr" rtl="0" fontAlgn="b"/>
                      <a:r>
                        <a:rPr lang="en-GB" sz="900" b="0" i="0" u="none" strike="noStrike" dirty="0">
                          <a:solidFill>
                            <a:srgbClr val="000000"/>
                          </a:solidFill>
                          <a:effectLst/>
                          <a:latin typeface="Arial" panose="020B0604020202020204" pitchFamily="34" charset="0"/>
                        </a:rPr>
                        <a:t>% change</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extLst>
                  <a:ext uri="{0D108BD9-81ED-4DB2-BD59-A6C34878D82A}">
                    <a16:rowId xmlns:a16="http://schemas.microsoft.com/office/drawing/2014/main" val="3870775013"/>
                  </a:ext>
                </a:extLst>
              </a:tr>
              <a:tr h="216000">
                <a:tc>
                  <a:txBody>
                    <a:bodyPr/>
                    <a:lstStyle/>
                    <a:p>
                      <a:pPr algn="l" rtl="0" fontAlgn="b"/>
                      <a:r>
                        <a:rPr lang="en-GB" sz="900" b="1" i="0" u="none" strike="noStrike" dirty="0">
                          <a:solidFill>
                            <a:srgbClr val="000000"/>
                          </a:solidFill>
                          <a:effectLst/>
                          <a:latin typeface="Arial" panose="020B0604020202020204" pitchFamily="34" charset="0"/>
                        </a:rPr>
                        <a:t>GB</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GB" sz="900" b="0" i="0" u="none" strike="noStrike" dirty="0">
                          <a:solidFill>
                            <a:srgbClr val="000000"/>
                          </a:solidFill>
                          <a:effectLst/>
                          <a:latin typeface="Arial" panose="020B0604020202020204" pitchFamily="34" charset="0"/>
                        </a:rPr>
                        <a:t>16.3m</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16.3m</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+0.3%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39.0m</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36.2m</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-7.1%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£4.4bn</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£4.6bn</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+4.4%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73296827"/>
                  </a:ext>
                </a:extLst>
              </a:tr>
              <a:tr h="216000">
                <a:tc>
                  <a:txBody>
                    <a:bodyPr/>
                    <a:lstStyle/>
                    <a:p>
                      <a:pPr algn="l" rtl="0" fontAlgn="b"/>
                      <a:r>
                        <a:rPr lang="en-GB" sz="900" b="1" i="0" u="none" strike="noStrike" dirty="0">
                          <a:solidFill>
                            <a:srgbClr val="000000"/>
                          </a:solidFill>
                          <a:effectLst/>
                          <a:latin typeface="Arial" panose="020B0604020202020204" pitchFamily="34" charset="0"/>
                        </a:rPr>
                        <a:t>England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GB" sz="900" b="0" i="0" u="none" strike="noStrike" dirty="0">
                          <a:solidFill>
                            <a:srgbClr val="000000"/>
                          </a:solidFill>
                          <a:effectLst/>
                          <a:latin typeface="Arial" panose="020B0604020202020204" pitchFamily="34" charset="0"/>
                        </a:rPr>
                        <a:t>14.0m</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14.0m</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+0.2%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32.7m</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29.8m</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-8.9%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£3.8bn</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£3.9bn</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+2.7%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43060953"/>
                  </a:ext>
                </a:extLst>
              </a:tr>
              <a:tr h="216000">
                <a:tc>
                  <a:txBody>
                    <a:bodyPr/>
                    <a:lstStyle/>
                    <a:p>
                      <a:pPr algn="l" rtl="0" fontAlgn="b"/>
                      <a:r>
                        <a:rPr lang="en-GB" sz="900" b="1" i="0" u="none" strike="noStrike" dirty="0">
                          <a:solidFill>
                            <a:srgbClr val="000000"/>
                          </a:solidFill>
                          <a:effectLst/>
                          <a:latin typeface="Arial" panose="020B0604020202020204" pitchFamily="34" charset="0"/>
                        </a:rPr>
                        <a:t>Scotland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GB" sz="900" b="0" i="0" u="none" strike="noStrike" dirty="0">
                          <a:solidFill>
                            <a:srgbClr val="000000"/>
                          </a:solidFill>
                          <a:effectLst/>
                          <a:latin typeface="Arial" panose="020B0604020202020204" pitchFamily="34" charset="0"/>
                        </a:rPr>
                        <a:t>1.6m</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1.7m</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+4.3%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4.3m</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4.6m</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+7.8%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£0.4bn</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£0.5bn</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+19.6%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28254017"/>
                  </a:ext>
                </a:extLst>
              </a:tr>
              <a:tr h="216000">
                <a:tc>
                  <a:txBody>
                    <a:bodyPr/>
                    <a:lstStyle/>
                    <a:p>
                      <a:pPr algn="l" rtl="0" fontAlgn="b"/>
                      <a:r>
                        <a:rPr lang="en-GB" sz="900" b="1" i="0" u="none" strike="noStrike" dirty="0">
                          <a:solidFill>
                            <a:srgbClr val="000000"/>
                          </a:solidFill>
                          <a:effectLst/>
                          <a:latin typeface="Arial" panose="020B0604020202020204" pitchFamily="34" charset="0"/>
                        </a:rPr>
                        <a:t>Wales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GB" sz="900" b="0" i="0" u="none" strike="noStrike" dirty="0">
                          <a:solidFill>
                            <a:srgbClr val="000000"/>
                          </a:solidFill>
                          <a:effectLst/>
                          <a:latin typeface="Arial" panose="020B0604020202020204" pitchFamily="34" charset="0"/>
                        </a:rPr>
                        <a:t>0.8m</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0.7m</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-12.8%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2.0m</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1.8m</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-9.2%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£0.2bn</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£0.2bn</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+9.5%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56244173"/>
                  </a:ext>
                </a:extLst>
              </a:tr>
            </a:tbl>
          </a:graphicData>
        </a:graphic>
      </p:graphicFrame>
      <p:sp>
        <p:nvSpPr>
          <p:cNvPr id="25" name="Content Placeholder 25"/>
          <p:cNvSpPr txBox="1">
            <a:spLocks/>
          </p:cNvSpPr>
          <p:nvPr/>
        </p:nvSpPr>
        <p:spPr>
          <a:xfrm>
            <a:off x="8238654" y="1892302"/>
            <a:ext cx="3597274" cy="381952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t>A breakdown of VFR and business tourism into trips, nights and spend by country.</a:t>
            </a:r>
          </a:p>
          <a:p>
            <a:r>
              <a:rPr lang="en-GB" sz="1050" b="1" dirty="0"/>
              <a:t>In 2019, VFR trips in GB increased +4.5% to 42.9 million. These trips generated an increased volume of bednights to 127.8 million (+4.3% compared with 2018) and increased spend of £5.1 billion (+7.3%).  </a:t>
            </a:r>
          </a:p>
          <a:p>
            <a:r>
              <a:rPr lang="en-GB" sz="1050" b="1" dirty="0"/>
              <a:t>The volume of business trips taken across GB during 2019 increased, by +0.3% compared to 2018, to a total of 16.3 million trips. However, bednights at a GB level saw a decrease of -7.1% in 2019. Spend on business trips increased by +4.4% to £4.6 billion.  </a:t>
            </a:r>
          </a:p>
          <a:p>
            <a:endParaRPr lang="en-GB" dirty="0"/>
          </a:p>
          <a:p>
            <a:endParaRPr lang="en-GB" dirty="0"/>
          </a:p>
          <a:p>
            <a:endParaRPr lang="en-GB" dirty="0">
              <a:solidFill>
                <a:schemeClr val="accent1"/>
              </a:solidFill>
            </a:endParaRPr>
          </a:p>
          <a:p>
            <a:endParaRPr lang="en-GB" dirty="0">
              <a:solidFill>
                <a:schemeClr val="accent1"/>
              </a:solidFill>
            </a:endParaRPr>
          </a:p>
        </p:txBody>
      </p:sp>
      <p:sp>
        <p:nvSpPr>
          <p:cNvPr id="21" name="TextBox 20">
            <a:extLst>
              <a:ext uri="{FF2B5EF4-FFF2-40B4-BE49-F238E27FC236}">
                <a16:creationId xmlns:a16="http://schemas.microsoft.com/office/drawing/2014/main" id="{622CA1EE-E474-44BF-9C4D-3707AF78C9AB}"/>
              </a:ext>
            </a:extLst>
          </p:cNvPr>
          <p:cNvSpPr txBox="1"/>
          <p:nvPr/>
        </p:nvSpPr>
        <p:spPr>
          <a:xfrm>
            <a:off x="375839" y="5507851"/>
            <a:ext cx="7366939" cy="276999"/>
          </a:xfrm>
          <a:prstGeom prst="rect">
            <a:avLst/>
          </a:prstGeom>
          <a:noFill/>
        </p:spPr>
        <p:txBody>
          <a:bodyPr wrap="square" lIns="0" tIns="0" rIns="0" bIns="0" rtlCol="0">
            <a:spAutoFit/>
          </a:bodyPr>
          <a:lstStyle/>
          <a:p>
            <a:r>
              <a:rPr lang="en-GB" sz="900" dirty="0"/>
              <a:t>* % changes on these tables have been calculated using a greater numbers of significant figures and therefore if calculated manually using the figures on this table, the results will differ slightly</a:t>
            </a:r>
          </a:p>
        </p:txBody>
      </p:sp>
      <p:sp>
        <p:nvSpPr>
          <p:cNvPr id="23" name="Action Button: Information 22">
            <a:hlinkClick r:id="rId3" action="ppaction://hlinksldjump" highlightClick="1"/>
          </p:cNvPr>
          <p:cNvSpPr/>
          <p:nvPr/>
        </p:nvSpPr>
        <p:spPr bwMode="ltGray">
          <a:xfrm>
            <a:off x="7792508" y="1892302"/>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31" name="Freeform 16">
            <a:hlinkClick r:id="rId4" action="ppaction://hlinksldjump"/>
            <a:extLst>
              <a:ext uri="{FF2B5EF4-FFF2-40B4-BE49-F238E27FC236}">
                <a16:creationId xmlns:a16="http://schemas.microsoft.com/office/drawing/2014/main" id="{DD32F404-387B-4EA8-9734-6A325E1964D3}"/>
              </a:ext>
            </a:extLst>
          </p:cNvPr>
          <p:cNvSpPr>
            <a:spLocks noEditPoints="1"/>
          </p:cNvSpPr>
          <p:nvPr/>
        </p:nvSpPr>
        <p:spPr bwMode="auto">
          <a:xfrm>
            <a:off x="4723874"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cxnSp>
        <p:nvCxnSpPr>
          <p:cNvPr id="15" name="Straight Connector 14">
            <a:extLst>
              <a:ext uri="{FF2B5EF4-FFF2-40B4-BE49-F238E27FC236}">
                <a16:creationId xmlns:a16="http://schemas.microsoft.com/office/drawing/2014/main" id="{5A85C5EB-36E4-4D9E-BDD9-7AA07D6EE2BF}"/>
              </a:ext>
            </a:extLst>
          </p:cNvPr>
          <p:cNvCxnSpPr>
            <a:cxnSpLocks/>
          </p:cNvCxnSpPr>
          <p:nvPr/>
        </p:nvCxnSpPr>
        <p:spPr>
          <a:xfrm flipH="1">
            <a:off x="8040688" y="1878522"/>
            <a:ext cx="983" cy="3906328"/>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17" name="Action Button: Information 22">
            <a:hlinkClick r:id="rId3" action="ppaction://hlinksldjump" highlightClick="1"/>
            <a:extLst>
              <a:ext uri="{FF2B5EF4-FFF2-40B4-BE49-F238E27FC236}">
                <a16:creationId xmlns:a16="http://schemas.microsoft.com/office/drawing/2014/main" id="{F0D7D7A5-31FF-4318-971D-453DC3638C95}"/>
              </a:ext>
            </a:extLst>
          </p:cNvPr>
          <p:cNvSpPr/>
          <p:nvPr/>
        </p:nvSpPr>
        <p:spPr bwMode="ltGray">
          <a:xfrm>
            <a:off x="7792508" y="3781187"/>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2" name="Slide Number Placeholder 1">
            <a:extLst>
              <a:ext uri="{FF2B5EF4-FFF2-40B4-BE49-F238E27FC236}">
                <a16:creationId xmlns:a16="http://schemas.microsoft.com/office/drawing/2014/main" id="{BB3F7D68-3288-4861-8EA0-BCB3A41CEB57}"/>
              </a:ext>
            </a:extLst>
          </p:cNvPr>
          <p:cNvSpPr>
            <a:spLocks noGrp="1"/>
          </p:cNvSpPr>
          <p:nvPr>
            <p:ph type="sldNum" sz="quarter" idx="4"/>
          </p:nvPr>
        </p:nvSpPr>
        <p:spPr/>
        <p:txBody>
          <a:bodyPr/>
          <a:lstStyle/>
          <a:p>
            <a:fld id="{4034BEE3-566C-4068-A777-C3A4762E861B}" type="slidenum">
              <a:rPr lang="en-GB" smtClean="0"/>
              <a:pPr/>
              <a:t>20</a:t>
            </a:fld>
            <a:endParaRPr lang="en-GB" dirty="0"/>
          </a:p>
        </p:txBody>
      </p:sp>
    </p:spTree>
    <p:extLst>
      <p:ext uri="{BB962C8B-B14F-4D97-AF65-F5344CB8AC3E}">
        <p14:creationId xmlns:p14="http://schemas.microsoft.com/office/powerpoint/2010/main" val="12046366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GB trips, nights and expenditure  </a:t>
            </a:r>
          </a:p>
        </p:txBody>
      </p:sp>
      <p:graphicFrame>
        <p:nvGraphicFramePr>
          <p:cNvPr id="3" name="Table 2"/>
          <p:cNvGraphicFramePr>
            <a:graphicFrameLocks noGrp="1"/>
          </p:cNvGraphicFramePr>
          <p:nvPr>
            <p:extLst>
              <p:ext uri="{D42A27DB-BD31-4B8C-83A1-F6EECF244321}">
                <p14:modId xmlns:p14="http://schemas.microsoft.com/office/powerpoint/2010/main" val="1449660273"/>
              </p:ext>
            </p:extLst>
          </p:nvPr>
        </p:nvGraphicFramePr>
        <p:xfrm>
          <a:off x="354550" y="1884727"/>
          <a:ext cx="7599983" cy="3852000"/>
        </p:xfrm>
        <a:graphic>
          <a:graphicData uri="http://schemas.openxmlformats.org/drawingml/2006/table">
            <a:tbl>
              <a:tblPr/>
              <a:tblGrid>
                <a:gridCol w="878513">
                  <a:extLst>
                    <a:ext uri="{9D8B030D-6E8A-4147-A177-3AD203B41FA5}">
                      <a16:colId xmlns:a16="http://schemas.microsoft.com/office/drawing/2014/main" val="20000"/>
                    </a:ext>
                  </a:extLst>
                </a:gridCol>
                <a:gridCol w="444105">
                  <a:extLst>
                    <a:ext uri="{9D8B030D-6E8A-4147-A177-3AD203B41FA5}">
                      <a16:colId xmlns:a16="http://schemas.microsoft.com/office/drawing/2014/main" val="1300007115"/>
                    </a:ext>
                  </a:extLst>
                </a:gridCol>
                <a:gridCol w="444105">
                  <a:extLst>
                    <a:ext uri="{9D8B030D-6E8A-4147-A177-3AD203B41FA5}">
                      <a16:colId xmlns:a16="http://schemas.microsoft.com/office/drawing/2014/main" val="20002"/>
                    </a:ext>
                  </a:extLst>
                </a:gridCol>
                <a:gridCol w="444105">
                  <a:extLst>
                    <a:ext uri="{9D8B030D-6E8A-4147-A177-3AD203B41FA5}">
                      <a16:colId xmlns:a16="http://schemas.microsoft.com/office/drawing/2014/main" val="20003"/>
                    </a:ext>
                  </a:extLst>
                </a:gridCol>
                <a:gridCol w="444105">
                  <a:extLst>
                    <a:ext uri="{9D8B030D-6E8A-4147-A177-3AD203B41FA5}">
                      <a16:colId xmlns:a16="http://schemas.microsoft.com/office/drawing/2014/main" val="20004"/>
                    </a:ext>
                  </a:extLst>
                </a:gridCol>
                <a:gridCol w="444105">
                  <a:extLst>
                    <a:ext uri="{9D8B030D-6E8A-4147-A177-3AD203B41FA5}">
                      <a16:colId xmlns:a16="http://schemas.microsoft.com/office/drawing/2014/main" val="20005"/>
                    </a:ext>
                  </a:extLst>
                </a:gridCol>
                <a:gridCol w="444105">
                  <a:extLst>
                    <a:ext uri="{9D8B030D-6E8A-4147-A177-3AD203B41FA5}">
                      <a16:colId xmlns:a16="http://schemas.microsoft.com/office/drawing/2014/main" val="2577975513"/>
                    </a:ext>
                  </a:extLst>
                </a:gridCol>
                <a:gridCol w="444105">
                  <a:extLst>
                    <a:ext uri="{9D8B030D-6E8A-4147-A177-3AD203B41FA5}">
                      <a16:colId xmlns:a16="http://schemas.microsoft.com/office/drawing/2014/main" val="3290482794"/>
                    </a:ext>
                  </a:extLst>
                </a:gridCol>
                <a:gridCol w="444105">
                  <a:extLst>
                    <a:ext uri="{9D8B030D-6E8A-4147-A177-3AD203B41FA5}">
                      <a16:colId xmlns:a16="http://schemas.microsoft.com/office/drawing/2014/main" val="1295354313"/>
                    </a:ext>
                  </a:extLst>
                </a:gridCol>
                <a:gridCol w="444105">
                  <a:extLst>
                    <a:ext uri="{9D8B030D-6E8A-4147-A177-3AD203B41FA5}">
                      <a16:colId xmlns:a16="http://schemas.microsoft.com/office/drawing/2014/main" val="20009"/>
                    </a:ext>
                  </a:extLst>
                </a:gridCol>
                <a:gridCol w="444105">
                  <a:extLst>
                    <a:ext uri="{9D8B030D-6E8A-4147-A177-3AD203B41FA5}">
                      <a16:colId xmlns:a16="http://schemas.microsoft.com/office/drawing/2014/main" val="20010"/>
                    </a:ext>
                  </a:extLst>
                </a:gridCol>
                <a:gridCol w="444105">
                  <a:extLst>
                    <a:ext uri="{9D8B030D-6E8A-4147-A177-3AD203B41FA5}">
                      <a16:colId xmlns:a16="http://schemas.microsoft.com/office/drawing/2014/main" val="20012"/>
                    </a:ext>
                  </a:extLst>
                </a:gridCol>
                <a:gridCol w="444105">
                  <a:extLst>
                    <a:ext uri="{9D8B030D-6E8A-4147-A177-3AD203B41FA5}">
                      <a16:colId xmlns:a16="http://schemas.microsoft.com/office/drawing/2014/main" val="1741268145"/>
                    </a:ext>
                  </a:extLst>
                </a:gridCol>
                <a:gridCol w="444105">
                  <a:extLst>
                    <a:ext uri="{9D8B030D-6E8A-4147-A177-3AD203B41FA5}">
                      <a16:colId xmlns:a16="http://schemas.microsoft.com/office/drawing/2014/main" val="1381736670"/>
                    </a:ext>
                  </a:extLst>
                </a:gridCol>
                <a:gridCol w="444105">
                  <a:extLst>
                    <a:ext uri="{9D8B030D-6E8A-4147-A177-3AD203B41FA5}">
                      <a16:colId xmlns:a16="http://schemas.microsoft.com/office/drawing/2014/main" val="3754622660"/>
                    </a:ext>
                  </a:extLst>
                </a:gridCol>
                <a:gridCol w="504000">
                  <a:extLst>
                    <a:ext uri="{9D8B030D-6E8A-4147-A177-3AD203B41FA5}">
                      <a16:colId xmlns:a16="http://schemas.microsoft.com/office/drawing/2014/main" val="1963026368"/>
                    </a:ext>
                  </a:extLst>
                </a:gridCol>
              </a:tblGrid>
              <a:tr h="216000">
                <a:tc gridSpan="16">
                  <a:txBody>
                    <a:bodyPr/>
                    <a:lstStyle/>
                    <a:p>
                      <a:pPr algn="l" fontAlgn="ctr"/>
                      <a:r>
                        <a:rPr lang="en-GB" sz="900" b="1" i="0" u="none" strike="noStrike" dirty="0">
                          <a:solidFill>
                            <a:srgbClr val="FFFFFF"/>
                          </a:solidFill>
                          <a:effectLst/>
                          <a:latin typeface="Arial" panose="020B0604020202020204" pitchFamily="34" charset="0"/>
                        </a:rPr>
                        <a:t>Table 1.2.1 – GB trips, nights and expenditure by purpose – 2006 to 2019</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tc>
                <a:tc hMerge="1">
                  <a:txBody>
                    <a:bodyPr/>
                    <a:lstStyle/>
                    <a:p>
                      <a:endParaRPr lang="en-GB"/>
                    </a:p>
                  </a:txBody>
                  <a:tcPr>
                    <a:lnL w="12700" cmpd="sng">
                      <a:noFill/>
                      <a:prstDash val="solid"/>
                    </a:ln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lnL w="12700" cmpd="sng">
                      <a:noFill/>
                      <a:prstDash val="solid"/>
                    </a:lnL>
                  </a:tcPr>
                </a:tc>
                <a:tc hMerge="1">
                  <a:txBody>
                    <a:bodyPr/>
                    <a:lstStyle/>
                    <a:p>
                      <a:endParaRPr lang="en-GB"/>
                    </a:p>
                  </a:txBody>
                  <a:tcPr>
                    <a:lnL w="12700" cmpd="sng">
                      <a:noFill/>
                      <a:prstDash val="solid"/>
                    </a:lnL>
                  </a:tcPr>
                </a:tc>
                <a:tc hMerge="1">
                  <a:txBody>
                    <a:bodyPr/>
                    <a:lstStyle/>
                    <a:p>
                      <a:endParaRPr lang="en-GB"/>
                    </a:p>
                  </a:txBody>
                  <a:tcPr>
                    <a:lnL w="12700" cmpd="sng">
                      <a:noFill/>
                      <a:prstDash val="solid"/>
                    </a:lnL>
                  </a:tcPr>
                </a:tc>
                <a:tc hMerge="1">
                  <a:txBody>
                    <a:bodyPr/>
                    <a:lstStyle/>
                    <a:p>
                      <a:endParaRPr lang="en-GB"/>
                    </a:p>
                  </a:txBody>
                  <a:tcPr>
                    <a:lnL w="12700" cmpd="sng">
                      <a:noFill/>
                      <a:prstDash val="solid"/>
                    </a:ln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extLst>
                  <a:ext uri="{0D108BD9-81ED-4DB2-BD59-A6C34878D82A}">
                    <a16:rowId xmlns:a16="http://schemas.microsoft.com/office/drawing/2014/main" val="10000"/>
                  </a:ext>
                </a:extLst>
              </a:tr>
              <a:tr h="180000">
                <a:tc>
                  <a:txBody>
                    <a:bodyPr/>
                    <a:lstStyle/>
                    <a:p>
                      <a:pPr algn="ctr" fontAlgn="ctr"/>
                      <a:r>
                        <a:rPr lang="en-GB" sz="800" b="0" i="0" u="none" strike="noStrike" dirty="0">
                          <a:solidFill>
                            <a:srgbClr val="000000"/>
                          </a:solidFill>
                          <a:effectLst/>
                          <a:latin typeface="Arial" panose="020B0604020202020204" pitchFamily="34" charset="0"/>
                        </a:rPr>
                        <a:t> -</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2006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2007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2008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2009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2010</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2013</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2015 </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Ave 06-19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88000">
                <a:tc gridSpan="16">
                  <a:txBody>
                    <a:bodyPr/>
                    <a:lstStyle/>
                    <a:p>
                      <a:pPr algn="l" fontAlgn="ctr"/>
                      <a:r>
                        <a:rPr lang="en-GB" sz="800" b="1" i="0" u="none" strike="noStrike" dirty="0">
                          <a:solidFill>
                            <a:srgbClr val="000000"/>
                          </a:solidFill>
                          <a:effectLst/>
                          <a:latin typeface="Arial" panose="020B0604020202020204" pitchFamily="34" charset="0"/>
                        </a:rPr>
                        <a:t>All tourism</a:t>
                      </a:r>
                      <a:endParaRPr lang="en-GB" sz="800" b="1" i="0" u="none" strike="noStrike" dirty="0">
                        <a:solidFill>
                          <a:srgbClr val="000000"/>
                        </a:solidFill>
                        <a:effectLst/>
                        <a:highlight>
                          <a:srgbClr val="C0C0C0"/>
                        </a:highlight>
                        <a:latin typeface="Arial" panose="020B0604020202020204" pitchFamily="34" charset="0"/>
                      </a:endParaRP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hMerge="1">
                  <a:txBody>
                    <a:bodyPr/>
                    <a:lstStyle/>
                    <a:p>
                      <a:endParaRPr lang="en-GB"/>
                    </a:p>
                  </a:txBody>
                  <a:tcPr>
                    <a:lnT>
                      <a:noFill/>
                    </a:lnT>
                  </a:tcPr>
                </a:tc>
                <a:tc hMerge="1">
                  <a:txBody>
                    <a:bodyPr/>
                    <a:lstStyle/>
                    <a:p>
                      <a:endParaRPr lang="en-GB"/>
                    </a:p>
                  </a:txBody>
                  <a:tcPr>
                    <a:lnL w="12700" cmpd="sng">
                      <a:noFill/>
                      <a:prstDash val="solid"/>
                    </a:lnL>
                    <a:lnT w="12700" cmpd="sng">
                      <a:noFill/>
                      <a:prstDash val="solid"/>
                    </a:lnT>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lnL w="12700" cmpd="sng">
                      <a:noFill/>
                      <a:prstDash val="solid"/>
                    </a:lnL>
                    <a:lnT w="12700" cmpd="sng">
                      <a:noFill/>
                      <a:prstDash val="solid"/>
                    </a:lnT>
                  </a:tcPr>
                </a:tc>
                <a:tc hMerge="1">
                  <a:txBody>
                    <a:bodyPr/>
                    <a:lstStyle/>
                    <a:p>
                      <a:endParaRPr lang="en-GB"/>
                    </a:p>
                  </a:txBody>
                  <a:tcPr>
                    <a:lnL w="12700" cmpd="sng">
                      <a:noFill/>
                      <a:prstDash val="solid"/>
                    </a:lnL>
                    <a:lnT w="12700" cmpd="sng">
                      <a:noFill/>
                      <a:prstDash val="solid"/>
                    </a:lnT>
                  </a:tcPr>
                </a:tc>
                <a:tc hMerge="1">
                  <a:txBody>
                    <a:bodyPr/>
                    <a:lstStyle/>
                    <a:p>
                      <a:pPr algn="l" fontAlgn="ctr"/>
                      <a:endParaRPr lang="en-GB" sz="800" b="1" i="0" u="none" strike="noStrike" dirty="0">
                        <a:solidFill>
                          <a:schemeClr val="tx1"/>
                        </a:solidFill>
                        <a:effectLst/>
                        <a:latin typeface="Arial" panose="020B0604020202020204" pitchFamily="34" charset="0"/>
                      </a:endParaRPr>
                    </a:p>
                  </a:txBody>
                  <a:tcPr marL="18000" marR="8681" marT="8681" marB="0" anchor="ctr">
                    <a:lnL>
                      <a:noFill/>
                    </a:lnL>
                    <a:lnR>
                      <a:noFill/>
                    </a:lnR>
                    <a:lnT>
                      <a:noFill/>
                    </a:lnT>
                    <a:lnB>
                      <a:noFill/>
                    </a:lnB>
                    <a:solidFill>
                      <a:srgbClr val="DEDEDE"/>
                    </a:solidFill>
                  </a:tcPr>
                </a:tc>
                <a:tc hMerge="1">
                  <a:txBody>
                    <a:bodyPr/>
                    <a:lstStyle/>
                    <a:p>
                      <a:pPr algn="l" fontAlgn="ctr"/>
                      <a:endParaRPr lang="en-GB" sz="800" b="1" i="0" u="none" strike="noStrike" dirty="0">
                        <a:solidFill>
                          <a:schemeClr val="tx1"/>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hMerge="1">
                  <a:txBody>
                    <a:bodyPr/>
                    <a:lstStyle/>
                    <a:p>
                      <a:pPr algn="l" fontAlgn="ctr"/>
                      <a:endParaRPr lang="en-GB" sz="800" b="1" i="0" u="none" strike="noStrike" dirty="0">
                        <a:solidFill>
                          <a:schemeClr val="tx1"/>
                        </a:solidFill>
                        <a:effectLst/>
                        <a:highlight>
                          <a:srgbClr val="C0C0C0"/>
                        </a:highligh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EDEDE"/>
                    </a:solidFill>
                  </a:tcPr>
                </a:tc>
                <a:tc hMerge="1">
                  <a:txBody>
                    <a:bodyPr/>
                    <a:lstStyle/>
                    <a:p>
                      <a:pPr algn="l" fontAlgn="ctr"/>
                      <a:endParaRPr lang="en-GB" sz="800" b="1" i="0" u="none" strike="noStrike" dirty="0">
                        <a:solidFill>
                          <a:schemeClr val="tx1"/>
                        </a:solidFill>
                        <a:effectLst/>
                        <a:highlight>
                          <a:srgbClr val="C0C0C0"/>
                        </a:highligh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EDEDE"/>
                    </a:solidFill>
                  </a:tcPr>
                </a:tc>
                <a:tc hMerge="1">
                  <a:txBody>
                    <a:bodyPr/>
                    <a:lstStyle/>
                    <a:p>
                      <a:pPr algn="l" fontAlgn="ctr"/>
                      <a:endParaRPr lang="en-GB" sz="800" b="1" i="0" u="none" strike="noStrike" dirty="0">
                        <a:solidFill>
                          <a:schemeClr val="tx1"/>
                        </a:solidFill>
                        <a:effectLst/>
                        <a:highlight>
                          <a:srgbClr val="C0C0C0"/>
                        </a:highligh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EDEDE"/>
                    </a:solidFill>
                  </a:tcPr>
                </a:tc>
                <a:tc hMerge="1">
                  <a:txBody>
                    <a:bodyPr/>
                    <a:lstStyle/>
                    <a:p>
                      <a:pPr algn="l" fontAlgn="ctr"/>
                      <a:endParaRPr lang="en-GB" sz="800" b="1" i="0" u="none" strike="noStrike" dirty="0">
                        <a:solidFill>
                          <a:schemeClr val="tx1"/>
                        </a:solidFill>
                        <a:effectLst/>
                        <a:highlight>
                          <a:srgbClr val="C0C0C0"/>
                        </a:highligh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EDEDE"/>
                    </a:solidFill>
                  </a:tcPr>
                </a:tc>
                <a:tc hMerge="1">
                  <a:txBody>
                    <a:bodyPr/>
                    <a:lstStyle/>
                    <a:p>
                      <a:pPr algn="ctr" fontAlgn="ctr"/>
                      <a:endParaRPr lang="en-GB" sz="800" b="1" i="0" u="none" strike="noStrike" dirty="0">
                        <a:solidFill>
                          <a:schemeClr val="tx1"/>
                        </a:solidFill>
                        <a:effectLst/>
                        <a:highlight>
                          <a:srgbClr val="C0C0C0"/>
                        </a:highligh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hMerge="1">
                  <a:txBody>
                    <a:bodyPr/>
                    <a:lstStyle/>
                    <a:p>
                      <a:pPr algn="ctr" fontAlgn="ctr"/>
                      <a:endParaRPr lang="en-GB" sz="800" b="1" i="0" u="none" strike="noStrike" dirty="0">
                        <a:solidFill>
                          <a:schemeClr val="tx1"/>
                        </a:solidFill>
                        <a:effectLst/>
                        <a:highlight>
                          <a:srgbClr val="C0C0C0"/>
                        </a:highligh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02"/>
                  </a:ext>
                </a:extLst>
              </a:tr>
              <a:tr h="252000">
                <a:tc>
                  <a:txBody>
                    <a:bodyPr/>
                    <a:lstStyle/>
                    <a:p>
                      <a:pPr algn="l" fontAlgn="ctr"/>
                      <a:r>
                        <a:rPr lang="en-GB" sz="800" b="0" i="0" u="none" strike="noStrike" dirty="0">
                          <a:solidFill>
                            <a:srgbClr val="000000"/>
                          </a:solidFill>
                          <a:effectLst/>
                          <a:latin typeface="Arial" panose="020B0604020202020204" pitchFamily="34" charset="0"/>
                        </a:rPr>
                        <a:t>Trips (Millions)</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122.580</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119.854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114.442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122.537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115.711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126.635</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126.019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122.905</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114.242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124.426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119.455</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120.676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118.556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122.780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00" b="0" i="0" u="none" strike="noStrike" dirty="0">
                          <a:solidFill>
                            <a:srgbClr val="000000"/>
                          </a:solidFill>
                          <a:effectLst/>
                          <a:latin typeface="Arial" panose="020B0604020202020204" pitchFamily="34" charset="0"/>
                        </a:rPr>
                        <a:t>120.773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252000">
                <a:tc>
                  <a:txBody>
                    <a:bodyPr/>
                    <a:lstStyle/>
                    <a:p>
                      <a:pPr algn="l" fontAlgn="ctr"/>
                      <a:r>
                        <a:rPr lang="en-GB" sz="800" b="0" i="0" u="none" strike="noStrike" dirty="0">
                          <a:solidFill>
                            <a:srgbClr val="000000"/>
                          </a:solidFill>
                          <a:effectLst/>
                          <a:latin typeface="Arial" panose="020B0604020202020204" pitchFamily="34" charset="0"/>
                        </a:rPr>
                        <a:t>Nights (Millions)</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386.890</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382.055</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367.635</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387.448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361.398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387.329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388.240</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373.607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349.546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377.101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359.557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369.455</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371.747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371.806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00" b="0" i="0" u="none" strike="noStrike" dirty="0">
                          <a:solidFill>
                            <a:srgbClr val="000000"/>
                          </a:solidFill>
                          <a:effectLst/>
                          <a:latin typeface="Arial" panose="020B0604020202020204" pitchFamily="34" charset="0"/>
                        </a:rPr>
                        <a:t>373.844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468000">
                <a:tc>
                  <a:txBody>
                    <a:bodyPr/>
                    <a:lstStyle/>
                    <a:p>
                      <a:pPr algn="l" fontAlgn="ctr"/>
                      <a:r>
                        <a:rPr lang="en-GB" sz="800" b="0" i="0" u="none" strike="noStrike" dirty="0">
                          <a:solidFill>
                            <a:srgbClr val="000000"/>
                          </a:solidFill>
                          <a:effectLst/>
                          <a:latin typeface="Arial" panose="020B0604020202020204" pitchFamily="34" charset="0"/>
                        </a:rPr>
                        <a:t>Spend – (historic prices – £Million)</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£20,094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£20,234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£20,168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£20,971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£19,797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£22,666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£23,976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£23,294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£22,692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£24,825</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£23,079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£23,683</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£23,961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GB" sz="800" b="0" i="0" u="none" strike="noStrike" kern="1200" dirty="0">
                          <a:solidFill>
                            <a:srgbClr val="000000"/>
                          </a:solidFill>
                          <a:effectLst/>
                          <a:latin typeface="Arial" panose="020B0604020202020204" pitchFamily="34" charset="0"/>
                          <a:ea typeface="+mn-ea"/>
                          <a:cs typeface="+mn-cs"/>
                        </a:rPr>
                        <a:t>£24,651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00" b="0" i="0" u="none" strike="noStrike" dirty="0">
                          <a:solidFill>
                            <a:srgbClr val="000000"/>
                          </a:solidFill>
                          <a:effectLst/>
                          <a:latin typeface="Arial" panose="020B0604020202020204" pitchFamily="34" charset="0"/>
                        </a:rPr>
                        <a:t>£22,435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468000">
                <a:tc>
                  <a:txBody>
                    <a:bodyPr/>
                    <a:lstStyle/>
                    <a:p>
                      <a:pPr algn="l" fontAlgn="ctr"/>
                      <a:r>
                        <a:rPr lang="en-GB" sz="800" b="0" i="0" u="none" strike="noStrike" dirty="0">
                          <a:solidFill>
                            <a:srgbClr val="000000"/>
                          </a:solidFill>
                          <a:effectLst/>
                          <a:latin typeface="+mj-lt"/>
                        </a:rPr>
                        <a:t>*Spend – (adjusted for inflation – £Million)</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cs typeface="Arial" panose="020B0604020202020204" pitchFamily="34" charset="0"/>
                        </a:rPr>
                        <a:t>£26,852</a:t>
                      </a:r>
                      <a:endParaRPr lang="en-GB" sz="800" b="0" i="0" u="none" strike="noStrike" dirty="0">
                        <a:solidFill>
                          <a:srgbClr val="000000"/>
                        </a:solidFill>
                        <a:effectLst/>
                        <a:latin typeface="+mj-lt"/>
                      </a:endParaRP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cs typeface="Arial" panose="020B0604020202020204" pitchFamily="34" charset="0"/>
                        </a:rPr>
                        <a:t>£26,483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cs typeface="Arial" panose="020B0604020202020204" pitchFamily="34" charset="0"/>
                        </a:rPr>
                        <a:t>£25,603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cs typeface="Arial" panose="020B0604020202020204" pitchFamily="34" charset="0"/>
                        </a:rPr>
                        <a:t>£25,872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cs typeface="Arial" panose="020B0604020202020204" pitchFamily="34" charset="0"/>
                        </a:rPr>
                        <a:t>£23,553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cs typeface="Arial" panose="020B0604020202020204" pitchFamily="34" charset="0"/>
                        </a:rPr>
                        <a:t>£25,879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cs typeface="Arial" panose="020B0604020202020204" pitchFamily="34" charset="0"/>
                        </a:rPr>
                        <a:t>£26,655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cs typeface="Arial" panose="020B0604020202020204" pitchFamily="34" charset="0"/>
                        </a:rPr>
                        <a:t>£25,389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cs typeface="Arial" panose="020B0604020202020204" pitchFamily="34" charset="0"/>
                        </a:rPr>
                        <a:t>£24,609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cs typeface="Arial" panose="020B0604020202020204" pitchFamily="34" charset="0"/>
                        </a:rPr>
                        <a:t>£26,869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cs typeface="Arial" panose="020B0604020202020204" pitchFamily="34" charset="0"/>
                        </a:rPr>
                        <a:t>£24,586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cs typeface="Arial" panose="020B0604020202020204" pitchFamily="34" charset="0"/>
                        </a:rPr>
                        <a:t>£24,495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cs typeface="Arial" panose="020B0604020202020204" pitchFamily="34" charset="0"/>
                        </a:rPr>
                        <a:t>£24,272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cs typeface="Arial" panose="020B0604020202020204" pitchFamily="34" charset="0"/>
                        </a:rPr>
                        <a:t>£24,651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00" b="0" i="0" u="none" strike="noStrike" dirty="0">
                          <a:solidFill>
                            <a:srgbClr val="000000"/>
                          </a:solidFill>
                          <a:effectLst/>
                          <a:latin typeface="Arial" panose="020B0604020202020204" pitchFamily="34" charset="0"/>
                        </a:rPr>
                        <a:t>£25,412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6"/>
                  </a:ext>
                </a:extLst>
              </a:tr>
              <a:tr h="288000">
                <a:tc gridSpan="16">
                  <a:txBody>
                    <a:bodyPr/>
                    <a:lstStyle/>
                    <a:p>
                      <a:pPr algn="l" fontAlgn="ctr"/>
                      <a:r>
                        <a:rPr lang="en-GB" sz="800" b="1" i="0" u="none" strike="noStrike" dirty="0">
                          <a:solidFill>
                            <a:srgbClr val="000000"/>
                          </a:solidFill>
                          <a:effectLst/>
                          <a:latin typeface="+mj-lt"/>
                        </a:rPr>
                        <a:t>Holidays</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hMerge="1">
                  <a:txBody>
                    <a:bodyPr/>
                    <a:lstStyle/>
                    <a:p>
                      <a:endParaRPr lang="en-GB"/>
                    </a:p>
                  </a:txBody>
                  <a:tcPr>
                    <a:lnT>
                      <a:noFill/>
                    </a:lnT>
                  </a:tcPr>
                </a:tc>
                <a:tc hMerge="1">
                  <a:txBody>
                    <a:bodyPr/>
                    <a:lstStyle/>
                    <a:p>
                      <a:endParaRPr lang="en-GB"/>
                    </a:p>
                  </a:txBody>
                  <a:tcPr>
                    <a:lnL w="12700" cmpd="sng">
                      <a:noFill/>
                      <a:prstDash val="solid"/>
                    </a:lnL>
                    <a:lnT w="12700" cmpd="sng">
                      <a:noFill/>
                      <a:prstDash val="solid"/>
                    </a:lnT>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lnL w="12700" cmpd="sng">
                      <a:noFill/>
                      <a:prstDash val="solid"/>
                    </a:lnL>
                    <a:lnT w="12700" cmpd="sng">
                      <a:noFill/>
                      <a:prstDash val="solid"/>
                    </a:lnT>
                  </a:tcPr>
                </a:tc>
                <a:tc hMerge="1">
                  <a:txBody>
                    <a:bodyPr/>
                    <a:lstStyle/>
                    <a:p>
                      <a:endParaRPr lang="en-GB"/>
                    </a:p>
                  </a:txBody>
                  <a:tcPr>
                    <a:lnL w="12700" cmpd="sng">
                      <a:noFill/>
                      <a:prstDash val="solid"/>
                    </a:lnL>
                    <a:lnT w="12700" cmpd="sng">
                      <a:noFill/>
                      <a:prstDash val="solid"/>
                    </a:lnT>
                  </a:tcPr>
                </a:tc>
                <a:tc hMerge="1">
                  <a:txBody>
                    <a:bodyPr/>
                    <a:lstStyle/>
                    <a:p>
                      <a:pPr algn="l" fontAlgn="ctr"/>
                      <a:endParaRPr lang="en-GB" sz="800" b="1" i="0" u="none" strike="noStrike" dirty="0">
                        <a:solidFill>
                          <a:schemeClr val="tx1"/>
                        </a:solidFill>
                        <a:effectLst/>
                        <a:latin typeface="Arial" panose="020B0604020202020204" pitchFamily="34" charset="0"/>
                      </a:endParaRPr>
                    </a:p>
                  </a:txBody>
                  <a:tcPr marL="18000" marR="8681" marT="8681" marB="0" anchor="ctr">
                    <a:lnL>
                      <a:noFill/>
                    </a:lnL>
                    <a:lnR>
                      <a:noFill/>
                    </a:lnR>
                    <a:lnT>
                      <a:noFill/>
                    </a:lnT>
                    <a:lnB>
                      <a:noFill/>
                    </a:lnB>
                    <a:solidFill>
                      <a:srgbClr val="DEDEDE"/>
                    </a:solidFill>
                  </a:tcPr>
                </a:tc>
                <a:tc hMerge="1">
                  <a:txBody>
                    <a:bodyPr/>
                    <a:lstStyle/>
                    <a:p>
                      <a:pPr algn="l" fontAlgn="ctr"/>
                      <a:endParaRPr lang="en-GB" sz="800" b="1" i="0" u="none" strike="noStrike" dirty="0">
                        <a:solidFill>
                          <a:schemeClr val="tx1"/>
                        </a:solidFill>
                        <a:effectLst/>
                        <a:latin typeface="+mj-lt"/>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hMerge="1">
                  <a:txBody>
                    <a:bodyPr/>
                    <a:lstStyle/>
                    <a:p>
                      <a:pPr algn="ctr" fontAlgn="ctr"/>
                      <a:endParaRPr lang="en-GB" sz="800" b="1" i="0" u="none" strike="noStrike" dirty="0">
                        <a:solidFill>
                          <a:schemeClr val="tx1"/>
                        </a:solidFill>
                        <a:effectLst/>
                        <a:latin typeface="+mj-lt"/>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EDEDE"/>
                    </a:solidFill>
                  </a:tcPr>
                </a:tc>
                <a:tc hMerge="1">
                  <a:txBody>
                    <a:bodyPr/>
                    <a:lstStyle/>
                    <a:p>
                      <a:pPr algn="ctr" fontAlgn="ctr"/>
                      <a:endParaRPr lang="en-GB" sz="800" b="1" i="0" u="none" strike="noStrike" dirty="0">
                        <a:solidFill>
                          <a:schemeClr val="tx1"/>
                        </a:solidFill>
                        <a:effectLst/>
                        <a:latin typeface="+mj-lt"/>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EDEDE"/>
                    </a:solidFill>
                  </a:tcPr>
                </a:tc>
                <a:tc hMerge="1">
                  <a:txBody>
                    <a:bodyPr/>
                    <a:lstStyle/>
                    <a:p>
                      <a:pPr algn="ctr" fontAlgn="ctr"/>
                      <a:endParaRPr lang="en-GB" sz="800" b="1" i="0" u="none" strike="noStrike" dirty="0">
                        <a:solidFill>
                          <a:schemeClr val="tx1"/>
                        </a:solidFill>
                        <a:effectLst/>
                        <a:latin typeface="+mj-lt"/>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EDEDE"/>
                    </a:solidFill>
                  </a:tcPr>
                </a:tc>
                <a:tc hMerge="1">
                  <a:txBody>
                    <a:bodyPr/>
                    <a:lstStyle/>
                    <a:p>
                      <a:pPr algn="ctr" fontAlgn="ctr"/>
                      <a:endParaRPr lang="en-GB" sz="800" b="1" i="0" u="none" strike="noStrike" dirty="0">
                        <a:solidFill>
                          <a:schemeClr val="tx1"/>
                        </a:solidFill>
                        <a:effectLst/>
                        <a:latin typeface="+mj-lt"/>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EDEDE"/>
                    </a:solidFill>
                  </a:tcPr>
                </a:tc>
                <a:tc hMerge="1">
                  <a:txBody>
                    <a:bodyPr/>
                    <a:lstStyle/>
                    <a:p>
                      <a:pPr marL="0" algn="ctr" defTabSz="914400" rtl="0" eaLnBrk="1" fontAlgn="ctr" latinLnBrk="0" hangingPunct="1"/>
                      <a:endParaRPr lang="en-GB" sz="800" b="0" i="0" u="none" strike="noStrike" kern="1200" dirty="0">
                        <a:solidFill>
                          <a:schemeClr val="tx1"/>
                        </a:solidFill>
                        <a:effectLst/>
                        <a:latin typeface="Arial" panose="020B0604020202020204" pitchFamily="34" charset="0"/>
                        <a:ea typeface="+mn-ea"/>
                        <a:cs typeface="+mn-cs"/>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hMerge="1">
                  <a:txBody>
                    <a:bodyPr/>
                    <a:lstStyle/>
                    <a:p>
                      <a:pPr algn="ctr" fontAlgn="ctr"/>
                      <a:endParaRPr lang="en-GB" sz="1800" b="0" i="0" u="none" strike="noStrike" dirty="0">
                        <a:solidFill>
                          <a:srgbClr val="000000"/>
                        </a:solidFill>
                        <a:effectLst/>
                        <a:latin typeface="Arial" panose="020B0604020202020204" pitchFamily="34" charset="0"/>
                      </a:endParaRP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07"/>
                  </a:ext>
                </a:extLst>
              </a:tr>
              <a:tr h="252000">
                <a:tc>
                  <a:txBody>
                    <a:bodyPr/>
                    <a:lstStyle/>
                    <a:p>
                      <a:pPr algn="l" fontAlgn="ctr"/>
                      <a:r>
                        <a:rPr lang="en-GB" sz="800" b="0" i="0" u="none" strike="noStrike" dirty="0">
                          <a:solidFill>
                            <a:srgbClr val="000000"/>
                          </a:solidFill>
                          <a:effectLst/>
                          <a:latin typeface="+mj-lt"/>
                        </a:rPr>
                        <a:t>Trips (Millions)</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51.775</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52.247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50.417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58.974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54.743</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58.435</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57.695</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a:solidFill>
                            <a:srgbClr val="000000"/>
                          </a:solidFill>
                          <a:effectLst/>
                          <a:latin typeface="+mj-lt"/>
                        </a:rPr>
                        <a:t>56.969</a:t>
                      </a:r>
                      <a:endParaRPr lang="en-GB" sz="800" b="0" i="0" u="none" strike="noStrike" dirty="0">
                        <a:solidFill>
                          <a:srgbClr val="000000"/>
                        </a:solidFill>
                        <a:effectLst/>
                        <a:latin typeface="+mj-lt"/>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52.903</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55.960</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55.888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59.149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57.894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mj-lt"/>
                          <a:ea typeface="+mn-ea"/>
                          <a:cs typeface="+mn-cs"/>
                        </a:rPr>
                        <a:t>60.452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00" b="0" i="0" u="none" strike="noStrike">
                          <a:solidFill>
                            <a:srgbClr val="000000"/>
                          </a:solidFill>
                          <a:effectLst/>
                          <a:latin typeface="Arial" panose="020B0604020202020204" pitchFamily="34" charset="0"/>
                        </a:rPr>
                        <a:t>55.964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252000">
                <a:tc>
                  <a:txBody>
                    <a:bodyPr/>
                    <a:lstStyle/>
                    <a:p>
                      <a:pPr algn="l" fontAlgn="ctr"/>
                      <a:r>
                        <a:rPr lang="en-GB" sz="800" b="0" i="0" u="none" strike="noStrike" dirty="0">
                          <a:solidFill>
                            <a:srgbClr val="000000"/>
                          </a:solidFill>
                          <a:effectLst/>
                          <a:latin typeface="+mj-lt"/>
                        </a:rPr>
                        <a:t>Nights (Millions)</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a:solidFill>
                            <a:srgbClr val="000000"/>
                          </a:solidFill>
                          <a:effectLst/>
                          <a:latin typeface="+mj-lt"/>
                        </a:rPr>
                        <a:t>192.292</a:t>
                      </a:r>
                      <a:endParaRPr lang="en-GB" sz="800" b="0" i="0" u="none" strike="noStrike" dirty="0">
                        <a:solidFill>
                          <a:srgbClr val="000000"/>
                        </a:solidFill>
                        <a:effectLst/>
                        <a:latin typeface="+mj-lt"/>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186.698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188.381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217.536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197.215</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208.487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203.095</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198.229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184.799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194.635</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190.897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202.318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200.249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mj-lt"/>
                          <a:ea typeface="+mn-ea"/>
                          <a:cs typeface="+mn-cs"/>
                        </a:rPr>
                        <a:t>198.144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00" b="0" i="0" u="none" strike="noStrike" dirty="0">
                          <a:solidFill>
                            <a:srgbClr val="000000"/>
                          </a:solidFill>
                          <a:effectLst/>
                          <a:latin typeface="Arial" panose="020B0604020202020204" pitchFamily="34" charset="0"/>
                        </a:rPr>
                        <a:t>197.355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468000">
                <a:tc>
                  <a:txBody>
                    <a:bodyPr/>
                    <a:lstStyle/>
                    <a:p>
                      <a:pPr algn="l" fontAlgn="ctr"/>
                      <a:r>
                        <a:rPr lang="en-GB" sz="800" b="0" i="0" u="none" strike="noStrike" dirty="0">
                          <a:solidFill>
                            <a:srgbClr val="000000"/>
                          </a:solidFill>
                          <a:effectLst/>
                          <a:latin typeface="+mj-lt"/>
                        </a:rPr>
                        <a:t>Spend – (historic prices – £Million)</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£10,526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£10,998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£10,936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£12,119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£11,534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£13,000</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£13,763</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£13,472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£13,065</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£14,171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£13,313</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£14,134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£14,292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mj-lt"/>
                          <a:ea typeface="+mn-ea"/>
                          <a:cs typeface="+mn-cs"/>
                        </a:rPr>
                        <a:t>£14,483</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00" b="0" i="0" u="none" strike="noStrike" dirty="0">
                          <a:solidFill>
                            <a:srgbClr val="000000"/>
                          </a:solidFill>
                          <a:effectLst/>
                          <a:latin typeface="Arial" panose="020B0604020202020204" pitchFamily="34" charset="0"/>
                        </a:rPr>
                        <a:t>£12,843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468000">
                <a:tc>
                  <a:txBody>
                    <a:bodyPr/>
                    <a:lstStyle/>
                    <a:p>
                      <a:pPr algn="l" fontAlgn="ctr"/>
                      <a:r>
                        <a:rPr lang="en-GB" sz="800" b="0" i="0" u="none" strike="noStrike" dirty="0">
                          <a:solidFill>
                            <a:srgbClr val="000000"/>
                          </a:solidFill>
                          <a:effectLst/>
                          <a:latin typeface="+mj-lt"/>
                        </a:rPr>
                        <a:t>*Spend – (adjusted for inflation – £Million)</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£14,066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£14,395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a:solidFill>
                            <a:srgbClr val="000000"/>
                          </a:solidFill>
                          <a:effectLst/>
                          <a:latin typeface="+mj-lt"/>
                        </a:rPr>
                        <a:t>£13,883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£14,951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£13,722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£14,843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£15,301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£14,684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£14,169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£15,338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£14,182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£14,618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£14,478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£14,483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00" b="0" i="0" u="none" strike="noStrike" dirty="0">
                          <a:solidFill>
                            <a:srgbClr val="000000"/>
                          </a:solidFill>
                          <a:effectLst/>
                          <a:latin typeface="Arial" panose="020B0604020202020204" pitchFamily="34" charset="0"/>
                        </a:rPr>
                        <a:t>£14,508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1"/>
                  </a:ext>
                </a:extLst>
              </a:tr>
            </a:tbl>
          </a:graphicData>
        </a:graphic>
      </p:graphicFrame>
      <p:sp>
        <p:nvSpPr>
          <p:cNvPr id="24" name="Content Placeholder 25"/>
          <p:cNvSpPr txBox="1">
            <a:spLocks/>
          </p:cNvSpPr>
          <p:nvPr/>
        </p:nvSpPr>
        <p:spPr>
          <a:xfrm>
            <a:off x="8426981" y="1897584"/>
            <a:ext cx="3615564" cy="381952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t>Showing trips, nights and spend over time at the overall GB level by purpose.</a:t>
            </a:r>
            <a:endParaRPr lang="en-GB" sz="1050" b="1" dirty="0"/>
          </a:p>
          <a:p>
            <a:r>
              <a:rPr lang="en-GB" sz="1050" b="1" dirty="0"/>
              <a:t>Although there have been peaks and troughs over the last fourteen years, the long term trend from 2006 to 2019 remains relatively stable, with the number of trips in 2019 being +1.7% above the long term average of 120.8 million.</a:t>
            </a:r>
          </a:p>
          <a:p>
            <a:r>
              <a:rPr lang="en-GB" sz="1050" b="1" dirty="0"/>
              <a:t>The volume of bednights in 2019 was -0.5% below the long term average of 374 million. Expenditure (unadjusted) has also increased over time and is now +9.9% above the per annum average. </a:t>
            </a:r>
          </a:p>
          <a:p>
            <a:r>
              <a:rPr lang="en-GB" sz="1050" b="1" dirty="0"/>
              <a:t>Looking specifically at holiday tourism, the number of GB holiday trips in 2019 was +8.0% higher than the long term average of 56 million.  Holiday bednights in 2019 were +0.4% above the average of 197.4 million nights and spend (unadjusted) was +12.8% above the average of £12.8 billion.</a:t>
            </a:r>
            <a:endParaRPr lang="en-GB" sz="1050" b="1" dirty="0">
              <a:solidFill>
                <a:schemeClr val="accent1"/>
              </a:solidFill>
            </a:endParaRPr>
          </a:p>
        </p:txBody>
      </p:sp>
      <p:pic>
        <p:nvPicPr>
          <p:cNvPr id="19" name="Picture 18"/>
          <p:cNvPicPr/>
          <p:nvPr/>
        </p:nvPicPr>
        <p:blipFill>
          <a:blip r:embed="rId3">
            <a:extLst>
              <a:ext uri="{28A0092B-C50C-407E-A947-70E740481C1C}">
                <a14:useLocalDpi xmlns:a14="http://schemas.microsoft.com/office/drawing/2010/main" val="0"/>
              </a:ext>
            </a:extLst>
          </a:blip>
          <a:srcRect/>
          <a:stretch>
            <a:fillRect/>
          </a:stretch>
        </p:blipFill>
        <p:spPr bwMode="auto">
          <a:xfrm>
            <a:off x="4377611" y="1477410"/>
            <a:ext cx="442595" cy="25146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0" name="TextBox 19">
            <a:extLst>
              <a:ext uri="{FF2B5EF4-FFF2-40B4-BE49-F238E27FC236}">
                <a16:creationId xmlns:a16="http://schemas.microsoft.com/office/drawing/2014/main" id="{D6C69B7E-7F5B-4BF6-8724-023D4A1CB8A7}"/>
              </a:ext>
            </a:extLst>
          </p:cNvPr>
          <p:cNvSpPr txBox="1"/>
          <p:nvPr/>
        </p:nvSpPr>
        <p:spPr>
          <a:xfrm>
            <a:off x="355600" y="5872293"/>
            <a:ext cx="8071381" cy="138499"/>
          </a:xfrm>
          <a:prstGeom prst="rect">
            <a:avLst/>
          </a:prstGeom>
          <a:noFill/>
        </p:spPr>
        <p:txBody>
          <a:bodyPr wrap="square" lIns="0" tIns="0" rIns="0" bIns="0" rtlCol="0">
            <a:spAutoFit/>
          </a:bodyPr>
          <a:lstStyle/>
          <a:p>
            <a:r>
              <a:rPr lang="en-GB" sz="900" i="1" dirty="0"/>
              <a:t>*Please note: Figures have been adjusted for inflation using CPI, to enable comparisons with 2019 spend data </a:t>
            </a:r>
          </a:p>
        </p:txBody>
      </p:sp>
      <p:sp>
        <p:nvSpPr>
          <p:cNvPr id="23" name="Action Button: Information 22">
            <a:hlinkClick r:id="rId4" action="ppaction://hlinksldjump" highlightClick="1"/>
          </p:cNvPr>
          <p:cNvSpPr/>
          <p:nvPr/>
        </p:nvSpPr>
        <p:spPr bwMode="ltGray">
          <a:xfrm>
            <a:off x="8037034" y="1890455"/>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21" name="Freeform 16">
            <a:hlinkClick r:id="rId5" action="ppaction://hlinksldjump"/>
            <a:extLst>
              <a:ext uri="{FF2B5EF4-FFF2-40B4-BE49-F238E27FC236}">
                <a16:creationId xmlns:a16="http://schemas.microsoft.com/office/drawing/2014/main" id="{07160F78-021F-48B8-8488-A4930172EDBC}"/>
              </a:ext>
            </a:extLst>
          </p:cNvPr>
          <p:cNvSpPr>
            <a:spLocks noEditPoints="1"/>
          </p:cNvSpPr>
          <p:nvPr/>
        </p:nvSpPr>
        <p:spPr bwMode="auto">
          <a:xfrm>
            <a:off x="4723874"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cxnSp>
        <p:nvCxnSpPr>
          <p:cNvPr id="14" name="Straight Connector 13">
            <a:extLst>
              <a:ext uri="{FF2B5EF4-FFF2-40B4-BE49-F238E27FC236}">
                <a16:creationId xmlns:a16="http://schemas.microsoft.com/office/drawing/2014/main" id="{74D4A25D-CFCB-4C38-B3B1-4C0E01948993}"/>
              </a:ext>
            </a:extLst>
          </p:cNvPr>
          <p:cNvCxnSpPr>
            <a:cxnSpLocks/>
          </p:cNvCxnSpPr>
          <p:nvPr/>
        </p:nvCxnSpPr>
        <p:spPr>
          <a:xfrm flipH="1">
            <a:off x="8330741" y="1888373"/>
            <a:ext cx="983" cy="3906328"/>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2" name="Slide Number Placeholder 1">
            <a:extLst>
              <a:ext uri="{FF2B5EF4-FFF2-40B4-BE49-F238E27FC236}">
                <a16:creationId xmlns:a16="http://schemas.microsoft.com/office/drawing/2014/main" id="{3058B43A-BAC5-47BC-92E8-6F26F38BF5E3}"/>
              </a:ext>
            </a:extLst>
          </p:cNvPr>
          <p:cNvSpPr>
            <a:spLocks noGrp="1"/>
          </p:cNvSpPr>
          <p:nvPr>
            <p:ph type="sldNum" sz="quarter" idx="4"/>
          </p:nvPr>
        </p:nvSpPr>
        <p:spPr/>
        <p:txBody>
          <a:bodyPr/>
          <a:lstStyle/>
          <a:p>
            <a:fld id="{4034BEE3-566C-4068-A777-C3A4762E861B}" type="slidenum">
              <a:rPr lang="en-GB" smtClean="0"/>
              <a:pPr/>
              <a:t>21</a:t>
            </a:fld>
            <a:endParaRPr lang="en-GB" dirty="0"/>
          </a:p>
        </p:txBody>
      </p:sp>
    </p:spTree>
    <p:extLst>
      <p:ext uri="{BB962C8B-B14F-4D97-AF65-F5344CB8AC3E}">
        <p14:creationId xmlns:p14="http://schemas.microsoft.com/office/powerpoint/2010/main" val="34789729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GB trips, nights and expenditure 	</a:t>
            </a:r>
            <a:r>
              <a:rPr lang="en-GB" sz="1600" dirty="0">
                <a:solidFill>
                  <a:srgbClr val="717171"/>
                </a:solidFill>
              </a:rPr>
              <a:t>(continued)</a:t>
            </a:r>
            <a:endParaRPr lang="en-GB" dirty="0"/>
          </a:p>
        </p:txBody>
      </p:sp>
      <p:graphicFrame>
        <p:nvGraphicFramePr>
          <p:cNvPr id="13" name="Table 12">
            <a:extLst>
              <a:ext uri="{FF2B5EF4-FFF2-40B4-BE49-F238E27FC236}">
                <a16:creationId xmlns:a16="http://schemas.microsoft.com/office/drawing/2014/main" id="{20586141-F30C-4547-9755-79C3BBF6C1D9}"/>
              </a:ext>
            </a:extLst>
          </p:cNvPr>
          <p:cNvGraphicFramePr>
            <a:graphicFrameLocks noGrp="1"/>
          </p:cNvGraphicFramePr>
          <p:nvPr>
            <p:extLst>
              <p:ext uri="{D42A27DB-BD31-4B8C-83A1-F6EECF244321}">
                <p14:modId xmlns:p14="http://schemas.microsoft.com/office/powerpoint/2010/main" val="998193396"/>
              </p:ext>
            </p:extLst>
          </p:nvPr>
        </p:nvGraphicFramePr>
        <p:xfrm>
          <a:off x="352726" y="1888508"/>
          <a:ext cx="7605370" cy="3852000"/>
        </p:xfrm>
        <a:graphic>
          <a:graphicData uri="http://schemas.openxmlformats.org/drawingml/2006/table">
            <a:tbl>
              <a:tblPr/>
              <a:tblGrid>
                <a:gridCol w="896738">
                  <a:extLst>
                    <a:ext uri="{9D8B030D-6E8A-4147-A177-3AD203B41FA5}">
                      <a16:colId xmlns:a16="http://schemas.microsoft.com/office/drawing/2014/main" val="20000"/>
                    </a:ext>
                  </a:extLst>
                </a:gridCol>
                <a:gridCol w="443188">
                  <a:extLst>
                    <a:ext uri="{9D8B030D-6E8A-4147-A177-3AD203B41FA5}">
                      <a16:colId xmlns:a16="http://schemas.microsoft.com/office/drawing/2014/main" val="20001"/>
                    </a:ext>
                  </a:extLst>
                </a:gridCol>
                <a:gridCol w="443188">
                  <a:extLst>
                    <a:ext uri="{9D8B030D-6E8A-4147-A177-3AD203B41FA5}">
                      <a16:colId xmlns:a16="http://schemas.microsoft.com/office/drawing/2014/main" val="20002"/>
                    </a:ext>
                  </a:extLst>
                </a:gridCol>
                <a:gridCol w="443188">
                  <a:extLst>
                    <a:ext uri="{9D8B030D-6E8A-4147-A177-3AD203B41FA5}">
                      <a16:colId xmlns:a16="http://schemas.microsoft.com/office/drawing/2014/main" val="20003"/>
                    </a:ext>
                  </a:extLst>
                </a:gridCol>
                <a:gridCol w="443188">
                  <a:extLst>
                    <a:ext uri="{9D8B030D-6E8A-4147-A177-3AD203B41FA5}">
                      <a16:colId xmlns:a16="http://schemas.microsoft.com/office/drawing/2014/main" val="20004"/>
                    </a:ext>
                  </a:extLst>
                </a:gridCol>
                <a:gridCol w="443188">
                  <a:extLst>
                    <a:ext uri="{9D8B030D-6E8A-4147-A177-3AD203B41FA5}">
                      <a16:colId xmlns:a16="http://schemas.microsoft.com/office/drawing/2014/main" val="20005"/>
                    </a:ext>
                  </a:extLst>
                </a:gridCol>
                <a:gridCol w="443188">
                  <a:extLst>
                    <a:ext uri="{9D8B030D-6E8A-4147-A177-3AD203B41FA5}">
                      <a16:colId xmlns:a16="http://schemas.microsoft.com/office/drawing/2014/main" val="20006"/>
                    </a:ext>
                  </a:extLst>
                </a:gridCol>
                <a:gridCol w="443188">
                  <a:extLst>
                    <a:ext uri="{9D8B030D-6E8A-4147-A177-3AD203B41FA5}">
                      <a16:colId xmlns:a16="http://schemas.microsoft.com/office/drawing/2014/main" val="20007"/>
                    </a:ext>
                  </a:extLst>
                </a:gridCol>
                <a:gridCol w="443188">
                  <a:extLst>
                    <a:ext uri="{9D8B030D-6E8A-4147-A177-3AD203B41FA5}">
                      <a16:colId xmlns:a16="http://schemas.microsoft.com/office/drawing/2014/main" val="20008"/>
                    </a:ext>
                  </a:extLst>
                </a:gridCol>
                <a:gridCol w="443188">
                  <a:extLst>
                    <a:ext uri="{9D8B030D-6E8A-4147-A177-3AD203B41FA5}">
                      <a16:colId xmlns:a16="http://schemas.microsoft.com/office/drawing/2014/main" val="20009"/>
                    </a:ext>
                  </a:extLst>
                </a:gridCol>
                <a:gridCol w="443188">
                  <a:extLst>
                    <a:ext uri="{9D8B030D-6E8A-4147-A177-3AD203B41FA5}">
                      <a16:colId xmlns:a16="http://schemas.microsoft.com/office/drawing/2014/main" val="20010"/>
                    </a:ext>
                  </a:extLst>
                </a:gridCol>
                <a:gridCol w="443188">
                  <a:extLst>
                    <a:ext uri="{9D8B030D-6E8A-4147-A177-3AD203B41FA5}">
                      <a16:colId xmlns:a16="http://schemas.microsoft.com/office/drawing/2014/main" val="20012"/>
                    </a:ext>
                  </a:extLst>
                </a:gridCol>
                <a:gridCol w="443188">
                  <a:extLst>
                    <a:ext uri="{9D8B030D-6E8A-4147-A177-3AD203B41FA5}">
                      <a16:colId xmlns:a16="http://schemas.microsoft.com/office/drawing/2014/main" val="1741268145"/>
                    </a:ext>
                  </a:extLst>
                </a:gridCol>
                <a:gridCol w="443188">
                  <a:extLst>
                    <a:ext uri="{9D8B030D-6E8A-4147-A177-3AD203B41FA5}">
                      <a16:colId xmlns:a16="http://schemas.microsoft.com/office/drawing/2014/main" val="1069372789"/>
                    </a:ext>
                  </a:extLst>
                </a:gridCol>
                <a:gridCol w="443188">
                  <a:extLst>
                    <a:ext uri="{9D8B030D-6E8A-4147-A177-3AD203B41FA5}">
                      <a16:colId xmlns:a16="http://schemas.microsoft.com/office/drawing/2014/main" val="1415235087"/>
                    </a:ext>
                  </a:extLst>
                </a:gridCol>
                <a:gridCol w="504000">
                  <a:extLst>
                    <a:ext uri="{9D8B030D-6E8A-4147-A177-3AD203B41FA5}">
                      <a16:colId xmlns:a16="http://schemas.microsoft.com/office/drawing/2014/main" val="3468451588"/>
                    </a:ext>
                  </a:extLst>
                </a:gridCol>
              </a:tblGrid>
              <a:tr h="216000">
                <a:tc gridSpan="16">
                  <a:txBody>
                    <a:bodyPr/>
                    <a:lstStyle/>
                    <a:p>
                      <a:pPr algn="l" fontAlgn="ctr"/>
                      <a:r>
                        <a:rPr lang="en-GB" sz="900" b="1" i="0" u="none" strike="noStrike" dirty="0">
                          <a:solidFill>
                            <a:srgbClr val="FFFFFF"/>
                          </a:solidFill>
                          <a:effectLst/>
                          <a:latin typeface="Arial" panose="020B0604020202020204" pitchFamily="34" charset="0"/>
                        </a:rPr>
                        <a:t>Table 1.2.2 – GB trips, nights and expenditure by purpose – 2006 to 2019</a:t>
                      </a:r>
                      <a:endParaRPr lang="en-GB" sz="800" b="1" i="0" u="none" strike="noStrike" dirty="0">
                        <a:solidFill>
                          <a:srgbClr val="FFFFFF"/>
                        </a:solidFill>
                        <a:effectLst/>
                        <a:latin typeface="Arial" panose="020B0604020202020204" pitchFamily="34" charset="0"/>
                      </a:endParaRP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lnL w="12700" cmpd="sng">
                      <a:noFill/>
                      <a:prstDash val="solid"/>
                    </a:ln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extLst>
                  <a:ext uri="{0D108BD9-81ED-4DB2-BD59-A6C34878D82A}">
                    <a16:rowId xmlns:a16="http://schemas.microsoft.com/office/drawing/2014/main" val="10000"/>
                  </a:ext>
                </a:extLst>
              </a:tr>
              <a:tr h="180000">
                <a:tc>
                  <a:txBody>
                    <a:bodyPr/>
                    <a:lstStyle/>
                    <a:p>
                      <a:pPr algn="ctr" fontAlgn="ctr"/>
                      <a:r>
                        <a:rPr lang="en-GB" sz="800" b="0" i="0" u="none" strike="noStrike" dirty="0">
                          <a:solidFill>
                            <a:srgbClr val="000000"/>
                          </a:solidFill>
                          <a:effectLst/>
                          <a:latin typeface="Arial" panose="020B0604020202020204" pitchFamily="34" charset="0"/>
                        </a:rPr>
                        <a:t> -</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2006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2007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2008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2009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2010</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2013</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2015 </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Ave 06-20</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88000">
                <a:tc gridSpan="16">
                  <a:txBody>
                    <a:bodyPr/>
                    <a:lstStyle/>
                    <a:p>
                      <a:pPr algn="l" fontAlgn="ctr"/>
                      <a:r>
                        <a:rPr lang="en-GB" sz="800" b="1" i="0" u="none" strike="noStrike" dirty="0">
                          <a:solidFill>
                            <a:srgbClr val="000000"/>
                          </a:solidFill>
                          <a:effectLst/>
                          <a:latin typeface="Arial" panose="020B0604020202020204" pitchFamily="34" charset="0"/>
                        </a:rPr>
                        <a:t>VFR</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hMerge="1">
                  <a:txBody>
                    <a:bodyPr/>
                    <a:lstStyle/>
                    <a:p>
                      <a:endParaRPr lang="en-GB"/>
                    </a:p>
                  </a:txBody>
                  <a:tcPr>
                    <a:lnL w="12700" cmpd="sng">
                      <a:noFill/>
                      <a:prstDash val="solid"/>
                    </a:lnL>
                    <a:lnT w="12700" cmpd="sng">
                      <a:noFill/>
                      <a:prstDash val="solid"/>
                    </a:lnT>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pPr algn="ctr" fontAlgn="ctr"/>
                      <a:endParaRPr lang="en-GB" sz="800" b="1" i="0" u="none" strike="noStrike" dirty="0">
                        <a:solidFill>
                          <a:schemeClr val="tx1"/>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hMerge="1">
                  <a:txBody>
                    <a:bodyPr/>
                    <a:lstStyle/>
                    <a:p>
                      <a:pPr algn="ctr" fontAlgn="ctr"/>
                      <a:endParaRPr lang="en-GB" sz="800" b="1" i="0" u="none" strike="noStrike" dirty="0">
                        <a:solidFill>
                          <a:schemeClr val="tx1"/>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EDEDE"/>
                    </a:solidFill>
                  </a:tcPr>
                </a:tc>
                <a:tc hMerge="1">
                  <a:txBody>
                    <a:bodyPr/>
                    <a:lstStyle/>
                    <a:p>
                      <a:pPr algn="ctr" fontAlgn="ctr"/>
                      <a:endParaRPr lang="en-GB" sz="800" b="1" i="0" u="none" strike="noStrike" dirty="0">
                        <a:solidFill>
                          <a:schemeClr val="tx1"/>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EDEDE"/>
                    </a:solidFill>
                  </a:tcPr>
                </a:tc>
                <a:tc hMerge="1">
                  <a:txBody>
                    <a:bodyPr/>
                    <a:lstStyle/>
                    <a:p>
                      <a:pPr algn="ctr" fontAlgn="ctr"/>
                      <a:endParaRPr lang="en-GB" sz="800" b="1" i="0" u="none" strike="noStrike" dirty="0">
                        <a:solidFill>
                          <a:schemeClr val="tx1"/>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EDEDE"/>
                    </a:solidFill>
                  </a:tcPr>
                </a:tc>
                <a:tc hMerge="1">
                  <a:txBody>
                    <a:bodyPr/>
                    <a:lstStyle/>
                    <a:p>
                      <a:pPr algn="ctr" fontAlgn="ctr"/>
                      <a:endParaRPr lang="en-GB" sz="800" b="1" i="0" u="none" strike="noStrike" dirty="0">
                        <a:solidFill>
                          <a:schemeClr val="tx1"/>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EDEDE"/>
                    </a:solidFill>
                  </a:tcPr>
                </a:tc>
                <a:tc hMerge="1">
                  <a:txBody>
                    <a:bodyPr/>
                    <a:lstStyle/>
                    <a:p>
                      <a:pPr algn="ctr" fontAlgn="ctr"/>
                      <a:endParaRPr lang="en-GB" sz="800" b="1" i="0" u="none" strike="noStrike" dirty="0">
                        <a:solidFill>
                          <a:schemeClr val="tx1"/>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hMerge="1">
                  <a:txBody>
                    <a:bodyPr/>
                    <a:lstStyle/>
                    <a:p>
                      <a:pPr algn="ctr" fontAlgn="ctr"/>
                      <a:endParaRPr lang="en-GB" sz="800" b="1" i="0" u="none" strike="noStrike" dirty="0">
                        <a:solidFill>
                          <a:schemeClr val="tx1"/>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02"/>
                  </a:ext>
                </a:extLst>
              </a:tr>
              <a:tr h="252000">
                <a:tc>
                  <a:txBody>
                    <a:bodyPr/>
                    <a:lstStyle/>
                    <a:p>
                      <a:pPr algn="l" fontAlgn="ctr"/>
                      <a:r>
                        <a:rPr lang="en-GB" sz="800" b="0" i="0" u="none" strike="noStrike" dirty="0">
                          <a:solidFill>
                            <a:srgbClr val="000000"/>
                          </a:solidFill>
                          <a:effectLst/>
                          <a:latin typeface="Arial" panose="020B0604020202020204" pitchFamily="34" charset="0"/>
                        </a:rPr>
                        <a:t>Trips (Millions)</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48.135</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46.396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42.996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43.276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41.554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45.723</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45.137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44.200</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42.533</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46.554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42.294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41.805</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41.050</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42.894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00" b="0" i="0" u="none" strike="noStrike" dirty="0">
                          <a:solidFill>
                            <a:srgbClr val="000000"/>
                          </a:solidFill>
                          <a:effectLst/>
                          <a:latin typeface="Arial" panose="020B0604020202020204" pitchFamily="34" charset="0"/>
                        </a:rPr>
                        <a:t>43.896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252000">
                <a:tc>
                  <a:txBody>
                    <a:bodyPr/>
                    <a:lstStyle/>
                    <a:p>
                      <a:pPr algn="l" fontAlgn="ctr"/>
                      <a:r>
                        <a:rPr lang="en-GB" sz="800" b="0" i="0" u="none" strike="noStrike" dirty="0">
                          <a:solidFill>
                            <a:srgbClr val="000000"/>
                          </a:solidFill>
                          <a:effectLst/>
                          <a:latin typeface="Arial" panose="020B0604020202020204" pitchFamily="34" charset="0"/>
                        </a:rPr>
                        <a:t>Nights (Millions)</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a:solidFill>
                            <a:srgbClr val="000000"/>
                          </a:solidFill>
                          <a:effectLst/>
                          <a:latin typeface="Arial" panose="020B0604020202020204" pitchFamily="34" charset="0"/>
                        </a:rPr>
                        <a:t>137.123</a:t>
                      </a:r>
                      <a:endParaRPr lang="en-GB" sz="800" b="0" i="0" u="none" strike="noStrike" dirty="0">
                        <a:solidFill>
                          <a:srgbClr val="000000"/>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129.300</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123.631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121.309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117.435</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125.702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129.034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124.768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118.256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131.344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116.069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119.228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122.552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127.781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00" b="0" i="0" u="none" strike="noStrike">
                          <a:solidFill>
                            <a:srgbClr val="000000"/>
                          </a:solidFill>
                          <a:effectLst/>
                          <a:latin typeface="Arial" panose="020B0604020202020204" pitchFamily="34" charset="0"/>
                        </a:rPr>
                        <a:t>124.538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468000">
                <a:tc>
                  <a:txBody>
                    <a:bodyPr/>
                    <a:lstStyle/>
                    <a:p>
                      <a:pPr algn="l" fontAlgn="ctr"/>
                      <a:r>
                        <a:rPr lang="en-GB" sz="800" b="0" i="0" u="none" strike="noStrike" dirty="0">
                          <a:solidFill>
                            <a:srgbClr val="000000"/>
                          </a:solidFill>
                          <a:effectLst/>
                          <a:latin typeface="Arial" panose="020B0604020202020204" pitchFamily="34" charset="0"/>
                        </a:rPr>
                        <a:t>Spend – (historic prices – £Million)</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a:solidFill>
                            <a:srgbClr val="000000"/>
                          </a:solidFill>
                          <a:effectLst/>
                          <a:latin typeface="Arial" panose="020B0604020202020204" pitchFamily="34" charset="0"/>
                        </a:rPr>
                        <a:t>£4,540</a:t>
                      </a:r>
                      <a:endParaRPr lang="en-GB" sz="800" b="0" i="0" u="none" strike="noStrike" dirty="0">
                        <a:solidFill>
                          <a:srgbClr val="000000"/>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£4,529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£4,492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£4,299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£4,193</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£4,727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£5,083</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£4,847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£4,990</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£5,646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£4,695</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£4,651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£4,706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£5,051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00" b="0" i="0" u="none" strike="noStrike">
                          <a:solidFill>
                            <a:srgbClr val="000000"/>
                          </a:solidFill>
                          <a:effectLst/>
                          <a:latin typeface="Arial" panose="020B0604020202020204" pitchFamily="34" charset="0"/>
                        </a:rPr>
                        <a:t>£4,746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468000">
                <a:tc>
                  <a:txBody>
                    <a:bodyPr/>
                    <a:lstStyle/>
                    <a:p>
                      <a:pPr algn="l" fontAlgn="ctr"/>
                      <a:r>
                        <a:rPr lang="en-GB" sz="800" b="0" i="0" u="none" strike="noStrike" dirty="0">
                          <a:solidFill>
                            <a:srgbClr val="000000"/>
                          </a:solidFill>
                          <a:effectLst/>
                          <a:latin typeface="+mj-lt"/>
                        </a:rPr>
                        <a:t>*Spend – (adjusted for inflation – £Million)</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£6,067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£5,928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a:solidFill>
                            <a:srgbClr val="000000"/>
                          </a:solidFill>
                          <a:effectLst/>
                          <a:latin typeface="+mj-lt"/>
                        </a:rPr>
                        <a:t>£5,703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£5,304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£4,988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£5,397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£5,651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£5,283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a:solidFill>
                            <a:srgbClr val="000000"/>
                          </a:solidFill>
                          <a:effectLst/>
                          <a:latin typeface="+mj-lt"/>
                        </a:rPr>
                        <a:t>£5,412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£6,003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£5,002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£4,810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£4,767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£5,051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00" b="0" i="0" u="none" strike="noStrike" dirty="0">
                          <a:solidFill>
                            <a:srgbClr val="000000"/>
                          </a:solidFill>
                          <a:effectLst/>
                          <a:latin typeface="Arial" panose="020B0604020202020204" pitchFamily="34" charset="0"/>
                        </a:rPr>
                        <a:t>£5,383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6"/>
                  </a:ext>
                </a:extLst>
              </a:tr>
              <a:tr h="288000">
                <a:tc gridSpan="16">
                  <a:txBody>
                    <a:bodyPr/>
                    <a:lstStyle/>
                    <a:p>
                      <a:pPr algn="l" fontAlgn="ctr"/>
                      <a:r>
                        <a:rPr lang="en-GB" sz="800" b="1" i="0" u="none" strike="noStrike" dirty="0">
                          <a:solidFill>
                            <a:srgbClr val="000000"/>
                          </a:solidFill>
                          <a:effectLst/>
                          <a:latin typeface="+mj-lt"/>
                        </a:rPr>
                        <a:t>Business</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hMerge="1">
                  <a:txBody>
                    <a:bodyPr/>
                    <a:lstStyle/>
                    <a:p>
                      <a:endParaRPr lang="en-GB"/>
                    </a:p>
                  </a:txBody>
                  <a:tcPr>
                    <a:lnL w="12700" cmpd="sng">
                      <a:noFill/>
                      <a:prstDash val="solid"/>
                    </a:lnL>
                    <a:lnT w="12700" cmpd="sng">
                      <a:noFill/>
                      <a:prstDash val="solid"/>
                    </a:lnT>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pPr algn="l" fontAlgn="ctr"/>
                      <a:endParaRPr lang="en-GB" sz="800" b="1" i="0" u="none" strike="noStrike" dirty="0">
                        <a:solidFill>
                          <a:schemeClr val="tx1"/>
                        </a:solidFill>
                        <a:effectLst/>
                        <a:latin typeface="+mj-lt"/>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hMerge="1">
                  <a:txBody>
                    <a:bodyPr/>
                    <a:lstStyle/>
                    <a:p>
                      <a:pPr algn="ctr" fontAlgn="ctr"/>
                      <a:endParaRPr lang="en-GB" sz="800" b="1" i="0" u="none" strike="noStrike" dirty="0">
                        <a:solidFill>
                          <a:schemeClr val="tx1"/>
                        </a:solidFill>
                        <a:effectLst/>
                        <a:latin typeface="+mj-lt"/>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EDEDE"/>
                    </a:solidFill>
                  </a:tcPr>
                </a:tc>
                <a:tc hMerge="1">
                  <a:txBody>
                    <a:bodyPr/>
                    <a:lstStyle/>
                    <a:p>
                      <a:pPr algn="ctr" fontAlgn="ctr"/>
                      <a:endParaRPr lang="en-GB" sz="800" b="1" i="0" u="none" strike="noStrike" dirty="0">
                        <a:solidFill>
                          <a:schemeClr val="tx1"/>
                        </a:solidFill>
                        <a:effectLst/>
                        <a:latin typeface="+mj-lt"/>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EDEDE"/>
                    </a:solidFill>
                  </a:tcPr>
                </a:tc>
                <a:tc hMerge="1">
                  <a:txBody>
                    <a:bodyPr/>
                    <a:lstStyle/>
                    <a:p>
                      <a:pPr algn="ctr" fontAlgn="ctr"/>
                      <a:endParaRPr lang="en-GB" sz="800" b="1" i="0" u="none" strike="noStrike" dirty="0">
                        <a:solidFill>
                          <a:schemeClr val="tx1"/>
                        </a:solidFill>
                        <a:effectLst/>
                        <a:latin typeface="+mj-lt"/>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EDEDE"/>
                    </a:solidFill>
                  </a:tcPr>
                </a:tc>
                <a:tc hMerge="1">
                  <a:txBody>
                    <a:bodyPr/>
                    <a:lstStyle/>
                    <a:p>
                      <a:pPr algn="ctr" fontAlgn="ctr"/>
                      <a:endParaRPr lang="en-GB" sz="800" b="1" i="0" u="none" strike="noStrike" dirty="0">
                        <a:solidFill>
                          <a:schemeClr val="tx1"/>
                        </a:solidFill>
                        <a:effectLst/>
                        <a:latin typeface="+mj-lt"/>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EDEDE"/>
                    </a:solidFill>
                  </a:tcPr>
                </a:tc>
                <a:tc hMerge="1">
                  <a:txBody>
                    <a:bodyPr/>
                    <a:lstStyle/>
                    <a:p>
                      <a:pPr marL="0" algn="ctr" defTabSz="914400" rtl="0" eaLnBrk="1" fontAlgn="ctr" latinLnBrk="0" hangingPunct="1"/>
                      <a:endParaRPr lang="en-GB" sz="800" b="0" i="0" u="none" strike="noStrike" kern="1200" dirty="0">
                        <a:solidFill>
                          <a:schemeClr val="tx1"/>
                        </a:solidFill>
                        <a:effectLst/>
                        <a:latin typeface="Arial" panose="020B0604020202020204" pitchFamily="34" charset="0"/>
                        <a:ea typeface="+mn-ea"/>
                        <a:cs typeface="+mn-cs"/>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hMerge="1">
                  <a:txBody>
                    <a:bodyPr/>
                    <a:lstStyle/>
                    <a:p>
                      <a:pPr marL="0" algn="ctr" defTabSz="914400" rtl="0" eaLnBrk="1" fontAlgn="ctr" latinLnBrk="0" hangingPunct="1"/>
                      <a:endParaRPr lang="en-GB" sz="800" b="0" i="0" u="none" strike="noStrike" kern="1200" dirty="0">
                        <a:solidFill>
                          <a:schemeClr val="tx1"/>
                        </a:solidFill>
                        <a:effectLst/>
                        <a:latin typeface="Arial" panose="020B0604020202020204" pitchFamily="34" charset="0"/>
                        <a:ea typeface="+mn-ea"/>
                        <a:cs typeface="+mn-cs"/>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07"/>
                  </a:ext>
                </a:extLst>
              </a:tr>
              <a:tr h="252000">
                <a:tc>
                  <a:txBody>
                    <a:bodyPr/>
                    <a:lstStyle/>
                    <a:p>
                      <a:pPr algn="l" fontAlgn="ctr"/>
                      <a:r>
                        <a:rPr lang="en-GB" sz="800" b="0" i="0" u="none" strike="noStrike" dirty="0">
                          <a:solidFill>
                            <a:srgbClr val="000000"/>
                          </a:solidFill>
                          <a:effectLst/>
                          <a:latin typeface="+mj-lt"/>
                        </a:rPr>
                        <a:t>Trips (Millions)</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18.602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18.117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17.625</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17.453</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16.341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18.572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18.944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17.772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15.895</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16.495</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16.765</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16.531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16.272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16.321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00" b="0" i="0" u="none" strike="noStrike" dirty="0">
                          <a:solidFill>
                            <a:srgbClr val="000000"/>
                          </a:solidFill>
                          <a:effectLst/>
                          <a:latin typeface="Arial" panose="020B0604020202020204" pitchFamily="34" charset="0"/>
                        </a:rPr>
                        <a:t>17.265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252000">
                <a:tc>
                  <a:txBody>
                    <a:bodyPr/>
                    <a:lstStyle/>
                    <a:p>
                      <a:pPr algn="l" fontAlgn="ctr"/>
                      <a:r>
                        <a:rPr lang="en-GB" sz="800" b="0" i="0" u="none" strike="noStrike" dirty="0">
                          <a:solidFill>
                            <a:srgbClr val="000000"/>
                          </a:solidFill>
                          <a:effectLst/>
                          <a:latin typeface="+mj-lt"/>
                        </a:rPr>
                        <a:t>Nights (Millions)</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44.614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43.515</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41.644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40.774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37.695</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41.762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44.470</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40.143</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37.489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37.636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38.717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37.978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38.954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36.195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00" b="0" i="0" u="none" strike="noStrike">
                          <a:solidFill>
                            <a:srgbClr val="000000"/>
                          </a:solidFill>
                          <a:effectLst/>
                          <a:latin typeface="Arial" panose="020B0604020202020204" pitchFamily="34" charset="0"/>
                        </a:rPr>
                        <a:t>40.113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468000">
                <a:tc>
                  <a:txBody>
                    <a:bodyPr/>
                    <a:lstStyle/>
                    <a:p>
                      <a:pPr algn="l" fontAlgn="ctr"/>
                      <a:r>
                        <a:rPr lang="en-GB" sz="800" b="0" i="0" u="none" strike="noStrike" dirty="0">
                          <a:solidFill>
                            <a:srgbClr val="000000"/>
                          </a:solidFill>
                          <a:effectLst/>
                          <a:latin typeface="+mj-lt"/>
                        </a:rPr>
                        <a:t>Spend – (historic prices – £Million)</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£4,449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£4,233</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£4,265</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£4,185</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£3,645</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£4,400</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£4,486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£4,388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£4,101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£4,013</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£4,369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£4,245</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£4,371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£4,562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00" b="0" i="0" u="none" strike="noStrike">
                          <a:solidFill>
                            <a:srgbClr val="000000"/>
                          </a:solidFill>
                          <a:effectLst/>
                          <a:latin typeface="Arial" panose="020B0604020202020204" pitchFamily="34" charset="0"/>
                        </a:rPr>
                        <a:t>£4,265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468000">
                <a:tc>
                  <a:txBody>
                    <a:bodyPr/>
                    <a:lstStyle/>
                    <a:p>
                      <a:pPr algn="l" fontAlgn="ctr"/>
                      <a:r>
                        <a:rPr lang="en-GB" sz="800" b="0" i="0" u="none" strike="noStrike" dirty="0">
                          <a:solidFill>
                            <a:srgbClr val="000000"/>
                          </a:solidFill>
                          <a:effectLst/>
                          <a:latin typeface="+mj-lt"/>
                        </a:rPr>
                        <a:t>*Spend – (adjusted for inflation – £Million)</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£5,945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£5,540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£5,414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£5,163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£4,336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£5,024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£4,987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£4,783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£4,448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£4,343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£4,654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£4,390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£4,428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£4,562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00" b="0" i="0" u="none" strike="noStrike" dirty="0">
                          <a:solidFill>
                            <a:srgbClr val="000000"/>
                          </a:solidFill>
                          <a:effectLst/>
                          <a:latin typeface="Arial" panose="020B0604020202020204" pitchFamily="34" charset="0"/>
                        </a:rPr>
                        <a:t>£4,858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1"/>
                  </a:ext>
                </a:extLst>
              </a:tr>
            </a:tbl>
          </a:graphicData>
        </a:graphic>
      </p:graphicFrame>
      <p:sp>
        <p:nvSpPr>
          <p:cNvPr id="25" name="Content Placeholder 25"/>
          <p:cNvSpPr txBox="1">
            <a:spLocks/>
          </p:cNvSpPr>
          <p:nvPr/>
        </p:nvSpPr>
        <p:spPr>
          <a:xfrm>
            <a:off x="8421463" y="1890897"/>
            <a:ext cx="3624801" cy="2074056"/>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t>Showing trips, nights and spend over time at the overall GB level by purpose.</a:t>
            </a:r>
            <a:endParaRPr lang="en-GB" sz="1050" b="1" dirty="0"/>
          </a:p>
          <a:p>
            <a:r>
              <a:rPr lang="en-GB" sz="1050" b="1" dirty="0"/>
              <a:t>In 2019, the number of VFR trips increased after a number of years in decline, as well as bednights and spend.  Despite the increase in 2019, the volume of VFR trips in 2019 remained -2.3% below the average for 2006-2019.  VFR bednights in 2019 were +2.6% above the long-term average of 124.5 million bednights.  Spend (unadjusted) saw an increase of +6.4% versus the average of £4.7 billion. </a:t>
            </a:r>
          </a:p>
          <a:p>
            <a:r>
              <a:rPr lang="en-GB" sz="1050" b="1" dirty="0"/>
              <a:t>In 2019 the volume of business trips was in line with recent years and -5.5% below the long-term average, with the number of bednights -9.8% below the average.  Spend (unadjusted) on GB overnight business trips is +7.0% above the average for the last 14 years.  </a:t>
            </a:r>
            <a:endParaRPr lang="en-GB" dirty="0"/>
          </a:p>
        </p:txBody>
      </p:sp>
      <p:sp>
        <p:nvSpPr>
          <p:cNvPr id="23" name="TextBox 22">
            <a:extLst>
              <a:ext uri="{FF2B5EF4-FFF2-40B4-BE49-F238E27FC236}">
                <a16:creationId xmlns:a16="http://schemas.microsoft.com/office/drawing/2014/main" id="{D6C69B7E-7F5B-4BF6-8724-023D4A1CB8A7}"/>
              </a:ext>
            </a:extLst>
          </p:cNvPr>
          <p:cNvSpPr txBox="1"/>
          <p:nvPr/>
        </p:nvSpPr>
        <p:spPr>
          <a:xfrm>
            <a:off x="350082" y="5870803"/>
            <a:ext cx="8071381" cy="138499"/>
          </a:xfrm>
          <a:prstGeom prst="rect">
            <a:avLst/>
          </a:prstGeom>
          <a:noFill/>
        </p:spPr>
        <p:txBody>
          <a:bodyPr wrap="square" lIns="0" tIns="0" rIns="0" bIns="0" rtlCol="0">
            <a:spAutoFit/>
          </a:bodyPr>
          <a:lstStyle/>
          <a:p>
            <a:r>
              <a:rPr lang="en-GB" sz="900" i="1" dirty="0"/>
              <a:t>*Please note: Figures have been adjusted for inflation using CPI, to enable comparisons with 2019 spend data </a:t>
            </a:r>
          </a:p>
        </p:txBody>
      </p:sp>
      <p:sp>
        <p:nvSpPr>
          <p:cNvPr id="21" name="Freeform 16">
            <a:hlinkClick r:id="rId3" action="ppaction://hlinksldjump"/>
            <a:extLst>
              <a:ext uri="{FF2B5EF4-FFF2-40B4-BE49-F238E27FC236}">
                <a16:creationId xmlns:a16="http://schemas.microsoft.com/office/drawing/2014/main" id="{758F6E79-CF09-41E2-9F2F-46EDE176F1F5}"/>
              </a:ext>
            </a:extLst>
          </p:cNvPr>
          <p:cNvSpPr>
            <a:spLocks noEditPoints="1"/>
          </p:cNvSpPr>
          <p:nvPr/>
        </p:nvSpPr>
        <p:spPr bwMode="auto">
          <a:xfrm>
            <a:off x="4723874"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1" name="Action Button: Information 22">
            <a:hlinkClick r:id="rId4" action="ppaction://hlinksldjump" highlightClick="1"/>
            <a:extLst>
              <a:ext uri="{FF2B5EF4-FFF2-40B4-BE49-F238E27FC236}">
                <a16:creationId xmlns:a16="http://schemas.microsoft.com/office/drawing/2014/main" id="{A9A434C1-1AF5-441E-88CA-99B0C9760C4F}"/>
              </a:ext>
            </a:extLst>
          </p:cNvPr>
          <p:cNvSpPr/>
          <p:nvPr/>
        </p:nvSpPr>
        <p:spPr bwMode="ltGray">
          <a:xfrm>
            <a:off x="8029287" y="1888508"/>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pic>
        <p:nvPicPr>
          <p:cNvPr id="16" name="Picture 15">
            <a:extLst>
              <a:ext uri="{FF2B5EF4-FFF2-40B4-BE49-F238E27FC236}">
                <a16:creationId xmlns:a16="http://schemas.microsoft.com/office/drawing/2014/main" id="{CDC7B843-909E-4906-B326-63D32C25B8F8}"/>
              </a:ext>
            </a:extLst>
          </p:cNvPr>
          <p:cNvPicPr/>
          <p:nvPr/>
        </p:nvPicPr>
        <p:blipFill>
          <a:blip r:embed="rId5">
            <a:extLst>
              <a:ext uri="{28A0092B-C50C-407E-A947-70E740481C1C}">
                <a14:useLocalDpi xmlns:a14="http://schemas.microsoft.com/office/drawing/2010/main" val="0"/>
              </a:ext>
            </a:extLst>
          </a:blip>
          <a:srcRect/>
          <a:stretch>
            <a:fillRect/>
          </a:stretch>
        </p:blipFill>
        <p:spPr bwMode="auto">
          <a:xfrm>
            <a:off x="4377611" y="1477410"/>
            <a:ext cx="442595" cy="25146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15" name="Straight Connector 14">
            <a:extLst>
              <a:ext uri="{FF2B5EF4-FFF2-40B4-BE49-F238E27FC236}">
                <a16:creationId xmlns:a16="http://schemas.microsoft.com/office/drawing/2014/main" id="{95CB0856-1221-451F-A55F-8FCF3A64F69A}"/>
              </a:ext>
            </a:extLst>
          </p:cNvPr>
          <p:cNvCxnSpPr>
            <a:cxnSpLocks/>
          </p:cNvCxnSpPr>
          <p:nvPr/>
        </p:nvCxnSpPr>
        <p:spPr>
          <a:xfrm flipH="1">
            <a:off x="8302365" y="1888508"/>
            <a:ext cx="983" cy="3906328"/>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2" name="Slide Number Placeholder 1">
            <a:extLst>
              <a:ext uri="{FF2B5EF4-FFF2-40B4-BE49-F238E27FC236}">
                <a16:creationId xmlns:a16="http://schemas.microsoft.com/office/drawing/2014/main" id="{D73D4E0A-8E95-4C43-8053-AF1D8A6F861F}"/>
              </a:ext>
            </a:extLst>
          </p:cNvPr>
          <p:cNvSpPr>
            <a:spLocks noGrp="1"/>
          </p:cNvSpPr>
          <p:nvPr>
            <p:ph type="sldNum" sz="quarter" idx="4"/>
          </p:nvPr>
        </p:nvSpPr>
        <p:spPr/>
        <p:txBody>
          <a:bodyPr/>
          <a:lstStyle/>
          <a:p>
            <a:fld id="{4034BEE3-566C-4068-A777-C3A4762E861B}" type="slidenum">
              <a:rPr lang="en-GB" smtClean="0"/>
              <a:pPr/>
              <a:t>22</a:t>
            </a:fld>
            <a:endParaRPr lang="en-GB" dirty="0"/>
          </a:p>
        </p:txBody>
      </p:sp>
    </p:spTree>
    <p:extLst>
      <p:ext uri="{BB962C8B-B14F-4D97-AF65-F5344CB8AC3E}">
        <p14:creationId xmlns:p14="http://schemas.microsoft.com/office/powerpoint/2010/main" val="39605916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Fig 1. % change in volume of domestic trips by month in </a:t>
            </a:r>
            <a:br>
              <a:rPr lang="en-GB" dirty="0"/>
            </a:br>
            <a:r>
              <a:rPr lang="en-GB" dirty="0"/>
              <a:t>England – 2018 versus 2019</a:t>
            </a:r>
          </a:p>
        </p:txBody>
      </p:sp>
      <p:sp>
        <p:nvSpPr>
          <p:cNvPr id="3" name="TextBox 2"/>
          <p:cNvSpPr txBox="1"/>
          <p:nvPr/>
        </p:nvSpPr>
        <p:spPr>
          <a:xfrm>
            <a:off x="362257" y="2216574"/>
            <a:ext cx="3761874" cy="169277"/>
          </a:xfrm>
          <a:prstGeom prst="rect">
            <a:avLst/>
          </a:prstGeom>
          <a:noFill/>
        </p:spPr>
        <p:txBody>
          <a:bodyPr wrap="square" lIns="0" tIns="0" rIns="0" bIns="0" rtlCol="0">
            <a:spAutoFit/>
          </a:bodyPr>
          <a:lstStyle/>
          <a:p>
            <a:r>
              <a:rPr lang="en-GB" sz="1100" dirty="0"/>
              <a:t>Note: chart based on 2019 data compared with 2018</a:t>
            </a:r>
          </a:p>
        </p:txBody>
      </p:sp>
      <p:graphicFrame>
        <p:nvGraphicFramePr>
          <p:cNvPr id="13" name="Chart 12">
            <a:extLst>
              <a:ext uri="{FF2B5EF4-FFF2-40B4-BE49-F238E27FC236}">
                <a16:creationId xmlns:a16="http://schemas.microsoft.com/office/drawing/2014/main" id="{F302E8CF-01AB-4054-858F-73D7D7928E9F}"/>
              </a:ext>
            </a:extLst>
          </p:cNvPr>
          <p:cNvGraphicFramePr/>
          <p:nvPr>
            <p:extLst>
              <p:ext uri="{D42A27DB-BD31-4B8C-83A1-F6EECF244321}">
                <p14:modId xmlns:p14="http://schemas.microsoft.com/office/powerpoint/2010/main" val="3699040783"/>
              </p:ext>
            </p:extLst>
          </p:nvPr>
        </p:nvGraphicFramePr>
        <p:xfrm>
          <a:off x="168481" y="2451349"/>
          <a:ext cx="7774427" cy="3198523"/>
        </p:xfrm>
        <a:graphic>
          <a:graphicData uri="http://schemas.openxmlformats.org/drawingml/2006/chart">
            <c:chart xmlns:c="http://schemas.openxmlformats.org/drawingml/2006/chart" xmlns:r="http://schemas.openxmlformats.org/officeDocument/2006/relationships" r:id="rId2"/>
          </a:graphicData>
        </a:graphic>
      </p:graphicFrame>
      <p:sp>
        <p:nvSpPr>
          <p:cNvPr id="25" name="Content Placeholder 25"/>
          <p:cNvSpPr txBox="1">
            <a:spLocks/>
          </p:cNvSpPr>
          <p:nvPr/>
        </p:nvSpPr>
        <p:spPr>
          <a:xfrm>
            <a:off x="8234736" y="1888106"/>
            <a:ext cx="3606427" cy="381952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t>Showing the percentage change between 2018 and 2019, in number of domestic tourism trips of all purposes by month for England.</a:t>
            </a:r>
            <a:endParaRPr lang="en-GB" sz="1050" b="1" dirty="0"/>
          </a:p>
          <a:p>
            <a:r>
              <a:rPr lang="en-GB" sz="1050" b="1" dirty="0"/>
              <a:t>The volume of domestic trips by month saw increases for half of the months versus 2018.  The month with the largest year on year increase was April, due to Easter falling in April in 2019, whereas it was in March in 2018. </a:t>
            </a:r>
          </a:p>
          <a:p>
            <a:r>
              <a:rPr lang="en-GB" sz="1050" b="1" dirty="0"/>
              <a:t>The month with the greatest percentage decline was February, which generally has the lowest trip volume in most years, but which had particularly poor weather in 2019. </a:t>
            </a:r>
          </a:p>
        </p:txBody>
      </p:sp>
      <p:pic>
        <p:nvPicPr>
          <p:cNvPr id="18" name="Picture 17"/>
          <p:cNvPicPr/>
          <p:nvPr/>
        </p:nvPicPr>
        <p:blipFill rotWithShape="1">
          <a:blip r:embed="rId3">
            <a:extLst>
              <a:ext uri="{28A0092B-C50C-407E-A947-70E740481C1C}">
                <a14:useLocalDpi xmlns:a14="http://schemas.microsoft.com/office/drawing/2010/main" val="0"/>
              </a:ext>
            </a:extLst>
          </a:blip>
          <a:srcRect t="18228" b="17022"/>
          <a:stretch/>
        </p:blipFill>
        <p:spPr bwMode="auto">
          <a:xfrm>
            <a:off x="3837992" y="1758633"/>
            <a:ext cx="440690" cy="25146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0" name="Action Button: Information 19">
            <a:hlinkClick r:id="rId4" action="ppaction://hlinksldjump" highlightClick="1"/>
          </p:cNvPr>
          <p:cNvSpPr/>
          <p:nvPr/>
        </p:nvSpPr>
        <p:spPr bwMode="ltGray">
          <a:xfrm>
            <a:off x="7506122" y="2207721"/>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27" name="Freeform 16">
            <a:hlinkClick r:id="rId5" action="ppaction://hlinksldjump"/>
            <a:extLst>
              <a:ext uri="{FF2B5EF4-FFF2-40B4-BE49-F238E27FC236}">
                <a16:creationId xmlns:a16="http://schemas.microsoft.com/office/drawing/2014/main" id="{3AB077FF-CE51-4292-AE4D-DCCA0A76E613}"/>
              </a:ext>
            </a:extLst>
          </p:cNvPr>
          <p:cNvSpPr>
            <a:spLocks noEditPoints="1"/>
          </p:cNvSpPr>
          <p:nvPr/>
        </p:nvSpPr>
        <p:spPr bwMode="auto">
          <a:xfrm>
            <a:off x="4723874"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cxnSp>
        <p:nvCxnSpPr>
          <p:cNvPr id="12" name="Straight Connector 11">
            <a:extLst>
              <a:ext uri="{FF2B5EF4-FFF2-40B4-BE49-F238E27FC236}">
                <a16:creationId xmlns:a16="http://schemas.microsoft.com/office/drawing/2014/main" id="{3FE6F9BE-39D9-4852-A794-7DF504CDFB46}"/>
              </a:ext>
            </a:extLst>
          </p:cNvPr>
          <p:cNvCxnSpPr/>
          <p:nvPr/>
        </p:nvCxnSpPr>
        <p:spPr>
          <a:xfrm>
            <a:off x="8035455" y="1907858"/>
            <a:ext cx="14188" cy="3886704"/>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2" name="Slide Number Placeholder 1">
            <a:extLst>
              <a:ext uri="{FF2B5EF4-FFF2-40B4-BE49-F238E27FC236}">
                <a16:creationId xmlns:a16="http://schemas.microsoft.com/office/drawing/2014/main" id="{C3EA893F-BA8E-498D-8D58-D3B65B2489DB}"/>
              </a:ext>
            </a:extLst>
          </p:cNvPr>
          <p:cNvSpPr>
            <a:spLocks noGrp="1"/>
          </p:cNvSpPr>
          <p:nvPr>
            <p:ph type="sldNum" sz="quarter" idx="4"/>
          </p:nvPr>
        </p:nvSpPr>
        <p:spPr/>
        <p:txBody>
          <a:bodyPr/>
          <a:lstStyle/>
          <a:p>
            <a:fld id="{4034BEE3-566C-4068-A777-C3A4762E861B}" type="slidenum">
              <a:rPr lang="en-GB" smtClean="0"/>
              <a:pPr/>
              <a:t>23</a:t>
            </a:fld>
            <a:endParaRPr lang="en-GB" dirty="0"/>
          </a:p>
        </p:txBody>
      </p:sp>
    </p:spTree>
    <p:extLst>
      <p:ext uri="{BB962C8B-B14F-4D97-AF65-F5344CB8AC3E}">
        <p14:creationId xmlns:p14="http://schemas.microsoft.com/office/powerpoint/2010/main" val="10709332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England trips, nights and expenditure  </a:t>
            </a:r>
          </a:p>
        </p:txBody>
      </p:sp>
      <p:graphicFrame>
        <p:nvGraphicFramePr>
          <p:cNvPr id="2" name="Table 1"/>
          <p:cNvGraphicFramePr>
            <a:graphicFrameLocks noGrp="1"/>
          </p:cNvGraphicFramePr>
          <p:nvPr>
            <p:extLst>
              <p:ext uri="{D42A27DB-BD31-4B8C-83A1-F6EECF244321}">
                <p14:modId xmlns:p14="http://schemas.microsoft.com/office/powerpoint/2010/main" val="1671432475"/>
              </p:ext>
            </p:extLst>
          </p:nvPr>
        </p:nvGraphicFramePr>
        <p:xfrm>
          <a:off x="129414" y="1909653"/>
          <a:ext cx="7543943" cy="3853603"/>
        </p:xfrm>
        <a:graphic>
          <a:graphicData uri="http://schemas.openxmlformats.org/drawingml/2006/table">
            <a:tbl>
              <a:tblPr/>
              <a:tblGrid>
                <a:gridCol w="965900">
                  <a:extLst>
                    <a:ext uri="{9D8B030D-6E8A-4147-A177-3AD203B41FA5}">
                      <a16:colId xmlns:a16="http://schemas.microsoft.com/office/drawing/2014/main" val="20000"/>
                    </a:ext>
                  </a:extLst>
                </a:gridCol>
                <a:gridCol w="427749">
                  <a:extLst>
                    <a:ext uri="{9D8B030D-6E8A-4147-A177-3AD203B41FA5}">
                      <a16:colId xmlns:a16="http://schemas.microsoft.com/office/drawing/2014/main" val="188481236"/>
                    </a:ext>
                  </a:extLst>
                </a:gridCol>
                <a:gridCol w="486899">
                  <a:extLst>
                    <a:ext uri="{9D8B030D-6E8A-4147-A177-3AD203B41FA5}">
                      <a16:colId xmlns:a16="http://schemas.microsoft.com/office/drawing/2014/main" val="2685172653"/>
                    </a:ext>
                  </a:extLst>
                </a:gridCol>
                <a:gridCol w="410019">
                  <a:extLst>
                    <a:ext uri="{9D8B030D-6E8A-4147-A177-3AD203B41FA5}">
                      <a16:colId xmlns:a16="http://schemas.microsoft.com/office/drawing/2014/main" val="3616596538"/>
                    </a:ext>
                  </a:extLst>
                </a:gridCol>
                <a:gridCol w="495440">
                  <a:extLst>
                    <a:ext uri="{9D8B030D-6E8A-4147-A177-3AD203B41FA5}">
                      <a16:colId xmlns:a16="http://schemas.microsoft.com/office/drawing/2014/main" val="865298514"/>
                    </a:ext>
                  </a:extLst>
                </a:gridCol>
                <a:gridCol w="461272">
                  <a:extLst>
                    <a:ext uri="{9D8B030D-6E8A-4147-A177-3AD203B41FA5}">
                      <a16:colId xmlns:a16="http://schemas.microsoft.com/office/drawing/2014/main" val="1094430479"/>
                    </a:ext>
                  </a:extLst>
                </a:gridCol>
                <a:gridCol w="452730">
                  <a:extLst>
                    <a:ext uri="{9D8B030D-6E8A-4147-A177-3AD203B41FA5}">
                      <a16:colId xmlns:a16="http://schemas.microsoft.com/office/drawing/2014/main" val="488020978"/>
                    </a:ext>
                  </a:extLst>
                </a:gridCol>
                <a:gridCol w="478356">
                  <a:extLst>
                    <a:ext uri="{9D8B030D-6E8A-4147-A177-3AD203B41FA5}">
                      <a16:colId xmlns:a16="http://schemas.microsoft.com/office/drawing/2014/main" val="233764603"/>
                    </a:ext>
                  </a:extLst>
                </a:gridCol>
                <a:gridCol w="444188">
                  <a:extLst>
                    <a:ext uri="{9D8B030D-6E8A-4147-A177-3AD203B41FA5}">
                      <a16:colId xmlns:a16="http://schemas.microsoft.com/office/drawing/2014/main" val="130921758"/>
                    </a:ext>
                  </a:extLst>
                </a:gridCol>
                <a:gridCol w="538151">
                  <a:extLst>
                    <a:ext uri="{9D8B030D-6E8A-4147-A177-3AD203B41FA5}">
                      <a16:colId xmlns:a16="http://schemas.microsoft.com/office/drawing/2014/main" val="20009"/>
                    </a:ext>
                  </a:extLst>
                </a:gridCol>
                <a:gridCol w="512525">
                  <a:extLst>
                    <a:ext uri="{9D8B030D-6E8A-4147-A177-3AD203B41FA5}">
                      <a16:colId xmlns:a16="http://schemas.microsoft.com/office/drawing/2014/main" val="20010"/>
                    </a:ext>
                  </a:extLst>
                </a:gridCol>
                <a:gridCol w="495440">
                  <a:extLst>
                    <a:ext uri="{9D8B030D-6E8A-4147-A177-3AD203B41FA5}">
                      <a16:colId xmlns:a16="http://schemas.microsoft.com/office/drawing/2014/main" val="20012"/>
                    </a:ext>
                  </a:extLst>
                </a:gridCol>
                <a:gridCol w="452730">
                  <a:extLst>
                    <a:ext uri="{9D8B030D-6E8A-4147-A177-3AD203B41FA5}">
                      <a16:colId xmlns:a16="http://schemas.microsoft.com/office/drawing/2014/main" val="1547634403"/>
                    </a:ext>
                  </a:extLst>
                </a:gridCol>
                <a:gridCol w="461272">
                  <a:extLst>
                    <a:ext uri="{9D8B030D-6E8A-4147-A177-3AD203B41FA5}">
                      <a16:colId xmlns:a16="http://schemas.microsoft.com/office/drawing/2014/main" val="1877838361"/>
                    </a:ext>
                  </a:extLst>
                </a:gridCol>
                <a:gridCol w="461272">
                  <a:extLst>
                    <a:ext uri="{9D8B030D-6E8A-4147-A177-3AD203B41FA5}">
                      <a16:colId xmlns:a16="http://schemas.microsoft.com/office/drawing/2014/main" val="2131140118"/>
                    </a:ext>
                  </a:extLst>
                </a:gridCol>
              </a:tblGrid>
              <a:tr h="217603">
                <a:tc gridSpan="15">
                  <a:txBody>
                    <a:bodyPr/>
                    <a:lstStyle/>
                    <a:p>
                      <a:pPr algn="l" fontAlgn="ctr"/>
                      <a:r>
                        <a:rPr lang="en-GB" sz="900" b="1" i="0" u="none" strike="noStrike" dirty="0">
                          <a:solidFill>
                            <a:srgbClr val="FFFFFF"/>
                          </a:solidFill>
                          <a:effectLst/>
                          <a:latin typeface="Arial" panose="020B0604020202020204" pitchFamily="34" charset="0"/>
                        </a:rPr>
                        <a:t>Table 1.2.3 – England trips, nights and expenditure by purpose – 2006 to 2019</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lnL w="12700" cmpd="sng">
                      <a:noFill/>
                      <a:prstDash val="solid"/>
                    </a:lnL>
                  </a:tcPr>
                </a:tc>
                <a:tc hMerge="1">
                  <a:txBody>
                    <a:bodyPr/>
                    <a:lstStyle/>
                    <a:p>
                      <a:endParaRPr lang="en-GB"/>
                    </a:p>
                  </a:txBody>
                  <a:tcPr>
                    <a:lnL w="12700" cmpd="sng">
                      <a:noFill/>
                      <a:prstDash val="solid"/>
                    </a:lnL>
                  </a:tcPr>
                </a:tc>
                <a:tc hMerge="1">
                  <a:txBody>
                    <a:bodyPr/>
                    <a:lstStyle/>
                    <a:p>
                      <a:endParaRPr lang="en-GB"/>
                    </a:p>
                  </a:txBody>
                  <a:tcPr>
                    <a:lnL w="12700" cmpd="sng">
                      <a:noFill/>
                      <a:prstDash val="solid"/>
                    </a:lnL>
                  </a:tcPr>
                </a:tc>
                <a:tc hMerge="1">
                  <a:txBody>
                    <a:bodyPr/>
                    <a:lstStyle/>
                    <a:p>
                      <a:endParaRPr lang="en-GB"/>
                    </a:p>
                  </a:txBody>
                  <a:tcPr>
                    <a:lnL w="12700" cmpd="sng">
                      <a:noFill/>
                      <a:prstDash val="solid"/>
                    </a:lnL>
                  </a:tcPr>
                </a:tc>
                <a:tc hMerge="1">
                  <a:txBody>
                    <a:bodyPr/>
                    <a:lstStyle/>
                    <a:p>
                      <a:endParaRPr lang="en-GB"/>
                    </a:p>
                  </a:txBody>
                  <a:tcPr>
                    <a:lnL w="12700" cmpd="sng">
                      <a:noFill/>
                      <a:prstDash val="solid"/>
                    </a:lnL>
                  </a:tcPr>
                </a:tc>
                <a:tc hMerge="1">
                  <a:txBody>
                    <a:bodyPr/>
                    <a:lstStyle/>
                    <a:p>
                      <a:endParaRPr lang="en-GB"/>
                    </a:p>
                  </a:txBody>
                  <a:tcPr>
                    <a:lnL w="12700" cmpd="sng">
                      <a:noFill/>
                      <a:prstDash val="solid"/>
                    </a:lnL>
                  </a:tcPr>
                </a:tc>
                <a:tc hMerge="1">
                  <a:txBody>
                    <a:bodyPr/>
                    <a:lstStyle/>
                    <a:p>
                      <a:endParaRPr lang="en-GB"/>
                    </a:p>
                  </a:txBody>
                  <a:tcPr>
                    <a:lnL w="12700" cmpd="sng">
                      <a:noFill/>
                      <a:prstDash val="solid"/>
                    </a:lnL>
                  </a:tcPr>
                </a:tc>
                <a:tc hMerge="1">
                  <a:txBody>
                    <a:bodyPr/>
                    <a:lstStyle/>
                    <a:p>
                      <a:endParaRPr lang="en-GB"/>
                    </a:p>
                  </a:txBody>
                  <a:tcPr>
                    <a:lnL w="12700" cmpd="sng">
                      <a:noFill/>
                      <a:prstDash val="solid"/>
                    </a:lnL>
                  </a:tcPr>
                </a:tc>
                <a:tc hMerge="1">
                  <a:txBody>
                    <a:bodyPr/>
                    <a:lstStyle/>
                    <a:p>
                      <a:endParaRPr lang="en-GB"/>
                    </a:p>
                  </a:txBody>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extLst>
                  <a:ext uri="{0D108BD9-81ED-4DB2-BD59-A6C34878D82A}">
                    <a16:rowId xmlns:a16="http://schemas.microsoft.com/office/drawing/2014/main" val="10000"/>
                  </a:ext>
                </a:extLst>
              </a:tr>
              <a:tr h="180000">
                <a:tc>
                  <a:txBody>
                    <a:bodyPr/>
                    <a:lstStyle/>
                    <a:p>
                      <a:pPr algn="ctr" fontAlgn="ctr"/>
                      <a:r>
                        <a:rPr lang="en-GB" sz="800" b="0" i="0" u="none" strike="noStrike" dirty="0">
                          <a:solidFill>
                            <a:srgbClr val="000000"/>
                          </a:solidFill>
                          <a:effectLst/>
                          <a:latin typeface="Arial" panose="020B0604020202020204" pitchFamily="34" charset="0"/>
                        </a:rPr>
                        <a:t> -</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GB" sz="800" b="0" i="0" u="none" strike="noStrike" dirty="0">
                          <a:solidFill>
                            <a:srgbClr val="000000"/>
                          </a:solidFill>
                          <a:effectLst/>
                          <a:latin typeface="Arial" panose="020B0604020202020204" pitchFamily="34" charset="0"/>
                        </a:rPr>
                        <a:t>2006</a:t>
                      </a:r>
                      <a:endParaRPr lang="en-GB" dirty="0">
                        <a:solidFill>
                          <a:srgbClr val="000000"/>
                        </a:solidFill>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GB" sz="800" b="0" i="0" u="none" strike="noStrike" dirty="0">
                          <a:solidFill>
                            <a:srgbClr val="000000"/>
                          </a:solidFill>
                          <a:effectLst/>
                          <a:latin typeface="Arial" panose="020B0604020202020204" pitchFamily="34" charset="0"/>
                        </a:rPr>
                        <a:t>2007</a:t>
                      </a:r>
                      <a:endParaRPr lang="en-GB" dirty="0">
                        <a:solidFill>
                          <a:srgbClr val="000000"/>
                        </a:solidFill>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GB" sz="800" b="0" i="0" u="none" strike="noStrike" dirty="0">
                          <a:solidFill>
                            <a:srgbClr val="000000"/>
                          </a:solidFill>
                          <a:effectLst/>
                          <a:latin typeface="Arial" panose="020B0604020202020204" pitchFamily="34" charset="0"/>
                        </a:rPr>
                        <a:t>2008</a:t>
                      </a:r>
                      <a:endParaRPr lang="en-GB" dirty="0">
                        <a:solidFill>
                          <a:srgbClr val="000000"/>
                        </a:solidFill>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GB" sz="800" b="0" i="0" u="none" strike="noStrike" dirty="0">
                          <a:solidFill>
                            <a:srgbClr val="000000"/>
                          </a:solidFill>
                          <a:effectLst/>
                          <a:latin typeface="Arial" panose="020B0604020202020204" pitchFamily="34" charset="0"/>
                        </a:rPr>
                        <a:t>2009</a:t>
                      </a:r>
                      <a:endParaRPr lang="en-GB" dirty="0">
                        <a:solidFill>
                          <a:srgbClr val="000000"/>
                        </a:solidFill>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2010</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2013</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2015 </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2019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80000">
                <a:tc gridSpan="15">
                  <a:txBody>
                    <a:bodyPr/>
                    <a:lstStyle/>
                    <a:p>
                      <a:pPr algn="l" fontAlgn="ctr"/>
                      <a:r>
                        <a:rPr lang="en-GB" sz="800" b="1" i="0" u="none" strike="noStrike" dirty="0">
                          <a:solidFill>
                            <a:srgbClr val="000000"/>
                          </a:solidFill>
                          <a:effectLst/>
                          <a:latin typeface="Arial" panose="020B0604020202020204" pitchFamily="34" charset="0"/>
                        </a:rPr>
                        <a:t>All tourism</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hMerge="1">
                  <a:txBody>
                    <a:bodyPr/>
                    <a:lstStyle/>
                    <a:p>
                      <a:endParaRPr lang="en-GB"/>
                    </a:p>
                  </a:txBody>
                  <a:tcPr>
                    <a:lnL w="12700" cmpd="sng">
                      <a:noFill/>
                      <a:prstDash val="solid"/>
                    </a:lnL>
                    <a:lnT w="12700" cmpd="sng">
                      <a:noFill/>
                      <a:prstDash val="solid"/>
                    </a:lnT>
                  </a:tcPr>
                </a:tc>
                <a:tc hMerge="1">
                  <a:txBody>
                    <a:bodyPr/>
                    <a:lstStyle/>
                    <a:p>
                      <a:endParaRPr lang="en-GB"/>
                    </a:p>
                  </a:txBody>
                  <a:tcPr>
                    <a:lnL w="12700" cmpd="sng">
                      <a:noFill/>
                      <a:prstDash val="solid"/>
                    </a:lnL>
                    <a:lnT w="12700" cmpd="sng">
                      <a:noFill/>
                      <a:prstDash val="solid"/>
                    </a:lnT>
                  </a:tcPr>
                </a:tc>
                <a:tc hMerge="1">
                  <a:txBody>
                    <a:bodyPr/>
                    <a:lstStyle/>
                    <a:p>
                      <a:endParaRPr lang="en-GB"/>
                    </a:p>
                  </a:txBody>
                  <a:tcPr>
                    <a:lnL w="12700" cmpd="sng">
                      <a:noFill/>
                      <a:prstDash val="solid"/>
                    </a:lnL>
                    <a:lnT w="12700" cmpd="sng">
                      <a:noFill/>
                      <a:prstDash val="solid"/>
                    </a:lnT>
                  </a:tcPr>
                </a:tc>
                <a:tc hMerge="1">
                  <a:txBody>
                    <a:bodyPr/>
                    <a:lstStyle/>
                    <a:p>
                      <a:endParaRPr lang="en-GB"/>
                    </a:p>
                  </a:txBody>
                  <a:tcPr>
                    <a:lnL w="12700" cmpd="sng">
                      <a:noFill/>
                      <a:prstDash val="solid"/>
                    </a:lnL>
                    <a:lnT w="12700" cmpd="sng">
                      <a:noFill/>
                      <a:prstDash val="solid"/>
                    </a:lnT>
                  </a:tcPr>
                </a:tc>
                <a:tc hMerge="1">
                  <a:txBody>
                    <a:bodyPr/>
                    <a:lstStyle/>
                    <a:p>
                      <a:endParaRPr lang="en-GB"/>
                    </a:p>
                  </a:txBody>
                  <a:tcPr>
                    <a:lnL w="12700" cmpd="sng">
                      <a:noFill/>
                      <a:prstDash val="solid"/>
                    </a:lnL>
                    <a:lnT w="12700" cmpd="sng">
                      <a:noFill/>
                      <a:prstDash val="solid"/>
                    </a:lnT>
                  </a:tcPr>
                </a:tc>
                <a:tc hMerge="1">
                  <a:txBody>
                    <a:bodyPr/>
                    <a:lstStyle/>
                    <a:p>
                      <a:endParaRPr lang="en-GB"/>
                    </a:p>
                  </a:txBody>
                  <a:tcPr>
                    <a:lnL w="12700" cmpd="sng">
                      <a:noFill/>
                      <a:prstDash val="solid"/>
                    </a:lnL>
                    <a:lnT w="12700" cmpd="sng">
                      <a:noFill/>
                      <a:prstDash val="solid"/>
                    </a:lnT>
                  </a:tcPr>
                </a:tc>
                <a:tc hMerge="1">
                  <a:txBody>
                    <a:bodyPr/>
                    <a:lstStyle/>
                    <a:p>
                      <a:endParaRPr lang="en-GB"/>
                    </a:p>
                  </a:txBody>
                  <a:tcPr>
                    <a:lnL w="12700" cmpd="sng">
                      <a:noFill/>
                      <a:prstDash val="solid"/>
                    </a:lnL>
                    <a:lnT w="12700" cmpd="sng">
                      <a:noFill/>
                      <a:prstDash val="solid"/>
                    </a:lnT>
                  </a:tcPr>
                </a:tc>
                <a:tc hMerge="1">
                  <a:txBody>
                    <a:bodyPr/>
                    <a:lstStyle/>
                    <a:p>
                      <a:pPr algn="l" fontAlgn="ctr"/>
                      <a:endParaRPr lang="en-GB" sz="800" b="1" i="0" u="none" strike="noStrike" dirty="0">
                        <a:solidFill>
                          <a:schemeClr val="tx1"/>
                        </a:solidFill>
                        <a:effectLst/>
                        <a:latin typeface="Arial" panose="020B0604020202020204" pitchFamily="34" charset="0"/>
                      </a:endParaRPr>
                    </a:p>
                  </a:txBody>
                  <a:tcPr marL="18000" marR="8681" marT="8681" marB="0" anchor="ctr">
                    <a:lnL>
                      <a:noFill/>
                    </a:lnL>
                    <a:lnR>
                      <a:noFill/>
                    </a:lnR>
                    <a:lnT>
                      <a:noFill/>
                    </a:lnT>
                    <a:lnB>
                      <a:noFill/>
                    </a:lnB>
                    <a:solidFill>
                      <a:srgbClr val="DEDEDE"/>
                    </a:solidFill>
                  </a:tcPr>
                </a:tc>
                <a:tc hMerge="1">
                  <a:txBody>
                    <a:bodyPr/>
                    <a:lstStyle/>
                    <a:p>
                      <a:pPr algn="l" fontAlgn="ctr"/>
                      <a:endParaRPr lang="en-GB" sz="800" b="1" i="0" u="none" strike="noStrike" dirty="0">
                        <a:solidFill>
                          <a:schemeClr val="tx1"/>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hMerge="1">
                  <a:txBody>
                    <a:bodyPr/>
                    <a:lstStyle/>
                    <a:p>
                      <a:pPr algn="l" fontAlgn="ctr"/>
                      <a:endParaRPr lang="en-GB" sz="800" b="1" i="0" u="none" strike="noStrike" dirty="0">
                        <a:solidFill>
                          <a:schemeClr val="tx1"/>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EDEDE"/>
                    </a:solidFill>
                  </a:tcPr>
                </a:tc>
                <a:tc hMerge="1">
                  <a:txBody>
                    <a:bodyPr/>
                    <a:lstStyle/>
                    <a:p>
                      <a:pPr algn="l" fontAlgn="ctr"/>
                      <a:endParaRPr lang="en-GB" sz="800" b="1" i="0" u="none" strike="noStrike" dirty="0">
                        <a:solidFill>
                          <a:schemeClr val="tx1"/>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EDEDE"/>
                    </a:solidFill>
                  </a:tcPr>
                </a:tc>
                <a:tc hMerge="1">
                  <a:txBody>
                    <a:bodyPr/>
                    <a:lstStyle/>
                    <a:p>
                      <a:pPr algn="l" fontAlgn="ctr"/>
                      <a:endParaRPr lang="en-GB" sz="800" b="1" i="0" u="none" strike="noStrike" dirty="0">
                        <a:solidFill>
                          <a:schemeClr val="tx1"/>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EDEDE"/>
                    </a:solidFill>
                  </a:tcPr>
                </a:tc>
                <a:tc hMerge="1">
                  <a:txBody>
                    <a:bodyPr/>
                    <a:lstStyle/>
                    <a:p>
                      <a:pPr algn="l" fontAlgn="ctr"/>
                      <a:endParaRPr lang="en-GB" sz="800" b="1" i="0" u="none" strike="noStrike" dirty="0">
                        <a:solidFill>
                          <a:schemeClr val="tx1"/>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EDEDE"/>
                    </a:solidFill>
                  </a:tcPr>
                </a:tc>
                <a:tc hMerge="1">
                  <a:txBody>
                    <a:bodyPr/>
                    <a:lstStyle/>
                    <a:p>
                      <a:pPr marL="0" algn="ctr" defTabSz="914400" rtl="0" eaLnBrk="1" fontAlgn="ctr" latinLnBrk="0" hangingPunct="1"/>
                      <a:endParaRPr lang="en-GB" sz="800" b="0" i="0" u="none" strike="noStrike" kern="1200" dirty="0">
                        <a:solidFill>
                          <a:schemeClr val="tx1"/>
                        </a:solidFill>
                        <a:effectLst/>
                        <a:latin typeface="Arial" panose="020B0604020202020204" pitchFamily="34" charset="0"/>
                        <a:ea typeface="+mn-ea"/>
                        <a:cs typeface="+mn-cs"/>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02"/>
                  </a:ext>
                </a:extLst>
              </a:tr>
              <a:tr h="252000">
                <a:tc>
                  <a:txBody>
                    <a:bodyPr/>
                    <a:lstStyle/>
                    <a:p>
                      <a:pPr algn="l" fontAlgn="ctr"/>
                      <a:r>
                        <a:rPr lang="en-GB" sz="800" b="0" i="0" u="none" strike="noStrike" dirty="0">
                          <a:solidFill>
                            <a:srgbClr val="000000"/>
                          </a:solidFill>
                          <a:effectLst/>
                          <a:latin typeface="Arial" panose="020B0604020202020204" pitchFamily="34" charset="0"/>
                        </a:rPr>
                        <a:t>Trips (Millions)</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100.872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GB" sz="800" b="0" i="0" u="none" strike="noStrike" dirty="0">
                          <a:solidFill>
                            <a:srgbClr val="000000"/>
                          </a:solidFill>
                          <a:effectLst/>
                          <a:latin typeface="Arial" panose="020B0604020202020204" pitchFamily="34" charset="0"/>
                        </a:rPr>
                        <a:t>99.127</a:t>
                      </a:r>
                      <a:endParaRPr lang="en-GB" dirty="0">
                        <a:solidFill>
                          <a:srgbClr val="000000"/>
                        </a:solidFill>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GB" sz="800" b="0" i="0" u="none" strike="noStrike" dirty="0">
                          <a:solidFill>
                            <a:srgbClr val="000000"/>
                          </a:solidFill>
                          <a:effectLst/>
                          <a:latin typeface="Arial" panose="020B0604020202020204" pitchFamily="34" charset="0"/>
                        </a:rPr>
                        <a:t>94.782</a:t>
                      </a:r>
                      <a:endParaRPr lang="en-GB" dirty="0">
                        <a:solidFill>
                          <a:srgbClr val="000000"/>
                        </a:solidFill>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GB" sz="800" b="0" i="0" u="none" strike="noStrike" dirty="0">
                          <a:solidFill>
                            <a:srgbClr val="000000"/>
                          </a:solidFill>
                          <a:effectLst/>
                          <a:latin typeface="Arial" panose="020B0604020202020204" pitchFamily="34" charset="0"/>
                        </a:rPr>
                        <a:t>102.249</a:t>
                      </a:r>
                      <a:endParaRPr lang="en-GB" dirty="0">
                        <a:solidFill>
                          <a:srgbClr val="000000"/>
                        </a:solidFill>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95.503</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104.280</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104.458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a:solidFill>
                            <a:srgbClr val="000000"/>
                          </a:solidFill>
                          <a:effectLst/>
                          <a:latin typeface="Arial" panose="020B0604020202020204" pitchFamily="34" charset="0"/>
                        </a:rPr>
                        <a:t>101.756</a:t>
                      </a:r>
                      <a:endParaRPr lang="en-GB" sz="800" b="0" i="0" u="none" strike="noStrike" dirty="0">
                        <a:solidFill>
                          <a:srgbClr val="000000"/>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92.613</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102.730</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99.342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100.622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97.397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99.071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252000">
                <a:tc>
                  <a:txBody>
                    <a:bodyPr/>
                    <a:lstStyle/>
                    <a:p>
                      <a:pPr algn="l" fontAlgn="ctr"/>
                      <a:r>
                        <a:rPr lang="en-GB" sz="800" b="0" i="0" u="none" strike="noStrike" dirty="0">
                          <a:solidFill>
                            <a:srgbClr val="000000"/>
                          </a:solidFill>
                          <a:effectLst/>
                          <a:latin typeface="Arial" panose="020B0604020202020204" pitchFamily="34" charset="0"/>
                        </a:rPr>
                        <a:t>Nights (Millions)</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304.934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GB" sz="800" b="0" i="0" u="none" strike="noStrike" dirty="0">
                          <a:solidFill>
                            <a:srgbClr val="000000"/>
                          </a:solidFill>
                          <a:effectLst/>
                          <a:latin typeface="Arial" panose="020B0604020202020204" pitchFamily="34" charset="0"/>
                        </a:rPr>
                        <a:t>304.061</a:t>
                      </a:r>
                      <a:endParaRPr lang="en-GB" dirty="0">
                        <a:solidFill>
                          <a:srgbClr val="000000"/>
                        </a:solidFill>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GB" sz="800" b="0" i="0" u="none" strike="noStrike" dirty="0">
                          <a:solidFill>
                            <a:srgbClr val="000000"/>
                          </a:solidFill>
                          <a:effectLst/>
                          <a:latin typeface="Arial" panose="020B0604020202020204" pitchFamily="34" charset="0"/>
                        </a:rPr>
                        <a:t>292.814</a:t>
                      </a:r>
                      <a:endParaRPr lang="en-GB" dirty="0">
                        <a:solidFill>
                          <a:srgbClr val="000000"/>
                        </a:solidFill>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GB" sz="800" b="0" i="0" u="none" strike="noStrike" dirty="0">
                          <a:solidFill>
                            <a:srgbClr val="000000"/>
                          </a:solidFill>
                          <a:effectLst/>
                          <a:latin typeface="Arial" panose="020B0604020202020204" pitchFamily="34" charset="0"/>
                        </a:rPr>
                        <a:t>310.077</a:t>
                      </a:r>
                      <a:endParaRPr lang="en-GB" dirty="0">
                        <a:solidFill>
                          <a:srgbClr val="000000"/>
                        </a:solidFill>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284.992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306.806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a:solidFill>
                            <a:srgbClr val="000000"/>
                          </a:solidFill>
                          <a:effectLst/>
                          <a:latin typeface="Arial" panose="020B0604020202020204" pitchFamily="34" charset="0"/>
                        </a:rPr>
                        <a:t>310.193</a:t>
                      </a:r>
                      <a:endParaRPr lang="en-GB" sz="800" b="0" i="0" u="none" strike="noStrike" dirty="0">
                        <a:solidFill>
                          <a:srgbClr val="000000"/>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a:solidFill>
                            <a:srgbClr val="000000"/>
                          </a:solidFill>
                          <a:effectLst/>
                          <a:latin typeface="Arial" panose="020B0604020202020204" pitchFamily="34" charset="0"/>
                        </a:rPr>
                        <a:t>297.199</a:t>
                      </a:r>
                      <a:endParaRPr lang="en-GB" sz="800" b="0" i="0" u="none" strike="noStrike" dirty="0">
                        <a:solidFill>
                          <a:srgbClr val="000000"/>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272.859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299.569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287.702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299.410</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295.778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290.316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522000">
                <a:tc>
                  <a:txBody>
                    <a:bodyPr/>
                    <a:lstStyle/>
                    <a:p>
                      <a:pPr algn="l" fontAlgn="ctr"/>
                      <a:r>
                        <a:rPr lang="en-GB" sz="800" b="0" i="0" u="none" strike="noStrike" dirty="0">
                          <a:solidFill>
                            <a:srgbClr val="000000"/>
                          </a:solidFill>
                          <a:effectLst/>
                          <a:latin typeface="Arial" panose="020B0604020202020204" pitchFamily="34" charset="0"/>
                        </a:rPr>
                        <a:t>Spend – (historic prices – £Million)</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a:solidFill>
                            <a:srgbClr val="000000"/>
                          </a:solidFill>
                          <a:effectLst/>
                          <a:latin typeface="Arial" panose="020B0604020202020204" pitchFamily="34" charset="0"/>
                        </a:rPr>
                        <a:t>£15,901</a:t>
                      </a:r>
                      <a:endParaRPr lang="en-GB" sz="800" b="0" i="0" u="none" strike="noStrike" dirty="0">
                        <a:solidFill>
                          <a:srgbClr val="000000"/>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GB" sz="800" b="0" i="0" u="none" strike="noStrike" dirty="0">
                          <a:solidFill>
                            <a:srgbClr val="000000"/>
                          </a:solidFill>
                          <a:effectLst/>
                          <a:latin typeface="Arial" panose="020B0604020202020204" pitchFamily="34" charset="0"/>
                        </a:rPr>
                        <a:t>£16,135</a:t>
                      </a:r>
                      <a:endParaRPr lang="en-GB" dirty="0">
                        <a:solidFill>
                          <a:srgbClr val="000000"/>
                        </a:solidFill>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GB" sz="800" b="0" i="0" u="none" strike="noStrike">
                          <a:solidFill>
                            <a:srgbClr val="000000"/>
                          </a:solidFill>
                          <a:effectLst/>
                          <a:latin typeface="Arial" panose="020B0604020202020204" pitchFamily="34" charset="0"/>
                        </a:rPr>
                        <a:t>£16,079</a:t>
                      </a:r>
                      <a:endParaRPr lang="en-GB">
                        <a:solidFill>
                          <a:srgbClr val="000000"/>
                        </a:solidFill>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GB" sz="800" b="0" i="0" u="none" strike="noStrike" dirty="0">
                          <a:solidFill>
                            <a:srgbClr val="000000"/>
                          </a:solidFill>
                          <a:effectLst/>
                          <a:latin typeface="Arial" panose="020B0604020202020204" pitchFamily="34" charset="0"/>
                        </a:rPr>
                        <a:t>£17,016</a:t>
                      </a:r>
                      <a:endParaRPr lang="en-GB" dirty="0">
                        <a:solidFill>
                          <a:srgbClr val="000000"/>
                        </a:solidFill>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£15,842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a:solidFill>
                            <a:srgbClr val="000000"/>
                          </a:solidFill>
                          <a:effectLst/>
                          <a:latin typeface="Arial" panose="020B0604020202020204" pitchFamily="34" charset="0"/>
                        </a:rPr>
                        <a:t>£17,914</a:t>
                      </a:r>
                      <a:endParaRPr lang="en-GB" sz="800" b="0" i="0" u="none" strike="noStrike" dirty="0">
                        <a:solidFill>
                          <a:srgbClr val="000000"/>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£19,497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a:solidFill>
                            <a:srgbClr val="000000"/>
                          </a:solidFill>
                          <a:effectLst/>
                          <a:latin typeface="Arial" panose="020B0604020202020204" pitchFamily="34" charset="0"/>
                        </a:rPr>
                        <a:t>£18,710</a:t>
                      </a:r>
                      <a:endParaRPr lang="en-GB" sz="800" b="0" i="0" u="none" strike="noStrike" dirty="0">
                        <a:solidFill>
                          <a:srgbClr val="000000"/>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£18,085</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£19,571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£18,492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£19,049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£19,347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£19,448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522000">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GB" sz="800" b="0" i="0" u="none" strike="noStrike" dirty="0">
                          <a:solidFill>
                            <a:srgbClr val="000000"/>
                          </a:solidFill>
                          <a:effectLst/>
                          <a:latin typeface="Arial" panose="020B0604020202020204" pitchFamily="34" charset="0"/>
                        </a:rPr>
                        <a:t>*Spend – (adjusted for inflation – £Million)</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£21,249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a:solidFill>
                            <a:srgbClr val="000000"/>
                          </a:solidFill>
                          <a:effectLst/>
                          <a:latin typeface="+mj-lt"/>
                        </a:rPr>
                        <a:t>£21,118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a:solidFill>
                            <a:srgbClr val="000000"/>
                          </a:solidFill>
                          <a:effectLst/>
                          <a:latin typeface="+mj-lt"/>
                        </a:rPr>
                        <a:t>£20,412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£20,993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a:solidFill>
                            <a:srgbClr val="000000"/>
                          </a:solidFill>
                          <a:effectLst/>
                          <a:latin typeface="+mj-lt"/>
                        </a:rPr>
                        <a:t>£18,847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£20,453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£21,675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a:solidFill>
                            <a:srgbClr val="000000"/>
                          </a:solidFill>
                          <a:effectLst/>
                          <a:latin typeface="+mj-lt"/>
                        </a:rPr>
                        <a:t>£20,393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£19,613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£21,183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£19,700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£19,702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£19,599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£19,448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6"/>
                  </a:ext>
                </a:extLst>
              </a:tr>
              <a:tr h="180000">
                <a:tc gridSpan="15">
                  <a:txBody>
                    <a:bodyPr/>
                    <a:lstStyle/>
                    <a:p>
                      <a:pPr algn="l" fontAlgn="ctr"/>
                      <a:r>
                        <a:rPr lang="en-GB" sz="800" b="1" i="0" u="none" strike="noStrike" dirty="0">
                          <a:solidFill>
                            <a:srgbClr val="000000"/>
                          </a:solidFill>
                          <a:effectLst/>
                          <a:latin typeface="Arial" panose="020B0604020202020204" pitchFamily="34" charset="0"/>
                        </a:rPr>
                        <a:t>Holidays</a:t>
                      </a:r>
                      <a:r>
                        <a:rPr lang="en-GB" sz="800" b="0" i="0" u="none" strike="noStrike" dirty="0">
                          <a:solidFill>
                            <a:srgbClr val="000000"/>
                          </a:solidFill>
                          <a:effectLst/>
                          <a:latin typeface="Arial" panose="020B0604020202020204" pitchFamily="34" charset="0"/>
                        </a:rPr>
                        <a:t> </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hMerge="1">
                  <a:txBody>
                    <a:bodyPr/>
                    <a:lstStyle/>
                    <a:p>
                      <a:endParaRPr lang="en-GB"/>
                    </a:p>
                  </a:txBody>
                  <a:tcPr>
                    <a:lnL w="12700" cmpd="sng">
                      <a:noFill/>
                      <a:prstDash val="solid"/>
                    </a:lnL>
                    <a:lnT w="12700" cmpd="sng">
                      <a:noFill/>
                      <a:prstDash val="solid"/>
                    </a:lnT>
                  </a:tcPr>
                </a:tc>
                <a:tc hMerge="1">
                  <a:txBody>
                    <a:bodyPr/>
                    <a:lstStyle/>
                    <a:p>
                      <a:endParaRPr lang="en-GB"/>
                    </a:p>
                  </a:txBody>
                  <a:tcPr>
                    <a:lnL w="12700" cmpd="sng">
                      <a:noFill/>
                      <a:prstDash val="solid"/>
                    </a:lnL>
                    <a:lnT w="12700" cmpd="sng">
                      <a:noFill/>
                      <a:prstDash val="solid"/>
                    </a:lnT>
                  </a:tcPr>
                </a:tc>
                <a:tc hMerge="1">
                  <a:txBody>
                    <a:bodyPr/>
                    <a:lstStyle/>
                    <a:p>
                      <a:endParaRPr lang="en-GB"/>
                    </a:p>
                  </a:txBody>
                  <a:tcPr>
                    <a:lnL w="12700" cmpd="sng">
                      <a:noFill/>
                      <a:prstDash val="solid"/>
                    </a:lnL>
                    <a:lnT w="12700" cmpd="sng">
                      <a:noFill/>
                      <a:prstDash val="solid"/>
                    </a:lnT>
                  </a:tcPr>
                </a:tc>
                <a:tc hMerge="1">
                  <a:txBody>
                    <a:bodyPr/>
                    <a:lstStyle/>
                    <a:p>
                      <a:endParaRPr lang="en-GB"/>
                    </a:p>
                  </a:txBody>
                  <a:tcPr>
                    <a:lnL w="12700" cmpd="sng">
                      <a:noFill/>
                      <a:prstDash val="solid"/>
                    </a:lnL>
                    <a:lnT w="12700" cmpd="sng">
                      <a:noFill/>
                      <a:prstDash val="solid"/>
                    </a:lnT>
                  </a:tcPr>
                </a:tc>
                <a:tc hMerge="1">
                  <a:txBody>
                    <a:bodyPr/>
                    <a:lstStyle/>
                    <a:p>
                      <a:endParaRPr lang="en-GB"/>
                    </a:p>
                  </a:txBody>
                  <a:tcPr>
                    <a:lnL w="12700" cmpd="sng">
                      <a:noFill/>
                      <a:prstDash val="solid"/>
                    </a:lnL>
                    <a:lnT w="12700" cmpd="sng">
                      <a:noFill/>
                      <a:prstDash val="solid"/>
                    </a:lnT>
                  </a:tcPr>
                </a:tc>
                <a:tc hMerge="1">
                  <a:txBody>
                    <a:bodyPr/>
                    <a:lstStyle/>
                    <a:p>
                      <a:endParaRPr lang="en-GB"/>
                    </a:p>
                  </a:txBody>
                  <a:tcPr>
                    <a:lnL w="12700" cmpd="sng">
                      <a:noFill/>
                      <a:prstDash val="solid"/>
                    </a:lnL>
                    <a:lnT w="12700" cmpd="sng">
                      <a:noFill/>
                      <a:prstDash val="solid"/>
                    </a:lnT>
                  </a:tcPr>
                </a:tc>
                <a:tc hMerge="1">
                  <a:txBody>
                    <a:bodyPr/>
                    <a:lstStyle/>
                    <a:p>
                      <a:endParaRPr lang="en-GB"/>
                    </a:p>
                  </a:txBody>
                  <a:tcPr>
                    <a:lnL w="12700" cmpd="sng">
                      <a:noFill/>
                      <a:prstDash val="solid"/>
                    </a:lnL>
                    <a:lnT w="12700" cmpd="sng">
                      <a:noFill/>
                      <a:prstDash val="solid"/>
                    </a:lnT>
                  </a:tcPr>
                </a:tc>
                <a:tc hMerge="1">
                  <a:txBody>
                    <a:bodyPr/>
                    <a:lstStyle/>
                    <a:p>
                      <a:pPr algn="l" fontAlgn="ctr"/>
                      <a:endParaRPr lang="en-GB" sz="800" b="1" i="0" u="none" strike="noStrike" dirty="0">
                        <a:solidFill>
                          <a:schemeClr val="tx1"/>
                        </a:solidFill>
                        <a:effectLst/>
                        <a:latin typeface="Arial" panose="020B0604020202020204" pitchFamily="34" charset="0"/>
                      </a:endParaRPr>
                    </a:p>
                  </a:txBody>
                  <a:tcPr marL="18000" marR="8681" marT="8681" marB="0" anchor="ctr">
                    <a:lnL>
                      <a:noFill/>
                    </a:lnL>
                    <a:lnR>
                      <a:noFill/>
                    </a:lnR>
                    <a:lnT>
                      <a:noFill/>
                    </a:lnT>
                    <a:lnB>
                      <a:noFill/>
                    </a:lnB>
                    <a:solidFill>
                      <a:srgbClr val="DEDEDE"/>
                    </a:solidFill>
                  </a:tcPr>
                </a:tc>
                <a:tc hMerge="1">
                  <a:txBody>
                    <a:bodyPr/>
                    <a:lstStyle/>
                    <a:p>
                      <a:pPr algn="l" fontAlgn="ctr"/>
                      <a:endParaRPr lang="en-GB" sz="800" b="0" i="0" u="none" strike="noStrike" dirty="0">
                        <a:solidFill>
                          <a:schemeClr val="tx1"/>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EDEDE"/>
                    </a:solidFill>
                  </a:tcPr>
                </a:tc>
                <a:tc hMerge="1">
                  <a:txBody>
                    <a:bodyPr/>
                    <a:lstStyle/>
                    <a:p>
                      <a:pPr algn="ctr" fontAlgn="ctr"/>
                      <a:endParaRPr lang="en-GB" sz="800" b="0" i="0" u="none" strike="noStrike" dirty="0">
                        <a:solidFill>
                          <a:schemeClr val="tx1"/>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EDEDE"/>
                    </a:solidFill>
                  </a:tcPr>
                </a:tc>
                <a:tc hMerge="1">
                  <a:txBody>
                    <a:bodyPr/>
                    <a:lstStyle/>
                    <a:p>
                      <a:pPr algn="ctr" fontAlgn="ctr"/>
                      <a:endParaRPr lang="en-GB" sz="800" b="0" i="0" u="none" strike="noStrike" dirty="0">
                        <a:solidFill>
                          <a:schemeClr val="tx1"/>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EDEDE"/>
                    </a:solidFill>
                  </a:tcPr>
                </a:tc>
                <a:tc hMerge="1">
                  <a:txBody>
                    <a:bodyPr/>
                    <a:lstStyle/>
                    <a:p>
                      <a:pPr algn="ctr" fontAlgn="ctr"/>
                      <a:endParaRPr lang="en-GB" sz="800" b="0" i="0" u="none" strike="noStrike" dirty="0">
                        <a:solidFill>
                          <a:schemeClr val="tx1"/>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EDEDE"/>
                    </a:solidFill>
                  </a:tcPr>
                </a:tc>
                <a:tc hMerge="1">
                  <a:txBody>
                    <a:bodyPr/>
                    <a:lstStyle/>
                    <a:p>
                      <a:pPr algn="ctr" fontAlgn="ctr"/>
                      <a:endParaRPr lang="en-GB" sz="800" b="0" i="0" u="none" strike="noStrike" dirty="0">
                        <a:solidFill>
                          <a:schemeClr val="tx1"/>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EDEDE"/>
                    </a:solidFill>
                  </a:tcPr>
                </a:tc>
                <a:tc hMerge="1">
                  <a:txBody>
                    <a:bodyPr/>
                    <a:lstStyle/>
                    <a:p>
                      <a:pPr marL="0" algn="ctr" defTabSz="914400" rtl="0" eaLnBrk="1" fontAlgn="ctr" latinLnBrk="0" hangingPunct="1"/>
                      <a:endParaRPr lang="en-GB" sz="800" b="0" i="0" u="none" strike="noStrike" kern="1200" dirty="0">
                        <a:solidFill>
                          <a:schemeClr val="tx1"/>
                        </a:solidFill>
                        <a:effectLst/>
                        <a:latin typeface="Arial" panose="020B0604020202020204" pitchFamily="34" charset="0"/>
                        <a:ea typeface="+mn-ea"/>
                        <a:cs typeface="+mn-cs"/>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07"/>
                  </a:ext>
                </a:extLst>
              </a:tr>
              <a:tr h="252000">
                <a:tc>
                  <a:txBody>
                    <a:bodyPr/>
                    <a:lstStyle/>
                    <a:p>
                      <a:pPr algn="l" fontAlgn="ctr"/>
                      <a:r>
                        <a:rPr lang="en-GB" sz="800" b="0" i="0" u="none" strike="noStrike" dirty="0">
                          <a:solidFill>
                            <a:srgbClr val="000000"/>
                          </a:solidFill>
                          <a:effectLst/>
                          <a:latin typeface="Arial" panose="020B0604020202020204" pitchFamily="34" charset="0"/>
                        </a:rPr>
                        <a:t>Trips (Millions)</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40.397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41.263</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39.753</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47.010</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43.544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46.157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45.992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44.926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40.740</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43.724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44.706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47.245</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45.231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46.407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252000">
                <a:tc>
                  <a:txBody>
                    <a:bodyPr/>
                    <a:lstStyle/>
                    <a:p>
                      <a:pPr algn="l" fontAlgn="ctr"/>
                      <a:r>
                        <a:rPr lang="en-GB" sz="800" b="0" i="0" u="none" strike="noStrike" dirty="0">
                          <a:solidFill>
                            <a:srgbClr val="000000"/>
                          </a:solidFill>
                          <a:effectLst/>
                          <a:latin typeface="Arial" panose="020B0604020202020204" pitchFamily="34" charset="0"/>
                        </a:rPr>
                        <a:t>Nights (Millions)</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a:solidFill>
                            <a:srgbClr val="000000"/>
                          </a:solidFill>
                          <a:effectLst/>
                          <a:latin typeface="Arial" panose="020B0604020202020204" pitchFamily="34" charset="0"/>
                        </a:rPr>
                        <a:t>145.075</a:t>
                      </a:r>
                      <a:endParaRPr lang="en-GB" sz="800" b="0" i="0" u="none" strike="noStrike" dirty="0">
                        <a:solidFill>
                          <a:srgbClr val="000000"/>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a:solidFill>
                            <a:srgbClr val="000000"/>
                          </a:solidFill>
                          <a:effectLst/>
                          <a:latin typeface="Arial" panose="020B0604020202020204" pitchFamily="34" charset="0"/>
                        </a:rPr>
                        <a:t>151.109</a:t>
                      </a:r>
                      <a:endParaRPr lang="en-GB" sz="800" b="0" i="0" u="none" strike="noStrike" dirty="0">
                        <a:solidFill>
                          <a:srgbClr val="000000"/>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a:solidFill>
                            <a:srgbClr val="000000"/>
                          </a:solidFill>
                          <a:effectLst/>
                          <a:latin typeface="Arial" panose="020B0604020202020204" pitchFamily="34" charset="0"/>
                        </a:rPr>
                        <a:t>141.816</a:t>
                      </a:r>
                      <a:endParaRPr lang="en-GB" sz="800" b="0" i="0" u="none" strike="noStrike" dirty="0">
                        <a:solidFill>
                          <a:srgbClr val="000000"/>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a:solidFill>
                            <a:srgbClr val="000000"/>
                          </a:solidFill>
                          <a:effectLst/>
                          <a:latin typeface="Arial" panose="020B0604020202020204" pitchFamily="34" charset="0"/>
                        </a:rPr>
                        <a:t>168.503</a:t>
                      </a:r>
                      <a:endParaRPr lang="en-GB" sz="800" b="0" i="0" u="none" strike="noStrike" dirty="0">
                        <a:solidFill>
                          <a:srgbClr val="000000"/>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a:solidFill>
                            <a:srgbClr val="000000"/>
                          </a:solidFill>
                          <a:effectLst/>
                          <a:latin typeface="Arial" panose="020B0604020202020204" pitchFamily="34" charset="0"/>
                        </a:rPr>
                        <a:t>151.732</a:t>
                      </a:r>
                      <a:endParaRPr lang="en-GB" sz="800" b="0" i="0" u="none" strike="noStrike" dirty="0">
                        <a:solidFill>
                          <a:srgbClr val="000000"/>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a:solidFill>
                            <a:srgbClr val="000000"/>
                          </a:solidFill>
                          <a:effectLst/>
                          <a:latin typeface="Arial" panose="020B0604020202020204" pitchFamily="34" charset="0"/>
                        </a:rPr>
                        <a:t>157.961</a:t>
                      </a:r>
                      <a:endParaRPr lang="en-GB" sz="800" b="0" i="0" u="none" strike="noStrike" dirty="0">
                        <a:solidFill>
                          <a:srgbClr val="000000"/>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a:solidFill>
                            <a:srgbClr val="000000"/>
                          </a:solidFill>
                          <a:effectLst/>
                          <a:latin typeface="Arial" panose="020B0604020202020204" pitchFamily="34" charset="0"/>
                        </a:rPr>
                        <a:t>156.235</a:t>
                      </a:r>
                      <a:endParaRPr lang="en-GB" sz="800" b="0" i="0" u="none" strike="noStrike" dirty="0">
                        <a:solidFill>
                          <a:srgbClr val="000000"/>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a:solidFill>
                            <a:srgbClr val="000000"/>
                          </a:solidFill>
                          <a:effectLst/>
                          <a:latin typeface="Arial" panose="020B0604020202020204" pitchFamily="34" charset="0"/>
                        </a:rPr>
                        <a:t>149.722</a:t>
                      </a:r>
                      <a:endParaRPr lang="en-GB" sz="800" b="0" i="0" u="none" strike="noStrike" dirty="0">
                        <a:solidFill>
                          <a:srgbClr val="000000"/>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137.334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146.492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147.078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157.809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151.103</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147.339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522000">
                <a:tc>
                  <a:txBody>
                    <a:bodyPr/>
                    <a:lstStyle/>
                    <a:p>
                      <a:pPr algn="l" fontAlgn="ctr"/>
                      <a:r>
                        <a:rPr lang="en-GB" sz="800" b="0" i="0" u="none" strike="noStrike" dirty="0">
                          <a:solidFill>
                            <a:srgbClr val="000000"/>
                          </a:solidFill>
                          <a:effectLst/>
                          <a:latin typeface="Arial" panose="020B0604020202020204" pitchFamily="34" charset="0"/>
                        </a:rPr>
                        <a:t>Spend – (historic prices – £Million)</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a:solidFill>
                            <a:srgbClr val="000000"/>
                          </a:solidFill>
                          <a:effectLst/>
                          <a:latin typeface="+mj-lt"/>
                        </a:rPr>
                        <a:t>£8,104</a:t>
                      </a:r>
                      <a:endParaRPr lang="en-GB" sz="800" b="0" i="0" u="none" strike="noStrike" dirty="0">
                        <a:solidFill>
                          <a:srgbClr val="000000"/>
                        </a:solidFill>
                        <a:effectLst/>
                        <a:latin typeface="+mj-lt"/>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a:solidFill>
                            <a:srgbClr val="000000"/>
                          </a:solidFill>
                          <a:effectLst/>
                          <a:latin typeface="+mj-lt"/>
                        </a:rPr>
                        <a:t>£8,579</a:t>
                      </a:r>
                      <a:endParaRPr lang="en-GB" sz="800" b="0" i="0" u="none" strike="noStrike" dirty="0">
                        <a:solidFill>
                          <a:srgbClr val="000000"/>
                        </a:solidFill>
                        <a:effectLst/>
                        <a:latin typeface="+mj-lt"/>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a:solidFill>
                            <a:srgbClr val="000000"/>
                          </a:solidFill>
                          <a:effectLst/>
                          <a:latin typeface="+mj-lt"/>
                        </a:rPr>
                        <a:t>£8,478</a:t>
                      </a:r>
                      <a:endParaRPr lang="en-GB" sz="800" b="0" i="0" u="none" strike="noStrike" dirty="0">
                        <a:solidFill>
                          <a:srgbClr val="000000"/>
                        </a:solidFill>
                        <a:effectLst/>
                        <a:latin typeface="+mj-lt"/>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a:solidFill>
                            <a:srgbClr val="000000"/>
                          </a:solidFill>
                          <a:effectLst/>
                          <a:latin typeface="+mj-lt"/>
                        </a:rPr>
                        <a:t>£9,615</a:t>
                      </a:r>
                      <a:endParaRPr lang="en-GB" sz="800" b="0" i="0" u="none" strike="noStrike" dirty="0">
                        <a:solidFill>
                          <a:srgbClr val="000000"/>
                        </a:solidFill>
                        <a:effectLst/>
                        <a:latin typeface="+mj-lt"/>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a:solidFill>
                            <a:srgbClr val="000000"/>
                          </a:solidFill>
                          <a:effectLst/>
                          <a:latin typeface="+mj-lt"/>
                        </a:rPr>
                        <a:t>£9,072</a:t>
                      </a:r>
                      <a:endParaRPr lang="en-GB" sz="800" b="0" i="0" u="none" strike="noStrike" dirty="0">
                        <a:solidFill>
                          <a:srgbClr val="000000"/>
                        </a:solidFill>
                        <a:effectLst/>
                        <a:latin typeface="+mj-lt"/>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a:solidFill>
                            <a:srgbClr val="000000"/>
                          </a:solidFill>
                          <a:effectLst/>
                          <a:latin typeface="+mj-lt"/>
                        </a:rPr>
                        <a:t>£10,031</a:t>
                      </a:r>
                      <a:endParaRPr lang="en-GB" sz="800" b="0" i="0" u="none" strike="noStrike" dirty="0">
                        <a:solidFill>
                          <a:srgbClr val="000000"/>
                        </a:solidFill>
                        <a:effectLst/>
                        <a:latin typeface="+mj-lt"/>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a:solidFill>
                            <a:srgbClr val="000000"/>
                          </a:solidFill>
                          <a:effectLst/>
                          <a:latin typeface="+mj-lt"/>
                        </a:rPr>
                        <a:t>£11,007</a:t>
                      </a:r>
                      <a:endParaRPr lang="en-GB" sz="800" b="0" i="0" u="none" strike="noStrike" dirty="0">
                        <a:solidFill>
                          <a:srgbClr val="000000"/>
                        </a:solidFill>
                        <a:effectLst/>
                        <a:latin typeface="+mj-lt"/>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a:solidFill>
                            <a:srgbClr val="000000"/>
                          </a:solidFill>
                          <a:effectLst/>
                          <a:latin typeface="+mj-lt"/>
                        </a:rPr>
                        <a:t>£10,463</a:t>
                      </a:r>
                      <a:endParaRPr lang="en-GB" sz="800" b="0" i="0" u="none" strike="noStrike" dirty="0">
                        <a:solidFill>
                          <a:srgbClr val="000000"/>
                        </a:solidFill>
                        <a:effectLst/>
                        <a:latin typeface="+mj-lt"/>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£10,046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£10,725</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£10,413</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£11,023</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£11,100</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£10,982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522000">
                <a:tc>
                  <a:txBody>
                    <a:bodyPr/>
                    <a:lstStyle/>
                    <a:p>
                      <a:pPr algn="l" fontAlgn="ctr"/>
                      <a:r>
                        <a:rPr lang="en-GB" sz="800" b="0" i="0" u="none" strike="noStrike" dirty="0">
                          <a:solidFill>
                            <a:srgbClr val="000000"/>
                          </a:solidFill>
                          <a:effectLst/>
                          <a:latin typeface="Arial" panose="020B0604020202020204" pitchFamily="34" charset="0"/>
                        </a:rPr>
                        <a:t>*Spend – (adjusted for inflation – £Million)</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£10,830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£11,229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£10,763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£11,862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£10,793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£11,453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£12,237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£11,404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£10,895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£11,608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£11,093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£11,401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£11,244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£10,982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1"/>
                  </a:ext>
                </a:extLst>
              </a:tr>
            </a:tbl>
          </a:graphicData>
        </a:graphic>
      </p:graphicFrame>
      <p:sp>
        <p:nvSpPr>
          <p:cNvPr id="26" name="Content Placeholder 25"/>
          <p:cNvSpPr txBox="1">
            <a:spLocks/>
          </p:cNvSpPr>
          <p:nvPr/>
        </p:nvSpPr>
        <p:spPr>
          <a:xfrm>
            <a:off x="8229600" y="1892302"/>
            <a:ext cx="3606605" cy="381952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t>Showing trips, nights and spend over time for England by purpose.</a:t>
            </a:r>
            <a:endParaRPr lang="en-GB" sz="1050" b="1" dirty="0"/>
          </a:p>
          <a:p>
            <a:r>
              <a:rPr lang="en-GB" sz="1050" b="1" dirty="0"/>
              <a:t>During 2019, 99.1 million domestic overnight trips were taken in England, generating 290.3 million bednights and expenditure of £19.4 billion.  This represented an increase in trips of +1.7% and an increase in spend of +0.5% versus 2018, but a decrease in bednights of -1.8%.</a:t>
            </a:r>
          </a:p>
          <a:p>
            <a:r>
              <a:rPr lang="en-GB" sz="1050" b="1" dirty="0"/>
              <a:t>Examining the longer term trend from 2006 to 2019, the 2019 figures sit within the range of the past decade (92.6 million to 104.5 million per year).</a:t>
            </a:r>
          </a:p>
          <a:p>
            <a:r>
              <a:rPr lang="en-GB" sz="1050" b="1" dirty="0"/>
              <a:t>Holiday trips followed a similar pattern with volume +2.6% higher than 2018 and bednights -2.5% lower, but a decrease in spend of -1.1%.</a:t>
            </a:r>
          </a:p>
        </p:txBody>
      </p:sp>
      <p:pic>
        <p:nvPicPr>
          <p:cNvPr id="19" name="Picture 18"/>
          <p:cNvPicPr/>
          <p:nvPr/>
        </p:nvPicPr>
        <p:blipFill rotWithShape="1">
          <a:blip r:embed="rId3">
            <a:extLst>
              <a:ext uri="{28A0092B-C50C-407E-A947-70E740481C1C}">
                <a14:useLocalDpi xmlns:a14="http://schemas.microsoft.com/office/drawing/2010/main" val="0"/>
              </a:ext>
            </a:extLst>
          </a:blip>
          <a:srcRect t="18228" b="17022"/>
          <a:stretch/>
        </p:blipFill>
        <p:spPr bwMode="auto">
          <a:xfrm>
            <a:off x="5138697" y="1462085"/>
            <a:ext cx="440690" cy="25146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3" name="TextBox 22">
            <a:extLst>
              <a:ext uri="{FF2B5EF4-FFF2-40B4-BE49-F238E27FC236}">
                <a16:creationId xmlns:a16="http://schemas.microsoft.com/office/drawing/2014/main" id="{D6C69B7E-7F5B-4BF6-8724-023D4A1CB8A7}"/>
              </a:ext>
            </a:extLst>
          </p:cNvPr>
          <p:cNvSpPr txBox="1"/>
          <p:nvPr/>
        </p:nvSpPr>
        <p:spPr>
          <a:xfrm>
            <a:off x="359404" y="5865241"/>
            <a:ext cx="8071381" cy="138499"/>
          </a:xfrm>
          <a:prstGeom prst="rect">
            <a:avLst/>
          </a:prstGeom>
          <a:noFill/>
        </p:spPr>
        <p:txBody>
          <a:bodyPr wrap="square" lIns="0" tIns="0" rIns="0" bIns="0" rtlCol="0">
            <a:spAutoFit/>
          </a:bodyPr>
          <a:lstStyle/>
          <a:p>
            <a:r>
              <a:rPr lang="en-GB" sz="900" i="1" dirty="0"/>
              <a:t>*Please note: Figures have been adjusted for inflation using CPI, to enable comparisons with 2019 spend data </a:t>
            </a:r>
          </a:p>
        </p:txBody>
      </p:sp>
      <p:sp>
        <p:nvSpPr>
          <p:cNvPr id="21" name="Freeform 16">
            <a:hlinkClick r:id="rId4" action="ppaction://hlinksldjump"/>
            <a:extLst>
              <a:ext uri="{FF2B5EF4-FFF2-40B4-BE49-F238E27FC236}">
                <a16:creationId xmlns:a16="http://schemas.microsoft.com/office/drawing/2014/main" id="{923C2F82-390D-4597-9C09-CF1EFF094F80}"/>
              </a:ext>
            </a:extLst>
          </p:cNvPr>
          <p:cNvSpPr>
            <a:spLocks noEditPoints="1"/>
          </p:cNvSpPr>
          <p:nvPr/>
        </p:nvSpPr>
        <p:spPr bwMode="auto">
          <a:xfrm>
            <a:off x="4723874"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1" name="Action Button: Information 22">
            <a:hlinkClick r:id="rId5" action="ppaction://hlinksldjump" highlightClick="1"/>
            <a:extLst>
              <a:ext uri="{FF2B5EF4-FFF2-40B4-BE49-F238E27FC236}">
                <a16:creationId xmlns:a16="http://schemas.microsoft.com/office/drawing/2014/main" id="{0CFCE9A9-0140-4016-AD12-052B89F23AA9}"/>
              </a:ext>
            </a:extLst>
          </p:cNvPr>
          <p:cNvSpPr/>
          <p:nvPr/>
        </p:nvSpPr>
        <p:spPr bwMode="ltGray">
          <a:xfrm>
            <a:off x="7728446" y="1909653"/>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cxnSp>
        <p:nvCxnSpPr>
          <p:cNvPr id="13" name="Straight Connector 12">
            <a:extLst>
              <a:ext uri="{FF2B5EF4-FFF2-40B4-BE49-F238E27FC236}">
                <a16:creationId xmlns:a16="http://schemas.microsoft.com/office/drawing/2014/main" id="{7D96A0CE-67E5-4E64-95E9-FA4BC1D765E2}"/>
              </a:ext>
            </a:extLst>
          </p:cNvPr>
          <p:cNvCxnSpPr>
            <a:cxnSpLocks/>
          </p:cNvCxnSpPr>
          <p:nvPr/>
        </p:nvCxnSpPr>
        <p:spPr>
          <a:xfrm flipH="1">
            <a:off x="8040688" y="1884363"/>
            <a:ext cx="1" cy="3900487"/>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3" name="Slide Number Placeholder 2">
            <a:extLst>
              <a:ext uri="{FF2B5EF4-FFF2-40B4-BE49-F238E27FC236}">
                <a16:creationId xmlns:a16="http://schemas.microsoft.com/office/drawing/2014/main" id="{3A26EE25-780C-4391-AE84-9C625F0CCAF0}"/>
              </a:ext>
            </a:extLst>
          </p:cNvPr>
          <p:cNvSpPr>
            <a:spLocks noGrp="1"/>
          </p:cNvSpPr>
          <p:nvPr>
            <p:ph type="sldNum" sz="quarter" idx="4"/>
          </p:nvPr>
        </p:nvSpPr>
        <p:spPr/>
        <p:txBody>
          <a:bodyPr/>
          <a:lstStyle/>
          <a:p>
            <a:fld id="{4034BEE3-566C-4068-A777-C3A4762E861B}" type="slidenum">
              <a:rPr lang="en-GB" smtClean="0"/>
              <a:pPr/>
              <a:t>24</a:t>
            </a:fld>
            <a:endParaRPr lang="en-GB" dirty="0"/>
          </a:p>
        </p:txBody>
      </p:sp>
    </p:spTree>
    <p:extLst>
      <p:ext uri="{BB962C8B-B14F-4D97-AF65-F5344CB8AC3E}">
        <p14:creationId xmlns:p14="http://schemas.microsoft.com/office/powerpoint/2010/main" val="35705118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pPr>
              <a:tabLst>
                <a:tab pos="5383213" algn="l"/>
              </a:tabLst>
            </a:pPr>
            <a:r>
              <a:rPr lang="en-GB" dirty="0"/>
              <a:t>England trips, nights and expenditure 	</a:t>
            </a:r>
            <a:r>
              <a:rPr lang="en-GB" sz="1600" dirty="0">
                <a:solidFill>
                  <a:srgbClr val="717171"/>
                </a:solidFill>
              </a:rPr>
              <a:t>(continued)</a:t>
            </a:r>
            <a:endParaRPr lang="en-GB" dirty="0"/>
          </a:p>
        </p:txBody>
      </p:sp>
      <p:graphicFrame>
        <p:nvGraphicFramePr>
          <p:cNvPr id="14" name="Table 13">
            <a:extLst>
              <a:ext uri="{FF2B5EF4-FFF2-40B4-BE49-F238E27FC236}">
                <a16:creationId xmlns:a16="http://schemas.microsoft.com/office/drawing/2014/main" id="{D168C592-CA9D-43CE-85E3-79EE11272F71}"/>
              </a:ext>
            </a:extLst>
          </p:cNvPr>
          <p:cNvGraphicFramePr>
            <a:graphicFrameLocks noGrp="1"/>
          </p:cNvGraphicFramePr>
          <p:nvPr>
            <p:extLst>
              <p:ext uri="{D42A27DB-BD31-4B8C-83A1-F6EECF244321}">
                <p14:modId xmlns:p14="http://schemas.microsoft.com/office/powerpoint/2010/main" val="1538787871"/>
              </p:ext>
            </p:extLst>
          </p:nvPr>
        </p:nvGraphicFramePr>
        <p:xfrm>
          <a:off x="345186" y="1882114"/>
          <a:ext cx="7545006" cy="3852000"/>
        </p:xfrm>
        <a:graphic>
          <a:graphicData uri="http://schemas.openxmlformats.org/drawingml/2006/table">
            <a:tbl>
              <a:tblPr/>
              <a:tblGrid>
                <a:gridCol w="946092">
                  <a:extLst>
                    <a:ext uri="{9D8B030D-6E8A-4147-A177-3AD203B41FA5}">
                      <a16:colId xmlns:a16="http://schemas.microsoft.com/office/drawing/2014/main" val="20000"/>
                    </a:ext>
                  </a:extLst>
                </a:gridCol>
                <a:gridCol w="471351">
                  <a:extLst>
                    <a:ext uri="{9D8B030D-6E8A-4147-A177-3AD203B41FA5}">
                      <a16:colId xmlns:a16="http://schemas.microsoft.com/office/drawing/2014/main" val="1922517880"/>
                    </a:ext>
                  </a:extLst>
                </a:gridCol>
                <a:gridCol w="471351">
                  <a:extLst>
                    <a:ext uri="{9D8B030D-6E8A-4147-A177-3AD203B41FA5}">
                      <a16:colId xmlns:a16="http://schemas.microsoft.com/office/drawing/2014/main" val="20002"/>
                    </a:ext>
                  </a:extLst>
                </a:gridCol>
                <a:gridCol w="471351">
                  <a:extLst>
                    <a:ext uri="{9D8B030D-6E8A-4147-A177-3AD203B41FA5}">
                      <a16:colId xmlns:a16="http://schemas.microsoft.com/office/drawing/2014/main" val="20003"/>
                    </a:ext>
                  </a:extLst>
                </a:gridCol>
                <a:gridCol w="471351">
                  <a:extLst>
                    <a:ext uri="{9D8B030D-6E8A-4147-A177-3AD203B41FA5}">
                      <a16:colId xmlns:a16="http://schemas.microsoft.com/office/drawing/2014/main" val="20004"/>
                    </a:ext>
                  </a:extLst>
                </a:gridCol>
                <a:gridCol w="471351">
                  <a:extLst>
                    <a:ext uri="{9D8B030D-6E8A-4147-A177-3AD203B41FA5}">
                      <a16:colId xmlns:a16="http://schemas.microsoft.com/office/drawing/2014/main" val="20005"/>
                    </a:ext>
                  </a:extLst>
                </a:gridCol>
                <a:gridCol w="471351">
                  <a:extLst>
                    <a:ext uri="{9D8B030D-6E8A-4147-A177-3AD203B41FA5}">
                      <a16:colId xmlns:a16="http://schemas.microsoft.com/office/drawing/2014/main" val="20006"/>
                    </a:ext>
                  </a:extLst>
                </a:gridCol>
                <a:gridCol w="471351">
                  <a:extLst>
                    <a:ext uri="{9D8B030D-6E8A-4147-A177-3AD203B41FA5}">
                      <a16:colId xmlns:a16="http://schemas.microsoft.com/office/drawing/2014/main" val="20007"/>
                    </a:ext>
                  </a:extLst>
                </a:gridCol>
                <a:gridCol w="471351">
                  <a:extLst>
                    <a:ext uri="{9D8B030D-6E8A-4147-A177-3AD203B41FA5}">
                      <a16:colId xmlns:a16="http://schemas.microsoft.com/office/drawing/2014/main" val="20008"/>
                    </a:ext>
                  </a:extLst>
                </a:gridCol>
                <a:gridCol w="471351">
                  <a:extLst>
                    <a:ext uri="{9D8B030D-6E8A-4147-A177-3AD203B41FA5}">
                      <a16:colId xmlns:a16="http://schemas.microsoft.com/office/drawing/2014/main" val="20009"/>
                    </a:ext>
                  </a:extLst>
                </a:gridCol>
                <a:gridCol w="471351">
                  <a:extLst>
                    <a:ext uri="{9D8B030D-6E8A-4147-A177-3AD203B41FA5}">
                      <a16:colId xmlns:a16="http://schemas.microsoft.com/office/drawing/2014/main" val="20010"/>
                    </a:ext>
                  </a:extLst>
                </a:gridCol>
                <a:gridCol w="471351">
                  <a:extLst>
                    <a:ext uri="{9D8B030D-6E8A-4147-A177-3AD203B41FA5}">
                      <a16:colId xmlns:a16="http://schemas.microsoft.com/office/drawing/2014/main" val="20012"/>
                    </a:ext>
                  </a:extLst>
                </a:gridCol>
                <a:gridCol w="471351">
                  <a:extLst>
                    <a:ext uri="{9D8B030D-6E8A-4147-A177-3AD203B41FA5}">
                      <a16:colId xmlns:a16="http://schemas.microsoft.com/office/drawing/2014/main" val="1547634403"/>
                    </a:ext>
                  </a:extLst>
                </a:gridCol>
                <a:gridCol w="471351">
                  <a:extLst>
                    <a:ext uri="{9D8B030D-6E8A-4147-A177-3AD203B41FA5}">
                      <a16:colId xmlns:a16="http://schemas.microsoft.com/office/drawing/2014/main" val="1633581041"/>
                    </a:ext>
                  </a:extLst>
                </a:gridCol>
                <a:gridCol w="471351">
                  <a:extLst>
                    <a:ext uri="{9D8B030D-6E8A-4147-A177-3AD203B41FA5}">
                      <a16:colId xmlns:a16="http://schemas.microsoft.com/office/drawing/2014/main" val="1467052495"/>
                    </a:ext>
                  </a:extLst>
                </a:gridCol>
              </a:tblGrid>
              <a:tr h="216000">
                <a:tc gridSpan="15">
                  <a:txBody>
                    <a:bodyPr/>
                    <a:lstStyle/>
                    <a:p>
                      <a:pPr algn="l" fontAlgn="ctr"/>
                      <a:r>
                        <a:rPr lang="en-GB" sz="900" b="1" i="0" u="none" strike="noStrike" dirty="0">
                          <a:solidFill>
                            <a:srgbClr val="FFFFFF"/>
                          </a:solidFill>
                          <a:effectLst/>
                          <a:latin typeface="Arial" panose="020B0604020202020204" pitchFamily="34" charset="0"/>
                        </a:rPr>
                        <a:t>Table 1.2.4 – England trips, nights and expenditure by purpose – 2006 to 2019</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lnL w="12700" cmpd="sng">
                      <a:noFill/>
                      <a:prstDash val="solid"/>
                    </a:lnL>
                  </a:tcPr>
                </a:tc>
                <a:tc hMerge="1">
                  <a:txBody>
                    <a:bodyPr/>
                    <a:lstStyle/>
                    <a:p>
                      <a:endParaRPr lang="en-GB"/>
                    </a:p>
                  </a:txBody>
                  <a:tcPr>
                    <a:lnL w="12700" cmpd="sng">
                      <a:noFill/>
                      <a:prstDash val="solid"/>
                    </a:lnL>
                  </a:tcPr>
                </a:tc>
                <a:tc hMerge="1">
                  <a:txBody>
                    <a:bodyPr/>
                    <a:lstStyle/>
                    <a:p>
                      <a:endParaRPr lang="en-GB"/>
                    </a:p>
                  </a:txBody>
                  <a:tcPr>
                    <a:lnL w="12700" cmpd="sng">
                      <a:noFill/>
                      <a:prstDash val="solid"/>
                    </a:ln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pPr algn="l" fontAlgn="ctr"/>
                      <a:endParaRPr lang="en-GB" sz="900" b="1" i="0" u="none" strike="noStrike" dirty="0">
                        <a:solidFill>
                          <a:srgbClr val="FFFFFF"/>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pPr algn="l" fontAlgn="ctr"/>
                      <a:endParaRPr lang="en-GB" sz="900" b="1" i="0" u="none" strike="noStrike" dirty="0">
                        <a:solidFill>
                          <a:srgbClr val="FFFFFF"/>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pPr algn="l" fontAlgn="ctr"/>
                      <a:endParaRPr lang="en-GB" sz="900" b="1" i="0" u="none" strike="noStrike" dirty="0">
                        <a:solidFill>
                          <a:srgbClr val="FFFFFF"/>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pPr algn="l" fontAlgn="ctr"/>
                      <a:endParaRPr lang="en-GB" sz="900" b="1" i="0" u="none" strike="noStrike" dirty="0">
                        <a:solidFill>
                          <a:srgbClr val="FFFFFF"/>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pPr algn="l" fontAlgn="ctr"/>
                      <a:endParaRPr lang="en-GB" sz="900" b="1" i="0" u="none" strike="noStrike" dirty="0">
                        <a:solidFill>
                          <a:srgbClr val="FFFFFF"/>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extLst>
                  <a:ext uri="{0D108BD9-81ED-4DB2-BD59-A6C34878D82A}">
                    <a16:rowId xmlns:a16="http://schemas.microsoft.com/office/drawing/2014/main" val="10000"/>
                  </a:ext>
                </a:extLst>
              </a:tr>
              <a:tr h="180000">
                <a:tc>
                  <a:txBody>
                    <a:bodyPr/>
                    <a:lstStyle/>
                    <a:p>
                      <a:pPr algn="ctr" fontAlgn="ctr"/>
                      <a:r>
                        <a:rPr lang="en-GB" sz="800" b="0" i="0" u="none" strike="noStrike" dirty="0">
                          <a:solidFill>
                            <a:srgbClr val="000000"/>
                          </a:solidFill>
                          <a:effectLst/>
                          <a:latin typeface="Arial" panose="020B0604020202020204" pitchFamily="34" charset="0"/>
                        </a:rPr>
                        <a:t> -</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2006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2007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2008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2009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2010</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2013</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2015 </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80000">
                <a:tc gridSpan="15">
                  <a:txBody>
                    <a:bodyPr/>
                    <a:lstStyle/>
                    <a:p>
                      <a:pPr algn="l" fontAlgn="ctr"/>
                      <a:r>
                        <a:rPr lang="en-GB" sz="800" b="1" i="0" u="none" strike="noStrike" dirty="0">
                          <a:solidFill>
                            <a:srgbClr val="000000"/>
                          </a:solidFill>
                          <a:effectLst/>
                          <a:latin typeface="Arial" panose="020B0604020202020204" pitchFamily="34" charset="0"/>
                        </a:rPr>
                        <a:t>VFR</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hMerge="1">
                  <a:txBody>
                    <a:bodyPr/>
                    <a:lstStyle/>
                    <a:p>
                      <a:endParaRPr lang="en-GB"/>
                    </a:p>
                  </a:txBody>
                  <a:tcPr>
                    <a:lnL w="12700" cmpd="sng">
                      <a:noFill/>
                      <a:prstDash val="solid"/>
                    </a:lnL>
                    <a:lnT w="12700" cmpd="sng">
                      <a:noFill/>
                      <a:prstDash val="solid"/>
                    </a:lnT>
                  </a:tcPr>
                </a:tc>
                <a:tc hMerge="1">
                  <a:txBody>
                    <a:bodyPr/>
                    <a:lstStyle/>
                    <a:p>
                      <a:endParaRPr lang="en-GB"/>
                    </a:p>
                  </a:txBody>
                  <a:tcPr>
                    <a:lnL w="12700" cmpd="sng">
                      <a:noFill/>
                      <a:prstDash val="solid"/>
                    </a:lnL>
                    <a:lnT w="12700" cmpd="sng">
                      <a:noFill/>
                      <a:prstDash val="solid"/>
                    </a:lnT>
                  </a:tcPr>
                </a:tc>
                <a:tc hMerge="1">
                  <a:txBody>
                    <a:bodyPr/>
                    <a:lstStyle/>
                    <a:p>
                      <a:endParaRPr lang="en-GB"/>
                    </a:p>
                  </a:txBody>
                  <a:tcPr>
                    <a:lnL w="12700" cmpd="sng">
                      <a:noFill/>
                      <a:prstDash val="solid"/>
                    </a:lnL>
                    <a:lnT w="12700" cmpd="sng">
                      <a:noFill/>
                      <a:prstDash val="solid"/>
                    </a:lnT>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pPr algn="ctr" fontAlgn="ctr"/>
                      <a:endParaRPr lang="en-GB" sz="800" b="0" i="0" u="none" strike="noStrike" dirty="0">
                        <a:solidFill>
                          <a:schemeClr val="tx1"/>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hMerge="1">
                  <a:txBody>
                    <a:bodyPr/>
                    <a:lstStyle/>
                    <a:p>
                      <a:pPr algn="ctr" fontAlgn="ctr"/>
                      <a:endParaRPr lang="en-GB" sz="800" b="0" i="0" u="none" strike="noStrike" dirty="0">
                        <a:solidFill>
                          <a:schemeClr val="tx1"/>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hMerge="1">
                  <a:txBody>
                    <a:bodyPr/>
                    <a:lstStyle/>
                    <a:p>
                      <a:pPr algn="ctr" fontAlgn="ctr"/>
                      <a:endParaRPr lang="en-GB" sz="800" b="0" i="0" u="none" strike="noStrike" dirty="0">
                        <a:solidFill>
                          <a:schemeClr val="tx1"/>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hMerge="1">
                  <a:txBody>
                    <a:bodyPr/>
                    <a:lstStyle/>
                    <a:p>
                      <a:pPr algn="ctr" fontAlgn="ctr"/>
                      <a:endParaRPr lang="en-GB" sz="800" b="0" i="0" u="none" strike="noStrike" dirty="0">
                        <a:solidFill>
                          <a:schemeClr val="tx1"/>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hMerge="1">
                  <a:txBody>
                    <a:bodyPr/>
                    <a:lstStyle/>
                    <a:p>
                      <a:pPr algn="ctr" fontAlgn="ctr"/>
                      <a:endParaRPr lang="en-GB" sz="800" b="0" i="0" u="none" strike="noStrike" dirty="0">
                        <a:solidFill>
                          <a:schemeClr val="tx1"/>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hMerge="1">
                  <a:txBody>
                    <a:bodyPr/>
                    <a:lstStyle/>
                    <a:p>
                      <a:pPr algn="ctr" fontAlgn="ctr"/>
                      <a:endParaRPr lang="en-GB" sz="800" b="0" i="0" u="none" strike="noStrike" dirty="0">
                        <a:solidFill>
                          <a:schemeClr val="tx1"/>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02"/>
                  </a:ext>
                </a:extLst>
              </a:tr>
              <a:tr h="252000">
                <a:tc>
                  <a:txBody>
                    <a:bodyPr/>
                    <a:lstStyle/>
                    <a:p>
                      <a:pPr algn="l" fontAlgn="ctr"/>
                      <a:r>
                        <a:rPr lang="en-GB" sz="800" b="0" i="0" u="none" strike="noStrike" dirty="0">
                          <a:solidFill>
                            <a:srgbClr val="000000"/>
                          </a:solidFill>
                          <a:effectLst/>
                          <a:latin typeface="Arial" panose="020B0604020202020204" pitchFamily="34" charset="0"/>
                        </a:rPr>
                        <a:t>Trips (Millions)</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kern="1200" dirty="0">
                          <a:solidFill>
                            <a:srgbClr val="000000"/>
                          </a:solidFill>
                          <a:effectLst/>
                          <a:latin typeface="Arial" panose="020B0604020202020204" pitchFamily="34" charset="0"/>
                          <a:ea typeface="+mn-ea"/>
                          <a:cs typeface="+mn-cs"/>
                        </a:rPr>
                        <a:t>41.531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kern="1200" dirty="0">
                          <a:solidFill>
                            <a:srgbClr val="000000"/>
                          </a:solidFill>
                          <a:effectLst/>
                          <a:latin typeface="Arial" panose="020B0604020202020204" pitchFamily="34" charset="0"/>
                          <a:ea typeface="+mn-ea"/>
                          <a:cs typeface="+mn-cs"/>
                        </a:rPr>
                        <a:t>40.117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kern="1200" dirty="0">
                          <a:solidFill>
                            <a:srgbClr val="000000"/>
                          </a:solidFill>
                          <a:effectLst/>
                          <a:latin typeface="Arial" panose="020B0604020202020204" pitchFamily="34" charset="0"/>
                          <a:ea typeface="+mn-ea"/>
                          <a:cs typeface="+mn-cs"/>
                        </a:rPr>
                        <a:t>37.180</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37.997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35.963</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39.382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38.920</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38.194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35.908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40.552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36.912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36.606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35.494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GB" sz="800" b="0" i="0" u="none" strike="noStrike" kern="1200" dirty="0">
                          <a:solidFill>
                            <a:srgbClr val="000000"/>
                          </a:solidFill>
                          <a:effectLst/>
                          <a:latin typeface="+mj-lt"/>
                          <a:ea typeface="+mn-ea"/>
                          <a:cs typeface="+mn-cs"/>
                        </a:rPr>
                        <a:t>36.130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252000">
                <a:tc>
                  <a:txBody>
                    <a:bodyPr/>
                    <a:lstStyle/>
                    <a:p>
                      <a:pPr algn="l" fontAlgn="ctr"/>
                      <a:r>
                        <a:rPr lang="en-GB" sz="800" b="0" i="0" u="none" strike="noStrike" dirty="0">
                          <a:solidFill>
                            <a:srgbClr val="000000"/>
                          </a:solidFill>
                          <a:effectLst/>
                          <a:latin typeface="Arial" panose="020B0604020202020204" pitchFamily="34" charset="0"/>
                        </a:rPr>
                        <a:t>Nights (Millions)</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a:solidFill>
                            <a:srgbClr val="000000"/>
                          </a:solidFill>
                          <a:effectLst/>
                          <a:latin typeface="Arial" panose="020B0604020202020204" pitchFamily="34" charset="0"/>
                        </a:rPr>
                        <a:t>114.366</a:t>
                      </a:r>
                      <a:endParaRPr lang="en-GB" sz="800" b="0" i="0" u="none" strike="noStrike" dirty="0">
                        <a:solidFill>
                          <a:srgbClr val="000000"/>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109.218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104.607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102.214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96.517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105.430</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107.193</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105.943</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97.397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111.678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98.037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102.341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104.232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GB" sz="800" b="0" i="0" u="none" strike="noStrike" kern="1200" dirty="0">
                          <a:solidFill>
                            <a:srgbClr val="000000"/>
                          </a:solidFill>
                          <a:effectLst/>
                          <a:latin typeface="+mj-lt"/>
                          <a:ea typeface="+mn-ea"/>
                          <a:cs typeface="+mn-cs"/>
                        </a:rPr>
                        <a:t>105.180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522000">
                <a:tc>
                  <a:txBody>
                    <a:bodyPr/>
                    <a:lstStyle/>
                    <a:p>
                      <a:pPr algn="l" fontAlgn="ctr"/>
                      <a:r>
                        <a:rPr lang="en-GB" sz="800" b="0" i="0" u="none" strike="noStrike" dirty="0">
                          <a:solidFill>
                            <a:srgbClr val="000000"/>
                          </a:solidFill>
                          <a:effectLst/>
                          <a:latin typeface="Arial" panose="020B0604020202020204" pitchFamily="34" charset="0"/>
                        </a:rPr>
                        <a:t>Spend – (historic prices – £Million)</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a:solidFill>
                            <a:srgbClr val="000000"/>
                          </a:solidFill>
                          <a:effectLst/>
                          <a:latin typeface="Arial" panose="020B0604020202020204" pitchFamily="34" charset="0"/>
                        </a:rPr>
                        <a:t>£3,830</a:t>
                      </a:r>
                      <a:endParaRPr lang="en-GB" sz="800" b="0" i="0" u="none" strike="noStrike" dirty="0">
                        <a:solidFill>
                          <a:srgbClr val="000000"/>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£3,762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£3,711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£3,626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£3,478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£3,903</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£4,192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£4,078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£4,064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£4,655</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£3,903</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£3,950</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£3,909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GB" sz="800" b="0" i="0" u="none" strike="noStrike" kern="1200" dirty="0">
                          <a:solidFill>
                            <a:srgbClr val="000000"/>
                          </a:solidFill>
                          <a:effectLst/>
                          <a:latin typeface="+mj-lt"/>
                          <a:ea typeface="+mn-ea"/>
                          <a:cs typeface="+mn-cs"/>
                        </a:rPr>
                        <a:t>£4,088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522000">
                <a:tc>
                  <a:txBody>
                    <a:bodyPr/>
                    <a:lstStyle/>
                    <a:p>
                      <a:pPr algn="l" fontAlgn="ctr"/>
                      <a:r>
                        <a:rPr lang="en-GB" sz="800" b="0" i="0" u="none" strike="noStrike" dirty="0">
                          <a:solidFill>
                            <a:srgbClr val="000000"/>
                          </a:solidFill>
                          <a:effectLst/>
                          <a:latin typeface="Arial" panose="020B0604020202020204" pitchFamily="34" charset="0"/>
                        </a:rPr>
                        <a:t>*Spend – (adjusted for inflation – £Million)</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n-lt"/>
                        </a:rPr>
                        <a:t>£5,118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n-lt"/>
                        </a:rPr>
                        <a:t>£4,924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n-lt"/>
                        </a:rPr>
                        <a:t>£4,711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a:solidFill>
                            <a:srgbClr val="000000"/>
                          </a:solidFill>
                          <a:effectLst/>
                          <a:latin typeface="+mn-lt"/>
                        </a:rPr>
                        <a:t>£4,473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n-lt"/>
                        </a:rPr>
                        <a:t>£4,138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n-lt"/>
                        </a:rPr>
                        <a:t>£4,456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a:solidFill>
                            <a:srgbClr val="000000"/>
                          </a:solidFill>
                          <a:effectLst/>
                          <a:latin typeface="+mn-lt"/>
                        </a:rPr>
                        <a:t>£4,660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n-lt"/>
                        </a:rPr>
                        <a:t>£4,445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a:solidFill>
                            <a:srgbClr val="000000"/>
                          </a:solidFill>
                          <a:effectLst/>
                          <a:latin typeface="+mn-lt"/>
                        </a:rPr>
                        <a:t>£4,407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n-lt"/>
                        </a:rPr>
                        <a:t>£5,038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n-lt"/>
                        </a:rPr>
                        <a:t>£4,158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n-lt"/>
                        </a:rPr>
                        <a:t>£4,085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n-lt"/>
                        </a:rPr>
                        <a:t>£3,960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n-lt"/>
                        </a:rPr>
                        <a:t>£4,088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6"/>
                  </a:ext>
                </a:extLst>
              </a:tr>
              <a:tr h="180000">
                <a:tc gridSpan="15">
                  <a:txBody>
                    <a:bodyPr/>
                    <a:lstStyle/>
                    <a:p>
                      <a:pPr algn="l" fontAlgn="ctr"/>
                      <a:r>
                        <a:rPr lang="en-GB" sz="800" b="1" i="0" u="none" strike="noStrike" dirty="0">
                          <a:solidFill>
                            <a:srgbClr val="000000"/>
                          </a:solidFill>
                          <a:effectLst/>
                          <a:latin typeface="Arial" panose="020B0604020202020204" pitchFamily="34" charset="0"/>
                        </a:rPr>
                        <a:t>Business</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hMerge="1">
                  <a:txBody>
                    <a:bodyPr/>
                    <a:lstStyle/>
                    <a:p>
                      <a:endParaRPr lang="en-GB"/>
                    </a:p>
                  </a:txBody>
                  <a:tcPr>
                    <a:lnL w="12700" cmpd="sng">
                      <a:noFill/>
                      <a:prstDash val="solid"/>
                    </a:lnL>
                    <a:lnT w="12700" cmpd="sng">
                      <a:noFill/>
                      <a:prstDash val="solid"/>
                    </a:lnT>
                  </a:tcPr>
                </a:tc>
                <a:tc hMerge="1">
                  <a:txBody>
                    <a:bodyPr/>
                    <a:lstStyle/>
                    <a:p>
                      <a:endParaRPr lang="en-GB"/>
                    </a:p>
                  </a:txBody>
                  <a:tcPr>
                    <a:lnL w="12700" cmpd="sng">
                      <a:noFill/>
                      <a:prstDash val="solid"/>
                    </a:lnL>
                    <a:lnT w="12700" cmpd="sng">
                      <a:noFill/>
                      <a:prstDash val="solid"/>
                    </a:lnT>
                  </a:tcPr>
                </a:tc>
                <a:tc hMerge="1">
                  <a:txBody>
                    <a:bodyPr/>
                    <a:lstStyle/>
                    <a:p>
                      <a:endParaRPr lang="en-GB"/>
                    </a:p>
                  </a:txBody>
                  <a:tcPr>
                    <a:lnL w="12700" cmpd="sng">
                      <a:noFill/>
                      <a:prstDash val="solid"/>
                    </a:lnL>
                    <a:lnT w="12700" cmpd="sng">
                      <a:noFill/>
                      <a:prstDash val="solid"/>
                    </a:lnT>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pPr algn="ctr" fontAlgn="ctr"/>
                      <a:endParaRPr lang="en-GB" sz="800" b="0" i="0" u="none" strike="noStrike" dirty="0">
                        <a:solidFill>
                          <a:schemeClr val="tx1"/>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hMerge="1">
                  <a:txBody>
                    <a:bodyPr/>
                    <a:lstStyle/>
                    <a:p>
                      <a:pPr algn="ctr" fontAlgn="ctr"/>
                      <a:endParaRPr lang="en-GB" sz="800" b="0" i="0" u="none" strike="noStrike" dirty="0">
                        <a:solidFill>
                          <a:schemeClr val="tx1"/>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hMerge="1">
                  <a:txBody>
                    <a:bodyPr/>
                    <a:lstStyle/>
                    <a:p>
                      <a:pPr algn="ctr" fontAlgn="ctr"/>
                      <a:endParaRPr lang="en-GB" sz="800" b="0" i="0" u="none" strike="noStrike" dirty="0">
                        <a:solidFill>
                          <a:schemeClr val="tx1"/>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hMerge="1">
                  <a:txBody>
                    <a:bodyPr/>
                    <a:lstStyle/>
                    <a:p>
                      <a:pPr algn="ctr" fontAlgn="ctr"/>
                      <a:endParaRPr lang="en-GB" sz="800" b="0" i="0" u="none" strike="noStrike" dirty="0">
                        <a:solidFill>
                          <a:schemeClr val="tx1"/>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hMerge="1">
                  <a:txBody>
                    <a:bodyPr/>
                    <a:lstStyle/>
                    <a:p>
                      <a:pPr algn="ctr" fontAlgn="ctr"/>
                      <a:endParaRPr lang="en-GB" sz="800" b="0" i="0" u="none" strike="noStrike" dirty="0">
                        <a:solidFill>
                          <a:schemeClr val="tx1"/>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hMerge="1">
                  <a:txBody>
                    <a:bodyPr/>
                    <a:lstStyle/>
                    <a:p>
                      <a:pPr algn="ctr" fontAlgn="ctr"/>
                      <a:endParaRPr lang="en-GB" sz="800" b="0" i="0" u="none" strike="noStrike" kern="1200" dirty="0">
                        <a:solidFill>
                          <a:schemeClr val="tx1"/>
                        </a:solidFill>
                        <a:effectLst/>
                        <a:latin typeface="+mj-lt"/>
                        <a:ea typeface="+mn-ea"/>
                        <a:cs typeface="+mn-cs"/>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07"/>
                  </a:ext>
                </a:extLst>
              </a:tr>
              <a:tr h="252000">
                <a:tc>
                  <a:txBody>
                    <a:bodyPr/>
                    <a:lstStyle/>
                    <a:p>
                      <a:pPr algn="l" fontAlgn="ctr"/>
                      <a:r>
                        <a:rPr lang="en-GB" sz="800" b="0" i="0" u="none" strike="noStrike" dirty="0">
                          <a:solidFill>
                            <a:srgbClr val="000000"/>
                          </a:solidFill>
                          <a:effectLst/>
                          <a:latin typeface="Arial" panose="020B0604020202020204" pitchFamily="34" charset="0"/>
                        </a:rPr>
                        <a:t>Trips (Millions)</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a:solidFill>
                            <a:srgbClr val="000000"/>
                          </a:solidFill>
                          <a:effectLst/>
                          <a:latin typeface="Arial" panose="020B0604020202020204" pitchFamily="34" charset="0"/>
                        </a:rPr>
                        <a:t>15.697</a:t>
                      </a:r>
                      <a:endParaRPr lang="en-GB" sz="800" b="0" i="0" u="none" strike="noStrike" dirty="0">
                        <a:solidFill>
                          <a:srgbClr val="000000"/>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15.230</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14.966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14.873</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13.454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15.502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15.901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15.122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13.547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13.868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14.125</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14.166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13.952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GB" sz="800" b="0" i="0" u="none" strike="noStrike" kern="1200" dirty="0">
                          <a:solidFill>
                            <a:srgbClr val="000000"/>
                          </a:solidFill>
                          <a:effectLst/>
                          <a:latin typeface="+mj-lt"/>
                          <a:ea typeface="+mn-ea"/>
                          <a:cs typeface="+mn-cs"/>
                        </a:rPr>
                        <a:t>13.977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252000">
                <a:tc>
                  <a:txBody>
                    <a:bodyPr/>
                    <a:lstStyle/>
                    <a:p>
                      <a:pPr algn="l" fontAlgn="ctr"/>
                      <a:r>
                        <a:rPr lang="en-GB" sz="800" b="0" i="0" u="none" strike="noStrike" dirty="0">
                          <a:solidFill>
                            <a:srgbClr val="000000"/>
                          </a:solidFill>
                          <a:effectLst/>
                          <a:latin typeface="Arial" panose="020B0604020202020204" pitchFamily="34" charset="0"/>
                        </a:rPr>
                        <a:t>Nights (Millions)</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a:solidFill>
                            <a:srgbClr val="000000"/>
                          </a:solidFill>
                          <a:effectLst/>
                          <a:latin typeface="Arial" panose="020B0604020202020204" pitchFamily="34" charset="0"/>
                        </a:rPr>
                        <a:t>35.963</a:t>
                      </a:r>
                      <a:endParaRPr lang="en-GB" sz="800" b="0" i="0" u="none" strike="noStrike" dirty="0">
                        <a:solidFill>
                          <a:srgbClr val="000000"/>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35.302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34.322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33.144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29.925</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33.718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36.837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32.261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30.960</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30.129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31.606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31.637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32.715</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GB" sz="800" b="0" i="0" u="none" strike="noStrike" kern="1200" dirty="0">
                          <a:solidFill>
                            <a:srgbClr val="000000"/>
                          </a:solidFill>
                          <a:effectLst/>
                          <a:latin typeface="+mj-lt"/>
                          <a:ea typeface="+mn-ea"/>
                          <a:cs typeface="+mn-cs"/>
                        </a:rPr>
                        <a:t>29.802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522000">
                <a:tc>
                  <a:txBody>
                    <a:bodyPr/>
                    <a:lstStyle/>
                    <a:p>
                      <a:pPr algn="l" fontAlgn="ctr"/>
                      <a:r>
                        <a:rPr lang="en-GB" sz="800" b="0" i="0" u="none" strike="noStrike" dirty="0">
                          <a:solidFill>
                            <a:srgbClr val="000000"/>
                          </a:solidFill>
                          <a:effectLst/>
                          <a:latin typeface="Arial" panose="020B0604020202020204" pitchFamily="34" charset="0"/>
                        </a:rPr>
                        <a:t>Spend – (historic prices – £Million)</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a:solidFill>
                            <a:srgbClr val="000000"/>
                          </a:solidFill>
                          <a:effectLst/>
                          <a:latin typeface="Arial" panose="020B0604020202020204" pitchFamily="34" charset="0"/>
                        </a:rPr>
                        <a:t>£3,520</a:t>
                      </a:r>
                      <a:endParaRPr lang="en-GB" sz="800" b="0" i="0" u="none" strike="noStrike" dirty="0">
                        <a:solidFill>
                          <a:srgbClr val="000000"/>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£3,433</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£3,510</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£3,467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£2,961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£3,538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£3,750</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£3,655</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£3,499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£3,339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£3,632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£3,556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£3,834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GB" sz="800" b="0" i="0" u="none" strike="noStrike" kern="1200" dirty="0">
                          <a:solidFill>
                            <a:srgbClr val="000000"/>
                          </a:solidFill>
                          <a:effectLst/>
                          <a:latin typeface="+mj-lt"/>
                          <a:ea typeface="+mn-ea"/>
                          <a:cs typeface="+mn-cs"/>
                        </a:rPr>
                        <a:t>£3,937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522000">
                <a:tc>
                  <a:txBody>
                    <a:bodyPr/>
                    <a:lstStyle/>
                    <a:p>
                      <a:pPr algn="l" fontAlgn="ctr"/>
                      <a:r>
                        <a:rPr lang="en-GB" sz="800" b="0" i="0" u="none" strike="noStrike" dirty="0">
                          <a:solidFill>
                            <a:srgbClr val="000000"/>
                          </a:solidFill>
                          <a:effectLst/>
                          <a:latin typeface="Arial" panose="020B0604020202020204" pitchFamily="34" charset="0"/>
                        </a:rPr>
                        <a:t>*Spend – (adjusted for inflation – £Million)</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£4,704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£4,493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£4,456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£4,277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£3,523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£4,040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£4,169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£3,984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£3,795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£3,614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£3,869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£3,678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£3,884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£3,937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1"/>
                  </a:ext>
                </a:extLst>
              </a:tr>
            </a:tbl>
          </a:graphicData>
        </a:graphic>
      </p:graphicFrame>
      <p:sp>
        <p:nvSpPr>
          <p:cNvPr id="23" name="TextBox 22">
            <a:extLst>
              <a:ext uri="{FF2B5EF4-FFF2-40B4-BE49-F238E27FC236}">
                <a16:creationId xmlns:a16="http://schemas.microsoft.com/office/drawing/2014/main" id="{D6C69B7E-7F5B-4BF6-8724-023D4A1CB8A7}"/>
              </a:ext>
            </a:extLst>
          </p:cNvPr>
          <p:cNvSpPr txBox="1"/>
          <p:nvPr/>
        </p:nvSpPr>
        <p:spPr>
          <a:xfrm>
            <a:off x="362604" y="5857492"/>
            <a:ext cx="8071381" cy="138499"/>
          </a:xfrm>
          <a:prstGeom prst="rect">
            <a:avLst/>
          </a:prstGeom>
          <a:noFill/>
        </p:spPr>
        <p:txBody>
          <a:bodyPr wrap="square" lIns="0" tIns="0" rIns="0" bIns="0" rtlCol="0">
            <a:spAutoFit/>
          </a:bodyPr>
          <a:lstStyle/>
          <a:p>
            <a:r>
              <a:rPr lang="en-GB" sz="900" i="1" dirty="0"/>
              <a:t>*Please note: Figures have been adjusted for inflation using CPI, to enable comparisons with 2019 spend data </a:t>
            </a:r>
          </a:p>
        </p:txBody>
      </p:sp>
      <p:sp>
        <p:nvSpPr>
          <p:cNvPr id="26" name="Content Placeholder 25"/>
          <p:cNvSpPr txBox="1">
            <a:spLocks/>
          </p:cNvSpPr>
          <p:nvPr/>
        </p:nvSpPr>
        <p:spPr>
          <a:xfrm>
            <a:off x="8433985" y="1889901"/>
            <a:ext cx="3597274" cy="381952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t>Showing trips, nights and spend over time for England by purpose.</a:t>
            </a:r>
            <a:endParaRPr lang="en-GB" sz="1050" b="1" dirty="0"/>
          </a:p>
          <a:p>
            <a:r>
              <a:rPr lang="en-GB" sz="1050" b="1" dirty="0"/>
              <a:t>The volume of trips to visit friends and relatives in England increased in 2019 by +1.8% and bednights increased by +0.9% compared to 2018.  The spend associated with VFR trips in 2019 increased by +4.6% compared with 2018.</a:t>
            </a:r>
          </a:p>
          <a:p>
            <a:r>
              <a:rPr lang="en-GB" sz="1050" b="1" dirty="0"/>
              <a:t>In 2019, the volume of business trips in England were almost unchanged  (+0.2% higher than 2018) and expenditure rose +2.7%, while bednights reduced -8.9%.</a:t>
            </a:r>
          </a:p>
        </p:txBody>
      </p:sp>
      <p:sp>
        <p:nvSpPr>
          <p:cNvPr id="20" name="Freeform 16">
            <a:hlinkClick r:id="rId3" action="ppaction://hlinksldjump"/>
            <a:extLst>
              <a:ext uri="{FF2B5EF4-FFF2-40B4-BE49-F238E27FC236}">
                <a16:creationId xmlns:a16="http://schemas.microsoft.com/office/drawing/2014/main" id="{2643A894-EB5D-47F3-A847-2BC37ED6B3B3}"/>
              </a:ext>
            </a:extLst>
          </p:cNvPr>
          <p:cNvSpPr>
            <a:spLocks noEditPoints="1"/>
          </p:cNvSpPr>
          <p:nvPr/>
        </p:nvSpPr>
        <p:spPr bwMode="auto">
          <a:xfrm>
            <a:off x="4723874"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1" name="Action Button: Information 22">
            <a:hlinkClick r:id="rId4" action="ppaction://hlinksldjump" highlightClick="1"/>
            <a:extLst>
              <a:ext uri="{FF2B5EF4-FFF2-40B4-BE49-F238E27FC236}">
                <a16:creationId xmlns:a16="http://schemas.microsoft.com/office/drawing/2014/main" id="{54374B59-BBEF-4A06-B401-14F553AF4122}"/>
              </a:ext>
            </a:extLst>
          </p:cNvPr>
          <p:cNvSpPr/>
          <p:nvPr/>
        </p:nvSpPr>
        <p:spPr bwMode="ltGray">
          <a:xfrm>
            <a:off x="7963638" y="1880916"/>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pic>
        <p:nvPicPr>
          <p:cNvPr id="12" name="Picture 11">
            <a:extLst>
              <a:ext uri="{FF2B5EF4-FFF2-40B4-BE49-F238E27FC236}">
                <a16:creationId xmlns:a16="http://schemas.microsoft.com/office/drawing/2014/main" id="{60DD7B0B-1576-44E9-8769-EE8EDC7E1788}"/>
              </a:ext>
            </a:extLst>
          </p:cNvPr>
          <p:cNvPicPr/>
          <p:nvPr/>
        </p:nvPicPr>
        <p:blipFill rotWithShape="1">
          <a:blip r:embed="rId5">
            <a:extLst>
              <a:ext uri="{28A0092B-C50C-407E-A947-70E740481C1C}">
                <a14:useLocalDpi xmlns:a14="http://schemas.microsoft.com/office/drawing/2010/main" val="0"/>
              </a:ext>
            </a:extLst>
          </a:blip>
          <a:srcRect t="18228" b="17022"/>
          <a:stretch/>
        </p:blipFill>
        <p:spPr bwMode="auto">
          <a:xfrm>
            <a:off x="5138697" y="1462085"/>
            <a:ext cx="440690" cy="25146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15" name="Straight Connector 14">
            <a:extLst>
              <a:ext uri="{FF2B5EF4-FFF2-40B4-BE49-F238E27FC236}">
                <a16:creationId xmlns:a16="http://schemas.microsoft.com/office/drawing/2014/main" id="{AC11785B-2436-43E1-9BB3-B7840A748534}"/>
              </a:ext>
            </a:extLst>
          </p:cNvPr>
          <p:cNvCxnSpPr>
            <a:cxnSpLocks/>
          </p:cNvCxnSpPr>
          <p:nvPr/>
        </p:nvCxnSpPr>
        <p:spPr>
          <a:xfrm>
            <a:off x="8254393" y="1889901"/>
            <a:ext cx="4452" cy="3905902"/>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2" name="Slide Number Placeholder 1">
            <a:extLst>
              <a:ext uri="{FF2B5EF4-FFF2-40B4-BE49-F238E27FC236}">
                <a16:creationId xmlns:a16="http://schemas.microsoft.com/office/drawing/2014/main" id="{7DDC86DD-2B0A-4899-ADAA-63B576EB7B54}"/>
              </a:ext>
            </a:extLst>
          </p:cNvPr>
          <p:cNvSpPr>
            <a:spLocks noGrp="1"/>
          </p:cNvSpPr>
          <p:nvPr>
            <p:ph type="sldNum" sz="quarter" idx="4"/>
          </p:nvPr>
        </p:nvSpPr>
        <p:spPr/>
        <p:txBody>
          <a:bodyPr/>
          <a:lstStyle/>
          <a:p>
            <a:fld id="{4034BEE3-566C-4068-A777-C3A4762E861B}" type="slidenum">
              <a:rPr lang="en-GB" smtClean="0"/>
              <a:pPr/>
              <a:t>25</a:t>
            </a:fld>
            <a:endParaRPr lang="en-GB" dirty="0"/>
          </a:p>
        </p:txBody>
      </p:sp>
    </p:spTree>
    <p:extLst>
      <p:ext uri="{BB962C8B-B14F-4D97-AF65-F5344CB8AC3E}">
        <p14:creationId xmlns:p14="http://schemas.microsoft.com/office/powerpoint/2010/main" val="29987199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Fig 2. % change in volume of domestic trips by month in </a:t>
            </a:r>
            <a:br>
              <a:rPr lang="en-GB" dirty="0"/>
            </a:br>
            <a:r>
              <a:rPr lang="en-GB" dirty="0"/>
              <a:t>Scotland – 2018 versus 2019 </a:t>
            </a:r>
          </a:p>
        </p:txBody>
      </p:sp>
      <p:graphicFrame>
        <p:nvGraphicFramePr>
          <p:cNvPr id="18" name="Chart 17"/>
          <p:cNvGraphicFramePr/>
          <p:nvPr>
            <p:extLst>
              <p:ext uri="{D42A27DB-BD31-4B8C-83A1-F6EECF244321}">
                <p14:modId xmlns:p14="http://schemas.microsoft.com/office/powerpoint/2010/main" val="3440586195"/>
              </p:ext>
            </p:extLst>
          </p:nvPr>
        </p:nvGraphicFramePr>
        <p:xfrm>
          <a:off x="122663" y="2163336"/>
          <a:ext cx="7774427" cy="3198523"/>
        </p:xfrm>
        <a:graphic>
          <a:graphicData uri="http://schemas.openxmlformats.org/drawingml/2006/chart">
            <c:chart xmlns:c="http://schemas.openxmlformats.org/drawingml/2006/chart" xmlns:r="http://schemas.openxmlformats.org/officeDocument/2006/relationships" r:id="rId2"/>
          </a:graphicData>
        </a:graphic>
      </p:graphicFrame>
      <p:sp>
        <p:nvSpPr>
          <p:cNvPr id="24" name="Content Placeholder 25"/>
          <p:cNvSpPr txBox="1">
            <a:spLocks/>
          </p:cNvSpPr>
          <p:nvPr/>
        </p:nvSpPr>
        <p:spPr>
          <a:xfrm>
            <a:off x="8238653" y="1888106"/>
            <a:ext cx="3611563" cy="4021842"/>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t>Showing the percentage change between 2018 and 2019, in number of domestic tourism trips of all purposes by month for Scotland</a:t>
            </a:r>
            <a:endParaRPr lang="en-GB" sz="1050" b="1" dirty="0"/>
          </a:p>
          <a:p>
            <a:r>
              <a:rPr lang="en-GB" sz="1050" b="1" dirty="0"/>
              <a:t>In Scotland, when compared to 2018, there were increases in the number of domestic tourism trips in every month of 2019, except in January.</a:t>
            </a:r>
          </a:p>
          <a:p>
            <a:r>
              <a:rPr lang="en-GB" sz="1050" b="1" dirty="0"/>
              <a:t>In particular, the peak summer month of July had higher numbers of trips than July 2018.</a:t>
            </a:r>
            <a:endParaRPr lang="en-GB" dirty="0"/>
          </a:p>
        </p:txBody>
      </p:sp>
      <p:sp>
        <p:nvSpPr>
          <p:cNvPr id="12" name="TextBox 11">
            <a:extLst>
              <a:ext uri="{FF2B5EF4-FFF2-40B4-BE49-F238E27FC236}">
                <a16:creationId xmlns:a16="http://schemas.microsoft.com/office/drawing/2014/main" id="{2A7E0A83-2BFE-4567-BA92-ADD67157516C}"/>
              </a:ext>
            </a:extLst>
          </p:cNvPr>
          <p:cNvSpPr txBox="1"/>
          <p:nvPr/>
        </p:nvSpPr>
        <p:spPr>
          <a:xfrm>
            <a:off x="362257" y="2216574"/>
            <a:ext cx="3761874" cy="169277"/>
          </a:xfrm>
          <a:prstGeom prst="rect">
            <a:avLst/>
          </a:prstGeom>
          <a:noFill/>
        </p:spPr>
        <p:txBody>
          <a:bodyPr wrap="square" lIns="0" tIns="0" rIns="0" bIns="0" rtlCol="0">
            <a:spAutoFit/>
          </a:bodyPr>
          <a:lstStyle/>
          <a:p>
            <a:r>
              <a:rPr lang="en-GB" sz="1100" dirty="0"/>
              <a:t>Note: chart based on 2019 data compared with 2018</a:t>
            </a:r>
          </a:p>
        </p:txBody>
      </p:sp>
      <p:pic>
        <p:nvPicPr>
          <p:cNvPr id="17" name="Picture 16"/>
          <p:cNvPicPr/>
          <p:nvPr/>
        </p:nvPicPr>
        <p:blipFill rotWithShape="1">
          <a:blip r:embed="rId3">
            <a:extLst>
              <a:ext uri="{28A0092B-C50C-407E-A947-70E740481C1C}">
                <a14:useLocalDpi xmlns:a14="http://schemas.microsoft.com/office/drawing/2010/main" val="0"/>
              </a:ext>
            </a:extLst>
          </a:blip>
          <a:srcRect t="16958" b="17355"/>
          <a:stretch/>
        </p:blipFill>
        <p:spPr bwMode="auto">
          <a:xfrm>
            <a:off x="3935248" y="1760503"/>
            <a:ext cx="442595" cy="25146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3" name="Action Button: Information 22">
            <a:hlinkClick r:id="rId4" action="ppaction://hlinksldjump" highlightClick="1"/>
          </p:cNvPr>
          <p:cNvSpPr/>
          <p:nvPr/>
        </p:nvSpPr>
        <p:spPr bwMode="ltGray">
          <a:xfrm>
            <a:off x="7465614" y="2207721"/>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19" name="Freeform 16">
            <a:hlinkClick r:id="rId5" action="ppaction://hlinksldjump"/>
            <a:extLst>
              <a:ext uri="{FF2B5EF4-FFF2-40B4-BE49-F238E27FC236}">
                <a16:creationId xmlns:a16="http://schemas.microsoft.com/office/drawing/2014/main" id="{508694C8-126E-4EEA-9449-B9DF4EDAD2D8}"/>
              </a:ext>
            </a:extLst>
          </p:cNvPr>
          <p:cNvSpPr>
            <a:spLocks noEditPoints="1"/>
          </p:cNvSpPr>
          <p:nvPr/>
        </p:nvSpPr>
        <p:spPr bwMode="auto">
          <a:xfrm>
            <a:off x="4723874"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cxnSp>
        <p:nvCxnSpPr>
          <p:cNvPr id="11" name="Straight Connector 10">
            <a:extLst>
              <a:ext uri="{FF2B5EF4-FFF2-40B4-BE49-F238E27FC236}">
                <a16:creationId xmlns:a16="http://schemas.microsoft.com/office/drawing/2014/main" id="{A197ED13-A74F-4F4B-AD1C-075873506D62}"/>
              </a:ext>
            </a:extLst>
          </p:cNvPr>
          <p:cNvCxnSpPr>
            <a:cxnSpLocks/>
          </p:cNvCxnSpPr>
          <p:nvPr/>
        </p:nvCxnSpPr>
        <p:spPr>
          <a:xfrm>
            <a:off x="8035455" y="1881731"/>
            <a:ext cx="5233" cy="3903119"/>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2" name="Slide Number Placeholder 1">
            <a:extLst>
              <a:ext uri="{FF2B5EF4-FFF2-40B4-BE49-F238E27FC236}">
                <a16:creationId xmlns:a16="http://schemas.microsoft.com/office/drawing/2014/main" id="{677D6510-706F-461F-B444-7A2B9B372B24}"/>
              </a:ext>
            </a:extLst>
          </p:cNvPr>
          <p:cNvSpPr>
            <a:spLocks noGrp="1"/>
          </p:cNvSpPr>
          <p:nvPr>
            <p:ph type="sldNum" sz="quarter" idx="4"/>
          </p:nvPr>
        </p:nvSpPr>
        <p:spPr/>
        <p:txBody>
          <a:bodyPr/>
          <a:lstStyle/>
          <a:p>
            <a:fld id="{4034BEE3-566C-4068-A777-C3A4762E861B}" type="slidenum">
              <a:rPr lang="en-GB" smtClean="0"/>
              <a:pPr/>
              <a:t>26</a:t>
            </a:fld>
            <a:endParaRPr lang="en-GB" dirty="0"/>
          </a:p>
        </p:txBody>
      </p:sp>
    </p:spTree>
    <p:extLst>
      <p:ext uri="{BB962C8B-B14F-4D97-AF65-F5344CB8AC3E}">
        <p14:creationId xmlns:p14="http://schemas.microsoft.com/office/powerpoint/2010/main" val="9240075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solidFill>
                  <a:srgbClr val="717171"/>
                </a:solidFill>
              </a:rPr>
              <a:t>Scotland trips, nights and expenditure  </a:t>
            </a:r>
            <a:endParaRPr lang="en-GB" dirty="0"/>
          </a:p>
        </p:txBody>
      </p:sp>
      <p:graphicFrame>
        <p:nvGraphicFramePr>
          <p:cNvPr id="2" name="Table 1"/>
          <p:cNvGraphicFramePr>
            <a:graphicFrameLocks noGrp="1"/>
          </p:cNvGraphicFramePr>
          <p:nvPr>
            <p:extLst>
              <p:ext uri="{D42A27DB-BD31-4B8C-83A1-F6EECF244321}">
                <p14:modId xmlns:p14="http://schemas.microsoft.com/office/powerpoint/2010/main" val="1311481865"/>
              </p:ext>
            </p:extLst>
          </p:nvPr>
        </p:nvGraphicFramePr>
        <p:xfrm>
          <a:off x="355600" y="1890137"/>
          <a:ext cx="7536356" cy="3853433"/>
        </p:xfrm>
        <a:graphic>
          <a:graphicData uri="http://schemas.openxmlformats.org/drawingml/2006/table">
            <a:tbl>
              <a:tblPr/>
              <a:tblGrid>
                <a:gridCol w="944302">
                  <a:extLst>
                    <a:ext uri="{9D8B030D-6E8A-4147-A177-3AD203B41FA5}">
                      <a16:colId xmlns:a16="http://schemas.microsoft.com/office/drawing/2014/main" val="20000"/>
                    </a:ext>
                  </a:extLst>
                </a:gridCol>
                <a:gridCol w="470861">
                  <a:extLst>
                    <a:ext uri="{9D8B030D-6E8A-4147-A177-3AD203B41FA5}">
                      <a16:colId xmlns:a16="http://schemas.microsoft.com/office/drawing/2014/main" val="20001"/>
                    </a:ext>
                  </a:extLst>
                </a:gridCol>
                <a:gridCol w="470861">
                  <a:extLst>
                    <a:ext uri="{9D8B030D-6E8A-4147-A177-3AD203B41FA5}">
                      <a16:colId xmlns:a16="http://schemas.microsoft.com/office/drawing/2014/main" val="20002"/>
                    </a:ext>
                  </a:extLst>
                </a:gridCol>
                <a:gridCol w="470861">
                  <a:extLst>
                    <a:ext uri="{9D8B030D-6E8A-4147-A177-3AD203B41FA5}">
                      <a16:colId xmlns:a16="http://schemas.microsoft.com/office/drawing/2014/main" val="20003"/>
                    </a:ext>
                  </a:extLst>
                </a:gridCol>
                <a:gridCol w="470861">
                  <a:extLst>
                    <a:ext uri="{9D8B030D-6E8A-4147-A177-3AD203B41FA5}">
                      <a16:colId xmlns:a16="http://schemas.microsoft.com/office/drawing/2014/main" val="20004"/>
                    </a:ext>
                  </a:extLst>
                </a:gridCol>
                <a:gridCol w="470861">
                  <a:extLst>
                    <a:ext uri="{9D8B030D-6E8A-4147-A177-3AD203B41FA5}">
                      <a16:colId xmlns:a16="http://schemas.microsoft.com/office/drawing/2014/main" val="20005"/>
                    </a:ext>
                  </a:extLst>
                </a:gridCol>
                <a:gridCol w="470861">
                  <a:extLst>
                    <a:ext uri="{9D8B030D-6E8A-4147-A177-3AD203B41FA5}">
                      <a16:colId xmlns:a16="http://schemas.microsoft.com/office/drawing/2014/main" val="20006"/>
                    </a:ext>
                  </a:extLst>
                </a:gridCol>
                <a:gridCol w="470861">
                  <a:extLst>
                    <a:ext uri="{9D8B030D-6E8A-4147-A177-3AD203B41FA5}">
                      <a16:colId xmlns:a16="http://schemas.microsoft.com/office/drawing/2014/main" val="20007"/>
                    </a:ext>
                  </a:extLst>
                </a:gridCol>
                <a:gridCol w="470861">
                  <a:extLst>
                    <a:ext uri="{9D8B030D-6E8A-4147-A177-3AD203B41FA5}">
                      <a16:colId xmlns:a16="http://schemas.microsoft.com/office/drawing/2014/main" val="20008"/>
                    </a:ext>
                  </a:extLst>
                </a:gridCol>
                <a:gridCol w="470861">
                  <a:extLst>
                    <a:ext uri="{9D8B030D-6E8A-4147-A177-3AD203B41FA5}">
                      <a16:colId xmlns:a16="http://schemas.microsoft.com/office/drawing/2014/main" val="20009"/>
                    </a:ext>
                  </a:extLst>
                </a:gridCol>
                <a:gridCol w="470861">
                  <a:extLst>
                    <a:ext uri="{9D8B030D-6E8A-4147-A177-3AD203B41FA5}">
                      <a16:colId xmlns:a16="http://schemas.microsoft.com/office/drawing/2014/main" val="20010"/>
                    </a:ext>
                  </a:extLst>
                </a:gridCol>
                <a:gridCol w="470861">
                  <a:extLst>
                    <a:ext uri="{9D8B030D-6E8A-4147-A177-3AD203B41FA5}">
                      <a16:colId xmlns:a16="http://schemas.microsoft.com/office/drawing/2014/main" val="20012"/>
                    </a:ext>
                  </a:extLst>
                </a:gridCol>
                <a:gridCol w="470861">
                  <a:extLst>
                    <a:ext uri="{9D8B030D-6E8A-4147-A177-3AD203B41FA5}">
                      <a16:colId xmlns:a16="http://schemas.microsoft.com/office/drawing/2014/main" val="3010643854"/>
                    </a:ext>
                  </a:extLst>
                </a:gridCol>
                <a:gridCol w="470861">
                  <a:extLst>
                    <a:ext uri="{9D8B030D-6E8A-4147-A177-3AD203B41FA5}">
                      <a16:colId xmlns:a16="http://schemas.microsoft.com/office/drawing/2014/main" val="1368817227"/>
                    </a:ext>
                  </a:extLst>
                </a:gridCol>
                <a:gridCol w="470861">
                  <a:extLst>
                    <a:ext uri="{9D8B030D-6E8A-4147-A177-3AD203B41FA5}">
                      <a16:colId xmlns:a16="http://schemas.microsoft.com/office/drawing/2014/main" val="1271225450"/>
                    </a:ext>
                  </a:extLst>
                </a:gridCol>
              </a:tblGrid>
              <a:tr h="217433">
                <a:tc gridSpan="15">
                  <a:txBody>
                    <a:bodyPr/>
                    <a:lstStyle/>
                    <a:p>
                      <a:pPr algn="l" fontAlgn="ctr"/>
                      <a:r>
                        <a:rPr lang="en-GB" sz="900" b="1" i="0" u="none" strike="noStrike" dirty="0">
                          <a:solidFill>
                            <a:srgbClr val="FFFFFF"/>
                          </a:solidFill>
                          <a:effectLst/>
                          <a:latin typeface="Arial" panose="020B0604020202020204" pitchFamily="34" charset="0"/>
                        </a:rPr>
                        <a:t>Table 1.2.5 – Scotland trips, nights and expenditure by purpose – 2006 to 2019</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extLst>
                  <a:ext uri="{0D108BD9-81ED-4DB2-BD59-A6C34878D82A}">
                    <a16:rowId xmlns:a16="http://schemas.microsoft.com/office/drawing/2014/main" val="10000"/>
                  </a:ext>
                </a:extLst>
              </a:tr>
              <a:tr h="180000">
                <a:tc>
                  <a:txBody>
                    <a:bodyPr/>
                    <a:lstStyle/>
                    <a:p>
                      <a:pPr algn="ctr" fontAlgn="ctr"/>
                      <a:r>
                        <a:rPr lang="en-GB" sz="800" b="0" i="0" u="none" strike="noStrike" dirty="0">
                          <a:solidFill>
                            <a:srgbClr val="000000"/>
                          </a:solidFill>
                          <a:effectLst/>
                          <a:latin typeface="Arial" panose="020B0604020202020204" pitchFamily="34" charset="0"/>
                        </a:rPr>
                        <a:t> -</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2006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2007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2008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2009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2010</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2013</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GB" sz="800" b="0" i="0" u="none" strike="noStrike" dirty="0">
                          <a:solidFill>
                            <a:srgbClr val="000000"/>
                          </a:solidFill>
                          <a:effectLst/>
                          <a:latin typeface="Arial" panose="020B0604020202020204" pitchFamily="34" charset="0"/>
                        </a:rPr>
                        <a:t>2015 </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GB" sz="800" b="0" i="0" u="none" strike="noStrike" dirty="0">
                          <a:solidFill>
                            <a:srgbClr val="000000"/>
                          </a:solidFill>
                          <a:effectLst/>
                          <a:latin typeface="Arial" panose="020B0604020202020204" pitchFamily="34" charset="0"/>
                        </a:rPr>
                        <a:t>2016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GB" sz="800" b="0" i="0" u="none" strike="noStrike" dirty="0">
                          <a:solidFill>
                            <a:srgbClr val="000000"/>
                          </a:solidFill>
                          <a:effectLst/>
                          <a:latin typeface="Arial" panose="020B0604020202020204" pitchFamily="34" charset="0"/>
                        </a:rPr>
                        <a:t>2017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GB" sz="800" b="0" i="0" u="none" strike="noStrike" dirty="0">
                          <a:solidFill>
                            <a:srgbClr val="000000"/>
                          </a:solidFill>
                          <a:effectLst/>
                          <a:latin typeface="Arial" panose="020B0604020202020204" pitchFamily="34" charset="0"/>
                        </a:rPr>
                        <a:t>2018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GB" sz="800" b="0" i="0" u="none" strike="noStrike" dirty="0">
                          <a:solidFill>
                            <a:srgbClr val="000000"/>
                          </a:solidFill>
                          <a:effectLst/>
                          <a:latin typeface="Arial" panose="020B0604020202020204" pitchFamily="34" charset="0"/>
                        </a:rPr>
                        <a:t>2019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1"/>
                  </a:ext>
                </a:extLst>
              </a:tr>
              <a:tr h="180000">
                <a:tc gridSpan="15">
                  <a:txBody>
                    <a:bodyPr/>
                    <a:lstStyle/>
                    <a:p>
                      <a:pPr algn="l" fontAlgn="ctr"/>
                      <a:r>
                        <a:rPr lang="en-GB" sz="800" b="1" i="0" u="none" strike="noStrike" dirty="0">
                          <a:solidFill>
                            <a:srgbClr val="000000"/>
                          </a:solidFill>
                          <a:effectLst/>
                          <a:latin typeface="Arial" panose="020B0604020202020204" pitchFamily="34" charset="0"/>
                        </a:rPr>
                        <a:t>All tourism</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pPr algn="l" fontAlgn="ctr"/>
                      <a:endParaRPr lang="en-GB" sz="800" b="1" i="0" u="none" strike="noStrike" dirty="0">
                        <a:solidFill>
                          <a:schemeClr val="tx1"/>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hMerge="1">
                  <a:txBody>
                    <a:bodyPr/>
                    <a:lstStyle/>
                    <a:p>
                      <a:pPr algn="ctr" fontAlgn="ctr"/>
                      <a:endParaRPr lang="en-GB" sz="800" b="1" i="0" u="none" strike="noStrike" dirty="0">
                        <a:solidFill>
                          <a:schemeClr val="tx1"/>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hMerge="1">
                  <a:txBody>
                    <a:bodyPr/>
                    <a:lstStyle/>
                    <a:p>
                      <a:pPr algn="ctr" fontAlgn="ctr"/>
                      <a:endParaRPr lang="en-GB" sz="800" b="1" i="0" u="none" strike="noStrike" dirty="0">
                        <a:solidFill>
                          <a:schemeClr val="tx1"/>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hMerge="1">
                  <a:txBody>
                    <a:bodyPr/>
                    <a:lstStyle/>
                    <a:p>
                      <a:pPr algn="ctr" fontAlgn="ctr"/>
                      <a:endParaRPr lang="en-GB" sz="800" b="1" i="0" u="none" strike="noStrike" dirty="0">
                        <a:solidFill>
                          <a:schemeClr val="tx1"/>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hMerge="1">
                  <a:txBody>
                    <a:bodyPr/>
                    <a:lstStyle/>
                    <a:p>
                      <a:pPr algn="ctr" fontAlgn="ctr"/>
                      <a:endParaRPr lang="en-GB" sz="800" b="1" i="0" u="none" strike="noStrike" dirty="0">
                        <a:solidFill>
                          <a:schemeClr val="tx1"/>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hMerge="1">
                  <a:txBody>
                    <a:bodyPr/>
                    <a:lstStyle/>
                    <a:p>
                      <a:pPr algn="ctr" fontAlgn="ctr"/>
                      <a:endParaRPr lang="en-GB" sz="800" b="1" i="0" u="none" strike="noStrike" dirty="0">
                        <a:solidFill>
                          <a:schemeClr val="tx1"/>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02"/>
                  </a:ext>
                </a:extLst>
              </a:tr>
              <a:tr h="252000">
                <a:tc>
                  <a:txBody>
                    <a:bodyPr/>
                    <a:lstStyle/>
                    <a:p>
                      <a:pPr algn="l" fontAlgn="ctr"/>
                      <a:r>
                        <a:rPr lang="en-GB" sz="800" b="0" i="0" u="none" strike="noStrike" dirty="0">
                          <a:solidFill>
                            <a:srgbClr val="000000"/>
                          </a:solidFill>
                          <a:effectLst/>
                          <a:latin typeface="Arial" panose="020B0604020202020204" pitchFamily="34" charset="0"/>
                        </a:rPr>
                        <a:t>Trips (Millions)</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12.898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12.701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11.782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12.041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12.095</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13.360</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12.752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12.122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12.519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11.988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11.514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11.664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11.803</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13.810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252000">
                <a:tc>
                  <a:txBody>
                    <a:bodyPr/>
                    <a:lstStyle/>
                    <a:p>
                      <a:pPr algn="l" fontAlgn="ctr"/>
                      <a:r>
                        <a:rPr lang="en-GB" sz="800" b="0" i="0" u="none" strike="noStrike" dirty="0">
                          <a:solidFill>
                            <a:srgbClr val="000000"/>
                          </a:solidFill>
                          <a:effectLst/>
                          <a:latin typeface="Arial" panose="020B0604020202020204" pitchFamily="34" charset="0"/>
                        </a:rPr>
                        <a:t>Nights (Millions)</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45.911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46.118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43.026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44.789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43.640</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45.583</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43.320</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42.725</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41.609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41.336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38.876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39.066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40.331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46.413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522000">
                <a:tc>
                  <a:txBody>
                    <a:bodyPr/>
                    <a:lstStyle/>
                    <a:p>
                      <a:pPr algn="l" fontAlgn="ctr"/>
                      <a:r>
                        <a:rPr lang="en-GB" sz="800" b="0" i="0" u="none" strike="noStrike" dirty="0">
                          <a:solidFill>
                            <a:srgbClr val="000000"/>
                          </a:solidFill>
                          <a:effectLst/>
                          <a:latin typeface="Arial" panose="020B0604020202020204" pitchFamily="34" charset="0"/>
                        </a:rPr>
                        <a:t>Spend – (historic prices – £Million)</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£2,584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£2,691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£2,685</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£2,559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£2,517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£3,018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£2,891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£2,889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£2,871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£3,279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£2,897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£3,006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£2,762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£3,200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522000">
                <a:tc>
                  <a:txBody>
                    <a:bodyPr/>
                    <a:lstStyle/>
                    <a:p>
                      <a:pPr algn="l" fontAlgn="ctr"/>
                      <a:r>
                        <a:rPr lang="en-GB" sz="800" b="0" i="0" u="none" strike="noStrike" dirty="0">
                          <a:solidFill>
                            <a:srgbClr val="000000"/>
                          </a:solidFill>
                          <a:effectLst/>
                          <a:latin typeface="+mj-lt"/>
                        </a:rPr>
                        <a:t>*Spend – (adjusted for inflation – £Million)</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£3,453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a:solidFill>
                            <a:srgbClr val="000000"/>
                          </a:solidFill>
                          <a:effectLst/>
                          <a:latin typeface="+mj-lt"/>
                        </a:rPr>
                        <a:t>£3,522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£3,409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£3,157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£2,994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£3,446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a:solidFill>
                            <a:srgbClr val="000000"/>
                          </a:solidFill>
                          <a:effectLst/>
                          <a:latin typeface="+mj-lt"/>
                        </a:rPr>
                        <a:t>£3,214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£3,149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a:solidFill>
                            <a:srgbClr val="000000"/>
                          </a:solidFill>
                          <a:effectLst/>
                          <a:latin typeface="+mj-lt"/>
                        </a:rPr>
                        <a:t>£3,114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£3,549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a:solidFill>
                            <a:srgbClr val="000000"/>
                          </a:solidFill>
                          <a:effectLst/>
                          <a:latin typeface="+mj-lt"/>
                        </a:rPr>
                        <a:t>£3,086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£3,109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£2,798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£3,200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6"/>
                  </a:ext>
                </a:extLst>
              </a:tr>
              <a:tr h="180000">
                <a:tc gridSpan="15">
                  <a:txBody>
                    <a:bodyPr/>
                    <a:lstStyle/>
                    <a:p>
                      <a:pPr algn="l" fontAlgn="ctr"/>
                      <a:r>
                        <a:rPr lang="en-GB" sz="800" b="1" i="0" u="none" strike="noStrike" dirty="0">
                          <a:solidFill>
                            <a:srgbClr val="000000"/>
                          </a:solidFill>
                          <a:effectLst/>
                          <a:latin typeface="+mj-lt"/>
                        </a:rPr>
                        <a:t>Holidays</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pPr algn="l" fontAlgn="ctr"/>
                      <a:endParaRPr lang="en-GB" sz="800" b="1" i="0" u="none" strike="noStrike" dirty="0">
                        <a:solidFill>
                          <a:schemeClr val="tx1"/>
                        </a:solidFill>
                        <a:effectLst/>
                        <a:latin typeface="+mj-lt"/>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hMerge="1">
                  <a:txBody>
                    <a:bodyPr/>
                    <a:lstStyle/>
                    <a:p>
                      <a:pPr algn="ctr" fontAlgn="ctr"/>
                      <a:endParaRPr lang="en-GB" sz="800" b="1" i="0" u="none" strike="noStrike" dirty="0">
                        <a:solidFill>
                          <a:schemeClr val="tx1"/>
                        </a:solidFill>
                        <a:effectLst/>
                        <a:latin typeface="+mj-lt"/>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hMerge="1">
                  <a:txBody>
                    <a:bodyPr/>
                    <a:lstStyle/>
                    <a:p>
                      <a:pPr algn="ctr" fontAlgn="ctr"/>
                      <a:endParaRPr lang="en-GB" sz="800" b="1" i="0" u="none" strike="noStrike" dirty="0">
                        <a:solidFill>
                          <a:schemeClr val="tx1"/>
                        </a:solidFill>
                        <a:effectLst/>
                        <a:latin typeface="+mj-lt"/>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hMerge="1">
                  <a:txBody>
                    <a:bodyPr/>
                    <a:lstStyle/>
                    <a:p>
                      <a:pPr algn="ctr" fontAlgn="ctr"/>
                      <a:endParaRPr lang="en-GB" sz="800" b="1" i="0" u="none" strike="noStrike" dirty="0">
                        <a:solidFill>
                          <a:schemeClr val="tx1"/>
                        </a:solidFill>
                        <a:effectLst/>
                        <a:latin typeface="+mj-lt"/>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hMerge="1">
                  <a:txBody>
                    <a:bodyPr/>
                    <a:lstStyle/>
                    <a:p>
                      <a:pPr algn="ctr" fontAlgn="ctr"/>
                      <a:endParaRPr lang="en-GB" sz="800" b="1" i="0" u="none" strike="noStrike" dirty="0">
                        <a:solidFill>
                          <a:schemeClr val="tx1"/>
                        </a:solidFill>
                        <a:effectLst/>
                        <a:latin typeface="+mj-lt"/>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hMerge="1">
                  <a:txBody>
                    <a:bodyPr/>
                    <a:lstStyle/>
                    <a:p>
                      <a:pPr marL="0" algn="ctr" defTabSz="914400" rtl="0" eaLnBrk="1" fontAlgn="ctr" latinLnBrk="0" hangingPunct="1"/>
                      <a:endParaRPr lang="en-GB" sz="800" b="0" i="0" u="none" strike="noStrike" kern="1200" dirty="0">
                        <a:solidFill>
                          <a:schemeClr val="tx1"/>
                        </a:solidFill>
                        <a:effectLst/>
                        <a:latin typeface="Arial" panose="020B0604020202020204" pitchFamily="34" charset="0"/>
                        <a:ea typeface="+mn-ea"/>
                        <a:cs typeface="+mn-cs"/>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07"/>
                  </a:ext>
                </a:extLst>
              </a:tr>
              <a:tr h="252000">
                <a:tc>
                  <a:txBody>
                    <a:bodyPr/>
                    <a:lstStyle/>
                    <a:p>
                      <a:pPr algn="l" fontAlgn="ctr"/>
                      <a:r>
                        <a:rPr lang="en-GB" sz="800" b="0" i="0" u="none" strike="noStrike" dirty="0">
                          <a:solidFill>
                            <a:srgbClr val="000000"/>
                          </a:solidFill>
                          <a:effectLst/>
                          <a:latin typeface="+mj-lt"/>
                        </a:rPr>
                        <a:t>Trips (Millions)</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5.794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6.304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5.931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6.651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5.700</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6.572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6.168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6.480</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6.302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6.364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5.929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6.512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6.607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7.748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252000">
                <a:tc>
                  <a:txBody>
                    <a:bodyPr/>
                    <a:lstStyle/>
                    <a:p>
                      <a:pPr algn="l" fontAlgn="ctr"/>
                      <a:r>
                        <a:rPr lang="en-GB" sz="800" b="0" i="0" u="none" strike="noStrike" dirty="0">
                          <a:solidFill>
                            <a:srgbClr val="000000"/>
                          </a:solidFill>
                          <a:effectLst/>
                          <a:latin typeface="+mj-lt"/>
                        </a:rPr>
                        <a:t>Nights (Millions)</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22.335</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26.181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25.274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26.301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21.637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25.498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22.469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24.396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23.128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24.349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21.379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23.542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24.659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27.743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522000">
                <a:tc>
                  <a:txBody>
                    <a:bodyPr/>
                    <a:lstStyle/>
                    <a:p>
                      <a:pPr algn="l" fontAlgn="ctr"/>
                      <a:r>
                        <a:rPr lang="en-GB" sz="800" b="0" i="0" u="none" strike="noStrike" dirty="0">
                          <a:solidFill>
                            <a:srgbClr val="000000"/>
                          </a:solidFill>
                          <a:effectLst/>
                          <a:latin typeface="+mj-lt"/>
                        </a:rPr>
                        <a:t>Spend – (historic prices – £Million)</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£1,384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£1,508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£1,574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£1,515</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£1,414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£1,740</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£1,684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£1,814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£1,732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£2,068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£1,676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£1,907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£1,830</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£2,062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522000">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GB" sz="800" b="0" i="0" u="none" strike="noStrike" dirty="0">
                          <a:solidFill>
                            <a:srgbClr val="000000"/>
                          </a:solidFill>
                          <a:effectLst/>
                          <a:latin typeface="+mj-lt"/>
                        </a:rPr>
                        <a:t>*Spend – (adjusted for inflation – £Million)</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£1,849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a:solidFill>
                            <a:srgbClr val="000000"/>
                          </a:solidFill>
                          <a:effectLst/>
                          <a:latin typeface="+mj-lt"/>
                        </a:rPr>
                        <a:t>£1,974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£1,998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£1,869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£1,682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£1,987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£1,872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£1,977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£1,878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£2,238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£1,785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£1,972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£1,854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£2,062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1"/>
                  </a:ext>
                </a:extLst>
              </a:tr>
            </a:tbl>
          </a:graphicData>
        </a:graphic>
      </p:graphicFrame>
      <p:sp>
        <p:nvSpPr>
          <p:cNvPr id="24" name="Content Placeholder 25"/>
          <p:cNvSpPr txBox="1">
            <a:spLocks/>
          </p:cNvSpPr>
          <p:nvPr/>
        </p:nvSpPr>
        <p:spPr>
          <a:xfrm>
            <a:off x="8429975" y="1877784"/>
            <a:ext cx="3611562" cy="381952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t>Showing trips, nights and spend over time for Scotland by purpose.</a:t>
            </a:r>
            <a:endParaRPr lang="en-GB" sz="1050" b="1" dirty="0"/>
          </a:p>
          <a:p>
            <a:r>
              <a:rPr lang="en-GB" sz="1050" b="1" dirty="0"/>
              <a:t>In Scotland, the volume of domestic tourism trips rose in 2019 to 13.8 million, which represents an increase of +17.0% versus 2018 and is the highest annual trip volume in the last 14 years. These 13.8 million trips generated 46.4 million bednights in 2019 (an increase of +15.1%), which is also a record number of annual bednights for the last 14 years.  A similar increase in expenditure, +15.9% (£3.2 billion), was produced.   </a:t>
            </a:r>
          </a:p>
          <a:p>
            <a:r>
              <a:rPr lang="en-GB" sz="1050" b="1" dirty="0"/>
              <a:t>Holiday trips in Scotland also increased during 2019, with the volume of trips up +17.3% to 7.7 million, which was the highest year in the past 14 years.  There was a corresponding +12.5% rise in bednights to 27.7 million – the most holiday bednights in Scotland during the past 14 years.  Holiday expenditure was up +12.7% to £2.1 billion.</a:t>
            </a:r>
          </a:p>
        </p:txBody>
      </p:sp>
      <p:pic>
        <p:nvPicPr>
          <p:cNvPr id="18" name="Picture 17"/>
          <p:cNvPicPr/>
          <p:nvPr/>
        </p:nvPicPr>
        <p:blipFill rotWithShape="1">
          <a:blip r:embed="rId3">
            <a:extLst>
              <a:ext uri="{28A0092B-C50C-407E-A947-70E740481C1C}">
                <a14:useLocalDpi xmlns:a14="http://schemas.microsoft.com/office/drawing/2010/main" val="0"/>
              </a:ext>
            </a:extLst>
          </a:blip>
          <a:srcRect t="16958" b="17355"/>
          <a:stretch/>
        </p:blipFill>
        <p:spPr bwMode="auto">
          <a:xfrm>
            <a:off x="5128243" y="1472381"/>
            <a:ext cx="442595" cy="25146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1" name="TextBox 20">
            <a:extLst>
              <a:ext uri="{FF2B5EF4-FFF2-40B4-BE49-F238E27FC236}">
                <a16:creationId xmlns:a16="http://schemas.microsoft.com/office/drawing/2014/main" id="{D6C69B7E-7F5B-4BF6-8724-023D4A1CB8A7}"/>
              </a:ext>
            </a:extLst>
          </p:cNvPr>
          <p:cNvSpPr txBox="1"/>
          <p:nvPr/>
        </p:nvSpPr>
        <p:spPr>
          <a:xfrm>
            <a:off x="358594" y="5862720"/>
            <a:ext cx="8071381" cy="138499"/>
          </a:xfrm>
          <a:prstGeom prst="rect">
            <a:avLst/>
          </a:prstGeom>
          <a:noFill/>
        </p:spPr>
        <p:txBody>
          <a:bodyPr wrap="square" lIns="0" tIns="0" rIns="0" bIns="0" rtlCol="0">
            <a:spAutoFit/>
          </a:bodyPr>
          <a:lstStyle/>
          <a:p>
            <a:r>
              <a:rPr lang="en-GB" sz="900" i="1" dirty="0"/>
              <a:t>*Please note: Figures have been adjusted for inflation using CPI, to enable comparisons with 2019 spend data </a:t>
            </a:r>
          </a:p>
        </p:txBody>
      </p:sp>
      <p:sp>
        <p:nvSpPr>
          <p:cNvPr id="28" name="Freeform 16">
            <a:hlinkClick r:id="rId4" action="ppaction://hlinksldjump"/>
            <a:extLst>
              <a:ext uri="{FF2B5EF4-FFF2-40B4-BE49-F238E27FC236}">
                <a16:creationId xmlns:a16="http://schemas.microsoft.com/office/drawing/2014/main" id="{3079D89E-8571-4B5D-A94A-7D6ABE3DFB94}"/>
              </a:ext>
            </a:extLst>
          </p:cNvPr>
          <p:cNvSpPr>
            <a:spLocks noEditPoints="1"/>
          </p:cNvSpPr>
          <p:nvPr/>
        </p:nvSpPr>
        <p:spPr bwMode="auto">
          <a:xfrm>
            <a:off x="4723874"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1" name="Action Button: Information 22">
            <a:hlinkClick r:id="rId5" action="ppaction://hlinksldjump" highlightClick="1"/>
            <a:extLst>
              <a:ext uri="{FF2B5EF4-FFF2-40B4-BE49-F238E27FC236}">
                <a16:creationId xmlns:a16="http://schemas.microsoft.com/office/drawing/2014/main" id="{AEFF8E1A-8E53-4171-A7C9-0EC9FC1BE78B}"/>
              </a:ext>
            </a:extLst>
          </p:cNvPr>
          <p:cNvSpPr/>
          <p:nvPr/>
        </p:nvSpPr>
        <p:spPr bwMode="ltGray">
          <a:xfrm>
            <a:off x="8024020" y="1907812"/>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cxnSp>
        <p:nvCxnSpPr>
          <p:cNvPr id="13" name="Straight Connector 12">
            <a:extLst>
              <a:ext uri="{FF2B5EF4-FFF2-40B4-BE49-F238E27FC236}">
                <a16:creationId xmlns:a16="http://schemas.microsoft.com/office/drawing/2014/main" id="{21039774-E03F-4362-AE93-D297F838F977}"/>
              </a:ext>
            </a:extLst>
          </p:cNvPr>
          <p:cNvCxnSpPr>
            <a:cxnSpLocks/>
          </p:cNvCxnSpPr>
          <p:nvPr/>
        </p:nvCxnSpPr>
        <p:spPr>
          <a:xfrm flipH="1">
            <a:off x="8293650" y="1881886"/>
            <a:ext cx="2678" cy="3898128"/>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3" name="Slide Number Placeholder 2">
            <a:extLst>
              <a:ext uri="{FF2B5EF4-FFF2-40B4-BE49-F238E27FC236}">
                <a16:creationId xmlns:a16="http://schemas.microsoft.com/office/drawing/2014/main" id="{D99F2551-8387-43D2-BF10-3F77E81F6239}"/>
              </a:ext>
            </a:extLst>
          </p:cNvPr>
          <p:cNvSpPr>
            <a:spLocks noGrp="1"/>
          </p:cNvSpPr>
          <p:nvPr>
            <p:ph type="sldNum" sz="quarter" idx="4"/>
          </p:nvPr>
        </p:nvSpPr>
        <p:spPr/>
        <p:txBody>
          <a:bodyPr/>
          <a:lstStyle/>
          <a:p>
            <a:fld id="{4034BEE3-566C-4068-A777-C3A4762E861B}" type="slidenum">
              <a:rPr lang="en-GB" smtClean="0"/>
              <a:pPr/>
              <a:t>27</a:t>
            </a:fld>
            <a:endParaRPr lang="en-GB" dirty="0"/>
          </a:p>
        </p:txBody>
      </p:sp>
    </p:spTree>
    <p:extLst>
      <p:ext uri="{BB962C8B-B14F-4D97-AF65-F5344CB8AC3E}">
        <p14:creationId xmlns:p14="http://schemas.microsoft.com/office/powerpoint/2010/main" val="1277426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Scotland trips, nights and expenditure 	</a:t>
            </a:r>
            <a:r>
              <a:rPr lang="en-GB" sz="1600" dirty="0"/>
              <a:t>(continued)</a:t>
            </a:r>
            <a:endParaRPr lang="en-GB" dirty="0"/>
          </a:p>
        </p:txBody>
      </p:sp>
      <p:graphicFrame>
        <p:nvGraphicFramePr>
          <p:cNvPr id="13" name="Table 12">
            <a:extLst>
              <a:ext uri="{FF2B5EF4-FFF2-40B4-BE49-F238E27FC236}">
                <a16:creationId xmlns:a16="http://schemas.microsoft.com/office/drawing/2014/main" id="{5D22C7FF-07F3-4017-A3BF-9C1CB21A498C}"/>
              </a:ext>
            </a:extLst>
          </p:cNvPr>
          <p:cNvGraphicFramePr>
            <a:graphicFrameLocks noGrp="1"/>
          </p:cNvGraphicFramePr>
          <p:nvPr>
            <p:extLst>
              <p:ext uri="{D42A27DB-BD31-4B8C-83A1-F6EECF244321}">
                <p14:modId xmlns:p14="http://schemas.microsoft.com/office/powerpoint/2010/main" val="1594999863"/>
              </p:ext>
            </p:extLst>
          </p:nvPr>
        </p:nvGraphicFramePr>
        <p:xfrm>
          <a:off x="355600" y="1892302"/>
          <a:ext cx="7542277" cy="3852000"/>
        </p:xfrm>
        <a:graphic>
          <a:graphicData uri="http://schemas.openxmlformats.org/drawingml/2006/table">
            <a:tbl>
              <a:tblPr/>
              <a:tblGrid>
                <a:gridCol w="936000">
                  <a:extLst>
                    <a:ext uri="{9D8B030D-6E8A-4147-A177-3AD203B41FA5}">
                      <a16:colId xmlns:a16="http://schemas.microsoft.com/office/drawing/2014/main" val="20000"/>
                    </a:ext>
                  </a:extLst>
                </a:gridCol>
                <a:gridCol w="471877">
                  <a:extLst>
                    <a:ext uri="{9D8B030D-6E8A-4147-A177-3AD203B41FA5}">
                      <a16:colId xmlns:a16="http://schemas.microsoft.com/office/drawing/2014/main" val="20001"/>
                    </a:ext>
                  </a:extLst>
                </a:gridCol>
                <a:gridCol w="471877">
                  <a:extLst>
                    <a:ext uri="{9D8B030D-6E8A-4147-A177-3AD203B41FA5}">
                      <a16:colId xmlns:a16="http://schemas.microsoft.com/office/drawing/2014/main" val="20002"/>
                    </a:ext>
                  </a:extLst>
                </a:gridCol>
                <a:gridCol w="471877">
                  <a:extLst>
                    <a:ext uri="{9D8B030D-6E8A-4147-A177-3AD203B41FA5}">
                      <a16:colId xmlns:a16="http://schemas.microsoft.com/office/drawing/2014/main" val="20003"/>
                    </a:ext>
                  </a:extLst>
                </a:gridCol>
                <a:gridCol w="471877">
                  <a:extLst>
                    <a:ext uri="{9D8B030D-6E8A-4147-A177-3AD203B41FA5}">
                      <a16:colId xmlns:a16="http://schemas.microsoft.com/office/drawing/2014/main" val="20004"/>
                    </a:ext>
                  </a:extLst>
                </a:gridCol>
                <a:gridCol w="471877">
                  <a:extLst>
                    <a:ext uri="{9D8B030D-6E8A-4147-A177-3AD203B41FA5}">
                      <a16:colId xmlns:a16="http://schemas.microsoft.com/office/drawing/2014/main" val="20005"/>
                    </a:ext>
                  </a:extLst>
                </a:gridCol>
                <a:gridCol w="471877">
                  <a:extLst>
                    <a:ext uri="{9D8B030D-6E8A-4147-A177-3AD203B41FA5}">
                      <a16:colId xmlns:a16="http://schemas.microsoft.com/office/drawing/2014/main" val="20006"/>
                    </a:ext>
                  </a:extLst>
                </a:gridCol>
                <a:gridCol w="471877">
                  <a:extLst>
                    <a:ext uri="{9D8B030D-6E8A-4147-A177-3AD203B41FA5}">
                      <a16:colId xmlns:a16="http://schemas.microsoft.com/office/drawing/2014/main" val="20007"/>
                    </a:ext>
                  </a:extLst>
                </a:gridCol>
                <a:gridCol w="471877">
                  <a:extLst>
                    <a:ext uri="{9D8B030D-6E8A-4147-A177-3AD203B41FA5}">
                      <a16:colId xmlns:a16="http://schemas.microsoft.com/office/drawing/2014/main" val="20008"/>
                    </a:ext>
                  </a:extLst>
                </a:gridCol>
                <a:gridCol w="471877">
                  <a:extLst>
                    <a:ext uri="{9D8B030D-6E8A-4147-A177-3AD203B41FA5}">
                      <a16:colId xmlns:a16="http://schemas.microsoft.com/office/drawing/2014/main" val="20009"/>
                    </a:ext>
                  </a:extLst>
                </a:gridCol>
                <a:gridCol w="471877">
                  <a:extLst>
                    <a:ext uri="{9D8B030D-6E8A-4147-A177-3AD203B41FA5}">
                      <a16:colId xmlns:a16="http://schemas.microsoft.com/office/drawing/2014/main" val="20010"/>
                    </a:ext>
                  </a:extLst>
                </a:gridCol>
                <a:gridCol w="471877">
                  <a:extLst>
                    <a:ext uri="{9D8B030D-6E8A-4147-A177-3AD203B41FA5}">
                      <a16:colId xmlns:a16="http://schemas.microsoft.com/office/drawing/2014/main" val="20012"/>
                    </a:ext>
                  </a:extLst>
                </a:gridCol>
                <a:gridCol w="471877">
                  <a:extLst>
                    <a:ext uri="{9D8B030D-6E8A-4147-A177-3AD203B41FA5}">
                      <a16:colId xmlns:a16="http://schemas.microsoft.com/office/drawing/2014/main" val="3010643854"/>
                    </a:ext>
                  </a:extLst>
                </a:gridCol>
                <a:gridCol w="449309">
                  <a:extLst>
                    <a:ext uri="{9D8B030D-6E8A-4147-A177-3AD203B41FA5}">
                      <a16:colId xmlns:a16="http://schemas.microsoft.com/office/drawing/2014/main" val="2165532222"/>
                    </a:ext>
                  </a:extLst>
                </a:gridCol>
                <a:gridCol w="494444">
                  <a:extLst>
                    <a:ext uri="{9D8B030D-6E8A-4147-A177-3AD203B41FA5}">
                      <a16:colId xmlns:a16="http://schemas.microsoft.com/office/drawing/2014/main" val="1735321618"/>
                    </a:ext>
                  </a:extLst>
                </a:gridCol>
              </a:tblGrid>
              <a:tr h="216000">
                <a:tc gridSpan="15">
                  <a:txBody>
                    <a:bodyPr/>
                    <a:lstStyle/>
                    <a:p>
                      <a:pPr algn="l" fontAlgn="ctr"/>
                      <a:r>
                        <a:rPr lang="en-GB" sz="900" b="1" i="0" u="none" strike="noStrike" dirty="0">
                          <a:solidFill>
                            <a:srgbClr val="FFFFFF"/>
                          </a:solidFill>
                          <a:effectLst/>
                          <a:latin typeface="Arial" panose="020B0604020202020204" pitchFamily="34" charset="0"/>
                        </a:rPr>
                        <a:t>Table 1.2.6 – Scotland trips, nights and expenditure by purpose – 2006 to 2019</a:t>
                      </a:r>
                      <a:endParaRPr lang="en-GB" sz="800" b="1" i="0" u="none" strike="noStrike" dirty="0">
                        <a:solidFill>
                          <a:srgbClr val="FFFFFF"/>
                        </a:solidFill>
                        <a:effectLst/>
                        <a:latin typeface="Arial" panose="020B0604020202020204" pitchFamily="34" charset="0"/>
                      </a:endParaRP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extLst>
                  <a:ext uri="{0D108BD9-81ED-4DB2-BD59-A6C34878D82A}">
                    <a16:rowId xmlns:a16="http://schemas.microsoft.com/office/drawing/2014/main" val="10000"/>
                  </a:ext>
                </a:extLst>
              </a:tr>
              <a:tr h="180000">
                <a:tc>
                  <a:txBody>
                    <a:bodyPr/>
                    <a:lstStyle/>
                    <a:p>
                      <a:pPr algn="ctr" fontAlgn="ctr"/>
                      <a:r>
                        <a:rPr lang="en-GB" sz="800" b="0" i="0" u="none" strike="noStrike" dirty="0">
                          <a:solidFill>
                            <a:srgbClr val="000000"/>
                          </a:solidFill>
                          <a:effectLst/>
                          <a:latin typeface="Arial" panose="020B0604020202020204" pitchFamily="34" charset="0"/>
                        </a:rPr>
                        <a:t> -</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2006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2007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2008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2009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2010</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2013</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GB" sz="800" b="0" i="0" u="none" strike="noStrike" dirty="0">
                          <a:solidFill>
                            <a:srgbClr val="000000"/>
                          </a:solidFill>
                          <a:effectLst/>
                          <a:latin typeface="Arial" panose="020B0604020202020204" pitchFamily="34" charset="0"/>
                        </a:rPr>
                        <a:t>2015 </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GB" sz="800" b="0" i="0" u="none" strike="noStrike" dirty="0">
                          <a:solidFill>
                            <a:srgbClr val="000000"/>
                          </a:solidFill>
                          <a:effectLst/>
                          <a:latin typeface="Arial" panose="020B0604020202020204" pitchFamily="34" charset="0"/>
                        </a:rPr>
                        <a:t>2016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GB" sz="800" b="0" i="0" u="none" strike="noStrike" dirty="0">
                          <a:solidFill>
                            <a:srgbClr val="000000"/>
                          </a:solidFill>
                          <a:effectLst/>
                          <a:latin typeface="Arial" panose="020B0604020202020204" pitchFamily="34" charset="0"/>
                        </a:rPr>
                        <a:t>2017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GB" sz="800" b="0" i="0" u="none" strike="noStrike" dirty="0">
                          <a:solidFill>
                            <a:srgbClr val="000000"/>
                          </a:solidFill>
                          <a:effectLst/>
                          <a:latin typeface="Arial" panose="020B0604020202020204" pitchFamily="34" charset="0"/>
                        </a:rPr>
                        <a:t>2018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GB" sz="800" b="0" i="0" u="none" strike="noStrike" dirty="0">
                          <a:solidFill>
                            <a:srgbClr val="000000"/>
                          </a:solidFill>
                          <a:effectLst/>
                          <a:latin typeface="Arial" panose="020B0604020202020204" pitchFamily="34" charset="0"/>
                        </a:rPr>
                        <a:t>2019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1"/>
                  </a:ext>
                </a:extLst>
              </a:tr>
              <a:tr h="180000">
                <a:tc gridSpan="9">
                  <a:txBody>
                    <a:bodyPr/>
                    <a:lstStyle/>
                    <a:p>
                      <a:pPr algn="l" fontAlgn="ctr"/>
                      <a:r>
                        <a:rPr lang="en-GB" sz="800" b="1" i="0" u="none" strike="noStrike" dirty="0">
                          <a:solidFill>
                            <a:srgbClr val="000000"/>
                          </a:solidFill>
                          <a:effectLst/>
                          <a:latin typeface="Arial" panose="020B0604020202020204" pitchFamily="34" charset="0"/>
                        </a:rPr>
                        <a:t>VFR</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a:txBody>
                    <a:bodyPr/>
                    <a:lstStyle/>
                    <a:p>
                      <a:pPr algn="l" fontAlgn="ctr"/>
                      <a:r>
                        <a:rPr lang="en-GB" sz="800" b="1" i="0" u="none" strike="noStrike" dirty="0">
                          <a:solidFill>
                            <a:srgbClr val="000000"/>
                          </a:solidFill>
                          <a:effectLst/>
                          <a:latin typeface="Arial" panose="020B0604020202020204" pitchFamily="34" charset="0"/>
                        </a:rPr>
                        <a:t> </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endParaRPr lang="en-GB" sz="800" b="1" i="0" u="none" strike="noStrike" dirty="0">
                        <a:solidFill>
                          <a:srgbClr val="000000"/>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endParaRPr lang="en-GB" sz="800" b="1" i="0" u="none" strike="noStrike" dirty="0">
                        <a:solidFill>
                          <a:srgbClr val="000000"/>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endParaRPr lang="en-GB" sz="800" b="1" i="0" u="none" strike="noStrike" dirty="0">
                        <a:solidFill>
                          <a:srgbClr val="000000"/>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02"/>
                  </a:ext>
                </a:extLst>
              </a:tr>
              <a:tr h="252000">
                <a:tc>
                  <a:txBody>
                    <a:bodyPr/>
                    <a:lstStyle/>
                    <a:p>
                      <a:pPr algn="l" fontAlgn="ctr"/>
                      <a:r>
                        <a:rPr lang="en-GB" sz="800" b="0" i="0" u="none" strike="noStrike" dirty="0">
                          <a:solidFill>
                            <a:srgbClr val="000000"/>
                          </a:solidFill>
                          <a:effectLst/>
                          <a:latin typeface="Arial" panose="020B0604020202020204" pitchFamily="34" charset="0"/>
                        </a:rPr>
                        <a:t>Trips (Millions)</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4.285</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3.859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3.648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3.212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3.614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4.106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4.031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3.470</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4.036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3.461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3.037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3.041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3.255</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4.021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252000">
                <a:tc>
                  <a:txBody>
                    <a:bodyPr/>
                    <a:lstStyle/>
                    <a:p>
                      <a:pPr algn="l" fontAlgn="ctr"/>
                      <a:r>
                        <a:rPr lang="en-GB" sz="800" b="0" i="0" u="none" strike="noStrike" dirty="0">
                          <a:solidFill>
                            <a:srgbClr val="000000"/>
                          </a:solidFill>
                          <a:effectLst/>
                          <a:latin typeface="Arial" panose="020B0604020202020204" pitchFamily="34" charset="0"/>
                        </a:rPr>
                        <a:t>Nights (Millions)</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15.631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12.398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11.360</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12.248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13.506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13.241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14.568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11.734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12.489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10.845</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11.248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9.978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10.553</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12.950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522000">
                <a:tc>
                  <a:txBody>
                    <a:bodyPr/>
                    <a:lstStyle/>
                    <a:p>
                      <a:pPr algn="l" fontAlgn="ctr"/>
                      <a:r>
                        <a:rPr lang="en-GB" sz="800" b="0" i="0" u="none" strike="noStrike" dirty="0">
                          <a:solidFill>
                            <a:srgbClr val="000000"/>
                          </a:solidFill>
                          <a:effectLst/>
                          <a:latin typeface="Arial" panose="020B0604020202020204" pitchFamily="34" charset="0"/>
                        </a:rPr>
                        <a:t>Spend – (historic prices – £Million)</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£466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£519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£513</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£432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£465</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£572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£613</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£496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£628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£619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£523</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£468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£506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£636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522000">
                <a:tc>
                  <a:txBody>
                    <a:bodyPr/>
                    <a:lstStyle/>
                    <a:p>
                      <a:pPr algn="l" fontAlgn="ctr"/>
                      <a:r>
                        <a:rPr lang="en-GB" sz="800" b="0" i="0" u="none" strike="noStrike" dirty="0">
                          <a:solidFill>
                            <a:srgbClr val="000000"/>
                          </a:solidFill>
                          <a:effectLst/>
                          <a:latin typeface="Arial" panose="020B0604020202020204" pitchFamily="34" charset="0"/>
                        </a:rPr>
                        <a:t>*Spend – (adjusted for inflation – £Million)</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£623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£679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£651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a:solidFill>
                            <a:srgbClr val="000000"/>
                          </a:solidFill>
                          <a:effectLst/>
                          <a:latin typeface="+mj-lt"/>
                        </a:rPr>
                        <a:t>£533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a:solidFill>
                            <a:srgbClr val="000000"/>
                          </a:solidFill>
                          <a:effectLst/>
                          <a:latin typeface="+mj-lt"/>
                        </a:rPr>
                        <a:t>£553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£653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£681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£541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a:solidFill>
                            <a:srgbClr val="000000"/>
                          </a:solidFill>
                          <a:effectLst/>
                          <a:latin typeface="+mj-lt"/>
                        </a:rPr>
                        <a:t>£681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£670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£557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£484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£513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£636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6"/>
                  </a:ext>
                </a:extLst>
              </a:tr>
              <a:tr h="180000">
                <a:tc gridSpan="9">
                  <a:txBody>
                    <a:bodyPr/>
                    <a:lstStyle/>
                    <a:p>
                      <a:pPr algn="l" fontAlgn="ctr"/>
                      <a:r>
                        <a:rPr lang="en-GB" sz="800" b="1" i="0" u="none" strike="noStrike" dirty="0">
                          <a:solidFill>
                            <a:srgbClr val="000000"/>
                          </a:solidFill>
                          <a:effectLst/>
                          <a:latin typeface="Arial" panose="020B0604020202020204" pitchFamily="34" charset="0"/>
                        </a:rPr>
                        <a:t>Business</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a:txBody>
                    <a:bodyPr/>
                    <a:lstStyle/>
                    <a:p>
                      <a:pPr algn="l" fontAlgn="ctr"/>
                      <a:r>
                        <a:rPr lang="en-GB" sz="800" b="0" i="0" u="none" strike="noStrike" dirty="0">
                          <a:solidFill>
                            <a:srgbClr val="000000"/>
                          </a:solidFill>
                          <a:effectLst/>
                          <a:latin typeface="Arial" panose="020B0604020202020204" pitchFamily="34" charset="0"/>
                        </a:rPr>
                        <a:t> </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0" i="0" u="none" strike="noStrike" dirty="0">
                          <a:solidFill>
                            <a:srgbClr val="000000"/>
                          </a:solidFill>
                          <a:effectLst/>
                          <a:latin typeface="Arial" panose="020B0604020202020204" pitchFamily="34" charset="0"/>
                        </a:rPr>
                        <a:t> </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0" i="0" u="none" strike="noStrike" dirty="0">
                          <a:solidFill>
                            <a:srgbClr val="000000"/>
                          </a:solidFill>
                          <a:effectLst/>
                          <a:latin typeface="Arial" panose="020B0604020202020204" pitchFamily="34" charset="0"/>
                        </a:rPr>
                        <a:t> </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endParaRPr lang="en-GB" sz="800" b="0" i="0" u="none" strike="noStrike" dirty="0">
                        <a:solidFill>
                          <a:srgbClr val="000000"/>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endParaRPr lang="en-GB" sz="800" b="0" i="0" u="none" strike="noStrike" dirty="0">
                        <a:solidFill>
                          <a:srgbClr val="000000"/>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marL="0" algn="ctr" defTabSz="914400" rtl="0" eaLnBrk="1" fontAlgn="ctr" latinLnBrk="0" hangingPunct="1"/>
                      <a:endParaRPr lang="en-GB" sz="800" b="0" i="0" u="none" strike="noStrike" kern="1200" dirty="0">
                        <a:solidFill>
                          <a:srgbClr val="000000"/>
                        </a:solidFill>
                        <a:effectLst/>
                        <a:latin typeface="Arial" panose="020B0604020202020204" pitchFamily="34" charset="0"/>
                        <a:ea typeface="+mn-ea"/>
                        <a:cs typeface="+mn-cs"/>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07"/>
                  </a:ext>
                </a:extLst>
              </a:tr>
              <a:tr h="252000">
                <a:tc>
                  <a:txBody>
                    <a:bodyPr/>
                    <a:lstStyle/>
                    <a:p>
                      <a:pPr algn="l" fontAlgn="ctr"/>
                      <a:r>
                        <a:rPr lang="en-GB" sz="800" b="0" i="0" u="none" strike="noStrike" dirty="0">
                          <a:solidFill>
                            <a:srgbClr val="000000"/>
                          </a:solidFill>
                          <a:effectLst/>
                          <a:latin typeface="Arial" panose="020B0604020202020204" pitchFamily="34" charset="0"/>
                        </a:rPr>
                        <a:t>Trips (Millions)</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2.234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2.227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1.880</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2.007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2.311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2.186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2.146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1.929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1.921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1.731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1.912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1.827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1.596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1.665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252000">
                <a:tc>
                  <a:txBody>
                    <a:bodyPr/>
                    <a:lstStyle/>
                    <a:p>
                      <a:pPr algn="l" fontAlgn="ctr"/>
                      <a:r>
                        <a:rPr lang="en-GB" sz="800" b="0" i="0" u="none" strike="noStrike" dirty="0">
                          <a:solidFill>
                            <a:srgbClr val="000000"/>
                          </a:solidFill>
                          <a:effectLst/>
                          <a:latin typeface="Arial" panose="020B0604020202020204" pitchFamily="34" charset="0"/>
                        </a:rPr>
                        <a:t>Nights (Millions)</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5.907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6.205</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5.052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5.733</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6.450</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5.791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5.404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5.852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5.110</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4.899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4.659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4.814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4.282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4.616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522000">
                <a:tc>
                  <a:txBody>
                    <a:bodyPr/>
                    <a:lstStyle/>
                    <a:p>
                      <a:pPr algn="l" fontAlgn="ctr"/>
                      <a:r>
                        <a:rPr lang="en-GB" sz="800" b="0" i="0" u="none" strike="noStrike" dirty="0">
                          <a:solidFill>
                            <a:srgbClr val="000000"/>
                          </a:solidFill>
                          <a:effectLst/>
                          <a:latin typeface="Arial" panose="020B0604020202020204" pitchFamily="34" charset="0"/>
                        </a:rPr>
                        <a:t>Spend – (historic prices – £Million)</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£654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£617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£538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£581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£561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£640</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£537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£531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£465</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£503</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£592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£553</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£378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£452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522000">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GB" sz="800" b="0" i="0" u="none" strike="noStrike" dirty="0">
                          <a:solidFill>
                            <a:srgbClr val="000000"/>
                          </a:solidFill>
                          <a:effectLst/>
                          <a:latin typeface="Arial" panose="020B0604020202020204" pitchFamily="34" charset="0"/>
                        </a:rPr>
                        <a:t>*Spend – (adjusted for inflation – £Million)</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£874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a:solidFill>
                            <a:srgbClr val="000000"/>
                          </a:solidFill>
                          <a:effectLst/>
                          <a:latin typeface="+mj-lt"/>
                        </a:rPr>
                        <a:t>£808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£683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a:solidFill>
                            <a:srgbClr val="000000"/>
                          </a:solidFill>
                          <a:effectLst/>
                          <a:latin typeface="+mj-lt"/>
                        </a:rPr>
                        <a:t>£717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a:solidFill>
                            <a:srgbClr val="000000"/>
                          </a:solidFill>
                          <a:effectLst/>
                          <a:latin typeface="+mj-lt"/>
                        </a:rPr>
                        <a:t>£667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£731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a:solidFill>
                            <a:srgbClr val="000000"/>
                          </a:solidFill>
                          <a:effectLst/>
                          <a:latin typeface="+mj-lt"/>
                        </a:rPr>
                        <a:t>£597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a:solidFill>
                            <a:srgbClr val="000000"/>
                          </a:solidFill>
                          <a:effectLst/>
                          <a:latin typeface="+mj-lt"/>
                        </a:rPr>
                        <a:t>£579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£504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a:solidFill>
                            <a:srgbClr val="000000"/>
                          </a:solidFill>
                          <a:effectLst/>
                          <a:latin typeface="+mj-lt"/>
                        </a:rPr>
                        <a:t>£544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£631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£572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£383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£452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1"/>
                  </a:ext>
                </a:extLst>
              </a:tr>
            </a:tbl>
          </a:graphicData>
        </a:graphic>
      </p:graphicFrame>
      <p:sp>
        <p:nvSpPr>
          <p:cNvPr id="25" name="Content Placeholder 25"/>
          <p:cNvSpPr txBox="1">
            <a:spLocks/>
          </p:cNvSpPr>
          <p:nvPr/>
        </p:nvSpPr>
        <p:spPr>
          <a:xfrm>
            <a:off x="8356641" y="1883540"/>
            <a:ext cx="3611562" cy="381952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t>Showing trips, nights and spend over time for Scotland by purpose.</a:t>
            </a:r>
            <a:endParaRPr lang="en-GB" sz="1050" b="1" dirty="0"/>
          </a:p>
          <a:p>
            <a:r>
              <a:rPr lang="en-GB" sz="1050" b="1" dirty="0"/>
              <a:t>In 2019, VFR trips to Scotland increased by +23.5% to 4.0 million with a corresponding rise in bednights (up +22.7% to 13.0 million) and expenditure (up +25.7% to £636 million).</a:t>
            </a:r>
          </a:p>
          <a:p>
            <a:r>
              <a:rPr lang="en-GB" sz="1050" b="1" dirty="0"/>
              <a:t>In 2019, 1.7 million overnight trips in Scotland were for business, a increase of +4.3% compared with 2018. These trips generated 4.6 million bednights and £452 million spend. </a:t>
            </a:r>
            <a:endParaRPr lang="en-GB" sz="1050" b="1" dirty="0">
              <a:solidFill>
                <a:schemeClr val="accent1"/>
              </a:solidFill>
            </a:endParaRPr>
          </a:p>
          <a:p>
            <a:endParaRPr lang="en-GB" dirty="0">
              <a:solidFill>
                <a:schemeClr val="accent1"/>
              </a:solidFill>
            </a:endParaRPr>
          </a:p>
        </p:txBody>
      </p:sp>
      <p:sp>
        <p:nvSpPr>
          <p:cNvPr id="21" name="TextBox 20">
            <a:extLst>
              <a:ext uri="{FF2B5EF4-FFF2-40B4-BE49-F238E27FC236}">
                <a16:creationId xmlns:a16="http://schemas.microsoft.com/office/drawing/2014/main" id="{D6C69B7E-7F5B-4BF6-8724-023D4A1CB8A7}"/>
              </a:ext>
            </a:extLst>
          </p:cNvPr>
          <p:cNvSpPr txBox="1"/>
          <p:nvPr/>
        </p:nvSpPr>
        <p:spPr>
          <a:xfrm>
            <a:off x="355600" y="5872485"/>
            <a:ext cx="8071381" cy="138499"/>
          </a:xfrm>
          <a:prstGeom prst="rect">
            <a:avLst/>
          </a:prstGeom>
          <a:noFill/>
        </p:spPr>
        <p:txBody>
          <a:bodyPr wrap="square" lIns="0" tIns="0" rIns="0" bIns="0" rtlCol="0">
            <a:spAutoFit/>
          </a:bodyPr>
          <a:lstStyle/>
          <a:p>
            <a:r>
              <a:rPr lang="en-GB" sz="900" i="1" dirty="0"/>
              <a:t>*Please note: Figures have been adjusted for inflation using CPI, to enable comparisons with 2019 spend data </a:t>
            </a:r>
          </a:p>
        </p:txBody>
      </p:sp>
      <p:sp>
        <p:nvSpPr>
          <p:cNvPr id="29" name="Freeform 16">
            <a:hlinkClick r:id="rId3" action="ppaction://hlinksldjump"/>
            <a:extLst>
              <a:ext uri="{FF2B5EF4-FFF2-40B4-BE49-F238E27FC236}">
                <a16:creationId xmlns:a16="http://schemas.microsoft.com/office/drawing/2014/main" id="{C2A98E3E-19A1-46AF-B6A3-850A8544CE35}"/>
              </a:ext>
            </a:extLst>
          </p:cNvPr>
          <p:cNvSpPr>
            <a:spLocks noEditPoints="1"/>
          </p:cNvSpPr>
          <p:nvPr/>
        </p:nvSpPr>
        <p:spPr bwMode="auto">
          <a:xfrm>
            <a:off x="4723874"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1" name="Action Button: Information 22">
            <a:hlinkClick r:id="rId4" action="ppaction://hlinksldjump" highlightClick="1"/>
            <a:extLst>
              <a:ext uri="{FF2B5EF4-FFF2-40B4-BE49-F238E27FC236}">
                <a16:creationId xmlns:a16="http://schemas.microsoft.com/office/drawing/2014/main" id="{1594D25E-8A98-419E-A002-59E003D44DA2}"/>
              </a:ext>
            </a:extLst>
          </p:cNvPr>
          <p:cNvSpPr/>
          <p:nvPr/>
        </p:nvSpPr>
        <p:spPr bwMode="ltGray">
          <a:xfrm>
            <a:off x="7987245" y="1883540"/>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cxnSp>
        <p:nvCxnSpPr>
          <p:cNvPr id="14" name="Straight Connector 13">
            <a:extLst>
              <a:ext uri="{FF2B5EF4-FFF2-40B4-BE49-F238E27FC236}">
                <a16:creationId xmlns:a16="http://schemas.microsoft.com/office/drawing/2014/main" id="{200FC47A-1775-459E-9BA6-8BC6A754A391}"/>
              </a:ext>
            </a:extLst>
          </p:cNvPr>
          <p:cNvCxnSpPr>
            <a:cxnSpLocks/>
          </p:cNvCxnSpPr>
          <p:nvPr/>
        </p:nvCxnSpPr>
        <p:spPr>
          <a:xfrm>
            <a:off x="8242006" y="1883540"/>
            <a:ext cx="5159" cy="3903764"/>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pic>
        <p:nvPicPr>
          <p:cNvPr id="15" name="Picture 14">
            <a:extLst>
              <a:ext uri="{FF2B5EF4-FFF2-40B4-BE49-F238E27FC236}">
                <a16:creationId xmlns:a16="http://schemas.microsoft.com/office/drawing/2014/main" id="{458AB2C7-8F4B-43E2-81B0-4D734E4E64C7}"/>
              </a:ext>
            </a:extLst>
          </p:cNvPr>
          <p:cNvPicPr/>
          <p:nvPr/>
        </p:nvPicPr>
        <p:blipFill rotWithShape="1">
          <a:blip r:embed="rId5">
            <a:extLst>
              <a:ext uri="{28A0092B-C50C-407E-A947-70E740481C1C}">
                <a14:useLocalDpi xmlns:a14="http://schemas.microsoft.com/office/drawing/2010/main" val="0"/>
              </a:ext>
            </a:extLst>
          </a:blip>
          <a:srcRect t="16958" b="17355"/>
          <a:stretch/>
        </p:blipFill>
        <p:spPr bwMode="auto">
          <a:xfrm>
            <a:off x="5128243" y="1472381"/>
            <a:ext cx="442595" cy="25146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Slide Number Placeholder 1">
            <a:extLst>
              <a:ext uri="{FF2B5EF4-FFF2-40B4-BE49-F238E27FC236}">
                <a16:creationId xmlns:a16="http://schemas.microsoft.com/office/drawing/2014/main" id="{FB29BE20-21DF-4D03-B922-A9DD85E390B5}"/>
              </a:ext>
            </a:extLst>
          </p:cNvPr>
          <p:cNvSpPr>
            <a:spLocks noGrp="1"/>
          </p:cNvSpPr>
          <p:nvPr>
            <p:ph type="sldNum" sz="quarter" idx="4"/>
          </p:nvPr>
        </p:nvSpPr>
        <p:spPr/>
        <p:txBody>
          <a:bodyPr/>
          <a:lstStyle/>
          <a:p>
            <a:fld id="{4034BEE3-566C-4068-A777-C3A4762E861B}" type="slidenum">
              <a:rPr lang="en-GB" smtClean="0"/>
              <a:pPr/>
              <a:t>28</a:t>
            </a:fld>
            <a:endParaRPr lang="en-GB" dirty="0"/>
          </a:p>
        </p:txBody>
      </p:sp>
    </p:spTree>
    <p:extLst>
      <p:ext uri="{BB962C8B-B14F-4D97-AF65-F5344CB8AC3E}">
        <p14:creationId xmlns:p14="http://schemas.microsoft.com/office/powerpoint/2010/main" val="30015160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Fig 3. % change in volume of domestic trips by month in</a:t>
            </a:r>
            <a:br>
              <a:rPr lang="en-GB" dirty="0"/>
            </a:br>
            <a:r>
              <a:rPr lang="en-GB" dirty="0"/>
              <a:t>Wales – 2018 versus 2019  </a:t>
            </a:r>
          </a:p>
        </p:txBody>
      </p:sp>
      <p:graphicFrame>
        <p:nvGraphicFramePr>
          <p:cNvPr id="17" name="Chart 16"/>
          <p:cNvGraphicFramePr/>
          <p:nvPr>
            <p:extLst>
              <p:ext uri="{D42A27DB-BD31-4B8C-83A1-F6EECF244321}">
                <p14:modId xmlns:p14="http://schemas.microsoft.com/office/powerpoint/2010/main" val="4054627789"/>
              </p:ext>
            </p:extLst>
          </p:nvPr>
        </p:nvGraphicFramePr>
        <p:xfrm>
          <a:off x="261256" y="2178365"/>
          <a:ext cx="7543472" cy="3358062"/>
        </p:xfrm>
        <a:graphic>
          <a:graphicData uri="http://schemas.openxmlformats.org/drawingml/2006/chart">
            <c:chart xmlns:c="http://schemas.openxmlformats.org/drawingml/2006/chart" xmlns:r="http://schemas.openxmlformats.org/officeDocument/2006/relationships" r:id="rId2"/>
          </a:graphicData>
        </a:graphic>
      </p:graphicFrame>
      <p:sp>
        <p:nvSpPr>
          <p:cNvPr id="24" name="Content Placeholder 25"/>
          <p:cNvSpPr txBox="1">
            <a:spLocks/>
          </p:cNvSpPr>
          <p:nvPr/>
        </p:nvSpPr>
        <p:spPr>
          <a:xfrm>
            <a:off x="8238653" y="1888106"/>
            <a:ext cx="3611563" cy="3952830"/>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t>Showing the percentage change between 2018 and 2019, in number of domestic tourism trips of all purposes by month for Wales</a:t>
            </a:r>
            <a:endParaRPr lang="en-GB" sz="1050" b="1" dirty="0"/>
          </a:p>
          <a:p>
            <a:r>
              <a:rPr lang="en-GB" sz="1050" b="1" dirty="0"/>
              <a:t>Seven months of 2019 had increases in the volume of trips compared with 2018.</a:t>
            </a:r>
          </a:p>
          <a:p>
            <a:r>
              <a:rPr lang="en-GB" sz="1050" b="1" dirty="0"/>
              <a:t>The largest percentage increase was in December, with notable increases in April and September as well.</a:t>
            </a:r>
          </a:p>
          <a:p>
            <a:r>
              <a:rPr lang="en-GB" sz="1050" b="1" dirty="0"/>
              <a:t>The greatest percentage decline was in November, although November generally has a low number of trips in most years.</a:t>
            </a:r>
          </a:p>
          <a:p>
            <a:endParaRPr lang="en-GB" sz="1050" b="1" dirty="0"/>
          </a:p>
          <a:p>
            <a:endParaRPr lang="en-GB" sz="1050" b="1" dirty="0"/>
          </a:p>
          <a:p>
            <a:endParaRPr lang="en-GB" sz="1050" b="1" dirty="0"/>
          </a:p>
          <a:p>
            <a:endParaRPr lang="en-GB" sz="1050" b="1" dirty="0"/>
          </a:p>
        </p:txBody>
      </p:sp>
      <p:sp>
        <p:nvSpPr>
          <p:cNvPr id="12" name="TextBox 11">
            <a:extLst>
              <a:ext uri="{FF2B5EF4-FFF2-40B4-BE49-F238E27FC236}">
                <a16:creationId xmlns:a16="http://schemas.microsoft.com/office/drawing/2014/main" id="{D87512A8-A3F1-42D2-9931-1B5BA3FCCC82}"/>
              </a:ext>
            </a:extLst>
          </p:cNvPr>
          <p:cNvSpPr txBox="1"/>
          <p:nvPr/>
        </p:nvSpPr>
        <p:spPr>
          <a:xfrm>
            <a:off x="362257" y="2216574"/>
            <a:ext cx="3761874" cy="169277"/>
          </a:xfrm>
          <a:prstGeom prst="rect">
            <a:avLst/>
          </a:prstGeom>
          <a:noFill/>
        </p:spPr>
        <p:txBody>
          <a:bodyPr wrap="square" lIns="0" tIns="0" rIns="0" bIns="0" rtlCol="0">
            <a:spAutoFit/>
          </a:bodyPr>
          <a:lstStyle/>
          <a:p>
            <a:r>
              <a:rPr lang="en-GB" sz="1100" dirty="0"/>
              <a:t>Note: chart based on 2019 data compared with 2018</a:t>
            </a:r>
          </a:p>
        </p:txBody>
      </p:sp>
      <p:pic>
        <p:nvPicPr>
          <p:cNvPr id="18" name="Picture 17"/>
          <p:cNvPicPr/>
          <p:nvPr/>
        </p:nvPicPr>
        <p:blipFill>
          <a:blip r:embed="rId3">
            <a:extLst>
              <a:ext uri="{28A0092B-C50C-407E-A947-70E740481C1C}">
                <a14:useLocalDpi xmlns:a14="http://schemas.microsoft.com/office/drawing/2010/main" val="0"/>
              </a:ext>
            </a:extLst>
          </a:blip>
          <a:srcRect/>
          <a:stretch>
            <a:fillRect/>
          </a:stretch>
        </p:blipFill>
        <p:spPr bwMode="auto">
          <a:xfrm>
            <a:off x="3558267" y="1761230"/>
            <a:ext cx="442595" cy="25146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3" name="Action Button: Information 22">
            <a:hlinkClick r:id="rId4" action="ppaction://hlinksldjump" highlightClick="1"/>
          </p:cNvPr>
          <p:cNvSpPr/>
          <p:nvPr/>
        </p:nvSpPr>
        <p:spPr bwMode="ltGray">
          <a:xfrm>
            <a:off x="7518388" y="2205577"/>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19" name="Freeform 16">
            <a:hlinkClick r:id="rId5" action="ppaction://hlinksldjump"/>
            <a:extLst>
              <a:ext uri="{FF2B5EF4-FFF2-40B4-BE49-F238E27FC236}">
                <a16:creationId xmlns:a16="http://schemas.microsoft.com/office/drawing/2014/main" id="{89498901-D138-4733-ABF1-FBF7CB693068}"/>
              </a:ext>
            </a:extLst>
          </p:cNvPr>
          <p:cNvSpPr>
            <a:spLocks noEditPoints="1"/>
          </p:cNvSpPr>
          <p:nvPr/>
        </p:nvSpPr>
        <p:spPr bwMode="auto">
          <a:xfrm>
            <a:off x="4723874"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cxnSp>
        <p:nvCxnSpPr>
          <p:cNvPr id="11" name="Straight Connector 10">
            <a:extLst>
              <a:ext uri="{FF2B5EF4-FFF2-40B4-BE49-F238E27FC236}">
                <a16:creationId xmlns:a16="http://schemas.microsoft.com/office/drawing/2014/main" id="{5F732F10-1BAD-4023-8BCC-F1BABE653450}"/>
              </a:ext>
            </a:extLst>
          </p:cNvPr>
          <p:cNvCxnSpPr>
            <a:cxnSpLocks/>
          </p:cNvCxnSpPr>
          <p:nvPr/>
        </p:nvCxnSpPr>
        <p:spPr>
          <a:xfrm>
            <a:off x="8035455" y="1881731"/>
            <a:ext cx="0" cy="3903119"/>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2" name="Slide Number Placeholder 1">
            <a:extLst>
              <a:ext uri="{FF2B5EF4-FFF2-40B4-BE49-F238E27FC236}">
                <a16:creationId xmlns:a16="http://schemas.microsoft.com/office/drawing/2014/main" id="{293DA8F9-7869-41F8-A7D1-20D746BE447E}"/>
              </a:ext>
            </a:extLst>
          </p:cNvPr>
          <p:cNvSpPr>
            <a:spLocks noGrp="1"/>
          </p:cNvSpPr>
          <p:nvPr>
            <p:ph type="sldNum" sz="quarter" idx="4"/>
          </p:nvPr>
        </p:nvSpPr>
        <p:spPr/>
        <p:txBody>
          <a:bodyPr/>
          <a:lstStyle/>
          <a:p>
            <a:fld id="{4034BEE3-566C-4068-A777-C3A4762E861B}" type="slidenum">
              <a:rPr lang="en-GB" smtClean="0"/>
              <a:pPr/>
              <a:t>29</a:t>
            </a:fld>
            <a:endParaRPr lang="en-GB" dirty="0"/>
          </a:p>
        </p:txBody>
      </p:sp>
    </p:spTree>
    <p:extLst>
      <p:ext uri="{BB962C8B-B14F-4D97-AF65-F5344CB8AC3E}">
        <p14:creationId xmlns:p14="http://schemas.microsoft.com/office/powerpoint/2010/main" val="37013920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GB" dirty="0"/>
              <a:t>Welcome</a:t>
            </a:r>
          </a:p>
        </p:txBody>
      </p:sp>
      <p:sp>
        <p:nvSpPr>
          <p:cNvPr id="2" name="Content Placeholder 1"/>
          <p:cNvSpPr>
            <a:spLocks noGrp="1"/>
          </p:cNvSpPr>
          <p:nvPr>
            <p:ph idx="1"/>
          </p:nvPr>
        </p:nvSpPr>
        <p:spPr/>
        <p:txBody>
          <a:bodyPr/>
          <a:lstStyle/>
          <a:p>
            <a:r>
              <a:rPr lang="en-GB" dirty="0"/>
              <a:t>This report presents the main findings of the 2019 Great Britain Tourism Survey (GBTS), providing </a:t>
            </a:r>
            <a:r>
              <a:rPr lang="en-US" dirty="0"/>
              <a:t>volumes, values and characteristics of domestic tourism within Great Britain by residents of Great Britain taken during 2019.</a:t>
            </a:r>
          </a:p>
          <a:p>
            <a:r>
              <a:rPr lang="en-GB" dirty="0"/>
              <a:t>The survey measures participation in overnight tourism trips taken to destinations in GB by residents of England, Scotland and Wales. GBTS replaced the previous United Kingdom Tourism Survey (UKTS) in 2011, which also included trips to Northern Ireland and ran from 1989 until 2010 inclusive.</a:t>
            </a:r>
          </a:p>
          <a:p>
            <a:r>
              <a:rPr lang="en-US" dirty="0"/>
              <a:t>GBTS is jointly sponsored by VisitEngland, VisitScotland and Visit Wales (the Tourism Department of the Welsh Government).</a:t>
            </a:r>
          </a:p>
        </p:txBody>
      </p:sp>
      <p:sp>
        <p:nvSpPr>
          <p:cNvPr id="3" name="Content Placeholder 2"/>
          <p:cNvSpPr>
            <a:spLocks noGrp="1"/>
          </p:cNvSpPr>
          <p:nvPr>
            <p:ph sz="quarter" idx="14"/>
          </p:nvPr>
        </p:nvSpPr>
        <p:spPr/>
        <p:txBody>
          <a:bodyPr/>
          <a:lstStyle/>
          <a:p>
            <a:r>
              <a:rPr lang="en-GB" dirty="0"/>
              <a:t>No part of this publication may be reproduced for commercial purposes without the written permission of the sponsors. Extracts may be quoted if the source is acknowledged.</a:t>
            </a:r>
          </a:p>
          <a:p>
            <a:r>
              <a:rPr lang="en-GB" dirty="0"/>
              <a:t>Published and copyright of the sponsors:</a:t>
            </a:r>
          </a:p>
          <a:p>
            <a:r>
              <a:rPr lang="en-GB" dirty="0"/>
              <a:t>VisitEngland</a:t>
            </a:r>
            <a:br>
              <a:rPr lang="en-GB" dirty="0"/>
            </a:br>
            <a:r>
              <a:rPr lang="en-GB" dirty="0"/>
              <a:t>VisitScotland</a:t>
            </a:r>
            <a:br>
              <a:rPr lang="en-GB" dirty="0"/>
            </a:br>
            <a:r>
              <a:rPr lang="en-GB" dirty="0"/>
              <a:t>Visit Wales</a:t>
            </a:r>
          </a:p>
          <a:p>
            <a:r>
              <a:rPr lang="en-GB" dirty="0"/>
              <a:t>© August 2020</a:t>
            </a:r>
          </a:p>
          <a:p>
            <a:endParaRPr lang="en-GB" dirty="0"/>
          </a:p>
          <a:p>
            <a:endParaRPr lang="en-GB" dirty="0"/>
          </a:p>
        </p:txBody>
      </p:sp>
      <p:sp>
        <p:nvSpPr>
          <p:cNvPr id="18" name="Freeform 17">
            <a:hlinkClick r:id="rId3" action="ppaction://hlinksldjump"/>
          </p:cNvPr>
          <p:cNvSpPr>
            <a:spLocks noEditPoints="1"/>
          </p:cNvSpPr>
          <p:nvPr/>
        </p:nvSpPr>
        <p:spPr bwMode="auto">
          <a:xfrm>
            <a:off x="900797"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bg2"/>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4" name="Slide Number Placeholder 3">
            <a:extLst>
              <a:ext uri="{FF2B5EF4-FFF2-40B4-BE49-F238E27FC236}">
                <a16:creationId xmlns:a16="http://schemas.microsoft.com/office/drawing/2014/main" id="{7B89A616-034F-443D-9A7C-EEB090C25B56}"/>
              </a:ext>
            </a:extLst>
          </p:cNvPr>
          <p:cNvSpPr>
            <a:spLocks noGrp="1"/>
          </p:cNvSpPr>
          <p:nvPr>
            <p:ph type="sldNum" sz="quarter" idx="4"/>
          </p:nvPr>
        </p:nvSpPr>
        <p:spPr/>
        <p:txBody>
          <a:bodyPr/>
          <a:lstStyle/>
          <a:p>
            <a:fld id="{4034BEE3-566C-4068-A777-C3A4762E861B}" type="slidenum">
              <a:rPr lang="en-GB" smtClean="0"/>
              <a:pPr/>
              <a:t>3</a:t>
            </a:fld>
            <a:endParaRPr lang="en-GB" dirty="0"/>
          </a:p>
        </p:txBody>
      </p:sp>
    </p:spTree>
    <p:extLst>
      <p:ext uri="{BB962C8B-B14F-4D97-AF65-F5344CB8AC3E}">
        <p14:creationId xmlns:p14="http://schemas.microsoft.com/office/powerpoint/2010/main" val="9896547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Wales trips, nights and expenditure  </a:t>
            </a:r>
          </a:p>
        </p:txBody>
      </p:sp>
      <p:graphicFrame>
        <p:nvGraphicFramePr>
          <p:cNvPr id="3" name="Table 2"/>
          <p:cNvGraphicFramePr>
            <a:graphicFrameLocks noGrp="1"/>
          </p:cNvGraphicFramePr>
          <p:nvPr>
            <p:extLst>
              <p:ext uri="{D42A27DB-BD31-4B8C-83A1-F6EECF244321}">
                <p14:modId xmlns:p14="http://schemas.microsoft.com/office/powerpoint/2010/main" val="726092791"/>
              </p:ext>
            </p:extLst>
          </p:nvPr>
        </p:nvGraphicFramePr>
        <p:xfrm>
          <a:off x="350838" y="1890284"/>
          <a:ext cx="7543796" cy="3852000"/>
        </p:xfrm>
        <a:graphic>
          <a:graphicData uri="http://schemas.openxmlformats.org/drawingml/2006/table">
            <a:tbl>
              <a:tblPr/>
              <a:tblGrid>
                <a:gridCol w="944448">
                  <a:extLst>
                    <a:ext uri="{9D8B030D-6E8A-4147-A177-3AD203B41FA5}">
                      <a16:colId xmlns:a16="http://schemas.microsoft.com/office/drawing/2014/main" val="20000"/>
                    </a:ext>
                  </a:extLst>
                </a:gridCol>
                <a:gridCol w="471382">
                  <a:extLst>
                    <a:ext uri="{9D8B030D-6E8A-4147-A177-3AD203B41FA5}">
                      <a16:colId xmlns:a16="http://schemas.microsoft.com/office/drawing/2014/main" val="20001"/>
                    </a:ext>
                  </a:extLst>
                </a:gridCol>
                <a:gridCol w="471382">
                  <a:extLst>
                    <a:ext uri="{9D8B030D-6E8A-4147-A177-3AD203B41FA5}">
                      <a16:colId xmlns:a16="http://schemas.microsoft.com/office/drawing/2014/main" val="20002"/>
                    </a:ext>
                  </a:extLst>
                </a:gridCol>
                <a:gridCol w="471382">
                  <a:extLst>
                    <a:ext uri="{9D8B030D-6E8A-4147-A177-3AD203B41FA5}">
                      <a16:colId xmlns:a16="http://schemas.microsoft.com/office/drawing/2014/main" val="20003"/>
                    </a:ext>
                  </a:extLst>
                </a:gridCol>
                <a:gridCol w="471382">
                  <a:extLst>
                    <a:ext uri="{9D8B030D-6E8A-4147-A177-3AD203B41FA5}">
                      <a16:colId xmlns:a16="http://schemas.microsoft.com/office/drawing/2014/main" val="20004"/>
                    </a:ext>
                  </a:extLst>
                </a:gridCol>
                <a:gridCol w="471382">
                  <a:extLst>
                    <a:ext uri="{9D8B030D-6E8A-4147-A177-3AD203B41FA5}">
                      <a16:colId xmlns:a16="http://schemas.microsoft.com/office/drawing/2014/main" val="20005"/>
                    </a:ext>
                  </a:extLst>
                </a:gridCol>
                <a:gridCol w="471382">
                  <a:extLst>
                    <a:ext uri="{9D8B030D-6E8A-4147-A177-3AD203B41FA5}">
                      <a16:colId xmlns:a16="http://schemas.microsoft.com/office/drawing/2014/main" val="20006"/>
                    </a:ext>
                  </a:extLst>
                </a:gridCol>
                <a:gridCol w="471382">
                  <a:extLst>
                    <a:ext uri="{9D8B030D-6E8A-4147-A177-3AD203B41FA5}">
                      <a16:colId xmlns:a16="http://schemas.microsoft.com/office/drawing/2014/main" val="20007"/>
                    </a:ext>
                  </a:extLst>
                </a:gridCol>
                <a:gridCol w="471382">
                  <a:extLst>
                    <a:ext uri="{9D8B030D-6E8A-4147-A177-3AD203B41FA5}">
                      <a16:colId xmlns:a16="http://schemas.microsoft.com/office/drawing/2014/main" val="20008"/>
                    </a:ext>
                  </a:extLst>
                </a:gridCol>
                <a:gridCol w="471382">
                  <a:extLst>
                    <a:ext uri="{9D8B030D-6E8A-4147-A177-3AD203B41FA5}">
                      <a16:colId xmlns:a16="http://schemas.microsoft.com/office/drawing/2014/main" val="20009"/>
                    </a:ext>
                  </a:extLst>
                </a:gridCol>
                <a:gridCol w="471382">
                  <a:extLst>
                    <a:ext uri="{9D8B030D-6E8A-4147-A177-3AD203B41FA5}">
                      <a16:colId xmlns:a16="http://schemas.microsoft.com/office/drawing/2014/main" val="20010"/>
                    </a:ext>
                  </a:extLst>
                </a:gridCol>
                <a:gridCol w="471382">
                  <a:extLst>
                    <a:ext uri="{9D8B030D-6E8A-4147-A177-3AD203B41FA5}">
                      <a16:colId xmlns:a16="http://schemas.microsoft.com/office/drawing/2014/main" val="20012"/>
                    </a:ext>
                  </a:extLst>
                </a:gridCol>
                <a:gridCol w="471382">
                  <a:extLst>
                    <a:ext uri="{9D8B030D-6E8A-4147-A177-3AD203B41FA5}">
                      <a16:colId xmlns:a16="http://schemas.microsoft.com/office/drawing/2014/main" val="1636721319"/>
                    </a:ext>
                  </a:extLst>
                </a:gridCol>
                <a:gridCol w="471382">
                  <a:extLst>
                    <a:ext uri="{9D8B030D-6E8A-4147-A177-3AD203B41FA5}">
                      <a16:colId xmlns:a16="http://schemas.microsoft.com/office/drawing/2014/main" val="3191012608"/>
                    </a:ext>
                  </a:extLst>
                </a:gridCol>
                <a:gridCol w="471382">
                  <a:extLst>
                    <a:ext uri="{9D8B030D-6E8A-4147-A177-3AD203B41FA5}">
                      <a16:colId xmlns:a16="http://schemas.microsoft.com/office/drawing/2014/main" val="2148373650"/>
                    </a:ext>
                  </a:extLst>
                </a:gridCol>
              </a:tblGrid>
              <a:tr h="216000">
                <a:tc gridSpan="15">
                  <a:txBody>
                    <a:bodyPr/>
                    <a:lstStyle/>
                    <a:p>
                      <a:pPr algn="l" fontAlgn="ctr"/>
                      <a:r>
                        <a:rPr lang="en-GB" sz="900" b="1" i="0" u="none" strike="noStrike" dirty="0">
                          <a:solidFill>
                            <a:srgbClr val="FFFFFF"/>
                          </a:solidFill>
                          <a:effectLst/>
                          <a:latin typeface="Arial" panose="020B0604020202020204" pitchFamily="34" charset="0"/>
                        </a:rPr>
                        <a:t>Table 1.2.7 – Wales trips, nights and expenditure by purpose – 2006 to 2019</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pPr algn="l" fontAlgn="ctr"/>
                      <a:endParaRPr lang="en-GB" sz="900" b="1" i="0" u="none" strike="noStrike" dirty="0">
                        <a:solidFill>
                          <a:srgbClr val="FFFFFF"/>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pPr algn="l" fontAlgn="ctr"/>
                      <a:endParaRPr lang="en-GB" sz="900" b="1" i="0" u="none" strike="noStrike" dirty="0">
                        <a:solidFill>
                          <a:srgbClr val="FFFFFF"/>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pPr algn="l" fontAlgn="ctr"/>
                      <a:endParaRPr lang="en-GB" sz="900" b="1" i="0" u="none" strike="noStrike" dirty="0">
                        <a:solidFill>
                          <a:srgbClr val="FFFFFF"/>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pPr algn="l" fontAlgn="ctr"/>
                      <a:endParaRPr lang="en-GB" sz="900" b="1" i="0" u="none" strike="noStrike" dirty="0">
                        <a:solidFill>
                          <a:srgbClr val="FFFFFF"/>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pPr algn="l" fontAlgn="ctr"/>
                      <a:endParaRPr lang="en-GB" sz="900" b="1" i="0" u="none" strike="noStrike" dirty="0">
                        <a:solidFill>
                          <a:srgbClr val="FFFFFF"/>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extLst>
                  <a:ext uri="{0D108BD9-81ED-4DB2-BD59-A6C34878D82A}">
                    <a16:rowId xmlns:a16="http://schemas.microsoft.com/office/drawing/2014/main" val="10000"/>
                  </a:ext>
                </a:extLst>
              </a:tr>
              <a:tr h="180000">
                <a:tc>
                  <a:txBody>
                    <a:bodyPr/>
                    <a:lstStyle/>
                    <a:p>
                      <a:pPr algn="ctr" fontAlgn="ctr"/>
                      <a:r>
                        <a:rPr lang="en-GB" sz="800" b="0" i="0" u="none" strike="noStrike" dirty="0">
                          <a:solidFill>
                            <a:srgbClr val="000000"/>
                          </a:solidFill>
                          <a:effectLst/>
                          <a:latin typeface="Arial" panose="020B0604020202020204" pitchFamily="34" charset="0"/>
                        </a:rPr>
                        <a:t> -</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2006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2007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2008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2009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2010</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2013</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GB" sz="800" b="0" i="0" u="none" strike="noStrike" dirty="0">
                          <a:solidFill>
                            <a:srgbClr val="000000"/>
                          </a:solidFill>
                          <a:effectLst/>
                          <a:latin typeface="Arial" panose="020B0604020202020204" pitchFamily="34" charset="0"/>
                        </a:rPr>
                        <a:t>2015 </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GB" sz="800" b="0" i="0" u="none" strike="noStrike" dirty="0">
                          <a:solidFill>
                            <a:srgbClr val="000000"/>
                          </a:solidFill>
                          <a:effectLst/>
                          <a:latin typeface="Arial" panose="020B0604020202020204" pitchFamily="34" charset="0"/>
                        </a:rPr>
                        <a:t>2016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GB" sz="800" b="0" i="0" u="none" strike="noStrike" dirty="0">
                          <a:solidFill>
                            <a:srgbClr val="000000"/>
                          </a:solidFill>
                          <a:effectLst/>
                          <a:latin typeface="Arial" panose="020B0604020202020204" pitchFamily="34" charset="0"/>
                        </a:rPr>
                        <a:t>2017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GB" sz="800" b="0" i="0" u="none" strike="noStrike" dirty="0">
                          <a:solidFill>
                            <a:srgbClr val="000000"/>
                          </a:solidFill>
                          <a:effectLst/>
                          <a:latin typeface="Arial" panose="020B0604020202020204" pitchFamily="34" charset="0"/>
                        </a:rPr>
                        <a:t>2018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GB" sz="800" b="0" i="0" u="none" strike="noStrike" dirty="0">
                          <a:solidFill>
                            <a:srgbClr val="000000"/>
                          </a:solidFill>
                          <a:effectLst/>
                          <a:latin typeface="Arial" panose="020B0604020202020204" pitchFamily="34" charset="0"/>
                        </a:rPr>
                        <a:t>2019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1"/>
                  </a:ext>
                </a:extLst>
              </a:tr>
              <a:tr h="180000">
                <a:tc gridSpan="15">
                  <a:txBody>
                    <a:bodyPr/>
                    <a:lstStyle/>
                    <a:p>
                      <a:pPr algn="l" fontAlgn="ctr"/>
                      <a:r>
                        <a:rPr lang="en-GB" sz="800" b="1" i="0" u="none" strike="noStrike" dirty="0">
                          <a:solidFill>
                            <a:srgbClr val="000000"/>
                          </a:solidFill>
                          <a:effectLst/>
                          <a:latin typeface="Arial" panose="020B0604020202020204" pitchFamily="34" charset="0"/>
                        </a:rPr>
                        <a:t>All tourism</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pPr algn="l" fontAlgn="ctr"/>
                      <a:endParaRPr lang="en-GB" sz="800" b="1" i="0" u="none" strike="noStrike" dirty="0">
                        <a:solidFill>
                          <a:schemeClr val="tx1"/>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hMerge="1">
                  <a:txBody>
                    <a:bodyPr/>
                    <a:lstStyle/>
                    <a:p>
                      <a:pPr algn="l" fontAlgn="ctr"/>
                      <a:endParaRPr lang="en-GB" sz="800" b="1" i="0" u="none" strike="noStrike" dirty="0">
                        <a:solidFill>
                          <a:schemeClr val="tx1"/>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EDEDE"/>
                    </a:solidFill>
                  </a:tcPr>
                </a:tc>
                <a:tc hMerge="1">
                  <a:txBody>
                    <a:bodyPr/>
                    <a:lstStyle/>
                    <a:p>
                      <a:pPr algn="l" fontAlgn="ctr"/>
                      <a:endParaRPr lang="en-GB" sz="800" b="1" i="0" u="none" strike="noStrike" dirty="0">
                        <a:solidFill>
                          <a:schemeClr val="tx1"/>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EDEDE"/>
                    </a:solidFill>
                  </a:tcPr>
                </a:tc>
                <a:tc hMerge="1">
                  <a:txBody>
                    <a:bodyPr/>
                    <a:lstStyle/>
                    <a:p>
                      <a:pPr algn="l" fontAlgn="ctr"/>
                      <a:endParaRPr lang="en-GB" sz="800" b="1" i="0" u="none" strike="noStrike" dirty="0">
                        <a:solidFill>
                          <a:schemeClr val="tx1"/>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EDEDE"/>
                    </a:solidFill>
                  </a:tcPr>
                </a:tc>
                <a:tc hMerge="1">
                  <a:txBody>
                    <a:bodyPr/>
                    <a:lstStyle/>
                    <a:p>
                      <a:pPr algn="l" fontAlgn="ctr"/>
                      <a:endParaRPr lang="en-GB" sz="800" b="1" i="0" u="none" strike="noStrike" dirty="0">
                        <a:solidFill>
                          <a:schemeClr val="tx1"/>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EDEDE"/>
                    </a:solidFill>
                  </a:tcPr>
                </a:tc>
                <a:tc hMerge="1">
                  <a:txBody>
                    <a:bodyPr/>
                    <a:lstStyle/>
                    <a:p>
                      <a:pPr algn="l" fontAlgn="ctr"/>
                      <a:endParaRPr lang="en-GB" sz="800" b="1" i="0" u="none" strike="noStrike" dirty="0">
                        <a:solidFill>
                          <a:schemeClr val="tx1"/>
                        </a:solidFill>
                        <a:effectLst/>
                        <a:latin typeface="Arial" panose="020B0604020202020204" pitchFamily="34" charset="0"/>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02"/>
                  </a:ext>
                </a:extLst>
              </a:tr>
              <a:tr h="252000">
                <a:tc>
                  <a:txBody>
                    <a:bodyPr/>
                    <a:lstStyle/>
                    <a:p>
                      <a:pPr algn="l" fontAlgn="ctr"/>
                      <a:r>
                        <a:rPr lang="en-GB" sz="800" b="0" i="0" u="none" strike="noStrike" dirty="0">
                          <a:solidFill>
                            <a:srgbClr val="000000"/>
                          </a:solidFill>
                          <a:effectLst/>
                          <a:latin typeface="Arial" panose="020B0604020202020204" pitchFamily="34" charset="0"/>
                        </a:rPr>
                        <a:t>Trips (Millions)</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9.547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8.811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8.452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8.890</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8.666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9.697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9.603</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9.929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10.002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10.449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9.307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9.024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10.021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10.698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252000">
                <a:tc>
                  <a:txBody>
                    <a:bodyPr/>
                    <a:lstStyle/>
                    <a:p>
                      <a:pPr algn="l" fontAlgn="ctr"/>
                      <a:r>
                        <a:rPr lang="en-GB" sz="800" b="0" i="0" u="none" strike="noStrike" dirty="0">
                          <a:solidFill>
                            <a:srgbClr val="000000"/>
                          </a:solidFill>
                          <a:effectLst/>
                          <a:latin typeface="Arial" panose="020B0604020202020204" pitchFamily="34" charset="0"/>
                        </a:rPr>
                        <a:t>Nights (Millions)</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36.045</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31.876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31.794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32.582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32.765</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34.941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34.727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33.682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35.078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36.197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32.978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30.979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35.638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35.077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522000">
                <a:tc>
                  <a:txBody>
                    <a:bodyPr/>
                    <a:lstStyle/>
                    <a:p>
                      <a:pPr algn="l" fontAlgn="ctr"/>
                      <a:r>
                        <a:rPr lang="en-GB" sz="800" b="0" i="0" u="none" strike="noStrike" dirty="0">
                          <a:solidFill>
                            <a:srgbClr val="000000"/>
                          </a:solidFill>
                          <a:effectLst/>
                          <a:latin typeface="Arial" panose="020B0604020202020204" pitchFamily="34" charset="0"/>
                        </a:rPr>
                        <a:t>Spend – (historic prices – £Million)</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£1,608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£1,408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£1,404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£1,396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£1,438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£1,734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£1,588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£1,696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£1,735</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£1,975</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£1,689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£1,628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£1,853</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£2,003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522000">
                <a:tc>
                  <a:txBody>
                    <a:bodyPr/>
                    <a:lstStyle/>
                    <a:p>
                      <a:pPr algn="l" fontAlgn="ctr"/>
                      <a:r>
                        <a:rPr lang="en-GB" sz="800" b="0" i="0" u="none" strike="noStrike" dirty="0">
                          <a:solidFill>
                            <a:srgbClr val="000000"/>
                          </a:solidFill>
                          <a:effectLst/>
                          <a:latin typeface="+mj-lt"/>
                        </a:rPr>
                        <a:t>*Spend – (adjusted for inflation – £Million)</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£2,149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£1,843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£1,782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£1,722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£1,711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£1,980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£1,765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£1,849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£1,882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£2,138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£1,799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£1,684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£1,877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£2,003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6"/>
                  </a:ext>
                </a:extLst>
              </a:tr>
              <a:tr h="180000">
                <a:tc gridSpan="15">
                  <a:txBody>
                    <a:bodyPr/>
                    <a:lstStyle/>
                    <a:p>
                      <a:pPr algn="l" fontAlgn="ctr"/>
                      <a:r>
                        <a:rPr lang="en-GB" sz="800" b="1" i="0" u="none" strike="noStrike" dirty="0">
                          <a:solidFill>
                            <a:srgbClr val="000000"/>
                          </a:solidFill>
                          <a:effectLst/>
                          <a:latin typeface="+mj-lt"/>
                        </a:rPr>
                        <a:t>Holidays</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pPr algn="l" fontAlgn="ctr"/>
                      <a:endParaRPr lang="en-GB" sz="800" b="1" i="0" u="none" strike="noStrike" dirty="0">
                        <a:solidFill>
                          <a:schemeClr val="tx1"/>
                        </a:solidFill>
                        <a:effectLst/>
                        <a:latin typeface="+mj-lt"/>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hMerge="1">
                  <a:txBody>
                    <a:bodyPr/>
                    <a:lstStyle/>
                    <a:p>
                      <a:pPr algn="ctr" fontAlgn="ctr"/>
                      <a:endParaRPr lang="en-GB" sz="800" b="1" i="0" u="none" strike="noStrike" dirty="0">
                        <a:solidFill>
                          <a:schemeClr val="tx1"/>
                        </a:solidFill>
                        <a:effectLst/>
                        <a:latin typeface="+mj-lt"/>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EDEDE"/>
                    </a:solidFill>
                  </a:tcPr>
                </a:tc>
                <a:tc hMerge="1">
                  <a:txBody>
                    <a:bodyPr/>
                    <a:lstStyle/>
                    <a:p>
                      <a:pPr algn="ctr" fontAlgn="ctr"/>
                      <a:endParaRPr lang="en-GB" sz="800" b="1" i="0" u="none" strike="noStrike" dirty="0">
                        <a:solidFill>
                          <a:schemeClr val="tx1"/>
                        </a:solidFill>
                        <a:effectLst/>
                        <a:latin typeface="+mj-lt"/>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EDEDE"/>
                    </a:solidFill>
                  </a:tcPr>
                </a:tc>
                <a:tc hMerge="1">
                  <a:txBody>
                    <a:bodyPr/>
                    <a:lstStyle/>
                    <a:p>
                      <a:pPr algn="ctr" fontAlgn="ctr"/>
                      <a:endParaRPr lang="en-GB" sz="800" b="1" i="0" u="none" strike="noStrike" dirty="0">
                        <a:solidFill>
                          <a:schemeClr val="tx1"/>
                        </a:solidFill>
                        <a:effectLst/>
                        <a:latin typeface="+mj-lt"/>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EDEDE"/>
                    </a:solidFill>
                  </a:tcPr>
                </a:tc>
                <a:tc hMerge="1">
                  <a:txBody>
                    <a:bodyPr/>
                    <a:lstStyle/>
                    <a:p>
                      <a:pPr algn="ctr" fontAlgn="ctr"/>
                      <a:endParaRPr lang="en-GB" sz="800" b="1" i="0" u="none" strike="noStrike" dirty="0">
                        <a:solidFill>
                          <a:schemeClr val="tx1"/>
                        </a:solidFill>
                        <a:effectLst/>
                        <a:latin typeface="+mj-lt"/>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EDEDE"/>
                    </a:solidFill>
                  </a:tcPr>
                </a:tc>
                <a:tc hMerge="1">
                  <a:txBody>
                    <a:bodyPr/>
                    <a:lstStyle/>
                    <a:p>
                      <a:pPr marL="0" algn="ctr" defTabSz="914400" rtl="0" eaLnBrk="1" fontAlgn="ctr" latinLnBrk="0" hangingPunct="1"/>
                      <a:endParaRPr lang="en-GB" sz="800" b="0" i="0" u="none" strike="noStrike" kern="1200" dirty="0">
                        <a:solidFill>
                          <a:schemeClr val="tx1"/>
                        </a:solidFill>
                        <a:effectLst/>
                        <a:latin typeface="Arial" panose="020B0604020202020204" pitchFamily="34" charset="0"/>
                        <a:ea typeface="+mn-ea"/>
                        <a:cs typeface="+mn-cs"/>
                      </a:endParaRP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07"/>
                  </a:ext>
                </a:extLst>
              </a:tr>
              <a:tr h="252000">
                <a:tc>
                  <a:txBody>
                    <a:bodyPr/>
                    <a:lstStyle/>
                    <a:p>
                      <a:pPr algn="l" fontAlgn="ctr"/>
                      <a:r>
                        <a:rPr lang="en-GB" sz="800" b="0" i="0" u="none" strike="noStrike" dirty="0">
                          <a:solidFill>
                            <a:srgbClr val="000000"/>
                          </a:solidFill>
                          <a:effectLst/>
                          <a:latin typeface="+mj-lt"/>
                        </a:rPr>
                        <a:t>Trips (Millions)</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5.937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5.100</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5.042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5.579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5.762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6.036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5.914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6.091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6.357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6.251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5.588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5.712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6.412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6.710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252000">
                <a:tc>
                  <a:txBody>
                    <a:bodyPr/>
                    <a:lstStyle/>
                    <a:p>
                      <a:pPr algn="l" fontAlgn="ctr"/>
                      <a:r>
                        <a:rPr lang="en-GB" sz="800" b="0" i="0" u="none" strike="noStrike" dirty="0">
                          <a:solidFill>
                            <a:srgbClr val="000000"/>
                          </a:solidFill>
                          <a:effectLst/>
                          <a:latin typeface="+mj-lt"/>
                        </a:rPr>
                        <a:t>Nights (Millions)</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24.883</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21.407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21.291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22.732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23.846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25.028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24.391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24.110</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24.337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23.794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22.440</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20.967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24.487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23.061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522000">
                <a:tc>
                  <a:txBody>
                    <a:bodyPr/>
                    <a:lstStyle/>
                    <a:p>
                      <a:pPr algn="l" fontAlgn="ctr"/>
                      <a:r>
                        <a:rPr lang="en-GB" sz="800" b="0" i="0" u="none" strike="noStrike" dirty="0">
                          <a:solidFill>
                            <a:srgbClr val="000000"/>
                          </a:solidFill>
                          <a:effectLst/>
                          <a:latin typeface="+mj-lt"/>
                        </a:rPr>
                        <a:t>Spend – (historic prices – £Million)</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£1,037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£911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£884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£989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£1,049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£1,229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£1,072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£1,195</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£1,287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£1,378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£1,225</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£1,203</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£1,362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£1,439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522000">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GB" sz="800" b="0" i="0" u="none" strike="noStrike" dirty="0">
                          <a:solidFill>
                            <a:srgbClr val="000000"/>
                          </a:solidFill>
                          <a:effectLst/>
                          <a:latin typeface="+mj-lt"/>
                        </a:rPr>
                        <a:t>*Spend – (adjusted for inflation – £Million)</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£1,386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£1,192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a:solidFill>
                            <a:srgbClr val="000000"/>
                          </a:solidFill>
                          <a:effectLst/>
                          <a:latin typeface="+mj-lt"/>
                        </a:rPr>
                        <a:t>£1,122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a:solidFill>
                            <a:srgbClr val="000000"/>
                          </a:solidFill>
                          <a:effectLst/>
                          <a:latin typeface="+mj-lt"/>
                        </a:rPr>
                        <a:t>£1,220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a:solidFill>
                            <a:srgbClr val="000000"/>
                          </a:solidFill>
                          <a:effectLst/>
                          <a:latin typeface="+mj-lt"/>
                        </a:rPr>
                        <a:t>£1,248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£1,403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a:solidFill>
                            <a:srgbClr val="000000"/>
                          </a:solidFill>
                          <a:effectLst/>
                          <a:latin typeface="+mj-lt"/>
                        </a:rPr>
                        <a:t>£1,192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a:solidFill>
                            <a:srgbClr val="000000"/>
                          </a:solidFill>
                          <a:effectLst/>
                          <a:latin typeface="+mj-lt"/>
                        </a:rPr>
                        <a:t>£1,302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£1,396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£1,491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£1,305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£1,244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£1,380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£1,439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1"/>
                  </a:ext>
                </a:extLst>
              </a:tr>
            </a:tbl>
          </a:graphicData>
        </a:graphic>
      </p:graphicFrame>
      <p:sp>
        <p:nvSpPr>
          <p:cNvPr id="25" name="Content Placeholder 25"/>
          <p:cNvSpPr txBox="1">
            <a:spLocks/>
          </p:cNvSpPr>
          <p:nvPr/>
        </p:nvSpPr>
        <p:spPr>
          <a:xfrm>
            <a:off x="8429975" y="1890284"/>
            <a:ext cx="3611562" cy="381952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t>Showing trips, nights and spend over time for Wales by purpose.</a:t>
            </a:r>
            <a:endParaRPr lang="en-GB" sz="1050" b="1" dirty="0"/>
          </a:p>
          <a:p>
            <a:r>
              <a:rPr lang="en-GB" sz="1050" b="1" dirty="0"/>
              <a:t>In Wales, 10.7 million domestic tourism trips were taken during 2019, an increase of +6.8% versus 2018. This was the largest number of per annum trips to Wales in the past 14 years. These trips generated more revenue than in 2018 (+8.1% increase to £2.0 billion) but -2% fewer bednights compared with the previous year.  </a:t>
            </a:r>
          </a:p>
          <a:p>
            <a:r>
              <a:rPr lang="en-GB" sz="1050" b="1" dirty="0"/>
              <a:t>Holiday trips also increased, +4.6%, to 6.7 million – the highest number in any of the past 14 years.  These trips brought a +5.7% increase in revenue to £1.4 billion, but fewer bednights (-5.8% decrease to 23.1 million).</a:t>
            </a:r>
          </a:p>
          <a:p>
            <a:endParaRPr lang="en-GB" dirty="0">
              <a:solidFill>
                <a:schemeClr val="accent1"/>
              </a:solidFill>
            </a:endParaRPr>
          </a:p>
        </p:txBody>
      </p:sp>
      <p:pic>
        <p:nvPicPr>
          <p:cNvPr id="18" name="Picture 17"/>
          <p:cNvPicPr/>
          <p:nvPr/>
        </p:nvPicPr>
        <p:blipFill>
          <a:blip r:embed="rId3">
            <a:extLst>
              <a:ext uri="{28A0092B-C50C-407E-A947-70E740481C1C}">
                <a14:useLocalDpi xmlns:a14="http://schemas.microsoft.com/office/drawing/2010/main" val="0"/>
              </a:ext>
            </a:extLst>
          </a:blip>
          <a:srcRect/>
          <a:stretch>
            <a:fillRect/>
          </a:stretch>
        </p:blipFill>
        <p:spPr bwMode="auto">
          <a:xfrm>
            <a:off x="4734527" y="1485847"/>
            <a:ext cx="442595" cy="25146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1" name="TextBox 20">
            <a:extLst>
              <a:ext uri="{FF2B5EF4-FFF2-40B4-BE49-F238E27FC236}">
                <a16:creationId xmlns:a16="http://schemas.microsoft.com/office/drawing/2014/main" id="{D6C69B7E-7F5B-4BF6-8724-023D4A1CB8A7}"/>
              </a:ext>
            </a:extLst>
          </p:cNvPr>
          <p:cNvSpPr txBox="1"/>
          <p:nvPr/>
        </p:nvSpPr>
        <p:spPr>
          <a:xfrm>
            <a:off x="358594" y="5865937"/>
            <a:ext cx="8071381" cy="138499"/>
          </a:xfrm>
          <a:prstGeom prst="rect">
            <a:avLst/>
          </a:prstGeom>
          <a:noFill/>
        </p:spPr>
        <p:txBody>
          <a:bodyPr wrap="square" lIns="0" tIns="0" rIns="0" bIns="0" rtlCol="0">
            <a:spAutoFit/>
          </a:bodyPr>
          <a:lstStyle/>
          <a:p>
            <a:r>
              <a:rPr lang="en-GB" sz="900" i="1" dirty="0"/>
              <a:t>*Please note: Figures have been adjusted for inflation using CPI, to enable comparisons with 2019 spend data </a:t>
            </a:r>
          </a:p>
        </p:txBody>
      </p:sp>
      <p:sp>
        <p:nvSpPr>
          <p:cNvPr id="28" name="Freeform 16">
            <a:hlinkClick r:id="rId4" action="ppaction://hlinksldjump"/>
            <a:extLst>
              <a:ext uri="{FF2B5EF4-FFF2-40B4-BE49-F238E27FC236}">
                <a16:creationId xmlns:a16="http://schemas.microsoft.com/office/drawing/2014/main" id="{8C36C742-13BF-4468-A629-9D55519BF1C5}"/>
              </a:ext>
            </a:extLst>
          </p:cNvPr>
          <p:cNvSpPr>
            <a:spLocks noEditPoints="1"/>
          </p:cNvSpPr>
          <p:nvPr/>
        </p:nvSpPr>
        <p:spPr bwMode="auto">
          <a:xfrm>
            <a:off x="4723874"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2" name="Action Button: Information 22">
            <a:hlinkClick r:id="rId5" action="ppaction://hlinksldjump" highlightClick="1"/>
            <a:extLst>
              <a:ext uri="{FF2B5EF4-FFF2-40B4-BE49-F238E27FC236}">
                <a16:creationId xmlns:a16="http://schemas.microsoft.com/office/drawing/2014/main" id="{5B38A4C9-8B70-4F13-B011-1E0997BCC228}"/>
              </a:ext>
            </a:extLst>
          </p:cNvPr>
          <p:cNvSpPr/>
          <p:nvPr/>
        </p:nvSpPr>
        <p:spPr bwMode="ltGray">
          <a:xfrm>
            <a:off x="7996255" y="1898529"/>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cxnSp>
        <p:nvCxnSpPr>
          <p:cNvPr id="13" name="Straight Connector 12">
            <a:extLst>
              <a:ext uri="{FF2B5EF4-FFF2-40B4-BE49-F238E27FC236}">
                <a16:creationId xmlns:a16="http://schemas.microsoft.com/office/drawing/2014/main" id="{561279C3-AFF9-49E2-A7CA-3C71E9FF8D48}"/>
              </a:ext>
            </a:extLst>
          </p:cNvPr>
          <p:cNvCxnSpPr/>
          <p:nvPr/>
        </p:nvCxnSpPr>
        <p:spPr>
          <a:xfrm>
            <a:off x="8296326" y="1888757"/>
            <a:ext cx="14188" cy="3886704"/>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2" name="Slide Number Placeholder 1">
            <a:extLst>
              <a:ext uri="{FF2B5EF4-FFF2-40B4-BE49-F238E27FC236}">
                <a16:creationId xmlns:a16="http://schemas.microsoft.com/office/drawing/2014/main" id="{5A61F536-4435-4B77-9B9D-C04F9BE96A18}"/>
              </a:ext>
            </a:extLst>
          </p:cNvPr>
          <p:cNvSpPr>
            <a:spLocks noGrp="1"/>
          </p:cNvSpPr>
          <p:nvPr>
            <p:ph type="sldNum" sz="quarter" idx="4"/>
          </p:nvPr>
        </p:nvSpPr>
        <p:spPr/>
        <p:txBody>
          <a:bodyPr/>
          <a:lstStyle/>
          <a:p>
            <a:fld id="{4034BEE3-566C-4068-A777-C3A4762E861B}" type="slidenum">
              <a:rPr lang="en-GB" smtClean="0"/>
              <a:pPr/>
              <a:t>30</a:t>
            </a:fld>
            <a:endParaRPr lang="en-GB" dirty="0"/>
          </a:p>
        </p:txBody>
      </p:sp>
    </p:spTree>
    <p:extLst>
      <p:ext uri="{BB962C8B-B14F-4D97-AF65-F5344CB8AC3E}">
        <p14:creationId xmlns:p14="http://schemas.microsoft.com/office/powerpoint/2010/main" val="34468272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pPr>
              <a:tabLst>
                <a:tab pos="5019675" algn="l"/>
              </a:tabLst>
            </a:pPr>
            <a:r>
              <a:rPr lang="en-GB" dirty="0"/>
              <a:t>Wales trips, nights and expenditure 	</a:t>
            </a:r>
            <a:r>
              <a:rPr lang="en-GB" sz="1600" dirty="0">
                <a:solidFill>
                  <a:srgbClr val="717171"/>
                </a:solidFill>
              </a:rPr>
              <a:t>(continued)</a:t>
            </a:r>
            <a:endParaRPr lang="en-GB" dirty="0"/>
          </a:p>
        </p:txBody>
      </p:sp>
      <p:graphicFrame>
        <p:nvGraphicFramePr>
          <p:cNvPr id="12" name="Table 11">
            <a:extLst>
              <a:ext uri="{FF2B5EF4-FFF2-40B4-BE49-F238E27FC236}">
                <a16:creationId xmlns:a16="http://schemas.microsoft.com/office/drawing/2014/main" id="{83A265D8-CF3C-48F6-AF30-39430F1DBF3B}"/>
              </a:ext>
            </a:extLst>
          </p:cNvPr>
          <p:cNvGraphicFramePr>
            <a:graphicFrameLocks noGrp="1"/>
          </p:cNvGraphicFramePr>
          <p:nvPr>
            <p:extLst>
              <p:ext uri="{D42A27DB-BD31-4B8C-83A1-F6EECF244321}">
                <p14:modId xmlns:p14="http://schemas.microsoft.com/office/powerpoint/2010/main" val="1368278312"/>
              </p:ext>
            </p:extLst>
          </p:nvPr>
        </p:nvGraphicFramePr>
        <p:xfrm>
          <a:off x="355601" y="1891219"/>
          <a:ext cx="7539035" cy="3852000"/>
        </p:xfrm>
        <a:graphic>
          <a:graphicData uri="http://schemas.openxmlformats.org/drawingml/2006/table">
            <a:tbl>
              <a:tblPr/>
              <a:tblGrid>
                <a:gridCol w="930643">
                  <a:extLst>
                    <a:ext uri="{9D8B030D-6E8A-4147-A177-3AD203B41FA5}">
                      <a16:colId xmlns:a16="http://schemas.microsoft.com/office/drawing/2014/main" val="20000"/>
                    </a:ext>
                  </a:extLst>
                </a:gridCol>
                <a:gridCol w="472028">
                  <a:extLst>
                    <a:ext uri="{9D8B030D-6E8A-4147-A177-3AD203B41FA5}">
                      <a16:colId xmlns:a16="http://schemas.microsoft.com/office/drawing/2014/main" val="20001"/>
                    </a:ext>
                  </a:extLst>
                </a:gridCol>
                <a:gridCol w="472028">
                  <a:extLst>
                    <a:ext uri="{9D8B030D-6E8A-4147-A177-3AD203B41FA5}">
                      <a16:colId xmlns:a16="http://schemas.microsoft.com/office/drawing/2014/main" val="20002"/>
                    </a:ext>
                  </a:extLst>
                </a:gridCol>
                <a:gridCol w="472028">
                  <a:extLst>
                    <a:ext uri="{9D8B030D-6E8A-4147-A177-3AD203B41FA5}">
                      <a16:colId xmlns:a16="http://schemas.microsoft.com/office/drawing/2014/main" val="20003"/>
                    </a:ext>
                  </a:extLst>
                </a:gridCol>
                <a:gridCol w="472028">
                  <a:extLst>
                    <a:ext uri="{9D8B030D-6E8A-4147-A177-3AD203B41FA5}">
                      <a16:colId xmlns:a16="http://schemas.microsoft.com/office/drawing/2014/main" val="20004"/>
                    </a:ext>
                  </a:extLst>
                </a:gridCol>
                <a:gridCol w="472028">
                  <a:extLst>
                    <a:ext uri="{9D8B030D-6E8A-4147-A177-3AD203B41FA5}">
                      <a16:colId xmlns:a16="http://schemas.microsoft.com/office/drawing/2014/main" val="20005"/>
                    </a:ext>
                  </a:extLst>
                </a:gridCol>
                <a:gridCol w="472028">
                  <a:extLst>
                    <a:ext uri="{9D8B030D-6E8A-4147-A177-3AD203B41FA5}">
                      <a16:colId xmlns:a16="http://schemas.microsoft.com/office/drawing/2014/main" val="20006"/>
                    </a:ext>
                  </a:extLst>
                </a:gridCol>
                <a:gridCol w="472028">
                  <a:extLst>
                    <a:ext uri="{9D8B030D-6E8A-4147-A177-3AD203B41FA5}">
                      <a16:colId xmlns:a16="http://schemas.microsoft.com/office/drawing/2014/main" val="20007"/>
                    </a:ext>
                  </a:extLst>
                </a:gridCol>
                <a:gridCol w="472028">
                  <a:extLst>
                    <a:ext uri="{9D8B030D-6E8A-4147-A177-3AD203B41FA5}">
                      <a16:colId xmlns:a16="http://schemas.microsoft.com/office/drawing/2014/main" val="20008"/>
                    </a:ext>
                  </a:extLst>
                </a:gridCol>
                <a:gridCol w="472028">
                  <a:extLst>
                    <a:ext uri="{9D8B030D-6E8A-4147-A177-3AD203B41FA5}">
                      <a16:colId xmlns:a16="http://schemas.microsoft.com/office/drawing/2014/main" val="20009"/>
                    </a:ext>
                  </a:extLst>
                </a:gridCol>
                <a:gridCol w="472028">
                  <a:extLst>
                    <a:ext uri="{9D8B030D-6E8A-4147-A177-3AD203B41FA5}">
                      <a16:colId xmlns:a16="http://schemas.microsoft.com/office/drawing/2014/main" val="20010"/>
                    </a:ext>
                  </a:extLst>
                </a:gridCol>
                <a:gridCol w="472028">
                  <a:extLst>
                    <a:ext uri="{9D8B030D-6E8A-4147-A177-3AD203B41FA5}">
                      <a16:colId xmlns:a16="http://schemas.microsoft.com/office/drawing/2014/main" val="20012"/>
                    </a:ext>
                  </a:extLst>
                </a:gridCol>
                <a:gridCol w="472028">
                  <a:extLst>
                    <a:ext uri="{9D8B030D-6E8A-4147-A177-3AD203B41FA5}">
                      <a16:colId xmlns:a16="http://schemas.microsoft.com/office/drawing/2014/main" val="1636721319"/>
                    </a:ext>
                  </a:extLst>
                </a:gridCol>
                <a:gridCol w="472028">
                  <a:extLst>
                    <a:ext uri="{9D8B030D-6E8A-4147-A177-3AD203B41FA5}">
                      <a16:colId xmlns:a16="http://schemas.microsoft.com/office/drawing/2014/main" val="3686526704"/>
                    </a:ext>
                  </a:extLst>
                </a:gridCol>
                <a:gridCol w="472028">
                  <a:extLst>
                    <a:ext uri="{9D8B030D-6E8A-4147-A177-3AD203B41FA5}">
                      <a16:colId xmlns:a16="http://schemas.microsoft.com/office/drawing/2014/main" val="3013502423"/>
                    </a:ext>
                  </a:extLst>
                </a:gridCol>
              </a:tblGrid>
              <a:tr h="216000">
                <a:tc gridSpan="15">
                  <a:txBody>
                    <a:bodyPr/>
                    <a:lstStyle/>
                    <a:p>
                      <a:pPr algn="l" fontAlgn="ctr"/>
                      <a:r>
                        <a:rPr lang="en-GB" sz="900" b="1" i="0" u="none" strike="noStrike" dirty="0">
                          <a:solidFill>
                            <a:srgbClr val="FFFFFF"/>
                          </a:solidFill>
                          <a:effectLst/>
                          <a:latin typeface="Arial" panose="020B0604020202020204" pitchFamily="34" charset="0"/>
                        </a:rPr>
                        <a:t>Table 1.2.8 – Wales trips, nights and expenditure by purpose – 2006 to 2019</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8681" marT="8681" marB="0" anchor="ctr">
                    <a:lnL>
                      <a:noFill/>
                    </a:lnL>
                    <a:lnR>
                      <a:noFill/>
                    </a:lnR>
                    <a:lnT>
                      <a:noFill/>
                    </a:lnT>
                    <a:lnB>
                      <a:noFill/>
                    </a:lnB>
                    <a:solidFill>
                      <a:srgbClr val="3EB1CC"/>
                    </a:solidFil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8681" marT="8681" marB="0" anchor="ctr">
                    <a:lnL>
                      <a:noFill/>
                    </a:lnL>
                    <a:lnR>
                      <a:noFill/>
                    </a:lnR>
                    <a:lnT>
                      <a:noFill/>
                    </a:lnT>
                    <a:lnB>
                      <a:noFill/>
                    </a:lnB>
                    <a:solidFill>
                      <a:srgbClr val="3EB1CC"/>
                    </a:solidFil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8681" marT="8681" marB="0" anchor="ctr">
                    <a:lnL>
                      <a:noFill/>
                    </a:lnL>
                    <a:lnR>
                      <a:noFill/>
                    </a:lnR>
                    <a:lnT>
                      <a:noFill/>
                    </a:lnT>
                    <a:lnB>
                      <a:noFill/>
                    </a:lnB>
                    <a:solidFill>
                      <a:srgbClr val="3EB1CC"/>
                    </a:solidFil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8681" marT="8681" marB="0" anchor="ctr">
                    <a:lnL>
                      <a:noFill/>
                    </a:lnL>
                    <a:lnR>
                      <a:noFill/>
                    </a:lnR>
                    <a:lnT>
                      <a:noFill/>
                    </a:lnT>
                    <a:lnB>
                      <a:noFill/>
                    </a:lnB>
                    <a:solidFill>
                      <a:srgbClr val="3EB1CC"/>
                    </a:solidFil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8681" marT="8681" marB="0" anchor="ctr">
                    <a:lnL>
                      <a:noFill/>
                    </a:lnL>
                    <a:lnR>
                      <a:noFill/>
                    </a:lnR>
                    <a:lnT>
                      <a:noFill/>
                    </a:lnT>
                    <a:lnB>
                      <a:noFill/>
                    </a:lnB>
                    <a:solidFill>
                      <a:srgbClr val="3EB1CC"/>
                    </a:solidFill>
                  </a:tcPr>
                </a:tc>
                <a:extLst>
                  <a:ext uri="{0D108BD9-81ED-4DB2-BD59-A6C34878D82A}">
                    <a16:rowId xmlns:a16="http://schemas.microsoft.com/office/drawing/2014/main" val="10000"/>
                  </a:ext>
                </a:extLst>
              </a:tr>
              <a:tr h="180000">
                <a:tc>
                  <a:txBody>
                    <a:bodyPr/>
                    <a:lstStyle/>
                    <a:p>
                      <a:pPr algn="ctr" fontAlgn="ctr"/>
                      <a:r>
                        <a:rPr lang="en-GB" sz="800" b="0" i="0" u="none" strike="noStrike" dirty="0">
                          <a:solidFill>
                            <a:srgbClr val="000000"/>
                          </a:solidFill>
                          <a:effectLst/>
                          <a:latin typeface="Arial" panose="020B0604020202020204" pitchFamily="34" charset="0"/>
                        </a:rPr>
                        <a:t> -</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2006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2007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2008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2009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2010</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2013</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GB" sz="800" b="0" i="0" u="none" strike="noStrike" dirty="0">
                          <a:solidFill>
                            <a:srgbClr val="000000"/>
                          </a:solidFill>
                          <a:effectLst/>
                          <a:latin typeface="Arial" panose="020B0604020202020204" pitchFamily="34" charset="0"/>
                        </a:rPr>
                        <a:t>2015 </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GB" sz="800" b="0" i="0" u="none" strike="noStrike" dirty="0">
                          <a:solidFill>
                            <a:srgbClr val="000000"/>
                          </a:solidFill>
                          <a:effectLst/>
                          <a:latin typeface="Arial" panose="020B0604020202020204" pitchFamily="34" charset="0"/>
                        </a:rPr>
                        <a:t>2016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GB" sz="800" b="0" i="0" u="none" strike="noStrike" dirty="0">
                          <a:solidFill>
                            <a:srgbClr val="000000"/>
                          </a:solidFill>
                          <a:effectLst/>
                          <a:latin typeface="Arial" panose="020B0604020202020204" pitchFamily="34" charset="0"/>
                        </a:rPr>
                        <a:t>2017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GB" sz="800" b="0" i="0" u="none" strike="noStrike" dirty="0">
                          <a:solidFill>
                            <a:srgbClr val="000000"/>
                          </a:solidFill>
                          <a:effectLst/>
                          <a:latin typeface="Arial" panose="020B0604020202020204" pitchFamily="34" charset="0"/>
                        </a:rPr>
                        <a:t>2018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2019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1"/>
                  </a:ext>
                </a:extLst>
              </a:tr>
              <a:tr h="180000">
                <a:tc gridSpan="15">
                  <a:txBody>
                    <a:bodyPr/>
                    <a:lstStyle/>
                    <a:p>
                      <a:pPr algn="l" fontAlgn="ctr"/>
                      <a:r>
                        <a:rPr lang="en-GB" sz="800" b="1" i="0" u="none" strike="noStrike" dirty="0">
                          <a:solidFill>
                            <a:srgbClr val="000000"/>
                          </a:solidFill>
                          <a:effectLst/>
                          <a:latin typeface="Arial" panose="020B0604020202020204" pitchFamily="34" charset="0"/>
                        </a:rPr>
                        <a:t>VFR</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pPr algn="l" fontAlgn="ctr"/>
                      <a:endParaRPr lang="en-GB" sz="800" b="1" i="0" u="none" strike="noStrike" dirty="0">
                        <a:solidFill>
                          <a:schemeClr val="tx1"/>
                        </a:solidFill>
                        <a:effectLst/>
                        <a:latin typeface="Arial" panose="020B0604020202020204" pitchFamily="34" charset="0"/>
                      </a:endParaRPr>
                    </a:p>
                  </a:txBody>
                  <a:tcPr marL="10800" marR="8681" marT="8681" marB="0" anchor="ctr">
                    <a:lnL>
                      <a:noFill/>
                    </a:lnL>
                    <a:lnR>
                      <a:noFill/>
                    </a:lnR>
                    <a:lnT>
                      <a:noFill/>
                    </a:lnT>
                    <a:lnB>
                      <a:noFill/>
                    </a:lnB>
                    <a:solidFill>
                      <a:srgbClr val="DEDEDE"/>
                    </a:solidFill>
                  </a:tcPr>
                </a:tc>
                <a:tc hMerge="1">
                  <a:txBody>
                    <a:bodyPr/>
                    <a:lstStyle/>
                    <a:p>
                      <a:pPr algn="ctr" fontAlgn="ctr"/>
                      <a:endParaRPr lang="en-GB" sz="800" b="1" i="0" u="none" strike="noStrike" dirty="0">
                        <a:solidFill>
                          <a:schemeClr val="tx1"/>
                        </a:solidFill>
                        <a:effectLst/>
                        <a:latin typeface="Arial" panose="020B0604020202020204" pitchFamily="34" charset="0"/>
                      </a:endParaRPr>
                    </a:p>
                  </a:txBody>
                  <a:tcPr marL="10800" marR="8681" marT="8681" marB="0" anchor="ctr">
                    <a:lnL>
                      <a:noFill/>
                    </a:lnL>
                    <a:lnR w="12700" cap="flat" cmpd="sng" algn="ctr">
                      <a:solidFill>
                        <a:schemeClr val="bg1">
                          <a:lumMod val="65000"/>
                        </a:schemeClr>
                      </a:solidFill>
                      <a:prstDash val="solid"/>
                      <a:round/>
                      <a:headEnd type="none" w="med" len="med"/>
                      <a:tailEnd type="none" w="med" len="med"/>
                    </a:lnR>
                    <a:lnT>
                      <a:noFill/>
                    </a:lnT>
                    <a:lnB>
                      <a:noFill/>
                    </a:lnB>
                    <a:solidFill>
                      <a:srgbClr val="DEDEDE"/>
                    </a:solidFill>
                  </a:tcPr>
                </a:tc>
                <a:tc hMerge="1">
                  <a:txBody>
                    <a:bodyPr/>
                    <a:lstStyle/>
                    <a:p>
                      <a:pPr algn="ctr" fontAlgn="ctr"/>
                      <a:endParaRPr lang="en-GB" sz="800" b="1" i="0" u="none" strike="noStrike" dirty="0">
                        <a:solidFill>
                          <a:schemeClr val="tx1"/>
                        </a:solidFill>
                        <a:effectLst/>
                        <a:latin typeface="Arial" panose="020B0604020202020204" pitchFamily="34" charset="0"/>
                      </a:endParaRPr>
                    </a:p>
                  </a:txBody>
                  <a:tcPr marL="10800" marR="8681" marT="8681" marB="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a:noFill/>
                    </a:lnT>
                    <a:lnB>
                      <a:noFill/>
                    </a:lnB>
                    <a:solidFill>
                      <a:srgbClr val="DEDEDE"/>
                    </a:solidFill>
                  </a:tcPr>
                </a:tc>
                <a:tc hMerge="1">
                  <a:txBody>
                    <a:bodyPr/>
                    <a:lstStyle/>
                    <a:p>
                      <a:pPr algn="ctr" fontAlgn="ctr"/>
                      <a:endParaRPr lang="en-GB" sz="800" b="1" i="0" u="none" strike="noStrike" dirty="0">
                        <a:solidFill>
                          <a:schemeClr val="tx1"/>
                        </a:solidFill>
                        <a:effectLst/>
                        <a:latin typeface="Arial" panose="020B0604020202020204" pitchFamily="34" charset="0"/>
                      </a:endParaRPr>
                    </a:p>
                  </a:txBody>
                  <a:tcPr marL="10800" marR="8681" marT="8681" marB="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a:noFill/>
                    </a:lnT>
                    <a:lnB>
                      <a:noFill/>
                    </a:lnB>
                    <a:solidFill>
                      <a:srgbClr val="DEDEDE"/>
                    </a:solidFill>
                  </a:tcPr>
                </a:tc>
                <a:tc hMerge="1">
                  <a:txBody>
                    <a:bodyPr/>
                    <a:lstStyle/>
                    <a:p>
                      <a:pPr algn="ctr" fontAlgn="ctr"/>
                      <a:endParaRPr lang="en-GB" sz="800" b="1" i="0" u="none" strike="noStrike" dirty="0">
                        <a:solidFill>
                          <a:schemeClr val="tx1"/>
                        </a:solidFill>
                        <a:effectLst/>
                        <a:latin typeface="Arial" panose="020B0604020202020204" pitchFamily="34" charset="0"/>
                      </a:endParaRPr>
                    </a:p>
                  </a:txBody>
                  <a:tcPr marL="10800" marR="8681" marT="8681" marB="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a:noFill/>
                    </a:lnT>
                    <a:lnB>
                      <a:noFill/>
                    </a:lnB>
                    <a:solidFill>
                      <a:srgbClr val="DEDEDE"/>
                    </a:solidFill>
                  </a:tcPr>
                </a:tc>
                <a:tc hMerge="1">
                  <a:txBody>
                    <a:bodyPr/>
                    <a:lstStyle/>
                    <a:p>
                      <a:pPr marL="0" algn="ctr" defTabSz="914400" rtl="0" eaLnBrk="1" fontAlgn="ctr" latinLnBrk="0" hangingPunct="1"/>
                      <a:endParaRPr lang="en-GB" sz="800" b="0" i="0" u="none" strike="noStrike" kern="1200" dirty="0">
                        <a:solidFill>
                          <a:schemeClr val="tx1"/>
                        </a:solidFill>
                        <a:effectLst/>
                        <a:latin typeface="Arial" panose="020B0604020202020204" pitchFamily="34" charset="0"/>
                        <a:ea typeface="+mn-ea"/>
                        <a:cs typeface="+mn-cs"/>
                      </a:endParaRPr>
                    </a:p>
                  </a:txBody>
                  <a:tcPr marL="10800" marR="8681" marT="8681" marB="0" anchor="ctr">
                    <a:lnL w="12700" cap="flat" cmpd="sng" algn="ctr">
                      <a:solidFill>
                        <a:schemeClr val="bg1">
                          <a:lumMod val="65000"/>
                        </a:schemeClr>
                      </a:solidFill>
                      <a:prstDash val="solid"/>
                      <a:round/>
                      <a:headEnd type="none" w="med" len="med"/>
                      <a:tailEnd type="none" w="med" len="med"/>
                    </a:lnL>
                    <a:lnR>
                      <a:noFill/>
                    </a:lnR>
                    <a:lnT>
                      <a:noFill/>
                    </a:lnT>
                    <a:lnB>
                      <a:noFill/>
                    </a:lnB>
                    <a:solidFill>
                      <a:srgbClr val="DEDEDE"/>
                    </a:solidFill>
                  </a:tcPr>
                </a:tc>
                <a:extLst>
                  <a:ext uri="{0D108BD9-81ED-4DB2-BD59-A6C34878D82A}">
                    <a16:rowId xmlns:a16="http://schemas.microsoft.com/office/drawing/2014/main" val="10002"/>
                  </a:ext>
                </a:extLst>
              </a:tr>
              <a:tr h="252000">
                <a:tc>
                  <a:txBody>
                    <a:bodyPr/>
                    <a:lstStyle/>
                    <a:p>
                      <a:pPr algn="l" fontAlgn="ctr"/>
                      <a:r>
                        <a:rPr lang="en-GB" sz="800" b="0" i="0" u="none" strike="noStrike" dirty="0">
                          <a:solidFill>
                            <a:srgbClr val="000000"/>
                          </a:solidFill>
                          <a:effectLst/>
                          <a:latin typeface="Arial" panose="020B0604020202020204" pitchFamily="34" charset="0"/>
                        </a:rPr>
                        <a:t>Trips (Millions)</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2.510</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2.604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2.348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2.303</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2.165</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2.438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2.372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2.753</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2.839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2.793</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2.632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2.366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2.477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3.058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252000">
                <a:tc>
                  <a:txBody>
                    <a:bodyPr/>
                    <a:lstStyle/>
                    <a:p>
                      <a:pPr algn="l" fontAlgn="ctr"/>
                      <a:r>
                        <a:rPr lang="en-GB" sz="800" b="0" i="0" u="none" strike="noStrike" dirty="0">
                          <a:solidFill>
                            <a:srgbClr val="000000"/>
                          </a:solidFill>
                          <a:effectLst/>
                          <a:latin typeface="Arial" panose="020B0604020202020204" pitchFamily="34" charset="0"/>
                        </a:rPr>
                        <a:t>Nights (Millions)</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7.125</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7.684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7.665</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6.848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7.412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7.030</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7.272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7.091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8.370</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8.821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6.784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6.909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7.767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9.650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522000">
                <a:tc>
                  <a:txBody>
                    <a:bodyPr/>
                    <a:lstStyle/>
                    <a:p>
                      <a:pPr algn="l" fontAlgn="ctr"/>
                      <a:r>
                        <a:rPr lang="en-GB" sz="800" b="0" i="0" u="none" strike="noStrike" dirty="0">
                          <a:solidFill>
                            <a:srgbClr val="000000"/>
                          </a:solidFill>
                          <a:effectLst/>
                          <a:latin typeface="Arial" panose="020B0604020202020204" pitchFamily="34" charset="0"/>
                        </a:rPr>
                        <a:t>Spend – (historic prices – £Million)</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£245</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£248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£268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£241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£250</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£251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£279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£274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£298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£371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£269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£233</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£290</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£327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522000">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GB" sz="800" b="0" i="0" u="none" strike="noStrike" dirty="0">
                          <a:solidFill>
                            <a:srgbClr val="000000"/>
                          </a:solidFill>
                          <a:effectLst/>
                          <a:latin typeface="Arial" panose="020B0604020202020204" pitchFamily="34" charset="0"/>
                        </a:rPr>
                        <a:t>*Spend – (adjusted for inflation – £Million)</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£327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£325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a:solidFill>
                            <a:srgbClr val="000000"/>
                          </a:solidFill>
                          <a:effectLst/>
                          <a:latin typeface="+mj-lt"/>
                        </a:rPr>
                        <a:t>£340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£297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a:solidFill>
                            <a:srgbClr val="000000"/>
                          </a:solidFill>
                          <a:effectLst/>
                          <a:latin typeface="+mj-lt"/>
                        </a:rPr>
                        <a:t>£297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£287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£310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£299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a:solidFill>
                            <a:srgbClr val="000000"/>
                          </a:solidFill>
                          <a:effectLst/>
                          <a:latin typeface="+mj-lt"/>
                        </a:rPr>
                        <a:t>£323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£402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£287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a:solidFill>
                            <a:srgbClr val="000000"/>
                          </a:solidFill>
                          <a:effectLst/>
                          <a:latin typeface="+mj-lt"/>
                        </a:rPr>
                        <a:t>£241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£294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£327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6"/>
                  </a:ext>
                </a:extLst>
              </a:tr>
              <a:tr h="180000">
                <a:tc gridSpan="15">
                  <a:txBody>
                    <a:bodyPr/>
                    <a:lstStyle/>
                    <a:p>
                      <a:pPr algn="l" fontAlgn="ctr"/>
                      <a:r>
                        <a:rPr lang="en-GB" sz="800" b="1" i="0" u="none" strike="noStrike" dirty="0">
                          <a:solidFill>
                            <a:srgbClr val="000000"/>
                          </a:solidFill>
                          <a:effectLst/>
                          <a:latin typeface="Arial" panose="020B0604020202020204" pitchFamily="34" charset="0"/>
                        </a:rPr>
                        <a:t>Business</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pPr algn="l" fontAlgn="ctr"/>
                      <a:endParaRPr lang="en-GB" sz="800" b="1" i="0" u="none" strike="noStrike" dirty="0">
                        <a:solidFill>
                          <a:schemeClr val="tx1"/>
                        </a:solidFill>
                        <a:effectLst/>
                        <a:latin typeface="Arial" panose="020B0604020202020204" pitchFamily="34" charset="0"/>
                      </a:endParaRPr>
                    </a:p>
                  </a:txBody>
                  <a:tcPr marL="10800" marR="8681" marT="8681" marB="0" anchor="ctr">
                    <a:lnL>
                      <a:noFill/>
                    </a:lnL>
                    <a:lnR>
                      <a:noFill/>
                    </a:lnR>
                    <a:lnT>
                      <a:noFill/>
                    </a:lnT>
                    <a:lnB>
                      <a:noFill/>
                    </a:lnB>
                    <a:solidFill>
                      <a:srgbClr val="DEDEDE"/>
                    </a:solidFill>
                  </a:tcPr>
                </a:tc>
                <a:tc hMerge="1">
                  <a:txBody>
                    <a:bodyPr/>
                    <a:lstStyle/>
                    <a:p>
                      <a:pPr algn="ctr" fontAlgn="ctr"/>
                      <a:endParaRPr lang="en-GB" sz="800" b="1" i="0" u="none" strike="noStrike" dirty="0">
                        <a:solidFill>
                          <a:schemeClr val="tx1"/>
                        </a:solidFill>
                        <a:effectLst/>
                        <a:latin typeface="Arial" panose="020B0604020202020204" pitchFamily="34" charset="0"/>
                      </a:endParaRPr>
                    </a:p>
                  </a:txBody>
                  <a:tcPr marL="10800" marR="8681" marT="8681" marB="0" anchor="ctr">
                    <a:lnL>
                      <a:noFill/>
                    </a:lnL>
                    <a:lnR w="12700" cap="flat" cmpd="sng" algn="ctr">
                      <a:solidFill>
                        <a:schemeClr val="bg1">
                          <a:lumMod val="65000"/>
                        </a:schemeClr>
                      </a:solidFill>
                      <a:prstDash val="solid"/>
                      <a:round/>
                      <a:headEnd type="none" w="med" len="med"/>
                      <a:tailEnd type="none" w="med" len="med"/>
                    </a:lnR>
                    <a:lnT>
                      <a:noFill/>
                    </a:lnT>
                    <a:lnB>
                      <a:noFill/>
                    </a:lnB>
                    <a:solidFill>
                      <a:srgbClr val="DEDEDE"/>
                    </a:solidFill>
                  </a:tcPr>
                </a:tc>
                <a:tc hMerge="1">
                  <a:txBody>
                    <a:bodyPr/>
                    <a:lstStyle/>
                    <a:p>
                      <a:pPr algn="ctr" fontAlgn="ctr"/>
                      <a:endParaRPr lang="en-GB" sz="800" b="1" i="0" u="none" strike="noStrike" dirty="0">
                        <a:solidFill>
                          <a:schemeClr val="tx1"/>
                        </a:solidFill>
                        <a:effectLst/>
                        <a:latin typeface="Arial" panose="020B0604020202020204" pitchFamily="34" charset="0"/>
                      </a:endParaRPr>
                    </a:p>
                  </a:txBody>
                  <a:tcPr marL="10800" marR="8681" marT="8681" marB="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a:noFill/>
                    </a:lnT>
                    <a:lnB>
                      <a:noFill/>
                    </a:lnB>
                    <a:solidFill>
                      <a:srgbClr val="DEDEDE"/>
                    </a:solidFill>
                  </a:tcPr>
                </a:tc>
                <a:tc hMerge="1">
                  <a:txBody>
                    <a:bodyPr/>
                    <a:lstStyle/>
                    <a:p>
                      <a:pPr algn="ctr" fontAlgn="ctr"/>
                      <a:endParaRPr lang="en-GB" sz="800" b="1" i="0" u="none" strike="noStrike" dirty="0">
                        <a:solidFill>
                          <a:schemeClr val="tx1"/>
                        </a:solidFill>
                        <a:effectLst/>
                        <a:latin typeface="Arial" panose="020B0604020202020204" pitchFamily="34" charset="0"/>
                      </a:endParaRPr>
                    </a:p>
                  </a:txBody>
                  <a:tcPr marL="10800" marR="8681" marT="8681" marB="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a:noFill/>
                    </a:lnT>
                    <a:lnB>
                      <a:noFill/>
                    </a:lnB>
                    <a:solidFill>
                      <a:srgbClr val="DEDEDE"/>
                    </a:solidFill>
                  </a:tcPr>
                </a:tc>
                <a:tc hMerge="1">
                  <a:txBody>
                    <a:bodyPr/>
                    <a:lstStyle/>
                    <a:p>
                      <a:pPr algn="ctr" fontAlgn="ctr"/>
                      <a:endParaRPr lang="en-GB" sz="800" b="1" i="0" u="none" strike="noStrike" dirty="0">
                        <a:solidFill>
                          <a:schemeClr val="tx1"/>
                        </a:solidFill>
                        <a:effectLst/>
                        <a:latin typeface="Arial" panose="020B0604020202020204" pitchFamily="34" charset="0"/>
                      </a:endParaRPr>
                    </a:p>
                  </a:txBody>
                  <a:tcPr marL="10800" marR="8681" marT="8681" marB="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a:noFill/>
                    </a:lnT>
                    <a:lnB>
                      <a:noFill/>
                    </a:lnB>
                    <a:solidFill>
                      <a:srgbClr val="DEDEDE"/>
                    </a:solidFill>
                  </a:tcPr>
                </a:tc>
                <a:tc hMerge="1">
                  <a:txBody>
                    <a:bodyPr/>
                    <a:lstStyle/>
                    <a:p>
                      <a:pPr marL="0" algn="ctr" defTabSz="914400" rtl="0" eaLnBrk="1" fontAlgn="ctr" latinLnBrk="0" hangingPunct="1"/>
                      <a:endParaRPr lang="en-GB" sz="800" b="0" i="0" u="none" strike="noStrike" kern="1200" dirty="0">
                        <a:solidFill>
                          <a:schemeClr val="tx1"/>
                        </a:solidFill>
                        <a:effectLst/>
                        <a:latin typeface="Arial" panose="020B0604020202020204" pitchFamily="34" charset="0"/>
                        <a:ea typeface="+mn-ea"/>
                        <a:cs typeface="+mn-cs"/>
                      </a:endParaRPr>
                    </a:p>
                  </a:txBody>
                  <a:tcPr marL="10800" marR="8681" marT="8681" marB="0" anchor="ctr">
                    <a:lnL w="12700" cap="flat" cmpd="sng" algn="ctr">
                      <a:solidFill>
                        <a:schemeClr val="bg1">
                          <a:lumMod val="65000"/>
                        </a:schemeClr>
                      </a:solidFill>
                      <a:prstDash val="solid"/>
                      <a:round/>
                      <a:headEnd type="none" w="med" len="med"/>
                      <a:tailEnd type="none" w="med" len="med"/>
                    </a:lnL>
                    <a:lnR>
                      <a:noFill/>
                    </a:lnR>
                    <a:lnT>
                      <a:noFill/>
                    </a:lnT>
                    <a:lnB>
                      <a:noFill/>
                    </a:lnB>
                    <a:solidFill>
                      <a:srgbClr val="DEDEDE"/>
                    </a:solidFill>
                  </a:tcPr>
                </a:tc>
                <a:extLst>
                  <a:ext uri="{0D108BD9-81ED-4DB2-BD59-A6C34878D82A}">
                    <a16:rowId xmlns:a16="http://schemas.microsoft.com/office/drawing/2014/main" val="10007"/>
                  </a:ext>
                </a:extLst>
              </a:tr>
              <a:tr h="252000">
                <a:tc>
                  <a:txBody>
                    <a:bodyPr/>
                    <a:lstStyle/>
                    <a:p>
                      <a:pPr algn="l" fontAlgn="ctr"/>
                      <a:r>
                        <a:rPr lang="en-GB" sz="800" b="0" i="0" u="none" strike="noStrike" dirty="0">
                          <a:solidFill>
                            <a:srgbClr val="000000"/>
                          </a:solidFill>
                          <a:effectLst/>
                          <a:latin typeface="Arial" panose="020B0604020202020204" pitchFamily="34" charset="0"/>
                        </a:rPr>
                        <a:t>Trips (Millions)</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0.848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0.824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0.845</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0.675</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0.616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0.994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1.101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0.870</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0.574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0.974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0.790</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0.622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0.826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0.720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252000">
                <a:tc>
                  <a:txBody>
                    <a:bodyPr/>
                    <a:lstStyle/>
                    <a:p>
                      <a:pPr algn="l" fontAlgn="ctr"/>
                      <a:r>
                        <a:rPr lang="en-GB" sz="800" b="0" i="0" u="none" strike="noStrike" dirty="0">
                          <a:solidFill>
                            <a:srgbClr val="000000"/>
                          </a:solidFill>
                          <a:effectLst/>
                          <a:latin typeface="Arial" panose="020B0604020202020204" pitchFamily="34" charset="0"/>
                        </a:rPr>
                        <a:t>Nights (Millions)</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2.744</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2.007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2.270</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1.897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1.320</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2.253</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2.230</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2.029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1.419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2.609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2.453</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1.526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1.958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1.777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522000">
                <a:tc>
                  <a:txBody>
                    <a:bodyPr/>
                    <a:lstStyle/>
                    <a:p>
                      <a:pPr algn="l" fontAlgn="ctr"/>
                      <a:r>
                        <a:rPr lang="en-GB" sz="800" b="0" i="0" u="none" strike="noStrike" dirty="0">
                          <a:solidFill>
                            <a:srgbClr val="000000"/>
                          </a:solidFill>
                          <a:effectLst/>
                          <a:latin typeface="Arial" panose="020B0604020202020204" pitchFamily="34" charset="0"/>
                        </a:rPr>
                        <a:t>Spend – (historic prices – £Million)</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£275</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£183</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£216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£136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£123</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£223</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£199</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£202</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£137</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£171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£145</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£136</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£158</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£173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522000">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GB" sz="800" b="0" i="0" u="none" strike="noStrike" dirty="0">
                          <a:solidFill>
                            <a:srgbClr val="000000"/>
                          </a:solidFill>
                          <a:effectLst/>
                          <a:latin typeface="Arial" panose="020B0604020202020204" pitchFamily="34" charset="0"/>
                        </a:rPr>
                        <a:t>*Spend – (adjusted for inflation – £Million)</a:t>
                      </a:r>
                    </a:p>
                  </a:txBody>
                  <a:tcPr marL="180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£367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a:solidFill>
                            <a:srgbClr val="000000"/>
                          </a:solidFill>
                          <a:effectLst/>
                          <a:latin typeface="+mj-lt"/>
                        </a:rPr>
                        <a:t>£240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£274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a:solidFill>
                            <a:srgbClr val="000000"/>
                          </a:solidFill>
                          <a:effectLst/>
                          <a:latin typeface="+mj-lt"/>
                        </a:rPr>
                        <a:t>£168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a:solidFill>
                            <a:srgbClr val="000000"/>
                          </a:solidFill>
                          <a:effectLst/>
                          <a:latin typeface="+mj-lt"/>
                        </a:rPr>
                        <a:t>£146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a:solidFill>
                            <a:srgbClr val="000000"/>
                          </a:solidFill>
                          <a:effectLst/>
                          <a:latin typeface="+mj-lt"/>
                        </a:rPr>
                        <a:t>£255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£221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a:solidFill>
                            <a:srgbClr val="000000"/>
                          </a:solidFill>
                          <a:effectLst/>
                          <a:latin typeface="+mj-lt"/>
                        </a:rPr>
                        <a:t>£220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a:solidFill>
                            <a:srgbClr val="000000"/>
                          </a:solidFill>
                          <a:effectLst/>
                          <a:latin typeface="+mj-lt"/>
                        </a:rPr>
                        <a:t>£149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£185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£154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a:solidFill>
                            <a:srgbClr val="000000"/>
                          </a:solidFill>
                          <a:effectLst/>
                          <a:latin typeface="+mj-lt"/>
                        </a:rPr>
                        <a:t>£141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£160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mj-lt"/>
                        </a:rPr>
                        <a:t>£173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1"/>
                  </a:ext>
                </a:extLst>
              </a:tr>
            </a:tbl>
          </a:graphicData>
        </a:graphic>
      </p:graphicFrame>
      <p:sp>
        <p:nvSpPr>
          <p:cNvPr id="26" name="Content Placeholder 25"/>
          <p:cNvSpPr txBox="1">
            <a:spLocks/>
          </p:cNvSpPr>
          <p:nvPr/>
        </p:nvSpPr>
        <p:spPr>
          <a:xfrm>
            <a:off x="8429974" y="1902454"/>
            <a:ext cx="3595688" cy="381952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t>Showing trips, nights and spend over time for Wales by purpose.</a:t>
            </a:r>
            <a:endParaRPr lang="en-GB" sz="1050" b="1" dirty="0"/>
          </a:p>
          <a:p>
            <a:r>
              <a:rPr lang="en-GB" sz="1050" b="1" dirty="0"/>
              <a:t>VFR trips increased +23.5% compared to 2018, with 3.1 million trips in Wales to visit friends or relatives. These trips generated 9.7 million bednights and £327 million in spend.</a:t>
            </a:r>
            <a:endParaRPr lang="en-GB" sz="1050" b="1" dirty="0">
              <a:solidFill>
                <a:schemeClr val="accent1"/>
              </a:solidFill>
            </a:endParaRPr>
          </a:p>
          <a:p>
            <a:r>
              <a:rPr lang="en-GB" sz="1050" b="1" dirty="0"/>
              <a:t>In 2019, the volume of business trips in Wales decreased by -12.8% to 0.7 million.  These trips generated fewer bednights (down -9.2% to 1.8 million) but increased expenditure of £173 million (+9.5% increase versus 2018).</a:t>
            </a:r>
            <a:endParaRPr lang="en-GB" dirty="0">
              <a:solidFill>
                <a:schemeClr val="accent1"/>
              </a:solidFill>
            </a:endParaRPr>
          </a:p>
          <a:p>
            <a:endParaRPr lang="en-GB" dirty="0">
              <a:solidFill>
                <a:schemeClr val="accent1"/>
              </a:solidFill>
            </a:endParaRPr>
          </a:p>
        </p:txBody>
      </p:sp>
      <p:sp>
        <p:nvSpPr>
          <p:cNvPr id="21" name="TextBox 20">
            <a:extLst>
              <a:ext uri="{FF2B5EF4-FFF2-40B4-BE49-F238E27FC236}">
                <a16:creationId xmlns:a16="http://schemas.microsoft.com/office/drawing/2014/main" id="{D6C69B7E-7F5B-4BF6-8724-023D4A1CB8A7}"/>
              </a:ext>
            </a:extLst>
          </p:cNvPr>
          <p:cNvSpPr txBox="1"/>
          <p:nvPr/>
        </p:nvSpPr>
        <p:spPr>
          <a:xfrm>
            <a:off x="358593" y="5856667"/>
            <a:ext cx="8071381" cy="138499"/>
          </a:xfrm>
          <a:prstGeom prst="rect">
            <a:avLst/>
          </a:prstGeom>
          <a:noFill/>
        </p:spPr>
        <p:txBody>
          <a:bodyPr wrap="square" lIns="0" tIns="0" rIns="0" bIns="0" rtlCol="0">
            <a:spAutoFit/>
          </a:bodyPr>
          <a:lstStyle/>
          <a:p>
            <a:r>
              <a:rPr lang="en-GB" sz="900" i="1" dirty="0"/>
              <a:t>*Please note: Figures have been adjusted for inflation using CPI, to enable comparisons with 2019 spend data </a:t>
            </a:r>
          </a:p>
        </p:txBody>
      </p:sp>
      <p:sp>
        <p:nvSpPr>
          <p:cNvPr id="29" name="Freeform 16">
            <a:hlinkClick r:id="rId3" action="ppaction://hlinksldjump"/>
            <a:extLst>
              <a:ext uri="{FF2B5EF4-FFF2-40B4-BE49-F238E27FC236}">
                <a16:creationId xmlns:a16="http://schemas.microsoft.com/office/drawing/2014/main" id="{AD5C68A9-0E65-43A2-AD61-475E19FEFB2F}"/>
              </a:ext>
            </a:extLst>
          </p:cNvPr>
          <p:cNvSpPr>
            <a:spLocks noEditPoints="1"/>
          </p:cNvSpPr>
          <p:nvPr/>
        </p:nvSpPr>
        <p:spPr bwMode="auto">
          <a:xfrm>
            <a:off x="4723874"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3" name="Action Button: Information 22">
            <a:hlinkClick r:id="rId4" action="ppaction://hlinksldjump" highlightClick="1"/>
            <a:extLst>
              <a:ext uri="{FF2B5EF4-FFF2-40B4-BE49-F238E27FC236}">
                <a16:creationId xmlns:a16="http://schemas.microsoft.com/office/drawing/2014/main" id="{14B2580F-2E61-4829-AC02-6C8D0371BFD7}"/>
              </a:ext>
            </a:extLst>
          </p:cNvPr>
          <p:cNvSpPr/>
          <p:nvPr/>
        </p:nvSpPr>
        <p:spPr bwMode="ltGray">
          <a:xfrm>
            <a:off x="8012826" y="1902454"/>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cxnSp>
        <p:nvCxnSpPr>
          <p:cNvPr id="14" name="Straight Connector 13">
            <a:extLst>
              <a:ext uri="{FF2B5EF4-FFF2-40B4-BE49-F238E27FC236}">
                <a16:creationId xmlns:a16="http://schemas.microsoft.com/office/drawing/2014/main" id="{AFCCA2F3-9ED0-43A2-AFE6-930D90F5647F}"/>
              </a:ext>
            </a:extLst>
          </p:cNvPr>
          <p:cNvCxnSpPr>
            <a:cxnSpLocks/>
          </p:cNvCxnSpPr>
          <p:nvPr/>
        </p:nvCxnSpPr>
        <p:spPr>
          <a:xfrm>
            <a:off x="8282893" y="1888100"/>
            <a:ext cx="3602" cy="3900011"/>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pic>
        <p:nvPicPr>
          <p:cNvPr id="15" name="Picture 14">
            <a:extLst>
              <a:ext uri="{FF2B5EF4-FFF2-40B4-BE49-F238E27FC236}">
                <a16:creationId xmlns:a16="http://schemas.microsoft.com/office/drawing/2014/main" id="{0D072276-E21B-471D-9A0C-C613B85CF626}"/>
              </a:ext>
            </a:extLst>
          </p:cNvPr>
          <p:cNvPicPr/>
          <p:nvPr/>
        </p:nvPicPr>
        <p:blipFill>
          <a:blip r:embed="rId5">
            <a:extLst>
              <a:ext uri="{28A0092B-C50C-407E-A947-70E740481C1C}">
                <a14:useLocalDpi xmlns:a14="http://schemas.microsoft.com/office/drawing/2010/main" val="0"/>
              </a:ext>
            </a:extLst>
          </a:blip>
          <a:srcRect/>
          <a:stretch>
            <a:fillRect/>
          </a:stretch>
        </p:blipFill>
        <p:spPr bwMode="auto">
          <a:xfrm>
            <a:off x="4734527" y="1485847"/>
            <a:ext cx="442595" cy="25146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Slide Number Placeholder 1">
            <a:extLst>
              <a:ext uri="{FF2B5EF4-FFF2-40B4-BE49-F238E27FC236}">
                <a16:creationId xmlns:a16="http://schemas.microsoft.com/office/drawing/2014/main" id="{5C46BF21-46C5-4DE2-811A-E5EC755AA072}"/>
              </a:ext>
            </a:extLst>
          </p:cNvPr>
          <p:cNvSpPr>
            <a:spLocks noGrp="1"/>
          </p:cNvSpPr>
          <p:nvPr>
            <p:ph type="sldNum" sz="quarter" idx="4"/>
          </p:nvPr>
        </p:nvSpPr>
        <p:spPr/>
        <p:txBody>
          <a:bodyPr/>
          <a:lstStyle/>
          <a:p>
            <a:fld id="{4034BEE3-566C-4068-A777-C3A4762E861B}" type="slidenum">
              <a:rPr lang="en-GB" smtClean="0"/>
              <a:pPr/>
              <a:t>31</a:t>
            </a:fld>
            <a:endParaRPr lang="en-GB" dirty="0"/>
          </a:p>
        </p:txBody>
      </p:sp>
    </p:spTree>
    <p:extLst>
      <p:ext uri="{BB962C8B-B14F-4D97-AF65-F5344CB8AC3E}">
        <p14:creationId xmlns:p14="http://schemas.microsoft.com/office/powerpoint/2010/main" val="6930151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Trends in holiday trips in Great Britain  </a:t>
            </a:r>
          </a:p>
        </p:txBody>
      </p:sp>
      <p:graphicFrame>
        <p:nvGraphicFramePr>
          <p:cNvPr id="11" name="Table 10">
            <a:extLst>
              <a:ext uri="{FF2B5EF4-FFF2-40B4-BE49-F238E27FC236}">
                <a16:creationId xmlns:a16="http://schemas.microsoft.com/office/drawing/2014/main" id="{30B92695-5C06-48B3-B47E-6D95FA645C32}"/>
              </a:ext>
            </a:extLst>
          </p:cNvPr>
          <p:cNvGraphicFramePr>
            <a:graphicFrameLocks noGrp="1"/>
          </p:cNvGraphicFramePr>
          <p:nvPr>
            <p:extLst>
              <p:ext uri="{D42A27DB-BD31-4B8C-83A1-F6EECF244321}">
                <p14:modId xmlns:p14="http://schemas.microsoft.com/office/powerpoint/2010/main" val="1937256624"/>
              </p:ext>
            </p:extLst>
          </p:nvPr>
        </p:nvGraphicFramePr>
        <p:xfrm>
          <a:off x="357051" y="1882150"/>
          <a:ext cx="7369958" cy="3754725"/>
        </p:xfrm>
        <a:graphic>
          <a:graphicData uri="http://schemas.openxmlformats.org/drawingml/2006/table">
            <a:tbl>
              <a:tblPr/>
              <a:tblGrid>
                <a:gridCol w="1259822">
                  <a:extLst>
                    <a:ext uri="{9D8B030D-6E8A-4147-A177-3AD203B41FA5}">
                      <a16:colId xmlns:a16="http://schemas.microsoft.com/office/drawing/2014/main" val="20000"/>
                    </a:ext>
                  </a:extLst>
                </a:gridCol>
                <a:gridCol w="1385803">
                  <a:extLst>
                    <a:ext uri="{9D8B030D-6E8A-4147-A177-3AD203B41FA5}">
                      <a16:colId xmlns:a16="http://schemas.microsoft.com/office/drawing/2014/main" val="20001"/>
                    </a:ext>
                  </a:extLst>
                </a:gridCol>
                <a:gridCol w="1565780">
                  <a:extLst>
                    <a:ext uri="{9D8B030D-6E8A-4147-A177-3AD203B41FA5}">
                      <a16:colId xmlns:a16="http://schemas.microsoft.com/office/drawing/2014/main" val="20002"/>
                    </a:ext>
                  </a:extLst>
                </a:gridCol>
                <a:gridCol w="1390303">
                  <a:extLst>
                    <a:ext uri="{9D8B030D-6E8A-4147-A177-3AD203B41FA5}">
                      <a16:colId xmlns:a16="http://schemas.microsoft.com/office/drawing/2014/main" val="20003"/>
                    </a:ext>
                  </a:extLst>
                </a:gridCol>
                <a:gridCol w="1768250">
                  <a:extLst>
                    <a:ext uri="{9D8B030D-6E8A-4147-A177-3AD203B41FA5}">
                      <a16:colId xmlns:a16="http://schemas.microsoft.com/office/drawing/2014/main" val="20004"/>
                    </a:ext>
                  </a:extLst>
                </a:gridCol>
              </a:tblGrid>
              <a:tr h="216000">
                <a:tc gridSpan="5">
                  <a:txBody>
                    <a:bodyPr/>
                    <a:lstStyle/>
                    <a:p>
                      <a:pPr algn="l" fontAlgn="ctr"/>
                      <a:r>
                        <a:rPr lang="en-GB" sz="1000" b="1" i="0" u="none" strike="noStrike" dirty="0">
                          <a:solidFill>
                            <a:srgbClr val="FFFFFF"/>
                          </a:solidFill>
                          <a:effectLst/>
                          <a:latin typeface="Arial" panose="020B0604020202020204" pitchFamily="34" charset="0"/>
                        </a:rPr>
                        <a:t>Table 1.3.1 – Holiday trip taking by GB residents </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0"/>
                  </a:ext>
                </a:extLst>
              </a:tr>
              <a:tr h="497317">
                <a:tc>
                  <a:txBody>
                    <a:bodyPr/>
                    <a:lstStyle/>
                    <a:p>
                      <a:pPr algn="ctr" fontAlgn="ctr"/>
                      <a:r>
                        <a:rPr lang="en-GB" sz="900" b="0" i="0" u="none" strike="noStrike" dirty="0">
                          <a:solidFill>
                            <a:sysClr val="windowText" lastClr="000000"/>
                          </a:solidFill>
                          <a:effectLst/>
                          <a:latin typeface="Arial" panose="020B0604020202020204" pitchFamily="34" charset="0"/>
                        </a:rPr>
                        <a:t> -</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fontAlgn="ctr"/>
                      <a:r>
                        <a:rPr lang="en-GB" sz="900" b="1" i="0" u="none" strike="noStrike" dirty="0">
                          <a:solidFill>
                            <a:sysClr val="windowText" lastClr="000000"/>
                          </a:solidFill>
                          <a:effectLst/>
                          <a:latin typeface="Arial" panose="020B0604020202020204" pitchFamily="34" charset="0"/>
                        </a:rPr>
                        <a:t>GB residents’ holiday trips in GB</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GB"/>
                    </a:p>
                  </a:txBody>
                  <a:tcPr/>
                </a:tc>
                <a:tc gridSpan="2">
                  <a:txBody>
                    <a:bodyPr/>
                    <a:lstStyle/>
                    <a:p>
                      <a:pPr algn="ctr" fontAlgn="ctr"/>
                      <a:r>
                        <a:rPr lang="en-GB" sz="900" b="1" i="0" u="none" strike="noStrike" dirty="0">
                          <a:solidFill>
                            <a:sysClr val="windowText" lastClr="000000"/>
                          </a:solidFill>
                          <a:effectLst/>
                          <a:latin typeface="Arial" panose="020B0604020202020204" pitchFamily="34" charset="0"/>
                        </a:rPr>
                        <a:t>UK residents’ holiday trips overseas*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GB"/>
                    </a:p>
                  </a:txBody>
                  <a:tcPr/>
                </a:tc>
                <a:extLst>
                  <a:ext uri="{0D108BD9-81ED-4DB2-BD59-A6C34878D82A}">
                    <a16:rowId xmlns:a16="http://schemas.microsoft.com/office/drawing/2014/main" val="10001"/>
                  </a:ext>
                </a:extLst>
              </a:tr>
              <a:tr h="516248">
                <a:tc>
                  <a:txBody>
                    <a:bodyPr/>
                    <a:lstStyle/>
                    <a:p>
                      <a:pPr algn="l" fontAlgn="b"/>
                      <a:r>
                        <a:rPr lang="en-GB" sz="900" b="1" i="0" u="none" strike="noStrike" dirty="0">
                          <a:solidFill>
                            <a:srgbClr val="000000"/>
                          </a:solidFill>
                          <a:effectLst/>
                          <a:latin typeface="Arial" panose="020B0604020202020204" pitchFamily="34" charset="0"/>
                        </a:rPr>
                        <a:t>Destination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ysClr val="windowText" lastClr="000000"/>
                          </a:solidFill>
                          <a:effectLst/>
                          <a:latin typeface="Arial" panose="020B0604020202020204" pitchFamily="34" charset="0"/>
                        </a:rPr>
                        <a:t>Total trips</a:t>
                      </a:r>
                    </a:p>
                    <a:p>
                      <a:pPr algn="ctr" fontAlgn="ctr"/>
                      <a:r>
                        <a:rPr lang="en-GB" sz="900" b="1" i="0" u="none" strike="noStrike" dirty="0">
                          <a:solidFill>
                            <a:sysClr val="windowText" lastClr="000000"/>
                          </a:solidFill>
                          <a:effectLst/>
                          <a:latin typeface="Arial" panose="020B0604020202020204" pitchFamily="34" charset="0"/>
                        </a:rPr>
                        <a:t>(m)</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 change on previous year</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ysClr val="windowText" lastClr="000000"/>
                          </a:solidFill>
                          <a:effectLst/>
                          <a:latin typeface="Arial" panose="020B0604020202020204" pitchFamily="34" charset="0"/>
                        </a:rPr>
                        <a:t>Total trips</a:t>
                      </a:r>
                    </a:p>
                    <a:p>
                      <a:pPr algn="ctr" fontAlgn="ctr"/>
                      <a:r>
                        <a:rPr lang="en-GB" sz="900" b="1" i="0" u="none" strike="noStrike" dirty="0">
                          <a:solidFill>
                            <a:sysClr val="windowText" lastClr="000000"/>
                          </a:solidFill>
                          <a:effectLst/>
                          <a:latin typeface="Arial" panose="020B0604020202020204" pitchFamily="34" charset="0"/>
                        </a:rPr>
                        <a:t>(m)</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 change on previous year</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02"/>
                  </a:ext>
                </a:extLst>
              </a:tr>
              <a:tr h="210430">
                <a:tc>
                  <a:txBody>
                    <a:bodyPr/>
                    <a:lstStyle/>
                    <a:p>
                      <a:pPr algn="l" rtl="0" fontAlgn="b"/>
                      <a:r>
                        <a:rPr lang="en-GB" sz="1000" b="0" i="0" u="none" strike="noStrike" dirty="0">
                          <a:solidFill>
                            <a:srgbClr val="000000"/>
                          </a:solidFill>
                          <a:effectLst/>
                          <a:latin typeface="Arial" panose="020B0604020202020204" pitchFamily="34" charset="0"/>
                        </a:rPr>
                        <a:t>2019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1000" b="1" i="0" u="none" strike="noStrike" dirty="0">
                          <a:solidFill>
                            <a:srgbClr val="4BACC6"/>
                          </a:solidFill>
                          <a:effectLst/>
                          <a:latin typeface="Arial" panose="020B0604020202020204" pitchFamily="34" charset="0"/>
                        </a:rPr>
                        <a:t>60.452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1000" b="0" i="0" u="none" strike="noStrike">
                          <a:solidFill>
                            <a:srgbClr val="000000"/>
                          </a:solidFill>
                          <a:effectLst/>
                          <a:latin typeface="Arial" panose="020B0604020202020204" pitchFamily="34" charset="0"/>
                        </a:rPr>
                        <a:t>4.4%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1000" b="1" i="0" u="none" strike="noStrike">
                          <a:solidFill>
                            <a:srgbClr val="3EB1CC"/>
                          </a:solidFill>
                          <a:effectLst/>
                          <a:latin typeface="Arial" panose="020B0604020202020204" pitchFamily="34" charset="0"/>
                        </a:rPr>
                        <a:t>47.710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1000" b="0" i="0" u="none" strike="noStrike">
                          <a:solidFill>
                            <a:srgbClr val="000000"/>
                          </a:solidFill>
                          <a:effectLst/>
                          <a:latin typeface="Arial" panose="020B0604020202020204" pitchFamily="34" charset="0"/>
                        </a:rPr>
                        <a:t>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210430">
                <a:tc>
                  <a:txBody>
                    <a:bodyPr/>
                    <a:lstStyle/>
                    <a:p>
                      <a:pPr algn="l" rtl="0" fontAlgn="b"/>
                      <a:r>
                        <a:rPr lang="en-GB" sz="1000" b="0" i="0" u="none" strike="noStrike" dirty="0">
                          <a:solidFill>
                            <a:srgbClr val="000000"/>
                          </a:solidFill>
                          <a:effectLst/>
                          <a:latin typeface="Arial" panose="020B0604020202020204" pitchFamily="34" charset="0"/>
                        </a:rPr>
                        <a:t>2018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1000" b="1" i="0" u="none" strike="noStrike" dirty="0">
                          <a:solidFill>
                            <a:srgbClr val="4BACC6"/>
                          </a:solidFill>
                          <a:effectLst/>
                          <a:latin typeface="Arial" panose="020B0604020202020204" pitchFamily="34" charset="0"/>
                        </a:rPr>
                        <a:t>57.894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1000" b="0" i="0" u="none" strike="noStrike" dirty="0">
                          <a:solidFill>
                            <a:srgbClr val="000000"/>
                          </a:solidFill>
                          <a:effectLst/>
                          <a:latin typeface="Arial" panose="020B0604020202020204" pitchFamily="34" charset="0"/>
                        </a:rPr>
                        <a:t>-2.1%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1000" b="1" i="0" u="none" strike="noStrike">
                          <a:solidFill>
                            <a:srgbClr val="3EB1CC"/>
                          </a:solidFill>
                          <a:effectLst/>
                          <a:latin typeface="Arial" panose="020B0604020202020204" pitchFamily="34" charset="0"/>
                        </a:rPr>
                        <a:t>47.042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1000" b="0" i="0" u="none" strike="noStrike">
                          <a:solidFill>
                            <a:srgbClr val="000000"/>
                          </a:solidFill>
                          <a:effectLst/>
                          <a:latin typeface="Arial" panose="020B0604020202020204" pitchFamily="34" charset="0"/>
                        </a:rPr>
                        <a:t>0.9%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5"/>
                  </a:ext>
                </a:extLst>
              </a:tr>
              <a:tr h="210430">
                <a:tc>
                  <a:txBody>
                    <a:bodyPr/>
                    <a:lstStyle/>
                    <a:p>
                      <a:pPr algn="l" rtl="0" fontAlgn="b"/>
                      <a:r>
                        <a:rPr lang="en-GB" sz="1000" b="0" i="0" u="none" strike="noStrike">
                          <a:solidFill>
                            <a:srgbClr val="000000"/>
                          </a:solidFill>
                          <a:effectLst/>
                          <a:latin typeface="Arial" panose="020B0604020202020204" pitchFamily="34" charset="0"/>
                        </a:rPr>
                        <a:t>2017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1000" b="1" i="0" u="none" strike="noStrike" dirty="0">
                          <a:solidFill>
                            <a:srgbClr val="4BACC6"/>
                          </a:solidFill>
                          <a:effectLst/>
                          <a:latin typeface="Arial" panose="020B0604020202020204" pitchFamily="34" charset="0"/>
                        </a:rPr>
                        <a:t>59.149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1000" b="0" i="0" u="none" strike="noStrike" dirty="0">
                          <a:solidFill>
                            <a:srgbClr val="000000"/>
                          </a:solidFill>
                          <a:effectLst/>
                          <a:latin typeface="Arial" panose="020B0604020202020204" pitchFamily="34" charset="0"/>
                        </a:rPr>
                        <a:t>5.8%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1000" b="1" i="0" u="none" strike="noStrike">
                          <a:solidFill>
                            <a:srgbClr val="3EB1CC"/>
                          </a:solidFill>
                          <a:effectLst/>
                          <a:latin typeface="Arial" panose="020B0604020202020204" pitchFamily="34" charset="0"/>
                        </a:rPr>
                        <a:t>46.638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1000" b="0" i="0" u="none" strike="noStrike">
                          <a:solidFill>
                            <a:srgbClr val="000000"/>
                          </a:solidFill>
                          <a:effectLst/>
                          <a:latin typeface="Arial" panose="020B0604020202020204" pitchFamily="34" charset="0"/>
                        </a:rPr>
                        <a:t>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210430">
                <a:tc>
                  <a:txBody>
                    <a:bodyPr/>
                    <a:lstStyle/>
                    <a:p>
                      <a:pPr algn="l" rtl="0" fontAlgn="b"/>
                      <a:r>
                        <a:rPr lang="en-GB" sz="1000" b="0" i="0" u="none" strike="noStrike">
                          <a:solidFill>
                            <a:srgbClr val="000000"/>
                          </a:solidFill>
                          <a:effectLst/>
                          <a:latin typeface="Arial" panose="020B0604020202020204" pitchFamily="34" charset="0"/>
                        </a:rPr>
                        <a:t>2016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1000" b="1" i="0" u="none" strike="noStrike">
                          <a:solidFill>
                            <a:srgbClr val="4BACC6"/>
                          </a:solidFill>
                          <a:effectLst/>
                          <a:latin typeface="Arial" panose="020B0604020202020204" pitchFamily="34" charset="0"/>
                        </a:rPr>
                        <a:t>55.888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1000" b="0" i="0" u="none" strike="noStrike">
                          <a:solidFill>
                            <a:srgbClr val="000000"/>
                          </a:solidFill>
                          <a:effectLst/>
                          <a:latin typeface="Arial" panose="020B0604020202020204" pitchFamily="34" charset="0"/>
                        </a:rPr>
                        <a:t>-0.1%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1000" b="1" i="0" u="none" strike="noStrike" dirty="0">
                          <a:solidFill>
                            <a:srgbClr val="3EB1CC"/>
                          </a:solidFill>
                          <a:effectLst/>
                          <a:latin typeface="Arial" panose="020B0604020202020204" pitchFamily="34" charset="0"/>
                        </a:rPr>
                        <a:t>45.020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1000" b="0" i="0" u="none" strike="noStrike">
                          <a:solidFill>
                            <a:srgbClr val="000000"/>
                          </a:solidFill>
                          <a:effectLst/>
                          <a:latin typeface="Arial" panose="020B0604020202020204" pitchFamily="34" charset="0"/>
                        </a:rPr>
                        <a:t>6.8%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7"/>
                  </a:ext>
                </a:extLst>
              </a:tr>
              <a:tr h="210430">
                <a:tc>
                  <a:txBody>
                    <a:bodyPr/>
                    <a:lstStyle/>
                    <a:p>
                      <a:pPr algn="l" rtl="0" fontAlgn="ctr"/>
                      <a:r>
                        <a:rPr lang="en-GB" sz="1000" b="0" i="0" u="none" strike="noStrike">
                          <a:solidFill>
                            <a:srgbClr val="000000"/>
                          </a:solidFill>
                          <a:effectLst/>
                          <a:latin typeface="Arial" panose="020B0604020202020204" pitchFamily="34" charset="0"/>
                        </a:rPr>
                        <a:t>2015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1000" b="1" i="0" u="none" strike="noStrike">
                          <a:solidFill>
                            <a:srgbClr val="4BACC6"/>
                          </a:solidFill>
                          <a:effectLst/>
                          <a:latin typeface="Arial" panose="020B0604020202020204" pitchFamily="34" charset="0"/>
                        </a:rPr>
                        <a:t>55.960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1000" b="0" i="0" u="none" strike="noStrike">
                          <a:solidFill>
                            <a:srgbClr val="000000"/>
                          </a:solidFill>
                          <a:effectLst/>
                          <a:latin typeface="Arial" panose="020B0604020202020204" pitchFamily="34" charset="0"/>
                        </a:rPr>
                        <a:t>5.8%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1000" b="1" i="0" u="none" strike="noStrike" dirty="0">
                          <a:solidFill>
                            <a:srgbClr val="4BACC6"/>
                          </a:solidFill>
                          <a:effectLst/>
                          <a:latin typeface="Arial" panose="020B0604020202020204" pitchFamily="34" charset="0"/>
                        </a:rPr>
                        <a:t>42.150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1000" b="0" i="0" u="none" strike="noStrike" dirty="0">
                          <a:solidFill>
                            <a:srgbClr val="000000"/>
                          </a:solidFill>
                          <a:effectLst/>
                          <a:latin typeface="Arial" panose="020B0604020202020204" pitchFamily="34" charset="0"/>
                        </a:rPr>
                        <a:t>9.4%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210430">
                <a:tc>
                  <a:txBody>
                    <a:bodyPr/>
                    <a:lstStyle/>
                    <a:p>
                      <a:pPr algn="l" rtl="0" fontAlgn="ctr"/>
                      <a:r>
                        <a:rPr lang="en-GB" sz="1000" b="0" i="0" u="none" strike="noStrike">
                          <a:solidFill>
                            <a:srgbClr val="000000"/>
                          </a:solidFill>
                          <a:effectLst/>
                          <a:latin typeface="Arial" panose="020B0604020202020204" pitchFamily="34" charset="0"/>
                        </a:rPr>
                        <a:t>2014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1000" b="1" i="0" u="none" strike="noStrike">
                          <a:solidFill>
                            <a:srgbClr val="3EB1CC"/>
                          </a:solidFill>
                          <a:effectLst/>
                          <a:latin typeface="Arial" panose="020B0604020202020204" pitchFamily="34" charset="0"/>
                        </a:rPr>
                        <a:t>52.903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1000" b="0" i="0" u="none" strike="noStrike">
                          <a:solidFill>
                            <a:srgbClr val="000000"/>
                          </a:solidFill>
                          <a:effectLst/>
                          <a:latin typeface="Arial" panose="020B0604020202020204" pitchFamily="34" charset="0"/>
                        </a:rPr>
                        <a:t>-7.1%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1000" b="1" i="0" u="none" strike="noStrike">
                          <a:solidFill>
                            <a:srgbClr val="3EB1CC"/>
                          </a:solidFill>
                          <a:effectLst/>
                          <a:latin typeface="Arial" panose="020B0604020202020204" pitchFamily="34" charset="0"/>
                        </a:rPr>
                        <a:t>38.519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1000" b="0" i="0" u="none" strike="noStrike" dirty="0">
                          <a:solidFill>
                            <a:srgbClr val="000000"/>
                          </a:solidFill>
                          <a:effectLst/>
                          <a:latin typeface="Arial" panose="020B0604020202020204" pitchFamily="34" charset="0"/>
                        </a:rPr>
                        <a:t>3.7%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9"/>
                  </a:ext>
                </a:extLst>
              </a:tr>
              <a:tr h="210430">
                <a:tc>
                  <a:txBody>
                    <a:bodyPr/>
                    <a:lstStyle/>
                    <a:p>
                      <a:pPr algn="l" rtl="0" fontAlgn="ctr"/>
                      <a:r>
                        <a:rPr lang="en-GB" sz="1000" b="0" i="0" u="none" strike="noStrike">
                          <a:solidFill>
                            <a:srgbClr val="000000"/>
                          </a:solidFill>
                          <a:effectLst/>
                          <a:latin typeface="Arial" panose="020B0604020202020204" pitchFamily="34" charset="0"/>
                        </a:rPr>
                        <a:t>2013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1000" b="1" i="0" u="none" strike="noStrike">
                          <a:solidFill>
                            <a:srgbClr val="3EB1CC"/>
                          </a:solidFill>
                          <a:effectLst/>
                          <a:latin typeface="Arial" panose="020B0604020202020204" pitchFamily="34" charset="0"/>
                        </a:rPr>
                        <a:t>56.969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1000" b="0" i="0" u="none" strike="noStrike">
                          <a:solidFill>
                            <a:srgbClr val="000000"/>
                          </a:solidFill>
                          <a:effectLst/>
                          <a:latin typeface="Arial" panose="020B0604020202020204" pitchFamily="34" charset="0"/>
                        </a:rPr>
                        <a:t>-1.3%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1000" b="1" i="0" u="none" strike="noStrike">
                          <a:solidFill>
                            <a:srgbClr val="3EB1CC"/>
                          </a:solidFill>
                          <a:effectLst/>
                          <a:latin typeface="Arial" panose="020B0604020202020204" pitchFamily="34" charset="0"/>
                        </a:rPr>
                        <a:t>37.149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1000" b="0" i="0" u="none" strike="noStrike" dirty="0">
                          <a:solidFill>
                            <a:srgbClr val="000000"/>
                          </a:solidFill>
                          <a:effectLst/>
                          <a:latin typeface="Arial" panose="020B0604020202020204" pitchFamily="34" charset="0"/>
                        </a:rPr>
                        <a:t>2.7%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210430">
                <a:tc>
                  <a:txBody>
                    <a:bodyPr/>
                    <a:lstStyle/>
                    <a:p>
                      <a:pPr algn="l" rtl="0" fontAlgn="ctr"/>
                      <a:r>
                        <a:rPr lang="en-GB" sz="1000" b="0" i="0" u="none" strike="noStrike">
                          <a:solidFill>
                            <a:srgbClr val="000000"/>
                          </a:solidFill>
                          <a:effectLst/>
                          <a:latin typeface="Arial" panose="020B0604020202020204" pitchFamily="34" charset="0"/>
                        </a:rPr>
                        <a:t>2012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GB" sz="1000" b="1" i="0" u="none" strike="noStrike">
                          <a:solidFill>
                            <a:srgbClr val="3EB1CC"/>
                          </a:solidFill>
                          <a:effectLst/>
                          <a:latin typeface="Arial" panose="020B0604020202020204" pitchFamily="34" charset="0"/>
                        </a:rPr>
                        <a:t>57.695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GB" sz="1000" b="0" i="0" u="none" strike="noStrike">
                          <a:solidFill>
                            <a:srgbClr val="000000"/>
                          </a:solidFill>
                          <a:effectLst/>
                          <a:latin typeface="Arial" panose="020B0604020202020204" pitchFamily="34" charset="0"/>
                        </a:rPr>
                        <a:t>-1.3%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GB" sz="1000" b="1" i="0" u="none" strike="noStrike">
                          <a:solidFill>
                            <a:srgbClr val="3EB1CC"/>
                          </a:solidFill>
                          <a:effectLst/>
                          <a:latin typeface="Arial" panose="020B0604020202020204" pitchFamily="34" charset="0"/>
                        </a:rPr>
                        <a:t>36.173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GB" sz="1000" b="0" i="0" u="none" strike="noStrike" dirty="0">
                          <a:solidFill>
                            <a:srgbClr val="000000"/>
                          </a:solidFill>
                          <a:effectLst/>
                          <a:latin typeface="Arial" panose="020B0604020202020204" pitchFamily="34" charset="0"/>
                        </a:rPr>
                        <a:t>-1.8%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0011"/>
                  </a:ext>
                </a:extLst>
              </a:tr>
              <a:tr h="210430">
                <a:tc>
                  <a:txBody>
                    <a:bodyPr/>
                    <a:lstStyle/>
                    <a:p>
                      <a:pPr algn="l" rtl="0" fontAlgn="ctr"/>
                      <a:r>
                        <a:rPr lang="en-GB" sz="1000" b="0" i="0" u="none" strike="noStrike">
                          <a:solidFill>
                            <a:srgbClr val="000000"/>
                          </a:solidFill>
                          <a:effectLst/>
                          <a:latin typeface="Arial" panose="020B0604020202020204" pitchFamily="34" charset="0"/>
                        </a:rPr>
                        <a:t>2011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n-GB" sz="1000" b="1" i="0" u="none" strike="noStrike">
                          <a:solidFill>
                            <a:srgbClr val="3EB1CC"/>
                          </a:solidFill>
                          <a:effectLst/>
                          <a:latin typeface="Arial" panose="020B0604020202020204" pitchFamily="34" charset="0"/>
                        </a:rPr>
                        <a:t>58.435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n-GB" sz="1000" b="0" i="0" u="none" strike="noStrike">
                          <a:solidFill>
                            <a:srgbClr val="000000"/>
                          </a:solidFill>
                          <a:effectLst/>
                          <a:latin typeface="Arial" panose="020B0604020202020204" pitchFamily="34" charset="0"/>
                        </a:rPr>
                        <a:t>6.7%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n-GB" sz="1000" b="1" i="0" u="none" strike="noStrike">
                          <a:solidFill>
                            <a:srgbClr val="3EB1CC"/>
                          </a:solidFill>
                          <a:effectLst/>
                          <a:latin typeface="Arial" panose="020B0604020202020204" pitchFamily="34" charset="0"/>
                        </a:rPr>
                        <a:t>36.819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n-GB" sz="1000" b="0" i="0" u="none" strike="noStrike" dirty="0">
                          <a:solidFill>
                            <a:srgbClr val="000000"/>
                          </a:solidFill>
                          <a:effectLst/>
                          <a:latin typeface="Arial" panose="020B0604020202020204" pitchFamily="34" charset="0"/>
                        </a:rPr>
                        <a:t>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13"/>
                  </a:ext>
                </a:extLst>
              </a:tr>
              <a:tr h="210430">
                <a:tc>
                  <a:txBody>
                    <a:bodyPr/>
                    <a:lstStyle/>
                    <a:p>
                      <a:pPr algn="l" rtl="0" fontAlgn="ctr"/>
                      <a:r>
                        <a:rPr lang="en-GB" sz="1000" b="0" i="0" u="none" strike="noStrike">
                          <a:solidFill>
                            <a:srgbClr val="000000"/>
                          </a:solidFill>
                          <a:effectLst/>
                          <a:latin typeface="Arial" panose="020B0604020202020204" pitchFamily="34" charset="0"/>
                        </a:rPr>
                        <a:t>2010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1000" b="1" i="0" u="none" strike="noStrike">
                          <a:solidFill>
                            <a:srgbClr val="3EB1CC"/>
                          </a:solidFill>
                          <a:effectLst/>
                          <a:latin typeface="Arial" panose="020B0604020202020204" pitchFamily="34" charset="0"/>
                        </a:rPr>
                        <a:t>54.743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1000" b="0" i="0" u="none" strike="noStrike">
                          <a:solidFill>
                            <a:srgbClr val="000000"/>
                          </a:solidFill>
                          <a:effectLst/>
                          <a:latin typeface="Arial" panose="020B0604020202020204" pitchFamily="34" charset="0"/>
                        </a:rPr>
                        <a:t>-7.2%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1000" b="1" i="0" u="none" strike="noStrike">
                          <a:solidFill>
                            <a:srgbClr val="3EB1CC"/>
                          </a:solidFill>
                          <a:effectLst/>
                          <a:latin typeface="Arial" panose="020B0604020202020204" pitchFamily="34" charset="0"/>
                        </a:rPr>
                        <a:t>36.422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1000" b="0" i="0" u="none" strike="noStrike" dirty="0">
                          <a:solidFill>
                            <a:srgbClr val="000000"/>
                          </a:solidFill>
                          <a:effectLst/>
                          <a:latin typeface="Arial" panose="020B0604020202020204" pitchFamily="34" charset="0"/>
                        </a:rPr>
                        <a:t>-5.4%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791498984"/>
                  </a:ext>
                </a:extLst>
              </a:tr>
              <a:tr h="210430">
                <a:tc>
                  <a:txBody>
                    <a:bodyPr/>
                    <a:lstStyle/>
                    <a:p>
                      <a:pPr algn="l" rtl="0" fontAlgn="ctr"/>
                      <a:r>
                        <a:rPr lang="en-GB" sz="1000" b="0" i="0" u="none" strike="noStrike">
                          <a:solidFill>
                            <a:srgbClr val="000000"/>
                          </a:solidFill>
                          <a:effectLst/>
                          <a:latin typeface="Arial" panose="020B0604020202020204" pitchFamily="34" charset="0"/>
                        </a:rPr>
                        <a:t>2009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n-GB" sz="1000" b="1" i="0" u="none" strike="noStrike">
                          <a:solidFill>
                            <a:srgbClr val="3EB1CC"/>
                          </a:solidFill>
                          <a:effectLst/>
                          <a:latin typeface="Arial" panose="020B0604020202020204" pitchFamily="34" charset="0"/>
                        </a:rPr>
                        <a:t>58.974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n-GB" sz="1000" b="0" i="0" u="none" strike="noStrike">
                          <a:solidFill>
                            <a:srgbClr val="000000"/>
                          </a:solidFill>
                          <a:effectLst/>
                          <a:latin typeface="Arial" panose="020B0604020202020204" pitchFamily="34" charset="0"/>
                        </a:rPr>
                        <a:t>17.0%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n-GB" sz="1000" b="1" i="0" u="none" strike="noStrike">
                          <a:solidFill>
                            <a:srgbClr val="3EB1CC"/>
                          </a:solidFill>
                          <a:effectLst/>
                          <a:latin typeface="Arial" panose="020B0604020202020204" pitchFamily="34" charset="0"/>
                        </a:rPr>
                        <a:t>38.490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n-GB" sz="1000" b="0" i="0" u="none" strike="noStrike" dirty="0">
                          <a:solidFill>
                            <a:srgbClr val="000000"/>
                          </a:solidFill>
                          <a:effectLst/>
                          <a:latin typeface="Arial" panose="020B0604020202020204" pitchFamily="34" charset="0"/>
                        </a:rPr>
                        <a:t>-15.5%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600649499"/>
                  </a:ext>
                </a:extLst>
              </a:tr>
              <a:tr h="210430">
                <a:tc>
                  <a:txBody>
                    <a:bodyPr/>
                    <a:lstStyle/>
                    <a:p>
                      <a:pPr algn="l" rtl="0" fontAlgn="ctr"/>
                      <a:r>
                        <a:rPr lang="en-GB" sz="1000" b="0" i="0" u="none" strike="noStrike">
                          <a:solidFill>
                            <a:srgbClr val="000000"/>
                          </a:solidFill>
                          <a:effectLst/>
                          <a:latin typeface="Arial" panose="020B0604020202020204" pitchFamily="34" charset="0"/>
                        </a:rPr>
                        <a:t>2008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algn="ctr" rtl="0" fontAlgn="ctr"/>
                      <a:r>
                        <a:rPr lang="en-GB" sz="1000" b="1" i="0" u="none" strike="noStrike">
                          <a:solidFill>
                            <a:srgbClr val="3EB1CC"/>
                          </a:solidFill>
                          <a:effectLst/>
                          <a:latin typeface="Arial" panose="020B0604020202020204" pitchFamily="34" charset="0"/>
                        </a:rPr>
                        <a:t>50.417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algn="ctr" rtl="0" fontAlgn="ctr"/>
                      <a:r>
                        <a:rPr lang="en-GB" sz="1000" b="0" i="0" u="none" strike="noStrike">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algn="ctr" rtl="0" fontAlgn="ctr"/>
                      <a:r>
                        <a:rPr lang="en-GB" sz="1000" b="1" i="0" u="none" strike="noStrike">
                          <a:solidFill>
                            <a:srgbClr val="3EB1CC"/>
                          </a:solidFill>
                          <a:effectLst/>
                          <a:latin typeface="Arial" panose="020B0604020202020204" pitchFamily="34" charset="0"/>
                        </a:rPr>
                        <a:t>45.531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algn="ctr" rtl="0" fontAlgn="ctr"/>
                      <a:r>
                        <a:rPr lang="en-GB" sz="1000" b="0" i="0" u="none" strike="noStrike" dirty="0">
                          <a:solidFill>
                            <a:srgbClr val="000000"/>
                          </a:solidFill>
                          <a:effectLst/>
                          <a:latin typeface="Arial" panose="020B0604020202020204" pitchFamily="34" charset="0"/>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505890301"/>
                  </a:ext>
                </a:extLst>
              </a:tr>
            </a:tbl>
          </a:graphicData>
        </a:graphic>
      </p:graphicFrame>
      <p:sp>
        <p:nvSpPr>
          <p:cNvPr id="25" name="Content Placeholder 25"/>
          <p:cNvSpPr txBox="1">
            <a:spLocks/>
          </p:cNvSpPr>
          <p:nvPr/>
        </p:nvSpPr>
        <p:spPr>
          <a:xfrm>
            <a:off x="8238654" y="1892302"/>
            <a:ext cx="3611562" cy="381952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t>Showing holiday trip taking by GB residents in GB, and UK residents’ overseas from 2008-2019.</a:t>
            </a:r>
            <a:endParaRPr lang="en-GB" sz="1050" b="1" dirty="0"/>
          </a:p>
          <a:p>
            <a:r>
              <a:rPr lang="en-GB" sz="1050" b="1" dirty="0"/>
              <a:t>It is important to understand the performance of domestic tourism, and particularly domestic holidays, within the broader context of holiday taking by GB residents generally – both at home and overseas.</a:t>
            </a:r>
          </a:p>
          <a:p>
            <a:r>
              <a:rPr lang="en-GB" sz="1050" b="1" dirty="0"/>
              <a:t>Over the 12 year review period, 2019 saw the largest volume of domestic holiday trips, up +4.4% on 2018 but also +2.2% higher than 2017 (the previous year with the highest volume).</a:t>
            </a:r>
          </a:p>
          <a:p>
            <a:r>
              <a:rPr lang="en-GB" sz="1050" b="1" dirty="0"/>
              <a:t>The number of overseas trips fell markedly in 2009 as a result of the economic downturn, trips then remained broadly static until a noted recovery in 2013, which has continued each year since, with 2019 another record. </a:t>
            </a:r>
          </a:p>
        </p:txBody>
      </p:sp>
      <p:pic>
        <p:nvPicPr>
          <p:cNvPr id="18" name="Picture 17"/>
          <p:cNvPicPr/>
          <p:nvPr/>
        </p:nvPicPr>
        <p:blipFill>
          <a:blip r:embed="rId3">
            <a:extLst>
              <a:ext uri="{28A0092B-C50C-407E-A947-70E740481C1C}">
                <a14:useLocalDpi xmlns:a14="http://schemas.microsoft.com/office/drawing/2010/main" val="0"/>
              </a:ext>
            </a:extLst>
          </a:blip>
          <a:srcRect/>
          <a:stretch>
            <a:fillRect/>
          </a:stretch>
        </p:blipFill>
        <p:spPr bwMode="auto">
          <a:xfrm>
            <a:off x="5130978" y="1481973"/>
            <a:ext cx="442595" cy="25146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0" name="TextBox 19">
            <a:extLst>
              <a:ext uri="{FF2B5EF4-FFF2-40B4-BE49-F238E27FC236}">
                <a16:creationId xmlns:a16="http://schemas.microsoft.com/office/drawing/2014/main" id="{6A32686B-522D-44D6-8315-4095EEA1B7FB}"/>
              </a:ext>
            </a:extLst>
          </p:cNvPr>
          <p:cNvSpPr txBox="1"/>
          <p:nvPr/>
        </p:nvSpPr>
        <p:spPr>
          <a:xfrm>
            <a:off x="351502" y="5720535"/>
            <a:ext cx="3192810" cy="138499"/>
          </a:xfrm>
          <a:prstGeom prst="rect">
            <a:avLst/>
          </a:prstGeom>
          <a:noFill/>
        </p:spPr>
        <p:txBody>
          <a:bodyPr wrap="square" lIns="0" tIns="0" rIns="0" bIns="0" rtlCol="0">
            <a:spAutoFit/>
          </a:bodyPr>
          <a:lstStyle/>
          <a:p>
            <a:r>
              <a:rPr lang="en-GB" sz="900" i="1" dirty="0"/>
              <a:t>*Source: International Passenger Survey (IPS)</a:t>
            </a:r>
          </a:p>
        </p:txBody>
      </p:sp>
      <p:sp>
        <p:nvSpPr>
          <p:cNvPr id="28" name="Freeform 16">
            <a:hlinkClick r:id="rId4" action="ppaction://hlinksldjump"/>
            <a:extLst>
              <a:ext uri="{FF2B5EF4-FFF2-40B4-BE49-F238E27FC236}">
                <a16:creationId xmlns:a16="http://schemas.microsoft.com/office/drawing/2014/main" id="{E0654551-9523-4492-BB9F-09B1612C6DB3}"/>
              </a:ext>
            </a:extLst>
          </p:cNvPr>
          <p:cNvSpPr>
            <a:spLocks noEditPoints="1"/>
          </p:cNvSpPr>
          <p:nvPr/>
        </p:nvSpPr>
        <p:spPr bwMode="auto">
          <a:xfrm>
            <a:off x="4723874"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3" name="Action Button: Information 22">
            <a:hlinkClick r:id="rId5" action="ppaction://hlinksldjump" highlightClick="1"/>
            <a:extLst>
              <a:ext uri="{FF2B5EF4-FFF2-40B4-BE49-F238E27FC236}">
                <a16:creationId xmlns:a16="http://schemas.microsoft.com/office/drawing/2014/main" id="{28D4A149-A396-4CAA-8720-139EB6108237}"/>
              </a:ext>
            </a:extLst>
          </p:cNvPr>
          <p:cNvSpPr/>
          <p:nvPr/>
        </p:nvSpPr>
        <p:spPr bwMode="ltGray">
          <a:xfrm>
            <a:off x="7781901" y="1889309"/>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cxnSp>
        <p:nvCxnSpPr>
          <p:cNvPr id="14" name="Straight Connector 13">
            <a:extLst>
              <a:ext uri="{FF2B5EF4-FFF2-40B4-BE49-F238E27FC236}">
                <a16:creationId xmlns:a16="http://schemas.microsoft.com/office/drawing/2014/main" id="{4753A3E6-131E-43EE-BFFE-A9ADBDD0DF73}"/>
              </a:ext>
            </a:extLst>
          </p:cNvPr>
          <p:cNvCxnSpPr>
            <a:cxnSpLocks/>
          </p:cNvCxnSpPr>
          <p:nvPr/>
        </p:nvCxnSpPr>
        <p:spPr>
          <a:xfrm>
            <a:off x="8035244" y="1889309"/>
            <a:ext cx="15842" cy="3895541"/>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2" name="Slide Number Placeholder 1">
            <a:extLst>
              <a:ext uri="{FF2B5EF4-FFF2-40B4-BE49-F238E27FC236}">
                <a16:creationId xmlns:a16="http://schemas.microsoft.com/office/drawing/2014/main" id="{1582385B-911B-41E7-B196-C45BC0B57A49}"/>
              </a:ext>
            </a:extLst>
          </p:cNvPr>
          <p:cNvSpPr>
            <a:spLocks noGrp="1"/>
          </p:cNvSpPr>
          <p:nvPr>
            <p:ph type="sldNum" sz="quarter" idx="4"/>
          </p:nvPr>
        </p:nvSpPr>
        <p:spPr/>
        <p:txBody>
          <a:bodyPr/>
          <a:lstStyle/>
          <a:p>
            <a:fld id="{4034BEE3-566C-4068-A777-C3A4762E861B}" type="slidenum">
              <a:rPr lang="en-GB" smtClean="0"/>
              <a:pPr/>
              <a:t>32</a:t>
            </a:fld>
            <a:endParaRPr lang="en-GB" dirty="0"/>
          </a:p>
        </p:txBody>
      </p:sp>
    </p:spTree>
    <p:extLst>
      <p:ext uri="{BB962C8B-B14F-4D97-AF65-F5344CB8AC3E}">
        <p14:creationId xmlns:p14="http://schemas.microsoft.com/office/powerpoint/2010/main" val="13889744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pPr>
              <a:tabLst>
                <a:tab pos="5383213" algn="l"/>
              </a:tabLst>
            </a:pPr>
            <a:r>
              <a:rPr lang="en-GB" dirty="0"/>
              <a:t>Fig 4. Trends in holiday trips in Great Britain	        </a:t>
            </a:r>
            <a:r>
              <a:rPr lang="en-GB" sz="1600" dirty="0">
                <a:solidFill>
                  <a:srgbClr val="717171"/>
                </a:solidFill>
              </a:rPr>
              <a:t>(continued)</a:t>
            </a:r>
            <a:endParaRPr lang="en-GB" dirty="0"/>
          </a:p>
        </p:txBody>
      </p:sp>
      <p:graphicFrame>
        <p:nvGraphicFramePr>
          <p:cNvPr id="33" name="Chart 32">
            <a:extLst>
              <a:ext uri="{FF2B5EF4-FFF2-40B4-BE49-F238E27FC236}">
                <a16:creationId xmlns:a16="http://schemas.microsoft.com/office/drawing/2014/main" id="{C5E31101-1731-4F3E-8F74-497FB07001BD}"/>
              </a:ext>
            </a:extLst>
          </p:cNvPr>
          <p:cNvGraphicFramePr/>
          <p:nvPr/>
        </p:nvGraphicFramePr>
        <p:xfrm>
          <a:off x="-79906" y="1616696"/>
          <a:ext cx="8011558" cy="4571935"/>
        </p:xfrm>
        <a:graphic>
          <a:graphicData uri="http://schemas.openxmlformats.org/drawingml/2006/chart">
            <c:chart xmlns:c="http://schemas.openxmlformats.org/drawingml/2006/chart" xmlns:r="http://schemas.openxmlformats.org/officeDocument/2006/relationships" r:id="rId2"/>
          </a:graphicData>
        </a:graphic>
      </p:graphicFrame>
      <p:sp>
        <p:nvSpPr>
          <p:cNvPr id="20" name="Content Placeholder 25"/>
          <p:cNvSpPr txBox="1">
            <a:spLocks/>
          </p:cNvSpPr>
          <p:nvPr/>
        </p:nvSpPr>
        <p:spPr>
          <a:xfrm>
            <a:off x="8238654" y="1892302"/>
            <a:ext cx="3597274" cy="381952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t>Highlighting the trends in holiday trips for GB, broken down by domestic holiday trip length and outbound holidays from 2009 -2019.</a:t>
            </a:r>
            <a:endParaRPr lang="en-GB" sz="1050" b="1" dirty="0"/>
          </a:p>
          <a:p>
            <a:r>
              <a:rPr lang="en-GB" sz="1050" b="1" dirty="0"/>
              <a:t>Overall, the share of domestic holidays against outbound holidays has been declining steadily since 2013, when 39% of holidays were taken overseas, to 2018 with 45%.  This stabilised In 2019, with 44% of holidays being overseas. </a:t>
            </a:r>
          </a:p>
        </p:txBody>
      </p:sp>
      <p:sp>
        <p:nvSpPr>
          <p:cNvPr id="28" name="TextBox 27">
            <a:extLst>
              <a:ext uri="{FF2B5EF4-FFF2-40B4-BE49-F238E27FC236}">
                <a16:creationId xmlns:a16="http://schemas.microsoft.com/office/drawing/2014/main" id="{FAAC0807-925F-47E7-8BCD-5ECF224D28D4}"/>
              </a:ext>
            </a:extLst>
          </p:cNvPr>
          <p:cNvSpPr txBox="1"/>
          <p:nvPr/>
        </p:nvSpPr>
        <p:spPr>
          <a:xfrm>
            <a:off x="344398" y="5858641"/>
            <a:ext cx="3192810" cy="138499"/>
          </a:xfrm>
          <a:prstGeom prst="rect">
            <a:avLst/>
          </a:prstGeom>
          <a:noFill/>
        </p:spPr>
        <p:txBody>
          <a:bodyPr wrap="square" lIns="0" tIns="0" rIns="0" bIns="0" rtlCol="0">
            <a:spAutoFit/>
          </a:bodyPr>
          <a:lstStyle/>
          <a:p>
            <a:r>
              <a:rPr lang="en-GB" sz="900" i="1" dirty="0"/>
              <a:t>*Source: International Passenger Survey (IPS)</a:t>
            </a:r>
          </a:p>
        </p:txBody>
      </p:sp>
      <p:graphicFrame>
        <p:nvGraphicFramePr>
          <p:cNvPr id="34" name="Table 33">
            <a:extLst>
              <a:ext uri="{FF2B5EF4-FFF2-40B4-BE49-F238E27FC236}">
                <a16:creationId xmlns:a16="http://schemas.microsoft.com/office/drawing/2014/main" id="{BA106F64-FD2D-456E-9188-A5A02B342A57}"/>
              </a:ext>
            </a:extLst>
          </p:cNvPr>
          <p:cNvGraphicFramePr>
            <a:graphicFrameLocks noGrp="1"/>
          </p:cNvGraphicFramePr>
          <p:nvPr>
            <p:extLst>
              <p:ext uri="{D42A27DB-BD31-4B8C-83A1-F6EECF244321}">
                <p14:modId xmlns:p14="http://schemas.microsoft.com/office/powerpoint/2010/main" val="2814809479"/>
              </p:ext>
            </p:extLst>
          </p:nvPr>
        </p:nvGraphicFramePr>
        <p:xfrm>
          <a:off x="811160" y="5370423"/>
          <a:ext cx="7061483" cy="435227"/>
        </p:xfrm>
        <a:graphic>
          <a:graphicData uri="http://schemas.openxmlformats.org/drawingml/2006/table">
            <a:tbl>
              <a:tblPr/>
              <a:tblGrid>
                <a:gridCol w="641953">
                  <a:extLst>
                    <a:ext uri="{9D8B030D-6E8A-4147-A177-3AD203B41FA5}">
                      <a16:colId xmlns:a16="http://schemas.microsoft.com/office/drawing/2014/main" val="20000"/>
                    </a:ext>
                  </a:extLst>
                </a:gridCol>
                <a:gridCol w="641953">
                  <a:extLst>
                    <a:ext uri="{9D8B030D-6E8A-4147-A177-3AD203B41FA5}">
                      <a16:colId xmlns:a16="http://schemas.microsoft.com/office/drawing/2014/main" val="20001"/>
                    </a:ext>
                  </a:extLst>
                </a:gridCol>
                <a:gridCol w="641953">
                  <a:extLst>
                    <a:ext uri="{9D8B030D-6E8A-4147-A177-3AD203B41FA5}">
                      <a16:colId xmlns:a16="http://schemas.microsoft.com/office/drawing/2014/main" val="20002"/>
                    </a:ext>
                  </a:extLst>
                </a:gridCol>
                <a:gridCol w="641953">
                  <a:extLst>
                    <a:ext uri="{9D8B030D-6E8A-4147-A177-3AD203B41FA5}">
                      <a16:colId xmlns:a16="http://schemas.microsoft.com/office/drawing/2014/main" val="20003"/>
                    </a:ext>
                  </a:extLst>
                </a:gridCol>
                <a:gridCol w="641953">
                  <a:extLst>
                    <a:ext uri="{9D8B030D-6E8A-4147-A177-3AD203B41FA5}">
                      <a16:colId xmlns:a16="http://schemas.microsoft.com/office/drawing/2014/main" val="20004"/>
                    </a:ext>
                  </a:extLst>
                </a:gridCol>
                <a:gridCol w="641953">
                  <a:extLst>
                    <a:ext uri="{9D8B030D-6E8A-4147-A177-3AD203B41FA5}">
                      <a16:colId xmlns:a16="http://schemas.microsoft.com/office/drawing/2014/main" val="20005"/>
                    </a:ext>
                  </a:extLst>
                </a:gridCol>
                <a:gridCol w="641953">
                  <a:extLst>
                    <a:ext uri="{9D8B030D-6E8A-4147-A177-3AD203B41FA5}">
                      <a16:colId xmlns:a16="http://schemas.microsoft.com/office/drawing/2014/main" val="20006"/>
                    </a:ext>
                  </a:extLst>
                </a:gridCol>
                <a:gridCol w="641953">
                  <a:extLst>
                    <a:ext uri="{9D8B030D-6E8A-4147-A177-3AD203B41FA5}">
                      <a16:colId xmlns:a16="http://schemas.microsoft.com/office/drawing/2014/main" val="20007"/>
                    </a:ext>
                  </a:extLst>
                </a:gridCol>
                <a:gridCol w="641953">
                  <a:extLst>
                    <a:ext uri="{9D8B030D-6E8A-4147-A177-3AD203B41FA5}">
                      <a16:colId xmlns:a16="http://schemas.microsoft.com/office/drawing/2014/main" val="2660754169"/>
                    </a:ext>
                  </a:extLst>
                </a:gridCol>
                <a:gridCol w="641953">
                  <a:extLst>
                    <a:ext uri="{9D8B030D-6E8A-4147-A177-3AD203B41FA5}">
                      <a16:colId xmlns:a16="http://schemas.microsoft.com/office/drawing/2014/main" val="730426536"/>
                    </a:ext>
                  </a:extLst>
                </a:gridCol>
                <a:gridCol w="641953">
                  <a:extLst>
                    <a:ext uri="{9D8B030D-6E8A-4147-A177-3AD203B41FA5}">
                      <a16:colId xmlns:a16="http://schemas.microsoft.com/office/drawing/2014/main" val="1170136344"/>
                    </a:ext>
                  </a:extLst>
                </a:gridCol>
              </a:tblGrid>
              <a:tr h="435227">
                <a:tc>
                  <a:txBody>
                    <a:bodyPr/>
                    <a:lstStyle/>
                    <a:p>
                      <a:pPr marL="0" indent="0" algn="ctr" rtl="0" fontAlgn="ctr">
                        <a:tabLst/>
                      </a:pPr>
                      <a:r>
                        <a:rPr lang="en-GB" sz="1200" b="1" i="0" u="none" strike="noStrike" dirty="0">
                          <a:solidFill>
                            <a:srgbClr val="717171"/>
                          </a:solidFill>
                          <a:effectLst/>
                          <a:latin typeface="Arial" panose="020B0604020202020204" pitchFamily="34" charset="0"/>
                          <a:ea typeface="Verdana" panose="020B0604030504040204" pitchFamily="34" charset="0"/>
                          <a:cs typeface="Arial" panose="020B0604020202020204" pitchFamily="34" charset="0"/>
                        </a:rPr>
                        <a:t>2009</a:t>
                      </a:r>
                    </a:p>
                  </a:txBody>
                  <a:tcPr marL="7677" marR="7677" marT="7677" marB="0" anchor="b">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a:noFill/>
                    </a:lnT>
                    <a:lnB>
                      <a:noFill/>
                    </a:lnB>
                    <a:lnTlToBr w="12700" cmpd="sng">
                      <a:noFill/>
                      <a:prstDash val="solid"/>
                    </a:lnTlToBr>
                    <a:lnBlToTr w="12700" cmpd="sng">
                      <a:noFill/>
                      <a:prstDash val="solid"/>
                    </a:lnBlToTr>
                  </a:tcPr>
                </a:tc>
                <a:tc>
                  <a:txBody>
                    <a:bodyPr/>
                    <a:lstStyle/>
                    <a:p>
                      <a:pPr marL="0" indent="0" algn="ctr" rtl="0" fontAlgn="ctr"/>
                      <a:r>
                        <a:rPr lang="en-GB" sz="1200" b="1" i="0" u="none" strike="noStrike" dirty="0">
                          <a:solidFill>
                            <a:srgbClr val="717171"/>
                          </a:solidFill>
                          <a:effectLst/>
                          <a:latin typeface="Arial" panose="020B0604020202020204" pitchFamily="34" charset="0"/>
                          <a:ea typeface="Verdana" panose="020B0604030504040204" pitchFamily="34" charset="0"/>
                          <a:cs typeface="Arial" panose="020B0604020202020204" pitchFamily="34" charset="0"/>
                        </a:rPr>
                        <a:t>2010</a:t>
                      </a:r>
                    </a:p>
                  </a:txBody>
                  <a:tcPr marL="7677" marR="7677" marT="7677" marB="0" anchor="b">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a:noFill/>
                    </a:lnT>
                    <a:lnB>
                      <a:noFill/>
                    </a:lnB>
                  </a:tcPr>
                </a:tc>
                <a:tc>
                  <a:txBody>
                    <a:bodyPr/>
                    <a:lstStyle/>
                    <a:p>
                      <a:pPr algn="ctr" rtl="0" fontAlgn="ctr"/>
                      <a:r>
                        <a:rPr lang="en-GB" sz="1200" b="1" i="0" u="none" strike="noStrike" dirty="0">
                          <a:solidFill>
                            <a:srgbClr val="717171"/>
                          </a:solidFill>
                          <a:effectLst/>
                          <a:latin typeface="Arial" panose="020B0604020202020204" pitchFamily="34" charset="0"/>
                          <a:ea typeface="Verdana" panose="020B0604030504040204" pitchFamily="34" charset="0"/>
                          <a:cs typeface="Arial" panose="020B0604020202020204" pitchFamily="34" charset="0"/>
                        </a:rPr>
                        <a:t>2011</a:t>
                      </a:r>
                    </a:p>
                  </a:txBody>
                  <a:tcPr marL="7677" marR="7677" marT="7677" marB="0" anchor="b">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a:noFill/>
                    </a:lnT>
                    <a:lnB>
                      <a:noFill/>
                    </a:lnB>
                  </a:tcPr>
                </a:tc>
                <a:tc>
                  <a:txBody>
                    <a:bodyPr/>
                    <a:lstStyle/>
                    <a:p>
                      <a:pPr algn="ctr" rtl="0" fontAlgn="ctr"/>
                      <a:r>
                        <a:rPr lang="en-GB" sz="1200" b="1" i="0" u="none" strike="noStrike" dirty="0">
                          <a:solidFill>
                            <a:srgbClr val="717171"/>
                          </a:solidFill>
                          <a:effectLst/>
                          <a:latin typeface="Arial" panose="020B0604020202020204" pitchFamily="34" charset="0"/>
                          <a:ea typeface="Verdana" panose="020B0604030504040204" pitchFamily="34" charset="0"/>
                          <a:cs typeface="Arial" panose="020B0604020202020204" pitchFamily="34" charset="0"/>
                        </a:rPr>
                        <a:t>2012</a:t>
                      </a:r>
                    </a:p>
                  </a:txBody>
                  <a:tcPr marL="7677" marR="7677" marT="7677" marB="0" anchor="b">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a:noFill/>
                    </a:lnT>
                    <a:lnB>
                      <a:noFill/>
                    </a:lnB>
                  </a:tcPr>
                </a:tc>
                <a:tc>
                  <a:txBody>
                    <a:bodyPr/>
                    <a:lstStyle/>
                    <a:p>
                      <a:pPr algn="ctr" rtl="0" fontAlgn="ctr"/>
                      <a:r>
                        <a:rPr lang="en-GB" sz="1200" b="1" i="0" u="none" strike="noStrike" dirty="0">
                          <a:solidFill>
                            <a:srgbClr val="717171"/>
                          </a:solidFill>
                          <a:effectLst/>
                          <a:latin typeface="Arial" panose="020B0604020202020204" pitchFamily="34" charset="0"/>
                          <a:ea typeface="Verdana" panose="020B0604030504040204" pitchFamily="34" charset="0"/>
                          <a:cs typeface="Arial" panose="020B0604020202020204" pitchFamily="34" charset="0"/>
                        </a:rPr>
                        <a:t>2013</a:t>
                      </a:r>
                    </a:p>
                  </a:txBody>
                  <a:tcPr marL="7677" marR="7677" marT="7677" marB="0" anchor="b">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a:noFill/>
                    </a:lnT>
                    <a:lnB>
                      <a:noFill/>
                    </a:lnB>
                  </a:tcPr>
                </a:tc>
                <a:tc>
                  <a:txBody>
                    <a:bodyPr/>
                    <a:lstStyle/>
                    <a:p>
                      <a:pPr algn="ctr" rtl="0" fontAlgn="ctr"/>
                      <a:r>
                        <a:rPr lang="en-GB" sz="1200" b="1" i="0" u="none" strike="noStrike" dirty="0">
                          <a:solidFill>
                            <a:srgbClr val="717171"/>
                          </a:solidFill>
                          <a:effectLst/>
                          <a:latin typeface="Arial" panose="020B0604020202020204" pitchFamily="34" charset="0"/>
                          <a:ea typeface="Verdana" panose="020B0604030504040204" pitchFamily="34" charset="0"/>
                          <a:cs typeface="Arial" panose="020B0604020202020204" pitchFamily="34" charset="0"/>
                        </a:rPr>
                        <a:t>2014</a:t>
                      </a:r>
                    </a:p>
                  </a:txBody>
                  <a:tcPr marL="7677" marR="7677" marT="7677" marB="0" anchor="b">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a:noFill/>
                    </a:lnT>
                    <a:lnB>
                      <a:noFill/>
                    </a:lnB>
                  </a:tcPr>
                </a:tc>
                <a:tc>
                  <a:txBody>
                    <a:bodyPr/>
                    <a:lstStyle/>
                    <a:p>
                      <a:pPr algn="ctr" rtl="0" fontAlgn="ctr"/>
                      <a:r>
                        <a:rPr lang="en-GB" sz="1200" b="1" i="0" u="none" strike="noStrike" dirty="0">
                          <a:solidFill>
                            <a:srgbClr val="717171"/>
                          </a:solidFill>
                          <a:effectLst/>
                          <a:latin typeface="Arial" panose="020B0604020202020204" pitchFamily="34" charset="0"/>
                          <a:ea typeface="Verdana" panose="020B0604030504040204" pitchFamily="34" charset="0"/>
                          <a:cs typeface="Arial" panose="020B0604020202020204" pitchFamily="34" charset="0"/>
                        </a:rPr>
                        <a:t>2015</a:t>
                      </a:r>
                    </a:p>
                  </a:txBody>
                  <a:tcPr marL="7677" marR="7677" marT="7677" marB="0" anchor="b">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a:noFill/>
                    </a:lnT>
                    <a:lnB>
                      <a:noFill/>
                    </a:lnB>
                  </a:tcPr>
                </a:tc>
                <a:tc>
                  <a:txBody>
                    <a:bodyPr/>
                    <a:lstStyle/>
                    <a:p>
                      <a:pPr algn="ctr" rtl="0" fontAlgn="ctr"/>
                      <a:r>
                        <a:rPr lang="en-GB" sz="1200" b="1" i="0" u="none" strike="noStrike" dirty="0">
                          <a:solidFill>
                            <a:srgbClr val="717171"/>
                          </a:solidFill>
                          <a:effectLst/>
                          <a:latin typeface="Arial" panose="020B0604020202020204" pitchFamily="34" charset="0"/>
                          <a:ea typeface="Verdana" panose="020B0604030504040204" pitchFamily="34" charset="0"/>
                          <a:cs typeface="Arial" panose="020B0604020202020204" pitchFamily="34" charset="0"/>
                        </a:rPr>
                        <a:t>2016</a:t>
                      </a:r>
                    </a:p>
                  </a:txBody>
                  <a:tcPr marL="7677" marR="7677" marT="7677" marB="0" anchor="b">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a:noFill/>
                    </a:lnT>
                    <a:lnB>
                      <a:noFill/>
                    </a:lnB>
                  </a:tcPr>
                </a:tc>
                <a:tc>
                  <a:txBody>
                    <a:bodyPr/>
                    <a:lstStyle/>
                    <a:p>
                      <a:pPr algn="ctr" rtl="0" fontAlgn="ctr"/>
                      <a:r>
                        <a:rPr lang="en-GB" sz="1200" b="1" i="0" u="none" strike="noStrike" dirty="0">
                          <a:solidFill>
                            <a:srgbClr val="717171"/>
                          </a:solidFill>
                          <a:effectLst/>
                          <a:latin typeface="Arial" panose="020B0604020202020204" pitchFamily="34" charset="0"/>
                          <a:ea typeface="Verdana" panose="020B0604030504040204" pitchFamily="34" charset="0"/>
                          <a:cs typeface="Arial" panose="020B0604020202020204" pitchFamily="34" charset="0"/>
                        </a:rPr>
                        <a:t>2017</a:t>
                      </a:r>
                    </a:p>
                  </a:txBody>
                  <a:tcPr marL="7677" marR="7677" marT="7677" marB="0" anchor="b">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a:noFill/>
                    </a:lnT>
                    <a:lnB>
                      <a:noFill/>
                    </a:lnB>
                  </a:tcPr>
                </a:tc>
                <a:tc>
                  <a:txBody>
                    <a:bodyPr/>
                    <a:lstStyle/>
                    <a:p>
                      <a:pPr algn="ctr" rtl="0" fontAlgn="ctr"/>
                      <a:r>
                        <a:rPr lang="en-GB" sz="1200" b="1" i="0" u="none" strike="noStrike" dirty="0">
                          <a:solidFill>
                            <a:srgbClr val="717171"/>
                          </a:solidFill>
                          <a:effectLst/>
                          <a:latin typeface="Arial" panose="020B0604020202020204" pitchFamily="34" charset="0"/>
                          <a:ea typeface="Verdana" panose="020B0604030504040204" pitchFamily="34" charset="0"/>
                          <a:cs typeface="Arial" panose="020B0604020202020204" pitchFamily="34" charset="0"/>
                        </a:rPr>
                        <a:t>2018</a:t>
                      </a:r>
                    </a:p>
                  </a:txBody>
                  <a:tcPr marL="7677" marR="7677" marT="7677" marB="0" anchor="b">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a:noFill/>
                    </a:lnT>
                    <a:lnB>
                      <a:noFill/>
                    </a:lnB>
                  </a:tcPr>
                </a:tc>
                <a:tc>
                  <a:txBody>
                    <a:bodyPr/>
                    <a:lstStyle/>
                    <a:p>
                      <a:pPr algn="ctr" rtl="0" fontAlgn="ctr"/>
                      <a:r>
                        <a:rPr lang="en-GB" sz="1200" b="1" i="0" u="none" strike="noStrike" dirty="0">
                          <a:solidFill>
                            <a:srgbClr val="717171"/>
                          </a:solidFill>
                          <a:effectLst/>
                          <a:latin typeface="Arial" panose="020B0604020202020204" pitchFamily="34" charset="0"/>
                          <a:ea typeface="Verdana" panose="020B0604030504040204" pitchFamily="34" charset="0"/>
                          <a:cs typeface="Arial" panose="020B0604020202020204" pitchFamily="34" charset="0"/>
                        </a:rPr>
                        <a:t>2019</a:t>
                      </a:r>
                    </a:p>
                  </a:txBody>
                  <a:tcPr marL="7677" marR="7677" marT="7677" marB="0" anchor="b">
                    <a:lnL w="3175" cap="flat" cmpd="sng" algn="ctr">
                      <a:solidFill>
                        <a:schemeClr val="bg1">
                          <a:lumMod val="75000"/>
                        </a:schemeClr>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00"/>
                  </a:ext>
                </a:extLst>
              </a:tr>
            </a:tbl>
          </a:graphicData>
        </a:graphic>
      </p:graphicFrame>
      <p:cxnSp>
        <p:nvCxnSpPr>
          <p:cNvPr id="35" name="Straight Connector 34">
            <a:extLst>
              <a:ext uri="{FF2B5EF4-FFF2-40B4-BE49-F238E27FC236}">
                <a16:creationId xmlns:a16="http://schemas.microsoft.com/office/drawing/2014/main" id="{9AA81855-DC16-4B56-B79A-2935D48E9A94}"/>
              </a:ext>
            </a:extLst>
          </p:cNvPr>
          <p:cNvCxnSpPr>
            <a:cxnSpLocks/>
          </p:cNvCxnSpPr>
          <p:nvPr/>
        </p:nvCxnSpPr>
        <p:spPr>
          <a:xfrm flipV="1">
            <a:off x="5301522" y="2375085"/>
            <a:ext cx="0" cy="3438277"/>
          </a:xfrm>
          <a:prstGeom prst="line">
            <a:avLst/>
          </a:prstGeom>
          <a:ln w="9525">
            <a:solidFill>
              <a:schemeClr val="bg1">
                <a:lumMod val="65000"/>
              </a:schemeClr>
            </a:solidFill>
            <a:prstDash val="dash"/>
            <a:tailEnd type="none"/>
          </a:ln>
        </p:spPr>
        <p:style>
          <a:lnRef idx="1">
            <a:schemeClr val="accent1"/>
          </a:lnRef>
          <a:fillRef idx="0">
            <a:schemeClr val="accent1"/>
          </a:fillRef>
          <a:effectRef idx="0">
            <a:schemeClr val="accent1"/>
          </a:effectRef>
          <a:fontRef idx="minor">
            <a:schemeClr val="tx1"/>
          </a:fontRef>
        </p:style>
      </p:cxnSp>
      <p:sp>
        <p:nvSpPr>
          <p:cNvPr id="27" name="Freeform 16">
            <a:hlinkClick r:id="rId3" action="ppaction://hlinksldjump"/>
            <a:extLst>
              <a:ext uri="{FF2B5EF4-FFF2-40B4-BE49-F238E27FC236}">
                <a16:creationId xmlns:a16="http://schemas.microsoft.com/office/drawing/2014/main" id="{A2F96A80-9A61-48C2-9E61-D749F23C07AE}"/>
              </a:ext>
            </a:extLst>
          </p:cNvPr>
          <p:cNvSpPr>
            <a:spLocks noEditPoints="1"/>
          </p:cNvSpPr>
          <p:nvPr/>
        </p:nvSpPr>
        <p:spPr bwMode="auto">
          <a:xfrm>
            <a:off x="4723874"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cxnSp>
        <p:nvCxnSpPr>
          <p:cNvPr id="14" name="Straight Connector 13">
            <a:extLst>
              <a:ext uri="{FF2B5EF4-FFF2-40B4-BE49-F238E27FC236}">
                <a16:creationId xmlns:a16="http://schemas.microsoft.com/office/drawing/2014/main" id="{36C4E32D-0992-4E36-97E2-4E1C9225CFCE}"/>
              </a:ext>
            </a:extLst>
          </p:cNvPr>
          <p:cNvCxnSpPr>
            <a:cxnSpLocks/>
          </p:cNvCxnSpPr>
          <p:nvPr/>
        </p:nvCxnSpPr>
        <p:spPr>
          <a:xfrm>
            <a:off x="8035455" y="1881731"/>
            <a:ext cx="0" cy="3903119"/>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pic>
        <p:nvPicPr>
          <p:cNvPr id="15" name="Picture 14">
            <a:extLst>
              <a:ext uri="{FF2B5EF4-FFF2-40B4-BE49-F238E27FC236}">
                <a16:creationId xmlns:a16="http://schemas.microsoft.com/office/drawing/2014/main" id="{763005A7-F63D-48B8-9CE8-54B959F3FBE1}"/>
              </a:ext>
            </a:extLst>
          </p:cNvPr>
          <p:cNvPicPr/>
          <p:nvPr/>
        </p:nvPicPr>
        <p:blipFill>
          <a:blip r:embed="rId4">
            <a:extLst>
              <a:ext uri="{28A0092B-C50C-407E-A947-70E740481C1C}">
                <a14:useLocalDpi xmlns:a14="http://schemas.microsoft.com/office/drawing/2010/main" val="0"/>
              </a:ext>
            </a:extLst>
          </a:blip>
          <a:srcRect/>
          <a:stretch>
            <a:fillRect/>
          </a:stretch>
        </p:blipFill>
        <p:spPr bwMode="auto">
          <a:xfrm>
            <a:off x="5788442" y="1440161"/>
            <a:ext cx="442595" cy="25146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Slide Number Placeholder 1">
            <a:extLst>
              <a:ext uri="{FF2B5EF4-FFF2-40B4-BE49-F238E27FC236}">
                <a16:creationId xmlns:a16="http://schemas.microsoft.com/office/drawing/2014/main" id="{846BB0E6-40DB-435B-8C1B-EB22D0364ECD}"/>
              </a:ext>
            </a:extLst>
          </p:cNvPr>
          <p:cNvSpPr>
            <a:spLocks noGrp="1"/>
          </p:cNvSpPr>
          <p:nvPr>
            <p:ph type="sldNum" sz="quarter" idx="4"/>
          </p:nvPr>
        </p:nvSpPr>
        <p:spPr/>
        <p:txBody>
          <a:bodyPr/>
          <a:lstStyle/>
          <a:p>
            <a:fld id="{4034BEE3-566C-4068-A777-C3A4762E861B}" type="slidenum">
              <a:rPr lang="en-GB" smtClean="0"/>
              <a:pPr/>
              <a:t>33</a:t>
            </a:fld>
            <a:endParaRPr lang="en-GB" dirty="0"/>
          </a:p>
        </p:txBody>
      </p:sp>
    </p:spTree>
    <p:extLst>
      <p:ext uri="{BB962C8B-B14F-4D97-AF65-F5344CB8AC3E}">
        <p14:creationId xmlns:p14="http://schemas.microsoft.com/office/powerpoint/2010/main" val="16175328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Placeholder 16"/>
          <p:cNvSpPr>
            <a:spLocks noGrp="1"/>
          </p:cNvSpPr>
          <p:nvPr>
            <p:ph type="body" sz="quarter" idx="15"/>
          </p:nvPr>
        </p:nvSpPr>
        <p:spPr/>
        <p:txBody>
          <a:bodyPr/>
          <a:lstStyle/>
          <a:p>
            <a:r>
              <a:rPr lang="en-GB" dirty="0"/>
              <a:t>2019 In Detail</a:t>
            </a:r>
          </a:p>
          <a:p>
            <a:endParaRPr lang="en-GB" dirty="0"/>
          </a:p>
        </p:txBody>
      </p:sp>
      <p:pic>
        <p:nvPicPr>
          <p:cNvPr id="4"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t="5980" b="23147"/>
          <a:stretch/>
        </p:blipFill>
        <p:spPr bwMode="auto">
          <a:xfrm>
            <a:off x="3868615" y="816912"/>
            <a:ext cx="7956673" cy="50986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306160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Title 4">
            <a:extLst>
              <a:ext uri="{FF2B5EF4-FFF2-40B4-BE49-F238E27FC236}">
                <a16:creationId xmlns:a16="http://schemas.microsoft.com/office/drawing/2014/main" id="{CA0A1D52-F976-482A-9A41-C7D616E0B74D}"/>
              </a:ext>
            </a:extLst>
          </p:cNvPr>
          <p:cNvSpPr>
            <a:spLocks noGrp="1"/>
          </p:cNvSpPr>
          <p:nvPr>
            <p:ph type="title"/>
          </p:nvPr>
        </p:nvSpPr>
        <p:spPr/>
        <p:txBody>
          <a:bodyPr/>
          <a:lstStyle/>
          <a:p>
            <a:r>
              <a:rPr lang="en-GB" dirty="0"/>
              <a:t>Tourism Overnight Visits – Summary of 2019 Findings</a:t>
            </a:r>
            <a:br>
              <a:rPr lang="en-GB" dirty="0"/>
            </a:br>
            <a:r>
              <a:rPr lang="en-GB" sz="1200" b="0" i="1" dirty="0"/>
              <a:t>This section offers more detail into the tourism trends, examining variables such as trip purpose, country of residence and region visited.</a:t>
            </a:r>
            <a:endParaRPr lang="en-GB" dirty="0"/>
          </a:p>
        </p:txBody>
      </p:sp>
      <p:sp>
        <p:nvSpPr>
          <p:cNvPr id="9" name="Content Placeholder 8">
            <a:extLst>
              <a:ext uri="{FF2B5EF4-FFF2-40B4-BE49-F238E27FC236}">
                <a16:creationId xmlns:a16="http://schemas.microsoft.com/office/drawing/2014/main" id="{9DC5ED50-2FC6-482D-BDC0-DC079F140B15}"/>
              </a:ext>
            </a:extLst>
          </p:cNvPr>
          <p:cNvSpPr>
            <a:spLocks noGrp="1"/>
          </p:cNvSpPr>
          <p:nvPr>
            <p:ph idx="1"/>
          </p:nvPr>
        </p:nvSpPr>
        <p:spPr>
          <a:xfrm>
            <a:off x="360000" y="2257424"/>
            <a:ext cx="5508000" cy="3453925"/>
          </a:xfrm>
        </p:spPr>
        <p:txBody>
          <a:bodyPr/>
          <a:lstStyle/>
          <a:p>
            <a:r>
              <a:rPr lang="en-GB" sz="1200" b="1" dirty="0"/>
              <a:t>Trip characteristics by country </a:t>
            </a:r>
          </a:p>
          <a:p>
            <a:pPr marL="285750" indent="-285750">
              <a:buFont typeface="Wingdings" panose="05000000000000000000" pitchFamily="2" charset="2"/>
              <a:buChar char="§"/>
            </a:pPr>
            <a:r>
              <a:rPr lang="en-GB" dirty="0"/>
              <a:t>A breakdown of all tourism trips by country, shows England dominate with an 81% share of trips, Scotland (11%) and Wales (9%) account for smaller shares. </a:t>
            </a:r>
          </a:p>
          <a:p>
            <a:pPr marL="285750" indent="-285750">
              <a:buFont typeface="Wingdings" panose="05000000000000000000" pitchFamily="2" charset="2"/>
              <a:buChar char="§"/>
            </a:pPr>
            <a:r>
              <a:rPr lang="en-GB" dirty="0"/>
              <a:t>The average trip duration in GB is 3.0 nights and examining this measure by country, trips to England are shortest in duration at 2.9 nights. Trips to Scotland on average last 3.4 nights and to Wales last 3.3 nights. </a:t>
            </a:r>
          </a:p>
          <a:p>
            <a:pPr marL="285750" indent="-285750">
              <a:buFont typeface="Wingdings" panose="05000000000000000000" pitchFamily="2" charset="2"/>
              <a:buChar char="§"/>
            </a:pPr>
            <a:r>
              <a:rPr lang="en-GB" dirty="0"/>
              <a:t>On average, Scotland has the highest spend per trip, at £232, compared to England (£196) and Wales (£187).</a:t>
            </a:r>
          </a:p>
          <a:p>
            <a:endParaRPr lang="en-GB" dirty="0"/>
          </a:p>
          <a:p>
            <a:endParaRPr lang="en-GB" dirty="0"/>
          </a:p>
        </p:txBody>
      </p:sp>
      <p:sp>
        <p:nvSpPr>
          <p:cNvPr id="10" name="Content Placeholder 9">
            <a:extLst>
              <a:ext uri="{FF2B5EF4-FFF2-40B4-BE49-F238E27FC236}">
                <a16:creationId xmlns:a16="http://schemas.microsoft.com/office/drawing/2014/main" id="{E8658D39-8197-4716-92E1-DD2E9EE92DF1}"/>
              </a:ext>
            </a:extLst>
          </p:cNvPr>
          <p:cNvSpPr>
            <a:spLocks noGrp="1"/>
          </p:cNvSpPr>
          <p:nvPr>
            <p:ph sz="quarter" idx="14"/>
          </p:nvPr>
        </p:nvSpPr>
        <p:spPr>
          <a:xfrm>
            <a:off x="6318874" y="2257424"/>
            <a:ext cx="5508000" cy="3453925"/>
          </a:xfrm>
        </p:spPr>
        <p:txBody>
          <a:bodyPr/>
          <a:lstStyle/>
          <a:p>
            <a:r>
              <a:rPr lang="en-GB" sz="1200" b="1" dirty="0"/>
              <a:t>Origin and destination of trips </a:t>
            </a:r>
          </a:p>
          <a:p>
            <a:pPr marL="171450" indent="-171450">
              <a:buFont typeface="Wingdings" panose="05000000000000000000" pitchFamily="2" charset="2"/>
              <a:buChar char="§"/>
            </a:pPr>
            <a:r>
              <a:rPr lang="en-GB" dirty="0"/>
              <a:t>Almost nine out of every ten trips (87%) taken by English residents were taken in England, with trips to Scotland  and Wales making up 6% and 8% respectively. </a:t>
            </a:r>
          </a:p>
          <a:p>
            <a:pPr marL="171450" indent="-171450">
              <a:buFont typeface="Wingdings" panose="05000000000000000000" pitchFamily="2" charset="2"/>
              <a:buChar char="§"/>
            </a:pPr>
            <a:r>
              <a:rPr lang="en-GB" dirty="0"/>
              <a:t>65% of domestic trips taken by Scottish residents were in Scotland, with 34% of trips to England and 1% to Wales.</a:t>
            </a:r>
          </a:p>
          <a:p>
            <a:pPr marL="171450" indent="-171450">
              <a:buFont typeface="Wingdings" panose="05000000000000000000" pitchFamily="2" charset="2"/>
              <a:buChar char="§"/>
            </a:pPr>
            <a:r>
              <a:rPr lang="en-GB" dirty="0"/>
              <a:t>Welsh residents took 62% of trips in England, compared to 35% in Wales and 3% in Scotland.</a:t>
            </a:r>
            <a:endParaRPr lang="en-GB" sz="1200" dirty="0"/>
          </a:p>
          <a:p>
            <a:endParaRPr lang="en-GB" dirty="0"/>
          </a:p>
        </p:txBody>
      </p:sp>
      <p:sp>
        <p:nvSpPr>
          <p:cNvPr id="22" name="Freeform 18">
            <a:hlinkClick r:id="rId2" action="ppaction://hlinksldjump"/>
            <a:extLst>
              <a:ext uri="{FF2B5EF4-FFF2-40B4-BE49-F238E27FC236}">
                <a16:creationId xmlns:a16="http://schemas.microsoft.com/office/drawing/2014/main" id="{724DC164-9FE3-4472-9B36-34FF6F7CC7EF}"/>
              </a:ext>
            </a:extLst>
          </p:cNvPr>
          <p:cNvSpPr>
            <a:spLocks noEditPoints="1"/>
          </p:cNvSpPr>
          <p:nvPr/>
        </p:nvSpPr>
        <p:spPr bwMode="auto">
          <a:xfrm>
            <a:off x="5998233"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5"/>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2" name="Slide Number Placeholder 1">
            <a:extLst>
              <a:ext uri="{FF2B5EF4-FFF2-40B4-BE49-F238E27FC236}">
                <a16:creationId xmlns:a16="http://schemas.microsoft.com/office/drawing/2014/main" id="{BF5F8481-A379-4A62-B674-C39A85BA37E8}"/>
              </a:ext>
            </a:extLst>
          </p:cNvPr>
          <p:cNvSpPr>
            <a:spLocks noGrp="1"/>
          </p:cNvSpPr>
          <p:nvPr>
            <p:ph type="sldNum" sz="quarter" idx="4"/>
          </p:nvPr>
        </p:nvSpPr>
        <p:spPr/>
        <p:txBody>
          <a:bodyPr/>
          <a:lstStyle/>
          <a:p>
            <a:fld id="{4034BEE3-566C-4068-A777-C3A4762E861B}" type="slidenum">
              <a:rPr lang="en-GB" smtClean="0"/>
              <a:pPr/>
              <a:t>35</a:t>
            </a:fld>
            <a:endParaRPr lang="en-GB" dirty="0"/>
          </a:p>
        </p:txBody>
      </p:sp>
    </p:spTree>
    <p:extLst>
      <p:ext uri="{BB962C8B-B14F-4D97-AF65-F5344CB8AC3E}">
        <p14:creationId xmlns:p14="http://schemas.microsoft.com/office/powerpoint/2010/main" val="20743362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Tourism trips – volume</a:t>
            </a:r>
          </a:p>
        </p:txBody>
      </p:sp>
      <p:graphicFrame>
        <p:nvGraphicFramePr>
          <p:cNvPr id="10" name="Chart 9">
            <a:extLst>
              <a:ext uri="{FF2B5EF4-FFF2-40B4-BE49-F238E27FC236}">
                <a16:creationId xmlns:a16="http://schemas.microsoft.com/office/drawing/2014/main" id="{0BC0F3E5-B13A-49CE-A4A0-80AF46EFCE33}"/>
              </a:ext>
            </a:extLst>
          </p:cNvPr>
          <p:cNvGraphicFramePr/>
          <p:nvPr>
            <p:extLst>
              <p:ext uri="{D42A27DB-BD31-4B8C-83A1-F6EECF244321}">
                <p14:modId xmlns:p14="http://schemas.microsoft.com/office/powerpoint/2010/main" val="3110058382"/>
              </p:ext>
            </p:extLst>
          </p:nvPr>
        </p:nvGraphicFramePr>
        <p:xfrm>
          <a:off x="266143" y="1840915"/>
          <a:ext cx="5591731" cy="265410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3" name="Chart 22">
            <a:extLst>
              <a:ext uri="{FF2B5EF4-FFF2-40B4-BE49-F238E27FC236}">
                <a16:creationId xmlns:a16="http://schemas.microsoft.com/office/drawing/2014/main" id="{CF13536A-72BD-464B-85F6-49A21F98616B}"/>
              </a:ext>
            </a:extLst>
          </p:cNvPr>
          <p:cNvGraphicFramePr/>
          <p:nvPr>
            <p:extLst>
              <p:ext uri="{D42A27DB-BD31-4B8C-83A1-F6EECF244321}">
                <p14:modId xmlns:p14="http://schemas.microsoft.com/office/powerpoint/2010/main" val="1550384089"/>
              </p:ext>
            </p:extLst>
          </p:nvPr>
        </p:nvGraphicFramePr>
        <p:xfrm>
          <a:off x="3642181" y="1840916"/>
          <a:ext cx="3260424" cy="2478574"/>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9" name="Table 8"/>
          <p:cNvGraphicFramePr>
            <a:graphicFrameLocks noGrp="1"/>
          </p:cNvGraphicFramePr>
          <p:nvPr>
            <p:extLst>
              <p:ext uri="{D42A27DB-BD31-4B8C-83A1-F6EECF244321}">
                <p14:modId xmlns:p14="http://schemas.microsoft.com/office/powerpoint/2010/main" val="4128076959"/>
              </p:ext>
            </p:extLst>
          </p:nvPr>
        </p:nvGraphicFramePr>
        <p:xfrm>
          <a:off x="355600" y="4542517"/>
          <a:ext cx="7361238" cy="1249390"/>
        </p:xfrm>
        <a:graphic>
          <a:graphicData uri="http://schemas.openxmlformats.org/drawingml/2006/table">
            <a:tbl>
              <a:tblPr/>
              <a:tblGrid>
                <a:gridCol w="1555283">
                  <a:extLst>
                    <a:ext uri="{9D8B030D-6E8A-4147-A177-3AD203B41FA5}">
                      <a16:colId xmlns:a16="http://schemas.microsoft.com/office/drawing/2014/main" val="20000"/>
                    </a:ext>
                  </a:extLst>
                </a:gridCol>
                <a:gridCol w="1374053">
                  <a:extLst>
                    <a:ext uri="{9D8B030D-6E8A-4147-A177-3AD203B41FA5}">
                      <a16:colId xmlns:a16="http://schemas.microsoft.com/office/drawing/2014/main" val="20001"/>
                    </a:ext>
                  </a:extLst>
                </a:gridCol>
                <a:gridCol w="1331219">
                  <a:extLst>
                    <a:ext uri="{9D8B030D-6E8A-4147-A177-3AD203B41FA5}">
                      <a16:colId xmlns:a16="http://schemas.microsoft.com/office/drawing/2014/main" val="20002"/>
                    </a:ext>
                  </a:extLst>
                </a:gridCol>
                <a:gridCol w="1449841">
                  <a:extLst>
                    <a:ext uri="{9D8B030D-6E8A-4147-A177-3AD203B41FA5}">
                      <a16:colId xmlns:a16="http://schemas.microsoft.com/office/drawing/2014/main" val="20003"/>
                    </a:ext>
                  </a:extLst>
                </a:gridCol>
                <a:gridCol w="1650842">
                  <a:extLst>
                    <a:ext uri="{9D8B030D-6E8A-4147-A177-3AD203B41FA5}">
                      <a16:colId xmlns:a16="http://schemas.microsoft.com/office/drawing/2014/main" val="20004"/>
                    </a:ext>
                  </a:extLst>
                </a:gridCol>
              </a:tblGrid>
              <a:tr h="216000">
                <a:tc gridSpan="5">
                  <a:txBody>
                    <a:bodyPr/>
                    <a:lstStyle/>
                    <a:p>
                      <a:pPr algn="l" fontAlgn="ctr"/>
                      <a:r>
                        <a:rPr lang="en-GB" sz="900" b="1" i="0" u="none" strike="noStrike" dirty="0">
                          <a:solidFill>
                            <a:srgbClr val="FFFFFF"/>
                          </a:solidFill>
                          <a:effectLst/>
                          <a:latin typeface="Arial" panose="020B0604020202020204" pitchFamily="34" charset="0"/>
                        </a:rPr>
                        <a:t>Table 1.3.2 – Tourism trips compared with population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0"/>
                  </a:ext>
                </a:extLst>
              </a:tr>
              <a:tr h="174445">
                <a:tc>
                  <a:txBody>
                    <a:bodyPr/>
                    <a:lstStyle/>
                    <a:p>
                      <a:pPr algn="ctr" fontAlgn="ctr"/>
                      <a:r>
                        <a:rPr lang="en-GB" sz="900" b="0" i="0" u="none" strike="noStrike" dirty="0">
                          <a:solidFill>
                            <a:srgbClr val="000000"/>
                          </a:solidFill>
                          <a:effectLst/>
                          <a:latin typeface="Arial" panose="020B0604020202020204" pitchFamily="34" charset="0"/>
                        </a:rPr>
                        <a:t> -</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fontAlgn="ctr"/>
                      <a:r>
                        <a:rPr lang="en-GB" sz="900" b="0" i="0" u="none" strike="noStrike" dirty="0">
                          <a:solidFill>
                            <a:srgbClr val="000000"/>
                          </a:solidFill>
                          <a:effectLst/>
                          <a:latin typeface="Arial" panose="020B0604020202020204" pitchFamily="34" charset="0"/>
                        </a:rPr>
                        <a:t>Adult Population</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GB"/>
                    </a:p>
                  </a:txBody>
                  <a:tcPr/>
                </a:tc>
                <a:tc gridSpan="2">
                  <a:txBody>
                    <a:bodyPr/>
                    <a:lstStyle/>
                    <a:p>
                      <a:pPr algn="ctr" fontAlgn="ctr"/>
                      <a:r>
                        <a:rPr lang="en-GB" sz="900" b="0" i="0" u="none" strike="noStrike" dirty="0">
                          <a:solidFill>
                            <a:srgbClr val="000000"/>
                          </a:solidFill>
                          <a:effectLst/>
                          <a:latin typeface="Arial" panose="020B0604020202020204" pitchFamily="34" charset="0"/>
                        </a:rPr>
                        <a:t>Trips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GB"/>
                    </a:p>
                  </a:txBody>
                  <a:tcPr/>
                </a:tc>
                <a:extLst>
                  <a:ext uri="{0D108BD9-81ED-4DB2-BD59-A6C34878D82A}">
                    <a16:rowId xmlns:a16="http://schemas.microsoft.com/office/drawing/2014/main" val="10001"/>
                  </a:ext>
                </a:extLst>
              </a:tr>
              <a:tr h="161165">
                <a:tc>
                  <a:txBody>
                    <a:bodyPr/>
                    <a:lstStyle/>
                    <a:p>
                      <a:pPr algn="l" fontAlgn="ctr"/>
                      <a:r>
                        <a:rPr lang="en-GB" sz="900" b="1" i="0" u="none" strike="noStrike" dirty="0">
                          <a:solidFill>
                            <a:srgbClr val="000000"/>
                          </a:solidFill>
                          <a:effectLst/>
                          <a:latin typeface="Arial" panose="020B0604020202020204" pitchFamily="34" charset="0"/>
                        </a:rPr>
                        <a:t>Destination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02"/>
                  </a:ext>
                </a:extLst>
              </a:tr>
              <a:tr h="174445">
                <a:tc>
                  <a:txBody>
                    <a:bodyPr/>
                    <a:lstStyle/>
                    <a:p>
                      <a:pPr algn="l" fontAlgn="ctr"/>
                      <a:r>
                        <a:rPr lang="en-GB" sz="900" b="1" i="0" u="none" strike="noStrike" dirty="0">
                          <a:solidFill>
                            <a:srgbClr val="000000"/>
                          </a:solidFill>
                          <a:effectLst/>
                          <a:latin typeface="Arial" panose="020B0604020202020204" pitchFamily="34" charset="0"/>
                        </a:rPr>
                        <a:t>GB total</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52.323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100%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1" i="0" u="none" strike="noStrike" kern="1200" dirty="0">
                          <a:solidFill>
                            <a:srgbClr val="000000"/>
                          </a:solidFill>
                          <a:effectLst/>
                          <a:latin typeface="Arial" panose="020B0604020202020204" pitchFamily="34" charset="0"/>
                          <a:ea typeface="+mn-ea"/>
                          <a:cs typeface="+mn-cs"/>
                        </a:rPr>
                        <a:t>122.780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1" i="0" u="none" strike="noStrike" kern="1200" dirty="0">
                          <a:solidFill>
                            <a:srgbClr val="000000"/>
                          </a:solidFill>
                          <a:effectLst/>
                          <a:latin typeface="Arial" panose="020B0604020202020204" pitchFamily="34" charset="0"/>
                          <a:ea typeface="+mn-ea"/>
                          <a:cs typeface="+mn-cs"/>
                        </a:rPr>
                        <a:t>100%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74445">
                <a:tc>
                  <a:txBody>
                    <a:bodyPr/>
                    <a:lstStyle/>
                    <a:p>
                      <a:pPr algn="l" fontAlgn="ctr"/>
                      <a:r>
                        <a:rPr lang="en-GB" sz="900" b="0" i="0" u="none" strike="noStrike" dirty="0">
                          <a:solidFill>
                            <a:srgbClr val="000000"/>
                          </a:solidFill>
                          <a:effectLst/>
                          <a:latin typeface="Arial" panose="020B0604020202020204" pitchFamily="34" charset="0"/>
                        </a:rPr>
                        <a:t>England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900" b="0" i="0" u="none" strike="noStrike" dirty="0">
                          <a:solidFill>
                            <a:srgbClr val="000000"/>
                          </a:solidFill>
                          <a:effectLst/>
                          <a:latin typeface="Arial" panose="020B0604020202020204" pitchFamily="34" charset="0"/>
                        </a:rPr>
                        <a:t>45.229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900" b="0" i="0" u="none" strike="noStrike" dirty="0">
                          <a:solidFill>
                            <a:srgbClr val="000000"/>
                          </a:solidFill>
                          <a:effectLst/>
                          <a:latin typeface="Arial" panose="020B0604020202020204" pitchFamily="34" charset="0"/>
                        </a:rPr>
                        <a:t>86%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99.071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81%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4"/>
                  </a:ext>
                </a:extLst>
              </a:tr>
              <a:tr h="174445">
                <a:tc>
                  <a:txBody>
                    <a:bodyPr/>
                    <a:lstStyle/>
                    <a:p>
                      <a:pPr algn="l" fontAlgn="ctr"/>
                      <a:r>
                        <a:rPr lang="en-GB" sz="900" b="0" i="0" u="none" strike="noStrike" dirty="0">
                          <a:solidFill>
                            <a:srgbClr val="000000"/>
                          </a:solidFill>
                          <a:effectLst/>
                          <a:latin typeface="Arial" panose="020B0604020202020204" pitchFamily="34" charset="0"/>
                        </a:rPr>
                        <a:t>Scotland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0" i="0" u="none" strike="noStrike" dirty="0">
                          <a:solidFill>
                            <a:srgbClr val="000000"/>
                          </a:solidFill>
                          <a:effectLst/>
                          <a:latin typeface="Arial" panose="020B0604020202020204" pitchFamily="34" charset="0"/>
                        </a:rPr>
                        <a:t>4.519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0" i="0" u="none" strike="noStrike" dirty="0">
                          <a:solidFill>
                            <a:srgbClr val="000000"/>
                          </a:solidFill>
                          <a:effectLst/>
                          <a:latin typeface="Arial" panose="020B0604020202020204" pitchFamily="34" charset="0"/>
                        </a:rPr>
                        <a:t>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13.810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74445">
                <a:tc>
                  <a:txBody>
                    <a:bodyPr/>
                    <a:lstStyle/>
                    <a:p>
                      <a:pPr algn="l" fontAlgn="ctr"/>
                      <a:r>
                        <a:rPr lang="en-GB" sz="900" b="0" i="0" u="none" strike="noStrike" dirty="0">
                          <a:solidFill>
                            <a:srgbClr val="000000"/>
                          </a:solidFill>
                          <a:effectLst/>
                          <a:latin typeface="Arial" panose="020B0604020202020204" pitchFamily="34" charset="0"/>
                        </a:rPr>
                        <a:t>Wales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900" b="0" i="0" u="none" strike="noStrike" dirty="0">
                          <a:solidFill>
                            <a:srgbClr val="000000"/>
                          </a:solidFill>
                          <a:effectLst/>
                          <a:latin typeface="Arial" panose="020B0604020202020204" pitchFamily="34" charset="0"/>
                        </a:rPr>
                        <a:t>2.576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900" b="0" i="0" u="none" strike="noStrike" dirty="0">
                          <a:solidFill>
                            <a:srgbClr val="000000"/>
                          </a:solidFill>
                          <a:effectLst/>
                          <a:latin typeface="Arial" panose="020B0604020202020204" pitchFamily="34" charset="0"/>
                        </a:rPr>
                        <a:t>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10.698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6"/>
                  </a:ext>
                </a:extLst>
              </a:tr>
            </a:tbl>
          </a:graphicData>
        </a:graphic>
      </p:graphicFrame>
      <p:sp>
        <p:nvSpPr>
          <p:cNvPr id="25" name="Content Placeholder 25"/>
          <p:cNvSpPr txBox="1">
            <a:spLocks/>
          </p:cNvSpPr>
          <p:nvPr/>
        </p:nvSpPr>
        <p:spPr>
          <a:xfrm>
            <a:off x="8238654" y="1892302"/>
            <a:ext cx="3597274" cy="381952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t>Showing a comparison of tourism trips of all purposes against population by country.</a:t>
            </a:r>
            <a:endParaRPr lang="en-GB" sz="1050" b="1" dirty="0"/>
          </a:p>
          <a:p>
            <a:r>
              <a:rPr lang="en-GB" sz="1050" b="1" dirty="0"/>
              <a:t>The majority (81%) of GB trips taken during 2019 were to destinations in England (99 million). Scotland received 13.8 million trips during 2019, 11% of trips, while there were 10.7 million trips in Wales, a share of 9%.</a:t>
            </a:r>
          </a:p>
          <a:p>
            <a:r>
              <a:rPr lang="en-GB" sz="1050" b="1" dirty="0"/>
              <a:t>Comparing the proportion of trips taken compared to each nation’s population, England has a smaller share of trips taken (81%) than share of the GB population (86%), while Scotland (11%) and Wales (9%) both have a higher proportion of GB trips compared to population share (9% and 5% respectively).</a:t>
            </a:r>
          </a:p>
          <a:p>
            <a:endParaRPr lang="en-GB" sz="1050" b="1" dirty="0">
              <a:solidFill>
                <a:schemeClr val="accent1"/>
              </a:solidFill>
            </a:endParaRPr>
          </a:p>
        </p:txBody>
      </p:sp>
      <p:sp>
        <p:nvSpPr>
          <p:cNvPr id="2" name="TextBox 1">
            <a:extLst>
              <a:ext uri="{FF2B5EF4-FFF2-40B4-BE49-F238E27FC236}">
                <a16:creationId xmlns:a16="http://schemas.microsoft.com/office/drawing/2014/main" id="{C7411241-3AE2-4D36-9393-F73CEA0A3813}"/>
              </a:ext>
            </a:extLst>
          </p:cNvPr>
          <p:cNvSpPr txBox="1"/>
          <p:nvPr/>
        </p:nvSpPr>
        <p:spPr>
          <a:xfrm>
            <a:off x="1973338" y="2938039"/>
            <a:ext cx="581025" cy="400110"/>
          </a:xfrm>
          <a:prstGeom prst="rect">
            <a:avLst/>
          </a:prstGeom>
          <a:noFill/>
        </p:spPr>
        <p:txBody>
          <a:bodyPr wrap="square" lIns="0" tIns="0" rIns="0" bIns="0" rtlCol="0">
            <a:spAutoFit/>
          </a:bodyPr>
          <a:lstStyle/>
          <a:p>
            <a:pPr algn="ctr"/>
            <a:r>
              <a:rPr lang="en-GB" sz="1400" b="1" dirty="0"/>
              <a:t>GB</a:t>
            </a:r>
            <a:endParaRPr lang="en-GB" sz="1200" b="1" dirty="0"/>
          </a:p>
          <a:p>
            <a:pPr algn="ctr"/>
            <a:r>
              <a:rPr lang="en-GB" sz="1200" b="1" dirty="0"/>
              <a:t>122.780 </a:t>
            </a:r>
          </a:p>
        </p:txBody>
      </p:sp>
      <p:sp>
        <p:nvSpPr>
          <p:cNvPr id="19" name="TextBox 18">
            <a:extLst>
              <a:ext uri="{FF2B5EF4-FFF2-40B4-BE49-F238E27FC236}">
                <a16:creationId xmlns:a16="http://schemas.microsoft.com/office/drawing/2014/main" id="{DCE45778-A55B-4E30-B820-C02BADF1506E}"/>
              </a:ext>
            </a:extLst>
          </p:cNvPr>
          <p:cNvSpPr txBox="1"/>
          <p:nvPr/>
        </p:nvSpPr>
        <p:spPr>
          <a:xfrm>
            <a:off x="5356561" y="2946713"/>
            <a:ext cx="581025" cy="400110"/>
          </a:xfrm>
          <a:prstGeom prst="rect">
            <a:avLst/>
          </a:prstGeom>
          <a:noFill/>
        </p:spPr>
        <p:txBody>
          <a:bodyPr wrap="square" lIns="0" tIns="0" rIns="0" bIns="0" rtlCol="0">
            <a:spAutoFit/>
          </a:bodyPr>
          <a:lstStyle/>
          <a:p>
            <a:pPr algn="ctr"/>
            <a:r>
              <a:rPr lang="en-GB" sz="1400" b="1" dirty="0"/>
              <a:t>GB</a:t>
            </a:r>
            <a:endParaRPr lang="en-GB" sz="1200" b="1" dirty="0"/>
          </a:p>
          <a:p>
            <a:pPr algn="ctr"/>
            <a:r>
              <a:rPr lang="en-GB" sz="1200" b="1" dirty="0"/>
              <a:t>100%</a:t>
            </a:r>
          </a:p>
        </p:txBody>
      </p:sp>
      <p:sp>
        <p:nvSpPr>
          <p:cNvPr id="20" name="Action Button: Information 19">
            <a:hlinkClick r:id="rId5" action="ppaction://hlinksldjump" highlightClick="1"/>
          </p:cNvPr>
          <p:cNvSpPr/>
          <p:nvPr/>
        </p:nvSpPr>
        <p:spPr bwMode="ltGray">
          <a:xfrm>
            <a:off x="3311306" y="1965427"/>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21" name="Action Button: Information 20">
            <a:hlinkClick r:id="rId5" action="ppaction://hlinksldjump" highlightClick="1"/>
          </p:cNvPr>
          <p:cNvSpPr/>
          <p:nvPr/>
        </p:nvSpPr>
        <p:spPr bwMode="ltGray">
          <a:xfrm>
            <a:off x="6404739" y="1949464"/>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24" name="Action Button: Information 23">
            <a:hlinkClick r:id="rId5" action="ppaction://hlinksldjump" highlightClick="1"/>
          </p:cNvPr>
          <p:cNvSpPr/>
          <p:nvPr/>
        </p:nvSpPr>
        <p:spPr bwMode="ltGray">
          <a:xfrm>
            <a:off x="7776921" y="4542517"/>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33" name="Freeform 18">
            <a:hlinkClick r:id="rId6" action="ppaction://hlinksldjump"/>
            <a:extLst>
              <a:ext uri="{FF2B5EF4-FFF2-40B4-BE49-F238E27FC236}">
                <a16:creationId xmlns:a16="http://schemas.microsoft.com/office/drawing/2014/main" id="{FD77EE32-B15A-4EA3-AF39-94AC8F778103}"/>
              </a:ext>
            </a:extLst>
          </p:cNvPr>
          <p:cNvSpPr>
            <a:spLocks noEditPoints="1"/>
          </p:cNvSpPr>
          <p:nvPr/>
        </p:nvSpPr>
        <p:spPr bwMode="auto">
          <a:xfrm>
            <a:off x="5998233"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5"/>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cxnSp>
        <p:nvCxnSpPr>
          <p:cNvPr id="17" name="Straight Connector 16">
            <a:extLst>
              <a:ext uri="{FF2B5EF4-FFF2-40B4-BE49-F238E27FC236}">
                <a16:creationId xmlns:a16="http://schemas.microsoft.com/office/drawing/2014/main" id="{CC76C1C6-3B64-4D8B-A541-CF13D11CEB7F}"/>
              </a:ext>
            </a:extLst>
          </p:cNvPr>
          <p:cNvCxnSpPr>
            <a:cxnSpLocks/>
          </p:cNvCxnSpPr>
          <p:nvPr/>
        </p:nvCxnSpPr>
        <p:spPr>
          <a:xfrm>
            <a:off x="8035455" y="1881731"/>
            <a:ext cx="0" cy="3903119"/>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3" name="Slide Number Placeholder 2">
            <a:extLst>
              <a:ext uri="{FF2B5EF4-FFF2-40B4-BE49-F238E27FC236}">
                <a16:creationId xmlns:a16="http://schemas.microsoft.com/office/drawing/2014/main" id="{BE898AB7-9CD6-41BD-83EC-B6CEF02F4E61}"/>
              </a:ext>
            </a:extLst>
          </p:cNvPr>
          <p:cNvSpPr>
            <a:spLocks noGrp="1"/>
          </p:cNvSpPr>
          <p:nvPr>
            <p:ph type="sldNum" sz="quarter" idx="4"/>
          </p:nvPr>
        </p:nvSpPr>
        <p:spPr/>
        <p:txBody>
          <a:bodyPr/>
          <a:lstStyle/>
          <a:p>
            <a:fld id="{4034BEE3-566C-4068-A777-C3A4762E861B}" type="slidenum">
              <a:rPr lang="en-GB" smtClean="0"/>
              <a:pPr/>
              <a:t>36</a:t>
            </a:fld>
            <a:endParaRPr lang="en-GB" dirty="0"/>
          </a:p>
        </p:txBody>
      </p:sp>
    </p:spTree>
    <p:extLst>
      <p:ext uri="{BB962C8B-B14F-4D97-AF65-F5344CB8AC3E}">
        <p14:creationId xmlns:p14="http://schemas.microsoft.com/office/powerpoint/2010/main" val="5134250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Tourism trips – bednights and spend</a:t>
            </a:r>
          </a:p>
        </p:txBody>
      </p:sp>
      <p:graphicFrame>
        <p:nvGraphicFramePr>
          <p:cNvPr id="6" name="Chart 5">
            <a:extLst>
              <a:ext uri="{FF2B5EF4-FFF2-40B4-BE49-F238E27FC236}">
                <a16:creationId xmlns:a16="http://schemas.microsoft.com/office/drawing/2014/main" id="{F47DB705-F69F-4EFC-A771-D98A1D5B23A2}"/>
              </a:ext>
            </a:extLst>
          </p:cNvPr>
          <p:cNvGraphicFramePr/>
          <p:nvPr>
            <p:extLst>
              <p:ext uri="{D42A27DB-BD31-4B8C-83A1-F6EECF244321}">
                <p14:modId xmlns:p14="http://schemas.microsoft.com/office/powerpoint/2010/main" val="3711659701"/>
              </p:ext>
            </p:extLst>
          </p:nvPr>
        </p:nvGraphicFramePr>
        <p:xfrm>
          <a:off x="-42366" y="1863473"/>
          <a:ext cx="2576470" cy="243073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0" name="Chart 19">
            <a:extLst>
              <a:ext uri="{FF2B5EF4-FFF2-40B4-BE49-F238E27FC236}">
                <a16:creationId xmlns:a16="http://schemas.microsoft.com/office/drawing/2014/main" id="{065D58DE-F11B-427E-AB7E-5C68ABD6BAB7}"/>
              </a:ext>
            </a:extLst>
          </p:cNvPr>
          <p:cNvGraphicFramePr/>
          <p:nvPr>
            <p:extLst>
              <p:ext uri="{D42A27DB-BD31-4B8C-83A1-F6EECF244321}">
                <p14:modId xmlns:p14="http://schemas.microsoft.com/office/powerpoint/2010/main" val="762722740"/>
              </p:ext>
            </p:extLst>
          </p:nvPr>
        </p:nvGraphicFramePr>
        <p:xfrm>
          <a:off x="671804" y="1710435"/>
          <a:ext cx="4244735" cy="2609899"/>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9" name="Table 18">
            <a:extLst>
              <a:ext uri="{FF2B5EF4-FFF2-40B4-BE49-F238E27FC236}">
                <a16:creationId xmlns:a16="http://schemas.microsoft.com/office/drawing/2014/main" id="{809722F9-75CD-4A6A-9158-B3FE0AE96493}"/>
              </a:ext>
            </a:extLst>
          </p:cNvPr>
          <p:cNvGraphicFramePr>
            <a:graphicFrameLocks noGrp="1"/>
          </p:cNvGraphicFramePr>
          <p:nvPr>
            <p:extLst>
              <p:ext uri="{D42A27DB-BD31-4B8C-83A1-F6EECF244321}">
                <p14:modId xmlns:p14="http://schemas.microsoft.com/office/powerpoint/2010/main" val="4013863727"/>
              </p:ext>
            </p:extLst>
          </p:nvPr>
        </p:nvGraphicFramePr>
        <p:xfrm>
          <a:off x="5404606" y="2388654"/>
          <a:ext cx="2312232" cy="1534084"/>
        </p:xfrm>
        <a:graphic>
          <a:graphicData uri="http://schemas.openxmlformats.org/drawingml/2006/table">
            <a:tbl>
              <a:tblPr/>
              <a:tblGrid>
                <a:gridCol w="710994">
                  <a:extLst>
                    <a:ext uri="{9D8B030D-6E8A-4147-A177-3AD203B41FA5}">
                      <a16:colId xmlns:a16="http://schemas.microsoft.com/office/drawing/2014/main" val="20000"/>
                    </a:ext>
                  </a:extLst>
                </a:gridCol>
                <a:gridCol w="1601238">
                  <a:extLst>
                    <a:ext uri="{9D8B030D-6E8A-4147-A177-3AD203B41FA5}">
                      <a16:colId xmlns:a16="http://schemas.microsoft.com/office/drawing/2014/main" val="20001"/>
                    </a:ext>
                  </a:extLst>
                </a:gridCol>
              </a:tblGrid>
              <a:tr h="216000">
                <a:tc gridSpan="2">
                  <a:txBody>
                    <a:bodyPr/>
                    <a:lstStyle/>
                    <a:p>
                      <a:pPr algn="l" fontAlgn="ctr"/>
                      <a:r>
                        <a:rPr lang="en-GB" sz="900" b="1" i="0" u="none" strike="noStrike" dirty="0">
                          <a:solidFill>
                            <a:srgbClr val="FFFFFF"/>
                          </a:solidFill>
                          <a:effectLst/>
                          <a:latin typeface="Arial" panose="020B0604020202020204" pitchFamily="34" charset="0"/>
                        </a:rPr>
                        <a:t>Table 1.3.3 – </a:t>
                      </a:r>
                    </a:p>
                    <a:p>
                      <a:pPr algn="l" fontAlgn="ctr"/>
                      <a:r>
                        <a:rPr lang="en-GB" sz="900" b="1" i="0" u="none" strike="noStrike" dirty="0">
                          <a:solidFill>
                            <a:srgbClr val="FFFFFF"/>
                          </a:solidFill>
                          <a:effectLst/>
                          <a:latin typeface="Arial" panose="020B0604020202020204" pitchFamily="34" charset="0"/>
                        </a:rPr>
                        <a:t>Tourism nights in GB by country</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tc>
                <a:extLst>
                  <a:ext uri="{0D108BD9-81ED-4DB2-BD59-A6C34878D82A}">
                    <a16:rowId xmlns:a16="http://schemas.microsoft.com/office/drawing/2014/main" val="10000"/>
                  </a:ext>
                </a:extLst>
              </a:tr>
              <a:tr h="254425">
                <a:tc>
                  <a:txBody>
                    <a:bodyPr/>
                    <a:lstStyle/>
                    <a:p>
                      <a:pPr algn="ctr" fontAlgn="ctr"/>
                      <a:r>
                        <a:rPr lang="en-GB" sz="900" b="0" i="0" u="none" strike="noStrike" dirty="0">
                          <a:solidFill>
                            <a:srgbClr val="000000"/>
                          </a:solidFill>
                          <a:effectLst/>
                          <a:latin typeface="Arial" panose="020B0604020202020204" pitchFamily="34" charset="0"/>
                        </a:rPr>
                        <a:t> -</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0" i="0" u="none" strike="noStrike" dirty="0">
                          <a:solidFill>
                            <a:srgbClr val="000000"/>
                          </a:solidFill>
                          <a:effectLst/>
                          <a:latin typeface="Arial" panose="020B0604020202020204" pitchFamily="34" charset="0"/>
                        </a:rPr>
                        <a:t>Average nights per trip</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05182">
                <a:tc>
                  <a:txBody>
                    <a:bodyPr/>
                    <a:lstStyle/>
                    <a:p>
                      <a:pPr algn="l" fontAlgn="ctr"/>
                      <a:r>
                        <a:rPr lang="en-GB" sz="900" b="1" i="0" u="none" strike="noStrike" dirty="0">
                          <a:solidFill>
                            <a:srgbClr val="000000"/>
                          </a:solidFill>
                          <a:effectLst/>
                          <a:latin typeface="Arial" panose="020B0604020202020204" pitchFamily="34" charset="0"/>
                        </a:rPr>
                        <a:t>Destination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 -</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02"/>
                  </a:ext>
                </a:extLst>
              </a:tr>
              <a:tr h="197658">
                <a:tc>
                  <a:txBody>
                    <a:bodyPr/>
                    <a:lstStyle/>
                    <a:p>
                      <a:pPr algn="l" fontAlgn="ctr"/>
                      <a:r>
                        <a:rPr lang="en-GB" sz="900" b="1" i="0" u="none" strike="noStrike" dirty="0">
                          <a:solidFill>
                            <a:schemeClr val="tx1"/>
                          </a:solidFill>
                          <a:effectLst/>
                          <a:latin typeface="Arial" panose="020B0604020202020204" pitchFamily="34" charset="0"/>
                        </a:rPr>
                        <a:t>GB total</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3.0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97658">
                <a:tc>
                  <a:txBody>
                    <a:bodyPr/>
                    <a:lstStyle/>
                    <a:p>
                      <a:pPr algn="l" fontAlgn="ctr"/>
                      <a:r>
                        <a:rPr lang="en-GB" sz="900" b="0" i="0" u="none" strike="noStrike" dirty="0">
                          <a:solidFill>
                            <a:schemeClr val="tx1"/>
                          </a:solidFill>
                          <a:effectLst/>
                          <a:latin typeface="Arial" panose="020B0604020202020204" pitchFamily="34" charset="0"/>
                        </a:rPr>
                        <a:t>England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900" b="0" i="0" u="none" strike="noStrike" dirty="0">
                          <a:solidFill>
                            <a:srgbClr val="000000"/>
                          </a:solidFill>
                          <a:effectLst/>
                          <a:latin typeface="Arial" panose="020B0604020202020204" pitchFamily="34" charset="0"/>
                        </a:rPr>
                        <a:t>2.9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4"/>
                  </a:ext>
                </a:extLst>
              </a:tr>
              <a:tr h="197658">
                <a:tc>
                  <a:txBody>
                    <a:bodyPr/>
                    <a:lstStyle/>
                    <a:p>
                      <a:pPr algn="l" fontAlgn="ctr"/>
                      <a:r>
                        <a:rPr lang="en-GB" sz="900" b="0" i="0" u="none" strike="noStrike" dirty="0">
                          <a:solidFill>
                            <a:schemeClr val="tx1"/>
                          </a:solidFill>
                          <a:effectLst/>
                          <a:latin typeface="Arial" panose="020B0604020202020204" pitchFamily="34" charset="0"/>
                        </a:rPr>
                        <a:t>Scotland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0" i="0" u="none" strike="noStrike" dirty="0">
                          <a:solidFill>
                            <a:srgbClr val="000000"/>
                          </a:solidFill>
                          <a:effectLst/>
                          <a:latin typeface="Arial" panose="020B0604020202020204" pitchFamily="34" charset="0"/>
                        </a:rPr>
                        <a:t>3.4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97658">
                <a:tc>
                  <a:txBody>
                    <a:bodyPr/>
                    <a:lstStyle/>
                    <a:p>
                      <a:pPr algn="l" fontAlgn="ctr"/>
                      <a:r>
                        <a:rPr lang="en-GB" sz="900" b="0" i="0" u="none" strike="noStrike" dirty="0">
                          <a:solidFill>
                            <a:schemeClr val="tx1"/>
                          </a:solidFill>
                          <a:effectLst/>
                          <a:latin typeface="Arial" panose="020B0604020202020204" pitchFamily="34" charset="0"/>
                        </a:rPr>
                        <a:t>Wales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900" b="0" i="0" u="none" strike="noStrike" dirty="0">
                          <a:solidFill>
                            <a:srgbClr val="000000"/>
                          </a:solidFill>
                          <a:effectLst/>
                          <a:latin typeface="Arial" panose="020B0604020202020204" pitchFamily="34" charset="0"/>
                        </a:rPr>
                        <a:t>3.3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6"/>
                  </a:ext>
                </a:extLst>
              </a:tr>
            </a:tbl>
          </a:graphicData>
        </a:graphic>
      </p:graphicFrame>
      <p:graphicFrame>
        <p:nvGraphicFramePr>
          <p:cNvPr id="29" name="Table 28">
            <a:extLst>
              <a:ext uri="{FF2B5EF4-FFF2-40B4-BE49-F238E27FC236}">
                <a16:creationId xmlns:a16="http://schemas.microsoft.com/office/drawing/2014/main" id="{F8F97ADD-C078-4BAE-AFF7-389B36256641}"/>
              </a:ext>
            </a:extLst>
          </p:cNvPr>
          <p:cNvGraphicFramePr>
            <a:graphicFrameLocks noGrp="1"/>
          </p:cNvGraphicFramePr>
          <p:nvPr>
            <p:extLst>
              <p:ext uri="{D42A27DB-BD31-4B8C-83A1-F6EECF244321}">
                <p14:modId xmlns:p14="http://schemas.microsoft.com/office/powerpoint/2010/main" val="25008597"/>
              </p:ext>
            </p:extLst>
          </p:nvPr>
        </p:nvGraphicFramePr>
        <p:xfrm>
          <a:off x="355600" y="4542517"/>
          <a:ext cx="7361238" cy="1249390"/>
        </p:xfrm>
        <a:graphic>
          <a:graphicData uri="http://schemas.openxmlformats.org/drawingml/2006/table">
            <a:tbl>
              <a:tblPr/>
              <a:tblGrid>
                <a:gridCol w="1555283">
                  <a:extLst>
                    <a:ext uri="{9D8B030D-6E8A-4147-A177-3AD203B41FA5}">
                      <a16:colId xmlns:a16="http://schemas.microsoft.com/office/drawing/2014/main" val="20000"/>
                    </a:ext>
                  </a:extLst>
                </a:gridCol>
                <a:gridCol w="1374053">
                  <a:extLst>
                    <a:ext uri="{9D8B030D-6E8A-4147-A177-3AD203B41FA5}">
                      <a16:colId xmlns:a16="http://schemas.microsoft.com/office/drawing/2014/main" val="20001"/>
                    </a:ext>
                  </a:extLst>
                </a:gridCol>
                <a:gridCol w="1331219">
                  <a:extLst>
                    <a:ext uri="{9D8B030D-6E8A-4147-A177-3AD203B41FA5}">
                      <a16:colId xmlns:a16="http://schemas.microsoft.com/office/drawing/2014/main" val="20002"/>
                    </a:ext>
                  </a:extLst>
                </a:gridCol>
                <a:gridCol w="1449841">
                  <a:extLst>
                    <a:ext uri="{9D8B030D-6E8A-4147-A177-3AD203B41FA5}">
                      <a16:colId xmlns:a16="http://schemas.microsoft.com/office/drawing/2014/main" val="20003"/>
                    </a:ext>
                  </a:extLst>
                </a:gridCol>
                <a:gridCol w="1650842">
                  <a:extLst>
                    <a:ext uri="{9D8B030D-6E8A-4147-A177-3AD203B41FA5}">
                      <a16:colId xmlns:a16="http://schemas.microsoft.com/office/drawing/2014/main" val="20004"/>
                    </a:ext>
                  </a:extLst>
                </a:gridCol>
              </a:tblGrid>
              <a:tr h="216000">
                <a:tc gridSpan="5">
                  <a:txBody>
                    <a:bodyPr/>
                    <a:lstStyle/>
                    <a:p>
                      <a:pPr algn="l" fontAlgn="ctr"/>
                      <a:r>
                        <a:rPr lang="en-GB" sz="900" b="1" i="0" u="none" strike="noStrike" dirty="0">
                          <a:solidFill>
                            <a:srgbClr val="FFFFFF"/>
                          </a:solidFill>
                          <a:effectLst/>
                          <a:latin typeface="Arial" panose="020B0604020202020204" pitchFamily="34" charset="0"/>
                        </a:rPr>
                        <a:t>Table 1.3.4 – Tourism spending in GB by country visited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0"/>
                  </a:ext>
                </a:extLst>
              </a:tr>
              <a:tr h="174445">
                <a:tc>
                  <a:txBody>
                    <a:bodyPr/>
                    <a:lstStyle/>
                    <a:p>
                      <a:pPr algn="ctr" fontAlgn="ctr"/>
                      <a:r>
                        <a:rPr lang="en-GB" sz="900" b="0" i="0" u="none" strike="noStrike" dirty="0">
                          <a:solidFill>
                            <a:srgbClr val="000000"/>
                          </a:solidFill>
                          <a:effectLst/>
                          <a:latin typeface="Arial" panose="020B0604020202020204" pitchFamily="34" charset="0"/>
                        </a:rPr>
                        <a:t> -</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Spending</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Share of spending</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GB" sz="900" b="1" i="0" u="none" strike="noStrike" dirty="0">
                          <a:solidFill>
                            <a:srgbClr val="000000"/>
                          </a:solidFill>
                          <a:effectLst/>
                          <a:latin typeface="Arial" panose="020B0604020202020204" pitchFamily="34" charset="0"/>
                        </a:rPr>
                        <a:t>Average spend per trip</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Average spend per night</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161165">
                <a:tc>
                  <a:txBody>
                    <a:bodyPr/>
                    <a:lstStyle/>
                    <a:p>
                      <a:pPr algn="l" fontAlgn="ctr"/>
                      <a:r>
                        <a:rPr lang="en-GB" sz="900" b="1" i="0" u="none" strike="noStrike" dirty="0">
                          <a:solidFill>
                            <a:srgbClr val="000000"/>
                          </a:solidFill>
                          <a:effectLst/>
                          <a:latin typeface="Arial" panose="020B0604020202020204" pitchFamily="34" charset="0"/>
                        </a:rPr>
                        <a:t>Destination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Million</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 -</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 -</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02"/>
                  </a:ext>
                </a:extLst>
              </a:tr>
              <a:tr h="174445">
                <a:tc>
                  <a:txBody>
                    <a:bodyPr/>
                    <a:lstStyle/>
                    <a:p>
                      <a:pPr algn="l" fontAlgn="ctr"/>
                      <a:r>
                        <a:rPr lang="en-GB" sz="900" b="1" i="0" u="none" strike="noStrike" dirty="0">
                          <a:solidFill>
                            <a:srgbClr val="000000"/>
                          </a:solidFill>
                          <a:effectLst/>
                          <a:latin typeface="Arial" panose="020B0604020202020204" pitchFamily="34" charset="0"/>
                        </a:rPr>
                        <a:t>GB total</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1" i="0" u="none" strike="noStrike" kern="1200" dirty="0">
                          <a:solidFill>
                            <a:srgbClr val="000000"/>
                          </a:solidFill>
                          <a:effectLst/>
                          <a:latin typeface="Arial" panose="020B0604020202020204" pitchFamily="34" charset="0"/>
                          <a:ea typeface="+mn-ea"/>
                          <a:cs typeface="+mn-cs"/>
                        </a:rPr>
                        <a:t>£24,651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1" i="0" u="none" strike="noStrike" kern="1200" dirty="0">
                          <a:solidFill>
                            <a:srgbClr val="000000"/>
                          </a:solidFill>
                          <a:effectLst/>
                          <a:latin typeface="Arial" panose="020B0604020202020204" pitchFamily="34" charset="0"/>
                          <a:ea typeface="+mn-ea"/>
                          <a:cs typeface="+mn-cs"/>
                        </a:rPr>
                        <a:t>100%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£201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£66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74445">
                <a:tc>
                  <a:txBody>
                    <a:bodyPr/>
                    <a:lstStyle/>
                    <a:p>
                      <a:pPr algn="l" fontAlgn="ctr"/>
                      <a:r>
                        <a:rPr lang="en-GB" sz="900" b="0" i="0" u="none" strike="noStrike" dirty="0">
                          <a:solidFill>
                            <a:srgbClr val="000000"/>
                          </a:solidFill>
                          <a:effectLst/>
                          <a:latin typeface="Arial" panose="020B0604020202020204" pitchFamily="34" charset="0"/>
                        </a:rPr>
                        <a:t>England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£19,448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79%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900" b="0" i="0" u="none" strike="noStrike" dirty="0">
                          <a:solidFill>
                            <a:srgbClr val="000000"/>
                          </a:solidFill>
                          <a:effectLst/>
                          <a:latin typeface="Arial" panose="020B0604020202020204" pitchFamily="34" charset="0"/>
                        </a:rPr>
                        <a:t>£196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900" b="0" i="0" u="none" strike="noStrike" dirty="0">
                          <a:solidFill>
                            <a:srgbClr val="000000"/>
                          </a:solidFill>
                          <a:effectLst/>
                          <a:latin typeface="Arial" panose="020B0604020202020204" pitchFamily="34" charset="0"/>
                        </a:rPr>
                        <a:t>£67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4"/>
                  </a:ext>
                </a:extLst>
              </a:tr>
              <a:tr h="174445">
                <a:tc>
                  <a:txBody>
                    <a:bodyPr/>
                    <a:lstStyle/>
                    <a:p>
                      <a:pPr algn="l" fontAlgn="ctr"/>
                      <a:r>
                        <a:rPr lang="en-GB" sz="900" b="0" i="0" u="none" strike="noStrike" dirty="0">
                          <a:solidFill>
                            <a:srgbClr val="000000"/>
                          </a:solidFill>
                          <a:effectLst/>
                          <a:latin typeface="Arial" panose="020B0604020202020204" pitchFamily="34" charset="0"/>
                        </a:rPr>
                        <a:t>Scotland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£3,200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0" i="0" u="none" strike="noStrike" dirty="0">
                          <a:solidFill>
                            <a:srgbClr val="000000"/>
                          </a:solidFill>
                          <a:effectLst/>
                          <a:latin typeface="Arial" panose="020B0604020202020204" pitchFamily="34" charset="0"/>
                        </a:rPr>
                        <a:t>£232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0" i="0" u="none" strike="noStrike" dirty="0">
                          <a:solidFill>
                            <a:srgbClr val="000000"/>
                          </a:solidFill>
                          <a:effectLst/>
                          <a:latin typeface="Arial" panose="020B0604020202020204" pitchFamily="34" charset="0"/>
                        </a:rPr>
                        <a:t>£69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74445">
                <a:tc>
                  <a:txBody>
                    <a:bodyPr/>
                    <a:lstStyle/>
                    <a:p>
                      <a:pPr algn="l" fontAlgn="ctr"/>
                      <a:r>
                        <a:rPr lang="en-GB" sz="900" b="0" i="0" u="none" strike="noStrike" dirty="0">
                          <a:solidFill>
                            <a:srgbClr val="000000"/>
                          </a:solidFill>
                          <a:effectLst/>
                          <a:latin typeface="Arial" panose="020B0604020202020204" pitchFamily="34" charset="0"/>
                        </a:rPr>
                        <a:t>Wales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£2,003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900" b="0" i="0" u="none" strike="noStrike" dirty="0">
                          <a:solidFill>
                            <a:srgbClr val="000000"/>
                          </a:solidFill>
                          <a:effectLst/>
                          <a:latin typeface="Arial" panose="020B0604020202020204" pitchFamily="34" charset="0"/>
                        </a:rPr>
                        <a:t>£187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900" b="0" i="0" u="none" strike="noStrike" dirty="0">
                          <a:solidFill>
                            <a:srgbClr val="000000"/>
                          </a:solidFill>
                          <a:effectLst/>
                          <a:latin typeface="Arial" panose="020B0604020202020204" pitchFamily="34" charset="0"/>
                        </a:rPr>
                        <a:t>£57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6"/>
                  </a:ext>
                </a:extLst>
              </a:tr>
            </a:tbl>
          </a:graphicData>
        </a:graphic>
      </p:graphicFrame>
      <p:sp>
        <p:nvSpPr>
          <p:cNvPr id="28" name="Content Placeholder 25"/>
          <p:cNvSpPr txBox="1">
            <a:spLocks/>
          </p:cNvSpPr>
          <p:nvPr/>
        </p:nvSpPr>
        <p:spPr>
          <a:xfrm>
            <a:off x="8238654" y="1892302"/>
            <a:ext cx="3611562" cy="381952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t>Showing tourism nights and spending on trips of all purposes within GB and by the country visited, examined further by average nights and spend.</a:t>
            </a:r>
            <a:endParaRPr lang="en-GB" sz="1050" b="1" dirty="0"/>
          </a:p>
          <a:p>
            <a:r>
              <a:rPr lang="en-GB" sz="1050" b="1" dirty="0"/>
              <a:t>On average, GB trips in 2019 were 3.0 nights in length.  Trips taken in England averaged 2.9 nights in duration. The average length of trips taken in Scotland and Wales was longer, 3.4 nights and 3.3 nights respectively.</a:t>
            </a:r>
          </a:p>
          <a:p>
            <a:r>
              <a:rPr lang="en-GB" sz="1050" b="1" dirty="0"/>
              <a:t>Across GB as a whole, there was an average spend of £201 per tourism trip. Scotland had the highest average spend, at £232 per trip, reflecting higher amounts spent on transport and accommodation. Spend per trip in England was just below the GB figure at £196 with spend in Wales averaging £187 per trip.  Lower spend in Wales reflects a higher proportion of lower priced self-catering accommodation used during trips. </a:t>
            </a:r>
          </a:p>
          <a:p>
            <a:r>
              <a:rPr lang="en-GB" sz="1050" b="1" dirty="0"/>
              <a:t>In 2019, spend per night was similar on trips to England and Scotland at £67 and £69 respectively, with spend per  night in Wales being lower, at £57.</a:t>
            </a:r>
          </a:p>
          <a:p>
            <a:endParaRPr lang="en-GB" sz="1400" dirty="0">
              <a:solidFill>
                <a:schemeClr val="accent1"/>
              </a:solidFill>
            </a:endParaRPr>
          </a:p>
          <a:p>
            <a:endParaRPr lang="en-GB" sz="1400" dirty="0">
              <a:solidFill>
                <a:schemeClr val="accent1"/>
              </a:solidFill>
            </a:endParaRPr>
          </a:p>
        </p:txBody>
      </p:sp>
      <p:sp>
        <p:nvSpPr>
          <p:cNvPr id="23" name="TextBox 22">
            <a:extLst>
              <a:ext uri="{FF2B5EF4-FFF2-40B4-BE49-F238E27FC236}">
                <a16:creationId xmlns:a16="http://schemas.microsoft.com/office/drawing/2014/main" id="{0A67AFD0-716C-4900-96D7-8A25592838AC}"/>
              </a:ext>
            </a:extLst>
          </p:cNvPr>
          <p:cNvSpPr txBox="1"/>
          <p:nvPr/>
        </p:nvSpPr>
        <p:spPr>
          <a:xfrm>
            <a:off x="3434809" y="2782927"/>
            <a:ext cx="581025" cy="400110"/>
          </a:xfrm>
          <a:prstGeom prst="rect">
            <a:avLst/>
          </a:prstGeom>
          <a:noFill/>
        </p:spPr>
        <p:txBody>
          <a:bodyPr wrap="square" lIns="0" tIns="0" rIns="0" bIns="0" rtlCol="0">
            <a:spAutoFit/>
          </a:bodyPr>
          <a:lstStyle/>
          <a:p>
            <a:pPr algn="ctr"/>
            <a:r>
              <a:rPr lang="en-GB" sz="1400" b="1" dirty="0"/>
              <a:t>GB</a:t>
            </a:r>
            <a:endParaRPr lang="en-GB" sz="1200" b="1" dirty="0"/>
          </a:p>
          <a:p>
            <a:pPr algn="ctr"/>
            <a:r>
              <a:rPr lang="en-GB" sz="1200" b="1" dirty="0"/>
              <a:t>100%</a:t>
            </a:r>
          </a:p>
        </p:txBody>
      </p:sp>
      <p:sp>
        <p:nvSpPr>
          <p:cNvPr id="24" name="TextBox 23">
            <a:extLst>
              <a:ext uri="{FF2B5EF4-FFF2-40B4-BE49-F238E27FC236}">
                <a16:creationId xmlns:a16="http://schemas.microsoft.com/office/drawing/2014/main" id="{0B0624EE-EB4C-4FE7-B006-8B01DBBA76B6}"/>
              </a:ext>
            </a:extLst>
          </p:cNvPr>
          <p:cNvSpPr txBox="1"/>
          <p:nvPr/>
        </p:nvSpPr>
        <p:spPr>
          <a:xfrm>
            <a:off x="955356" y="2789202"/>
            <a:ext cx="581025" cy="400110"/>
          </a:xfrm>
          <a:prstGeom prst="rect">
            <a:avLst/>
          </a:prstGeom>
          <a:noFill/>
        </p:spPr>
        <p:txBody>
          <a:bodyPr wrap="square" lIns="0" tIns="0" rIns="0" bIns="0" rtlCol="0">
            <a:spAutoFit/>
          </a:bodyPr>
          <a:lstStyle/>
          <a:p>
            <a:pPr algn="ctr"/>
            <a:r>
              <a:rPr lang="en-GB" sz="1400" b="1" dirty="0"/>
              <a:t>GB</a:t>
            </a:r>
            <a:endParaRPr lang="en-GB" sz="1200" b="1" dirty="0"/>
          </a:p>
          <a:p>
            <a:pPr algn="ctr"/>
            <a:r>
              <a:rPr lang="en-GB" sz="1200" b="1" dirty="0"/>
              <a:t>371.806 </a:t>
            </a:r>
          </a:p>
        </p:txBody>
      </p:sp>
      <p:sp>
        <p:nvSpPr>
          <p:cNvPr id="21" name="Action Button: Information 20">
            <a:hlinkClick r:id="rId5" action="ppaction://hlinksldjump" highlightClick="1"/>
          </p:cNvPr>
          <p:cNvSpPr/>
          <p:nvPr/>
        </p:nvSpPr>
        <p:spPr bwMode="ltGray">
          <a:xfrm>
            <a:off x="2330935" y="1939274"/>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25" name="Action Button: Information 24">
            <a:hlinkClick r:id="rId5" action="ppaction://hlinksldjump" highlightClick="1"/>
          </p:cNvPr>
          <p:cNvSpPr/>
          <p:nvPr/>
        </p:nvSpPr>
        <p:spPr bwMode="ltGray">
          <a:xfrm>
            <a:off x="4397808" y="1938318"/>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26" name="Action Button: Information 25">
            <a:hlinkClick r:id="rId5" action="ppaction://hlinksldjump" highlightClick="1"/>
          </p:cNvPr>
          <p:cNvSpPr/>
          <p:nvPr/>
        </p:nvSpPr>
        <p:spPr bwMode="ltGray">
          <a:xfrm>
            <a:off x="7776921" y="2388654"/>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33" name="Freeform 18">
            <a:hlinkClick r:id="rId6" action="ppaction://hlinksldjump"/>
            <a:extLst>
              <a:ext uri="{FF2B5EF4-FFF2-40B4-BE49-F238E27FC236}">
                <a16:creationId xmlns:a16="http://schemas.microsoft.com/office/drawing/2014/main" id="{6A45D66E-B4BF-4F14-8854-99F92485CE5C}"/>
              </a:ext>
            </a:extLst>
          </p:cNvPr>
          <p:cNvSpPr>
            <a:spLocks noEditPoints="1"/>
          </p:cNvSpPr>
          <p:nvPr/>
        </p:nvSpPr>
        <p:spPr bwMode="auto">
          <a:xfrm>
            <a:off x="5998233"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5"/>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8" name="Action Button: Information 23">
            <a:hlinkClick r:id="rId5" action="ppaction://hlinksldjump" highlightClick="1"/>
            <a:extLst>
              <a:ext uri="{FF2B5EF4-FFF2-40B4-BE49-F238E27FC236}">
                <a16:creationId xmlns:a16="http://schemas.microsoft.com/office/drawing/2014/main" id="{AC24767B-328E-4825-8457-9A689AAD764E}"/>
              </a:ext>
            </a:extLst>
          </p:cNvPr>
          <p:cNvSpPr/>
          <p:nvPr/>
        </p:nvSpPr>
        <p:spPr bwMode="ltGray">
          <a:xfrm>
            <a:off x="7776921" y="4542517"/>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cxnSp>
        <p:nvCxnSpPr>
          <p:cNvPr id="30" name="Straight Connector 29">
            <a:extLst>
              <a:ext uri="{FF2B5EF4-FFF2-40B4-BE49-F238E27FC236}">
                <a16:creationId xmlns:a16="http://schemas.microsoft.com/office/drawing/2014/main" id="{1D88ABE7-3E51-41CB-B5DE-B40594646E8E}"/>
              </a:ext>
            </a:extLst>
          </p:cNvPr>
          <p:cNvCxnSpPr>
            <a:cxnSpLocks/>
          </p:cNvCxnSpPr>
          <p:nvPr/>
        </p:nvCxnSpPr>
        <p:spPr>
          <a:xfrm>
            <a:off x="8035455" y="1907858"/>
            <a:ext cx="2556" cy="3883342"/>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2" name="Slide Number Placeholder 1">
            <a:extLst>
              <a:ext uri="{FF2B5EF4-FFF2-40B4-BE49-F238E27FC236}">
                <a16:creationId xmlns:a16="http://schemas.microsoft.com/office/drawing/2014/main" id="{D63D210A-6EB5-4A93-810E-851839645771}"/>
              </a:ext>
            </a:extLst>
          </p:cNvPr>
          <p:cNvSpPr>
            <a:spLocks noGrp="1"/>
          </p:cNvSpPr>
          <p:nvPr>
            <p:ph type="sldNum" sz="quarter" idx="4"/>
          </p:nvPr>
        </p:nvSpPr>
        <p:spPr/>
        <p:txBody>
          <a:bodyPr/>
          <a:lstStyle/>
          <a:p>
            <a:fld id="{4034BEE3-566C-4068-A777-C3A4762E861B}" type="slidenum">
              <a:rPr lang="en-GB" smtClean="0"/>
              <a:pPr/>
              <a:t>37</a:t>
            </a:fld>
            <a:endParaRPr lang="en-GB" dirty="0"/>
          </a:p>
        </p:txBody>
      </p:sp>
    </p:spTree>
    <p:extLst>
      <p:ext uri="{BB962C8B-B14F-4D97-AF65-F5344CB8AC3E}">
        <p14:creationId xmlns:p14="http://schemas.microsoft.com/office/powerpoint/2010/main" val="30405885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Purpose by destination</a:t>
            </a:r>
          </a:p>
        </p:txBody>
      </p:sp>
      <p:graphicFrame>
        <p:nvGraphicFramePr>
          <p:cNvPr id="5" name="Table 4"/>
          <p:cNvGraphicFramePr>
            <a:graphicFrameLocks noGrp="1"/>
          </p:cNvGraphicFramePr>
          <p:nvPr>
            <p:extLst>
              <p:ext uri="{D42A27DB-BD31-4B8C-83A1-F6EECF244321}">
                <p14:modId xmlns:p14="http://schemas.microsoft.com/office/powerpoint/2010/main" val="2355802567"/>
              </p:ext>
            </p:extLst>
          </p:nvPr>
        </p:nvGraphicFramePr>
        <p:xfrm>
          <a:off x="360362" y="1883423"/>
          <a:ext cx="7356476" cy="3996000"/>
        </p:xfrm>
        <a:graphic>
          <a:graphicData uri="http://schemas.openxmlformats.org/drawingml/2006/table">
            <a:tbl>
              <a:tblPr/>
              <a:tblGrid>
                <a:gridCol w="2305174">
                  <a:extLst>
                    <a:ext uri="{9D8B030D-6E8A-4147-A177-3AD203B41FA5}">
                      <a16:colId xmlns:a16="http://schemas.microsoft.com/office/drawing/2014/main" val="20000"/>
                    </a:ext>
                  </a:extLst>
                </a:gridCol>
                <a:gridCol w="1693954">
                  <a:extLst>
                    <a:ext uri="{9D8B030D-6E8A-4147-A177-3AD203B41FA5}">
                      <a16:colId xmlns:a16="http://schemas.microsoft.com/office/drawing/2014/main" val="20001"/>
                    </a:ext>
                  </a:extLst>
                </a:gridCol>
                <a:gridCol w="1693954">
                  <a:extLst>
                    <a:ext uri="{9D8B030D-6E8A-4147-A177-3AD203B41FA5}">
                      <a16:colId xmlns:a16="http://schemas.microsoft.com/office/drawing/2014/main" val="20002"/>
                    </a:ext>
                  </a:extLst>
                </a:gridCol>
                <a:gridCol w="1663394">
                  <a:extLst>
                    <a:ext uri="{9D8B030D-6E8A-4147-A177-3AD203B41FA5}">
                      <a16:colId xmlns:a16="http://schemas.microsoft.com/office/drawing/2014/main" val="20003"/>
                    </a:ext>
                  </a:extLst>
                </a:gridCol>
              </a:tblGrid>
              <a:tr h="216000">
                <a:tc gridSpan="4">
                  <a:txBody>
                    <a:bodyPr/>
                    <a:lstStyle/>
                    <a:p>
                      <a:pPr algn="l" fontAlgn="ctr"/>
                      <a:r>
                        <a:rPr lang="en-GB" sz="900" b="1" i="0" u="none" strike="noStrike" dirty="0">
                          <a:solidFill>
                            <a:srgbClr val="FFFFFF"/>
                          </a:solidFill>
                          <a:effectLst/>
                          <a:latin typeface="Arial" panose="020B0604020202020204" pitchFamily="34" charset="0"/>
                        </a:rPr>
                        <a:t>Table 1.4.1 – Trips in GB by purpose</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0"/>
                  </a:ext>
                </a:extLst>
              </a:tr>
              <a:tr h="180000">
                <a:tc>
                  <a:txBody>
                    <a:bodyPr/>
                    <a:lstStyle/>
                    <a:p>
                      <a:pPr algn="ctr" fontAlgn="ctr"/>
                      <a:r>
                        <a:rPr lang="en-GB" sz="900" b="0" i="0" u="none" strike="noStrike" dirty="0">
                          <a:solidFill>
                            <a:srgbClr val="000000"/>
                          </a:solidFill>
                          <a:effectLst/>
                          <a:latin typeface="Arial" panose="020B0604020202020204" pitchFamily="34" charset="0"/>
                        </a:rPr>
                        <a:t> -</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1000" b="1" i="0" u="none" strike="noStrike" dirty="0">
                          <a:solidFill>
                            <a:srgbClr val="000000"/>
                          </a:solidFill>
                          <a:effectLst/>
                          <a:latin typeface="Arial" panose="020B0604020202020204" pitchFamily="34" charset="0"/>
                        </a:rPr>
                        <a:t>England</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1000" b="1" i="0" u="none" strike="noStrike" dirty="0">
                          <a:solidFill>
                            <a:srgbClr val="000000"/>
                          </a:solidFill>
                          <a:effectLst/>
                          <a:latin typeface="Arial" panose="020B0604020202020204" pitchFamily="34" charset="0"/>
                        </a:rPr>
                        <a:t>Scotland</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1000" b="1" i="0" u="none" strike="noStrike" dirty="0">
                          <a:solidFill>
                            <a:srgbClr val="000000"/>
                          </a:solidFill>
                          <a:effectLst/>
                          <a:latin typeface="Arial" panose="020B0604020202020204" pitchFamily="34" charset="0"/>
                        </a:rPr>
                        <a:t>Wales</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80000">
                <a:tc>
                  <a:txBody>
                    <a:bodyPr/>
                    <a:lstStyle/>
                    <a:p>
                      <a:pPr algn="l" fontAlgn="ctr"/>
                      <a:r>
                        <a:rPr lang="en-GB" sz="900" b="1" i="0" u="none" strike="noStrike" dirty="0">
                          <a:solidFill>
                            <a:srgbClr val="000000"/>
                          </a:solidFill>
                          <a:effectLst/>
                          <a:latin typeface="Arial" panose="020B0604020202020204" pitchFamily="34" charset="0"/>
                        </a:rPr>
                        <a:t>Purpose</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1000" b="1" i="0" u="none" strike="noStrike" dirty="0">
                          <a:solidFill>
                            <a:srgbClr val="000000"/>
                          </a:solidFill>
                          <a:effectLst/>
                          <a:latin typeface="Arial" panose="020B0604020202020204" pitchFamily="34" charset="0"/>
                        </a:rPr>
                        <a:t>Million</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1000" b="1" i="0" u="none" strike="noStrike" dirty="0">
                          <a:solidFill>
                            <a:srgbClr val="000000"/>
                          </a:solidFill>
                          <a:effectLst/>
                          <a:latin typeface="Arial" panose="020B0604020202020204" pitchFamily="34" charset="0"/>
                        </a:rPr>
                        <a:t>Million</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1000" b="1" i="0" u="none" strike="noStrike" dirty="0">
                          <a:solidFill>
                            <a:srgbClr val="000000"/>
                          </a:solidFill>
                          <a:effectLst/>
                          <a:latin typeface="Arial" panose="020B0604020202020204" pitchFamily="34" charset="0"/>
                        </a:rPr>
                        <a:t>Million</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02"/>
                  </a:ext>
                </a:extLst>
              </a:tr>
              <a:tr h="162000">
                <a:tc>
                  <a:txBody>
                    <a:bodyPr/>
                    <a:lstStyle/>
                    <a:p>
                      <a:pPr algn="l" fontAlgn="ctr"/>
                      <a:r>
                        <a:rPr lang="en-GB" sz="900" b="1" i="0" u="none" strike="noStrike" dirty="0">
                          <a:solidFill>
                            <a:srgbClr val="000000"/>
                          </a:solidFill>
                          <a:effectLst/>
                          <a:latin typeface="Arial" panose="020B0604020202020204" pitchFamily="34" charset="0"/>
                        </a:rPr>
                        <a:t>Total</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1" i="0" u="none" strike="noStrike" kern="1200" dirty="0">
                          <a:solidFill>
                            <a:srgbClr val="000000"/>
                          </a:solidFill>
                          <a:effectLst/>
                          <a:latin typeface="Arial" panose="020B0604020202020204" pitchFamily="34" charset="0"/>
                          <a:ea typeface="+mn-ea"/>
                          <a:cs typeface="+mn-cs"/>
                        </a:rPr>
                        <a:t>99.071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1" i="0" u="none" strike="noStrike" kern="1200" dirty="0">
                          <a:solidFill>
                            <a:srgbClr val="000000"/>
                          </a:solidFill>
                          <a:effectLst/>
                          <a:latin typeface="Arial" panose="020B0604020202020204" pitchFamily="34" charset="0"/>
                          <a:ea typeface="+mn-ea"/>
                          <a:cs typeface="+mn-cs"/>
                        </a:rPr>
                        <a:t>13.810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1" i="0" u="none" strike="noStrike" kern="1200" dirty="0">
                          <a:solidFill>
                            <a:srgbClr val="000000"/>
                          </a:solidFill>
                          <a:effectLst/>
                          <a:latin typeface="Arial" panose="020B0604020202020204" pitchFamily="34" charset="0"/>
                          <a:ea typeface="+mn-ea"/>
                          <a:cs typeface="+mn-cs"/>
                        </a:rPr>
                        <a:t>10.698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324000">
                <a:tc>
                  <a:txBody>
                    <a:bodyPr/>
                    <a:lstStyle/>
                    <a:p>
                      <a:pPr algn="l" fontAlgn="ctr"/>
                      <a:r>
                        <a:rPr lang="en-GB" sz="900" b="1" i="0" u="none" strike="noStrike" dirty="0">
                          <a:solidFill>
                            <a:srgbClr val="000000"/>
                          </a:solidFill>
                          <a:effectLst/>
                          <a:latin typeface="Arial" panose="020B0604020202020204" pitchFamily="34" charset="0"/>
                        </a:rPr>
                        <a:t>Total holiday</a:t>
                      </a:r>
                    </a:p>
                    <a:p>
                      <a:pPr algn="l" fontAlgn="ctr"/>
                      <a:r>
                        <a:rPr lang="en-GB" sz="900" b="1" i="0" u="none" strike="noStrike" dirty="0">
                          <a:solidFill>
                            <a:srgbClr val="000000"/>
                          </a:solidFill>
                          <a:effectLst/>
                          <a:latin typeface="Arial" panose="020B0604020202020204" pitchFamily="34" charset="0"/>
                        </a:rPr>
                        <a:t>(including VFR-holiday)</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71.470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10.521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8.946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4"/>
                  </a:ext>
                </a:extLst>
              </a:tr>
              <a:tr h="162000">
                <a:tc>
                  <a:txBody>
                    <a:bodyPr/>
                    <a:lstStyle/>
                    <a:p>
                      <a:pPr algn="l" fontAlgn="ctr"/>
                      <a:r>
                        <a:rPr lang="en-GB" sz="900" b="0" i="0" u="none" strike="noStrike" dirty="0">
                          <a:solidFill>
                            <a:srgbClr val="000000"/>
                          </a:solidFill>
                          <a:effectLst/>
                          <a:latin typeface="Arial" panose="020B0604020202020204" pitchFamily="34" charset="0"/>
                        </a:rPr>
                        <a:t>1-3 nights (total holidays)</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50.469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6.693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5.811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62000">
                <a:tc>
                  <a:txBody>
                    <a:bodyPr/>
                    <a:lstStyle/>
                    <a:p>
                      <a:pPr algn="l" fontAlgn="ctr"/>
                      <a:r>
                        <a:rPr lang="en-GB" sz="900" b="0" i="0" u="none" strike="noStrike" dirty="0">
                          <a:solidFill>
                            <a:srgbClr val="000000"/>
                          </a:solidFill>
                          <a:effectLst/>
                          <a:latin typeface="Arial" panose="020B0604020202020204" pitchFamily="34" charset="0"/>
                        </a:rPr>
                        <a:t>4+ nights (total holidays)</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21.001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3.828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3.135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7"/>
                  </a:ext>
                </a:extLst>
              </a:tr>
              <a:tr h="162000">
                <a:tc>
                  <a:txBody>
                    <a:bodyPr/>
                    <a:lstStyle/>
                    <a:p>
                      <a:pPr algn="l" fontAlgn="ctr"/>
                      <a:r>
                        <a:rPr lang="en-GB" sz="900" b="0" i="0" u="none" strike="noStrike" dirty="0">
                          <a:solidFill>
                            <a:srgbClr val="000000"/>
                          </a:solidFill>
                          <a:effectLst/>
                          <a:latin typeface="Arial" panose="020B0604020202020204" pitchFamily="34" charset="0"/>
                        </a:rPr>
                        <a:t>Holiday</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46.407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7.748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6.710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62000">
                <a:tc>
                  <a:txBody>
                    <a:bodyPr/>
                    <a:lstStyle/>
                    <a:p>
                      <a:pPr algn="l" fontAlgn="ctr"/>
                      <a:r>
                        <a:rPr lang="en-GB" sz="900" b="0" i="0" u="none" strike="noStrike" dirty="0">
                          <a:solidFill>
                            <a:srgbClr val="000000"/>
                          </a:solidFill>
                          <a:effectLst/>
                          <a:latin typeface="Arial" panose="020B0604020202020204" pitchFamily="34" charset="0"/>
                        </a:rPr>
                        <a:t>VFR</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36.130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4.021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3.058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9"/>
                  </a:ext>
                </a:extLst>
              </a:tr>
              <a:tr h="162000">
                <a:tc>
                  <a:txBody>
                    <a:bodyPr/>
                    <a:lstStyle/>
                    <a:p>
                      <a:pPr algn="l" fontAlgn="ctr"/>
                      <a:r>
                        <a:rPr lang="en-GB" sz="900" b="0" i="0" u="none" strike="noStrike" dirty="0">
                          <a:solidFill>
                            <a:srgbClr val="000000"/>
                          </a:solidFill>
                          <a:effectLst/>
                          <a:latin typeface="Arial" panose="020B0604020202020204" pitchFamily="34" charset="0"/>
                        </a:rPr>
                        <a:t>VFR-holiday</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25.063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2.773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2.235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162000">
                <a:tc>
                  <a:txBody>
                    <a:bodyPr/>
                    <a:lstStyle/>
                    <a:p>
                      <a:pPr algn="l" fontAlgn="ctr"/>
                      <a:r>
                        <a:rPr lang="en-GB" sz="900" b="0" i="0" u="none" strike="noStrike" dirty="0">
                          <a:solidFill>
                            <a:srgbClr val="000000"/>
                          </a:solidFill>
                          <a:effectLst/>
                          <a:latin typeface="Arial" panose="020B0604020202020204" pitchFamily="34" charset="0"/>
                        </a:rPr>
                        <a:t>VFR-other</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11.067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1.248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0.823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1"/>
                  </a:ext>
                </a:extLst>
              </a:tr>
              <a:tr h="162000">
                <a:tc>
                  <a:txBody>
                    <a:bodyPr/>
                    <a:lstStyle/>
                    <a:p>
                      <a:pPr algn="l" fontAlgn="ctr"/>
                      <a:r>
                        <a:rPr lang="en-GB" sz="900" b="0" i="0" u="none" strike="noStrike" dirty="0">
                          <a:solidFill>
                            <a:srgbClr val="000000"/>
                          </a:solidFill>
                          <a:effectLst/>
                          <a:latin typeface="Arial" panose="020B0604020202020204" pitchFamily="34" charset="0"/>
                        </a:rPr>
                        <a:t>Business/work</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13.977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1.665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0.720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180000">
                <a:tc>
                  <a:txBody>
                    <a:bodyPr/>
                    <a:lstStyle/>
                    <a:p>
                      <a:pPr algn="l" fontAlgn="ctr"/>
                      <a:r>
                        <a:rPr lang="en-GB" sz="900" b="1" i="0" u="none" strike="noStrike" dirty="0">
                          <a:solidFill>
                            <a:srgbClr val="000000"/>
                          </a:solidFill>
                          <a:effectLst/>
                          <a:latin typeface="Arial" panose="020B0604020202020204" pitchFamily="34" charset="0"/>
                        </a:rPr>
                        <a:t>Purpose</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1000" b="1" i="0" u="none" strike="noStrike" dirty="0">
                          <a:solidFill>
                            <a:srgbClr val="000000"/>
                          </a:solidFill>
                          <a:effectLst/>
                          <a:latin typeface="Arial" panose="020B0604020202020204" pitchFamily="34" charset="0"/>
                        </a:rPr>
                        <a:t>% share</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1000" b="1" i="0" u="none" strike="noStrike" dirty="0">
                          <a:solidFill>
                            <a:srgbClr val="000000"/>
                          </a:solidFill>
                          <a:effectLst/>
                          <a:latin typeface="Arial" panose="020B0604020202020204" pitchFamily="34" charset="0"/>
                        </a:rPr>
                        <a:t>% share</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1000" b="1" i="0" u="none" strike="noStrike" dirty="0">
                          <a:solidFill>
                            <a:srgbClr val="000000"/>
                          </a:solidFill>
                          <a:effectLst/>
                          <a:latin typeface="Arial" panose="020B0604020202020204" pitchFamily="34" charset="0"/>
                        </a:rPr>
                        <a:t>% share</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13"/>
                  </a:ext>
                </a:extLst>
              </a:tr>
              <a:tr h="162000">
                <a:tc>
                  <a:txBody>
                    <a:bodyPr/>
                    <a:lstStyle/>
                    <a:p>
                      <a:pPr algn="l" fontAlgn="ctr"/>
                      <a:r>
                        <a:rPr lang="en-GB" sz="900" b="1" i="0" u="none" strike="noStrike" dirty="0">
                          <a:solidFill>
                            <a:srgbClr val="000000"/>
                          </a:solidFill>
                          <a:effectLst/>
                          <a:latin typeface="Arial" panose="020B0604020202020204" pitchFamily="34" charset="0"/>
                        </a:rPr>
                        <a:t>Total</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100%</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100%</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100%</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324000">
                <a:tc>
                  <a:txBody>
                    <a:bodyPr/>
                    <a:lstStyle/>
                    <a:p>
                      <a:pPr algn="l" fontAlgn="ctr"/>
                      <a:r>
                        <a:rPr lang="en-GB" sz="900" b="1" i="0" u="none" strike="noStrike" dirty="0">
                          <a:solidFill>
                            <a:srgbClr val="000000"/>
                          </a:solidFill>
                          <a:effectLst/>
                          <a:latin typeface="Arial" panose="020B0604020202020204" pitchFamily="34" charset="0"/>
                        </a:rPr>
                        <a:t>Total holiday</a:t>
                      </a:r>
                    </a:p>
                    <a:p>
                      <a:pPr algn="l" fontAlgn="ctr"/>
                      <a:r>
                        <a:rPr lang="en-GB" sz="900" b="1" i="0" u="none" strike="noStrike" dirty="0">
                          <a:solidFill>
                            <a:srgbClr val="000000"/>
                          </a:solidFill>
                          <a:effectLst/>
                          <a:latin typeface="Arial" panose="020B0604020202020204" pitchFamily="34" charset="0"/>
                        </a:rPr>
                        <a:t>(including VFR-holiday)</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72%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76%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84%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5"/>
                  </a:ext>
                </a:extLst>
              </a:tr>
              <a:tr h="162000">
                <a:tc>
                  <a:txBody>
                    <a:bodyPr/>
                    <a:lstStyle/>
                    <a:p>
                      <a:pPr algn="l" fontAlgn="ctr"/>
                      <a:r>
                        <a:rPr lang="en-GB" sz="900" b="0" i="0" u="none" strike="noStrike" dirty="0">
                          <a:solidFill>
                            <a:srgbClr val="000000"/>
                          </a:solidFill>
                          <a:effectLst/>
                          <a:latin typeface="Arial" panose="020B0604020202020204" pitchFamily="34" charset="0"/>
                        </a:rPr>
                        <a:t>1-3 nights (total holidays)</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51%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54%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162000">
                <a:tc>
                  <a:txBody>
                    <a:bodyPr/>
                    <a:lstStyle/>
                    <a:p>
                      <a:pPr algn="l" fontAlgn="ctr"/>
                      <a:r>
                        <a:rPr lang="en-GB" sz="900" b="0" i="0" u="none" strike="noStrike" dirty="0">
                          <a:solidFill>
                            <a:srgbClr val="000000"/>
                          </a:solidFill>
                          <a:effectLst/>
                          <a:latin typeface="Arial" panose="020B0604020202020204" pitchFamily="34" charset="0"/>
                        </a:rPr>
                        <a:t>4+ nights (total holidays)</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21%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8"/>
                  </a:ext>
                </a:extLst>
              </a:tr>
              <a:tr h="162000">
                <a:tc>
                  <a:txBody>
                    <a:bodyPr/>
                    <a:lstStyle/>
                    <a:p>
                      <a:pPr algn="l" fontAlgn="ctr"/>
                      <a:r>
                        <a:rPr lang="en-GB" sz="900" b="0" i="0" u="none" strike="noStrike" dirty="0">
                          <a:solidFill>
                            <a:srgbClr val="000000"/>
                          </a:solidFill>
                          <a:effectLst/>
                          <a:latin typeface="Arial" panose="020B0604020202020204" pitchFamily="34" charset="0"/>
                        </a:rPr>
                        <a:t>Holiday</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47%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56%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63%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r h="162000">
                <a:tc>
                  <a:txBody>
                    <a:bodyPr/>
                    <a:lstStyle/>
                    <a:p>
                      <a:pPr algn="l" fontAlgn="ctr"/>
                      <a:r>
                        <a:rPr lang="en-GB" sz="900" b="0" i="0" u="none" strike="noStrike" dirty="0">
                          <a:solidFill>
                            <a:srgbClr val="000000"/>
                          </a:solidFill>
                          <a:effectLst/>
                          <a:latin typeface="Arial" panose="020B0604020202020204" pitchFamily="34" charset="0"/>
                        </a:rPr>
                        <a:t>VFR</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29%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20"/>
                  </a:ext>
                </a:extLst>
              </a:tr>
              <a:tr h="162000">
                <a:tc>
                  <a:txBody>
                    <a:bodyPr/>
                    <a:lstStyle/>
                    <a:p>
                      <a:pPr algn="l" fontAlgn="ctr"/>
                      <a:r>
                        <a:rPr lang="en-GB" sz="900" b="0" i="0" u="none" strike="noStrike" dirty="0">
                          <a:solidFill>
                            <a:srgbClr val="000000"/>
                          </a:solidFill>
                          <a:effectLst/>
                          <a:latin typeface="Arial" panose="020B0604020202020204" pitchFamily="34" charset="0"/>
                        </a:rPr>
                        <a:t>VFR-holiday</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25%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1"/>
                  </a:ext>
                </a:extLst>
              </a:tr>
              <a:tr h="162000">
                <a:tc>
                  <a:txBody>
                    <a:bodyPr/>
                    <a:lstStyle/>
                    <a:p>
                      <a:pPr algn="l" fontAlgn="ctr"/>
                      <a:r>
                        <a:rPr lang="en-GB" sz="900" b="0" i="0" u="none" strike="noStrike" dirty="0">
                          <a:solidFill>
                            <a:srgbClr val="000000"/>
                          </a:solidFill>
                          <a:effectLst/>
                          <a:latin typeface="Arial" panose="020B0604020202020204" pitchFamily="34" charset="0"/>
                        </a:rPr>
                        <a:t>VFR-other</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22"/>
                  </a:ext>
                </a:extLst>
              </a:tr>
              <a:tr h="162000">
                <a:tc>
                  <a:txBody>
                    <a:bodyPr/>
                    <a:lstStyle/>
                    <a:p>
                      <a:pPr algn="l" fontAlgn="ctr"/>
                      <a:r>
                        <a:rPr lang="en-GB" sz="900" b="0" i="0" u="none" strike="noStrike" dirty="0">
                          <a:solidFill>
                            <a:srgbClr val="000000"/>
                          </a:solidFill>
                          <a:effectLst/>
                          <a:latin typeface="Arial" panose="020B0604020202020204" pitchFamily="34" charset="0"/>
                        </a:rPr>
                        <a:t>Business/work</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3"/>
                  </a:ext>
                </a:extLst>
              </a:tr>
            </a:tbl>
          </a:graphicData>
        </a:graphic>
      </p:graphicFrame>
      <p:sp>
        <p:nvSpPr>
          <p:cNvPr id="18" name="Content Placeholder 25"/>
          <p:cNvSpPr txBox="1">
            <a:spLocks/>
          </p:cNvSpPr>
          <p:nvPr/>
        </p:nvSpPr>
        <p:spPr>
          <a:xfrm>
            <a:off x="8238654" y="1889411"/>
            <a:ext cx="3597274" cy="381952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t>Total GB trips examined by both trip purpose and length of trip for England, Scotland and Wales.</a:t>
            </a:r>
          </a:p>
          <a:p>
            <a:r>
              <a:rPr lang="en-GB" sz="1050" b="1" dirty="0"/>
              <a:t>Holiday trips make up the greatest proportion of trips, with most being shorter trips of 1-3 nights in duration (51% of overnight trips to England, 48% to Scotland and 54% to Wales). </a:t>
            </a:r>
          </a:p>
          <a:p>
            <a:r>
              <a:rPr lang="en-GB" sz="1050" b="1" dirty="0"/>
              <a:t>There is some variation in the figures.  In Wales the proportion of total holiday trips (including VFR-Holidays) is notably higher than for England and Scotland (84% compared to 72% and 76% respectively). </a:t>
            </a:r>
          </a:p>
          <a:p>
            <a:r>
              <a:rPr lang="en-GB" sz="1050" b="1" dirty="0"/>
              <a:t>Longer holiday trips (4+ nights) are more common in Wales (29% of trips taken) and Scotland (28%), compared to 21% in England. </a:t>
            </a:r>
          </a:p>
          <a:p>
            <a:r>
              <a:rPr lang="en-GB" sz="1050" b="1" dirty="0"/>
              <a:t>Trips for the purpose of visiting friends and relatives (VFR) are most common in England, where 36% of trips were taken for this reason compared to 29% in Scotland or Wales. Business trips are more common in England (14%) and Scotland (12%) than they are in Wales (7%)</a:t>
            </a:r>
            <a:endParaRPr lang="en-GB" sz="1050" dirty="0"/>
          </a:p>
          <a:p>
            <a:endParaRPr lang="en-GB" sz="1400" dirty="0">
              <a:solidFill>
                <a:schemeClr val="accent1"/>
              </a:solidFill>
            </a:endParaRPr>
          </a:p>
        </p:txBody>
      </p:sp>
      <p:sp>
        <p:nvSpPr>
          <p:cNvPr id="17" name="Action Button: Information 16">
            <a:hlinkClick r:id="rId3" action="ppaction://hlinksldjump" highlightClick="1"/>
          </p:cNvPr>
          <p:cNvSpPr/>
          <p:nvPr/>
        </p:nvSpPr>
        <p:spPr bwMode="ltGray">
          <a:xfrm>
            <a:off x="7776921" y="1890440"/>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25" name="Freeform 18">
            <a:hlinkClick r:id="rId4" action="ppaction://hlinksldjump"/>
            <a:extLst>
              <a:ext uri="{FF2B5EF4-FFF2-40B4-BE49-F238E27FC236}">
                <a16:creationId xmlns:a16="http://schemas.microsoft.com/office/drawing/2014/main" id="{7D2E5370-D970-4003-A4FD-E7EE9CE54330}"/>
              </a:ext>
            </a:extLst>
          </p:cNvPr>
          <p:cNvSpPr>
            <a:spLocks noEditPoints="1"/>
          </p:cNvSpPr>
          <p:nvPr/>
        </p:nvSpPr>
        <p:spPr bwMode="auto">
          <a:xfrm>
            <a:off x="5998233"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5"/>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cxnSp>
        <p:nvCxnSpPr>
          <p:cNvPr id="10" name="Straight Connector 9">
            <a:extLst>
              <a:ext uri="{FF2B5EF4-FFF2-40B4-BE49-F238E27FC236}">
                <a16:creationId xmlns:a16="http://schemas.microsoft.com/office/drawing/2014/main" id="{8732AF38-DC94-49BC-8112-6A4D5428CD16}"/>
              </a:ext>
            </a:extLst>
          </p:cNvPr>
          <p:cNvCxnSpPr>
            <a:cxnSpLocks/>
          </p:cNvCxnSpPr>
          <p:nvPr/>
        </p:nvCxnSpPr>
        <p:spPr>
          <a:xfrm>
            <a:off x="8035455" y="1890440"/>
            <a:ext cx="0" cy="3894410"/>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2" name="Slide Number Placeholder 1">
            <a:extLst>
              <a:ext uri="{FF2B5EF4-FFF2-40B4-BE49-F238E27FC236}">
                <a16:creationId xmlns:a16="http://schemas.microsoft.com/office/drawing/2014/main" id="{DF6D63BE-1203-4F3D-9973-6A2BB479C262}"/>
              </a:ext>
            </a:extLst>
          </p:cNvPr>
          <p:cNvSpPr>
            <a:spLocks noGrp="1"/>
          </p:cNvSpPr>
          <p:nvPr>
            <p:ph type="sldNum" sz="quarter" idx="4"/>
          </p:nvPr>
        </p:nvSpPr>
        <p:spPr/>
        <p:txBody>
          <a:bodyPr/>
          <a:lstStyle/>
          <a:p>
            <a:fld id="{4034BEE3-566C-4068-A777-C3A4762E861B}" type="slidenum">
              <a:rPr lang="en-GB" smtClean="0"/>
              <a:pPr/>
              <a:t>38</a:t>
            </a:fld>
            <a:endParaRPr lang="en-GB" dirty="0"/>
          </a:p>
        </p:txBody>
      </p:sp>
    </p:spTree>
    <p:extLst>
      <p:ext uri="{BB962C8B-B14F-4D97-AF65-F5344CB8AC3E}">
        <p14:creationId xmlns:p14="http://schemas.microsoft.com/office/powerpoint/2010/main" val="9677399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Purpose by destination </a:t>
            </a:r>
            <a:r>
              <a:rPr lang="en-GB" sz="1600" dirty="0"/>
              <a:t>(continued)</a:t>
            </a:r>
            <a:endParaRPr lang="en-GB" dirty="0"/>
          </a:p>
        </p:txBody>
      </p:sp>
      <p:graphicFrame>
        <p:nvGraphicFramePr>
          <p:cNvPr id="10" name="Table 9">
            <a:extLst>
              <a:ext uri="{FF2B5EF4-FFF2-40B4-BE49-F238E27FC236}">
                <a16:creationId xmlns:a16="http://schemas.microsoft.com/office/drawing/2014/main" id="{CC9AFCB8-FF82-4832-BD70-8DFCF7D30DBE}"/>
              </a:ext>
            </a:extLst>
          </p:cNvPr>
          <p:cNvGraphicFramePr>
            <a:graphicFrameLocks noGrp="1"/>
          </p:cNvGraphicFramePr>
          <p:nvPr>
            <p:extLst>
              <p:ext uri="{D42A27DB-BD31-4B8C-83A1-F6EECF244321}">
                <p14:modId xmlns:p14="http://schemas.microsoft.com/office/powerpoint/2010/main" val="1148207949"/>
              </p:ext>
            </p:extLst>
          </p:nvPr>
        </p:nvGraphicFramePr>
        <p:xfrm>
          <a:off x="360362" y="1883423"/>
          <a:ext cx="7356476" cy="3996000"/>
        </p:xfrm>
        <a:graphic>
          <a:graphicData uri="http://schemas.openxmlformats.org/drawingml/2006/table">
            <a:tbl>
              <a:tblPr/>
              <a:tblGrid>
                <a:gridCol w="2305174">
                  <a:extLst>
                    <a:ext uri="{9D8B030D-6E8A-4147-A177-3AD203B41FA5}">
                      <a16:colId xmlns:a16="http://schemas.microsoft.com/office/drawing/2014/main" val="20000"/>
                    </a:ext>
                  </a:extLst>
                </a:gridCol>
                <a:gridCol w="1693954">
                  <a:extLst>
                    <a:ext uri="{9D8B030D-6E8A-4147-A177-3AD203B41FA5}">
                      <a16:colId xmlns:a16="http://schemas.microsoft.com/office/drawing/2014/main" val="20001"/>
                    </a:ext>
                  </a:extLst>
                </a:gridCol>
                <a:gridCol w="1693954">
                  <a:extLst>
                    <a:ext uri="{9D8B030D-6E8A-4147-A177-3AD203B41FA5}">
                      <a16:colId xmlns:a16="http://schemas.microsoft.com/office/drawing/2014/main" val="20002"/>
                    </a:ext>
                  </a:extLst>
                </a:gridCol>
                <a:gridCol w="1663394">
                  <a:extLst>
                    <a:ext uri="{9D8B030D-6E8A-4147-A177-3AD203B41FA5}">
                      <a16:colId xmlns:a16="http://schemas.microsoft.com/office/drawing/2014/main" val="20003"/>
                    </a:ext>
                  </a:extLst>
                </a:gridCol>
              </a:tblGrid>
              <a:tr h="216000">
                <a:tc gridSpan="4">
                  <a:txBody>
                    <a:bodyPr/>
                    <a:lstStyle/>
                    <a:p>
                      <a:pPr algn="l" fontAlgn="ctr"/>
                      <a:r>
                        <a:rPr lang="en-GB" sz="900" b="1" i="0" u="none" strike="noStrike" dirty="0">
                          <a:solidFill>
                            <a:srgbClr val="FFFFFF"/>
                          </a:solidFill>
                          <a:effectLst/>
                          <a:latin typeface="Arial" panose="020B0604020202020204" pitchFamily="34" charset="0"/>
                        </a:rPr>
                        <a:t>Table 1.4.2 – Nights in GB by purpose</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0"/>
                  </a:ext>
                </a:extLst>
              </a:tr>
              <a:tr h="180000">
                <a:tc>
                  <a:txBody>
                    <a:bodyPr/>
                    <a:lstStyle/>
                    <a:p>
                      <a:pPr algn="ctr" fontAlgn="ctr"/>
                      <a:r>
                        <a:rPr lang="en-GB" sz="900" b="0" i="0" u="none" strike="noStrike" dirty="0">
                          <a:solidFill>
                            <a:srgbClr val="000000"/>
                          </a:solidFill>
                          <a:effectLst/>
                          <a:latin typeface="Arial" panose="020B0604020202020204" pitchFamily="34" charset="0"/>
                        </a:rPr>
                        <a:t> -</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1000" b="1" i="0" u="none" strike="noStrike" dirty="0">
                          <a:solidFill>
                            <a:srgbClr val="000000"/>
                          </a:solidFill>
                          <a:effectLst/>
                          <a:latin typeface="Arial" panose="020B0604020202020204" pitchFamily="34" charset="0"/>
                        </a:rPr>
                        <a:t>England</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1000" b="1" i="0" u="none" strike="noStrike" dirty="0">
                          <a:solidFill>
                            <a:srgbClr val="000000"/>
                          </a:solidFill>
                          <a:effectLst/>
                          <a:latin typeface="Arial" panose="020B0604020202020204" pitchFamily="34" charset="0"/>
                        </a:rPr>
                        <a:t>Scotland</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1000" b="1" i="0" u="none" strike="noStrike" dirty="0">
                          <a:solidFill>
                            <a:srgbClr val="000000"/>
                          </a:solidFill>
                          <a:effectLst/>
                          <a:latin typeface="Arial" panose="020B0604020202020204" pitchFamily="34" charset="0"/>
                        </a:rPr>
                        <a:t>Wales</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80000">
                <a:tc>
                  <a:txBody>
                    <a:bodyPr/>
                    <a:lstStyle/>
                    <a:p>
                      <a:pPr algn="l" fontAlgn="ctr"/>
                      <a:r>
                        <a:rPr lang="en-GB" sz="900" b="1" i="0" u="none" strike="noStrike" dirty="0">
                          <a:solidFill>
                            <a:srgbClr val="000000"/>
                          </a:solidFill>
                          <a:effectLst/>
                          <a:latin typeface="Arial" panose="020B0604020202020204" pitchFamily="34" charset="0"/>
                        </a:rPr>
                        <a:t>Purpose</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1000" b="1" i="0" u="none" strike="noStrike" dirty="0">
                          <a:solidFill>
                            <a:srgbClr val="000000"/>
                          </a:solidFill>
                          <a:effectLst/>
                          <a:latin typeface="Arial" panose="020B0604020202020204" pitchFamily="34" charset="0"/>
                        </a:rPr>
                        <a:t>Million</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1000" b="1" i="0" u="none" strike="noStrike" dirty="0">
                          <a:solidFill>
                            <a:srgbClr val="000000"/>
                          </a:solidFill>
                          <a:effectLst/>
                          <a:latin typeface="Arial" panose="020B0604020202020204" pitchFamily="34" charset="0"/>
                        </a:rPr>
                        <a:t>Million</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1000" b="1" i="0" u="none" strike="noStrike" dirty="0">
                          <a:solidFill>
                            <a:srgbClr val="000000"/>
                          </a:solidFill>
                          <a:effectLst/>
                          <a:latin typeface="Arial" panose="020B0604020202020204" pitchFamily="34" charset="0"/>
                        </a:rPr>
                        <a:t>Million</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02"/>
                  </a:ext>
                </a:extLst>
              </a:tr>
              <a:tr h="162000">
                <a:tc>
                  <a:txBody>
                    <a:bodyPr/>
                    <a:lstStyle/>
                    <a:p>
                      <a:pPr algn="l" fontAlgn="ctr"/>
                      <a:r>
                        <a:rPr lang="en-GB" sz="900" b="1" i="0" u="none" strike="noStrike" dirty="0">
                          <a:solidFill>
                            <a:srgbClr val="000000"/>
                          </a:solidFill>
                          <a:effectLst/>
                          <a:latin typeface="Arial" panose="020B0604020202020204" pitchFamily="34" charset="0"/>
                        </a:rPr>
                        <a:t>Total</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290.316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46.413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35.077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324000">
                <a:tc>
                  <a:txBody>
                    <a:bodyPr/>
                    <a:lstStyle/>
                    <a:p>
                      <a:pPr algn="l" fontAlgn="ctr"/>
                      <a:r>
                        <a:rPr lang="en-GB" sz="900" b="1" i="0" u="none" strike="noStrike" dirty="0">
                          <a:solidFill>
                            <a:srgbClr val="000000"/>
                          </a:solidFill>
                          <a:effectLst/>
                          <a:latin typeface="Arial" panose="020B0604020202020204" pitchFamily="34" charset="0"/>
                        </a:rPr>
                        <a:t>Total holiday</a:t>
                      </a:r>
                    </a:p>
                    <a:p>
                      <a:pPr algn="l" fontAlgn="ctr"/>
                      <a:r>
                        <a:rPr lang="en-GB" sz="900" b="1" i="0" u="none" strike="noStrike" dirty="0">
                          <a:solidFill>
                            <a:srgbClr val="000000"/>
                          </a:solidFill>
                          <a:effectLst/>
                          <a:latin typeface="Arial" panose="020B0604020202020204" pitchFamily="34" charset="0"/>
                        </a:rPr>
                        <a:t>(including VFR-holiday)</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224.225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37.134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30.013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4"/>
                  </a:ext>
                </a:extLst>
              </a:tr>
              <a:tr h="162000">
                <a:tc>
                  <a:txBody>
                    <a:bodyPr/>
                    <a:lstStyle/>
                    <a:p>
                      <a:pPr algn="l" fontAlgn="ctr"/>
                      <a:r>
                        <a:rPr lang="en-GB" sz="900" b="0" i="0" u="none" strike="noStrike" dirty="0">
                          <a:solidFill>
                            <a:srgbClr val="000000"/>
                          </a:solidFill>
                          <a:effectLst/>
                          <a:latin typeface="Arial" panose="020B0604020202020204" pitchFamily="34" charset="0"/>
                        </a:rPr>
                        <a:t>1-3 nights (total holidays)</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95.318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13.589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11.814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62000">
                <a:tc>
                  <a:txBody>
                    <a:bodyPr/>
                    <a:lstStyle/>
                    <a:p>
                      <a:pPr algn="l" fontAlgn="ctr"/>
                      <a:r>
                        <a:rPr lang="en-GB" sz="900" b="0" i="0" u="none" strike="noStrike" dirty="0">
                          <a:solidFill>
                            <a:srgbClr val="000000"/>
                          </a:solidFill>
                          <a:effectLst/>
                          <a:latin typeface="Arial" panose="020B0604020202020204" pitchFamily="34" charset="0"/>
                        </a:rPr>
                        <a:t>4+ nights (total holidays)</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128.907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23.546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18.199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7"/>
                  </a:ext>
                </a:extLst>
              </a:tr>
              <a:tr h="162000">
                <a:tc>
                  <a:txBody>
                    <a:bodyPr/>
                    <a:lstStyle/>
                    <a:p>
                      <a:pPr algn="l" fontAlgn="ctr"/>
                      <a:r>
                        <a:rPr lang="en-GB" sz="900" b="0" i="0" u="none" strike="noStrike" dirty="0">
                          <a:solidFill>
                            <a:srgbClr val="000000"/>
                          </a:solidFill>
                          <a:effectLst/>
                          <a:latin typeface="Arial" panose="020B0604020202020204" pitchFamily="34" charset="0"/>
                        </a:rPr>
                        <a:t>Holiday</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147.339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27.743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23.061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62000">
                <a:tc>
                  <a:txBody>
                    <a:bodyPr/>
                    <a:lstStyle/>
                    <a:p>
                      <a:pPr algn="l" fontAlgn="ctr"/>
                      <a:r>
                        <a:rPr lang="en-GB" sz="900" b="0" i="0" u="none" strike="noStrike" dirty="0">
                          <a:solidFill>
                            <a:srgbClr val="000000"/>
                          </a:solidFill>
                          <a:effectLst/>
                          <a:latin typeface="Arial" panose="020B0604020202020204" pitchFamily="34" charset="0"/>
                        </a:rPr>
                        <a:t>VFR</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105.180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12.950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9.650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9"/>
                  </a:ext>
                </a:extLst>
              </a:tr>
              <a:tr h="162000">
                <a:tc>
                  <a:txBody>
                    <a:bodyPr/>
                    <a:lstStyle/>
                    <a:p>
                      <a:pPr algn="l" fontAlgn="ctr"/>
                      <a:r>
                        <a:rPr lang="en-GB" sz="900" b="0" i="0" u="none" strike="noStrike" dirty="0">
                          <a:solidFill>
                            <a:srgbClr val="000000"/>
                          </a:solidFill>
                          <a:effectLst/>
                          <a:latin typeface="Arial" panose="020B0604020202020204" pitchFamily="34" charset="0"/>
                        </a:rPr>
                        <a:t>VFR-holiday</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76.886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9.391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6.952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162000">
                <a:tc>
                  <a:txBody>
                    <a:bodyPr/>
                    <a:lstStyle/>
                    <a:p>
                      <a:pPr algn="l" fontAlgn="ctr"/>
                      <a:r>
                        <a:rPr lang="en-GB" sz="900" b="0" i="0" u="none" strike="noStrike" dirty="0">
                          <a:solidFill>
                            <a:srgbClr val="000000"/>
                          </a:solidFill>
                          <a:effectLst/>
                          <a:latin typeface="Arial" panose="020B0604020202020204" pitchFamily="34" charset="0"/>
                        </a:rPr>
                        <a:t>VFR-other</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28.295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3.559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2.699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1"/>
                  </a:ext>
                </a:extLst>
              </a:tr>
              <a:tr h="162000">
                <a:tc>
                  <a:txBody>
                    <a:bodyPr/>
                    <a:lstStyle/>
                    <a:p>
                      <a:pPr algn="l" fontAlgn="ctr"/>
                      <a:r>
                        <a:rPr lang="en-GB" sz="900" b="0" i="0" u="none" strike="noStrike" dirty="0">
                          <a:solidFill>
                            <a:srgbClr val="000000"/>
                          </a:solidFill>
                          <a:effectLst/>
                          <a:latin typeface="Arial" panose="020B0604020202020204" pitchFamily="34" charset="0"/>
                        </a:rPr>
                        <a:t>Business/work</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29.802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4.616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1.777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180000">
                <a:tc>
                  <a:txBody>
                    <a:bodyPr/>
                    <a:lstStyle/>
                    <a:p>
                      <a:pPr algn="l" fontAlgn="ctr"/>
                      <a:r>
                        <a:rPr lang="en-GB" sz="900" b="1" i="0" u="none" strike="noStrike" dirty="0">
                          <a:solidFill>
                            <a:srgbClr val="000000"/>
                          </a:solidFill>
                          <a:effectLst/>
                          <a:latin typeface="Arial" panose="020B0604020202020204" pitchFamily="34" charset="0"/>
                        </a:rPr>
                        <a:t>Purpose</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marL="0" algn="ctr" defTabSz="914400" rtl="0" eaLnBrk="1" fontAlgn="ctr" latinLnBrk="0" hangingPunct="1"/>
                      <a:r>
                        <a:rPr lang="en-GB" sz="1000" b="1" i="0" u="none" strike="noStrike" kern="1200" dirty="0">
                          <a:solidFill>
                            <a:srgbClr val="000000"/>
                          </a:solidFill>
                          <a:effectLst/>
                          <a:latin typeface="Arial" panose="020B0604020202020204" pitchFamily="34" charset="0"/>
                          <a:ea typeface="+mn-ea"/>
                          <a:cs typeface="+mn-cs"/>
                        </a:rPr>
                        <a:t>% share</a:t>
                      </a:r>
                    </a:p>
                  </a:txBody>
                  <a:tcPr marL="10800" marR="8075" marT="807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marL="0" algn="ctr" defTabSz="914400" rtl="0" eaLnBrk="1" fontAlgn="ctr" latinLnBrk="0" hangingPunct="1"/>
                      <a:r>
                        <a:rPr lang="en-GB" sz="1000" b="1" i="0" u="none" strike="noStrike" kern="1200" dirty="0">
                          <a:solidFill>
                            <a:srgbClr val="000000"/>
                          </a:solidFill>
                          <a:effectLst/>
                          <a:latin typeface="Arial" panose="020B0604020202020204" pitchFamily="34" charset="0"/>
                          <a:ea typeface="+mn-ea"/>
                          <a:cs typeface="+mn-cs"/>
                        </a:rPr>
                        <a:t>% share</a:t>
                      </a:r>
                    </a:p>
                  </a:txBody>
                  <a:tcPr marL="10800" marR="8075" marT="807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marL="0" algn="ctr" defTabSz="914400" rtl="0" eaLnBrk="1" fontAlgn="ctr" latinLnBrk="0" hangingPunct="1"/>
                      <a:r>
                        <a:rPr lang="en-GB" sz="1000" b="1" i="0" u="none" strike="noStrike" kern="1200" dirty="0">
                          <a:solidFill>
                            <a:srgbClr val="000000"/>
                          </a:solidFill>
                          <a:effectLst/>
                          <a:latin typeface="Arial" panose="020B0604020202020204" pitchFamily="34" charset="0"/>
                          <a:ea typeface="+mn-ea"/>
                          <a:cs typeface="+mn-cs"/>
                        </a:rPr>
                        <a:t>% share</a:t>
                      </a:r>
                    </a:p>
                  </a:txBody>
                  <a:tcPr marL="10800" marR="8075" marT="807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13"/>
                  </a:ext>
                </a:extLst>
              </a:tr>
              <a:tr h="162000">
                <a:tc>
                  <a:txBody>
                    <a:bodyPr/>
                    <a:lstStyle/>
                    <a:p>
                      <a:pPr algn="l" fontAlgn="ctr"/>
                      <a:r>
                        <a:rPr lang="en-GB" sz="900" b="1" i="0" u="none" strike="noStrike" dirty="0">
                          <a:solidFill>
                            <a:srgbClr val="000000"/>
                          </a:solidFill>
                          <a:effectLst/>
                          <a:latin typeface="Arial" panose="020B0604020202020204" pitchFamily="34" charset="0"/>
                        </a:rPr>
                        <a:t>Total</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1" i="0" u="none" strike="noStrike" kern="1200" dirty="0">
                          <a:solidFill>
                            <a:srgbClr val="000000"/>
                          </a:solidFill>
                          <a:effectLst/>
                          <a:latin typeface="Arial" panose="020B0604020202020204" pitchFamily="34" charset="0"/>
                          <a:ea typeface="+mn-ea"/>
                          <a:cs typeface="+mn-cs"/>
                        </a:rPr>
                        <a:t>100%</a:t>
                      </a:r>
                    </a:p>
                  </a:txBody>
                  <a:tcPr marL="10800" marR="8075" marT="807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1" i="0" u="none" strike="noStrike" kern="1200" dirty="0">
                          <a:solidFill>
                            <a:srgbClr val="000000"/>
                          </a:solidFill>
                          <a:effectLst/>
                          <a:latin typeface="Arial" panose="020B0604020202020204" pitchFamily="34" charset="0"/>
                          <a:ea typeface="+mn-ea"/>
                          <a:cs typeface="+mn-cs"/>
                        </a:rPr>
                        <a:t>100%</a:t>
                      </a:r>
                    </a:p>
                  </a:txBody>
                  <a:tcPr marL="10800" marR="8075" marT="807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1" i="0" u="none" strike="noStrike" kern="1200" dirty="0">
                          <a:solidFill>
                            <a:srgbClr val="000000"/>
                          </a:solidFill>
                          <a:effectLst/>
                          <a:latin typeface="Arial" panose="020B0604020202020204" pitchFamily="34" charset="0"/>
                          <a:ea typeface="+mn-ea"/>
                          <a:cs typeface="+mn-cs"/>
                        </a:rPr>
                        <a:t>100%</a:t>
                      </a:r>
                    </a:p>
                  </a:txBody>
                  <a:tcPr marL="10800" marR="8075" marT="807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324000">
                <a:tc>
                  <a:txBody>
                    <a:bodyPr/>
                    <a:lstStyle/>
                    <a:p>
                      <a:pPr algn="l" fontAlgn="ctr"/>
                      <a:r>
                        <a:rPr lang="en-GB" sz="900" b="1" i="0" u="none" strike="noStrike" dirty="0">
                          <a:solidFill>
                            <a:srgbClr val="000000"/>
                          </a:solidFill>
                          <a:effectLst/>
                          <a:latin typeface="Arial" panose="020B0604020202020204" pitchFamily="34" charset="0"/>
                        </a:rPr>
                        <a:t>Total holiday</a:t>
                      </a:r>
                    </a:p>
                    <a:p>
                      <a:pPr algn="l" fontAlgn="ctr"/>
                      <a:r>
                        <a:rPr lang="en-GB" sz="900" b="1" i="0" u="none" strike="noStrike" dirty="0">
                          <a:solidFill>
                            <a:srgbClr val="000000"/>
                          </a:solidFill>
                          <a:effectLst/>
                          <a:latin typeface="Arial" panose="020B0604020202020204" pitchFamily="34" charset="0"/>
                        </a:rPr>
                        <a:t>(including VFR-holiday)</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77%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80%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86%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5"/>
                  </a:ext>
                </a:extLst>
              </a:tr>
              <a:tr h="162000">
                <a:tc>
                  <a:txBody>
                    <a:bodyPr/>
                    <a:lstStyle/>
                    <a:p>
                      <a:pPr algn="l" fontAlgn="ctr"/>
                      <a:r>
                        <a:rPr lang="en-GB" sz="900" b="0" i="0" u="none" strike="noStrike" dirty="0">
                          <a:solidFill>
                            <a:srgbClr val="000000"/>
                          </a:solidFill>
                          <a:effectLst/>
                          <a:latin typeface="Arial" panose="020B0604020202020204" pitchFamily="34" charset="0"/>
                        </a:rPr>
                        <a:t>1-3 nights (total holidays)</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33%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34%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162000">
                <a:tc>
                  <a:txBody>
                    <a:bodyPr/>
                    <a:lstStyle/>
                    <a:p>
                      <a:pPr algn="l" fontAlgn="ctr"/>
                      <a:r>
                        <a:rPr lang="en-GB" sz="900" b="0" i="0" u="none" strike="noStrike" dirty="0">
                          <a:solidFill>
                            <a:srgbClr val="000000"/>
                          </a:solidFill>
                          <a:effectLst/>
                          <a:latin typeface="Arial" panose="020B0604020202020204" pitchFamily="34" charset="0"/>
                        </a:rPr>
                        <a:t>4+ nights (total holidays)</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44%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51%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52%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8"/>
                  </a:ext>
                </a:extLst>
              </a:tr>
              <a:tr h="162000">
                <a:tc>
                  <a:txBody>
                    <a:bodyPr/>
                    <a:lstStyle/>
                    <a:p>
                      <a:pPr algn="l" fontAlgn="ctr"/>
                      <a:r>
                        <a:rPr lang="en-GB" sz="900" b="0" i="0" u="none" strike="noStrike" dirty="0">
                          <a:solidFill>
                            <a:srgbClr val="000000"/>
                          </a:solidFill>
                          <a:effectLst/>
                          <a:latin typeface="Arial" panose="020B0604020202020204" pitchFamily="34" charset="0"/>
                        </a:rPr>
                        <a:t>Holiday</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51%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60%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66%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r h="162000">
                <a:tc>
                  <a:txBody>
                    <a:bodyPr/>
                    <a:lstStyle/>
                    <a:p>
                      <a:pPr algn="l" fontAlgn="ctr"/>
                      <a:r>
                        <a:rPr lang="en-GB" sz="900" b="0" i="0" u="none" strike="noStrike" dirty="0">
                          <a:solidFill>
                            <a:srgbClr val="000000"/>
                          </a:solidFill>
                          <a:effectLst/>
                          <a:latin typeface="Arial" panose="020B0604020202020204" pitchFamily="34" charset="0"/>
                        </a:rPr>
                        <a:t>VFR</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20"/>
                  </a:ext>
                </a:extLst>
              </a:tr>
              <a:tr h="162000">
                <a:tc>
                  <a:txBody>
                    <a:bodyPr/>
                    <a:lstStyle/>
                    <a:p>
                      <a:pPr algn="l" fontAlgn="ctr"/>
                      <a:r>
                        <a:rPr lang="en-GB" sz="900" b="0" i="0" u="none" strike="noStrike" dirty="0">
                          <a:solidFill>
                            <a:srgbClr val="000000"/>
                          </a:solidFill>
                          <a:effectLst/>
                          <a:latin typeface="Arial" panose="020B0604020202020204" pitchFamily="34" charset="0"/>
                        </a:rPr>
                        <a:t>VFR-holiday</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26%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1"/>
                  </a:ext>
                </a:extLst>
              </a:tr>
              <a:tr h="162000">
                <a:tc>
                  <a:txBody>
                    <a:bodyPr/>
                    <a:lstStyle/>
                    <a:p>
                      <a:pPr algn="l" fontAlgn="ctr"/>
                      <a:r>
                        <a:rPr lang="en-GB" sz="900" b="0" i="0" u="none" strike="noStrike" dirty="0">
                          <a:solidFill>
                            <a:srgbClr val="000000"/>
                          </a:solidFill>
                          <a:effectLst/>
                          <a:latin typeface="Arial" panose="020B0604020202020204" pitchFamily="34" charset="0"/>
                        </a:rPr>
                        <a:t>VFR-other</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22"/>
                  </a:ext>
                </a:extLst>
              </a:tr>
              <a:tr h="162000">
                <a:tc>
                  <a:txBody>
                    <a:bodyPr/>
                    <a:lstStyle/>
                    <a:p>
                      <a:pPr algn="l" fontAlgn="ctr"/>
                      <a:r>
                        <a:rPr lang="en-GB" sz="900" b="0" i="0" u="none" strike="noStrike" dirty="0">
                          <a:solidFill>
                            <a:srgbClr val="000000"/>
                          </a:solidFill>
                          <a:effectLst/>
                          <a:latin typeface="Arial" panose="020B0604020202020204" pitchFamily="34" charset="0"/>
                        </a:rPr>
                        <a:t>Business/work</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3"/>
                  </a:ext>
                </a:extLst>
              </a:tr>
            </a:tbl>
          </a:graphicData>
        </a:graphic>
      </p:graphicFrame>
      <p:sp>
        <p:nvSpPr>
          <p:cNvPr id="19" name="Content Placeholder 25"/>
          <p:cNvSpPr txBox="1">
            <a:spLocks/>
          </p:cNvSpPr>
          <p:nvPr/>
        </p:nvSpPr>
        <p:spPr>
          <a:xfrm>
            <a:off x="8238653" y="1910381"/>
            <a:ext cx="3606327" cy="381952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t>Total GB nights examined by both trip purpose and length of trip for England, Scotland and Wales.</a:t>
            </a:r>
          </a:p>
          <a:p>
            <a:r>
              <a:rPr lang="en-GB" sz="1050" b="1" dirty="0"/>
              <a:t>The higher share of longer holiday trips in Scotland and Wales results in Scotland and Wales having a higher share of bednights being for the purpose of taking a holiday (80% and 86% respectively).</a:t>
            </a:r>
          </a:p>
          <a:p>
            <a:endParaRPr lang="en-GB" sz="1400" dirty="0">
              <a:solidFill>
                <a:schemeClr val="accent1"/>
              </a:solidFill>
            </a:endParaRPr>
          </a:p>
        </p:txBody>
      </p:sp>
      <p:sp>
        <p:nvSpPr>
          <p:cNvPr id="25" name="Freeform 18">
            <a:hlinkClick r:id="rId3" action="ppaction://hlinksldjump"/>
            <a:extLst>
              <a:ext uri="{FF2B5EF4-FFF2-40B4-BE49-F238E27FC236}">
                <a16:creationId xmlns:a16="http://schemas.microsoft.com/office/drawing/2014/main" id="{E321E507-07C2-4804-A3EF-2212E4ED33EE}"/>
              </a:ext>
            </a:extLst>
          </p:cNvPr>
          <p:cNvSpPr>
            <a:spLocks noEditPoints="1"/>
          </p:cNvSpPr>
          <p:nvPr/>
        </p:nvSpPr>
        <p:spPr bwMode="auto">
          <a:xfrm>
            <a:off x="5998233"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5"/>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cxnSp>
        <p:nvCxnSpPr>
          <p:cNvPr id="11" name="Straight Connector 10">
            <a:extLst>
              <a:ext uri="{FF2B5EF4-FFF2-40B4-BE49-F238E27FC236}">
                <a16:creationId xmlns:a16="http://schemas.microsoft.com/office/drawing/2014/main" id="{85AB7755-9873-459A-9F3F-EEE08E4FA1D3}"/>
              </a:ext>
            </a:extLst>
          </p:cNvPr>
          <p:cNvCxnSpPr>
            <a:cxnSpLocks/>
          </p:cNvCxnSpPr>
          <p:nvPr/>
        </p:nvCxnSpPr>
        <p:spPr>
          <a:xfrm>
            <a:off x="8035455" y="1881731"/>
            <a:ext cx="0" cy="3903119"/>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14" name="Action Button: Information 16">
            <a:hlinkClick r:id="rId4" action="ppaction://hlinksldjump" highlightClick="1"/>
            <a:extLst>
              <a:ext uri="{FF2B5EF4-FFF2-40B4-BE49-F238E27FC236}">
                <a16:creationId xmlns:a16="http://schemas.microsoft.com/office/drawing/2014/main" id="{F273BCD9-CF18-4714-B77B-963E573E3824}"/>
              </a:ext>
            </a:extLst>
          </p:cNvPr>
          <p:cNvSpPr/>
          <p:nvPr/>
        </p:nvSpPr>
        <p:spPr bwMode="ltGray">
          <a:xfrm>
            <a:off x="7794557" y="1910381"/>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2" name="Slide Number Placeholder 1">
            <a:extLst>
              <a:ext uri="{FF2B5EF4-FFF2-40B4-BE49-F238E27FC236}">
                <a16:creationId xmlns:a16="http://schemas.microsoft.com/office/drawing/2014/main" id="{C46160A7-4C6D-4098-B150-83C1963080D9}"/>
              </a:ext>
            </a:extLst>
          </p:cNvPr>
          <p:cNvSpPr>
            <a:spLocks noGrp="1"/>
          </p:cNvSpPr>
          <p:nvPr>
            <p:ph type="sldNum" sz="quarter" idx="4"/>
          </p:nvPr>
        </p:nvSpPr>
        <p:spPr/>
        <p:txBody>
          <a:bodyPr/>
          <a:lstStyle/>
          <a:p>
            <a:fld id="{4034BEE3-566C-4068-A777-C3A4762E861B}" type="slidenum">
              <a:rPr lang="en-GB" smtClean="0"/>
              <a:pPr/>
              <a:t>39</a:t>
            </a:fld>
            <a:endParaRPr lang="en-GB" dirty="0"/>
          </a:p>
        </p:txBody>
      </p:sp>
    </p:spTree>
    <p:extLst>
      <p:ext uri="{BB962C8B-B14F-4D97-AF65-F5344CB8AC3E}">
        <p14:creationId xmlns:p14="http://schemas.microsoft.com/office/powerpoint/2010/main" val="18389994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GB" dirty="0"/>
              <a:t>How to use this report</a:t>
            </a:r>
          </a:p>
        </p:txBody>
      </p:sp>
      <p:sp>
        <p:nvSpPr>
          <p:cNvPr id="2" name="Content Placeholder 1"/>
          <p:cNvSpPr>
            <a:spLocks noGrp="1"/>
          </p:cNvSpPr>
          <p:nvPr>
            <p:ph idx="1"/>
          </p:nvPr>
        </p:nvSpPr>
        <p:spPr/>
        <p:txBody>
          <a:bodyPr/>
          <a:lstStyle/>
          <a:p>
            <a:r>
              <a:rPr lang="en-GB" dirty="0"/>
              <a:t>The 2019 GB Tourist has been divided into a number of sections allowing for ease of navigation from headlines to detailed findings.</a:t>
            </a:r>
          </a:p>
          <a:p>
            <a:r>
              <a:rPr lang="en-GB" dirty="0"/>
              <a:t>While the following sections feature the main measurements of domestic tourism, more detailed results are also included in a dedicated section which can be found at the end of the report.</a:t>
            </a:r>
          </a:p>
          <a:p>
            <a:r>
              <a:rPr lang="en-GB" dirty="0"/>
              <a:t>To facilitate ‘on-screen’ navigation, hyperlinks are included between the sections and between the individual figures and tables featured in the main sections and the corresponding more detailed information in the final section. </a:t>
            </a:r>
          </a:p>
          <a:p>
            <a:r>
              <a:rPr lang="en-GB" dirty="0"/>
              <a:t>These hyperlinks are present in different places throughout the report:</a:t>
            </a:r>
          </a:p>
          <a:p>
            <a:pPr lvl="1"/>
            <a:r>
              <a:rPr lang="en-GB" dirty="0"/>
              <a:t>In the table of contents and in the short cuts at the top of each page</a:t>
            </a:r>
          </a:p>
          <a:p>
            <a:pPr lvl="1"/>
            <a:r>
              <a:rPr lang="en-GB" dirty="0"/>
              <a:t>Next to the title of each table/figure in the main sections represented with this icon        linking to the more detailed data tables.</a:t>
            </a:r>
          </a:p>
          <a:p>
            <a:endParaRPr lang="en-GB" dirty="0"/>
          </a:p>
          <a:p>
            <a:endParaRPr lang="en-GB" dirty="0"/>
          </a:p>
          <a:p>
            <a:endParaRPr lang="en-GB" dirty="0"/>
          </a:p>
          <a:p>
            <a:endParaRPr lang="en-GB" dirty="0"/>
          </a:p>
          <a:p>
            <a:endParaRPr lang="en-GB" dirty="0"/>
          </a:p>
        </p:txBody>
      </p:sp>
      <p:sp>
        <p:nvSpPr>
          <p:cNvPr id="20" name="Action Button: Information 19">
            <a:hlinkClick r:id="" action="ppaction://noaction" highlightClick="1"/>
          </p:cNvPr>
          <p:cNvSpPr/>
          <p:nvPr/>
        </p:nvSpPr>
        <p:spPr bwMode="auto">
          <a:xfrm>
            <a:off x="5653631" y="4193978"/>
            <a:ext cx="180000" cy="180000"/>
          </a:xfrm>
          <a:prstGeom prst="actionButtonInformation">
            <a:avLst/>
          </a:prstGeom>
          <a:solidFill>
            <a:schemeClr val="bg1">
              <a:lumMod val="85000"/>
            </a:schemeClr>
          </a:solidFill>
          <a:ln w="6350" cap="flat" cmpd="sng" algn="ctr">
            <a:noFill/>
            <a:prstDash val="solid"/>
            <a:round/>
            <a:headEnd type="none" w="med" len="med"/>
            <a:tailEnd type="none" w="med" len="med"/>
          </a:ln>
          <a:effectLst/>
        </p:spPr>
        <p:txBody>
          <a:bodyPr vert="horz" wrap="square" lIns="54000" tIns="54000" rIns="54000" bIns="54000" numCol="1" rtlCol="0" anchor="ctr" anchorCtr="0" compatLnSpc="1">
            <a:prstTxWarp prst="textNoShape">
              <a:avLst/>
            </a:prstTxWarp>
          </a:bodyPr>
          <a:lstStyle>
            <a:defPPr>
              <a:defRPr lang="en-GB"/>
            </a:defPPr>
            <a:lvl1pPr algn="ctr" rtl="0" eaLnBrk="0" fontAlgn="base" hangingPunct="0">
              <a:spcBef>
                <a:spcPct val="0"/>
              </a:spcBef>
              <a:spcAft>
                <a:spcPct val="0"/>
              </a:spcAft>
              <a:defRPr sz="1100" b="1" kern="1200">
                <a:solidFill>
                  <a:schemeClr val="tx1"/>
                </a:solidFill>
                <a:latin typeface="Arial" pitchFamily="34" charset="0"/>
                <a:ea typeface="+mn-ea"/>
                <a:cs typeface="Arial" pitchFamily="34" charset="0"/>
              </a:defRPr>
            </a:lvl1pPr>
            <a:lvl2pPr marL="414841" algn="ctr" rtl="0" eaLnBrk="0" fontAlgn="base" hangingPunct="0">
              <a:spcBef>
                <a:spcPct val="0"/>
              </a:spcBef>
              <a:spcAft>
                <a:spcPct val="0"/>
              </a:spcAft>
              <a:defRPr sz="1100" b="1" kern="1200">
                <a:solidFill>
                  <a:schemeClr val="tx1"/>
                </a:solidFill>
                <a:latin typeface="Arial" pitchFamily="34" charset="0"/>
                <a:ea typeface="+mn-ea"/>
                <a:cs typeface="Arial" pitchFamily="34" charset="0"/>
              </a:defRPr>
            </a:lvl2pPr>
            <a:lvl3pPr marL="829679" algn="ctr" rtl="0" eaLnBrk="0" fontAlgn="base" hangingPunct="0">
              <a:spcBef>
                <a:spcPct val="0"/>
              </a:spcBef>
              <a:spcAft>
                <a:spcPct val="0"/>
              </a:spcAft>
              <a:defRPr sz="1100" b="1" kern="1200">
                <a:solidFill>
                  <a:schemeClr val="tx1"/>
                </a:solidFill>
                <a:latin typeface="Arial" pitchFamily="34" charset="0"/>
                <a:ea typeface="+mn-ea"/>
                <a:cs typeface="Arial" pitchFamily="34" charset="0"/>
              </a:defRPr>
            </a:lvl3pPr>
            <a:lvl4pPr marL="1244520" algn="ctr" rtl="0" eaLnBrk="0" fontAlgn="base" hangingPunct="0">
              <a:spcBef>
                <a:spcPct val="0"/>
              </a:spcBef>
              <a:spcAft>
                <a:spcPct val="0"/>
              </a:spcAft>
              <a:defRPr sz="1100" b="1" kern="1200">
                <a:solidFill>
                  <a:schemeClr val="tx1"/>
                </a:solidFill>
                <a:latin typeface="Arial" pitchFamily="34" charset="0"/>
                <a:ea typeface="+mn-ea"/>
                <a:cs typeface="Arial" pitchFamily="34" charset="0"/>
              </a:defRPr>
            </a:lvl4pPr>
            <a:lvl5pPr marL="1659356" algn="ctr" rtl="0" eaLnBrk="0" fontAlgn="base" hangingPunct="0">
              <a:spcBef>
                <a:spcPct val="0"/>
              </a:spcBef>
              <a:spcAft>
                <a:spcPct val="0"/>
              </a:spcAft>
              <a:defRPr sz="1100" b="1" kern="1200">
                <a:solidFill>
                  <a:schemeClr val="tx1"/>
                </a:solidFill>
                <a:latin typeface="Arial" pitchFamily="34" charset="0"/>
                <a:ea typeface="+mn-ea"/>
                <a:cs typeface="Arial" pitchFamily="34" charset="0"/>
              </a:defRPr>
            </a:lvl5pPr>
            <a:lvl6pPr marL="2074202" algn="l" defTabSz="829679" rtl="0" eaLnBrk="1" latinLnBrk="0" hangingPunct="1">
              <a:defRPr sz="1100" b="1" kern="1200">
                <a:solidFill>
                  <a:schemeClr val="tx1"/>
                </a:solidFill>
                <a:latin typeface="Arial" pitchFamily="34" charset="0"/>
                <a:ea typeface="+mn-ea"/>
                <a:cs typeface="Arial" pitchFamily="34" charset="0"/>
              </a:defRPr>
            </a:lvl6pPr>
            <a:lvl7pPr marL="2489039" algn="l" defTabSz="829679" rtl="0" eaLnBrk="1" latinLnBrk="0" hangingPunct="1">
              <a:defRPr sz="1100" b="1" kern="1200">
                <a:solidFill>
                  <a:schemeClr val="tx1"/>
                </a:solidFill>
                <a:latin typeface="Arial" pitchFamily="34" charset="0"/>
                <a:ea typeface="+mn-ea"/>
                <a:cs typeface="Arial" pitchFamily="34" charset="0"/>
              </a:defRPr>
            </a:lvl7pPr>
            <a:lvl8pPr marL="2903881" algn="l" defTabSz="829679" rtl="0" eaLnBrk="1" latinLnBrk="0" hangingPunct="1">
              <a:defRPr sz="1100" b="1" kern="1200">
                <a:solidFill>
                  <a:schemeClr val="tx1"/>
                </a:solidFill>
                <a:latin typeface="Arial" pitchFamily="34" charset="0"/>
                <a:ea typeface="+mn-ea"/>
                <a:cs typeface="Arial" pitchFamily="34" charset="0"/>
              </a:defRPr>
            </a:lvl8pPr>
            <a:lvl9pPr marL="3318717" algn="l" defTabSz="829679" rtl="0" eaLnBrk="1" latinLnBrk="0" hangingPunct="1">
              <a:defRPr sz="1100" b="1" kern="1200">
                <a:solidFill>
                  <a:schemeClr val="tx1"/>
                </a:solidFill>
                <a:latin typeface="Arial" pitchFamily="34" charset="0"/>
                <a:ea typeface="+mn-ea"/>
                <a:cs typeface="Arial" pitchFamily="34" charset="0"/>
              </a:defRPr>
            </a:lvl9pPr>
          </a:lstStyle>
          <a:p>
            <a:pPr marL="0" marR="0" indent="0" algn="ctr" defTabSz="858838" rtl="0" eaLnBrk="0" fontAlgn="base" latinLnBrk="0" hangingPunct="0">
              <a:lnSpc>
                <a:spcPct val="100000"/>
              </a:lnSpc>
              <a:spcBef>
                <a:spcPct val="50000"/>
              </a:spcBef>
              <a:spcAft>
                <a:spcPct val="0"/>
              </a:spcAft>
              <a:buClrTx/>
              <a:buSzTx/>
              <a:buFontTx/>
              <a:buNone/>
              <a:tabLst/>
            </a:pPr>
            <a:endParaRPr kumimoji="0" lang="en-GB" sz="1400" b="0" u="none" strike="noStrike" cap="none" normalizeH="0" baseline="0" dirty="0">
              <a:ln>
                <a:noFill/>
              </a:ln>
              <a:effectLst/>
              <a:latin typeface="Arial" charset="0"/>
            </a:endParaRPr>
          </a:p>
        </p:txBody>
      </p:sp>
      <p:sp>
        <p:nvSpPr>
          <p:cNvPr id="19" name="Freeform 18">
            <a:hlinkClick r:id="rId3" action="ppaction://hlinksldjump"/>
          </p:cNvPr>
          <p:cNvSpPr>
            <a:spLocks noEditPoints="1"/>
          </p:cNvSpPr>
          <p:nvPr/>
        </p:nvSpPr>
        <p:spPr bwMode="auto">
          <a:xfrm>
            <a:off x="900797"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bg2"/>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3" name="Slide Number Placeholder 2">
            <a:extLst>
              <a:ext uri="{FF2B5EF4-FFF2-40B4-BE49-F238E27FC236}">
                <a16:creationId xmlns:a16="http://schemas.microsoft.com/office/drawing/2014/main" id="{AB0101F9-CADE-4940-842D-37A41E4408E6}"/>
              </a:ext>
            </a:extLst>
          </p:cNvPr>
          <p:cNvSpPr>
            <a:spLocks noGrp="1"/>
          </p:cNvSpPr>
          <p:nvPr>
            <p:ph type="sldNum" sz="quarter" idx="4"/>
          </p:nvPr>
        </p:nvSpPr>
        <p:spPr/>
        <p:txBody>
          <a:bodyPr/>
          <a:lstStyle/>
          <a:p>
            <a:fld id="{4034BEE3-566C-4068-A777-C3A4762E861B}" type="slidenum">
              <a:rPr lang="en-GB" smtClean="0"/>
              <a:pPr/>
              <a:t>4</a:t>
            </a:fld>
            <a:endParaRPr lang="en-GB" dirty="0"/>
          </a:p>
        </p:txBody>
      </p:sp>
    </p:spTree>
    <p:extLst>
      <p:ext uri="{BB962C8B-B14F-4D97-AF65-F5344CB8AC3E}">
        <p14:creationId xmlns:p14="http://schemas.microsoft.com/office/powerpoint/2010/main" val="29743790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Purpose by destination </a:t>
            </a:r>
            <a:r>
              <a:rPr lang="en-GB" sz="1600" dirty="0"/>
              <a:t>(continued)</a:t>
            </a:r>
            <a:endParaRPr lang="en-GB" dirty="0"/>
          </a:p>
        </p:txBody>
      </p:sp>
      <p:graphicFrame>
        <p:nvGraphicFramePr>
          <p:cNvPr id="14" name="Table 13">
            <a:extLst>
              <a:ext uri="{FF2B5EF4-FFF2-40B4-BE49-F238E27FC236}">
                <a16:creationId xmlns:a16="http://schemas.microsoft.com/office/drawing/2014/main" id="{8A13416D-35F0-4BB9-B6AB-ED7F8DF3CC14}"/>
              </a:ext>
            </a:extLst>
          </p:cNvPr>
          <p:cNvGraphicFramePr>
            <a:graphicFrameLocks noGrp="1"/>
          </p:cNvGraphicFramePr>
          <p:nvPr>
            <p:extLst>
              <p:ext uri="{D42A27DB-BD31-4B8C-83A1-F6EECF244321}">
                <p14:modId xmlns:p14="http://schemas.microsoft.com/office/powerpoint/2010/main" val="2579429112"/>
              </p:ext>
            </p:extLst>
          </p:nvPr>
        </p:nvGraphicFramePr>
        <p:xfrm>
          <a:off x="350837" y="1883423"/>
          <a:ext cx="7356476" cy="3996000"/>
        </p:xfrm>
        <a:graphic>
          <a:graphicData uri="http://schemas.openxmlformats.org/drawingml/2006/table">
            <a:tbl>
              <a:tblPr/>
              <a:tblGrid>
                <a:gridCol w="2305174">
                  <a:extLst>
                    <a:ext uri="{9D8B030D-6E8A-4147-A177-3AD203B41FA5}">
                      <a16:colId xmlns:a16="http://schemas.microsoft.com/office/drawing/2014/main" val="20000"/>
                    </a:ext>
                  </a:extLst>
                </a:gridCol>
                <a:gridCol w="1693954">
                  <a:extLst>
                    <a:ext uri="{9D8B030D-6E8A-4147-A177-3AD203B41FA5}">
                      <a16:colId xmlns:a16="http://schemas.microsoft.com/office/drawing/2014/main" val="20001"/>
                    </a:ext>
                  </a:extLst>
                </a:gridCol>
                <a:gridCol w="1693954">
                  <a:extLst>
                    <a:ext uri="{9D8B030D-6E8A-4147-A177-3AD203B41FA5}">
                      <a16:colId xmlns:a16="http://schemas.microsoft.com/office/drawing/2014/main" val="20002"/>
                    </a:ext>
                  </a:extLst>
                </a:gridCol>
                <a:gridCol w="1663394">
                  <a:extLst>
                    <a:ext uri="{9D8B030D-6E8A-4147-A177-3AD203B41FA5}">
                      <a16:colId xmlns:a16="http://schemas.microsoft.com/office/drawing/2014/main" val="20003"/>
                    </a:ext>
                  </a:extLst>
                </a:gridCol>
              </a:tblGrid>
              <a:tr h="216000">
                <a:tc gridSpan="4">
                  <a:txBody>
                    <a:bodyPr/>
                    <a:lstStyle/>
                    <a:p>
                      <a:pPr algn="l" fontAlgn="ctr"/>
                      <a:r>
                        <a:rPr lang="en-GB" sz="900" b="1" i="0" u="none" strike="noStrike" dirty="0">
                          <a:solidFill>
                            <a:srgbClr val="FFFFFF"/>
                          </a:solidFill>
                          <a:effectLst/>
                          <a:latin typeface="Arial" panose="020B0604020202020204" pitchFamily="34" charset="0"/>
                        </a:rPr>
                        <a:t>Table 1.4.3 – Spending in GB by purpose  </a:t>
                      </a:r>
                    </a:p>
                  </a:txBody>
                  <a:tcPr marL="180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0"/>
                  </a:ext>
                </a:extLst>
              </a:tr>
              <a:tr h="180000">
                <a:tc>
                  <a:txBody>
                    <a:bodyPr/>
                    <a:lstStyle/>
                    <a:p>
                      <a:pPr algn="ctr" fontAlgn="ctr"/>
                      <a:r>
                        <a:rPr lang="en-GB" sz="900" b="0" i="0" u="none" strike="noStrike" dirty="0">
                          <a:solidFill>
                            <a:srgbClr val="000000"/>
                          </a:solidFill>
                          <a:effectLst/>
                          <a:latin typeface="Arial" panose="020B0604020202020204" pitchFamily="34" charset="0"/>
                        </a:rPr>
                        <a:t> -</a:t>
                      </a:r>
                    </a:p>
                  </a:txBody>
                  <a:tcPr marL="180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1000" b="1" i="0" u="none" strike="noStrike" dirty="0">
                          <a:solidFill>
                            <a:srgbClr val="000000"/>
                          </a:solidFill>
                          <a:effectLst/>
                          <a:latin typeface="Arial" panose="020B0604020202020204" pitchFamily="34" charset="0"/>
                        </a:rPr>
                        <a:t>England</a:t>
                      </a:r>
                    </a:p>
                  </a:txBody>
                  <a:tcPr marL="108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1000" b="1" i="0" u="none" strike="noStrike" dirty="0">
                          <a:solidFill>
                            <a:srgbClr val="000000"/>
                          </a:solidFill>
                          <a:effectLst/>
                          <a:latin typeface="Arial" panose="020B0604020202020204" pitchFamily="34" charset="0"/>
                        </a:rPr>
                        <a:t>Scotland</a:t>
                      </a:r>
                    </a:p>
                  </a:txBody>
                  <a:tcPr marL="108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1000" b="1" i="0" u="none" strike="noStrike" dirty="0">
                          <a:solidFill>
                            <a:srgbClr val="000000"/>
                          </a:solidFill>
                          <a:effectLst/>
                          <a:latin typeface="Arial" panose="020B0604020202020204" pitchFamily="34" charset="0"/>
                        </a:rPr>
                        <a:t>Wales</a:t>
                      </a:r>
                    </a:p>
                  </a:txBody>
                  <a:tcPr marL="108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80000">
                <a:tc>
                  <a:txBody>
                    <a:bodyPr/>
                    <a:lstStyle/>
                    <a:p>
                      <a:pPr algn="l" fontAlgn="ctr"/>
                      <a:r>
                        <a:rPr lang="en-GB" sz="900" b="1" i="0" u="none" strike="noStrike" dirty="0">
                          <a:solidFill>
                            <a:srgbClr val="000000"/>
                          </a:solidFill>
                          <a:effectLst/>
                          <a:latin typeface="Arial" panose="020B0604020202020204" pitchFamily="34" charset="0"/>
                        </a:rPr>
                        <a:t>Purpose</a:t>
                      </a:r>
                    </a:p>
                  </a:txBody>
                  <a:tcPr marL="180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1000" b="1" i="0" u="none" strike="noStrike" dirty="0">
                          <a:solidFill>
                            <a:srgbClr val="000000"/>
                          </a:solidFill>
                          <a:effectLst/>
                          <a:latin typeface="Arial" panose="020B0604020202020204" pitchFamily="34" charset="0"/>
                        </a:rPr>
                        <a:t>£Million</a:t>
                      </a:r>
                    </a:p>
                  </a:txBody>
                  <a:tcPr marL="108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1000" b="1" i="0" u="none" strike="noStrike" dirty="0">
                          <a:solidFill>
                            <a:srgbClr val="000000"/>
                          </a:solidFill>
                          <a:effectLst/>
                          <a:latin typeface="Arial" panose="020B0604020202020204" pitchFamily="34" charset="0"/>
                        </a:rPr>
                        <a:t>£Million</a:t>
                      </a:r>
                    </a:p>
                  </a:txBody>
                  <a:tcPr marL="108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1000" b="1" i="0" u="none" strike="noStrike" dirty="0">
                          <a:solidFill>
                            <a:srgbClr val="000000"/>
                          </a:solidFill>
                          <a:effectLst/>
                          <a:latin typeface="Arial" panose="020B0604020202020204" pitchFamily="34" charset="0"/>
                        </a:rPr>
                        <a:t>£Million</a:t>
                      </a:r>
                    </a:p>
                  </a:txBody>
                  <a:tcPr marL="108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02"/>
                  </a:ext>
                </a:extLst>
              </a:tr>
              <a:tr h="162000">
                <a:tc>
                  <a:txBody>
                    <a:bodyPr/>
                    <a:lstStyle/>
                    <a:p>
                      <a:pPr algn="l" fontAlgn="ctr"/>
                      <a:r>
                        <a:rPr lang="en-GB" sz="900" b="1" i="0" u="none" strike="noStrike" dirty="0">
                          <a:solidFill>
                            <a:srgbClr val="000000"/>
                          </a:solidFill>
                          <a:effectLst/>
                          <a:latin typeface="Arial" panose="020B0604020202020204" pitchFamily="34" charset="0"/>
                        </a:rPr>
                        <a:t>Total</a:t>
                      </a:r>
                    </a:p>
                  </a:txBody>
                  <a:tcPr marL="180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19,448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3,200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2,003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324000">
                <a:tc>
                  <a:txBody>
                    <a:bodyPr/>
                    <a:lstStyle/>
                    <a:p>
                      <a:pPr algn="l" fontAlgn="ctr"/>
                      <a:r>
                        <a:rPr lang="en-GB" sz="900" b="1" i="0" u="none" strike="noStrike" dirty="0">
                          <a:solidFill>
                            <a:srgbClr val="000000"/>
                          </a:solidFill>
                          <a:effectLst/>
                          <a:latin typeface="Arial" panose="020B0604020202020204" pitchFamily="34" charset="0"/>
                        </a:rPr>
                        <a:t>Total holiday</a:t>
                      </a:r>
                    </a:p>
                    <a:p>
                      <a:pPr algn="l" fontAlgn="ctr"/>
                      <a:r>
                        <a:rPr lang="en-GB" sz="900" b="1" i="0" u="none" strike="noStrike" dirty="0">
                          <a:solidFill>
                            <a:srgbClr val="000000"/>
                          </a:solidFill>
                          <a:effectLst/>
                          <a:latin typeface="Arial" panose="020B0604020202020204" pitchFamily="34" charset="0"/>
                        </a:rPr>
                        <a:t>(including VFR-holiday)</a:t>
                      </a:r>
                    </a:p>
                  </a:txBody>
                  <a:tcPr marL="180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13,904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2,537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1,692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4"/>
                  </a:ext>
                </a:extLst>
              </a:tr>
              <a:tr h="162000">
                <a:tc>
                  <a:txBody>
                    <a:bodyPr/>
                    <a:lstStyle/>
                    <a:p>
                      <a:pPr algn="l" fontAlgn="ctr"/>
                      <a:r>
                        <a:rPr lang="en-GB" sz="900" b="0" i="0" u="none" strike="noStrike" dirty="0">
                          <a:solidFill>
                            <a:srgbClr val="000000"/>
                          </a:solidFill>
                          <a:effectLst/>
                          <a:latin typeface="Arial" panose="020B0604020202020204" pitchFamily="34" charset="0"/>
                        </a:rPr>
                        <a:t>1-3 nights (total holidays)</a:t>
                      </a:r>
                    </a:p>
                  </a:txBody>
                  <a:tcPr marL="180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8,008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1,248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841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62000">
                <a:tc>
                  <a:txBody>
                    <a:bodyPr/>
                    <a:lstStyle/>
                    <a:p>
                      <a:pPr algn="l" fontAlgn="ctr"/>
                      <a:r>
                        <a:rPr lang="en-GB" sz="900" b="0" i="0" u="none" strike="noStrike" dirty="0">
                          <a:solidFill>
                            <a:srgbClr val="000000"/>
                          </a:solidFill>
                          <a:effectLst/>
                          <a:latin typeface="Arial" panose="020B0604020202020204" pitchFamily="34" charset="0"/>
                        </a:rPr>
                        <a:t>4+ nights (total holidays)</a:t>
                      </a:r>
                    </a:p>
                  </a:txBody>
                  <a:tcPr marL="180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5,896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1,289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852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7"/>
                  </a:ext>
                </a:extLst>
              </a:tr>
              <a:tr h="162000">
                <a:tc>
                  <a:txBody>
                    <a:bodyPr/>
                    <a:lstStyle/>
                    <a:p>
                      <a:pPr algn="l" fontAlgn="ctr"/>
                      <a:r>
                        <a:rPr lang="en-GB" sz="900" b="0" i="0" u="none" strike="noStrike" dirty="0">
                          <a:solidFill>
                            <a:srgbClr val="000000"/>
                          </a:solidFill>
                          <a:effectLst/>
                          <a:latin typeface="Arial" panose="020B0604020202020204" pitchFamily="34" charset="0"/>
                        </a:rPr>
                        <a:t>Holiday</a:t>
                      </a:r>
                    </a:p>
                  </a:txBody>
                  <a:tcPr marL="180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10,982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2,062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1,439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62000">
                <a:tc>
                  <a:txBody>
                    <a:bodyPr/>
                    <a:lstStyle/>
                    <a:p>
                      <a:pPr algn="l" fontAlgn="ctr"/>
                      <a:r>
                        <a:rPr lang="en-GB" sz="900" b="0" i="0" u="none" strike="noStrike" dirty="0">
                          <a:solidFill>
                            <a:srgbClr val="000000"/>
                          </a:solidFill>
                          <a:effectLst/>
                          <a:latin typeface="Arial" panose="020B0604020202020204" pitchFamily="34" charset="0"/>
                        </a:rPr>
                        <a:t>VFR</a:t>
                      </a:r>
                    </a:p>
                  </a:txBody>
                  <a:tcPr marL="180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4,088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636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327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9"/>
                  </a:ext>
                </a:extLst>
              </a:tr>
              <a:tr h="162000">
                <a:tc>
                  <a:txBody>
                    <a:bodyPr/>
                    <a:lstStyle/>
                    <a:p>
                      <a:pPr algn="l" fontAlgn="ctr"/>
                      <a:r>
                        <a:rPr lang="en-GB" sz="900" b="0" i="0" u="none" strike="noStrike" dirty="0">
                          <a:solidFill>
                            <a:srgbClr val="000000"/>
                          </a:solidFill>
                          <a:effectLst/>
                          <a:latin typeface="Arial" panose="020B0604020202020204" pitchFamily="34" charset="0"/>
                        </a:rPr>
                        <a:t>VFR-holiday</a:t>
                      </a:r>
                    </a:p>
                  </a:txBody>
                  <a:tcPr marL="180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2,922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475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253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162000">
                <a:tc>
                  <a:txBody>
                    <a:bodyPr/>
                    <a:lstStyle/>
                    <a:p>
                      <a:pPr algn="l" fontAlgn="ctr"/>
                      <a:r>
                        <a:rPr lang="en-GB" sz="900" b="0" i="0" u="none" strike="noStrike" dirty="0">
                          <a:solidFill>
                            <a:srgbClr val="000000"/>
                          </a:solidFill>
                          <a:effectLst/>
                          <a:latin typeface="Arial" panose="020B0604020202020204" pitchFamily="34" charset="0"/>
                        </a:rPr>
                        <a:t>VFR-other</a:t>
                      </a:r>
                    </a:p>
                  </a:txBody>
                  <a:tcPr marL="180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1,166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161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74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1"/>
                  </a:ext>
                </a:extLst>
              </a:tr>
              <a:tr h="162000">
                <a:tc>
                  <a:txBody>
                    <a:bodyPr/>
                    <a:lstStyle/>
                    <a:p>
                      <a:pPr algn="l" fontAlgn="ctr"/>
                      <a:r>
                        <a:rPr lang="en-GB" sz="900" b="0" i="0" u="none" strike="noStrike" dirty="0">
                          <a:solidFill>
                            <a:srgbClr val="000000"/>
                          </a:solidFill>
                          <a:effectLst/>
                          <a:latin typeface="Arial" panose="020B0604020202020204" pitchFamily="34" charset="0"/>
                        </a:rPr>
                        <a:t>Business/work</a:t>
                      </a:r>
                    </a:p>
                  </a:txBody>
                  <a:tcPr marL="180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3,937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452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173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180000">
                <a:tc>
                  <a:txBody>
                    <a:bodyPr/>
                    <a:lstStyle/>
                    <a:p>
                      <a:pPr algn="l" fontAlgn="ctr"/>
                      <a:r>
                        <a:rPr lang="en-GB" sz="900" b="1" i="0" u="none" strike="noStrike" dirty="0">
                          <a:solidFill>
                            <a:srgbClr val="000000"/>
                          </a:solidFill>
                          <a:effectLst/>
                          <a:latin typeface="Arial" panose="020B0604020202020204" pitchFamily="34" charset="0"/>
                        </a:rPr>
                        <a:t>Purpose</a:t>
                      </a:r>
                    </a:p>
                  </a:txBody>
                  <a:tcPr marL="180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marL="0" algn="ctr" defTabSz="914400" rtl="0" eaLnBrk="1" fontAlgn="ctr" latinLnBrk="0" hangingPunct="1"/>
                      <a:r>
                        <a:rPr lang="en-GB" sz="1000" b="1" i="0" u="none" strike="noStrike" kern="1200" dirty="0">
                          <a:solidFill>
                            <a:srgbClr val="000000"/>
                          </a:solidFill>
                          <a:effectLst/>
                          <a:latin typeface="Arial" panose="020B0604020202020204" pitchFamily="34" charset="0"/>
                          <a:ea typeface="+mn-ea"/>
                          <a:cs typeface="+mn-cs"/>
                        </a:rPr>
                        <a:t>% share</a:t>
                      </a:r>
                    </a:p>
                  </a:txBody>
                  <a:tcPr marL="108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marL="0" algn="ctr" defTabSz="914400" rtl="0" eaLnBrk="1" fontAlgn="ctr" latinLnBrk="0" hangingPunct="1"/>
                      <a:r>
                        <a:rPr lang="en-GB" sz="1000" b="1" i="0" u="none" strike="noStrike" kern="1200" dirty="0">
                          <a:solidFill>
                            <a:srgbClr val="000000"/>
                          </a:solidFill>
                          <a:effectLst/>
                          <a:latin typeface="Arial" panose="020B0604020202020204" pitchFamily="34" charset="0"/>
                          <a:ea typeface="+mn-ea"/>
                          <a:cs typeface="+mn-cs"/>
                        </a:rPr>
                        <a:t>% share</a:t>
                      </a:r>
                    </a:p>
                  </a:txBody>
                  <a:tcPr marL="108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marL="0" algn="ctr" defTabSz="914400" rtl="0" eaLnBrk="1" fontAlgn="ctr" latinLnBrk="0" hangingPunct="1"/>
                      <a:r>
                        <a:rPr lang="en-GB" sz="1000" b="1" i="0" u="none" strike="noStrike" kern="1200" dirty="0">
                          <a:solidFill>
                            <a:srgbClr val="000000"/>
                          </a:solidFill>
                          <a:effectLst/>
                          <a:latin typeface="Arial" panose="020B0604020202020204" pitchFamily="34" charset="0"/>
                          <a:ea typeface="+mn-ea"/>
                          <a:cs typeface="+mn-cs"/>
                        </a:rPr>
                        <a:t>% share</a:t>
                      </a:r>
                    </a:p>
                  </a:txBody>
                  <a:tcPr marL="108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13"/>
                  </a:ext>
                </a:extLst>
              </a:tr>
              <a:tr h="162000">
                <a:tc>
                  <a:txBody>
                    <a:bodyPr/>
                    <a:lstStyle/>
                    <a:p>
                      <a:pPr algn="l" fontAlgn="ctr"/>
                      <a:r>
                        <a:rPr lang="en-GB" sz="900" b="1" i="0" u="none" strike="noStrike" dirty="0">
                          <a:solidFill>
                            <a:srgbClr val="000000"/>
                          </a:solidFill>
                          <a:effectLst/>
                          <a:latin typeface="Arial" panose="020B0604020202020204" pitchFamily="34" charset="0"/>
                        </a:rPr>
                        <a:t>Total</a:t>
                      </a:r>
                    </a:p>
                  </a:txBody>
                  <a:tcPr marL="180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1" i="0" u="none" strike="noStrike" kern="1200" dirty="0">
                          <a:solidFill>
                            <a:srgbClr val="000000"/>
                          </a:solidFill>
                          <a:effectLst/>
                          <a:latin typeface="Arial" panose="020B0604020202020204" pitchFamily="34" charset="0"/>
                          <a:ea typeface="+mn-ea"/>
                          <a:cs typeface="+mn-cs"/>
                        </a:rPr>
                        <a:t>100%</a:t>
                      </a:r>
                    </a:p>
                  </a:txBody>
                  <a:tcPr marL="108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1" i="0" u="none" strike="noStrike" kern="1200" dirty="0">
                          <a:solidFill>
                            <a:srgbClr val="000000"/>
                          </a:solidFill>
                          <a:effectLst/>
                          <a:latin typeface="Arial" panose="020B0604020202020204" pitchFamily="34" charset="0"/>
                          <a:ea typeface="+mn-ea"/>
                          <a:cs typeface="+mn-cs"/>
                        </a:rPr>
                        <a:t>100%</a:t>
                      </a:r>
                    </a:p>
                  </a:txBody>
                  <a:tcPr marL="108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1" i="0" u="none" strike="noStrike" kern="1200" dirty="0">
                          <a:solidFill>
                            <a:srgbClr val="000000"/>
                          </a:solidFill>
                          <a:effectLst/>
                          <a:latin typeface="Arial" panose="020B0604020202020204" pitchFamily="34" charset="0"/>
                          <a:ea typeface="+mn-ea"/>
                          <a:cs typeface="+mn-cs"/>
                        </a:rPr>
                        <a:t>100%</a:t>
                      </a:r>
                    </a:p>
                  </a:txBody>
                  <a:tcPr marL="108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324000">
                <a:tc>
                  <a:txBody>
                    <a:bodyPr/>
                    <a:lstStyle/>
                    <a:p>
                      <a:pPr algn="l" fontAlgn="ctr"/>
                      <a:r>
                        <a:rPr lang="en-GB" sz="900" b="1" i="0" u="none" strike="noStrike" dirty="0">
                          <a:solidFill>
                            <a:srgbClr val="000000"/>
                          </a:solidFill>
                          <a:effectLst/>
                          <a:latin typeface="Arial" panose="020B0604020202020204" pitchFamily="34" charset="0"/>
                        </a:rPr>
                        <a:t>Total holiday</a:t>
                      </a:r>
                    </a:p>
                    <a:p>
                      <a:pPr algn="l" fontAlgn="ctr"/>
                      <a:r>
                        <a:rPr lang="en-GB" sz="900" b="1" i="0" u="none" strike="noStrike" dirty="0">
                          <a:solidFill>
                            <a:srgbClr val="000000"/>
                          </a:solidFill>
                          <a:effectLst/>
                          <a:latin typeface="Arial" panose="020B0604020202020204" pitchFamily="34" charset="0"/>
                        </a:rPr>
                        <a:t>(including VFR-holiday)</a:t>
                      </a:r>
                    </a:p>
                  </a:txBody>
                  <a:tcPr marL="180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71%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79%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84%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5"/>
                  </a:ext>
                </a:extLst>
              </a:tr>
              <a:tr h="162000">
                <a:tc>
                  <a:txBody>
                    <a:bodyPr/>
                    <a:lstStyle/>
                    <a:p>
                      <a:pPr algn="l" fontAlgn="ctr"/>
                      <a:r>
                        <a:rPr lang="en-GB" sz="900" b="0" i="0" u="none" strike="noStrike" dirty="0">
                          <a:solidFill>
                            <a:srgbClr val="000000"/>
                          </a:solidFill>
                          <a:effectLst/>
                          <a:latin typeface="Arial" panose="020B0604020202020204" pitchFamily="34" charset="0"/>
                        </a:rPr>
                        <a:t>1-3 nights (total holidays)</a:t>
                      </a:r>
                    </a:p>
                  </a:txBody>
                  <a:tcPr marL="180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41%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39%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42%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162000">
                <a:tc>
                  <a:txBody>
                    <a:bodyPr/>
                    <a:lstStyle/>
                    <a:p>
                      <a:pPr algn="l" fontAlgn="ctr"/>
                      <a:r>
                        <a:rPr lang="en-GB" sz="900" b="0" i="0" u="none" strike="noStrike" dirty="0">
                          <a:solidFill>
                            <a:srgbClr val="000000"/>
                          </a:solidFill>
                          <a:effectLst/>
                          <a:latin typeface="Arial" panose="020B0604020202020204" pitchFamily="34" charset="0"/>
                        </a:rPr>
                        <a:t>4+ nights (total holidays)</a:t>
                      </a:r>
                    </a:p>
                  </a:txBody>
                  <a:tcPr marL="180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40%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43%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8"/>
                  </a:ext>
                </a:extLst>
              </a:tr>
              <a:tr h="162000">
                <a:tc>
                  <a:txBody>
                    <a:bodyPr/>
                    <a:lstStyle/>
                    <a:p>
                      <a:pPr algn="l" fontAlgn="ctr"/>
                      <a:r>
                        <a:rPr lang="en-GB" sz="900" b="0" i="0" u="none" strike="noStrike" dirty="0">
                          <a:solidFill>
                            <a:srgbClr val="000000"/>
                          </a:solidFill>
                          <a:effectLst/>
                          <a:latin typeface="Arial" panose="020B0604020202020204" pitchFamily="34" charset="0"/>
                        </a:rPr>
                        <a:t>Holiday</a:t>
                      </a:r>
                    </a:p>
                  </a:txBody>
                  <a:tcPr marL="180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56%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64%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72%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r h="162000">
                <a:tc>
                  <a:txBody>
                    <a:bodyPr/>
                    <a:lstStyle/>
                    <a:p>
                      <a:pPr algn="l" fontAlgn="ctr"/>
                      <a:r>
                        <a:rPr lang="en-GB" sz="900" b="0" i="0" u="none" strike="noStrike" dirty="0">
                          <a:solidFill>
                            <a:srgbClr val="000000"/>
                          </a:solidFill>
                          <a:effectLst/>
                          <a:latin typeface="Arial" panose="020B0604020202020204" pitchFamily="34" charset="0"/>
                        </a:rPr>
                        <a:t>VFR</a:t>
                      </a:r>
                    </a:p>
                  </a:txBody>
                  <a:tcPr marL="180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21%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20"/>
                  </a:ext>
                </a:extLst>
              </a:tr>
              <a:tr h="162000">
                <a:tc>
                  <a:txBody>
                    <a:bodyPr/>
                    <a:lstStyle/>
                    <a:p>
                      <a:pPr algn="l" fontAlgn="ctr"/>
                      <a:r>
                        <a:rPr lang="en-GB" sz="900" b="0" i="0" u="none" strike="noStrike" dirty="0">
                          <a:solidFill>
                            <a:srgbClr val="000000"/>
                          </a:solidFill>
                          <a:effectLst/>
                          <a:latin typeface="Arial" panose="020B0604020202020204" pitchFamily="34" charset="0"/>
                        </a:rPr>
                        <a:t>VFR-holiday</a:t>
                      </a:r>
                    </a:p>
                  </a:txBody>
                  <a:tcPr marL="180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1"/>
                  </a:ext>
                </a:extLst>
              </a:tr>
              <a:tr h="162000">
                <a:tc>
                  <a:txBody>
                    <a:bodyPr/>
                    <a:lstStyle/>
                    <a:p>
                      <a:pPr algn="l" fontAlgn="ctr"/>
                      <a:r>
                        <a:rPr lang="en-GB" sz="900" b="0" i="0" u="none" strike="noStrike" dirty="0">
                          <a:solidFill>
                            <a:srgbClr val="000000"/>
                          </a:solidFill>
                          <a:effectLst/>
                          <a:latin typeface="Arial" panose="020B0604020202020204" pitchFamily="34" charset="0"/>
                        </a:rPr>
                        <a:t>VFR-other</a:t>
                      </a:r>
                    </a:p>
                  </a:txBody>
                  <a:tcPr marL="180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22"/>
                  </a:ext>
                </a:extLst>
              </a:tr>
              <a:tr h="162000">
                <a:tc>
                  <a:txBody>
                    <a:bodyPr/>
                    <a:lstStyle/>
                    <a:p>
                      <a:pPr algn="l" fontAlgn="ctr"/>
                      <a:r>
                        <a:rPr lang="en-GB" sz="900" b="0" i="0" u="none" strike="noStrike" dirty="0">
                          <a:solidFill>
                            <a:srgbClr val="000000"/>
                          </a:solidFill>
                          <a:effectLst/>
                          <a:latin typeface="Arial" panose="020B0604020202020204" pitchFamily="34" charset="0"/>
                        </a:rPr>
                        <a:t>Business/work</a:t>
                      </a:r>
                    </a:p>
                  </a:txBody>
                  <a:tcPr marL="180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3"/>
                  </a:ext>
                </a:extLst>
              </a:tr>
            </a:tbl>
          </a:graphicData>
        </a:graphic>
      </p:graphicFrame>
      <p:sp>
        <p:nvSpPr>
          <p:cNvPr id="20" name="Content Placeholder 25"/>
          <p:cNvSpPr txBox="1">
            <a:spLocks/>
          </p:cNvSpPr>
          <p:nvPr/>
        </p:nvSpPr>
        <p:spPr>
          <a:xfrm>
            <a:off x="8363598" y="1898253"/>
            <a:ext cx="3597274" cy="381952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t>Total GB spend examined by both trip purpose and length of trip for England, Scotland and Wales.</a:t>
            </a:r>
          </a:p>
          <a:p>
            <a:r>
              <a:rPr lang="en-GB" sz="1050" b="1" dirty="0"/>
              <a:t>Spend on holidays is relatively equally distributed between short trips (1-3 nights) and longer trips (4+ nights) in Scotland and Wales (around 40% of spend on each).  Whereas in England 30% of spend is on holiday trips of four nights or longer.</a:t>
            </a:r>
          </a:p>
          <a:p>
            <a:r>
              <a:rPr lang="en-GB" sz="1050" b="1" dirty="0"/>
              <a:t>Holiday and business trips tend to be more expensive than trips to visit friends or relatives, because VFR trips generally have no accommodation costs. </a:t>
            </a:r>
            <a:endParaRPr lang="en-GB" sz="1400" b="1" dirty="0">
              <a:solidFill>
                <a:schemeClr val="accent1"/>
              </a:solidFill>
            </a:endParaRPr>
          </a:p>
        </p:txBody>
      </p:sp>
      <p:sp>
        <p:nvSpPr>
          <p:cNvPr id="25" name="Freeform 18">
            <a:hlinkClick r:id="rId3" action="ppaction://hlinksldjump"/>
            <a:extLst>
              <a:ext uri="{FF2B5EF4-FFF2-40B4-BE49-F238E27FC236}">
                <a16:creationId xmlns:a16="http://schemas.microsoft.com/office/drawing/2014/main" id="{69FD89F3-20AC-4D23-8281-8BAB3E4538D7}"/>
              </a:ext>
            </a:extLst>
          </p:cNvPr>
          <p:cNvSpPr>
            <a:spLocks noEditPoints="1"/>
          </p:cNvSpPr>
          <p:nvPr/>
        </p:nvSpPr>
        <p:spPr bwMode="auto">
          <a:xfrm>
            <a:off x="5998233"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5"/>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cxnSp>
        <p:nvCxnSpPr>
          <p:cNvPr id="13" name="Straight Connector 12">
            <a:extLst>
              <a:ext uri="{FF2B5EF4-FFF2-40B4-BE49-F238E27FC236}">
                <a16:creationId xmlns:a16="http://schemas.microsoft.com/office/drawing/2014/main" id="{42948F75-5E4A-4C22-BBF3-86E5A5DECC5A}"/>
              </a:ext>
            </a:extLst>
          </p:cNvPr>
          <p:cNvCxnSpPr>
            <a:cxnSpLocks/>
          </p:cNvCxnSpPr>
          <p:nvPr/>
        </p:nvCxnSpPr>
        <p:spPr>
          <a:xfrm>
            <a:off x="8192771" y="1898253"/>
            <a:ext cx="0" cy="3876992"/>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21" name="Action Button: Information 16">
            <a:hlinkClick r:id="rId4" action="ppaction://hlinksldjump" highlightClick="1"/>
            <a:extLst>
              <a:ext uri="{FF2B5EF4-FFF2-40B4-BE49-F238E27FC236}">
                <a16:creationId xmlns:a16="http://schemas.microsoft.com/office/drawing/2014/main" id="{2453194C-8D89-4689-8776-083ABA60ED4B}"/>
              </a:ext>
            </a:extLst>
          </p:cNvPr>
          <p:cNvSpPr/>
          <p:nvPr/>
        </p:nvSpPr>
        <p:spPr bwMode="ltGray">
          <a:xfrm>
            <a:off x="7809683" y="1899455"/>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2" name="Slide Number Placeholder 1">
            <a:extLst>
              <a:ext uri="{FF2B5EF4-FFF2-40B4-BE49-F238E27FC236}">
                <a16:creationId xmlns:a16="http://schemas.microsoft.com/office/drawing/2014/main" id="{1A5AFE55-B01E-4A5F-82C2-364A61DAD98B}"/>
              </a:ext>
            </a:extLst>
          </p:cNvPr>
          <p:cNvSpPr>
            <a:spLocks noGrp="1"/>
          </p:cNvSpPr>
          <p:nvPr>
            <p:ph type="sldNum" sz="quarter" idx="4"/>
          </p:nvPr>
        </p:nvSpPr>
        <p:spPr/>
        <p:txBody>
          <a:bodyPr/>
          <a:lstStyle/>
          <a:p>
            <a:fld id="{4034BEE3-566C-4068-A777-C3A4762E861B}" type="slidenum">
              <a:rPr lang="en-GB" smtClean="0"/>
              <a:pPr/>
              <a:t>40</a:t>
            </a:fld>
            <a:endParaRPr lang="en-GB" dirty="0"/>
          </a:p>
        </p:txBody>
      </p:sp>
    </p:spTree>
    <p:extLst>
      <p:ext uri="{BB962C8B-B14F-4D97-AF65-F5344CB8AC3E}">
        <p14:creationId xmlns:p14="http://schemas.microsoft.com/office/powerpoint/2010/main" val="18326917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Accommodation by destination</a:t>
            </a:r>
          </a:p>
        </p:txBody>
      </p:sp>
      <p:graphicFrame>
        <p:nvGraphicFramePr>
          <p:cNvPr id="26" name="Table 25">
            <a:extLst>
              <a:ext uri="{FF2B5EF4-FFF2-40B4-BE49-F238E27FC236}">
                <a16:creationId xmlns:a16="http://schemas.microsoft.com/office/drawing/2014/main" id="{D76E55C1-1025-4AB8-9CF8-FD4E8060F033}"/>
              </a:ext>
            </a:extLst>
          </p:cNvPr>
          <p:cNvGraphicFramePr>
            <a:graphicFrameLocks noGrp="1"/>
          </p:cNvGraphicFramePr>
          <p:nvPr>
            <p:extLst>
              <p:ext uri="{D42A27DB-BD31-4B8C-83A1-F6EECF244321}">
                <p14:modId xmlns:p14="http://schemas.microsoft.com/office/powerpoint/2010/main" val="704366764"/>
              </p:ext>
            </p:extLst>
          </p:nvPr>
        </p:nvGraphicFramePr>
        <p:xfrm>
          <a:off x="355600" y="1881789"/>
          <a:ext cx="7361239" cy="3781935"/>
        </p:xfrm>
        <a:graphic>
          <a:graphicData uri="http://schemas.openxmlformats.org/drawingml/2006/table">
            <a:tbl>
              <a:tblPr/>
              <a:tblGrid>
                <a:gridCol w="2306666">
                  <a:extLst>
                    <a:ext uri="{9D8B030D-6E8A-4147-A177-3AD203B41FA5}">
                      <a16:colId xmlns:a16="http://schemas.microsoft.com/office/drawing/2014/main" val="20000"/>
                    </a:ext>
                  </a:extLst>
                </a:gridCol>
                <a:gridCol w="1695051">
                  <a:extLst>
                    <a:ext uri="{9D8B030D-6E8A-4147-A177-3AD203B41FA5}">
                      <a16:colId xmlns:a16="http://schemas.microsoft.com/office/drawing/2014/main" val="20001"/>
                    </a:ext>
                  </a:extLst>
                </a:gridCol>
                <a:gridCol w="1695051">
                  <a:extLst>
                    <a:ext uri="{9D8B030D-6E8A-4147-A177-3AD203B41FA5}">
                      <a16:colId xmlns:a16="http://schemas.microsoft.com/office/drawing/2014/main" val="20002"/>
                    </a:ext>
                  </a:extLst>
                </a:gridCol>
                <a:gridCol w="1664471">
                  <a:extLst>
                    <a:ext uri="{9D8B030D-6E8A-4147-A177-3AD203B41FA5}">
                      <a16:colId xmlns:a16="http://schemas.microsoft.com/office/drawing/2014/main" val="20003"/>
                    </a:ext>
                  </a:extLst>
                </a:gridCol>
              </a:tblGrid>
              <a:tr h="230400">
                <a:tc gridSpan="4">
                  <a:txBody>
                    <a:bodyPr/>
                    <a:lstStyle/>
                    <a:p>
                      <a:pPr algn="l" fontAlgn="ctr"/>
                      <a:r>
                        <a:rPr lang="en-GB" sz="900" b="1" i="0" u="none" strike="noStrike" dirty="0">
                          <a:solidFill>
                            <a:srgbClr val="FFFFFF"/>
                          </a:solidFill>
                          <a:effectLst/>
                          <a:latin typeface="Arial" panose="020B0604020202020204" pitchFamily="34" charset="0"/>
                        </a:rPr>
                        <a:t>Table 1.4.4 – Trips in GB by Accommodation Type</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0"/>
                  </a:ext>
                </a:extLst>
              </a:tr>
              <a:tr h="180000">
                <a:tc>
                  <a:txBody>
                    <a:bodyPr/>
                    <a:lstStyle/>
                    <a:p>
                      <a:pPr algn="ctr" fontAlgn="ctr"/>
                      <a:r>
                        <a:rPr lang="en-GB" sz="900" b="0" i="0" u="none" strike="noStrike" dirty="0">
                          <a:solidFill>
                            <a:srgbClr val="000000"/>
                          </a:solidFill>
                          <a:effectLst/>
                          <a:latin typeface="Arial" panose="020B0604020202020204" pitchFamily="34" charset="0"/>
                        </a:rPr>
                        <a:t> -</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1000" b="1" i="0" u="none" strike="noStrike" dirty="0">
                          <a:solidFill>
                            <a:srgbClr val="000000"/>
                          </a:solidFill>
                          <a:effectLst/>
                          <a:latin typeface="Arial" panose="020B0604020202020204" pitchFamily="34" charset="0"/>
                        </a:rPr>
                        <a:t>England</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1000" b="1" i="0" u="none" strike="noStrike" dirty="0">
                          <a:solidFill>
                            <a:srgbClr val="000000"/>
                          </a:solidFill>
                          <a:effectLst/>
                          <a:latin typeface="Arial" panose="020B0604020202020204" pitchFamily="34" charset="0"/>
                        </a:rPr>
                        <a:t>Scotland</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1000" b="1" i="0" u="none" strike="noStrike" dirty="0">
                          <a:solidFill>
                            <a:srgbClr val="000000"/>
                          </a:solidFill>
                          <a:effectLst/>
                          <a:latin typeface="Arial" panose="020B0604020202020204" pitchFamily="34" charset="0"/>
                        </a:rPr>
                        <a:t>Wales</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80000">
                <a:tc>
                  <a:txBody>
                    <a:bodyPr/>
                    <a:lstStyle/>
                    <a:p>
                      <a:pPr algn="l" fontAlgn="ctr"/>
                      <a:r>
                        <a:rPr lang="en-GB" sz="900" b="1" i="0" u="none" strike="noStrike" dirty="0">
                          <a:solidFill>
                            <a:srgbClr val="000000"/>
                          </a:solidFill>
                          <a:effectLst/>
                          <a:latin typeface="Arial" panose="020B0604020202020204" pitchFamily="34" charset="0"/>
                        </a:rPr>
                        <a:t>Accommodation</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1000" b="1" i="0" u="none" strike="noStrike" dirty="0">
                          <a:solidFill>
                            <a:srgbClr val="000000"/>
                          </a:solidFill>
                          <a:effectLst/>
                          <a:latin typeface="Arial" panose="020B0604020202020204" pitchFamily="34" charset="0"/>
                        </a:rPr>
                        <a:t>Million</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1000" b="1" i="0" u="none" strike="noStrike" dirty="0">
                          <a:solidFill>
                            <a:srgbClr val="000000"/>
                          </a:solidFill>
                          <a:effectLst/>
                          <a:latin typeface="Arial" panose="020B0604020202020204" pitchFamily="34" charset="0"/>
                        </a:rPr>
                        <a:t>Million</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1000" b="1" i="0" u="none" strike="noStrike" dirty="0">
                          <a:solidFill>
                            <a:srgbClr val="000000"/>
                          </a:solidFill>
                          <a:effectLst/>
                          <a:latin typeface="Arial" panose="020B0604020202020204" pitchFamily="34" charset="0"/>
                        </a:rPr>
                        <a:t>Million</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02"/>
                  </a:ext>
                </a:extLst>
              </a:tr>
              <a:tr h="180000">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GB" sz="900" b="1" i="0" u="none" strike="noStrike" dirty="0">
                          <a:solidFill>
                            <a:srgbClr val="000000"/>
                          </a:solidFill>
                          <a:effectLst/>
                          <a:latin typeface="Arial" panose="020B0604020202020204" pitchFamily="34" charset="0"/>
                        </a:rPr>
                        <a:t>Total</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1" i="0" u="none" strike="noStrike" kern="1200" dirty="0">
                          <a:solidFill>
                            <a:srgbClr val="000000"/>
                          </a:solidFill>
                          <a:effectLst/>
                          <a:latin typeface="Arial" panose="020B0604020202020204" pitchFamily="34" charset="0"/>
                          <a:ea typeface="+mn-ea"/>
                          <a:cs typeface="+mn-cs"/>
                        </a:rPr>
                        <a:t>99.071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GB" sz="900" b="1" i="0" u="none" strike="noStrike" kern="1200">
                          <a:solidFill>
                            <a:srgbClr val="000000"/>
                          </a:solidFill>
                          <a:effectLst/>
                          <a:latin typeface="Arial" panose="020B0604020202020204" pitchFamily="34" charset="0"/>
                          <a:ea typeface="+mn-ea"/>
                          <a:cs typeface="+mn-cs"/>
                        </a:rPr>
                        <a:t>13.810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GB" sz="900" b="1" i="0" u="none" strike="noStrike" kern="1200" dirty="0">
                          <a:solidFill>
                            <a:srgbClr val="000000"/>
                          </a:solidFill>
                          <a:effectLst/>
                          <a:latin typeface="Arial" panose="020B0604020202020204" pitchFamily="34" charset="0"/>
                          <a:ea typeface="+mn-ea"/>
                          <a:cs typeface="+mn-cs"/>
                        </a:rPr>
                        <a:t>10.698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338044313"/>
                  </a:ext>
                </a:extLst>
              </a:tr>
              <a:tr h="180000">
                <a:tc>
                  <a:txBody>
                    <a:bodyPr/>
                    <a:lstStyle/>
                    <a:p>
                      <a:pPr algn="l" fontAlgn="ctr"/>
                      <a:r>
                        <a:rPr lang="en-GB" sz="900" b="0" i="0" u="none" strike="noStrike" dirty="0">
                          <a:solidFill>
                            <a:srgbClr val="000000"/>
                          </a:solidFill>
                          <a:effectLst/>
                          <a:latin typeface="Arial" panose="020B0604020202020204" pitchFamily="34" charset="0"/>
                        </a:rPr>
                        <a:t>Commercial accommodation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61.167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9.619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7.676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0003"/>
                  </a:ext>
                </a:extLst>
              </a:tr>
              <a:tr h="180000">
                <a:tc>
                  <a:txBody>
                    <a:bodyPr/>
                    <a:lstStyle/>
                    <a:p>
                      <a:pPr algn="l" fontAlgn="ctr"/>
                      <a:r>
                        <a:rPr lang="en-GB" sz="900" b="0" i="0" u="none" strike="noStrike" dirty="0">
                          <a:solidFill>
                            <a:srgbClr val="000000"/>
                          </a:solidFill>
                          <a:effectLst/>
                          <a:latin typeface="Arial" panose="020B0604020202020204" pitchFamily="34" charset="0"/>
                        </a:rPr>
                        <a:t>Commercial serviced accommodation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42.771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6.520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3.716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25690605"/>
                  </a:ext>
                </a:extLst>
              </a:tr>
              <a:tr h="180000">
                <a:tc>
                  <a:txBody>
                    <a:bodyPr/>
                    <a:lstStyle/>
                    <a:p>
                      <a:pPr algn="l" fontAlgn="ctr"/>
                      <a:r>
                        <a:rPr lang="en-GB" sz="900" b="0" i="0" u="none" strike="noStrike" dirty="0">
                          <a:solidFill>
                            <a:srgbClr val="000000"/>
                          </a:solidFill>
                          <a:effectLst/>
                          <a:latin typeface="Arial" panose="020B0604020202020204" pitchFamily="34" charset="0"/>
                        </a:rPr>
                        <a:t>Hotel/motel</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35.813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5.375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2.710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2843596605"/>
                  </a:ext>
                </a:extLst>
              </a:tr>
              <a:tr h="180000">
                <a:tc>
                  <a:txBody>
                    <a:bodyPr/>
                    <a:lstStyle/>
                    <a:p>
                      <a:pPr algn="l" fontAlgn="ctr"/>
                      <a:r>
                        <a:rPr lang="en-GB" sz="900" b="0" i="0" u="none" strike="noStrike" dirty="0">
                          <a:solidFill>
                            <a:srgbClr val="000000"/>
                          </a:solidFill>
                          <a:effectLst/>
                          <a:latin typeface="Arial" panose="020B0604020202020204" pitchFamily="34" charset="0"/>
                        </a:rPr>
                        <a:t>Guest house/B&amp;B</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4.855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0.901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0.758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118846"/>
                  </a:ext>
                </a:extLst>
              </a:tr>
              <a:tr h="180000">
                <a:tc>
                  <a:txBody>
                    <a:bodyPr/>
                    <a:lstStyle/>
                    <a:p>
                      <a:pPr algn="l" fontAlgn="ctr"/>
                      <a:r>
                        <a:rPr lang="en-GB" sz="900" b="0" i="0" u="none" strike="noStrike" dirty="0">
                          <a:solidFill>
                            <a:srgbClr val="000000"/>
                          </a:solidFill>
                          <a:effectLst/>
                          <a:latin typeface="Arial" panose="020B0604020202020204" pitchFamily="34" charset="0"/>
                        </a:rPr>
                        <a:t>Self-catering (</a:t>
                      </a:r>
                      <a:r>
                        <a:rPr lang="en-GB" sz="900" b="0" i="0" u="none" strike="noStrike" dirty="0" err="1">
                          <a:solidFill>
                            <a:srgbClr val="000000"/>
                          </a:solidFill>
                          <a:effectLst/>
                          <a:latin typeface="Arial" panose="020B0604020202020204" pitchFamily="34" charset="0"/>
                        </a:rPr>
                        <a:t>incl</a:t>
                      </a:r>
                      <a:r>
                        <a:rPr lang="en-GB" sz="900" b="0" i="0" u="none" strike="noStrike" dirty="0">
                          <a:solidFill>
                            <a:srgbClr val="000000"/>
                          </a:solidFill>
                          <a:effectLst/>
                          <a:latin typeface="Arial" panose="020B0604020202020204" pitchFamily="34" charset="0"/>
                        </a:rPr>
                        <a:t> caravan and camping)</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19.136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3.157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4.125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542661175"/>
                  </a:ext>
                </a:extLst>
              </a:tr>
              <a:tr h="180000">
                <a:tc>
                  <a:txBody>
                    <a:bodyPr/>
                    <a:lstStyle/>
                    <a:p>
                      <a:pPr algn="l" fontAlgn="ctr"/>
                      <a:r>
                        <a:rPr lang="en-GB" sz="900" b="0" i="0" u="none" strike="noStrike" dirty="0">
                          <a:solidFill>
                            <a:srgbClr val="000000"/>
                          </a:solidFill>
                          <a:effectLst/>
                          <a:latin typeface="Arial" panose="020B0604020202020204" pitchFamily="34" charset="0"/>
                        </a:rPr>
                        <a:t>Self-catering (excl caravan and camping)</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8.944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1.441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1.545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73703018"/>
                  </a:ext>
                </a:extLst>
              </a:tr>
              <a:tr h="180000">
                <a:tc>
                  <a:txBody>
                    <a:bodyPr/>
                    <a:lstStyle/>
                    <a:p>
                      <a:pPr algn="l" fontAlgn="ctr"/>
                      <a:r>
                        <a:rPr lang="en-GB" sz="900" b="0" i="0" u="none" strike="noStrike" dirty="0">
                          <a:solidFill>
                            <a:srgbClr val="000000"/>
                          </a:solidFill>
                          <a:effectLst/>
                          <a:latin typeface="Arial" panose="020B0604020202020204" pitchFamily="34" charset="0"/>
                        </a:rPr>
                        <a:t>Caravan or camping</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10.138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1.748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2.562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0004"/>
                  </a:ext>
                </a:extLst>
              </a:tr>
              <a:tr h="180000">
                <a:tc>
                  <a:txBody>
                    <a:bodyPr/>
                    <a:lstStyle/>
                    <a:p>
                      <a:pPr algn="l" fontAlgn="ctr"/>
                      <a:r>
                        <a:rPr lang="en-GB" sz="900" b="0" i="0" u="none" strike="noStrike" dirty="0">
                          <a:solidFill>
                            <a:srgbClr val="000000"/>
                          </a:solidFill>
                          <a:effectLst/>
                          <a:latin typeface="Arial" panose="020B0604020202020204" pitchFamily="34" charset="0"/>
                        </a:rPr>
                        <a:t>Touring caravan (towed)\campervan\motorhome</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2.926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0.840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0.691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80000">
                <a:tc>
                  <a:txBody>
                    <a:bodyPr/>
                    <a:lstStyle/>
                    <a:p>
                      <a:pPr algn="l" fontAlgn="ctr"/>
                      <a:r>
                        <a:rPr lang="en-GB" sz="900" b="0" i="0" u="none" strike="noStrike" dirty="0">
                          <a:solidFill>
                            <a:srgbClr val="000000"/>
                          </a:solidFill>
                          <a:effectLst/>
                          <a:latin typeface="Arial" panose="020B0604020202020204" pitchFamily="34" charset="0"/>
                        </a:rPr>
                        <a:t>Static caravan – not owned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2.834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0.211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0.707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0006"/>
                  </a:ext>
                </a:extLst>
              </a:tr>
              <a:tr h="180000">
                <a:tc>
                  <a:txBody>
                    <a:bodyPr/>
                    <a:lstStyle/>
                    <a:p>
                      <a:pPr algn="l" fontAlgn="ctr"/>
                      <a:r>
                        <a:rPr lang="en-GB" sz="900" b="0" i="0" u="none" strike="noStrike" dirty="0">
                          <a:solidFill>
                            <a:srgbClr val="000000"/>
                          </a:solidFill>
                          <a:effectLst/>
                          <a:latin typeface="Arial" panose="020B0604020202020204" pitchFamily="34" charset="0"/>
                        </a:rPr>
                        <a:t>Static caravan – owned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1.457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0.250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0.641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80000">
                <a:tc>
                  <a:txBody>
                    <a:bodyPr/>
                    <a:lstStyle/>
                    <a:p>
                      <a:pPr algn="l" fontAlgn="ctr"/>
                      <a:r>
                        <a:rPr lang="en-GB" sz="900" b="0" i="0" u="none" strike="noStrike" dirty="0">
                          <a:solidFill>
                            <a:srgbClr val="000000"/>
                          </a:solidFill>
                          <a:effectLst/>
                          <a:latin typeface="Arial" panose="020B0604020202020204" pitchFamily="34" charset="0"/>
                        </a:rPr>
                        <a:t>Tent</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2.686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0.399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0.501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0008"/>
                  </a:ext>
                </a:extLst>
              </a:tr>
              <a:tr h="180000">
                <a:tc>
                  <a:txBody>
                    <a:bodyPr/>
                    <a:lstStyle/>
                    <a:p>
                      <a:pPr algn="l" fontAlgn="ctr"/>
                      <a:r>
                        <a:rPr lang="en-GB" sz="900" b="0" i="0" u="none" strike="noStrike" dirty="0">
                          <a:solidFill>
                            <a:srgbClr val="000000"/>
                          </a:solidFill>
                          <a:effectLst/>
                          <a:latin typeface="Arial" panose="020B0604020202020204" pitchFamily="34" charset="0"/>
                        </a:rPr>
                        <a:t>Glamping/alternative accommodation e.g. yurt, tipi, ecopod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0.482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0.063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0.034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180000">
                <a:tc>
                  <a:txBody>
                    <a:bodyPr/>
                    <a:lstStyle/>
                    <a:p>
                      <a:pPr algn="l" fontAlgn="ctr"/>
                      <a:r>
                        <a:rPr lang="en-GB" sz="900" b="0" i="0" u="none" strike="noStrike" dirty="0">
                          <a:solidFill>
                            <a:srgbClr val="000000"/>
                          </a:solidFill>
                          <a:effectLst/>
                          <a:latin typeface="Arial" panose="020B0604020202020204" pitchFamily="34" charset="0"/>
                        </a:rPr>
                        <a:t>Hostel</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0.552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0.096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0.087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0010"/>
                  </a:ext>
                </a:extLst>
              </a:tr>
              <a:tr h="180000">
                <a:tc>
                  <a:txBody>
                    <a:bodyPr/>
                    <a:lstStyle/>
                    <a:p>
                      <a:pPr algn="l" fontAlgn="ctr"/>
                      <a:r>
                        <a:rPr lang="en-GB" sz="900" b="0" i="0" u="none" strike="noStrike" dirty="0">
                          <a:solidFill>
                            <a:srgbClr val="000000"/>
                          </a:solidFill>
                          <a:effectLst/>
                          <a:latin typeface="Arial" panose="020B0604020202020204" pitchFamily="34" charset="0"/>
                        </a:rPr>
                        <a:t>Airbnb/Someone else's home</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1.378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0.284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0.171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80000">
                <a:tc>
                  <a:txBody>
                    <a:bodyPr/>
                    <a:lstStyle/>
                    <a:p>
                      <a:pPr algn="l" fontAlgn="ctr"/>
                      <a:r>
                        <a:rPr lang="en-GB" sz="900" b="0" i="0" u="none" strike="noStrike" dirty="0">
                          <a:solidFill>
                            <a:srgbClr val="000000"/>
                          </a:solidFill>
                          <a:effectLst/>
                          <a:latin typeface="Arial" panose="020B0604020202020204" pitchFamily="34" charset="0"/>
                        </a:rPr>
                        <a:t>Friend's home, Relative's home, Own second home\timeshare</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36.480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4.109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2.913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0012"/>
                  </a:ext>
                </a:extLst>
              </a:tr>
            </a:tbl>
          </a:graphicData>
        </a:graphic>
      </p:graphicFrame>
      <p:sp>
        <p:nvSpPr>
          <p:cNvPr id="25" name="Content Placeholder 25"/>
          <p:cNvSpPr txBox="1">
            <a:spLocks/>
          </p:cNvSpPr>
          <p:nvPr/>
        </p:nvSpPr>
        <p:spPr>
          <a:xfrm>
            <a:off x="8238654" y="1891299"/>
            <a:ext cx="3597274" cy="381952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t>Total GB trips examined by accommodation type for England, Scotland and Wales.</a:t>
            </a:r>
          </a:p>
          <a:p>
            <a:r>
              <a:rPr lang="en-GB" sz="1050" b="1" dirty="0"/>
              <a:t>In all three nations the most common type of commercial accommodation is Hotel/motel and the next most common type of commercial accommodation is Caravan/Camping.</a:t>
            </a:r>
          </a:p>
          <a:p>
            <a:r>
              <a:rPr lang="en-GB" sz="1050" b="1" dirty="0"/>
              <a:t>In England and Wales there were more trips that involved staying in a friend’s home, relative’s home, second home or timeshare than another type, but in Scotland there were more trips utilising hotels or motels.</a:t>
            </a:r>
            <a:endParaRPr lang="en-GB" sz="1400" dirty="0">
              <a:solidFill>
                <a:schemeClr val="accent1"/>
              </a:solidFill>
            </a:endParaRPr>
          </a:p>
        </p:txBody>
      </p:sp>
      <p:sp>
        <p:nvSpPr>
          <p:cNvPr id="18" name="Freeform 18">
            <a:hlinkClick r:id="" action="ppaction://noaction"/>
            <a:extLst>
              <a:ext uri="{FF2B5EF4-FFF2-40B4-BE49-F238E27FC236}">
                <a16:creationId xmlns:a16="http://schemas.microsoft.com/office/drawing/2014/main" id="{171C1296-A3FF-4EA7-B9BC-FC02A4906312}"/>
              </a:ext>
            </a:extLst>
          </p:cNvPr>
          <p:cNvSpPr>
            <a:spLocks noEditPoints="1"/>
          </p:cNvSpPr>
          <p:nvPr/>
        </p:nvSpPr>
        <p:spPr bwMode="auto">
          <a:xfrm>
            <a:off x="5998233"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5"/>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cxnSp>
        <p:nvCxnSpPr>
          <p:cNvPr id="12" name="Straight Connector 11">
            <a:extLst>
              <a:ext uri="{FF2B5EF4-FFF2-40B4-BE49-F238E27FC236}">
                <a16:creationId xmlns:a16="http://schemas.microsoft.com/office/drawing/2014/main" id="{CAC69E77-386D-4CFE-A652-5F8B832BD91A}"/>
              </a:ext>
            </a:extLst>
          </p:cNvPr>
          <p:cNvCxnSpPr>
            <a:cxnSpLocks/>
          </p:cNvCxnSpPr>
          <p:nvPr/>
        </p:nvCxnSpPr>
        <p:spPr>
          <a:xfrm>
            <a:off x="8035455" y="1907858"/>
            <a:ext cx="0" cy="3897630"/>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19" name="Action Button: Information 16">
            <a:hlinkClick r:id="" action="ppaction://noaction" highlightClick="1"/>
            <a:extLst>
              <a:ext uri="{FF2B5EF4-FFF2-40B4-BE49-F238E27FC236}">
                <a16:creationId xmlns:a16="http://schemas.microsoft.com/office/drawing/2014/main" id="{27BA1D9D-4036-479C-BF88-FC14B59D178B}"/>
              </a:ext>
            </a:extLst>
          </p:cNvPr>
          <p:cNvSpPr/>
          <p:nvPr/>
        </p:nvSpPr>
        <p:spPr bwMode="ltGray">
          <a:xfrm>
            <a:off x="7779296" y="1881789"/>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10" name="TextBox 9">
            <a:extLst>
              <a:ext uri="{FF2B5EF4-FFF2-40B4-BE49-F238E27FC236}">
                <a16:creationId xmlns:a16="http://schemas.microsoft.com/office/drawing/2014/main" id="{37F274F9-DB61-40BC-AB1B-72C2A445DC7A}"/>
              </a:ext>
            </a:extLst>
          </p:cNvPr>
          <p:cNvSpPr txBox="1"/>
          <p:nvPr/>
        </p:nvSpPr>
        <p:spPr>
          <a:xfrm>
            <a:off x="8238654" y="4082779"/>
            <a:ext cx="3606669" cy="2100575"/>
          </a:xfrm>
          <a:prstGeom prst="rect">
            <a:avLst/>
          </a:prstGeom>
          <a:noFill/>
        </p:spPr>
        <p:txBody>
          <a:bodyPr wrap="square" lIns="0" tIns="0" rIns="0" bIns="0" rtlCol="0">
            <a:spAutoFit/>
          </a:bodyPr>
          <a:lstStyle/>
          <a:p>
            <a:r>
              <a:rPr lang="en-GB" sz="850" b="1" dirty="0"/>
              <a:t>Commercial accommodation</a:t>
            </a:r>
            <a:r>
              <a:rPr lang="en-GB" sz="850" dirty="0"/>
              <a:t>: Hotel, Motel, Serviced apartment, B &amp; B, Guest house, Farmhouse, Hostel, Holiday camp, Caravan or camping, Glamping/Alternative accommodation, </a:t>
            </a:r>
            <a:r>
              <a:rPr lang="en-GB" sz="850" dirty="0" err="1"/>
              <a:t>AirBnB</a:t>
            </a:r>
            <a:r>
              <a:rPr lang="en-GB" sz="850" dirty="0"/>
              <a:t>/Someone else’s home, Rented self-catering, University/School, Boat, Cruise ship, </a:t>
            </a:r>
          </a:p>
          <a:p>
            <a:endParaRPr lang="en-GB" sz="850" dirty="0"/>
          </a:p>
          <a:p>
            <a:r>
              <a:rPr lang="en-GB" sz="850" b="1" dirty="0"/>
              <a:t>Commercial serviced accommodation</a:t>
            </a:r>
            <a:r>
              <a:rPr lang="en-GB" sz="850" dirty="0"/>
              <a:t>: Hotel, Motel, Serviced apartment, B &amp; B, Guest house, Farmhouse, Hostel, Holiday camp with meals provided.</a:t>
            </a:r>
          </a:p>
          <a:p>
            <a:endParaRPr lang="en-GB" sz="850" dirty="0"/>
          </a:p>
          <a:p>
            <a:r>
              <a:rPr lang="en-GB" sz="850" b="1" dirty="0"/>
              <a:t>Self-catering (</a:t>
            </a:r>
            <a:r>
              <a:rPr lang="en-GB" sz="850" b="1" dirty="0" err="1"/>
              <a:t>incl</a:t>
            </a:r>
            <a:r>
              <a:rPr lang="en-GB" sz="850" b="1" dirty="0"/>
              <a:t> caravan and camping): </a:t>
            </a:r>
            <a:r>
              <a:rPr lang="en-GB" sz="850" dirty="0"/>
              <a:t>Rented flat/apartment/house/ chalet/villa/bungalow, Tent, Touring caravan/motorhome, Static caravan, Holiday camp without meals provided, Hostel, Boat. </a:t>
            </a:r>
          </a:p>
          <a:p>
            <a:endParaRPr lang="en-GB" sz="850" dirty="0"/>
          </a:p>
          <a:p>
            <a:r>
              <a:rPr lang="en-GB" sz="850" b="1" dirty="0"/>
              <a:t>Self-catering (</a:t>
            </a:r>
            <a:r>
              <a:rPr lang="en-GB" sz="850" b="1" dirty="0" err="1"/>
              <a:t>excl</a:t>
            </a:r>
            <a:r>
              <a:rPr lang="en-GB" sz="850" b="1" dirty="0"/>
              <a:t> caravan and camping): </a:t>
            </a:r>
            <a:r>
              <a:rPr lang="en-GB" sz="850" dirty="0"/>
              <a:t>Rented flat/apartment/house/ chalet/villa/bungalow, Holiday camp without meals provided, Hostel, Boat. </a:t>
            </a:r>
          </a:p>
          <a:p>
            <a:endParaRPr lang="en-GB" sz="900" dirty="0"/>
          </a:p>
        </p:txBody>
      </p:sp>
      <p:sp>
        <p:nvSpPr>
          <p:cNvPr id="2" name="Slide Number Placeholder 1">
            <a:extLst>
              <a:ext uri="{FF2B5EF4-FFF2-40B4-BE49-F238E27FC236}">
                <a16:creationId xmlns:a16="http://schemas.microsoft.com/office/drawing/2014/main" id="{1302027D-7022-4433-93F5-1C515E0E0CD3}"/>
              </a:ext>
            </a:extLst>
          </p:cNvPr>
          <p:cNvSpPr>
            <a:spLocks noGrp="1"/>
          </p:cNvSpPr>
          <p:nvPr>
            <p:ph type="sldNum" sz="quarter" idx="4"/>
          </p:nvPr>
        </p:nvSpPr>
        <p:spPr/>
        <p:txBody>
          <a:bodyPr/>
          <a:lstStyle/>
          <a:p>
            <a:fld id="{4034BEE3-566C-4068-A777-C3A4762E861B}" type="slidenum">
              <a:rPr lang="en-GB" smtClean="0"/>
              <a:pPr/>
              <a:t>41</a:t>
            </a:fld>
            <a:endParaRPr lang="en-GB" dirty="0"/>
          </a:p>
        </p:txBody>
      </p:sp>
    </p:spTree>
    <p:extLst>
      <p:ext uri="{BB962C8B-B14F-4D97-AF65-F5344CB8AC3E}">
        <p14:creationId xmlns:p14="http://schemas.microsoft.com/office/powerpoint/2010/main" val="40471120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Accommodation by destination </a:t>
            </a:r>
            <a:r>
              <a:rPr lang="en-GB" sz="1600" dirty="0"/>
              <a:t>(continued)</a:t>
            </a:r>
            <a:endParaRPr lang="en-GB" dirty="0"/>
          </a:p>
        </p:txBody>
      </p:sp>
      <p:graphicFrame>
        <p:nvGraphicFramePr>
          <p:cNvPr id="26" name="Table 25">
            <a:extLst>
              <a:ext uri="{FF2B5EF4-FFF2-40B4-BE49-F238E27FC236}">
                <a16:creationId xmlns:a16="http://schemas.microsoft.com/office/drawing/2014/main" id="{D76E55C1-1025-4AB8-9CF8-FD4E8060F033}"/>
              </a:ext>
            </a:extLst>
          </p:cNvPr>
          <p:cNvGraphicFramePr>
            <a:graphicFrameLocks noGrp="1"/>
          </p:cNvGraphicFramePr>
          <p:nvPr>
            <p:extLst>
              <p:ext uri="{D42A27DB-BD31-4B8C-83A1-F6EECF244321}">
                <p14:modId xmlns:p14="http://schemas.microsoft.com/office/powerpoint/2010/main" val="2994115699"/>
              </p:ext>
            </p:extLst>
          </p:nvPr>
        </p:nvGraphicFramePr>
        <p:xfrm>
          <a:off x="355600" y="1886134"/>
          <a:ext cx="7361239" cy="3783645"/>
        </p:xfrm>
        <a:graphic>
          <a:graphicData uri="http://schemas.openxmlformats.org/drawingml/2006/table">
            <a:tbl>
              <a:tblPr/>
              <a:tblGrid>
                <a:gridCol w="2306666">
                  <a:extLst>
                    <a:ext uri="{9D8B030D-6E8A-4147-A177-3AD203B41FA5}">
                      <a16:colId xmlns:a16="http://schemas.microsoft.com/office/drawing/2014/main" val="20000"/>
                    </a:ext>
                  </a:extLst>
                </a:gridCol>
                <a:gridCol w="1695051">
                  <a:extLst>
                    <a:ext uri="{9D8B030D-6E8A-4147-A177-3AD203B41FA5}">
                      <a16:colId xmlns:a16="http://schemas.microsoft.com/office/drawing/2014/main" val="20001"/>
                    </a:ext>
                  </a:extLst>
                </a:gridCol>
                <a:gridCol w="1695051">
                  <a:extLst>
                    <a:ext uri="{9D8B030D-6E8A-4147-A177-3AD203B41FA5}">
                      <a16:colId xmlns:a16="http://schemas.microsoft.com/office/drawing/2014/main" val="20002"/>
                    </a:ext>
                  </a:extLst>
                </a:gridCol>
                <a:gridCol w="1664471">
                  <a:extLst>
                    <a:ext uri="{9D8B030D-6E8A-4147-A177-3AD203B41FA5}">
                      <a16:colId xmlns:a16="http://schemas.microsoft.com/office/drawing/2014/main" val="20003"/>
                    </a:ext>
                  </a:extLst>
                </a:gridCol>
              </a:tblGrid>
              <a:tr h="230400">
                <a:tc gridSpan="4">
                  <a:txBody>
                    <a:bodyPr/>
                    <a:lstStyle/>
                    <a:p>
                      <a:pPr algn="l" fontAlgn="ctr"/>
                      <a:r>
                        <a:rPr lang="en-GB" sz="900" b="1" i="0" u="none" strike="noStrike" dirty="0">
                          <a:solidFill>
                            <a:srgbClr val="FFFFFF"/>
                          </a:solidFill>
                          <a:effectLst/>
                          <a:latin typeface="Arial" panose="020B0604020202020204" pitchFamily="34" charset="0"/>
                        </a:rPr>
                        <a:t>Table 1.4.5 – Trips in GB by Accommodation Type</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0"/>
                  </a:ext>
                </a:extLst>
              </a:tr>
              <a:tr h="180570">
                <a:tc>
                  <a:txBody>
                    <a:bodyPr/>
                    <a:lstStyle/>
                    <a:p>
                      <a:pPr algn="ctr" fontAlgn="ctr"/>
                      <a:r>
                        <a:rPr lang="en-GB" sz="900" b="0" i="0" u="none" strike="noStrike" dirty="0">
                          <a:solidFill>
                            <a:srgbClr val="000000"/>
                          </a:solidFill>
                          <a:effectLst/>
                          <a:latin typeface="Arial" panose="020B0604020202020204" pitchFamily="34" charset="0"/>
                        </a:rPr>
                        <a:t> -</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1000" b="1" i="0" u="none" strike="noStrike" dirty="0">
                          <a:solidFill>
                            <a:srgbClr val="000000"/>
                          </a:solidFill>
                          <a:effectLst/>
                          <a:latin typeface="Arial" panose="020B0604020202020204" pitchFamily="34" charset="0"/>
                        </a:rPr>
                        <a:t>England</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1000" b="1" i="0" u="none" strike="noStrike" dirty="0">
                          <a:solidFill>
                            <a:srgbClr val="000000"/>
                          </a:solidFill>
                          <a:effectLst/>
                          <a:latin typeface="Arial" panose="020B0604020202020204" pitchFamily="34" charset="0"/>
                        </a:rPr>
                        <a:t>Scotland</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1000" b="1" i="0" u="none" strike="noStrike" dirty="0">
                          <a:solidFill>
                            <a:srgbClr val="000000"/>
                          </a:solidFill>
                          <a:effectLst/>
                          <a:latin typeface="Arial" panose="020B0604020202020204" pitchFamily="34" charset="0"/>
                        </a:rPr>
                        <a:t>Wales</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80570">
                <a:tc>
                  <a:txBody>
                    <a:bodyPr/>
                    <a:lstStyle/>
                    <a:p>
                      <a:pPr algn="l" fontAlgn="ctr"/>
                      <a:r>
                        <a:rPr lang="en-GB" sz="900" b="1" i="0" u="none" strike="noStrike" dirty="0">
                          <a:solidFill>
                            <a:srgbClr val="000000"/>
                          </a:solidFill>
                          <a:effectLst/>
                          <a:latin typeface="Arial" panose="020B0604020202020204" pitchFamily="34" charset="0"/>
                        </a:rPr>
                        <a:t>Accommodation</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1000" b="1" i="0" u="none" strike="noStrike" dirty="0">
                          <a:solidFill>
                            <a:srgbClr val="000000"/>
                          </a:solidFill>
                          <a:effectLst/>
                          <a:latin typeface="Arial" panose="020B0604020202020204" pitchFamily="34" charset="0"/>
                        </a:rPr>
                        <a:t>% share</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1000" b="1" i="0" u="none" strike="noStrike" dirty="0">
                          <a:solidFill>
                            <a:srgbClr val="000000"/>
                          </a:solidFill>
                          <a:effectLst/>
                          <a:latin typeface="Arial" panose="020B0604020202020204" pitchFamily="34" charset="0"/>
                        </a:rPr>
                        <a:t>% share</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1000" b="1" i="0" u="none" strike="noStrike" dirty="0">
                          <a:solidFill>
                            <a:srgbClr val="000000"/>
                          </a:solidFill>
                          <a:effectLst/>
                          <a:latin typeface="Arial" panose="020B0604020202020204" pitchFamily="34" charset="0"/>
                        </a:rPr>
                        <a:t>% share</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02"/>
                  </a:ext>
                </a:extLst>
              </a:tr>
              <a:tr h="180570">
                <a:tc>
                  <a:txBody>
                    <a:bodyPr/>
                    <a:lstStyle/>
                    <a:p>
                      <a:pPr algn="l" fontAlgn="ctr"/>
                      <a:r>
                        <a:rPr lang="en-GB" sz="900" b="1" i="0" u="none" strike="noStrike" dirty="0">
                          <a:solidFill>
                            <a:srgbClr val="000000"/>
                          </a:solidFill>
                          <a:effectLst/>
                          <a:latin typeface="Arial" panose="020B0604020202020204" pitchFamily="34" charset="0"/>
                        </a:rPr>
                        <a:t>Total</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GB" sz="900" b="1" i="0" u="none" strike="noStrike" dirty="0">
                          <a:solidFill>
                            <a:srgbClr val="000000"/>
                          </a:solidFill>
                          <a:effectLst/>
                          <a:latin typeface="Arial" panose="020B0604020202020204" pitchFamily="34" charset="0"/>
                        </a:rPr>
                        <a:t>100%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b"/>
                      <a:r>
                        <a:rPr lang="en-GB" sz="900" b="1" i="0" u="none" strike="noStrike" dirty="0">
                          <a:solidFill>
                            <a:srgbClr val="000000"/>
                          </a:solidFill>
                          <a:effectLst/>
                          <a:latin typeface="Arial" panose="020B0604020202020204" pitchFamily="34" charset="0"/>
                        </a:rPr>
                        <a:t>100%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b"/>
                      <a:r>
                        <a:rPr lang="en-GB" sz="900" b="1" i="0" u="none" strike="noStrike" dirty="0">
                          <a:solidFill>
                            <a:srgbClr val="000000"/>
                          </a:solidFill>
                          <a:effectLst/>
                          <a:latin typeface="Arial" panose="020B0604020202020204" pitchFamily="34" charset="0"/>
                        </a:rPr>
                        <a:t>100%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180000">
                <a:tc>
                  <a:txBody>
                    <a:bodyPr/>
                    <a:lstStyle/>
                    <a:p>
                      <a:pPr algn="l" fontAlgn="ctr"/>
                      <a:r>
                        <a:rPr lang="en-GB" sz="900" b="0" i="0" u="none" strike="noStrike" dirty="0">
                          <a:solidFill>
                            <a:srgbClr val="000000"/>
                          </a:solidFill>
                          <a:effectLst/>
                          <a:latin typeface="Arial" panose="020B0604020202020204" pitchFamily="34" charset="0"/>
                        </a:rPr>
                        <a:t>Commercial accommodation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61.7%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69.7%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71.8%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425690605"/>
                  </a:ext>
                </a:extLst>
              </a:tr>
              <a:tr h="180000">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en-GB" sz="900" b="0" i="0" u="none" strike="noStrike" dirty="0">
                          <a:solidFill>
                            <a:srgbClr val="000000"/>
                          </a:solidFill>
                          <a:effectLst/>
                          <a:latin typeface="Arial" panose="020B0604020202020204" pitchFamily="34" charset="0"/>
                        </a:rPr>
                        <a:t>Commercial serviced accommodation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43.2%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47.2%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34.7%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51283482"/>
                  </a:ext>
                </a:extLst>
              </a:tr>
              <a:tr h="180000">
                <a:tc>
                  <a:txBody>
                    <a:bodyPr/>
                    <a:lstStyle/>
                    <a:p>
                      <a:pPr algn="l" fontAlgn="ctr"/>
                      <a:r>
                        <a:rPr lang="en-GB" sz="900" b="0" i="0" u="none" strike="noStrike" dirty="0">
                          <a:solidFill>
                            <a:srgbClr val="000000"/>
                          </a:solidFill>
                          <a:effectLst/>
                          <a:latin typeface="Arial" panose="020B0604020202020204" pitchFamily="34" charset="0"/>
                        </a:rPr>
                        <a:t>Hotel/motel</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36.1%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38.9%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25.3%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2843596605"/>
                  </a:ext>
                </a:extLst>
              </a:tr>
              <a:tr h="180000">
                <a:tc>
                  <a:txBody>
                    <a:bodyPr/>
                    <a:lstStyle/>
                    <a:p>
                      <a:pPr algn="l" fontAlgn="ctr"/>
                      <a:r>
                        <a:rPr lang="en-GB" sz="900" b="0" i="0" u="none" strike="noStrike" dirty="0">
                          <a:solidFill>
                            <a:srgbClr val="000000"/>
                          </a:solidFill>
                          <a:effectLst/>
                          <a:latin typeface="Arial" panose="020B0604020202020204" pitchFamily="34" charset="0"/>
                        </a:rPr>
                        <a:t>Guest house/B&amp;B</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4.9%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6.5%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7.1%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118846"/>
                  </a:ext>
                </a:extLst>
              </a:tr>
              <a:tr h="180000">
                <a:tc>
                  <a:txBody>
                    <a:bodyPr/>
                    <a:lstStyle/>
                    <a:p>
                      <a:pPr algn="l" fontAlgn="ctr"/>
                      <a:r>
                        <a:rPr lang="en-GB" sz="900" b="0" i="0" u="none" strike="noStrike" dirty="0">
                          <a:solidFill>
                            <a:srgbClr val="000000"/>
                          </a:solidFill>
                          <a:effectLst/>
                          <a:latin typeface="Arial" panose="020B0604020202020204" pitchFamily="34" charset="0"/>
                        </a:rPr>
                        <a:t>Self-catering (incl caravan and camping)</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19.3%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22.9%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38.6%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542661175"/>
                  </a:ext>
                </a:extLst>
              </a:tr>
              <a:tr h="180000">
                <a:tc>
                  <a:txBody>
                    <a:bodyPr/>
                    <a:lstStyle/>
                    <a:p>
                      <a:pPr algn="l" fontAlgn="ctr"/>
                      <a:r>
                        <a:rPr lang="en-GB" sz="900" b="0" i="0" u="none" strike="noStrike" dirty="0">
                          <a:solidFill>
                            <a:srgbClr val="000000"/>
                          </a:solidFill>
                          <a:effectLst/>
                          <a:latin typeface="Arial" panose="020B0604020202020204" pitchFamily="34" charset="0"/>
                        </a:rPr>
                        <a:t>Self-catering (excl caravan and camping)</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9.0%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10.4%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14.4%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73703018"/>
                  </a:ext>
                </a:extLst>
              </a:tr>
              <a:tr h="180000">
                <a:tc>
                  <a:txBody>
                    <a:bodyPr/>
                    <a:lstStyle/>
                    <a:p>
                      <a:pPr algn="l" fontAlgn="ctr"/>
                      <a:r>
                        <a:rPr lang="en-GB" sz="900" b="0" i="0" u="none" strike="noStrike" dirty="0">
                          <a:solidFill>
                            <a:srgbClr val="000000"/>
                          </a:solidFill>
                          <a:effectLst/>
                          <a:latin typeface="Arial" panose="020B0604020202020204" pitchFamily="34" charset="0"/>
                        </a:rPr>
                        <a:t>Caravan or camping</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10.2%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12.7%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23.9%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0004"/>
                  </a:ext>
                </a:extLst>
              </a:tr>
              <a:tr h="180000">
                <a:tc>
                  <a:txBody>
                    <a:bodyPr/>
                    <a:lstStyle/>
                    <a:p>
                      <a:pPr algn="l" fontAlgn="ctr"/>
                      <a:r>
                        <a:rPr lang="en-GB" sz="900" b="0" i="0" u="none" strike="noStrike" dirty="0">
                          <a:solidFill>
                            <a:srgbClr val="000000"/>
                          </a:solidFill>
                          <a:effectLst/>
                          <a:latin typeface="Arial" panose="020B0604020202020204" pitchFamily="34" charset="0"/>
                        </a:rPr>
                        <a:t>Touring caravan (towed)\campervan\motorhome</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6.1%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6.5%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80000">
                <a:tc>
                  <a:txBody>
                    <a:bodyPr/>
                    <a:lstStyle/>
                    <a:p>
                      <a:pPr algn="l" fontAlgn="ctr"/>
                      <a:r>
                        <a:rPr lang="en-GB" sz="900" b="0" i="0" u="none" strike="noStrike" dirty="0">
                          <a:solidFill>
                            <a:srgbClr val="000000"/>
                          </a:solidFill>
                          <a:effectLst/>
                          <a:latin typeface="Arial" panose="020B0604020202020204" pitchFamily="34" charset="0"/>
                        </a:rPr>
                        <a:t>Static caravan – not owned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2.9%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6.6%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0006"/>
                  </a:ext>
                </a:extLst>
              </a:tr>
              <a:tr h="180000">
                <a:tc>
                  <a:txBody>
                    <a:bodyPr/>
                    <a:lstStyle/>
                    <a:p>
                      <a:pPr algn="l" fontAlgn="ctr"/>
                      <a:r>
                        <a:rPr lang="en-GB" sz="900" b="0" i="0" u="none" strike="noStrike" dirty="0">
                          <a:solidFill>
                            <a:srgbClr val="000000"/>
                          </a:solidFill>
                          <a:effectLst/>
                          <a:latin typeface="Arial" panose="020B0604020202020204" pitchFamily="34" charset="0"/>
                        </a:rPr>
                        <a:t>Static caravan – owned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6.0%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80000">
                <a:tc>
                  <a:txBody>
                    <a:bodyPr/>
                    <a:lstStyle/>
                    <a:p>
                      <a:pPr algn="l" fontAlgn="ctr"/>
                      <a:r>
                        <a:rPr lang="en-GB" sz="900" b="0" i="0" u="none" strike="noStrike" dirty="0">
                          <a:solidFill>
                            <a:srgbClr val="000000"/>
                          </a:solidFill>
                          <a:effectLst/>
                          <a:latin typeface="Arial" panose="020B0604020202020204" pitchFamily="34" charset="0"/>
                        </a:rPr>
                        <a:t>Tent</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2.7%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2.9%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4.7%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0008"/>
                  </a:ext>
                </a:extLst>
              </a:tr>
              <a:tr h="180000">
                <a:tc>
                  <a:txBody>
                    <a:bodyPr/>
                    <a:lstStyle/>
                    <a:p>
                      <a:pPr algn="l" fontAlgn="ctr"/>
                      <a:r>
                        <a:rPr lang="en-GB" sz="900" b="0" i="0" u="none" strike="noStrike" dirty="0">
                          <a:solidFill>
                            <a:srgbClr val="000000"/>
                          </a:solidFill>
                          <a:effectLst/>
                          <a:latin typeface="Arial" panose="020B0604020202020204" pitchFamily="34" charset="0"/>
                        </a:rPr>
                        <a:t>Glamping/alternative accommodation e.g. yurt, tipi, ecopod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0.5%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0.5%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0.3%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180000">
                <a:tc>
                  <a:txBody>
                    <a:bodyPr/>
                    <a:lstStyle/>
                    <a:p>
                      <a:pPr algn="l" fontAlgn="ctr"/>
                      <a:r>
                        <a:rPr lang="en-GB" sz="900" b="0" i="0" u="none" strike="noStrike" dirty="0">
                          <a:solidFill>
                            <a:srgbClr val="000000"/>
                          </a:solidFill>
                          <a:effectLst/>
                          <a:latin typeface="Arial" panose="020B0604020202020204" pitchFamily="34" charset="0"/>
                        </a:rPr>
                        <a:t>Hostel</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0.6%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0.7%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0.8%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0010"/>
                  </a:ext>
                </a:extLst>
              </a:tr>
              <a:tr h="180000">
                <a:tc>
                  <a:txBody>
                    <a:bodyPr/>
                    <a:lstStyle/>
                    <a:p>
                      <a:pPr algn="l" fontAlgn="ctr"/>
                      <a:r>
                        <a:rPr lang="en-GB" sz="900" b="0" i="0" u="none" strike="noStrike" dirty="0">
                          <a:solidFill>
                            <a:srgbClr val="000000"/>
                          </a:solidFill>
                          <a:effectLst/>
                          <a:latin typeface="Arial" panose="020B0604020202020204" pitchFamily="34" charset="0"/>
                        </a:rPr>
                        <a:t>Airbnb/Someone else's home</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2.1%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80000">
                <a:tc>
                  <a:txBody>
                    <a:bodyPr/>
                    <a:lstStyle/>
                    <a:p>
                      <a:pPr algn="l" fontAlgn="ctr"/>
                      <a:r>
                        <a:rPr lang="en-GB" sz="900" b="0" i="0" u="none" strike="noStrike" dirty="0">
                          <a:solidFill>
                            <a:srgbClr val="000000"/>
                          </a:solidFill>
                          <a:effectLst/>
                          <a:latin typeface="Arial" panose="020B0604020202020204" pitchFamily="34" charset="0"/>
                        </a:rPr>
                        <a:t>Friend's home, Relative's home, Own second home\timeshare</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36.8%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29.8%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27.2%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0012"/>
                  </a:ext>
                </a:extLst>
              </a:tr>
            </a:tbl>
          </a:graphicData>
        </a:graphic>
      </p:graphicFrame>
      <p:sp>
        <p:nvSpPr>
          <p:cNvPr id="32" name="Content Placeholder 25"/>
          <p:cNvSpPr txBox="1">
            <a:spLocks/>
          </p:cNvSpPr>
          <p:nvPr/>
        </p:nvSpPr>
        <p:spPr>
          <a:xfrm>
            <a:off x="8238654" y="1891299"/>
            <a:ext cx="3597274" cy="381952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t>Total GB trips examined by accommodation type for England, Scotland and Wales.</a:t>
            </a:r>
          </a:p>
          <a:p>
            <a:r>
              <a:rPr lang="en-GB" sz="1050" b="1" dirty="0"/>
              <a:t>In England around 36% of trips involved overnight stays in hotels/motels and a similar proportion (37%) of trips involved staying with friends, relatives or in a timeshare/second home. The next most commonly used accommodation types in England are caravan or camping (10%) and other types of self-catering (9%).  </a:t>
            </a:r>
          </a:p>
          <a:p>
            <a:r>
              <a:rPr lang="en-GB" sz="1050" b="1" dirty="0"/>
              <a:t>The most popular type of accommodation on trips to Scotland was hotels/motels (39%), followed by staying with friends, relatives or in a timeshare/second home (30%), with caravan or camping on 13% of trips and other types of self-catering for 10% of trips.</a:t>
            </a:r>
          </a:p>
          <a:p>
            <a:r>
              <a:rPr lang="en-GB" sz="1050" b="1" dirty="0"/>
              <a:t>On trips to Wales, staying with friends or relatives or in a timeshare/second home was the most commonly used accommodation (27%), followed closely by hotels/ motels (25%) and caravans or camping on 24% of trips.</a:t>
            </a:r>
          </a:p>
          <a:p>
            <a:endParaRPr lang="en-GB" sz="1400" dirty="0">
              <a:solidFill>
                <a:schemeClr val="accent1"/>
              </a:solidFill>
            </a:endParaRPr>
          </a:p>
        </p:txBody>
      </p:sp>
      <p:sp>
        <p:nvSpPr>
          <p:cNvPr id="18" name="Freeform 18">
            <a:hlinkClick r:id="rId3" action="ppaction://hlinksldjump"/>
            <a:extLst>
              <a:ext uri="{FF2B5EF4-FFF2-40B4-BE49-F238E27FC236}">
                <a16:creationId xmlns:a16="http://schemas.microsoft.com/office/drawing/2014/main" id="{63FCB337-2520-4534-949D-E5B9927A7FC0}"/>
              </a:ext>
            </a:extLst>
          </p:cNvPr>
          <p:cNvSpPr>
            <a:spLocks noEditPoints="1"/>
          </p:cNvSpPr>
          <p:nvPr/>
        </p:nvSpPr>
        <p:spPr bwMode="auto">
          <a:xfrm>
            <a:off x="5998233"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5"/>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cxnSp>
        <p:nvCxnSpPr>
          <p:cNvPr id="10" name="Straight Connector 9">
            <a:extLst>
              <a:ext uri="{FF2B5EF4-FFF2-40B4-BE49-F238E27FC236}">
                <a16:creationId xmlns:a16="http://schemas.microsoft.com/office/drawing/2014/main" id="{1916AAEC-6561-463C-BFBC-AF215D5117B2}"/>
              </a:ext>
            </a:extLst>
          </p:cNvPr>
          <p:cNvCxnSpPr>
            <a:cxnSpLocks/>
          </p:cNvCxnSpPr>
          <p:nvPr/>
        </p:nvCxnSpPr>
        <p:spPr>
          <a:xfrm>
            <a:off x="8035455" y="1907858"/>
            <a:ext cx="0" cy="3897630"/>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13" name="Action Button: Information 16">
            <a:hlinkClick r:id="rId4" action="ppaction://hlinksldjump" highlightClick="1"/>
            <a:extLst>
              <a:ext uri="{FF2B5EF4-FFF2-40B4-BE49-F238E27FC236}">
                <a16:creationId xmlns:a16="http://schemas.microsoft.com/office/drawing/2014/main" id="{8DBAC568-C402-4F62-8B1A-D2AF32D36A8C}"/>
              </a:ext>
            </a:extLst>
          </p:cNvPr>
          <p:cNvSpPr/>
          <p:nvPr/>
        </p:nvSpPr>
        <p:spPr bwMode="ltGray">
          <a:xfrm>
            <a:off x="7779296" y="1886134"/>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2" name="Slide Number Placeholder 1">
            <a:extLst>
              <a:ext uri="{FF2B5EF4-FFF2-40B4-BE49-F238E27FC236}">
                <a16:creationId xmlns:a16="http://schemas.microsoft.com/office/drawing/2014/main" id="{65C18B44-565B-42AB-AFA6-273F666CA492}"/>
              </a:ext>
            </a:extLst>
          </p:cNvPr>
          <p:cNvSpPr>
            <a:spLocks noGrp="1"/>
          </p:cNvSpPr>
          <p:nvPr>
            <p:ph type="sldNum" sz="quarter" idx="4"/>
          </p:nvPr>
        </p:nvSpPr>
        <p:spPr/>
        <p:txBody>
          <a:bodyPr/>
          <a:lstStyle/>
          <a:p>
            <a:fld id="{4034BEE3-566C-4068-A777-C3A4762E861B}" type="slidenum">
              <a:rPr lang="en-GB" smtClean="0"/>
              <a:pPr/>
              <a:t>42</a:t>
            </a:fld>
            <a:endParaRPr lang="en-GB" dirty="0"/>
          </a:p>
        </p:txBody>
      </p:sp>
    </p:spTree>
    <p:extLst>
      <p:ext uri="{BB962C8B-B14F-4D97-AF65-F5344CB8AC3E}">
        <p14:creationId xmlns:p14="http://schemas.microsoft.com/office/powerpoint/2010/main" val="410690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Accommodation by destination </a:t>
            </a:r>
            <a:r>
              <a:rPr lang="en-GB" sz="1600" dirty="0"/>
              <a:t>(continued)</a:t>
            </a:r>
            <a:endParaRPr lang="en-GB" dirty="0"/>
          </a:p>
        </p:txBody>
      </p:sp>
      <p:graphicFrame>
        <p:nvGraphicFramePr>
          <p:cNvPr id="26" name="Table 25">
            <a:extLst>
              <a:ext uri="{FF2B5EF4-FFF2-40B4-BE49-F238E27FC236}">
                <a16:creationId xmlns:a16="http://schemas.microsoft.com/office/drawing/2014/main" id="{D76E55C1-1025-4AB8-9CF8-FD4E8060F033}"/>
              </a:ext>
            </a:extLst>
          </p:cNvPr>
          <p:cNvGraphicFramePr>
            <a:graphicFrameLocks noGrp="1"/>
          </p:cNvGraphicFramePr>
          <p:nvPr>
            <p:extLst>
              <p:ext uri="{D42A27DB-BD31-4B8C-83A1-F6EECF244321}">
                <p14:modId xmlns:p14="http://schemas.microsoft.com/office/powerpoint/2010/main" val="791263264"/>
              </p:ext>
            </p:extLst>
          </p:nvPr>
        </p:nvGraphicFramePr>
        <p:xfrm>
          <a:off x="355600" y="1889624"/>
          <a:ext cx="7361239" cy="3781622"/>
        </p:xfrm>
        <a:graphic>
          <a:graphicData uri="http://schemas.openxmlformats.org/drawingml/2006/table">
            <a:tbl>
              <a:tblPr/>
              <a:tblGrid>
                <a:gridCol w="2306666">
                  <a:extLst>
                    <a:ext uri="{9D8B030D-6E8A-4147-A177-3AD203B41FA5}">
                      <a16:colId xmlns:a16="http://schemas.microsoft.com/office/drawing/2014/main" val="20000"/>
                    </a:ext>
                  </a:extLst>
                </a:gridCol>
                <a:gridCol w="1695051">
                  <a:extLst>
                    <a:ext uri="{9D8B030D-6E8A-4147-A177-3AD203B41FA5}">
                      <a16:colId xmlns:a16="http://schemas.microsoft.com/office/drawing/2014/main" val="20001"/>
                    </a:ext>
                  </a:extLst>
                </a:gridCol>
                <a:gridCol w="1695051">
                  <a:extLst>
                    <a:ext uri="{9D8B030D-6E8A-4147-A177-3AD203B41FA5}">
                      <a16:colId xmlns:a16="http://schemas.microsoft.com/office/drawing/2014/main" val="20002"/>
                    </a:ext>
                  </a:extLst>
                </a:gridCol>
                <a:gridCol w="1664471">
                  <a:extLst>
                    <a:ext uri="{9D8B030D-6E8A-4147-A177-3AD203B41FA5}">
                      <a16:colId xmlns:a16="http://schemas.microsoft.com/office/drawing/2014/main" val="20003"/>
                    </a:ext>
                  </a:extLst>
                </a:gridCol>
              </a:tblGrid>
              <a:tr h="216000">
                <a:tc gridSpan="4">
                  <a:txBody>
                    <a:bodyPr/>
                    <a:lstStyle/>
                    <a:p>
                      <a:pPr algn="l" fontAlgn="ctr"/>
                      <a:r>
                        <a:rPr lang="en-GB" sz="900" b="1" i="0" u="none" strike="noStrike" dirty="0">
                          <a:solidFill>
                            <a:srgbClr val="FFFFFF"/>
                          </a:solidFill>
                          <a:effectLst/>
                          <a:latin typeface="Arial" panose="020B0604020202020204" pitchFamily="34" charset="0"/>
                        </a:rPr>
                        <a:t>Table 1.4.6 – Nights in GB by Accommodation Type</a:t>
                      </a:r>
                    </a:p>
                  </a:txBody>
                  <a:tcPr marL="18000" marR="8182" marT="46177" marB="46177"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0"/>
                  </a:ext>
                </a:extLst>
              </a:tr>
              <a:tr h="180000">
                <a:tc>
                  <a:txBody>
                    <a:bodyPr/>
                    <a:lstStyle/>
                    <a:p>
                      <a:pPr algn="ctr" fontAlgn="ctr"/>
                      <a:r>
                        <a:rPr lang="en-GB" sz="900" b="0" i="0" u="none" strike="noStrike" dirty="0">
                          <a:solidFill>
                            <a:srgbClr val="000000"/>
                          </a:solidFill>
                          <a:effectLst/>
                          <a:latin typeface="Arial" panose="020B0604020202020204" pitchFamily="34" charset="0"/>
                        </a:rPr>
                        <a:t> -</a:t>
                      </a:r>
                    </a:p>
                  </a:txBody>
                  <a:tcPr marL="18000" marR="8182" marT="834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1000" b="1" i="0" u="none" strike="noStrike" dirty="0">
                          <a:solidFill>
                            <a:srgbClr val="000000"/>
                          </a:solidFill>
                          <a:effectLst/>
                          <a:latin typeface="Arial" panose="020B0604020202020204" pitchFamily="34" charset="0"/>
                        </a:rPr>
                        <a:t>England</a:t>
                      </a:r>
                    </a:p>
                  </a:txBody>
                  <a:tcPr marL="10800" marR="8182" marT="834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1000" b="1" i="0" u="none" strike="noStrike" dirty="0">
                          <a:solidFill>
                            <a:srgbClr val="000000"/>
                          </a:solidFill>
                          <a:effectLst/>
                          <a:latin typeface="Arial" panose="020B0604020202020204" pitchFamily="34" charset="0"/>
                        </a:rPr>
                        <a:t>Scotland</a:t>
                      </a:r>
                    </a:p>
                  </a:txBody>
                  <a:tcPr marL="10800" marR="8182" marT="834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1000" b="1" i="0" u="none" strike="noStrike" dirty="0">
                          <a:solidFill>
                            <a:srgbClr val="000000"/>
                          </a:solidFill>
                          <a:effectLst/>
                          <a:latin typeface="Arial" panose="020B0604020202020204" pitchFamily="34" charset="0"/>
                        </a:rPr>
                        <a:t>Wales</a:t>
                      </a:r>
                    </a:p>
                  </a:txBody>
                  <a:tcPr marL="10800" marR="8182" marT="834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80000">
                <a:tc>
                  <a:txBody>
                    <a:bodyPr/>
                    <a:lstStyle/>
                    <a:p>
                      <a:pPr algn="l" fontAlgn="ctr"/>
                      <a:r>
                        <a:rPr lang="en-GB" sz="900" b="1" i="0" u="none" strike="noStrike" dirty="0">
                          <a:solidFill>
                            <a:srgbClr val="000000"/>
                          </a:solidFill>
                          <a:effectLst/>
                          <a:latin typeface="Arial" panose="020B0604020202020204" pitchFamily="34" charset="0"/>
                        </a:rPr>
                        <a:t>Accommodation</a:t>
                      </a:r>
                    </a:p>
                  </a:txBody>
                  <a:tcPr marL="18000" marR="8182" marT="834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1000" b="1" i="0" u="none" strike="noStrike" dirty="0">
                          <a:solidFill>
                            <a:srgbClr val="000000"/>
                          </a:solidFill>
                          <a:effectLst/>
                          <a:latin typeface="Arial" panose="020B0604020202020204" pitchFamily="34" charset="0"/>
                        </a:rPr>
                        <a:t>Million</a:t>
                      </a:r>
                    </a:p>
                  </a:txBody>
                  <a:tcPr marL="10800" marR="8182" marT="834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1000" b="1" i="0" u="none" strike="noStrike" dirty="0">
                          <a:solidFill>
                            <a:srgbClr val="000000"/>
                          </a:solidFill>
                          <a:effectLst/>
                          <a:latin typeface="Arial" panose="020B0604020202020204" pitchFamily="34" charset="0"/>
                        </a:rPr>
                        <a:t>Million</a:t>
                      </a:r>
                    </a:p>
                  </a:txBody>
                  <a:tcPr marL="10800" marR="8182" marT="834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1000" b="1" i="0" u="none" strike="noStrike" dirty="0">
                          <a:solidFill>
                            <a:srgbClr val="000000"/>
                          </a:solidFill>
                          <a:effectLst/>
                          <a:latin typeface="Arial" panose="020B0604020202020204" pitchFamily="34" charset="0"/>
                        </a:rPr>
                        <a:t>Million</a:t>
                      </a:r>
                    </a:p>
                  </a:txBody>
                  <a:tcPr marL="10800" marR="8182" marT="834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02"/>
                  </a:ext>
                </a:extLst>
              </a:tr>
              <a:tr h="180000">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GB" sz="900" b="1" i="0" u="none" strike="noStrike" dirty="0">
                          <a:solidFill>
                            <a:srgbClr val="000000"/>
                          </a:solidFill>
                          <a:effectLst/>
                          <a:latin typeface="Arial" panose="020B0604020202020204" pitchFamily="34" charset="0"/>
                        </a:rPr>
                        <a:t>Total</a:t>
                      </a:r>
                    </a:p>
                  </a:txBody>
                  <a:tcPr marL="18000" marR="9525" marT="971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1" i="0" u="none" strike="noStrike" kern="1200" dirty="0">
                          <a:solidFill>
                            <a:srgbClr val="000000"/>
                          </a:solidFill>
                          <a:effectLst/>
                          <a:latin typeface="Arial" panose="020B0604020202020204" pitchFamily="34" charset="0"/>
                          <a:ea typeface="+mn-ea"/>
                          <a:cs typeface="+mn-cs"/>
                        </a:rPr>
                        <a:t>290.316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GB" sz="900" b="1" i="0" u="none" strike="noStrike" kern="1200" dirty="0">
                          <a:solidFill>
                            <a:srgbClr val="000000"/>
                          </a:solidFill>
                          <a:effectLst/>
                          <a:latin typeface="Arial" panose="020B0604020202020204" pitchFamily="34" charset="0"/>
                          <a:ea typeface="+mn-ea"/>
                          <a:cs typeface="+mn-cs"/>
                        </a:rPr>
                        <a:t>46.413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GB" sz="900" b="1" i="0" u="none" strike="noStrike" kern="1200" dirty="0">
                          <a:solidFill>
                            <a:srgbClr val="000000"/>
                          </a:solidFill>
                          <a:effectLst/>
                          <a:latin typeface="Arial" panose="020B0604020202020204" pitchFamily="34" charset="0"/>
                          <a:ea typeface="+mn-ea"/>
                          <a:cs typeface="+mn-cs"/>
                        </a:rPr>
                        <a:t>35.077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338044313"/>
                  </a:ext>
                </a:extLst>
              </a:tr>
              <a:tr h="180000">
                <a:tc>
                  <a:txBody>
                    <a:bodyPr/>
                    <a:lstStyle/>
                    <a:p>
                      <a:pPr algn="l" fontAlgn="ctr"/>
                      <a:r>
                        <a:rPr lang="en-GB" sz="900" b="0" i="0" u="none" strike="noStrike" dirty="0">
                          <a:solidFill>
                            <a:srgbClr val="000000"/>
                          </a:solidFill>
                          <a:effectLst/>
                          <a:latin typeface="Arial" panose="020B0604020202020204" pitchFamily="34" charset="0"/>
                        </a:rPr>
                        <a:t>Commercial accommodation</a:t>
                      </a:r>
                    </a:p>
                  </a:txBody>
                  <a:tcPr marL="18000" marR="9525" marT="971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168.662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30.646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24.685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0003"/>
                  </a:ext>
                </a:extLst>
              </a:tr>
              <a:tr h="180000">
                <a:tc>
                  <a:txBody>
                    <a:bodyPr/>
                    <a:lstStyle/>
                    <a:p>
                      <a:pPr algn="l" fontAlgn="ctr"/>
                      <a:r>
                        <a:rPr lang="en-GB" sz="900" b="0" i="0" u="none" strike="noStrike" dirty="0">
                          <a:solidFill>
                            <a:srgbClr val="000000"/>
                          </a:solidFill>
                          <a:effectLst/>
                          <a:latin typeface="Arial" panose="020B0604020202020204" pitchFamily="34" charset="0"/>
                        </a:rPr>
                        <a:t>Commercial serviced accommodation</a:t>
                      </a:r>
                    </a:p>
                  </a:txBody>
                  <a:tcPr marL="18000" marR="9525" marT="971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90.039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15.295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8.644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25690605"/>
                  </a:ext>
                </a:extLst>
              </a:tr>
              <a:tr h="180000">
                <a:tc>
                  <a:txBody>
                    <a:bodyPr/>
                    <a:lstStyle/>
                    <a:p>
                      <a:pPr algn="l" fontAlgn="ctr"/>
                      <a:r>
                        <a:rPr lang="en-GB" sz="900" b="0" i="0" u="none" strike="noStrike" dirty="0">
                          <a:solidFill>
                            <a:srgbClr val="000000"/>
                          </a:solidFill>
                          <a:effectLst/>
                          <a:latin typeface="Arial" panose="020B0604020202020204" pitchFamily="34" charset="0"/>
                        </a:rPr>
                        <a:t>Hotel/motel</a:t>
                      </a:r>
                    </a:p>
                  </a:txBody>
                  <a:tcPr marL="18000" marR="9525" marT="971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71.390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11.926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5.796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2843596605"/>
                  </a:ext>
                </a:extLst>
              </a:tr>
              <a:tr h="180000">
                <a:tc>
                  <a:txBody>
                    <a:bodyPr/>
                    <a:lstStyle/>
                    <a:p>
                      <a:pPr algn="l" fontAlgn="ctr"/>
                      <a:r>
                        <a:rPr lang="en-GB" sz="900" b="0" i="0" u="none" strike="noStrike" dirty="0">
                          <a:solidFill>
                            <a:srgbClr val="000000"/>
                          </a:solidFill>
                          <a:effectLst/>
                          <a:latin typeface="Arial" panose="020B0604020202020204" pitchFamily="34" charset="0"/>
                        </a:rPr>
                        <a:t>Guest house/B&amp;B</a:t>
                      </a:r>
                    </a:p>
                  </a:txBody>
                  <a:tcPr marL="18000" marR="9525" marT="971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11.916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2.489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2.034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118846"/>
                  </a:ext>
                </a:extLst>
              </a:tr>
              <a:tr h="180000">
                <a:tc>
                  <a:txBody>
                    <a:bodyPr/>
                    <a:lstStyle/>
                    <a:p>
                      <a:pPr algn="l" fontAlgn="ctr"/>
                      <a:r>
                        <a:rPr lang="en-GB" sz="900" b="0" i="0" u="none" strike="noStrike" dirty="0">
                          <a:solidFill>
                            <a:srgbClr val="000000"/>
                          </a:solidFill>
                          <a:effectLst/>
                          <a:latin typeface="Arial" panose="020B0604020202020204" pitchFamily="34" charset="0"/>
                        </a:rPr>
                        <a:t>Self-catering (</a:t>
                      </a:r>
                      <a:r>
                        <a:rPr lang="en-GB" sz="900" b="0" i="0" u="none" strike="noStrike" dirty="0" err="1">
                          <a:solidFill>
                            <a:srgbClr val="000000"/>
                          </a:solidFill>
                          <a:effectLst/>
                          <a:latin typeface="Arial" panose="020B0604020202020204" pitchFamily="34" charset="0"/>
                        </a:rPr>
                        <a:t>incl</a:t>
                      </a:r>
                      <a:r>
                        <a:rPr lang="en-GB" sz="900" b="0" i="0" u="none" strike="noStrike" dirty="0">
                          <a:solidFill>
                            <a:srgbClr val="000000"/>
                          </a:solidFill>
                          <a:effectLst/>
                          <a:latin typeface="Arial" panose="020B0604020202020204" pitchFamily="34" charset="0"/>
                        </a:rPr>
                        <a:t> caravan and camping)</a:t>
                      </a:r>
                    </a:p>
                  </a:txBody>
                  <a:tcPr marL="18000" marR="9525" marT="971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80.276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14.527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16.051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542661175"/>
                  </a:ext>
                </a:extLst>
              </a:tr>
              <a:tr h="180000">
                <a:tc>
                  <a:txBody>
                    <a:bodyPr/>
                    <a:lstStyle/>
                    <a:p>
                      <a:pPr algn="l" fontAlgn="ctr"/>
                      <a:r>
                        <a:rPr lang="en-GB" sz="900" b="0" i="0" u="none" strike="noStrike" dirty="0">
                          <a:solidFill>
                            <a:srgbClr val="000000"/>
                          </a:solidFill>
                          <a:effectLst/>
                          <a:latin typeface="Arial" panose="020B0604020202020204" pitchFamily="34" charset="0"/>
                        </a:rPr>
                        <a:t>Self-catering (excl caravan and camping)</a:t>
                      </a:r>
                    </a:p>
                  </a:txBody>
                  <a:tcPr marL="18000" marR="9525" marT="971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36.901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7.103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6.785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73703018"/>
                  </a:ext>
                </a:extLst>
              </a:tr>
              <a:tr h="180000">
                <a:tc>
                  <a:txBody>
                    <a:bodyPr/>
                    <a:lstStyle/>
                    <a:p>
                      <a:pPr algn="l" fontAlgn="ctr"/>
                      <a:r>
                        <a:rPr lang="en-GB" sz="900" b="0" i="0" u="none" strike="noStrike" dirty="0">
                          <a:solidFill>
                            <a:srgbClr val="000000"/>
                          </a:solidFill>
                          <a:effectLst/>
                          <a:latin typeface="Arial" panose="020B0604020202020204" pitchFamily="34" charset="0"/>
                        </a:rPr>
                        <a:t>Caravan or camping</a:t>
                      </a:r>
                    </a:p>
                  </a:txBody>
                  <a:tcPr marL="18000" marR="9525" marT="971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42.900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7.366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9.195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0004"/>
                  </a:ext>
                </a:extLst>
              </a:tr>
              <a:tr h="180000">
                <a:tc>
                  <a:txBody>
                    <a:bodyPr/>
                    <a:lstStyle/>
                    <a:p>
                      <a:pPr algn="l" fontAlgn="ctr"/>
                      <a:r>
                        <a:rPr lang="en-GB" sz="900" b="0" i="0" u="none" strike="noStrike" dirty="0">
                          <a:solidFill>
                            <a:srgbClr val="000000"/>
                          </a:solidFill>
                          <a:effectLst/>
                          <a:latin typeface="Arial" panose="020B0604020202020204" pitchFamily="34" charset="0"/>
                        </a:rPr>
                        <a:t>Touring caravan (towed)\campervan\motorhome</a:t>
                      </a:r>
                    </a:p>
                  </a:txBody>
                  <a:tcPr marL="18000" marR="9525" marT="971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13.976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3.539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2.284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80000">
                <a:tc>
                  <a:txBody>
                    <a:bodyPr/>
                    <a:lstStyle/>
                    <a:p>
                      <a:pPr algn="l" fontAlgn="ctr"/>
                      <a:r>
                        <a:rPr lang="en-GB" sz="900" b="0" i="0" u="none" strike="noStrike" dirty="0">
                          <a:solidFill>
                            <a:srgbClr val="000000"/>
                          </a:solidFill>
                          <a:effectLst/>
                          <a:latin typeface="Arial" panose="020B0604020202020204" pitchFamily="34" charset="0"/>
                        </a:rPr>
                        <a:t>Static caravan – not owned</a:t>
                      </a:r>
                    </a:p>
                  </a:txBody>
                  <a:tcPr marL="18000" marR="9525" marT="971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12.562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1.132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3.107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0006"/>
                  </a:ext>
                </a:extLst>
              </a:tr>
              <a:tr h="180000">
                <a:tc>
                  <a:txBody>
                    <a:bodyPr/>
                    <a:lstStyle/>
                    <a:p>
                      <a:pPr algn="l" fontAlgn="ctr"/>
                      <a:r>
                        <a:rPr lang="en-GB" sz="900" b="0" i="0" u="none" strike="noStrike" dirty="0">
                          <a:solidFill>
                            <a:srgbClr val="000000"/>
                          </a:solidFill>
                          <a:effectLst/>
                          <a:latin typeface="Arial" panose="020B0604020202020204" pitchFamily="34" charset="0"/>
                        </a:rPr>
                        <a:t>Static caravan – owned</a:t>
                      </a:r>
                    </a:p>
                  </a:txBody>
                  <a:tcPr marL="18000" marR="9525" marT="971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6.080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1.240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2.108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80000">
                <a:tc>
                  <a:txBody>
                    <a:bodyPr/>
                    <a:lstStyle/>
                    <a:p>
                      <a:pPr algn="l" fontAlgn="ctr"/>
                      <a:r>
                        <a:rPr lang="en-GB" sz="900" b="0" i="0" u="none" strike="noStrike" dirty="0">
                          <a:solidFill>
                            <a:srgbClr val="000000"/>
                          </a:solidFill>
                          <a:effectLst/>
                          <a:latin typeface="Arial" panose="020B0604020202020204" pitchFamily="34" charset="0"/>
                        </a:rPr>
                        <a:t>Tent</a:t>
                      </a:r>
                    </a:p>
                  </a:txBody>
                  <a:tcPr marL="18000" marR="9525" marT="971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9.544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1.349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1.637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0008"/>
                  </a:ext>
                </a:extLst>
              </a:tr>
              <a:tr h="180000">
                <a:tc>
                  <a:txBody>
                    <a:bodyPr/>
                    <a:lstStyle/>
                    <a:p>
                      <a:pPr algn="l" fontAlgn="ctr"/>
                      <a:r>
                        <a:rPr lang="en-GB" sz="900" b="0" i="0" u="none" strike="noStrike" dirty="0">
                          <a:solidFill>
                            <a:srgbClr val="000000"/>
                          </a:solidFill>
                          <a:effectLst/>
                          <a:latin typeface="Arial" panose="020B0604020202020204" pitchFamily="34" charset="0"/>
                        </a:rPr>
                        <a:t>Glamping/alternative accommodation e.g. yurt, tipi, ecopod</a:t>
                      </a:r>
                    </a:p>
                  </a:txBody>
                  <a:tcPr marL="18000" marR="9525" marT="971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1.415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0.180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0.124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180000">
                <a:tc>
                  <a:txBody>
                    <a:bodyPr/>
                    <a:lstStyle/>
                    <a:p>
                      <a:pPr algn="l" fontAlgn="ctr"/>
                      <a:r>
                        <a:rPr lang="en-GB" sz="900" b="0" i="0" u="none" strike="noStrike" dirty="0">
                          <a:solidFill>
                            <a:srgbClr val="000000"/>
                          </a:solidFill>
                          <a:effectLst/>
                          <a:latin typeface="Arial" panose="020B0604020202020204" pitchFamily="34" charset="0"/>
                        </a:rPr>
                        <a:t>Hostel</a:t>
                      </a:r>
                    </a:p>
                  </a:txBody>
                  <a:tcPr marL="18000" marR="9525" marT="971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1.465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0.177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0.253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0010"/>
                  </a:ext>
                </a:extLst>
              </a:tr>
              <a:tr h="180000">
                <a:tc>
                  <a:txBody>
                    <a:bodyPr/>
                    <a:lstStyle/>
                    <a:p>
                      <a:pPr algn="l" fontAlgn="ctr"/>
                      <a:r>
                        <a:rPr lang="en-GB" sz="900" b="0" i="0" u="none" strike="noStrike" dirty="0">
                          <a:solidFill>
                            <a:srgbClr val="000000"/>
                          </a:solidFill>
                          <a:effectLst/>
                          <a:latin typeface="Arial" panose="020B0604020202020204" pitchFamily="34" charset="0"/>
                        </a:rPr>
                        <a:t>Airbnb/Someone else's home</a:t>
                      </a:r>
                    </a:p>
                  </a:txBody>
                  <a:tcPr marL="18000" marR="9525" marT="971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4.296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1.042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0.682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80000">
                <a:tc>
                  <a:txBody>
                    <a:bodyPr/>
                    <a:lstStyle/>
                    <a:p>
                      <a:pPr algn="l" fontAlgn="ctr"/>
                      <a:r>
                        <a:rPr lang="en-GB" sz="900" b="0" i="0" u="none" strike="noStrike" dirty="0">
                          <a:solidFill>
                            <a:srgbClr val="000000"/>
                          </a:solidFill>
                          <a:effectLst/>
                          <a:latin typeface="Arial" panose="020B0604020202020204" pitchFamily="34" charset="0"/>
                        </a:rPr>
                        <a:t>Friend's home, Relative's home, Own second home\timeshare</a:t>
                      </a:r>
                    </a:p>
                  </a:txBody>
                  <a:tcPr marL="18000" marR="9525" marT="971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111.584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14.308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9.424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0012"/>
                  </a:ext>
                </a:extLst>
              </a:tr>
            </a:tbl>
          </a:graphicData>
        </a:graphic>
      </p:graphicFrame>
      <p:sp>
        <p:nvSpPr>
          <p:cNvPr id="25" name="Content Placeholder 25"/>
          <p:cNvSpPr txBox="1">
            <a:spLocks/>
          </p:cNvSpPr>
          <p:nvPr/>
        </p:nvSpPr>
        <p:spPr>
          <a:xfrm>
            <a:off x="8238858" y="1890055"/>
            <a:ext cx="3597274" cy="381952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t>Total GB nights examined by accommodation type for England, Scotland and Wales.</a:t>
            </a:r>
          </a:p>
          <a:p>
            <a:r>
              <a:rPr lang="en-GB" sz="1050" b="1" dirty="0"/>
              <a:t>In England more nights were spent staying with friends, relatives or in timeshare/second homes than other types of accommodation, whereas in Scotland there was an equal number of nights in self-catering accommodation.</a:t>
            </a:r>
          </a:p>
          <a:p>
            <a:r>
              <a:rPr lang="en-GB" sz="1050" b="1" dirty="0"/>
              <a:t>However, for Wales the highest volume of nights were spent in self-catering accommodation, particularly caravan or campsite.</a:t>
            </a:r>
          </a:p>
          <a:p>
            <a:endParaRPr lang="en-GB" sz="1050" b="1" dirty="0"/>
          </a:p>
          <a:p>
            <a:endParaRPr lang="en-GB" sz="1050" b="1" dirty="0"/>
          </a:p>
          <a:p>
            <a:r>
              <a:rPr lang="en-GB" sz="1050" b="1" dirty="0"/>
              <a:t> </a:t>
            </a:r>
            <a:endParaRPr lang="en-GB" sz="1400" dirty="0">
              <a:solidFill>
                <a:schemeClr val="accent1"/>
              </a:solidFill>
            </a:endParaRPr>
          </a:p>
        </p:txBody>
      </p:sp>
      <p:sp>
        <p:nvSpPr>
          <p:cNvPr id="9" name="TextBox 8">
            <a:extLst>
              <a:ext uri="{FF2B5EF4-FFF2-40B4-BE49-F238E27FC236}">
                <a16:creationId xmlns:a16="http://schemas.microsoft.com/office/drawing/2014/main" id="{CBF54D2F-85D8-4D3A-8248-7456685EC85F}"/>
              </a:ext>
            </a:extLst>
          </p:cNvPr>
          <p:cNvSpPr txBox="1"/>
          <p:nvPr/>
        </p:nvSpPr>
        <p:spPr>
          <a:xfrm>
            <a:off x="8240391" y="4021776"/>
            <a:ext cx="3595540" cy="2108269"/>
          </a:xfrm>
          <a:prstGeom prst="rect">
            <a:avLst/>
          </a:prstGeom>
          <a:noFill/>
        </p:spPr>
        <p:txBody>
          <a:bodyPr wrap="square" lIns="0" tIns="0" rIns="0" bIns="0" rtlCol="0">
            <a:spAutoFit/>
          </a:bodyPr>
          <a:lstStyle/>
          <a:p>
            <a:r>
              <a:rPr lang="en-GB" sz="850" b="1" dirty="0"/>
              <a:t>Commercial accommodation</a:t>
            </a:r>
            <a:r>
              <a:rPr lang="en-GB" sz="850" dirty="0"/>
              <a:t>: Hotel, Motel, Serviced apartment, B &amp; B, Guest house, Farmhouse, Hostel, Holiday camp, Caravan or camping, Glamping/Alternative accommodation, AirBnB/Someone else’s home, Rented self-catering, University/School, Boat, Cruise ship, </a:t>
            </a:r>
          </a:p>
          <a:p>
            <a:endParaRPr lang="en-GB" sz="850" dirty="0"/>
          </a:p>
          <a:p>
            <a:r>
              <a:rPr lang="en-GB" sz="850" b="1" dirty="0"/>
              <a:t>Commercial serviced accommodation</a:t>
            </a:r>
            <a:r>
              <a:rPr lang="en-GB" sz="850" dirty="0"/>
              <a:t>: Hotel, Motel, Serviced apartment, B &amp; B, Guest house, Farmhouse, Hostel, Holiday camp with meals provided.</a:t>
            </a:r>
          </a:p>
          <a:p>
            <a:endParaRPr lang="en-GB" sz="850" dirty="0"/>
          </a:p>
          <a:p>
            <a:r>
              <a:rPr lang="en-GB" sz="850" b="1" dirty="0"/>
              <a:t>Self-catering (incl caravan and camping): </a:t>
            </a:r>
            <a:r>
              <a:rPr lang="en-GB" sz="850" dirty="0"/>
              <a:t>Rented flat/apartment/house/ chalet/villa/bungalow, Tent, Touring caravan/motorhome, Static caravan, Holiday camp without meals provided, Hostel, Boat. </a:t>
            </a:r>
          </a:p>
          <a:p>
            <a:endParaRPr lang="en-GB" sz="850" dirty="0"/>
          </a:p>
          <a:p>
            <a:r>
              <a:rPr lang="en-GB" sz="850" b="1" dirty="0"/>
              <a:t>Self-catering (excl caravan and camping): </a:t>
            </a:r>
            <a:r>
              <a:rPr lang="en-GB" sz="850" dirty="0"/>
              <a:t>Rented flat/apartment/house/ chalet/villa/bungalow, Holiday camp without meals provided, Hostel, Boat</a:t>
            </a:r>
            <a:r>
              <a:rPr lang="en-GB" sz="900" dirty="0"/>
              <a:t>. </a:t>
            </a:r>
          </a:p>
          <a:p>
            <a:endParaRPr lang="en-GB" sz="900" dirty="0"/>
          </a:p>
        </p:txBody>
      </p:sp>
      <p:sp>
        <p:nvSpPr>
          <p:cNvPr id="18" name="Freeform 18">
            <a:hlinkClick r:id="" action="ppaction://noaction"/>
            <a:extLst>
              <a:ext uri="{FF2B5EF4-FFF2-40B4-BE49-F238E27FC236}">
                <a16:creationId xmlns:a16="http://schemas.microsoft.com/office/drawing/2014/main" id="{C4041B7A-5DB4-4B62-83E1-0AEA2F9F427F}"/>
              </a:ext>
            </a:extLst>
          </p:cNvPr>
          <p:cNvSpPr>
            <a:spLocks noEditPoints="1"/>
          </p:cNvSpPr>
          <p:nvPr/>
        </p:nvSpPr>
        <p:spPr bwMode="auto">
          <a:xfrm>
            <a:off x="5998233"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5"/>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cxnSp>
        <p:nvCxnSpPr>
          <p:cNvPr id="10" name="Straight Connector 9">
            <a:extLst>
              <a:ext uri="{FF2B5EF4-FFF2-40B4-BE49-F238E27FC236}">
                <a16:creationId xmlns:a16="http://schemas.microsoft.com/office/drawing/2014/main" id="{4E25CAB0-755F-404E-AFF8-E9776273D4C2}"/>
              </a:ext>
            </a:extLst>
          </p:cNvPr>
          <p:cNvCxnSpPr>
            <a:cxnSpLocks/>
          </p:cNvCxnSpPr>
          <p:nvPr/>
        </p:nvCxnSpPr>
        <p:spPr>
          <a:xfrm>
            <a:off x="8035455" y="1907858"/>
            <a:ext cx="5233" cy="3897630"/>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11" name="Action Button: Information 16">
            <a:hlinkClick r:id="" action="ppaction://noaction" highlightClick="1"/>
            <a:extLst>
              <a:ext uri="{FF2B5EF4-FFF2-40B4-BE49-F238E27FC236}">
                <a16:creationId xmlns:a16="http://schemas.microsoft.com/office/drawing/2014/main" id="{B84EAB6A-1EBC-4528-AAF4-BDCA303F5689}"/>
              </a:ext>
            </a:extLst>
          </p:cNvPr>
          <p:cNvSpPr/>
          <p:nvPr/>
        </p:nvSpPr>
        <p:spPr bwMode="ltGray">
          <a:xfrm>
            <a:off x="7815784" y="1907858"/>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2" name="Slide Number Placeholder 1">
            <a:extLst>
              <a:ext uri="{FF2B5EF4-FFF2-40B4-BE49-F238E27FC236}">
                <a16:creationId xmlns:a16="http://schemas.microsoft.com/office/drawing/2014/main" id="{BD6C6DFC-A06B-4780-94EE-0B8628397A73}"/>
              </a:ext>
            </a:extLst>
          </p:cNvPr>
          <p:cNvSpPr>
            <a:spLocks noGrp="1"/>
          </p:cNvSpPr>
          <p:nvPr>
            <p:ph type="sldNum" sz="quarter" idx="4"/>
          </p:nvPr>
        </p:nvSpPr>
        <p:spPr/>
        <p:txBody>
          <a:bodyPr/>
          <a:lstStyle/>
          <a:p>
            <a:fld id="{4034BEE3-566C-4068-A777-C3A4762E861B}" type="slidenum">
              <a:rPr lang="en-GB" smtClean="0"/>
              <a:pPr/>
              <a:t>43</a:t>
            </a:fld>
            <a:endParaRPr lang="en-GB" dirty="0"/>
          </a:p>
        </p:txBody>
      </p:sp>
    </p:spTree>
    <p:extLst>
      <p:ext uri="{BB962C8B-B14F-4D97-AF65-F5344CB8AC3E}">
        <p14:creationId xmlns:p14="http://schemas.microsoft.com/office/powerpoint/2010/main" val="7690419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Accommodation by destination </a:t>
            </a:r>
            <a:r>
              <a:rPr lang="en-GB" sz="1600" dirty="0"/>
              <a:t>(continued)</a:t>
            </a:r>
            <a:endParaRPr lang="en-GB" dirty="0"/>
          </a:p>
        </p:txBody>
      </p:sp>
      <p:graphicFrame>
        <p:nvGraphicFramePr>
          <p:cNvPr id="12" name="Table 11">
            <a:extLst>
              <a:ext uri="{FF2B5EF4-FFF2-40B4-BE49-F238E27FC236}">
                <a16:creationId xmlns:a16="http://schemas.microsoft.com/office/drawing/2014/main" id="{4FC380D4-DF51-4EF7-A508-885640686DB5}"/>
              </a:ext>
            </a:extLst>
          </p:cNvPr>
          <p:cNvGraphicFramePr>
            <a:graphicFrameLocks noGrp="1"/>
          </p:cNvGraphicFramePr>
          <p:nvPr>
            <p:extLst>
              <p:ext uri="{D42A27DB-BD31-4B8C-83A1-F6EECF244321}">
                <p14:modId xmlns:p14="http://schemas.microsoft.com/office/powerpoint/2010/main" val="56162376"/>
              </p:ext>
            </p:extLst>
          </p:nvPr>
        </p:nvGraphicFramePr>
        <p:xfrm>
          <a:off x="355600" y="1886133"/>
          <a:ext cx="7361239" cy="3785535"/>
        </p:xfrm>
        <a:graphic>
          <a:graphicData uri="http://schemas.openxmlformats.org/drawingml/2006/table">
            <a:tbl>
              <a:tblPr/>
              <a:tblGrid>
                <a:gridCol w="2306666">
                  <a:extLst>
                    <a:ext uri="{9D8B030D-6E8A-4147-A177-3AD203B41FA5}">
                      <a16:colId xmlns:a16="http://schemas.microsoft.com/office/drawing/2014/main" val="20000"/>
                    </a:ext>
                  </a:extLst>
                </a:gridCol>
                <a:gridCol w="1695051">
                  <a:extLst>
                    <a:ext uri="{9D8B030D-6E8A-4147-A177-3AD203B41FA5}">
                      <a16:colId xmlns:a16="http://schemas.microsoft.com/office/drawing/2014/main" val="20001"/>
                    </a:ext>
                  </a:extLst>
                </a:gridCol>
                <a:gridCol w="1695051">
                  <a:extLst>
                    <a:ext uri="{9D8B030D-6E8A-4147-A177-3AD203B41FA5}">
                      <a16:colId xmlns:a16="http://schemas.microsoft.com/office/drawing/2014/main" val="20002"/>
                    </a:ext>
                  </a:extLst>
                </a:gridCol>
                <a:gridCol w="1664471">
                  <a:extLst>
                    <a:ext uri="{9D8B030D-6E8A-4147-A177-3AD203B41FA5}">
                      <a16:colId xmlns:a16="http://schemas.microsoft.com/office/drawing/2014/main" val="20003"/>
                    </a:ext>
                  </a:extLst>
                </a:gridCol>
              </a:tblGrid>
              <a:tr h="234000">
                <a:tc gridSpan="4">
                  <a:txBody>
                    <a:bodyPr/>
                    <a:lstStyle/>
                    <a:p>
                      <a:pPr algn="l" fontAlgn="ctr"/>
                      <a:r>
                        <a:rPr lang="en-GB" sz="900" b="1" i="0" u="none" strike="noStrike" dirty="0">
                          <a:solidFill>
                            <a:srgbClr val="FFFFFF"/>
                          </a:solidFill>
                          <a:effectLst/>
                          <a:latin typeface="Arial" panose="020B0604020202020204" pitchFamily="34" charset="0"/>
                        </a:rPr>
                        <a:t>Table 1.4.7 – Nights in GB by Accommodation Type</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0"/>
                  </a:ext>
                </a:extLst>
              </a:tr>
              <a:tr h="180000">
                <a:tc>
                  <a:txBody>
                    <a:bodyPr/>
                    <a:lstStyle/>
                    <a:p>
                      <a:pPr algn="ctr" fontAlgn="ctr"/>
                      <a:r>
                        <a:rPr lang="en-GB" sz="900" b="1" i="0" u="none" strike="noStrike" dirty="0">
                          <a:solidFill>
                            <a:srgbClr val="000000"/>
                          </a:solidFill>
                          <a:effectLst/>
                          <a:latin typeface="Arial" panose="020B0604020202020204" pitchFamily="34" charset="0"/>
                        </a:rPr>
                        <a:t> -</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1000" b="1" i="0" u="none" strike="noStrike" dirty="0">
                          <a:solidFill>
                            <a:srgbClr val="000000"/>
                          </a:solidFill>
                          <a:effectLst/>
                          <a:latin typeface="Arial" panose="020B0604020202020204" pitchFamily="34" charset="0"/>
                        </a:rPr>
                        <a:t>England</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1000" b="1" i="0" u="none" strike="noStrike" dirty="0">
                          <a:solidFill>
                            <a:srgbClr val="000000"/>
                          </a:solidFill>
                          <a:effectLst/>
                          <a:latin typeface="Arial" panose="020B0604020202020204" pitchFamily="34" charset="0"/>
                        </a:rPr>
                        <a:t>Scotland</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1000" b="1" i="0" u="none" strike="noStrike" dirty="0">
                          <a:solidFill>
                            <a:srgbClr val="000000"/>
                          </a:solidFill>
                          <a:effectLst/>
                          <a:latin typeface="Arial" panose="020B0604020202020204" pitchFamily="34" charset="0"/>
                        </a:rPr>
                        <a:t>Wales</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80000">
                <a:tc>
                  <a:txBody>
                    <a:bodyPr/>
                    <a:lstStyle/>
                    <a:p>
                      <a:pPr algn="l" fontAlgn="ctr"/>
                      <a:r>
                        <a:rPr lang="en-GB" sz="900" b="1" i="0" u="none" strike="noStrike" dirty="0">
                          <a:solidFill>
                            <a:srgbClr val="000000"/>
                          </a:solidFill>
                          <a:effectLst/>
                          <a:latin typeface="Arial" panose="020B0604020202020204" pitchFamily="34" charset="0"/>
                        </a:rPr>
                        <a:t>Accommodation</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1000" b="1" i="0" u="none" strike="noStrike" dirty="0">
                          <a:solidFill>
                            <a:srgbClr val="000000"/>
                          </a:solidFill>
                          <a:effectLst/>
                          <a:latin typeface="Arial" panose="020B0604020202020204" pitchFamily="34" charset="0"/>
                        </a:rPr>
                        <a:t>% share</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1000" b="1" i="0" u="none" strike="noStrike" dirty="0">
                          <a:solidFill>
                            <a:srgbClr val="000000"/>
                          </a:solidFill>
                          <a:effectLst/>
                          <a:latin typeface="Arial" panose="020B0604020202020204" pitchFamily="34" charset="0"/>
                        </a:rPr>
                        <a:t>% share</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1000" b="1" i="0" u="none" strike="noStrike" dirty="0">
                          <a:solidFill>
                            <a:srgbClr val="000000"/>
                          </a:solidFill>
                          <a:effectLst/>
                          <a:latin typeface="Arial" panose="020B0604020202020204" pitchFamily="34" charset="0"/>
                        </a:rPr>
                        <a:t>% share</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02"/>
                  </a:ext>
                </a:extLst>
              </a:tr>
              <a:tr h="180000">
                <a:tc>
                  <a:txBody>
                    <a:bodyPr/>
                    <a:lstStyle/>
                    <a:p>
                      <a:pPr algn="l" fontAlgn="ctr"/>
                      <a:r>
                        <a:rPr lang="en-GB" sz="900" b="1" i="0" u="none" strike="noStrike" dirty="0">
                          <a:solidFill>
                            <a:srgbClr val="000000"/>
                          </a:solidFill>
                          <a:effectLst/>
                          <a:latin typeface="Arial" panose="020B0604020202020204" pitchFamily="34" charset="0"/>
                        </a:rPr>
                        <a:t>Total</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GB" sz="900" b="1" i="0" u="none" strike="noStrike" dirty="0">
                          <a:solidFill>
                            <a:srgbClr val="000000"/>
                          </a:solidFill>
                          <a:effectLst/>
                          <a:latin typeface="Arial" panose="020B0604020202020204" pitchFamily="34" charset="0"/>
                        </a:rPr>
                        <a:t>100%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b"/>
                      <a:r>
                        <a:rPr lang="en-GB" sz="900" b="1" i="0" u="none" strike="noStrike" dirty="0">
                          <a:solidFill>
                            <a:srgbClr val="000000"/>
                          </a:solidFill>
                          <a:effectLst/>
                          <a:latin typeface="Arial" panose="020B0604020202020204" pitchFamily="34" charset="0"/>
                        </a:rPr>
                        <a:t>100%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b"/>
                      <a:r>
                        <a:rPr lang="en-GB" sz="900" b="1" i="0" u="none" strike="noStrike" dirty="0">
                          <a:solidFill>
                            <a:srgbClr val="000000"/>
                          </a:solidFill>
                          <a:effectLst/>
                          <a:latin typeface="Arial" panose="020B0604020202020204" pitchFamily="34" charset="0"/>
                        </a:rPr>
                        <a:t>100%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338044313"/>
                  </a:ext>
                </a:extLst>
              </a:tr>
              <a:tr h="180000">
                <a:tc>
                  <a:txBody>
                    <a:bodyPr/>
                    <a:lstStyle/>
                    <a:p>
                      <a:pPr algn="l" fontAlgn="ctr"/>
                      <a:r>
                        <a:rPr lang="en-GB" sz="900" b="0" i="0" u="none" strike="noStrike" dirty="0">
                          <a:solidFill>
                            <a:srgbClr val="000000"/>
                          </a:solidFill>
                          <a:effectLst/>
                          <a:latin typeface="Arial" panose="020B0604020202020204" pitchFamily="34" charset="0"/>
                        </a:rPr>
                        <a:t>Commercial accommodation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58.1%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66.0%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70.4%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0003"/>
                  </a:ext>
                </a:extLst>
              </a:tr>
              <a:tr h="180000">
                <a:tc>
                  <a:txBody>
                    <a:bodyPr/>
                    <a:lstStyle/>
                    <a:p>
                      <a:pPr algn="l" fontAlgn="ctr"/>
                      <a:r>
                        <a:rPr lang="en-GB" sz="900" b="0" i="0" u="none" strike="noStrike" dirty="0">
                          <a:solidFill>
                            <a:srgbClr val="000000"/>
                          </a:solidFill>
                          <a:effectLst/>
                          <a:latin typeface="Arial" panose="020B0604020202020204" pitchFamily="34" charset="0"/>
                        </a:rPr>
                        <a:t>Commercial serviced accommodation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31.0%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33.0%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24.6%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25690605"/>
                  </a:ext>
                </a:extLst>
              </a:tr>
              <a:tr h="180000">
                <a:tc>
                  <a:txBody>
                    <a:bodyPr/>
                    <a:lstStyle/>
                    <a:p>
                      <a:pPr algn="l" fontAlgn="ctr"/>
                      <a:r>
                        <a:rPr lang="en-GB" sz="900" b="0" i="0" u="none" strike="noStrike" dirty="0">
                          <a:solidFill>
                            <a:srgbClr val="000000"/>
                          </a:solidFill>
                          <a:effectLst/>
                          <a:latin typeface="Arial" panose="020B0604020202020204" pitchFamily="34" charset="0"/>
                        </a:rPr>
                        <a:t>Hotel/motel</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24.6%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25.7%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16.5%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2843596605"/>
                  </a:ext>
                </a:extLst>
              </a:tr>
              <a:tr h="180000">
                <a:tc>
                  <a:txBody>
                    <a:bodyPr/>
                    <a:lstStyle/>
                    <a:p>
                      <a:pPr algn="l" fontAlgn="ctr"/>
                      <a:r>
                        <a:rPr lang="en-GB" sz="900" b="0" i="0" u="none" strike="noStrike">
                          <a:solidFill>
                            <a:srgbClr val="000000"/>
                          </a:solidFill>
                          <a:effectLst/>
                          <a:latin typeface="Arial" panose="020B0604020202020204" pitchFamily="34" charset="0"/>
                        </a:rPr>
                        <a:t>Guest house/B&amp;B</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4.1%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5.4%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5.8%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118846"/>
                  </a:ext>
                </a:extLst>
              </a:tr>
              <a:tr h="180000">
                <a:tc>
                  <a:txBody>
                    <a:bodyPr/>
                    <a:lstStyle/>
                    <a:p>
                      <a:pPr algn="l" fontAlgn="ctr"/>
                      <a:r>
                        <a:rPr lang="en-GB" sz="900" b="0" i="0" u="none" strike="noStrike" dirty="0">
                          <a:solidFill>
                            <a:srgbClr val="000000"/>
                          </a:solidFill>
                          <a:effectLst/>
                          <a:latin typeface="Arial" panose="020B0604020202020204" pitchFamily="34" charset="0"/>
                        </a:rPr>
                        <a:t>Self-catering (incl caravan and camping)</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27.7%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31.3%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45.8%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542661175"/>
                  </a:ext>
                </a:extLst>
              </a:tr>
              <a:tr h="180000">
                <a:tc>
                  <a:txBody>
                    <a:bodyPr/>
                    <a:lstStyle/>
                    <a:p>
                      <a:pPr algn="l" fontAlgn="ctr"/>
                      <a:r>
                        <a:rPr lang="en-GB" sz="900" b="0" i="0" u="none" strike="noStrike" dirty="0">
                          <a:solidFill>
                            <a:srgbClr val="000000"/>
                          </a:solidFill>
                          <a:effectLst/>
                          <a:latin typeface="Arial" panose="020B0604020202020204" pitchFamily="34" charset="0"/>
                        </a:rPr>
                        <a:t>Self-catering (excl caravan and camping)</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12.7%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15.3%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19.3%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73703018"/>
                  </a:ext>
                </a:extLst>
              </a:tr>
              <a:tr h="180000">
                <a:tc>
                  <a:txBody>
                    <a:bodyPr/>
                    <a:lstStyle/>
                    <a:p>
                      <a:pPr algn="l" fontAlgn="ctr"/>
                      <a:r>
                        <a:rPr lang="en-GB" sz="900" b="0" i="0" u="none" strike="noStrike" dirty="0">
                          <a:solidFill>
                            <a:srgbClr val="000000"/>
                          </a:solidFill>
                          <a:effectLst/>
                          <a:latin typeface="Arial" panose="020B0604020202020204" pitchFamily="34" charset="0"/>
                        </a:rPr>
                        <a:t>Caravan or camping</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15.9%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26.2%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0004"/>
                  </a:ext>
                </a:extLst>
              </a:tr>
              <a:tr h="180000">
                <a:tc>
                  <a:txBody>
                    <a:bodyPr/>
                    <a:lstStyle/>
                    <a:p>
                      <a:pPr algn="l" fontAlgn="ctr"/>
                      <a:r>
                        <a:rPr lang="en-GB" sz="900" b="0" i="0" u="none" strike="noStrike" dirty="0">
                          <a:solidFill>
                            <a:srgbClr val="000000"/>
                          </a:solidFill>
                          <a:effectLst/>
                          <a:latin typeface="Arial" panose="020B0604020202020204" pitchFamily="34" charset="0"/>
                        </a:rPr>
                        <a:t>Touring caravan (towed)\campervan\motorhome</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7.6%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6.5%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80000">
                <a:tc>
                  <a:txBody>
                    <a:bodyPr/>
                    <a:lstStyle/>
                    <a:p>
                      <a:pPr algn="l" fontAlgn="ctr"/>
                      <a:r>
                        <a:rPr lang="en-GB" sz="900" b="0" i="0" u="none" strike="noStrike" dirty="0">
                          <a:solidFill>
                            <a:srgbClr val="000000"/>
                          </a:solidFill>
                          <a:effectLst/>
                          <a:latin typeface="Arial" panose="020B0604020202020204" pitchFamily="34" charset="0"/>
                        </a:rPr>
                        <a:t>Static caravan – not owned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4.3%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2.4%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8.9%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0006"/>
                  </a:ext>
                </a:extLst>
              </a:tr>
              <a:tr h="180000">
                <a:tc>
                  <a:txBody>
                    <a:bodyPr/>
                    <a:lstStyle/>
                    <a:p>
                      <a:pPr algn="l" fontAlgn="ctr"/>
                      <a:r>
                        <a:rPr lang="en-GB" sz="900" b="0" i="0" u="none" strike="noStrike" dirty="0">
                          <a:solidFill>
                            <a:srgbClr val="000000"/>
                          </a:solidFill>
                          <a:effectLst/>
                          <a:latin typeface="Arial" panose="020B0604020202020204" pitchFamily="34" charset="0"/>
                        </a:rPr>
                        <a:t>Static caravan – owned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2.1%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2.7%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6.0%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80000">
                <a:tc>
                  <a:txBody>
                    <a:bodyPr/>
                    <a:lstStyle/>
                    <a:p>
                      <a:pPr algn="l" fontAlgn="ctr"/>
                      <a:r>
                        <a:rPr lang="en-GB" sz="900" b="0" i="0" u="none" strike="noStrike" dirty="0">
                          <a:solidFill>
                            <a:srgbClr val="000000"/>
                          </a:solidFill>
                          <a:effectLst/>
                          <a:latin typeface="Arial" panose="020B0604020202020204" pitchFamily="34" charset="0"/>
                        </a:rPr>
                        <a:t>Tent</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3.3%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2.9%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4.7%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0008"/>
                  </a:ext>
                </a:extLst>
              </a:tr>
              <a:tr h="180000">
                <a:tc>
                  <a:txBody>
                    <a:bodyPr/>
                    <a:lstStyle/>
                    <a:p>
                      <a:pPr algn="l" fontAlgn="ctr"/>
                      <a:r>
                        <a:rPr lang="en-GB" sz="900" b="0" i="0" u="none" strike="noStrike" dirty="0">
                          <a:solidFill>
                            <a:srgbClr val="000000"/>
                          </a:solidFill>
                          <a:effectLst/>
                          <a:latin typeface="Arial" panose="020B0604020202020204" pitchFamily="34" charset="0"/>
                        </a:rPr>
                        <a:t>Glamping/alternative accommodation e.g. yurt, tipi, ecopod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0.5%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0.4%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0.4%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180000">
                <a:tc>
                  <a:txBody>
                    <a:bodyPr/>
                    <a:lstStyle/>
                    <a:p>
                      <a:pPr algn="l" fontAlgn="ctr"/>
                      <a:r>
                        <a:rPr lang="en-GB" sz="900" b="0" i="0" u="none" strike="noStrike" dirty="0">
                          <a:solidFill>
                            <a:srgbClr val="000000"/>
                          </a:solidFill>
                          <a:effectLst/>
                          <a:latin typeface="Arial" panose="020B0604020202020204" pitchFamily="34" charset="0"/>
                        </a:rPr>
                        <a:t>Hostel</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0.5%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0.4%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0.7%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0010"/>
                  </a:ext>
                </a:extLst>
              </a:tr>
              <a:tr h="180000">
                <a:tc>
                  <a:txBody>
                    <a:bodyPr/>
                    <a:lstStyle/>
                    <a:p>
                      <a:pPr algn="l" fontAlgn="ctr"/>
                      <a:r>
                        <a:rPr lang="en-GB" sz="900" b="0" i="0" u="none" strike="noStrike" dirty="0">
                          <a:solidFill>
                            <a:srgbClr val="000000"/>
                          </a:solidFill>
                          <a:effectLst/>
                          <a:latin typeface="Arial" panose="020B0604020202020204" pitchFamily="34" charset="0"/>
                        </a:rPr>
                        <a:t>Airbnb/Someone else's home</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2.2%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80000">
                <a:tc>
                  <a:txBody>
                    <a:bodyPr/>
                    <a:lstStyle/>
                    <a:p>
                      <a:pPr algn="l" fontAlgn="ctr"/>
                      <a:r>
                        <a:rPr lang="en-GB" sz="900" b="0" i="0" u="none" strike="noStrike" dirty="0">
                          <a:solidFill>
                            <a:srgbClr val="000000"/>
                          </a:solidFill>
                          <a:effectLst/>
                          <a:latin typeface="Arial" panose="020B0604020202020204" pitchFamily="34" charset="0"/>
                        </a:rPr>
                        <a:t>Friend's home, Relative's home, Own second home\timeshare</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38.4%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30.8%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26.9%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0012"/>
                  </a:ext>
                </a:extLst>
              </a:tr>
            </a:tbl>
          </a:graphicData>
        </a:graphic>
      </p:graphicFrame>
      <p:sp>
        <p:nvSpPr>
          <p:cNvPr id="25" name="Content Placeholder 25"/>
          <p:cNvSpPr txBox="1">
            <a:spLocks/>
          </p:cNvSpPr>
          <p:nvPr/>
        </p:nvSpPr>
        <p:spPr>
          <a:xfrm>
            <a:off x="8238654" y="1888824"/>
            <a:ext cx="3597274" cy="381952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t>Total GB nights examined by accommodation type for England, Scotland and Wales.</a:t>
            </a:r>
          </a:p>
          <a:p>
            <a:r>
              <a:rPr lang="en-GB" sz="1050" b="1" dirty="0"/>
              <a:t>In England 38% of nights were spent staying with friends, relatives or in timeshare/second homes, with 25% in hotels/motels, 15% camping or in caravans and 13% in other types of self-catering accommodation.</a:t>
            </a:r>
          </a:p>
          <a:p>
            <a:r>
              <a:rPr lang="en-GB" sz="1050" b="1" dirty="0"/>
              <a:t>In Scotland the situation was similar, with 31% of nights spent </a:t>
            </a:r>
            <a:r>
              <a:rPr lang="en-US" sz="1050" b="1" dirty="0"/>
              <a:t>staying with friends, relatives or in timeshare/ second homes,  26% in hotels/motels, 16% camping or in caravans and 15% in other types of self-catering accommodation.</a:t>
            </a:r>
          </a:p>
          <a:p>
            <a:r>
              <a:rPr lang="en-US" sz="1050" b="1" dirty="0"/>
              <a:t>In Wales there was a similar proportion of nights spent staying with friends, relatives or in timeshare/second homes (27%) or camping/caravanning (26%).  A further 19% of nights were spent in other types of self-catering accommodation, and 17% in hotels/motels.    </a:t>
            </a:r>
          </a:p>
        </p:txBody>
      </p:sp>
      <p:sp>
        <p:nvSpPr>
          <p:cNvPr id="18" name="Freeform 18">
            <a:hlinkClick r:id="rId3" action="ppaction://hlinksldjump"/>
            <a:extLst>
              <a:ext uri="{FF2B5EF4-FFF2-40B4-BE49-F238E27FC236}">
                <a16:creationId xmlns:a16="http://schemas.microsoft.com/office/drawing/2014/main" id="{DDE02C1E-24EF-4F23-AFFE-6401A7D2BA53}"/>
              </a:ext>
            </a:extLst>
          </p:cNvPr>
          <p:cNvSpPr>
            <a:spLocks noEditPoints="1"/>
          </p:cNvSpPr>
          <p:nvPr/>
        </p:nvSpPr>
        <p:spPr bwMode="auto">
          <a:xfrm>
            <a:off x="5998233"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5"/>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cxnSp>
        <p:nvCxnSpPr>
          <p:cNvPr id="10" name="Straight Connector 9">
            <a:extLst>
              <a:ext uri="{FF2B5EF4-FFF2-40B4-BE49-F238E27FC236}">
                <a16:creationId xmlns:a16="http://schemas.microsoft.com/office/drawing/2014/main" id="{8AD75176-171A-4F63-BF28-8B6E3C57A946}"/>
              </a:ext>
            </a:extLst>
          </p:cNvPr>
          <p:cNvCxnSpPr>
            <a:cxnSpLocks/>
          </p:cNvCxnSpPr>
          <p:nvPr/>
        </p:nvCxnSpPr>
        <p:spPr>
          <a:xfrm>
            <a:off x="8035455" y="1907858"/>
            <a:ext cx="0" cy="3897630"/>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11" name="Action Button: Information 16">
            <a:hlinkClick r:id="rId4" action="ppaction://hlinksldjump" highlightClick="1"/>
            <a:extLst>
              <a:ext uri="{FF2B5EF4-FFF2-40B4-BE49-F238E27FC236}">
                <a16:creationId xmlns:a16="http://schemas.microsoft.com/office/drawing/2014/main" id="{2504B0C1-7D27-4A2B-BABA-7C34BC596BCE}"/>
              </a:ext>
            </a:extLst>
          </p:cNvPr>
          <p:cNvSpPr/>
          <p:nvPr/>
        </p:nvSpPr>
        <p:spPr bwMode="ltGray">
          <a:xfrm>
            <a:off x="7779296" y="1886133"/>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2" name="Slide Number Placeholder 1">
            <a:extLst>
              <a:ext uri="{FF2B5EF4-FFF2-40B4-BE49-F238E27FC236}">
                <a16:creationId xmlns:a16="http://schemas.microsoft.com/office/drawing/2014/main" id="{E007C39D-5AE8-48AD-ACCA-4CF2E380BE35}"/>
              </a:ext>
            </a:extLst>
          </p:cNvPr>
          <p:cNvSpPr>
            <a:spLocks noGrp="1"/>
          </p:cNvSpPr>
          <p:nvPr>
            <p:ph type="sldNum" sz="quarter" idx="4"/>
          </p:nvPr>
        </p:nvSpPr>
        <p:spPr/>
        <p:txBody>
          <a:bodyPr/>
          <a:lstStyle/>
          <a:p>
            <a:fld id="{4034BEE3-566C-4068-A777-C3A4762E861B}" type="slidenum">
              <a:rPr lang="en-GB" smtClean="0"/>
              <a:pPr/>
              <a:t>44</a:t>
            </a:fld>
            <a:endParaRPr lang="en-GB" dirty="0"/>
          </a:p>
        </p:txBody>
      </p:sp>
    </p:spTree>
    <p:extLst>
      <p:ext uri="{BB962C8B-B14F-4D97-AF65-F5344CB8AC3E}">
        <p14:creationId xmlns:p14="http://schemas.microsoft.com/office/powerpoint/2010/main" val="27224009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Accommodation by destination </a:t>
            </a:r>
            <a:r>
              <a:rPr lang="en-GB" sz="1600" dirty="0"/>
              <a:t>(continued)</a:t>
            </a:r>
            <a:endParaRPr lang="en-GB" dirty="0"/>
          </a:p>
        </p:txBody>
      </p:sp>
      <p:graphicFrame>
        <p:nvGraphicFramePr>
          <p:cNvPr id="12" name="Table 11">
            <a:extLst>
              <a:ext uri="{FF2B5EF4-FFF2-40B4-BE49-F238E27FC236}">
                <a16:creationId xmlns:a16="http://schemas.microsoft.com/office/drawing/2014/main" id="{46012ADA-9ED2-4CF0-8E19-7A01452900F4}"/>
              </a:ext>
            </a:extLst>
          </p:cNvPr>
          <p:cNvGraphicFramePr>
            <a:graphicFrameLocks noGrp="1"/>
          </p:cNvGraphicFramePr>
          <p:nvPr>
            <p:extLst>
              <p:ext uri="{D42A27DB-BD31-4B8C-83A1-F6EECF244321}">
                <p14:modId xmlns:p14="http://schemas.microsoft.com/office/powerpoint/2010/main" val="1264387526"/>
              </p:ext>
            </p:extLst>
          </p:nvPr>
        </p:nvGraphicFramePr>
        <p:xfrm>
          <a:off x="355600" y="1886133"/>
          <a:ext cx="7361239" cy="3781935"/>
        </p:xfrm>
        <a:graphic>
          <a:graphicData uri="http://schemas.openxmlformats.org/drawingml/2006/table">
            <a:tbl>
              <a:tblPr/>
              <a:tblGrid>
                <a:gridCol w="2306666">
                  <a:extLst>
                    <a:ext uri="{9D8B030D-6E8A-4147-A177-3AD203B41FA5}">
                      <a16:colId xmlns:a16="http://schemas.microsoft.com/office/drawing/2014/main" val="20000"/>
                    </a:ext>
                  </a:extLst>
                </a:gridCol>
                <a:gridCol w="1695051">
                  <a:extLst>
                    <a:ext uri="{9D8B030D-6E8A-4147-A177-3AD203B41FA5}">
                      <a16:colId xmlns:a16="http://schemas.microsoft.com/office/drawing/2014/main" val="20001"/>
                    </a:ext>
                  </a:extLst>
                </a:gridCol>
                <a:gridCol w="1695051">
                  <a:extLst>
                    <a:ext uri="{9D8B030D-6E8A-4147-A177-3AD203B41FA5}">
                      <a16:colId xmlns:a16="http://schemas.microsoft.com/office/drawing/2014/main" val="20002"/>
                    </a:ext>
                  </a:extLst>
                </a:gridCol>
                <a:gridCol w="1664471">
                  <a:extLst>
                    <a:ext uri="{9D8B030D-6E8A-4147-A177-3AD203B41FA5}">
                      <a16:colId xmlns:a16="http://schemas.microsoft.com/office/drawing/2014/main" val="20003"/>
                    </a:ext>
                  </a:extLst>
                </a:gridCol>
              </a:tblGrid>
              <a:tr h="230400">
                <a:tc gridSpan="4">
                  <a:txBody>
                    <a:bodyPr/>
                    <a:lstStyle/>
                    <a:p>
                      <a:pPr algn="l" fontAlgn="ctr"/>
                      <a:r>
                        <a:rPr lang="en-GB" sz="900" b="1" i="0" u="none" strike="noStrike" dirty="0">
                          <a:solidFill>
                            <a:srgbClr val="FFFFFF"/>
                          </a:solidFill>
                          <a:effectLst/>
                          <a:latin typeface="Arial" panose="020B0604020202020204" pitchFamily="34" charset="0"/>
                        </a:rPr>
                        <a:t>Table 1.4.8 – Spend in GB by Accommodation Type</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0"/>
                  </a:ext>
                </a:extLst>
              </a:tr>
              <a:tr h="180000">
                <a:tc>
                  <a:txBody>
                    <a:bodyPr/>
                    <a:lstStyle/>
                    <a:p>
                      <a:pPr algn="ctr" fontAlgn="ctr"/>
                      <a:r>
                        <a:rPr lang="en-GB" sz="900" b="0" i="0" u="none" strike="noStrike" dirty="0">
                          <a:solidFill>
                            <a:srgbClr val="000000"/>
                          </a:solidFill>
                          <a:effectLst/>
                          <a:latin typeface="Arial" panose="020B0604020202020204" pitchFamily="34" charset="0"/>
                        </a:rPr>
                        <a:t> -</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1000" b="1" i="0" u="none" strike="noStrike" dirty="0">
                          <a:solidFill>
                            <a:srgbClr val="000000"/>
                          </a:solidFill>
                          <a:effectLst/>
                          <a:latin typeface="Arial" panose="020B0604020202020204" pitchFamily="34" charset="0"/>
                        </a:rPr>
                        <a:t>England</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1000" b="1" i="0" u="none" strike="noStrike" dirty="0">
                          <a:solidFill>
                            <a:srgbClr val="000000"/>
                          </a:solidFill>
                          <a:effectLst/>
                          <a:latin typeface="Arial" panose="020B0604020202020204" pitchFamily="34" charset="0"/>
                        </a:rPr>
                        <a:t>Scotland</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1000" b="1" i="0" u="none" strike="noStrike" dirty="0">
                          <a:solidFill>
                            <a:srgbClr val="000000"/>
                          </a:solidFill>
                          <a:effectLst/>
                          <a:latin typeface="Arial" panose="020B0604020202020204" pitchFamily="34" charset="0"/>
                        </a:rPr>
                        <a:t>Wales</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80000">
                <a:tc>
                  <a:txBody>
                    <a:bodyPr/>
                    <a:lstStyle/>
                    <a:p>
                      <a:pPr algn="l" fontAlgn="ctr"/>
                      <a:r>
                        <a:rPr lang="en-GB" sz="900" b="1" i="0" u="none" strike="noStrike" dirty="0">
                          <a:solidFill>
                            <a:srgbClr val="000000"/>
                          </a:solidFill>
                          <a:effectLst/>
                          <a:latin typeface="Arial" panose="020B0604020202020204" pitchFamily="34" charset="0"/>
                        </a:rPr>
                        <a:t>Accommodation</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1000" b="1" i="0" u="none" strike="noStrike" dirty="0">
                          <a:solidFill>
                            <a:srgbClr val="000000"/>
                          </a:solidFill>
                          <a:effectLst/>
                          <a:latin typeface="Arial" panose="020B0604020202020204" pitchFamily="34" charset="0"/>
                        </a:rPr>
                        <a:t>£Million</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1000" b="1" i="0" u="none" strike="noStrike" dirty="0">
                          <a:solidFill>
                            <a:srgbClr val="000000"/>
                          </a:solidFill>
                          <a:effectLst/>
                          <a:latin typeface="Arial" panose="020B0604020202020204" pitchFamily="34" charset="0"/>
                        </a:rPr>
                        <a:t>£Million</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1000" b="1" i="0" u="none" strike="noStrike" dirty="0">
                          <a:solidFill>
                            <a:srgbClr val="000000"/>
                          </a:solidFill>
                          <a:effectLst/>
                          <a:latin typeface="Arial" panose="020B0604020202020204" pitchFamily="34" charset="0"/>
                        </a:rPr>
                        <a:t>£Million</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02"/>
                  </a:ext>
                </a:extLst>
              </a:tr>
              <a:tr h="180000">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GB" sz="900" b="1" i="0" u="none" strike="noStrike" dirty="0">
                          <a:solidFill>
                            <a:srgbClr val="000000"/>
                          </a:solidFill>
                          <a:effectLst/>
                          <a:latin typeface="Arial" panose="020B0604020202020204" pitchFamily="34" charset="0"/>
                        </a:rPr>
                        <a:t>Total</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1" i="0" u="none" strike="noStrike" kern="1200" dirty="0">
                          <a:solidFill>
                            <a:srgbClr val="000000"/>
                          </a:solidFill>
                          <a:effectLst/>
                          <a:latin typeface="Arial" panose="020B0604020202020204" pitchFamily="34" charset="0"/>
                          <a:ea typeface="+mn-ea"/>
                          <a:cs typeface="+mn-cs"/>
                        </a:rPr>
                        <a:t>£19,448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GB" sz="900" b="1" i="0" u="none" strike="noStrike" kern="1200" dirty="0">
                          <a:solidFill>
                            <a:srgbClr val="000000"/>
                          </a:solidFill>
                          <a:effectLst/>
                          <a:latin typeface="Arial" panose="020B0604020202020204" pitchFamily="34" charset="0"/>
                          <a:ea typeface="+mn-ea"/>
                          <a:cs typeface="+mn-cs"/>
                        </a:rPr>
                        <a:t>£3,200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GB" sz="900" b="1" i="0" u="none" strike="noStrike" kern="1200" dirty="0">
                          <a:solidFill>
                            <a:srgbClr val="000000"/>
                          </a:solidFill>
                          <a:effectLst/>
                          <a:latin typeface="Arial" panose="020B0604020202020204" pitchFamily="34" charset="0"/>
                          <a:ea typeface="+mn-ea"/>
                          <a:cs typeface="+mn-cs"/>
                        </a:rPr>
                        <a:t>£2,003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338044313"/>
                  </a:ext>
                </a:extLst>
              </a:tr>
              <a:tr h="180000">
                <a:tc>
                  <a:txBody>
                    <a:bodyPr/>
                    <a:lstStyle/>
                    <a:p>
                      <a:pPr algn="l" fontAlgn="ctr"/>
                      <a:r>
                        <a:rPr lang="en-GB" sz="900" b="0" i="0" u="none" strike="noStrike" dirty="0">
                          <a:solidFill>
                            <a:srgbClr val="000000"/>
                          </a:solidFill>
                          <a:effectLst/>
                          <a:latin typeface="Arial" panose="020B0604020202020204" pitchFamily="34" charset="0"/>
                        </a:rPr>
                        <a:t>Commercial accommodation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£15,554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£2,680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£1,731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0003"/>
                  </a:ext>
                </a:extLst>
              </a:tr>
              <a:tr h="180000">
                <a:tc>
                  <a:txBody>
                    <a:bodyPr/>
                    <a:lstStyle/>
                    <a:p>
                      <a:pPr algn="l" fontAlgn="ctr"/>
                      <a:r>
                        <a:rPr lang="en-GB" sz="900" b="0" i="0" u="none" strike="noStrike" dirty="0">
                          <a:solidFill>
                            <a:srgbClr val="000000"/>
                          </a:solidFill>
                          <a:effectLst/>
                          <a:latin typeface="Arial" panose="020B0604020202020204" pitchFamily="34" charset="0"/>
                        </a:rPr>
                        <a:t>Commercial serviced accommodation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£11,067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£1,790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£934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25690605"/>
                  </a:ext>
                </a:extLst>
              </a:tr>
              <a:tr h="180000">
                <a:tc>
                  <a:txBody>
                    <a:bodyPr/>
                    <a:lstStyle/>
                    <a:p>
                      <a:pPr algn="l" fontAlgn="ctr"/>
                      <a:r>
                        <a:rPr lang="en-GB" sz="900" b="0" i="0" u="none" strike="noStrike" dirty="0">
                          <a:solidFill>
                            <a:srgbClr val="000000"/>
                          </a:solidFill>
                          <a:effectLst/>
                          <a:latin typeface="Arial" panose="020B0604020202020204" pitchFamily="34" charset="0"/>
                        </a:rPr>
                        <a:t>Hotel/motel</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£9,296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£1,440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£625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2843596605"/>
                  </a:ext>
                </a:extLst>
              </a:tr>
              <a:tr h="180000">
                <a:tc>
                  <a:txBody>
                    <a:bodyPr/>
                    <a:lstStyle/>
                    <a:p>
                      <a:pPr algn="l" fontAlgn="ctr"/>
                      <a:r>
                        <a:rPr lang="en-GB" sz="900" b="0" i="0" u="none" strike="noStrike" dirty="0">
                          <a:solidFill>
                            <a:srgbClr val="000000"/>
                          </a:solidFill>
                          <a:effectLst/>
                          <a:latin typeface="Arial" panose="020B0604020202020204" pitchFamily="34" charset="0"/>
                        </a:rPr>
                        <a:t>Guest house/B&amp;B</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£1,259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£265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118846"/>
                  </a:ext>
                </a:extLst>
              </a:tr>
              <a:tr h="180000">
                <a:tc>
                  <a:txBody>
                    <a:bodyPr/>
                    <a:lstStyle/>
                    <a:p>
                      <a:pPr algn="l" fontAlgn="ctr"/>
                      <a:r>
                        <a:rPr lang="en-GB" sz="900" b="0" i="0" u="none" strike="noStrike" dirty="0">
                          <a:solidFill>
                            <a:srgbClr val="000000"/>
                          </a:solidFill>
                          <a:effectLst/>
                          <a:latin typeface="Arial" panose="020B0604020202020204" pitchFamily="34" charset="0"/>
                        </a:rPr>
                        <a:t>Self-catering (incl caravan and camping)</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£4,554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£797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£811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542661175"/>
                  </a:ext>
                </a:extLst>
              </a:tr>
              <a:tr h="180000">
                <a:tc>
                  <a:txBody>
                    <a:bodyPr/>
                    <a:lstStyle/>
                    <a:p>
                      <a:pPr algn="l" fontAlgn="ctr"/>
                      <a:r>
                        <a:rPr lang="en-GB" sz="900" b="0" i="0" u="none" strike="noStrike" dirty="0">
                          <a:solidFill>
                            <a:srgbClr val="000000"/>
                          </a:solidFill>
                          <a:effectLst/>
                          <a:latin typeface="Arial" panose="020B0604020202020204" pitchFamily="34" charset="0"/>
                        </a:rPr>
                        <a:t>Self-catering (excl caravan and camping)</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£2,764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£512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£440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73703018"/>
                  </a:ext>
                </a:extLst>
              </a:tr>
              <a:tr h="180000">
                <a:tc>
                  <a:txBody>
                    <a:bodyPr/>
                    <a:lstStyle/>
                    <a:p>
                      <a:pPr algn="l" fontAlgn="ctr"/>
                      <a:r>
                        <a:rPr lang="en-GB" sz="900" b="0" i="0" u="none" strike="noStrike" dirty="0">
                          <a:solidFill>
                            <a:srgbClr val="000000"/>
                          </a:solidFill>
                          <a:effectLst/>
                          <a:latin typeface="Arial" panose="020B0604020202020204" pitchFamily="34" charset="0"/>
                        </a:rPr>
                        <a:t>Caravan or camping</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£1,759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£285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£369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0004"/>
                  </a:ext>
                </a:extLst>
              </a:tr>
              <a:tr h="180000">
                <a:tc>
                  <a:txBody>
                    <a:bodyPr/>
                    <a:lstStyle/>
                    <a:p>
                      <a:pPr algn="l" fontAlgn="ctr"/>
                      <a:r>
                        <a:rPr lang="en-GB" sz="900" b="0" i="0" u="none" strike="noStrike" dirty="0">
                          <a:solidFill>
                            <a:srgbClr val="000000"/>
                          </a:solidFill>
                          <a:effectLst/>
                          <a:latin typeface="Arial" panose="020B0604020202020204" pitchFamily="34" charset="0"/>
                        </a:rPr>
                        <a:t>Touring caravan (towed)\campervan\motorhome</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£474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£139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£76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80000">
                <a:tc>
                  <a:txBody>
                    <a:bodyPr/>
                    <a:lstStyle/>
                    <a:p>
                      <a:pPr algn="l" fontAlgn="ctr"/>
                      <a:r>
                        <a:rPr lang="en-GB" sz="900" b="0" i="0" u="none" strike="noStrike" dirty="0">
                          <a:solidFill>
                            <a:srgbClr val="000000"/>
                          </a:solidFill>
                          <a:effectLst/>
                          <a:latin typeface="Arial" panose="020B0604020202020204" pitchFamily="34" charset="0"/>
                        </a:rPr>
                        <a:t>Static caravan – not owned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£684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£40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£172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0006"/>
                  </a:ext>
                </a:extLst>
              </a:tr>
              <a:tr h="180000">
                <a:tc>
                  <a:txBody>
                    <a:bodyPr/>
                    <a:lstStyle/>
                    <a:p>
                      <a:pPr algn="l" fontAlgn="ctr"/>
                      <a:r>
                        <a:rPr lang="en-GB" sz="900" b="0" i="0" u="none" strike="noStrike" dirty="0">
                          <a:solidFill>
                            <a:srgbClr val="000000"/>
                          </a:solidFill>
                          <a:effectLst/>
                          <a:latin typeface="Arial" panose="020B0604020202020204" pitchFamily="34" charset="0"/>
                        </a:rPr>
                        <a:t>Static caravan – owned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£182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£55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80000">
                <a:tc>
                  <a:txBody>
                    <a:bodyPr/>
                    <a:lstStyle/>
                    <a:p>
                      <a:pPr algn="l" fontAlgn="ctr"/>
                      <a:r>
                        <a:rPr lang="en-GB" sz="900" b="0" i="0" u="none" strike="noStrike" dirty="0">
                          <a:solidFill>
                            <a:srgbClr val="000000"/>
                          </a:solidFill>
                          <a:effectLst/>
                          <a:latin typeface="Arial" panose="020B0604020202020204" pitchFamily="34" charset="0"/>
                        </a:rPr>
                        <a:t>Tent</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£389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£73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£61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0008"/>
                  </a:ext>
                </a:extLst>
              </a:tr>
              <a:tr h="180000">
                <a:tc>
                  <a:txBody>
                    <a:bodyPr/>
                    <a:lstStyle/>
                    <a:p>
                      <a:pPr algn="l" fontAlgn="ctr"/>
                      <a:r>
                        <a:rPr lang="en-GB" sz="900" b="0" i="0" u="none" strike="noStrike" dirty="0">
                          <a:solidFill>
                            <a:srgbClr val="000000"/>
                          </a:solidFill>
                          <a:effectLst/>
                          <a:latin typeface="Arial" panose="020B0604020202020204" pitchFamily="34" charset="0"/>
                        </a:rPr>
                        <a:t>Glamping/alternative accommodation e.g. yurt, tipi, ecopod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180000">
                <a:tc>
                  <a:txBody>
                    <a:bodyPr/>
                    <a:lstStyle/>
                    <a:p>
                      <a:pPr algn="l" fontAlgn="ctr"/>
                      <a:r>
                        <a:rPr lang="en-GB" sz="900" b="0" i="0" u="none" strike="noStrike" dirty="0">
                          <a:solidFill>
                            <a:srgbClr val="000000"/>
                          </a:solidFill>
                          <a:effectLst/>
                          <a:latin typeface="Arial" panose="020B0604020202020204" pitchFamily="34" charset="0"/>
                        </a:rPr>
                        <a:t>Hostel</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£75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£39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0010"/>
                  </a:ext>
                </a:extLst>
              </a:tr>
              <a:tr h="180000">
                <a:tc>
                  <a:txBody>
                    <a:bodyPr/>
                    <a:lstStyle/>
                    <a:p>
                      <a:pPr algn="l" fontAlgn="ctr"/>
                      <a:r>
                        <a:rPr lang="en-GB" sz="900" b="0" i="0" u="none" strike="noStrike" dirty="0">
                          <a:solidFill>
                            <a:srgbClr val="000000"/>
                          </a:solidFill>
                          <a:effectLst/>
                          <a:latin typeface="Arial" panose="020B0604020202020204" pitchFamily="34" charset="0"/>
                        </a:rPr>
                        <a:t>Airbnb/Someone else's home</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£375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£123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£52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80000">
                <a:tc>
                  <a:txBody>
                    <a:bodyPr/>
                    <a:lstStyle/>
                    <a:p>
                      <a:pPr algn="l" fontAlgn="ctr"/>
                      <a:r>
                        <a:rPr lang="en-GB" sz="900" b="0" i="0" u="none" strike="noStrike" dirty="0">
                          <a:solidFill>
                            <a:srgbClr val="000000"/>
                          </a:solidFill>
                          <a:effectLst/>
                          <a:latin typeface="Arial" panose="020B0604020202020204" pitchFamily="34" charset="0"/>
                        </a:rPr>
                        <a:t>Friend's home, Relative's home, Own second home\timeshare</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£3,333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£472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£240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0012"/>
                  </a:ext>
                </a:extLst>
              </a:tr>
            </a:tbl>
          </a:graphicData>
        </a:graphic>
      </p:graphicFrame>
      <p:sp>
        <p:nvSpPr>
          <p:cNvPr id="25" name="Content Placeholder 25"/>
          <p:cNvSpPr txBox="1">
            <a:spLocks/>
          </p:cNvSpPr>
          <p:nvPr/>
        </p:nvSpPr>
        <p:spPr>
          <a:xfrm>
            <a:off x="8238654" y="1892302"/>
            <a:ext cx="3597274" cy="1536698"/>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t>Total GB spend examined by accommodation type for England, Scotland and Wales.</a:t>
            </a:r>
          </a:p>
          <a:p>
            <a:r>
              <a:rPr lang="en-GB" sz="1050" b="1" dirty="0"/>
              <a:t>More is spent per trip on those involving commercial accommodation, compared to those staying with friends and relatives. Therefore, in all three countries, the highest spend was on trips involving staying in hotels/motels, and the second highest spend was on trips utilising non caravan and camping self-catering.</a:t>
            </a:r>
          </a:p>
        </p:txBody>
      </p:sp>
      <p:sp>
        <p:nvSpPr>
          <p:cNvPr id="9" name="TextBox 8">
            <a:extLst>
              <a:ext uri="{FF2B5EF4-FFF2-40B4-BE49-F238E27FC236}">
                <a16:creationId xmlns:a16="http://schemas.microsoft.com/office/drawing/2014/main" id="{4875F987-0FD2-48C7-AD28-96EC04BC1970}"/>
              </a:ext>
            </a:extLst>
          </p:cNvPr>
          <p:cNvSpPr txBox="1"/>
          <p:nvPr/>
        </p:nvSpPr>
        <p:spPr>
          <a:xfrm>
            <a:off x="8238654" y="4011708"/>
            <a:ext cx="3602509" cy="2100575"/>
          </a:xfrm>
          <a:prstGeom prst="rect">
            <a:avLst/>
          </a:prstGeom>
          <a:noFill/>
        </p:spPr>
        <p:txBody>
          <a:bodyPr wrap="square" lIns="0" tIns="0" rIns="0" bIns="0" rtlCol="0">
            <a:spAutoFit/>
          </a:bodyPr>
          <a:lstStyle/>
          <a:p>
            <a:r>
              <a:rPr lang="en-GB" sz="850" b="1" dirty="0"/>
              <a:t>Commercial accommodation</a:t>
            </a:r>
            <a:r>
              <a:rPr lang="en-GB" sz="850" dirty="0"/>
              <a:t>: Hotel, Motel, Serviced apartment, B &amp; B, Guest house, Farmhouse, Hostel, Holiday camp, Caravan or camping, Glamping/Alternative accommodation, AirBnB/Someone else’s home, Rented self-catering, University/School, Boat, Cruise ship, </a:t>
            </a:r>
          </a:p>
          <a:p>
            <a:endParaRPr lang="en-GB" sz="850" dirty="0"/>
          </a:p>
          <a:p>
            <a:r>
              <a:rPr lang="en-GB" sz="850" b="1" dirty="0"/>
              <a:t>Commercial serviced accommodation</a:t>
            </a:r>
            <a:r>
              <a:rPr lang="en-GB" sz="850" dirty="0"/>
              <a:t>: Hotel, Motel, Serviced apartment, B &amp; B, Guest house, Farmhouse, Hostel, Holiday camp with meals provided.</a:t>
            </a:r>
          </a:p>
          <a:p>
            <a:endParaRPr lang="en-GB" sz="850" dirty="0"/>
          </a:p>
          <a:p>
            <a:r>
              <a:rPr lang="en-GB" sz="850" b="1" dirty="0"/>
              <a:t>Self-catering (incl caravan and camping): </a:t>
            </a:r>
            <a:r>
              <a:rPr lang="en-GB" sz="850" dirty="0"/>
              <a:t>Rented flat/apartment/house/ chalet/villa/bungalow, Tent, Touring caravan/motorhome, Static caravan, Holiday camp without meals provided, Hostel, Boat. </a:t>
            </a:r>
          </a:p>
          <a:p>
            <a:endParaRPr lang="en-GB" sz="850" dirty="0"/>
          </a:p>
          <a:p>
            <a:r>
              <a:rPr lang="en-GB" sz="850" b="1" dirty="0"/>
              <a:t>Self-catering (excl caravan and camping): </a:t>
            </a:r>
            <a:r>
              <a:rPr lang="en-GB" sz="850" dirty="0"/>
              <a:t>Rented flat/apartment/house/ chalet/villa/bungalow, Holiday camp without meals provided, Hostel, Boat. </a:t>
            </a:r>
          </a:p>
          <a:p>
            <a:endParaRPr lang="en-GB" sz="900" dirty="0"/>
          </a:p>
        </p:txBody>
      </p:sp>
      <p:sp>
        <p:nvSpPr>
          <p:cNvPr id="13" name="Content Placeholder 25">
            <a:extLst>
              <a:ext uri="{FF2B5EF4-FFF2-40B4-BE49-F238E27FC236}">
                <a16:creationId xmlns:a16="http://schemas.microsoft.com/office/drawing/2014/main" id="{03BA359A-C799-498D-8C59-591931BBB66A}"/>
              </a:ext>
            </a:extLst>
          </p:cNvPr>
          <p:cNvSpPr txBox="1">
            <a:spLocks/>
          </p:cNvSpPr>
          <p:nvPr/>
        </p:nvSpPr>
        <p:spPr>
          <a:xfrm>
            <a:off x="379682" y="5814167"/>
            <a:ext cx="7655773" cy="59436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900" i="1" dirty="0"/>
              <a:t>NB This table shows the total amount spent on the trips where these types of accommodation were used, NOT the amount spent on the accommodation itself.</a:t>
            </a:r>
          </a:p>
          <a:p>
            <a:endParaRPr lang="en-GB" sz="1050" b="1" dirty="0"/>
          </a:p>
        </p:txBody>
      </p:sp>
      <p:sp>
        <p:nvSpPr>
          <p:cNvPr id="18" name="Freeform 18">
            <a:hlinkClick r:id="rId3" action="ppaction://hlinksldjump"/>
            <a:extLst>
              <a:ext uri="{FF2B5EF4-FFF2-40B4-BE49-F238E27FC236}">
                <a16:creationId xmlns:a16="http://schemas.microsoft.com/office/drawing/2014/main" id="{EC7FD647-0741-45E6-B4EF-64B840CA921B}"/>
              </a:ext>
            </a:extLst>
          </p:cNvPr>
          <p:cNvSpPr>
            <a:spLocks noEditPoints="1"/>
          </p:cNvSpPr>
          <p:nvPr/>
        </p:nvSpPr>
        <p:spPr bwMode="auto">
          <a:xfrm>
            <a:off x="5998233"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5"/>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cxnSp>
        <p:nvCxnSpPr>
          <p:cNvPr id="10" name="Straight Connector 9">
            <a:extLst>
              <a:ext uri="{FF2B5EF4-FFF2-40B4-BE49-F238E27FC236}">
                <a16:creationId xmlns:a16="http://schemas.microsoft.com/office/drawing/2014/main" id="{633DE25C-C699-4F02-B591-FBA1C69C7FAF}"/>
              </a:ext>
            </a:extLst>
          </p:cNvPr>
          <p:cNvCxnSpPr>
            <a:cxnSpLocks/>
          </p:cNvCxnSpPr>
          <p:nvPr/>
        </p:nvCxnSpPr>
        <p:spPr>
          <a:xfrm>
            <a:off x="8035455" y="1890440"/>
            <a:ext cx="0" cy="3923727"/>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11" name="Action Button: Information 16">
            <a:hlinkClick r:id="rId4" action="ppaction://hlinksldjump" highlightClick="1"/>
            <a:extLst>
              <a:ext uri="{FF2B5EF4-FFF2-40B4-BE49-F238E27FC236}">
                <a16:creationId xmlns:a16="http://schemas.microsoft.com/office/drawing/2014/main" id="{21777604-93A0-4A4E-8AC8-FC0C9599EB19}"/>
              </a:ext>
            </a:extLst>
          </p:cNvPr>
          <p:cNvSpPr/>
          <p:nvPr/>
        </p:nvSpPr>
        <p:spPr bwMode="ltGray">
          <a:xfrm>
            <a:off x="7776922" y="1886133"/>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2" name="Slide Number Placeholder 1">
            <a:extLst>
              <a:ext uri="{FF2B5EF4-FFF2-40B4-BE49-F238E27FC236}">
                <a16:creationId xmlns:a16="http://schemas.microsoft.com/office/drawing/2014/main" id="{BBCA7B71-D82D-497D-BF99-8571EBDAEFBD}"/>
              </a:ext>
            </a:extLst>
          </p:cNvPr>
          <p:cNvSpPr>
            <a:spLocks noGrp="1"/>
          </p:cNvSpPr>
          <p:nvPr>
            <p:ph type="sldNum" sz="quarter" idx="4"/>
          </p:nvPr>
        </p:nvSpPr>
        <p:spPr/>
        <p:txBody>
          <a:bodyPr/>
          <a:lstStyle/>
          <a:p>
            <a:fld id="{4034BEE3-566C-4068-A777-C3A4762E861B}" type="slidenum">
              <a:rPr lang="en-GB" smtClean="0"/>
              <a:pPr/>
              <a:t>45</a:t>
            </a:fld>
            <a:endParaRPr lang="en-GB" dirty="0"/>
          </a:p>
        </p:txBody>
      </p:sp>
    </p:spTree>
    <p:extLst>
      <p:ext uri="{BB962C8B-B14F-4D97-AF65-F5344CB8AC3E}">
        <p14:creationId xmlns:p14="http://schemas.microsoft.com/office/powerpoint/2010/main" val="32412881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Accommodation by destination </a:t>
            </a:r>
            <a:r>
              <a:rPr lang="en-GB" sz="1600" dirty="0"/>
              <a:t>(continued)</a:t>
            </a:r>
            <a:endParaRPr lang="en-GB" dirty="0"/>
          </a:p>
        </p:txBody>
      </p:sp>
      <p:graphicFrame>
        <p:nvGraphicFramePr>
          <p:cNvPr id="12" name="Table 11">
            <a:extLst>
              <a:ext uri="{FF2B5EF4-FFF2-40B4-BE49-F238E27FC236}">
                <a16:creationId xmlns:a16="http://schemas.microsoft.com/office/drawing/2014/main" id="{C9912483-2A85-4CAA-91F3-2FB950DD39DF}"/>
              </a:ext>
            </a:extLst>
          </p:cNvPr>
          <p:cNvGraphicFramePr>
            <a:graphicFrameLocks noGrp="1"/>
          </p:cNvGraphicFramePr>
          <p:nvPr>
            <p:extLst>
              <p:ext uri="{D42A27DB-BD31-4B8C-83A1-F6EECF244321}">
                <p14:modId xmlns:p14="http://schemas.microsoft.com/office/powerpoint/2010/main" val="1672245350"/>
              </p:ext>
            </p:extLst>
          </p:nvPr>
        </p:nvGraphicFramePr>
        <p:xfrm>
          <a:off x="355600" y="1886133"/>
          <a:ext cx="7361239" cy="3781935"/>
        </p:xfrm>
        <a:graphic>
          <a:graphicData uri="http://schemas.openxmlformats.org/drawingml/2006/table">
            <a:tbl>
              <a:tblPr/>
              <a:tblGrid>
                <a:gridCol w="2306666">
                  <a:extLst>
                    <a:ext uri="{9D8B030D-6E8A-4147-A177-3AD203B41FA5}">
                      <a16:colId xmlns:a16="http://schemas.microsoft.com/office/drawing/2014/main" val="20000"/>
                    </a:ext>
                  </a:extLst>
                </a:gridCol>
                <a:gridCol w="1695051">
                  <a:extLst>
                    <a:ext uri="{9D8B030D-6E8A-4147-A177-3AD203B41FA5}">
                      <a16:colId xmlns:a16="http://schemas.microsoft.com/office/drawing/2014/main" val="20001"/>
                    </a:ext>
                  </a:extLst>
                </a:gridCol>
                <a:gridCol w="1695051">
                  <a:extLst>
                    <a:ext uri="{9D8B030D-6E8A-4147-A177-3AD203B41FA5}">
                      <a16:colId xmlns:a16="http://schemas.microsoft.com/office/drawing/2014/main" val="20002"/>
                    </a:ext>
                  </a:extLst>
                </a:gridCol>
                <a:gridCol w="1664471">
                  <a:extLst>
                    <a:ext uri="{9D8B030D-6E8A-4147-A177-3AD203B41FA5}">
                      <a16:colId xmlns:a16="http://schemas.microsoft.com/office/drawing/2014/main" val="20003"/>
                    </a:ext>
                  </a:extLst>
                </a:gridCol>
              </a:tblGrid>
              <a:tr h="230400">
                <a:tc gridSpan="4">
                  <a:txBody>
                    <a:bodyPr/>
                    <a:lstStyle/>
                    <a:p>
                      <a:pPr algn="l" fontAlgn="ctr"/>
                      <a:r>
                        <a:rPr lang="en-GB" sz="900" b="1" i="0" u="none" strike="noStrike" dirty="0">
                          <a:solidFill>
                            <a:srgbClr val="FFFFFF"/>
                          </a:solidFill>
                          <a:effectLst/>
                          <a:latin typeface="Arial" panose="020B0604020202020204" pitchFamily="34" charset="0"/>
                        </a:rPr>
                        <a:t>Table 1.4.9 – Spend in GB by Accommodation Type</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0"/>
                  </a:ext>
                </a:extLst>
              </a:tr>
              <a:tr h="180000">
                <a:tc>
                  <a:txBody>
                    <a:bodyPr/>
                    <a:lstStyle/>
                    <a:p>
                      <a:pPr algn="ctr" fontAlgn="ctr"/>
                      <a:r>
                        <a:rPr lang="en-GB" sz="900" b="0" i="0" u="none" strike="noStrike" dirty="0">
                          <a:solidFill>
                            <a:srgbClr val="000000"/>
                          </a:solidFill>
                          <a:effectLst/>
                          <a:latin typeface="Arial" panose="020B0604020202020204" pitchFamily="34" charset="0"/>
                        </a:rPr>
                        <a:t> -</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1000" b="1" i="0" u="none" strike="noStrike" dirty="0">
                          <a:solidFill>
                            <a:srgbClr val="000000"/>
                          </a:solidFill>
                          <a:effectLst/>
                          <a:latin typeface="Arial" panose="020B0604020202020204" pitchFamily="34" charset="0"/>
                        </a:rPr>
                        <a:t>England</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1000" b="1" i="0" u="none" strike="noStrike" dirty="0">
                          <a:solidFill>
                            <a:srgbClr val="000000"/>
                          </a:solidFill>
                          <a:effectLst/>
                          <a:latin typeface="Arial" panose="020B0604020202020204" pitchFamily="34" charset="0"/>
                        </a:rPr>
                        <a:t>Scotland</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1000" b="1" i="0" u="none" strike="noStrike" dirty="0">
                          <a:solidFill>
                            <a:srgbClr val="000000"/>
                          </a:solidFill>
                          <a:effectLst/>
                          <a:latin typeface="Arial" panose="020B0604020202020204" pitchFamily="34" charset="0"/>
                        </a:rPr>
                        <a:t>Wales</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80000">
                <a:tc>
                  <a:txBody>
                    <a:bodyPr/>
                    <a:lstStyle/>
                    <a:p>
                      <a:pPr algn="l" fontAlgn="ctr"/>
                      <a:r>
                        <a:rPr lang="en-GB" sz="900" b="1" i="0" u="none" strike="noStrike" dirty="0">
                          <a:solidFill>
                            <a:srgbClr val="000000"/>
                          </a:solidFill>
                          <a:effectLst/>
                          <a:latin typeface="Arial" panose="020B0604020202020204" pitchFamily="34" charset="0"/>
                        </a:rPr>
                        <a:t>Accommodation</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1000" b="1" i="0" u="none" strike="noStrike" dirty="0">
                          <a:solidFill>
                            <a:srgbClr val="000000"/>
                          </a:solidFill>
                          <a:effectLst/>
                          <a:latin typeface="Arial" panose="020B0604020202020204" pitchFamily="34" charset="0"/>
                        </a:rPr>
                        <a:t>% share</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1000" b="1" i="0" u="none" strike="noStrike" dirty="0">
                          <a:solidFill>
                            <a:srgbClr val="000000"/>
                          </a:solidFill>
                          <a:effectLst/>
                          <a:latin typeface="Arial" panose="020B0604020202020204" pitchFamily="34" charset="0"/>
                        </a:rPr>
                        <a:t>% share</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1000" b="1" i="0" u="none" strike="noStrike" dirty="0">
                          <a:solidFill>
                            <a:srgbClr val="000000"/>
                          </a:solidFill>
                          <a:effectLst/>
                          <a:latin typeface="Arial" panose="020B0604020202020204" pitchFamily="34" charset="0"/>
                        </a:rPr>
                        <a:t>% share</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02"/>
                  </a:ext>
                </a:extLst>
              </a:tr>
              <a:tr h="180000">
                <a:tc>
                  <a:txBody>
                    <a:bodyPr/>
                    <a:lstStyle/>
                    <a:p>
                      <a:pPr algn="l" fontAlgn="ctr"/>
                      <a:r>
                        <a:rPr lang="en-GB" sz="900" b="1" i="0" u="none" strike="noStrike" dirty="0">
                          <a:solidFill>
                            <a:srgbClr val="000000"/>
                          </a:solidFill>
                          <a:effectLst/>
                          <a:latin typeface="Arial" panose="020B0604020202020204" pitchFamily="34" charset="0"/>
                        </a:rPr>
                        <a:t>Total</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b"/>
                      <a:r>
                        <a:rPr lang="en-GB" sz="900" b="1" i="0" u="none" strike="noStrike" dirty="0">
                          <a:solidFill>
                            <a:srgbClr val="000000"/>
                          </a:solidFill>
                          <a:effectLst/>
                          <a:latin typeface="Arial" panose="020B0604020202020204" pitchFamily="34" charset="0"/>
                        </a:rPr>
                        <a:t>100%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b"/>
                      <a:r>
                        <a:rPr lang="en-GB" sz="900" b="1" i="0" u="none" strike="noStrike" dirty="0">
                          <a:solidFill>
                            <a:srgbClr val="000000"/>
                          </a:solidFill>
                          <a:effectLst/>
                          <a:latin typeface="Arial" panose="020B0604020202020204" pitchFamily="34" charset="0"/>
                        </a:rPr>
                        <a:t>100%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b"/>
                      <a:r>
                        <a:rPr lang="en-GB" sz="900" b="1" i="0" u="none" strike="noStrike" dirty="0">
                          <a:solidFill>
                            <a:srgbClr val="000000"/>
                          </a:solidFill>
                          <a:effectLst/>
                          <a:latin typeface="Arial" panose="020B0604020202020204" pitchFamily="34" charset="0"/>
                        </a:rPr>
                        <a:t>100%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338044313"/>
                  </a:ext>
                </a:extLst>
              </a:tr>
              <a:tr h="180000">
                <a:tc>
                  <a:txBody>
                    <a:bodyPr/>
                    <a:lstStyle/>
                    <a:p>
                      <a:pPr algn="l" fontAlgn="ctr"/>
                      <a:r>
                        <a:rPr lang="en-GB" sz="900" b="0" i="0" u="none" strike="noStrike" dirty="0">
                          <a:solidFill>
                            <a:srgbClr val="000000"/>
                          </a:solidFill>
                          <a:effectLst/>
                          <a:latin typeface="Arial" panose="020B0604020202020204" pitchFamily="34" charset="0"/>
                        </a:rPr>
                        <a:t>Commercial accommodation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80.0%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83.8%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86.4%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0003"/>
                  </a:ext>
                </a:extLst>
              </a:tr>
              <a:tr h="180000">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en-GB" sz="900" b="0" i="0" u="none" strike="noStrike" dirty="0">
                          <a:solidFill>
                            <a:srgbClr val="000000"/>
                          </a:solidFill>
                          <a:effectLst/>
                          <a:latin typeface="Arial" panose="020B0604020202020204" pitchFamily="34" charset="0"/>
                        </a:rPr>
                        <a:t>Commercial serviced accommodation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56.9%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55.9%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46.6%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25690605"/>
                  </a:ext>
                </a:extLst>
              </a:tr>
              <a:tr h="180000">
                <a:tc>
                  <a:txBody>
                    <a:bodyPr/>
                    <a:lstStyle/>
                    <a:p>
                      <a:pPr algn="l" fontAlgn="ctr"/>
                      <a:r>
                        <a:rPr lang="en-GB" sz="900" b="0" i="0" u="none" strike="noStrike" dirty="0">
                          <a:solidFill>
                            <a:srgbClr val="000000"/>
                          </a:solidFill>
                          <a:effectLst/>
                          <a:latin typeface="Arial" panose="020B0604020202020204" pitchFamily="34" charset="0"/>
                        </a:rPr>
                        <a:t>Hotel/motel</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47.8%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45.0%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31.2%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2843596605"/>
                  </a:ext>
                </a:extLst>
              </a:tr>
              <a:tr h="180000">
                <a:tc>
                  <a:txBody>
                    <a:bodyPr/>
                    <a:lstStyle/>
                    <a:p>
                      <a:pPr algn="l" fontAlgn="ctr"/>
                      <a:r>
                        <a:rPr lang="en-GB" sz="900" b="0" i="0" u="none" strike="noStrike" dirty="0">
                          <a:solidFill>
                            <a:srgbClr val="000000"/>
                          </a:solidFill>
                          <a:effectLst/>
                          <a:latin typeface="Arial" panose="020B0604020202020204" pitchFamily="34" charset="0"/>
                        </a:rPr>
                        <a:t>Guest house/B&amp;B</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6.5%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8.3%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10.5%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118846"/>
                  </a:ext>
                </a:extLst>
              </a:tr>
              <a:tr h="180000">
                <a:tc>
                  <a:txBody>
                    <a:bodyPr/>
                    <a:lstStyle/>
                    <a:p>
                      <a:pPr algn="l" fontAlgn="ctr"/>
                      <a:r>
                        <a:rPr lang="en-GB" sz="900" b="0" i="0" u="none" strike="noStrike" dirty="0">
                          <a:solidFill>
                            <a:srgbClr val="000000"/>
                          </a:solidFill>
                          <a:effectLst/>
                          <a:latin typeface="Arial" panose="020B0604020202020204" pitchFamily="34" charset="0"/>
                        </a:rPr>
                        <a:t>Self-catering (incl caravan and camping)</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23.4%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24.9%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40.5%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542661175"/>
                  </a:ext>
                </a:extLst>
              </a:tr>
              <a:tr h="180000">
                <a:tc>
                  <a:txBody>
                    <a:bodyPr/>
                    <a:lstStyle/>
                    <a:p>
                      <a:pPr algn="l" fontAlgn="ctr"/>
                      <a:r>
                        <a:rPr lang="en-GB" sz="900" b="0" i="0" u="none" strike="noStrike" dirty="0">
                          <a:solidFill>
                            <a:srgbClr val="000000"/>
                          </a:solidFill>
                          <a:effectLst/>
                          <a:latin typeface="Arial" panose="020B0604020202020204" pitchFamily="34" charset="0"/>
                        </a:rPr>
                        <a:t>Self-catering (excl caravan and camping)</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14.2%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16.0%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22.0%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73703018"/>
                  </a:ext>
                </a:extLst>
              </a:tr>
              <a:tr h="180000">
                <a:tc>
                  <a:txBody>
                    <a:bodyPr/>
                    <a:lstStyle/>
                    <a:p>
                      <a:pPr algn="l" fontAlgn="ctr"/>
                      <a:r>
                        <a:rPr lang="en-GB" sz="900" b="0" i="0" u="none" strike="noStrike" dirty="0">
                          <a:solidFill>
                            <a:srgbClr val="000000"/>
                          </a:solidFill>
                          <a:effectLst/>
                          <a:latin typeface="Arial" panose="020B0604020202020204" pitchFamily="34" charset="0"/>
                        </a:rPr>
                        <a:t>Caravan or camping</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9.0%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8.9%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18.4%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0004"/>
                  </a:ext>
                </a:extLst>
              </a:tr>
              <a:tr h="180000">
                <a:tc>
                  <a:txBody>
                    <a:bodyPr/>
                    <a:lstStyle/>
                    <a:p>
                      <a:pPr algn="l" fontAlgn="ctr"/>
                      <a:r>
                        <a:rPr lang="en-GB" sz="900" b="0" i="0" u="none" strike="noStrike" dirty="0">
                          <a:solidFill>
                            <a:srgbClr val="000000"/>
                          </a:solidFill>
                          <a:effectLst/>
                          <a:latin typeface="Arial" panose="020B0604020202020204" pitchFamily="34" charset="0"/>
                        </a:rPr>
                        <a:t>Touring caravan (towed)\campervan\motorhome</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2.4%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4.3%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3.8%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80000">
                <a:tc>
                  <a:txBody>
                    <a:bodyPr/>
                    <a:lstStyle/>
                    <a:p>
                      <a:pPr algn="l" fontAlgn="ctr"/>
                      <a:r>
                        <a:rPr lang="en-GB" sz="900" b="0" i="0" u="none" strike="noStrike" dirty="0">
                          <a:solidFill>
                            <a:srgbClr val="000000"/>
                          </a:solidFill>
                          <a:effectLst/>
                          <a:latin typeface="Arial" panose="020B0604020202020204" pitchFamily="34" charset="0"/>
                        </a:rPr>
                        <a:t>Static caravan – not owned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3.5%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8.6%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0006"/>
                  </a:ext>
                </a:extLst>
              </a:tr>
              <a:tr h="180000">
                <a:tc>
                  <a:txBody>
                    <a:bodyPr/>
                    <a:lstStyle/>
                    <a:p>
                      <a:pPr algn="l" fontAlgn="ctr"/>
                      <a:r>
                        <a:rPr lang="en-GB" sz="900" b="0" i="0" u="none" strike="noStrike" dirty="0">
                          <a:solidFill>
                            <a:srgbClr val="000000"/>
                          </a:solidFill>
                          <a:effectLst/>
                          <a:latin typeface="Arial" panose="020B0604020202020204" pitchFamily="34" charset="0"/>
                        </a:rPr>
                        <a:t>Static caravan – owned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0.9%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0.9%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2.7%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80000">
                <a:tc>
                  <a:txBody>
                    <a:bodyPr/>
                    <a:lstStyle/>
                    <a:p>
                      <a:pPr algn="l" fontAlgn="ctr"/>
                      <a:r>
                        <a:rPr lang="en-GB" sz="900" b="0" i="0" u="none" strike="noStrike" dirty="0">
                          <a:solidFill>
                            <a:srgbClr val="000000"/>
                          </a:solidFill>
                          <a:effectLst/>
                          <a:latin typeface="Arial" panose="020B0604020202020204" pitchFamily="34" charset="0"/>
                        </a:rPr>
                        <a:t>Tent</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2.3%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0008"/>
                  </a:ext>
                </a:extLst>
              </a:tr>
              <a:tr h="180000">
                <a:tc>
                  <a:txBody>
                    <a:bodyPr/>
                    <a:lstStyle/>
                    <a:p>
                      <a:pPr algn="l" fontAlgn="ctr"/>
                      <a:r>
                        <a:rPr lang="en-GB" sz="900" b="0" i="0" u="none" strike="noStrike" dirty="0">
                          <a:solidFill>
                            <a:srgbClr val="000000"/>
                          </a:solidFill>
                          <a:effectLst/>
                          <a:latin typeface="Arial" panose="020B0604020202020204" pitchFamily="34" charset="0"/>
                        </a:rPr>
                        <a:t>Glamping/alternative accommodation e.g. yurt, tipi, ecopod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0.5%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0.3%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0.3%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180000">
                <a:tc>
                  <a:txBody>
                    <a:bodyPr/>
                    <a:lstStyle/>
                    <a:p>
                      <a:pPr algn="l" fontAlgn="ctr"/>
                      <a:r>
                        <a:rPr lang="en-GB" sz="900" b="0" i="0" u="none" strike="noStrike" dirty="0">
                          <a:solidFill>
                            <a:srgbClr val="000000"/>
                          </a:solidFill>
                          <a:effectLst/>
                          <a:latin typeface="Arial" panose="020B0604020202020204" pitchFamily="34" charset="0"/>
                        </a:rPr>
                        <a:t>Hostel</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0.4%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0.7%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0010"/>
                  </a:ext>
                </a:extLst>
              </a:tr>
              <a:tr h="180000">
                <a:tc>
                  <a:txBody>
                    <a:bodyPr/>
                    <a:lstStyle/>
                    <a:p>
                      <a:pPr algn="l" fontAlgn="ctr"/>
                      <a:r>
                        <a:rPr lang="en-GB" sz="900" b="0" i="0" u="none" strike="noStrike" dirty="0">
                          <a:solidFill>
                            <a:srgbClr val="000000"/>
                          </a:solidFill>
                          <a:effectLst/>
                          <a:latin typeface="Arial" panose="020B0604020202020204" pitchFamily="34" charset="0"/>
                        </a:rPr>
                        <a:t>Airbnb/Someone else's home</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3.8%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2.6%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80000">
                <a:tc>
                  <a:txBody>
                    <a:bodyPr/>
                    <a:lstStyle/>
                    <a:p>
                      <a:pPr algn="l" fontAlgn="ctr"/>
                      <a:r>
                        <a:rPr lang="en-GB" sz="900" b="0" i="0" u="none" strike="noStrike" dirty="0">
                          <a:solidFill>
                            <a:srgbClr val="000000"/>
                          </a:solidFill>
                          <a:effectLst/>
                          <a:latin typeface="Arial" panose="020B0604020202020204" pitchFamily="34" charset="0"/>
                        </a:rPr>
                        <a:t>Friend's home, Relative's home, Own second home\timeshare</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17.1%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14.8%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0012"/>
                  </a:ext>
                </a:extLst>
              </a:tr>
            </a:tbl>
          </a:graphicData>
        </a:graphic>
      </p:graphicFrame>
      <p:sp>
        <p:nvSpPr>
          <p:cNvPr id="25" name="Content Placeholder 25"/>
          <p:cNvSpPr txBox="1">
            <a:spLocks/>
          </p:cNvSpPr>
          <p:nvPr/>
        </p:nvSpPr>
        <p:spPr>
          <a:xfrm>
            <a:off x="8238654" y="1892302"/>
            <a:ext cx="3611562" cy="381952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t>Total GB spend examined by accommodation type for England, Scotland and Wales.</a:t>
            </a:r>
          </a:p>
          <a:p>
            <a:r>
              <a:rPr lang="en-GB" sz="1050" b="1" dirty="0"/>
              <a:t>Because hotels generally cost more per night than most other types of accommodation trips which utilise hotel/motel accommodation tend to be more expensive.  Therefore, in England 48% of money spent on all overnight trips was spent on trips where hotel or motel accommodation was used.  In Scotland the percentage is similar, at 45%, while in Wales it was 31% of all spend.</a:t>
            </a:r>
          </a:p>
          <a:p>
            <a:r>
              <a:rPr lang="en-GB" sz="1050" b="1" dirty="0"/>
              <a:t>In England and Scotland, 23% and 25% respectively of spend was on trips involving self-catering (including caravan/camping), whereas in Wales self-catering trips  represented a higher proportion of spend (41%).</a:t>
            </a:r>
          </a:p>
          <a:p>
            <a:r>
              <a:rPr lang="en-GB" sz="1050" b="1" dirty="0"/>
              <a:t>In England 17% of spend was on stays with friends, family, a second home or timeshare, in Scotland it was 15% and in Wales 12%.  The price of these accommodation types tends to be much less expensive, often resulting in a lower total spend overall, and reducing the proportion of total spend accounted for by these trips.</a:t>
            </a:r>
          </a:p>
        </p:txBody>
      </p:sp>
      <p:sp>
        <p:nvSpPr>
          <p:cNvPr id="18" name="Freeform 18">
            <a:hlinkClick r:id="rId3" action="ppaction://hlinksldjump"/>
            <a:extLst>
              <a:ext uri="{FF2B5EF4-FFF2-40B4-BE49-F238E27FC236}">
                <a16:creationId xmlns:a16="http://schemas.microsoft.com/office/drawing/2014/main" id="{3B808667-BDEF-4AEC-81FC-7115E7BFEDCC}"/>
              </a:ext>
            </a:extLst>
          </p:cNvPr>
          <p:cNvSpPr>
            <a:spLocks noEditPoints="1"/>
          </p:cNvSpPr>
          <p:nvPr/>
        </p:nvSpPr>
        <p:spPr bwMode="auto">
          <a:xfrm>
            <a:off x="5998233"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5"/>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cxnSp>
        <p:nvCxnSpPr>
          <p:cNvPr id="10" name="Straight Connector 9">
            <a:extLst>
              <a:ext uri="{FF2B5EF4-FFF2-40B4-BE49-F238E27FC236}">
                <a16:creationId xmlns:a16="http://schemas.microsoft.com/office/drawing/2014/main" id="{9F722497-D34E-48D7-A86D-D1D828ADD9FB}"/>
              </a:ext>
            </a:extLst>
          </p:cNvPr>
          <p:cNvCxnSpPr>
            <a:cxnSpLocks/>
          </p:cNvCxnSpPr>
          <p:nvPr/>
        </p:nvCxnSpPr>
        <p:spPr>
          <a:xfrm>
            <a:off x="8035455" y="1890440"/>
            <a:ext cx="0" cy="3906309"/>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11" name="Action Button: Information 16">
            <a:hlinkClick r:id="rId4" action="ppaction://hlinksldjump" highlightClick="1"/>
            <a:extLst>
              <a:ext uri="{FF2B5EF4-FFF2-40B4-BE49-F238E27FC236}">
                <a16:creationId xmlns:a16="http://schemas.microsoft.com/office/drawing/2014/main" id="{383F0E64-1309-492B-9CF1-8C4B1BDF9B3D}"/>
              </a:ext>
            </a:extLst>
          </p:cNvPr>
          <p:cNvSpPr/>
          <p:nvPr/>
        </p:nvSpPr>
        <p:spPr bwMode="ltGray">
          <a:xfrm>
            <a:off x="7776922" y="1886133"/>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15" name="Content Placeholder 25">
            <a:extLst>
              <a:ext uri="{FF2B5EF4-FFF2-40B4-BE49-F238E27FC236}">
                <a16:creationId xmlns:a16="http://schemas.microsoft.com/office/drawing/2014/main" id="{C9AD7E9A-C677-4D12-A236-51AB3B8BC473}"/>
              </a:ext>
            </a:extLst>
          </p:cNvPr>
          <p:cNvSpPr txBox="1">
            <a:spLocks/>
          </p:cNvSpPr>
          <p:nvPr/>
        </p:nvSpPr>
        <p:spPr>
          <a:xfrm>
            <a:off x="379682" y="5814167"/>
            <a:ext cx="7655773" cy="59436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900" i="1" dirty="0"/>
              <a:t>NB This table shows the proportion of the total amount spent on the trips where these types of accommodation were used, NOT the proportion of amount spent on the accommodation itself.</a:t>
            </a:r>
          </a:p>
          <a:p>
            <a:endParaRPr lang="en-GB" sz="1050" b="1" dirty="0"/>
          </a:p>
        </p:txBody>
      </p:sp>
      <p:sp>
        <p:nvSpPr>
          <p:cNvPr id="2" name="Slide Number Placeholder 1">
            <a:extLst>
              <a:ext uri="{FF2B5EF4-FFF2-40B4-BE49-F238E27FC236}">
                <a16:creationId xmlns:a16="http://schemas.microsoft.com/office/drawing/2014/main" id="{77C6FA48-D83F-4FA8-A722-3054166B523C}"/>
              </a:ext>
            </a:extLst>
          </p:cNvPr>
          <p:cNvSpPr>
            <a:spLocks noGrp="1"/>
          </p:cNvSpPr>
          <p:nvPr>
            <p:ph type="sldNum" sz="quarter" idx="4"/>
          </p:nvPr>
        </p:nvSpPr>
        <p:spPr/>
        <p:txBody>
          <a:bodyPr/>
          <a:lstStyle/>
          <a:p>
            <a:fld id="{4034BEE3-566C-4068-A777-C3A4762E861B}" type="slidenum">
              <a:rPr lang="en-GB" smtClean="0"/>
              <a:pPr/>
              <a:t>46</a:t>
            </a:fld>
            <a:endParaRPr lang="en-GB" dirty="0"/>
          </a:p>
        </p:txBody>
      </p:sp>
    </p:spTree>
    <p:extLst>
      <p:ext uri="{BB962C8B-B14F-4D97-AF65-F5344CB8AC3E}">
        <p14:creationId xmlns:p14="http://schemas.microsoft.com/office/powerpoint/2010/main" val="40632814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Accommodation by Holiday Trips</a:t>
            </a:r>
          </a:p>
        </p:txBody>
      </p:sp>
      <p:graphicFrame>
        <p:nvGraphicFramePr>
          <p:cNvPr id="34" name="Table 33">
            <a:extLst>
              <a:ext uri="{FF2B5EF4-FFF2-40B4-BE49-F238E27FC236}">
                <a16:creationId xmlns:a16="http://schemas.microsoft.com/office/drawing/2014/main" id="{39375605-EA93-4A0F-BBB8-D3E7793F5D93}"/>
              </a:ext>
            </a:extLst>
          </p:cNvPr>
          <p:cNvGraphicFramePr>
            <a:graphicFrameLocks noGrp="1"/>
          </p:cNvGraphicFramePr>
          <p:nvPr>
            <p:extLst>
              <p:ext uri="{D42A27DB-BD31-4B8C-83A1-F6EECF244321}">
                <p14:modId xmlns:p14="http://schemas.microsoft.com/office/powerpoint/2010/main" val="462420156"/>
              </p:ext>
            </p:extLst>
          </p:nvPr>
        </p:nvGraphicFramePr>
        <p:xfrm>
          <a:off x="360362" y="1886692"/>
          <a:ext cx="7356475" cy="3678090"/>
        </p:xfrm>
        <a:graphic>
          <a:graphicData uri="http://schemas.openxmlformats.org/drawingml/2006/table">
            <a:tbl>
              <a:tblPr/>
              <a:tblGrid>
                <a:gridCol w="2560341">
                  <a:extLst>
                    <a:ext uri="{9D8B030D-6E8A-4147-A177-3AD203B41FA5}">
                      <a16:colId xmlns:a16="http://schemas.microsoft.com/office/drawing/2014/main" val="20000"/>
                    </a:ext>
                  </a:extLst>
                </a:gridCol>
                <a:gridCol w="1658814">
                  <a:extLst>
                    <a:ext uri="{9D8B030D-6E8A-4147-A177-3AD203B41FA5}">
                      <a16:colId xmlns:a16="http://schemas.microsoft.com/office/drawing/2014/main" val="20002"/>
                    </a:ext>
                  </a:extLst>
                </a:gridCol>
                <a:gridCol w="1568660">
                  <a:extLst>
                    <a:ext uri="{9D8B030D-6E8A-4147-A177-3AD203B41FA5}">
                      <a16:colId xmlns:a16="http://schemas.microsoft.com/office/drawing/2014/main" val="20003"/>
                    </a:ext>
                  </a:extLst>
                </a:gridCol>
                <a:gridCol w="1568660">
                  <a:extLst>
                    <a:ext uri="{9D8B030D-6E8A-4147-A177-3AD203B41FA5}">
                      <a16:colId xmlns:a16="http://schemas.microsoft.com/office/drawing/2014/main" val="20004"/>
                    </a:ext>
                  </a:extLst>
                </a:gridCol>
              </a:tblGrid>
              <a:tr h="230400">
                <a:tc gridSpan="4">
                  <a:txBody>
                    <a:bodyPr/>
                    <a:lstStyle/>
                    <a:p>
                      <a:pPr algn="l" fontAlgn="ctr"/>
                      <a:r>
                        <a:rPr lang="en-GB" sz="900" b="1" i="0" u="none" strike="noStrike" dirty="0">
                          <a:solidFill>
                            <a:srgbClr val="FFFFFF"/>
                          </a:solidFill>
                          <a:effectLst/>
                          <a:latin typeface="Arial" panose="020B0604020202020204" pitchFamily="34" charset="0"/>
                        </a:rPr>
                        <a:t>Table 1.4.10 – Holiday Trips in GB</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0"/>
                  </a:ext>
                </a:extLst>
              </a:tr>
              <a:tr h="180000">
                <a:tc gridSpan="4">
                  <a:txBody>
                    <a:bodyPr/>
                    <a:lstStyle/>
                    <a:p>
                      <a:pPr algn="l" fontAlgn="ctr"/>
                      <a:r>
                        <a:rPr lang="en-GB" sz="900" b="1" i="0" u="none" strike="noStrike" dirty="0">
                          <a:solidFill>
                            <a:srgbClr val="000000"/>
                          </a:solidFill>
                          <a:effectLst/>
                          <a:latin typeface="Arial" panose="020B0604020202020204" pitchFamily="34" charset="0"/>
                        </a:rPr>
                        <a:t>All Holiday Trips (millions)</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1"/>
                  </a:ext>
                </a:extLst>
              </a:tr>
              <a:tr h="180000">
                <a:tc>
                  <a:txBody>
                    <a:bodyPr/>
                    <a:lstStyle/>
                    <a:p>
                      <a:pPr algn="l" fontAlgn="ctr"/>
                      <a:r>
                        <a:rPr lang="en-GB" sz="900" b="1" i="0" u="none" strike="noStrike" dirty="0">
                          <a:solidFill>
                            <a:srgbClr val="000000"/>
                          </a:solidFill>
                          <a:effectLst/>
                          <a:latin typeface="Arial" panose="020B0604020202020204" pitchFamily="34" charset="0"/>
                        </a:rPr>
                        <a:t>Accommodation</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1000" b="1" i="0" u="none" strike="noStrike" dirty="0">
                          <a:solidFill>
                            <a:srgbClr val="000000"/>
                          </a:solidFill>
                          <a:effectLst/>
                          <a:latin typeface="Arial" panose="020B0604020202020204" pitchFamily="34" charset="0"/>
                        </a:rPr>
                        <a:t>England</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1000" b="1" i="0" u="none" strike="noStrike" dirty="0">
                          <a:solidFill>
                            <a:srgbClr val="000000"/>
                          </a:solidFill>
                          <a:effectLst/>
                          <a:latin typeface="Arial" panose="020B0604020202020204" pitchFamily="34" charset="0"/>
                        </a:rPr>
                        <a:t>Scotland</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1000" b="1" i="0" u="none" strike="noStrike" dirty="0">
                          <a:solidFill>
                            <a:srgbClr val="000000"/>
                          </a:solidFill>
                          <a:effectLst/>
                          <a:latin typeface="Arial" panose="020B0604020202020204" pitchFamily="34" charset="0"/>
                        </a:rPr>
                        <a:t>Wales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02"/>
                  </a:ext>
                </a:extLst>
              </a:tr>
              <a:tr h="180000">
                <a:tc>
                  <a:txBody>
                    <a:bodyPr/>
                    <a:lstStyle/>
                    <a:p>
                      <a:pPr algn="l" fontAlgn="ctr"/>
                      <a:r>
                        <a:rPr lang="en-GB" sz="900" b="1" i="0" u="none" strike="noStrike" dirty="0">
                          <a:solidFill>
                            <a:srgbClr val="000000"/>
                          </a:solidFill>
                          <a:effectLst/>
                          <a:latin typeface="Arial" panose="020B0604020202020204" pitchFamily="34" charset="0"/>
                        </a:rPr>
                        <a:t>Total</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1" i="0" u="none" strike="noStrike" kern="1200" dirty="0">
                          <a:solidFill>
                            <a:srgbClr val="000000"/>
                          </a:solidFill>
                          <a:effectLst/>
                          <a:latin typeface="Arial" panose="020B0604020202020204" pitchFamily="34" charset="0"/>
                          <a:ea typeface="+mn-ea"/>
                          <a:cs typeface="+mn-cs"/>
                        </a:rPr>
                        <a:t>46.407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1" i="0" u="none" strike="noStrike" kern="1200" dirty="0">
                          <a:solidFill>
                            <a:srgbClr val="000000"/>
                          </a:solidFill>
                          <a:effectLst/>
                          <a:latin typeface="Arial" panose="020B0604020202020204" pitchFamily="34" charset="0"/>
                          <a:ea typeface="+mn-ea"/>
                          <a:cs typeface="+mn-cs"/>
                        </a:rPr>
                        <a:t>7.748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1" i="0" u="none" strike="noStrike" kern="1200" dirty="0">
                          <a:solidFill>
                            <a:srgbClr val="000000"/>
                          </a:solidFill>
                          <a:effectLst/>
                          <a:latin typeface="Arial" panose="020B0604020202020204" pitchFamily="34" charset="0"/>
                          <a:ea typeface="+mn-ea"/>
                          <a:cs typeface="+mn-cs"/>
                        </a:rPr>
                        <a:t>6.710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46810717"/>
                  </a:ext>
                </a:extLst>
              </a:tr>
              <a:tr h="180000">
                <a:tc>
                  <a:txBody>
                    <a:bodyPr/>
                    <a:lstStyle/>
                    <a:p>
                      <a:pPr algn="l" fontAlgn="ctr"/>
                      <a:r>
                        <a:rPr lang="en-GB" sz="900" b="0" i="0" u="none" strike="noStrike" dirty="0">
                          <a:solidFill>
                            <a:srgbClr val="000000"/>
                          </a:solidFill>
                          <a:effectLst/>
                          <a:latin typeface="Arial" panose="020B0604020202020204" pitchFamily="34" charset="0"/>
                        </a:rPr>
                        <a:t>Commercial accommodation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39.630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6.819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5.976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3"/>
                  </a:ext>
                </a:extLst>
              </a:tr>
              <a:tr h="180000">
                <a:tc>
                  <a:txBody>
                    <a:bodyPr/>
                    <a:lstStyle/>
                    <a:p>
                      <a:pPr algn="l" fontAlgn="ctr"/>
                      <a:r>
                        <a:rPr lang="en-GB" sz="900" b="0" i="0" u="none" strike="noStrike" dirty="0">
                          <a:solidFill>
                            <a:srgbClr val="000000"/>
                          </a:solidFill>
                          <a:effectLst/>
                          <a:latin typeface="Arial" panose="020B0604020202020204" pitchFamily="34" charset="0"/>
                        </a:rPr>
                        <a:t>Commercial serviced accommodation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23.857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4.160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2.487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236317686"/>
                  </a:ext>
                </a:extLst>
              </a:tr>
              <a:tr h="180000">
                <a:tc>
                  <a:txBody>
                    <a:bodyPr/>
                    <a:lstStyle/>
                    <a:p>
                      <a:pPr algn="l" fontAlgn="ctr"/>
                      <a:r>
                        <a:rPr lang="en-GB" sz="900" b="0" i="0" u="none" strike="noStrike" dirty="0">
                          <a:solidFill>
                            <a:srgbClr val="000000"/>
                          </a:solidFill>
                          <a:effectLst/>
                          <a:latin typeface="Arial" panose="020B0604020202020204" pitchFamily="34" charset="0"/>
                        </a:rPr>
                        <a:t>Hotel/motel</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19.349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3.328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1.724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155212900"/>
                  </a:ext>
                </a:extLst>
              </a:tr>
              <a:tr h="180000">
                <a:tc>
                  <a:txBody>
                    <a:bodyPr/>
                    <a:lstStyle/>
                    <a:p>
                      <a:pPr algn="l" fontAlgn="ctr"/>
                      <a:r>
                        <a:rPr lang="en-GB" sz="900" b="0" i="0" u="none" strike="noStrike" dirty="0">
                          <a:solidFill>
                            <a:srgbClr val="000000"/>
                          </a:solidFill>
                          <a:effectLst/>
                          <a:latin typeface="Arial" panose="020B0604020202020204" pitchFamily="34" charset="0"/>
                        </a:rPr>
                        <a:t>Guest house/B&amp;B</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3.080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0.671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0.577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839271961"/>
                  </a:ext>
                </a:extLst>
              </a:tr>
              <a:tr h="180000">
                <a:tc>
                  <a:txBody>
                    <a:bodyPr/>
                    <a:lstStyle/>
                    <a:p>
                      <a:pPr algn="l" fontAlgn="ctr"/>
                      <a:r>
                        <a:rPr lang="en-GB" sz="900" b="0" i="0" u="none" strike="noStrike" dirty="0">
                          <a:solidFill>
                            <a:srgbClr val="000000"/>
                          </a:solidFill>
                          <a:effectLst/>
                          <a:latin typeface="Arial" panose="020B0604020202020204" pitchFamily="34" charset="0"/>
                        </a:rPr>
                        <a:t>Self-catering (incl caravan and camping)</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16.868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2.771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3.643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777745358"/>
                  </a:ext>
                </a:extLst>
              </a:tr>
              <a:tr h="180000">
                <a:tc>
                  <a:txBody>
                    <a:bodyPr/>
                    <a:lstStyle/>
                    <a:p>
                      <a:pPr algn="l" fontAlgn="ctr"/>
                      <a:r>
                        <a:rPr lang="en-GB" sz="900" b="0" i="0" u="none" strike="noStrike" dirty="0">
                          <a:solidFill>
                            <a:srgbClr val="000000"/>
                          </a:solidFill>
                          <a:effectLst/>
                          <a:latin typeface="Arial" panose="020B0604020202020204" pitchFamily="34" charset="0"/>
                        </a:rPr>
                        <a:t>Self-catering (excl caravan and camping)</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7.554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1.165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1.370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515463330"/>
                  </a:ext>
                </a:extLst>
              </a:tr>
              <a:tr h="180000">
                <a:tc>
                  <a:txBody>
                    <a:bodyPr/>
                    <a:lstStyle/>
                    <a:p>
                      <a:pPr algn="l" fontAlgn="ctr"/>
                      <a:r>
                        <a:rPr lang="en-GB" sz="900" b="0" i="0" u="none" strike="noStrike" dirty="0">
                          <a:solidFill>
                            <a:srgbClr val="000000"/>
                          </a:solidFill>
                          <a:effectLst/>
                          <a:latin typeface="Arial" panose="020B0604020202020204" pitchFamily="34" charset="0"/>
                        </a:rPr>
                        <a:t>Caravan or camping</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9.258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1.624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2.255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2207369111"/>
                  </a:ext>
                </a:extLst>
              </a:tr>
              <a:tr h="180000">
                <a:tc>
                  <a:txBody>
                    <a:bodyPr/>
                    <a:lstStyle/>
                    <a:p>
                      <a:pPr algn="l" fontAlgn="ctr"/>
                      <a:r>
                        <a:rPr lang="en-GB" sz="900" b="0" i="0" u="none" strike="noStrike" dirty="0">
                          <a:solidFill>
                            <a:srgbClr val="000000"/>
                          </a:solidFill>
                          <a:effectLst/>
                          <a:latin typeface="Arial" panose="020B0604020202020204" pitchFamily="34" charset="0"/>
                        </a:rPr>
                        <a:t>Touring caravan (towed)\campervan\motorhome</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2.613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0.805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0.602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769459990"/>
                  </a:ext>
                </a:extLst>
              </a:tr>
              <a:tr h="180000">
                <a:tc>
                  <a:txBody>
                    <a:bodyPr/>
                    <a:lstStyle/>
                    <a:p>
                      <a:pPr algn="l" fontAlgn="ctr"/>
                      <a:r>
                        <a:rPr lang="en-GB" sz="900" b="0" i="0" u="none" strike="noStrike" dirty="0">
                          <a:solidFill>
                            <a:srgbClr val="000000"/>
                          </a:solidFill>
                          <a:effectLst/>
                          <a:latin typeface="Arial" panose="020B0604020202020204" pitchFamily="34" charset="0"/>
                        </a:rPr>
                        <a:t>Static caravan – not owned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2.696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0.192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0.635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798930602"/>
                  </a:ext>
                </a:extLst>
              </a:tr>
              <a:tr h="180000">
                <a:tc>
                  <a:txBody>
                    <a:bodyPr/>
                    <a:lstStyle/>
                    <a:p>
                      <a:pPr algn="l" fontAlgn="ctr"/>
                      <a:r>
                        <a:rPr lang="en-GB" sz="900" b="0" i="0" u="none" strike="noStrike" dirty="0">
                          <a:solidFill>
                            <a:srgbClr val="000000"/>
                          </a:solidFill>
                          <a:effectLst/>
                          <a:latin typeface="Arial" panose="020B0604020202020204" pitchFamily="34" charset="0"/>
                        </a:rPr>
                        <a:t>Static caravan – owned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1.366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0.221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0.587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405389511"/>
                  </a:ext>
                </a:extLst>
              </a:tr>
              <a:tr h="180000">
                <a:tc>
                  <a:txBody>
                    <a:bodyPr/>
                    <a:lstStyle/>
                    <a:p>
                      <a:pPr algn="l" fontAlgn="ctr"/>
                      <a:r>
                        <a:rPr lang="en-GB" sz="900" b="0" i="0" u="none" strike="noStrike" dirty="0">
                          <a:solidFill>
                            <a:srgbClr val="000000"/>
                          </a:solidFill>
                          <a:effectLst/>
                          <a:latin typeface="Arial" panose="020B0604020202020204" pitchFamily="34" charset="0"/>
                        </a:rPr>
                        <a:t>Tent</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2.355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0.372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0.409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2327461252"/>
                  </a:ext>
                </a:extLst>
              </a:tr>
              <a:tr h="180000">
                <a:tc>
                  <a:txBody>
                    <a:bodyPr/>
                    <a:lstStyle/>
                    <a:p>
                      <a:pPr algn="l" fontAlgn="ctr"/>
                      <a:r>
                        <a:rPr lang="en-GB" sz="900" b="0" i="0" u="none" strike="noStrike" dirty="0">
                          <a:solidFill>
                            <a:srgbClr val="000000"/>
                          </a:solidFill>
                          <a:effectLst/>
                          <a:latin typeface="Arial" panose="020B0604020202020204" pitchFamily="34" charset="0"/>
                        </a:rPr>
                        <a:t>Glamping/alternative accommodation e.g. yurt, tipi, ecopod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0.434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0.052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0.025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4"/>
                  </a:ext>
                </a:extLst>
              </a:tr>
              <a:tr h="180000">
                <a:tc>
                  <a:txBody>
                    <a:bodyPr/>
                    <a:lstStyle/>
                    <a:p>
                      <a:pPr algn="l" fontAlgn="ctr"/>
                      <a:r>
                        <a:rPr lang="en-GB" sz="900" b="0" i="0" u="none" strike="noStrike" dirty="0">
                          <a:solidFill>
                            <a:srgbClr val="000000"/>
                          </a:solidFill>
                          <a:effectLst/>
                          <a:latin typeface="Arial" panose="020B0604020202020204" pitchFamily="34" charset="0"/>
                        </a:rPr>
                        <a:t>Hostel</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0.320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0.096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0.044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5"/>
                  </a:ext>
                </a:extLst>
              </a:tr>
              <a:tr h="180000">
                <a:tc>
                  <a:txBody>
                    <a:bodyPr/>
                    <a:lstStyle/>
                    <a:p>
                      <a:pPr algn="l" fontAlgn="ctr"/>
                      <a:r>
                        <a:rPr lang="en-GB" sz="900" b="0" i="0" u="none" strike="noStrike" dirty="0">
                          <a:solidFill>
                            <a:srgbClr val="000000"/>
                          </a:solidFill>
                          <a:effectLst/>
                          <a:latin typeface="Arial" panose="020B0604020202020204" pitchFamily="34" charset="0"/>
                        </a:rPr>
                        <a:t>Airbnb/Someone else's home</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0.737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0.184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0.123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6"/>
                  </a:ext>
                </a:extLst>
              </a:tr>
              <a:tr h="180000">
                <a:tc>
                  <a:txBody>
                    <a:bodyPr/>
                    <a:lstStyle/>
                    <a:p>
                      <a:pPr algn="l" fontAlgn="ctr"/>
                      <a:r>
                        <a:rPr lang="en-GB" sz="900" b="0" i="0" u="none" strike="noStrike" dirty="0">
                          <a:solidFill>
                            <a:srgbClr val="000000"/>
                          </a:solidFill>
                          <a:effectLst/>
                          <a:latin typeface="Arial" panose="020B0604020202020204" pitchFamily="34" charset="0"/>
                        </a:rPr>
                        <a:t>Friend's home, Relative's home, Own second home\timeshare</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5.398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0.853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0.574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7"/>
                  </a:ext>
                </a:extLst>
              </a:tr>
            </a:tbl>
          </a:graphicData>
        </a:graphic>
      </p:graphicFrame>
      <p:sp>
        <p:nvSpPr>
          <p:cNvPr id="25" name="Content Placeholder 25"/>
          <p:cNvSpPr txBox="1">
            <a:spLocks/>
          </p:cNvSpPr>
          <p:nvPr/>
        </p:nvSpPr>
        <p:spPr>
          <a:xfrm>
            <a:off x="8238654" y="1889411"/>
            <a:ext cx="3597274" cy="381952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t>GB holiday trips examined by accommodation type for England, Scotland and Wales.</a:t>
            </a:r>
          </a:p>
          <a:p>
            <a:r>
              <a:rPr lang="en-GB" sz="1050" b="1" dirty="0"/>
              <a:t>In England and Scotland the most popular type of accommodation used on holidays was hotels/motels, whereas in Wales it was caravan or camping.</a:t>
            </a:r>
          </a:p>
          <a:p>
            <a:r>
              <a:rPr lang="en-GB" sz="1050" b="1" dirty="0"/>
              <a:t>In contrast, in England and Scotland the second most popular was caravan or camping, while in Wales it was hotels/motels.</a:t>
            </a:r>
            <a:endParaRPr lang="en-GB" sz="1400" dirty="0">
              <a:solidFill>
                <a:schemeClr val="accent1"/>
              </a:solidFill>
            </a:endParaRPr>
          </a:p>
        </p:txBody>
      </p:sp>
      <p:sp>
        <p:nvSpPr>
          <p:cNvPr id="10" name="TextBox 9">
            <a:extLst>
              <a:ext uri="{FF2B5EF4-FFF2-40B4-BE49-F238E27FC236}">
                <a16:creationId xmlns:a16="http://schemas.microsoft.com/office/drawing/2014/main" id="{7EFDB054-0349-4709-9741-DC9D4AE21348}"/>
              </a:ext>
            </a:extLst>
          </p:cNvPr>
          <p:cNvSpPr txBox="1"/>
          <p:nvPr/>
        </p:nvSpPr>
        <p:spPr>
          <a:xfrm>
            <a:off x="8240390" y="4004343"/>
            <a:ext cx="3600773" cy="2100575"/>
          </a:xfrm>
          <a:prstGeom prst="rect">
            <a:avLst/>
          </a:prstGeom>
          <a:noFill/>
        </p:spPr>
        <p:txBody>
          <a:bodyPr wrap="square" lIns="0" tIns="0" rIns="0" bIns="0" rtlCol="0">
            <a:spAutoFit/>
          </a:bodyPr>
          <a:lstStyle/>
          <a:p>
            <a:r>
              <a:rPr lang="en-GB" sz="850" b="1" dirty="0"/>
              <a:t>Commercial accommodation</a:t>
            </a:r>
            <a:r>
              <a:rPr lang="en-GB" sz="850" dirty="0"/>
              <a:t>: Hotel, Motel, Serviced apartment, B &amp; B, Guest house, Farmhouse, Hostel, Holiday camp, Caravan or camping, Glamping/Alternative accommodation, AirBnB/Someone else’s home, Rented self-catering, University/School, Boat, Cruise ship, </a:t>
            </a:r>
          </a:p>
          <a:p>
            <a:endParaRPr lang="en-GB" sz="850" dirty="0"/>
          </a:p>
          <a:p>
            <a:r>
              <a:rPr lang="en-GB" sz="850" b="1" dirty="0"/>
              <a:t>Commercial serviced accommodation</a:t>
            </a:r>
            <a:r>
              <a:rPr lang="en-GB" sz="850" dirty="0"/>
              <a:t>: Hotel, Motel, Serviced apartment, B &amp; B, Guest house, Farmhouse, Hostel, Holiday camp with meals provided.</a:t>
            </a:r>
          </a:p>
          <a:p>
            <a:endParaRPr lang="en-GB" sz="850" dirty="0"/>
          </a:p>
          <a:p>
            <a:r>
              <a:rPr lang="en-GB" sz="850" b="1" dirty="0"/>
              <a:t>Self-catering (incl caravan and camping): </a:t>
            </a:r>
            <a:r>
              <a:rPr lang="en-GB" sz="850" dirty="0"/>
              <a:t>Rented flat/apartment/house/ chalet/villa/bungalow, Tent, Touring caravan/motorhome, Static caravan, Holiday camp without meals provided, Hostel, Boat. </a:t>
            </a:r>
          </a:p>
          <a:p>
            <a:endParaRPr lang="en-GB" sz="850" dirty="0"/>
          </a:p>
          <a:p>
            <a:r>
              <a:rPr lang="en-GB" sz="850" b="1" dirty="0"/>
              <a:t>Self-catering (excl caravan and camping): </a:t>
            </a:r>
            <a:r>
              <a:rPr lang="en-GB" sz="850" dirty="0"/>
              <a:t>Rented flat/apartment/house/ chalet/villa/bungalow, Holiday camp without meals provided, Hostel, Boat. </a:t>
            </a:r>
          </a:p>
          <a:p>
            <a:endParaRPr lang="en-GB" sz="900" dirty="0"/>
          </a:p>
        </p:txBody>
      </p:sp>
      <p:sp>
        <p:nvSpPr>
          <p:cNvPr id="32" name="Freeform 18">
            <a:hlinkClick r:id="rId3" action="ppaction://hlinksldjump"/>
            <a:extLst>
              <a:ext uri="{FF2B5EF4-FFF2-40B4-BE49-F238E27FC236}">
                <a16:creationId xmlns:a16="http://schemas.microsoft.com/office/drawing/2014/main" id="{03A4B522-E6F9-4AD6-B990-FCD63AA6AA27}"/>
              </a:ext>
            </a:extLst>
          </p:cNvPr>
          <p:cNvSpPr>
            <a:spLocks noEditPoints="1"/>
          </p:cNvSpPr>
          <p:nvPr/>
        </p:nvSpPr>
        <p:spPr bwMode="auto">
          <a:xfrm>
            <a:off x="5998233"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5"/>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cxnSp>
        <p:nvCxnSpPr>
          <p:cNvPr id="11" name="Straight Connector 10">
            <a:extLst>
              <a:ext uri="{FF2B5EF4-FFF2-40B4-BE49-F238E27FC236}">
                <a16:creationId xmlns:a16="http://schemas.microsoft.com/office/drawing/2014/main" id="{C06AB406-284D-4C92-931B-5102728C5A0F}"/>
              </a:ext>
            </a:extLst>
          </p:cNvPr>
          <p:cNvCxnSpPr>
            <a:cxnSpLocks/>
          </p:cNvCxnSpPr>
          <p:nvPr/>
        </p:nvCxnSpPr>
        <p:spPr>
          <a:xfrm>
            <a:off x="8035455" y="1881731"/>
            <a:ext cx="0" cy="3923757"/>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12" name="Action Button: Information 16">
            <a:hlinkClick r:id="rId4" action="ppaction://hlinksldjump" highlightClick="1"/>
            <a:extLst>
              <a:ext uri="{FF2B5EF4-FFF2-40B4-BE49-F238E27FC236}">
                <a16:creationId xmlns:a16="http://schemas.microsoft.com/office/drawing/2014/main" id="{21E23ED8-69E9-429B-9B5F-630C915174B2}"/>
              </a:ext>
            </a:extLst>
          </p:cNvPr>
          <p:cNvSpPr/>
          <p:nvPr/>
        </p:nvSpPr>
        <p:spPr bwMode="ltGray">
          <a:xfrm>
            <a:off x="7776921" y="1889411"/>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2" name="Slide Number Placeholder 1">
            <a:extLst>
              <a:ext uri="{FF2B5EF4-FFF2-40B4-BE49-F238E27FC236}">
                <a16:creationId xmlns:a16="http://schemas.microsoft.com/office/drawing/2014/main" id="{B2FBD20A-F154-44A2-A578-2D2932457616}"/>
              </a:ext>
            </a:extLst>
          </p:cNvPr>
          <p:cNvSpPr>
            <a:spLocks noGrp="1"/>
          </p:cNvSpPr>
          <p:nvPr>
            <p:ph type="sldNum" sz="quarter" idx="4"/>
          </p:nvPr>
        </p:nvSpPr>
        <p:spPr/>
        <p:txBody>
          <a:bodyPr/>
          <a:lstStyle/>
          <a:p>
            <a:fld id="{4034BEE3-566C-4068-A777-C3A4762E861B}" type="slidenum">
              <a:rPr lang="en-GB" smtClean="0"/>
              <a:pPr/>
              <a:t>47</a:t>
            </a:fld>
            <a:endParaRPr lang="en-GB" dirty="0"/>
          </a:p>
        </p:txBody>
      </p:sp>
    </p:spTree>
    <p:extLst>
      <p:ext uri="{BB962C8B-B14F-4D97-AF65-F5344CB8AC3E}">
        <p14:creationId xmlns:p14="http://schemas.microsoft.com/office/powerpoint/2010/main" val="16867185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Accommodation by Holiday Trips </a:t>
            </a:r>
            <a:r>
              <a:rPr lang="en-GB" sz="1600" dirty="0"/>
              <a:t>(continued)</a:t>
            </a:r>
          </a:p>
        </p:txBody>
      </p:sp>
      <p:graphicFrame>
        <p:nvGraphicFramePr>
          <p:cNvPr id="34" name="Table 33">
            <a:extLst>
              <a:ext uri="{FF2B5EF4-FFF2-40B4-BE49-F238E27FC236}">
                <a16:creationId xmlns:a16="http://schemas.microsoft.com/office/drawing/2014/main" id="{39375605-EA93-4A0F-BBB8-D3E7793F5D93}"/>
              </a:ext>
            </a:extLst>
          </p:cNvPr>
          <p:cNvGraphicFramePr>
            <a:graphicFrameLocks noGrp="1"/>
          </p:cNvGraphicFramePr>
          <p:nvPr>
            <p:extLst>
              <p:ext uri="{D42A27DB-BD31-4B8C-83A1-F6EECF244321}">
                <p14:modId xmlns:p14="http://schemas.microsoft.com/office/powerpoint/2010/main" val="2569810141"/>
              </p:ext>
            </p:extLst>
          </p:nvPr>
        </p:nvGraphicFramePr>
        <p:xfrm>
          <a:off x="355600" y="1882607"/>
          <a:ext cx="7351711" cy="3678090"/>
        </p:xfrm>
        <a:graphic>
          <a:graphicData uri="http://schemas.openxmlformats.org/drawingml/2006/table">
            <a:tbl>
              <a:tblPr/>
              <a:tblGrid>
                <a:gridCol w="2558684">
                  <a:extLst>
                    <a:ext uri="{9D8B030D-6E8A-4147-A177-3AD203B41FA5}">
                      <a16:colId xmlns:a16="http://schemas.microsoft.com/office/drawing/2014/main" val="20000"/>
                    </a:ext>
                  </a:extLst>
                </a:gridCol>
                <a:gridCol w="1657739">
                  <a:extLst>
                    <a:ext uri="{9D8B030D-6E8A-4147-A177-3AD203B41FA5}">
                      <a16:colId xmlns:a16="http://schemas.microsoft.com/office/drawing/2014/main" val="20002"/>
                    </a:ext>
                  </a:extLst>
                </a:gridCol>
                <a:gridCol w="1567644">
                  <a:extLst>
                    <a:ext uri="{9D8B030D-6E8A-4147-A177-3AD203B41FA5}">
                      <a16:colId xmlns:a16="http://schemas.microsoft.com/office/drawing/2014/main" val="20003"/>
                    </a:ext>
                  </a:extLst>
                </a:gridCol>
                <a:gridCol w="1567644">
                  <a:extLst>
                    <a:ext uri="{9D8B030D-6E8A-4147-A177-3AD203B41FA5}">
                      <a16:colId xmlns:a16="http://schemas.microsoft.com/office/drawing/2014/main" val="20004"/>
                    </a:ext>
                  </a:extLst>
                </a:gridCol>
              </a:tblGrid>
              <a:tr h="230400">
                <a:tc gridSpan="4">
                  <a:txBody>
                    <a:bodyPr/>
                    <a:lstStyle/>
                    <a:p>
                      <a:pPr algn="l" fontAlgn="ctr"/>
                      <a:r>
                        <a:rPr lang="en-GB" sz="900" b="1" i="0" u="none" strike="noStrike" dirty="0">
                          <a:solidFill>
                            <a:srgbClr val="FFFFFF"/>
                          </a:solidFill>
                          <a:effectLst/>
                          <a:latin typeface="Arial" panose="020B0604020202020204" pitchFamily="34" charset="0"/>
                        </a:rPr>
                        <a:t>Table 1.4.11 – Holiday Trips in GB</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0"/>
                  </a:ext>
                </a:extLst>
              </a:tr>
              <a:tr h="180000">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GB" sz="900" b="1" i="0" u="none" strike="noStrike" dirty="0">
                          <a:solidFill>
                            <a:srgbClr val="000000"/>
                          </a:solidFill>
                          <a:effectLst/>
                          <a:latin typeface="Arial" panose="020B0604020202020204" pitchFamily="34" charset="0"/>
                        </a:rPr>
                        <a:t>All Holiday Trips (millions)</a:t>
                      </a:r>
                      <a:endParaRPr lang="en-GB" sz="900" b="1" i="0" u="none" strike="noStrike" dirty="0">
                        <a:solidFill>
                          <a:srgbClr val="000000"/>
                        </a:solidFill>
                        <a:effectLst/>
                        <a:latin typeface="+mj-lt"/>
                      </a:endParaRP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r>
                        <a:rPr lang="en-GB" sz="900" b="1" dirty="0">
                          <a:solidFill>
                            <a:srgbClr val="000000"/>
                          </a:solidFill>
                          <a:latin typeface="+mj-lt"/>
                        </a:rPr>
                        <a:t>England</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r>
                        <a:rPr lang="en-GB" sz="900" b="1" dirty="0">
                          <a:solidFill>
                            <a:srgbClr val="000000"/>
                          </a:solidFill>
                          <a:latin typeface="+mj-lt"/>
                        </a:rPr>
                        <a:t>Scotland</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r>
                        <a:rPr lang="en-GB" sz="900" b="1" dirty="0">
                          <a:solidFill>
                            <a:srgbClr val="000000"/>
                          </a:solidFill>
                          <a:latin typeface="+mj-lt"/>
                        </a:rPr>
                        <a:t>Wales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4168556448"/>
                  </a:ext>
                </a:extLst>
              </a:tr>
              <a:tr h="180000">
                <a:tc>
                  <a:txBody>
                    <a:bodyPr/>
                    <a:lstStyle/>
                    <a:p>
                      <a:pPr marL="0" algn="l" defTabSz="914400" rtl="0" eaLnBrk="1" fontAlgn="ctr" latinLnBrk="0" hangingPunct="1"/>
                      <a:r>
                        <a:rPr lang="en-GB" sz="900" b="1" i="0" u="none" strike="noStrike" kern="1200" dirty="0">
                          <a:solidFill>
                            <a:srgbClr val="000000"/>
                          </a:solidFill>
                          <a:effectLst/>
                          <a:latin typeface="Arial" panose="020B0604020202020204" pitchFamily="34" charset="0"/>
                          <a:ea typeface="+mn-ea"/>
                          <a:cs typeface="+mn-cs"/>
                        </a:rPr>
                        <a:t>Accommodation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defTabSz="914400" rtl="0" eaLnBrk="1" fontAlgn="ctr" latinLnBrk="0" hangingPunct="1"/>
                      <a:r>
                        <a:rPr lang="en-GB" sz="900" b="1" i="0" u="none" strike="noStrike" kern="1200" dirty="0">
                          <a:solidFill>
                            <a:srgbClr val="000000"/>
                          </a:solidFill>
                          <a:effectLst/>
                          <a:latin typeface="Arial" panose="020B0604020202020204" pitchFamily="34" charset="0"/>
                          <a:ea typeface="+mn-ea"/>
                          <a:cs typeface="+mn-cs"/>
                        </a:rPr>
                        <a:t>% share</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defTabSz="914400" rtl="0" eaLnBrk="1" fontAlgn="ctr" latinLnBrk="0" hangingPunct="1"/>
                      <a:r>
                        <a:rPr lang="en-GB" sz="900" b="1" i="0" u="none" strike="noStrike" kern="1200" dirty="0">
                          <a:solidFill>
                            <a:srgbClr val="000000"/>
                          </a:solidFill>
                          <a:effectLst/>
                          <a:latin typeface="Arial" panose="020B0604020202020204" pitchFamily="34" charset="0"/>
                          <a:ea typeface="+mn-ea"/>
                          <a:cs typeface="+mn-cs"/>
                        </a:rPr>
                        <a:t>% share</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defTabSz="914400" rtl="0" eaLnBrk="1" fontAlgn="ctr" latinLnBrk="0" hangingPunct="1"/>
                      <a:r>
                        <a:rPr lang="en-GB" sz="900" b="1" i="0" u="none" strike="noStrike" kern="1200" dirty="0">
                          <a:solidFill>
                            <a:srgbClr val="000000"/>
                          </a:solidFill>
                          <a:effectLst/>
                          <a:latin typeface="Arial" panose="020B0604020202020204" pitchFamily="34" charset="0"/>
                          <a:ea typeface="+mn-ea"/>
                          <a:cs typeface="+mn-cs"/>
                        </a:rPr>
                        <a:t>% share</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4172514244"/>
                  </a:ext>
                </a:extLst>
              </a:tr>
              <a:tr h="180000">
                <a:tc>
                  <a:txBody>
                    <a:bodyPr/>
                    <a:lstStyle/>
                    <a:p>
                      <a:pPr algn="l" fontAlgn="ctr"/>
                      <a:r>
                        <a:rPr lang="en-GB" sz="900" b="1" i="0" u="none" strike="noStrike" dirty="0">
                          <a:solidFill>
                            <a:srgbClr val="000000"/>
                          </a:solidFill>
                          <a:effectLst/>
                          <a:latin typeface="Arial" panose="020B0604020202020204" pitchFamily="34" charset="0"/>
                        </a:rPr>
                        <a:t>Total</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b"/>
                      <a:r>
                        <a:rPr lang="en-GB" sz="900" b="1" i="0" u="none" strike="noStrike" dirty="0">
                          <a:solidFill>
                            <a:srgbClr val="000000"/>
                          </a:solidFill>
                          <a:effectLst/>
                          <a:latin typeface="Arial" panose="020B0604020202020204" pitchFamily="34" charset="0"/>
                        </a:rPr>
                        <a:t>100%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b"/>
                      <a:r>
                        <a:rPr lang="en-GB" sz="900" b="1" i="0" u="none" strike="noStrike" dirty="0">
                          <a:solidFill>
                            <a:srgbClr val="000000"/>
                          </a:solidFill>
                          <a:effectLst/>
                          <a:latin typeface="Arial" panose="020B0604020202020204" pitchFamily="34" charset="0"/>
                        </a:rPr>
                        <a:t>100%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b"/>
                      <a:r>
                        <a:rPr lang="en-GB" sz="900" b="1" i="0" u="none" strike="noStrike" dirty="0">
                          <a:solidFill>
                            <a:srgbClr val="000000"/>
                          </a:solidFill>
                          <a:effectLst/>
                          <a:latin typeface="Arial" panose="020B0604020202020204" pitchFamily="34" charset="0"/>
                        </a:rPr>
                        <a:t>100%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483293552"/>
                  </a:ext>
                </a:extLst>
              </a:tr>
              <a:tr h="180000">
                <a:tc>
                  <a:txBody>
                    <a:bodyPr/>
                    <a:lstStyle/>
                    <a:p>
                      <a:pPr algn="l" fontAlgn="ctr"/>
                      <a:r>
                        <a:rPr lang="en-GB" sz="900" b="0" i="0" u="none" strike="noStrike" dirty="0">
                          <a:solidFill>
                            <a:srgbClr val="000000"/>
                          </a:solidFill>
                          <a:effectLst/>
                          <a:latin typeface="Arial" panose="020B0604020202020204" pitchFamily="34" charset="0"/>
                        </a:rPr>
                        <a:t>Commercial accommodation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85.4%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88.0%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89.1%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3"/>
                  </a:ext>
                </a:extLst>
              </a:tr>
              <a:tr h="180000">
                <a:tc>
                  <a:txBody>
                    <a:bodyPr/>
                    <a:lstStyle/>
                    <a:p>
                      <a:pPr algn="l" fontAlgn="ctr"/>
                      <a:r>
                        <a:rPr lang="en-GB" sz="900" b="0" i="0" u="none" strike="noStrike" dirty="0">
                          <a:solidFill>
                            <a:srgbClr val="000000"/>
                          </a:solidFill>
                          <a:effectLst/>
                          <a:latin typeface="Arial" panose="020B0604020202020204" pitchFamily="34" charset="0"/>
                        </a:rPr>
                        <a:t>Commercial serviced accommodation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51.4%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53.7%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37.1%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236317686"/>
                  </a:ext>
                </a:extLst>
              </a:tr>
              <a:tr h="180000">
                <a:tc>
                  <a:txBody>
                    <a:bodyPr/>
                    <a:lstStyle/>
                    <a:p>
                      <a:pPr algn="l" fontAlgn="ctr"/>
                      <a:r>
                        <a:rPr lang="en-GB" sz="900" b="0" i="0" u="none" strike="noStrike" dirty="0">
                          <a:solidFill>
                            <a:srgbClr val="000000"/>
                          </a:solidFill>
                          <a:effectLst/>
                          <a:latin typeface="Arial" panose="020B0604020202020204" pitchFamily="34" charset="0"/>
                        </a:rPr>
                        <a:t>Hotel/motel</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41.7%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43.0%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25.7%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155212900"/>
                  </a:ext>
                </a:extLst>
              </a:tr>
              <a:tr h="180000">
                <a:tc>
                  <a:txBody>
                    <a:bodyPr/>
                    <a:lstStyle/>
                    <a:p>
                      <a:pPr algn="l" fontAlgn="ctr"/>
                      <a:r>
                        <a:rPr lang="en-GB" sz="900" b="0" i="0" u="none" strike="noStrike" dirty="0">
                          <a:solidFill>
                            <a:srgbClr val="000000"/>
                          </a:solidFill>
                          <a:effectLst/>
                          <a:latin typeface="Arial" panose="020B0604020202020204" pitchFamily="34" charset="0"/>
                        </a:rPr>
                        <a:t>Guest house/B&amp;B</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6.6%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8.7%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8.6%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839271961"/>
                  </a:ext>
                </a:extLst>
              </a:tr>
              <a:tr h="180000">
                <a:tc>
                  <a:txBody>
                    <a:bodyPr/>
                    <a:lstStyle/>
                    <a:p>
                      <a:pPr algn="l" fontAlgn="ctr"/>
                      <a:r>
                        <a:rPr lang="en-GB" sz="900" b="0" i="0" u="none" strike="noStrike" dirty="0">
                          <a:solidFill>
                            <a:srgbClr val="000000"/>
                          </a:solidFill>
                          <a:effectLst/>
                          <a:latin typeface="Arial" panose="020B0604020202020204" pitchFamily="34" charset="0"/>
                        </a:rPr>
                        <a:t>Self-catering (incl caravan and camping)</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36.3%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35.8%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54.3%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777745358"/>
                  </a:ext>
                </a:extLst>
              </a:tr>
              <a:tr h="180000">
                <a:tc>
                  <a:txBody>
                    <a:bodyPr/>
                    <a:lstStyle/>
                    <a:p>
                      <a:pPr algn="l" fontAlgn="ctr"/>
                      <a:r>
                        <a:rPr lang="en-GB" sz="900" b="0" i="0" u="none" strike="noStrike" dirty="0">
                          <a:solidFill>
                            <a:srgbClr val="000000"/>
                          </a:solidFill>
                          <a:effectLst/>
                          <a:latin typeface="Arial" panose="020B0604020202020204" pitchFamily="34" charset="0"/>
                        </a:rPr>
                        <a:t>Self-catering (excl caravan and camping)</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16.3%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15.0%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20.4%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515463330"/>
                  </a:ext>
                </a:extLst>
              </a:tr>
              <a:tr h="180000">
                <a:tc>
                  <a:txBody>
                    <a:bodyPr/>
                    <a:lstStyle/>
                    <a:p>
                      <a:pPr algn="l" fontAlgn="ctr"/>
                      <a:r>
                        <a:rPr lang="en-GB" sz="900" b="0" i="0" u="none" strike="noStrike" dirty="0">
                          <a:solidFill>
                            <a:srgbClr val="000000"/>
                          </a:solidFill>
                          <a:effectLst/>
                          <a:latin typeface="Arial" panose="020B0604020202020204" pitchFamily="34" charset="0"/>
                        </a:rPr>
                        <a:t>Caravan or camping</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19.9%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33.6%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207369111"/>
                  </a:ext>
                </a:extLst>
              </a:tr>
              <a:tr h="180000">
                <a:tc>
                  <a:txBody>
                    <a:bodyPr/>
                    <a:lstStyle/>
                    <a:p>
                      <a:pPr algn="l" fontAlgn="ctr"/>
                      <a:r>
                        <a:rPr lang="en-GB" sz="900" b="0" i="0" u="none" strike="noStrike" dirty="0">
                          <a:solidFill>
                            <a:srgbClr val="000000"/>
                          </a:solidFill>
                          <a:effectLst/>
                          <a:latin typeface="Arial" panose="020B0604020202020204" pitchFamily="34" charset="0"/>
                        </a:rPr>
                        <a:t>Touring caravan (towed)\campervan\motorhome</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5.6%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10.4%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9.0%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769459990"/>
                  </a:ext>
                </a:extLst>
              </a:tr>
              <a:tr h="180000">
                <a:tc>
                  <a:txBody>
                    <a:bodyPr/>
                    <a:lstStyle/>
                    <a:p>
                      <a:pPr algn="l" fontAlgn="ctr"/>
                      <a:r>
                        <a:rPr lang="en-GB" sz="900" b="0" i="0" u="none" strike="noStrike" dirty="0">
                          <a:solidFill>
                            <a:srgbClr val="000000"/>
                          </a:solidFill>
                          <a:effectLst/>
                          <a:latin typeface="Arial" panose="020B0604020202020204" pitchFamily="34" charset="0"/>
                        </a:rPr>
                        <a:t>Static caravan – not owned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5.8%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9.5%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798930602"/>
                  </a:ext>
                </a:extLst>
              </a:tr>
              <a:tr h="180000">
                <a:tc>
                  <a:txBody>
                    <a:bodyPr/>
                    <a:lstStyle/>
                    <a:p>
                      <a:pPr algn="l" fontAlgn="ctr"/>
                      <a:r>
                        <a:rPr lang="en-GB" sz="900" b="0" i="0" u="none" strike="noStrike" dirty="0">
                          <a:solidFill>
                            <a:srgbClr val="000000"/>
                          </a:solidFill>
                          <a:effectLst/>
                          <a:latin typeface="Arial" panose="020B0604020202020204" pitchFamily="34" charset="0"/>
                        </a:rPr>
                        <a:t>Static caravan – owned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8.7%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405389511"/>
                  </a:ext>
                </a:extLst>
              </a:tr>
              <a:tr h="180000">
                <a:tc>
                  <a:txBody>
                    <a:bodyPr/>
                    <a:lstStyle/>
                    <a:p>
                      <a:pPr algn="l" fontAlgn="ctr"/>
                      <a:r>
                        <a:rPr lang="en-GB" sz="900" b="0" i="0" u="none" strike="noStrike" dirty="0">
                          <a:solidFill>
                            <a:srgbClr val="000000"/>
                          </a:solidFill>
                          <a:effectLst/>
                          <a:latin typeface="Arial" panose="020B0604020202020204" pitchFamily="34" charset="0"/>
                        </a:rPr>
                        <a:t>Tent</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5.1%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6.1%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327461252"/>
                  </a:ext>
                </a:extLst>
              </a:tr>
              <a:tr h="180000">
                <a:tc>
                  <a:txBody>
                    <a:bodyPr/>
                    <a:lstStyle/>
                    <a:p>
                      <a:pPr algn="l" fontAlgn="ctr"/>
                      <a:r>
                        <a:rPr lang="en-GB" sz="900" b="0" i="0" u="none" strike="noStrike" dirty="0">
                          <a:solidFill>
                            <a:srgbClr val="000000"/>
                          </a:solidFill>
                          <a:effectLst/>
                          <a:latin typeface="Arial" panose="020B0604020202020204" pitchFamily="34" charset="0"/>
                        </a:rPr>
                        <a:t>Glamping/alternative accommodation e.g. yurt, tipi, ecopod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0.9%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0.7%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0.4%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4"/>
                  </a:ext>
                </a:extLst>
              </a:tr>
              <a:tr h="180000">
                <a:tc>
                  <a:txBody>
                    <a:bodyPr/>
                    <a:lstStyle/>
                    <a:p>
                      <a:pPr algn="l" fontAlgn="ctr"/>
                      <a:r>
                        <a:rPr lang="en-GB" sz="900" b="0" i="0" u="none" strike="noStrike" dirty="0">
                          <a:solidFill>
                            <a:srgbClr val="000000"/>
                          </a:solidFill>
                          <a:effectLst/>
                          <a:latin typeface="Arial" panose="020B0604020202020204" pitchFamily="34" charset="0"/>
                        </a:rPr>
                        <a:t>Hostel</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0.7%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0.7%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5"/>
                  </a:ext>
                </a:extLst>
              </a:tr>
              <a:tr h="180000">
                <a:tc>
                  <a:txBody>
                    <a:bodyPr/>
                    <a:lstStyle/>
                    <a:p>
                      <a:pPr algn="l" fontAlgn="ctr"/>
                      <a:r>
                        <a:rPr lang="en-GB" sz="900" b="0" i="0" u="none" strike="noStrike" dirty="0">
                          <a:solidFill>
                            <a:srgbClr val="000000"/>
                          </a:solidFill>
                          <a:effectLst/>
                          <a:latin typeface="Arial" panose="020B0604020202020204" pitchFamily="34" charset="0"/>
                        </a:rPr>
                        <a:t>Airbnb/Someone else's home</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6"/>
                  </a:ext>
                </a:extLst>
              </a:tr>
              <a:tr h="180000">
                <a:tc>
                  <a:txBody>
                    <a:bodyPr/>
                    <a:lstStyle/>
                    <a:p>
                      <a:pPr algn="l" fontAlgn="ctr"/>
                      <a:r>
                        <a:rPr lang="en-GB" sz="900" b="0" i="0" u="none" strike="noStrike" dirty="0">
                          <a:solidFill>
                            <a:srgbClr val="000000"/>
                          </a:solidFill>
                          <a:effectLst/>
                          <a:latin typeface="Arial" panose="020B0604020202020204" pitchFamily="34" charset="0"/>
                        </a:rPr>
                        <a:t>Friend's home, Relative's home, Own second home\timeshare</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11.6%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8.6%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7"/>
                  </a:ext>
                </a:extLst>
              </a:tr>
            </a:tbl>
          </a:graphicData>
        </a:graphic>
      </p:graphicFrame>
      <p:sp>
        <p:nvSpPr>
          <p:cNvPr id="26" name="Content Placeholder 25"/>
          <p:cNvSpPr txBox="1">
            <a:spLocks/>
          </p:cNvSpPr>
          <p:nvPr/>
        </p:nvSpPr>
        <p:spPr>
          <a:xfrm>
            <a:off x="8239126" y="1889411"/>
            <a:ext cx="3597274" cy="381952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t>GB holiday trips examined by accommodation type for England, Scotland and Wales.</a:t>
            </a:r>
          </a:p>
          <a:p>
            <a:r>
              <a:rPr lang="en-GB" sz="1050" b="1" dirty="0"/>
              <a:t>In England around 42% of holidays had overnight stays in hotels or motels, caravan or camping was 20% and other types of self-catering (i.e. excluding caravan &amp; camping) was 16%.   </a:t>
            </a:r>
          </a:p>
          <a:p>
            <a:r>
              <a:rPr lang="en-GB" sz="1050" b="1" dirty="0"/>
              <a:t>The most popular type of accommodation on holiday trips to Scotland was hotels or motels (43%), followed by caravan or camping (21%) and other self-catering on 15% of trips. </a:t>
            </a:r>
          </a:p>
          <a:p>
            <a:r>
              <a:rPr lang="en-GB" sz="1050" b="1" dirty="0"/>
              <a:t>On holiday trips to Wales, caravan or camping was most popular, being used on 34% of trips, followed by hotels or motels (26%) and other types of self-catering on 20% of holiday trips.</a:t>
            </a:r>
          </a:p>
          <a:p>
            <a:endParaRPr lang="en-GB" sz="1400" dirty="0">
              <a:solidFill>
                <a:schemeClr val="accent1"/>
              </a:solidFill>
            </a:endParaRPr>
          </a:p>
        </p:txBody>
      </p:sp>
      <p:sp>
        <p:nvSpPr>
          <p:cNvPr id="33" name="Freeform 18">
            <a:hlinkClick r:id="rId3" action="ppaction://hlinksldjump"/>
            <a:extLst>
              <a:ext uri="{FF2B5EF4-FFF2-40B4-BE49-F238E27FC236}">
                <a16:creationId xmlns:a16="http://schemas.microsoft.com/office/drawing/2014/main" id="{B6646F42-4C6D-4752-A8A3-8A461CD74B60}"/>
              </a:ext>
            </a:extLst>
          </p:cNvPr>
          <p:cNvSpPr>
            <a:spLocks noEditPoints="1"/>
          </p:cNvSpPr>
          <p:nvPr/>
        </p:nvSpPr>
        <p:spPr bwMode="auto">
          <a:xfrm>
            <a:off x="5998233"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5"/>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cxnSp>
        <p:nvCxnSpPr>
          <p:cNvPr id="11" name="Straight Connector 10">
            <a:extLst>
              <a:ext uri="{FF2B5EF4-FFF2-40B4-BE49-F238E27FC236}">
                <a16:creationId xmlns:a16="http://schemas.microsoft.com/office/drawing/2014/main" id="{80D3C7BD-5E34-45C5-B5EF-997D00C6380F}"/>
              </a:ext>
            </a:extLst>
          </p:cNvPr>
          <p:cNvCxnSpPr>
            <a:cxnSpLocks/>
          </p:cNvCxnSpPr>
          <p:nvPr/>
        </p:nvCxnSpPr>
        <p:spPr>
          <a:xfrm>
            <a:off x="8035455" y="1881731"/>
            <a:ext cx="0" cy="3923757"/>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12" name="Action Button: Information 16">
            <a:hlinkClick r:id="rId4" action="ppaction://hlinksldjump" highlightClick="1"/>
            <a:extLst>
              <a:ext uri="{FF2B5EF4-FFF2-40B4-BE49-F238E27FC236}">
                <a16:creationId xmlns:a16="http://schemas.microsoft.com/office/drawing/2014/main" id="{B11F3E69-A3A8-443D-A96B-267ABD30DE79}"/>
              </a:ext>
            </a:extLst>
          </p:cNvPr>
          <p:cNvSpPr/>
          <p:nvPr/>
        </p:nvSpPr>
        <p:spPr bwMode="ltGray">
          <a:xfrm>
            <a:off x="7772158" y="1881731"/>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2" name="Slide Number Placeholder 1">
            <a:extLst>
              <a:ext uri="{FF2B5EF4-FFF2-40B4-BE49-F238E27FC236}">
                <a16:creationId xmlns:a16="http://schemas.microsoft.com/office/drawing/2014/main" id="{6C897F4A-0DCC-42F7-8AA9-F6DDDC25F7F6}"/>
              </a:ext>
            </a:extLst>
          </p:cNvPr>
          <p:cNvSpPr>
            <a:spLocks noGrp="1"/>
          </p:cNvSpPr>
          <p:nvPr>
            <p:ph type="sldNum" sz="quarter" idx="4"/>
          </p:nvPr>
        </p:nvSpPr>
        <p:spPr/>
        <p:txBody>
          <a:bodyPr/>
          <a:lstStyle/>
          <a:p>
            <a:fld id="{4034BEE3-566C-4068-A777-C3A4762E861B}" type="slidenum">
              <a:rPr lang="en-GB" smtClean="0"/>
              <a:pPr/>
              <a:t>48</a:t>
            </a:fld>
            <a:endParaRPr lang="en-GB" dirty="0"/>
          </a:p>
        </p:txBody>
      </p:sp>
    </p:spTree>
    <p:extLst>
      <p:ext uri="{BB962C8B-B14F-4D97-AF65-F5344CB8AC3E}">
        <p14:creationId xmlns:p14="http://schemas.microsoft.com/office/powerpoint/2010/main" val="32051876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Accommodation by Holiday Trips </a:t>
            </a:r>
            <a:r>
              <a:rPr lang="en-GB" sz="1600" dirty="0"/>
              <a:t>(continued)</a:t>
            </a:r>
            <a:endParaRPr lang="en-GB" dirty="0"/>
          </a:p>
        </p:txBody>
      </p:sp>
      <p:graphicFrame>
        <p:nvGraphicFramePr>
          <p:cNvPr id="34" name="Table 33">
            <a:extLst>
              <a:ext uri="{FF2B5EF4-FFF2-40B4-BE49-F238E27FC236}">
                <a16:creationId xmlns:a16="http://schemas.microsoft.com/office/drawing/2014/main" id="{39375605-EA93-4A0F-BBB8-D3E7793F5D93}"/>
              </a:ext>
            </a:extLst>
          </p:cNvPr>
          <p:cNvGraphicFramePr>
            <a:graphicFrameLocks noGrp="1"/>
          </p:cNvGraphicFramePr>
          <p:nvPr>
            <p:extLst>
              <p:ext uri="{D42A27DB-BD31-4B8C-83A1-F6EECF244321}">
                <p14:modId xmlns:p14="http://schemas.microsoft.com/office/powerpoint/2010/main" val="1534800031"/>
              </p:ext>
            </p:extLst>
          </p:nvPr>
        </p:nvGraphicFramePr>
        <p:xfrm>
          <a:off x="360362" y="1886692"/>
          <a:ext cx="7356475" cy="3678090"/>
        </p:xfrm>
        <a:graphic>
          <a:graphicData uri="http://schemas.openxmlformats.org/drawingml/2006/table">
            <a:tbl>
              <a:tblPr/>
              <a:tblGrid>
                <a:gridCol w="2560342">
                  <a:extLst>
                    <a:ext uri="{9D8B030D-6E8A-4147-A177-3AD203B41FA5}">
                      <a16:colId xmlns:a16="http://schemas.microsoft.com/office/drawing/2014/main" val="20000"/>
                    </a:ext>
                  </a:extLst>
                </a:gridCol>
                <a:gridCol w="1658813">
                  <a:extLst>
                    <a:ext uri="{9D8B030D-6E8A-4147-A177-3AD203B41FA5}">
                      <a16:colId xmlns:a16="http://schemas.microsoft.com/office/drawing/2014/main" val="20002"/>
                    </a:ext>
                  </a:extLst>
                </a:gridCol>
                <a:gridCol w="1568660">
                  <a:extLst>
                    <a:ext uri="{9D8B030D-6E8A-4147-A177-3AD203B41FA5}">
                      <a16:colId xmlns:a16="http://schemas.microsoft.com/office/drawing/2014/main" val="20003"/>
                    </a:ext>
                  </a:extLst>
                </a:gridCol>
                <a:gridCol w="1568660">
                  <a:extLst>
                    <a:ext uri="{9D8B030D-6E8A-4147-A177-3AD203B41FA5}">
                      <a16:colId xmlns:a16="http://schemas.microsoft.com/office/drawing/2014/main" val="20004"/>
                    </a:ext>
                  </a:extLst>
                </a:gridCol>
              </a:tblGrid>
              <a:tr h="230400">
                <a:tc gridSpan="4">
                  <a:txBody>
                    <a:bodyPr/>
                    <a:lstStyle/>
                    <a:p>
                      <a:pPr algn="l" fontAlgn="ctr"/>
                      <a:r>
                        <a:rPr lang="en-GB" sz="900" b="1" i="0" u="none" strike="noStrike" dirty="0">
                          <a:solidFill>
                            <a:srgbClr val="FFFFFF"/>
                          </a:solidFill>
                          <a:effectLst/>
                          <a:latin typeface="Arial" panose="020B0604020202020204" pitchFamily="34" charset="0"/>
                        </a:rPr>
                        <a:t>Table 1.4.12 – Holiday Nights in GB</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0"/>
                  </a:ext>
                </a:extLst>
              </a:tr>
              <a:tr h="180000">
                <a:tc gridSpan="4">
                  <a:txBody>
                    <a:bodyPr/>
                    <a:lstStyle/>
                    <a:p>
                      <a:pPr algn="l" fontAlgn="ctr"/>
                      <a:r>
                        <a:rPr lang="en-GB" sz="900" b="1" i="0" u="none" strike="noStrike" dirty="0">
                          <a:solidFill>
                            <a:srgbClr val="000000"/>
                          </a:solidFill>
                          <a:effectLst/>
                          <a:latin typeface="Arial" panose="020B0604020202020204" pitchFamily="34" charset="0"/>
                        </a:rPr>
                        <a:t>All Holiday Trips (millions)</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1"/>
                  </a:ext>
                </a:extLst>
              </a:tr>
              <a:tr h="180000">
                <a:tc>
                  <a:txBody>
                    <a:bodyPr/>
                    <a:lstStyle/>
                    <a:p>
                      <a:pPr algn="l" fontAlgn="ctr"/>
                      <a:r>
                        <a:rPr lang="en-GB" sz="900" b="1" i="0" u="none" strike="noStrike" dirty="0">
                          <a:solidFill>
                            <a:srgbClr val="000000"/>
                          </a:solidFill>
                          <a:effectLst/>
                          <a:latin typeface="Arial" panose="020B0604020202020204" pitchFamily="34" charset="0"/>
                        </a:rPr>
                        <a:t>Accommodation</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1000" b="1" i="0" u="none" strike="noStrike" dirty="0">
                          <a:solidFill>
                            <a:srgbClr val="000000"/>
                          </a:solidFill>
                          <a:effectLst/>
                          <a:latin typeface="Arial" panose="020B0604020202020204" pitchFamily="34" charset="0"/>
                        </a:rPr>
                        <a:t>England</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1000" b="1" i="0" u="none" strike="noStrike" dirty="0">
                          <a:solidFill>
                            <a:srgbClr val="000000"/>
                          </a:solidFill>
                          <a:effectLst/>
                          <a:latin typeface="Arial" panose="020B0604020202020204" pitchFamily="34" charset="0"/>
                        </a:rPr>
                        <a:t>Scotland</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1000" b="1" i="0" u="none" strike="noStrike" dirty="0">
                          <a:solidFill>
                            <a:srgbClr val="000000"/>
                          </a:solidFill>
                          <a:effectLst/>
                          <a:latin typeface="Arial" panose="020B0604020202020204" pitchFamily="34" charset="0"/>
                        </a:rPr>
                        <a:t>Wales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02"/>
                  </a:ext>
                </a:extLst>
              </a:tr>
              <a:tr h="180000">
                <a:tc>
                  <a:txBody>
                    <a:bodyPr/>
                    <a:lstStyle/>
                    <a:p>
                      <a:pPr algn="l" fontAlgn="ctr"/>
                      <a:r>
                        <a:rPr lang="en-GB" sz="900" b="1" i="0" u="none" strike="noStrike" dirty="0">
                          <a:solidFill>
                            <a:srgbClr val="000000"/>
                          </a:solidFill>
                          <a:effectLst/>
                          <a:latin typeface="Arial" panose="020B0604020202020204" pitchFamily="34" charset="0"/>
                        </a:rPr>
                        <a:t>Total</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1" i="0" u="none" strike="noStrike" kern="1200" dirty="0">
                          <a:solidFill>
                            <a:srgbClr val="000000"/>
                          </a:solidFill>
                          <a:effectLst/>
                          <a:latin typeface="Arial" panose="020B0604020202020204" pitchFamily="34" charset="0"/>
                          <a:ea typeface="+mn-ea"/>
                          <a:cs typeface="+mn-cs"/>
                        </a:rPr>
                        <a:t>147.339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1" i="0" u="none" strike="noStrike" kern="1200" dirty="0">
                          <a:solidFill>
                            <a:srgbClr val="000000"/>
                          </a:solidFill>
                          <a:effectLst/>
                          <a:latin typeface="Arial" panose="020B0604020202020204" pitchFamily="34" charset="0"/>
                          <a:ea typeface="+mn-ea"/>
                          <a:cs typeface="+mn-cs"/>
                        </a:rPr>
                        <a:t>27.743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1" i="0" u="none" strike="noStrike" kern="1200" dirty="0">
                          <a:solidFill>
                            <a:srgbClr val="000000"/>
                          </a:solidFill>
                          <a:effectLst/>
                          <a:latin typeface="Arial" panose="020B0604020202020204" pitchFamily="34" charset="0"/>
                          <a:ea typeface="+mn-ea"/>
                          <a:cs typeface="+mn-cs"/>
                        </a:rPr>
                        <a:t>23.061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952107255"/>
                  </a:ext>
                </a:extLst>
              </a:tr>
              <a:tr h="180000">
                <a:tc>
                  <a:txBody>
                    <a:bodyPr/>
                    <a:lstStyle/>
                    <a:p>
                      <a:pPr algn="l" fontAlgn="ctr"/>
                      <a:r>
                        <a:rPr lang="en-GB" sz="900" b="0" i="0" u="none" strike="noStrike" dirty="0">
                          <a:solidFill>
                            <a:srgbClr val="000000"/>
                          </a:solidFill>
                          <a:effectLst/>
                          <a:latin typeface="Arial" panose="020B0604020202020204" pitchFamily="34" charset="0"/>
                        </a:rPr>
                        <a:t>Commercial accommodation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122.992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23.768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20.174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3"/>
                  </a:ext>
                </a:extLst>
              </a:tr>
              <a:tr h="180000">
                <a:tc>
                  <a:txBody>
                    <a:bodyPr/>
                    <a:lstStyle/>
                    <a:p>
                      <a:pPr algn="l" fontAlgn="ctr"/>
                      <a:r>
                        <a:rPr lang="en-GB" sz="900" b="0" i="0" u="none" strike="noStrike" dirty="0">
                          <a:solidFill>
                            <a:srgbClr val="000000"/>
                          </a:solidFill>
                          <a:effectLst/>
                          <a:latin typeface="Arial" panose="020B0604020202020204" pitchFamily="34" charset="0"/>
                        </a:rPr>
                        <a:t>Commercial serviced accommodation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53.138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10.633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6.099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236317686"/>
                  </a:ext>
                </a:extLst>
              </a:tr>
              <a:tr h="180000">
                <a:tc>
                  <a:txBody>
                    <a:bodyPr/>
                    <a:lstStyle/>
                    <a:p>
                      <a:pPr algn="l" fontAlgn="ctr"/>
                      <a:r>
                        <a:rPr lang="en-GB" sz="900" b="0" i="0" u="none" strike="noStrike" dirty="0">
                          <a:solidFill>
                            <a:srgbClr val="000000"/>
                          </a:solidFill>
                          <a:effectLst/>
                          <a:latin typeface="Arial" panose="020B0604020202020204" pitchFamily="34" charset="0"/>
                        </a:rPr>
                        <a:t>Hotel/motel</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40.090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8.033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3.849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155212900"/>
                  </a:ext>
                </a:extLst>
              </a:tr>
              <a:tr h="180000">
                <a:tc>
                  <a:txBody>
                    <a:bodyPr/>
                    <a:lstStyle/>
                    <a:p>
                      <a:pPr algn="l" fontAlgn="ctr"/>
                      <a:r>
                        <a:rPr lang="en-GB" sz="900" b="0" i="0" u="none" strike="noStrike" dirty="0">
                          <a:solidFill>
                            <a:srgbClr val="000000"/>
                          </a:solidFill>
                          <a:effectLst/>
                          <a:latin typeface="Arial" panose="020B0604020202020204" pitchFamily="34" charset="0"/>
                        </a:rPr>
                        <a:t>Guest house/B&amp;B</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8.195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1.985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1.647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839271961"/>
                  </a:ext>
                </a:extLst>
              </a:tr>
              <a:tr h="180000">
                <a:tc>
                  <a:txBody>
                    <a:bodyPr/>
                    <a:lstStyle/>
                    <a:p>
                      <a:pPr algn="l" fontAlgn="ctr"/>
                      <a:r>
                        <a:rPr lang="en-GB" sz="900" b="0" i="0" u="none" strike="noStrike" dirty="0">
                          <a:solidFill>
                            <a:srgbClr val="000000"/>
                          </a:solidFill>
                          <a:effectLst/>
                          <a:latin typeface="Arial" panose="020B0604020202020204" pitchFamily="34" charset="0"/>
                        </a:rPr>
                        <a:t>Self-catering (incl caravan and camping)</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73.004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12.884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14.349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777745358"/>
                  </a:ext>
                </a:extLst>
              </a:tr>
              <a:tr h="180000">
                <a:tc>
                  <a:txBody>
                    <a:bodyPr/>
                    <a:lstStyle/>
                    <a:p>
                      <a:pPr algn="l" fontAlgn="ctr"/>
                      <a:r>
                        <a:rPr lang="en-GB" sz="900" b="0" i="0" u="none" strike="noStrike" dirty="0">
                          <a:solidFill>
                            <a:srgbClr val="000000"/>
                          </a:solidFill>
                          <a:effectLst/>
                          <a:latin typeface="Arial" panose="020B0604020202020204" pitchFamily="34" charset="0"/>
                        </a:rPr>
                        <a:t>Self-catering (excl caravan and camping)</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32.583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5.830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6.225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515463330"/>
                  </a:ext>
                </a:extLst>
              </a:tr>
              <a:tr h="180000">
                <a:tc>
                  <a:txBody>
                    <a:bodyPr/>
                    <a:lstStyle/>
                    <a:p>
                      <a:pPr algn="l" fontAlgn="ctr"/>
                      <a:r>
                        <a:rPr lang="en-GB" sz="900" b="0" i="0" u="none" strike="noStrike">
                          <a:solidFill>
                            <a:srgbClr val="000000"/>
                          </a:solidFill>
                          <a:effectLst/>
                          <a:latin typeface="Arial" panose="020B0604020202020204" pitchFamily="34" charset="0"/>
                        </a:rPr>
                        <a:t>Caravan or camping</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39.957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6.966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8.052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2207369111"/>
                  </a:ext>
                </a:extLst>
              </a:tr>
              <a:tr h="180000">
                <a:tc>
                  <a:txBody>
                    <a:bodyPr/>
                    <a:lstStyle/>
                    <a:p>
                      <a:pPr algn="l" fontAlgn="ctr"/>
                      <a:r>
                        <a:rPr lang="en-GB" sz="900" b="0" i="0" u="none" strike="noStrike" dirty="0">
                          <a:solidFill>
                            <a:srgbClr val="000000"/>
                          </a:solidFill>
                          <a:effectLst/>
                          <a:latin typeface="Arial" panose="020B0604020202020204" pitchFamily="34" charset="0"/>
                        </a:rPr>
                        <a:t>Touring caravan (towed)\campervan\motorhome</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12.985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3.430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1.914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769459990"/>
                  </a:ext>
                </a:extLst>
              </a:tr>
              <a:tr h="180000">
                <a:tc>
                  <a:txBody>
                    <a:bodyPr/>
                    <a:lstStyle/>
                    <a:p>
                      <a:pPr algn="l" fontAlgn="ctr"/>
                      <a:r>
                        <a:rPr lang="en-GB" sz="900" b="0" i="0" u="none" strike="noStrike" dirty="0">
                          <a:solidFill>
                            <a:srgbClr val="000000"/>
                          </a:solidFill>
                          <a:effectLst/>
                          <a:latin typeface="Arial" panose="020B0604020202020204" pitchFamily="34" charset="0"/>
                        </a:rPr>
                        <a:t>Static caravan – not owned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12.020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1.076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2.734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798930602"/>
                  </a:ext>
                </a:extLst>
              </a:tr>
              <a:tr h="180000">
                <a:tc>
                  <a:txBody>
                    <a:bodyPr/>
                    <a:lstStyle/>
                    <a:p>
                      <a:pPr algn="l" fontAlgn="ctr"/>
                      <a:r>
                        <a:rPr lang="en-GB" sz="900" b="0" i="0" u="none" strike="noStrike" dirty="0">
                          <a:solidFill>
                            <a:srgbClr val="000000"/>
                          </a:solidFill>
                          <a:effectLst/>
                          <a:latin typeface="Arial" panose="020B0604020202020204" pitchFamily="34" charset="0"/>
                        </a:rPr>
                        <a:t>Static caravan – owned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5.757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1.136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1.965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405389511"/>
                  </a:ext>
                </a:extLst>
              </a:tr>
              <a:tr h="180000">
                <a:tc>
                  <a:txBody>
                    <a:bodyPr/>
                    <a:lstStyle/>
                    <a:p>
                      <a:pPr algn="l" fontAlgn="ctr"/>
                      <a:r>
                        <a:rPr lang="en-GB" sz="900" b="0" i="0" u="none" strike="noStrike" dirty="0">
                          <a:solidFill>
                            <a:srgbClr val="000000"/>
                          </a:solidFill>
                          <a:effectLst/>
                          <a:latin typeface="Arial" panose="020B0604020202020204" pitchFamily="34" charset="0"/>
                        </a:rPr>
                        <a:t>Tent</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8.486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1.249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1.380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2327461252"/>
                  </a:ext>
                </a:extLst>
              </a:tr>
              <a:tr h="180000">
                <a:tc>
                  <a:txBody>
                    <a:bodyPr/>
                    <a:lstStyle/>
                    <a:p>
                      <a:pPr algn="l" fontAlgn="ctr"/>
                      <a:r>
                        <a:rPr lang="en-GB" sz="900" b="0" i="0" u="none" strike="noStrike" dirty="0">
                          <a:solidFill>
                            <a:srgbClr val="000000"/>
                          </a:solidFill>
                          <a:effectLst/>
                          <a:latin typeface="Arial" panose="020B0604020202020204" pitchFamily="34" charset="0"/>
                        </a:rPr>
                        <a:t>Glamping/alternative accommodation e.g. yurt, tipi, ecopod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1.187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0.054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0.077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4"/>
                  </a:ext>
                </a:extLst>
              </a:tr>
              <a:tr h="180000">
                <a:tc>
                  <a:txBody>
                    <a:bodyPr/>
                    <a:lstStyle/>
                    <a:p>
                      <a:pPr algn="l" fontAlgn="ctr"/>
                      <a:r>
                        <a:rPr lang="en-GB" sz="900" b="0" i="0" u="none" strike="noStrike" dirty="0">
                          <a:solidFill>
                            <a:srgbClr val="000000"/>
                          </a:solidFill>
                          <a:effectLst/>
                          <a:latin typeface="Arial" panose="020B0604020202020204" pitchFamily="34" charset="0"/>
                        </a:rPr>
                        <a:t>Hostel</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0.848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0.177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0.090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5"/>
                  </a:ext>
                </a:extLst>
              </a:tr>
              <a:tr h="180000">
                <a:tc>
                  <a:txBody>
                    <a:bodyPr/>
                    <a:lstStyle/>
                    <a:p>
                      <a:pPr algn="l" fontAlgn="ctr"/>
                      <a:r>
                        <a:rPr lang="en-GB" sz="900" b="0" i="0" u="none" strike="noStrike" dirty="0">
                          <a:solidFill>
                            <a:srgbClr val="000000"/>
                          </a:solidFill>
                          <a:effectLst/>
                          <a:latin typeface="Arial" panose="020B0604020202020204" pitchFamily="34" charset="0"/>
                        </a:rPr>
                        <a:t>Airbnb/Someone else's home</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2.575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0.567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0.344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6"/>
                  </a:ext>
                </a:extLst>
              </a:tr>
              <a:tr h="180000">
                <a:tc>
                  <a:txBody>
                    <a:bodyPr/>
                    <a:lstStyle/>
                    <a:p>
                      <a:pPr algn="l" fontAlgn="ctr"/>
                      <a:r>
                        <a:rPr lang="en-GB" sz="900" b="0" i="0" u="none" strike="noStrike" dirty="0">
                          <a:solidFill>
                            <a:srgbClr val="000000"/>
                          </a:solidFill>
                          <a:effectLst/>
                          <a:latin typeface="Arial" panose="020B0604020202020204" pitchFamily="34" charset="0"/>
                        </a:rPr>
                        <a:t>Friend's home, Relative's home, Own second home\timeshare</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16.974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3.060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1.984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7"/>
                  </a:ext>
                </a:extLst>
              </a:tr>
            </a:tbl>
          </a:graphicData>
        </a:graphic>
      </p:graphicFrame>
      <p:sp>
        <p:nvSpPr>
          <p:cNvPr id="25" name="Content Placeholder 25"/>
          <p:cNvSpPr txBox="1">
            <a:spLocks/>
          </p:cNvSpPr>
          <p:nvPr/>
        </p:nvSpPr>
        <p:spPr>
          <a:xfrm>
            <a:off x="8238653" y="1888824"/>
            <a:ext cx="3784549" cy="381952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t>GB holiday nights examined by accommodation type for England, Scotland and Wales.</a:t>
            </a:r>
          </a:p>
          <a:p>
            <a:r>
              <a:rPr lang="en-GB" sz="1050" b="1" dirty="0"/>
              <a:t>In England, a similar number of holiday bednights were spent in hotels or motels as caravans or camping. In Scotland there were more bednights in hotels or motels, and in Wales there were more camping or caravanning bednights.</a:t>
            </a:r>
          </a:p>
          <a:p>
            <a:r>
              <a:rPr lang="en-GB" sz="1050" b="1" dirty="0"/>
              <a:t> </a:t>
            </a:r>
            <a:endParaRPr lang="en-GB" sz="1400" dirty="0">
              <a:solidFill>
                <a:schemeClr val="accent1"/>
              </a:solidFill>
            </a:endParaRPr>
          </a:p>
        </p:txBody>
      </p:sp>
      <p:sp>
        <p:nvSpPr>
          <p:cNvPr id="9" name="TextBox 8">
            <a:extLst>
              <a:ext uri="{FF2B5EF4-FFF2-40B4-BE49-F238E27FC236}">
                <a16:creationId xmlns:a16="http://schemas.microsoft.com/office/drawing/2014/main" id="{AD9F4A8F-1E24-4379-A7BA-6BF97820C0FD}"/>
              </a:ext>
            </a:extLst>
          </p:cNvPr>
          <p:cNvSpPr txBox="1"/>
          <p:nvPr/>
        </p:nvSpPr>
        <p:spPr>
          <a:xfrm>
            <a:off x="8238654" y="4027306"/>
            <a:ext cx="3602509" cy="2100575"/>
          </a:xfrm>
          <a:prstGeom prst="rect">
            <a:avLst/>
          </a:prstGeom>
          <a:noFill/>
        </p:spPr>
        <p:txBody>
          <a:bodyPr wrap="square" lIns="0" tIns="0" rIns="0" bIns="0" rtlCol="0">
            <a:spAutoFit/>
          </a:bodyPr>
          <a:lstStyle/>
          <a:p>
            <a:r>
              <a:rPr lang="en-GB" sz="850" b="1" dirty="0"/>
              <a:t>Commercial accommodation</a:t>
            </a:r>
            <a:r>
              <a:rPr lang="en-GB" sz="850" dirty="0"/>
              <a:t>: Hotel, Motel, Serviced apartment, B &amp; B, Guest house, Farmhouse, Hostel, Holiday camp, Caravan or camping, Glamping/Alternative accommodation, AirBnB/Someone else’s home, Rented self-catering, University/School, Boat, Cruise ship, </a:t>
            </a:r>
          </a:p>
          <a:p>
            <a:endParaRPr lang="en-GB" sz="850" dirty="0"/>
          </a:p>
          <a:p>
            <a:r>
              <a:rPr lang="en-GB" sz="850" b="1" dirty="0"/>
              <a:t>Commercial serviced accommodation</a:t>
            </a:r>
            <a:r>
              <a:rPr lang="en-GB" sz="850" dirty="0"/>
              <a:t>: Hotel, Motel, Serviced apartment, B &amp; B, Guest house, Farmhouse, Hostel, Holiday camp with meals provided.</a:t>
            </a:r>
          </a:p>
          <a:p>
            <a:endParaRPr lang="en-GB" sz="850" dirty="0"/>
          </a:p>
          <a:p>
            <a:r>
              <a:rPr lang="en-GB" sz="850" b="1" dirty="0"/>
              <a:t>Self-catering (incl caravan and camping): </a:t>
            </a:r>
            <a:r>
              <a:rPr lang="en-GB" sz="850" dirty="0"/>
              <a:t>Rented flat/apartment/house/ chalet/villa/bungalow, Tent, Touring caravan/motorhome, Static caravan, Holiday camp without meals provided, Hostel, Boat. </a:t>
            </a:r>
          </a:p>
          <a:p>
            <a:endParaRPr lang="en-GB" sz="850" dirty="0"/>
          </a:p>
          <a:p>
            <a:r>
              <a:rPr lang="en-GB" sz="850" b="1" dirty="0"/>
              <a:t>Self-catering (excl caravan and camping): </a:t>
            </a:r>
            <a:r>
              <a:rPr lang="en-GB" sz="850" dirty="0"/>
              <a:t>Rented flat/apartment/house/ chalet/villa/bungalow, Holiday camp without meals provided, Hostel, Boat. </a:t>
            </a:r>
          </a:p>
          <a:p>
            <a:endParaRPr lang="en-GB" sz="900" dirty="0"/>
          </a:p>
        </p:txBody>
      </p:sp>
      <p:sp>
        <p:nvSpPr>
          <p:cNvPr id="26" name="Freeform 18">
            <a:hlinkClick r:id="rId3" action="ppaction://hlinksldjump"/>
            <a:extLst>
              <a:ext uri="{FF2B5EF4-FFF2-40B4-BE49-F238E27FC236}">
                <a16:creationId xmlns:a16="http://schemas.microsoft.com/office/drawing/2014/main" id="{BD26B6D0-A79C-46CC-85DE-C3690E9857CB}"/>
              </a:ext>
            </a:extLst>
          </p:cNvPr>
          <p:cNvSpPr>
            <a:spLocks noEditPoints="1"/>
          </p:cNvSpPr>
          <p:nvPr/>
        </p:nvSpPr>
        <p:spPr bwMode="auto">
          <a:xfrm>
            <a:off x="5998233"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5"/>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cxnSp>
        <p:nvCxnSpPr>
          <p:cNvPr id="11" name="Straight Connector 10">
            <a:extLst>
              <a:ext uri="{FF2B5EF4-FFF2-40B4-BE49-F238E27FC236}">
                <a16:creationId xmlns:a16="http://schemas.microsoft.com/office/drawing/2014/main" id="{3778BFA1-E593-4E08-A0B1-E6B48FD97B82}"/>
              </a:ext>
            </a:extLst>
          </p:cNvPr>
          <p:cNvCxnSpPr>
            <a:cxnSpLocks/>
          </p:cNvCxnSpPr>
          <p:nvPr/>
        </p:nvCxnSpPr>
        <p:spPr>
          <a:xfrm>
            <a:off x="8035455" y="1881731"/>
            <a:ext cx="0" cy="3923757"/>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12" name="Action Button: Information 16">
            <a:hlinkClick r:id="rId4" action="ppaction://hlinksldjump" highlightClick="1"/>
            <a:extLst>
              <a:ext uri="{FF2B5EF4-FFF2-40B4-BE49-F238E27FC236}">
                <a16:creationId xmlns:a16="http://schemas.microsoft.com/office/drawing/2014/main" id="{B223CF78-C5B9-4005-9853-49BDEB43A3F2}"/>
              </a:ext>
            </a:extLst>
          </p:cNvPr>
          <p:cNvSpPr/>
          <p:nvPr/>
        </p:nvSpPr>
        <p:spPr bwMode="ltGray">
          <a:xfrm>
            <a:off x="7776921" y="1888824"/>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2" name="Slide Number Placeholder 1">
            <a:extLst>
              <a:ext uri="{FF2B5EF4-FFF2-40B4-BE49-F238E27FC236}">
                <a16:creationId xmlns:a16="http://schemas.microsoft.com/office/drawing/2014/main" id="{D3C450C4-093E-43B4-B7EB-DCB7EA0FBC09}"/>
              </a:ext>
            </a:extLst>
          </p:cNvPr>
          <p:cNvSpPr>
            <a:spLocks noGrp="1"/>
          </p:cNvSpPr>
          <p:nvPr>
            <p:ph type="sldNum" sz="quarter" idx="4"/>
          </p:nvPr>
        </p:nvSpPr>
        <p:spPr/>
        <p:txBody>
          <a:bodyPr/>
          <a:lstStyle/>
          <a:p>
            <a:fld id="{4034BEE3-566C-4068-A777-C3A4762E861B}" type="slidenum">
              <a:rPr lang="en-GB" smtClean="0"/>
              <a:pPr/>
              <a:t>49</a:t>
            </a:fld>
            <a:endParaRPr lang="en-GB" dirty="0"/>
          </a:p>
        </p:txBody>
      </p:sp>
    </p:spTree>
    <p:extLst>
      <p:ext uri="{BB962C8B-B14F-4D97-AF65-F5344CB8AC3E}">
        <p14:creationId xmlns:p14="http://schemas.microsoft.com/office/powerpoint/2010/main" val="25361571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A2CD688D-B4AA-4DFD-92FD-2F4D97097316}"/>
              </a:ext>
            </a:extLst>
          </p:cNvPr>
          <p:cNvSpPr>
            <a:spLocks noGrp="1"/>
          </p:cNvSpPr>
          <p:nvPr>
            <p:ph type="title"/>
          </p:nvPr>
        </p:nvSpPr>
        <p:spPr/>
        <p:txBody>
          <a:bodyPr/>
          <a:lstStyle/>
          <a:p>
            <a:r>
              <a:rPr lang="en-GB" dirty="0"/>
              <a:t>2019 – Tourism Overnight Visits at a glance</a:t>
            </a:r>
          </a:p>
        </p:txBody>
      </p:sp>
      <p:sp>
        <p:nvSpPr>
          <p:cNvPr id="17" name="Rectangle 16">
            <a:extLst>
              <a:ext uri="{FF2B5EF4-FFF2-40B4-BE49-F238E27FC236}">
                <a16:creationId xmlns:a16="http://schemas.microsoft.com/office/drawing/2014/main" id="{23973F88-CB18-4434-897E-EBBBD994AE96}"/>
              </a:ext>
            </a:extLst>
          </p:cNvPr>
          <p:cNvSpPr/>
          <p:nvPr/>
        </p:nvSpPr>
        <p:spPr bwMode="ltGray">
          <a:xfrm>
            <a:off x="359924" y="1945535"/>
            <a:ext cx="2223618" cy="1209469"/>
          </a:xfrm>
          <a:prstGeom prst="rect">
            <a:avLst/>
          </a:prstGeom>
          <a:solidFill>
            <a:schemeClr val="bg1">
              <a:lumMod val="8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45720" rIns="91440" bIns="45720" numCol="1" spcCol="0" rtlCol="0" fromWordArt="0" anchor="t" anchorCtr="0" forceAA="0" compatLnSpc="1">
            <a:prstTxWarp prst="textNoShape">
              <a:avLst/>
            </a:prstTxWarp>
            <a:noAutofit/>
          </a:bodyPr>
          <a:lstStyle/>
          <a:p>
            <a:r>
              <a:rPr lang="en-GB" sz="1000" b="1" dirty="0">
                <a:solidFill>
                  <a:srgbClr val="000000"/>
                </a:solidFill>
              </a:rPr>
              <a:t>Annual</a:t>
            </a:r>
          </a:p>
          <a:p>
            <a:r>
              <a:rPr lang="en-GB" sz="1000" b="1" dirty="0">
                <a:solidFill>
                  <a:srgbClr val="000000"/>
                </a:solidFill>
              </a:rPr>
              <a:t>trip volume</a:t>
            </a:r>
          </a:p>
          <a:p>
            <a:r>
              <a:rPr lang="en-GB" sz="1000" dirty="0">
                <a:solidFill>
                  <a:srgbClr val="000000"/>
                </a:solidFill>
              </a:rPr>
              <a:t>in millions</a:t>
            </a:r>
          </a:p>
        </p:txBody>
      </p:sp>
      <p:sp>
        <p:nvSpPr>
          <p:cNvPr id="395" name="Rectangle 394">
            <a:extLst>
              <a:ext uri="{FF2B5EF4-FFF2-40B4-BE49-F238E27FC236}">
                <a16:creationId xmlns:a16="http://schemas.microsoft.com/office/drawing/2014/main" id="{BAEAF215-983A-4AD3-BA0B-3D673DB08057}"/>
              </a:ext>
            </a:extLst>
          </p:cNvPr>
          <p:cNvSpPr/>
          <p:nvPr/>
        </p:nvSpPr>
        <p:spPr bwMode="ltGray">
          <a:xfrm>
            <a:off x="8481162" y="1945535"/>
            <a:ext cx="3345714" cy="3766290"/>
          </a:xfrm>
          <a:prstGeom prst="rect">
            <a:avLst/>
          </a:prstGeom>
          <a:solidFill>
            <a:srgbClr val="D9D9D9"/>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r>
              <a:rPr lang="en-GB" sz="1050" b="1" dirty="0">
                <a:solidFill>
                  <a:srgbClr val="000000"/>
                </a:solidFill>
              </a:rPr>
              <a:t>Trends over time – </a:t>
            </a:r>
            <a:r>
              <a:rPr lang="en-GB" sz="1050" dirty="0">
                <a:solidFill>
                  <a:srgbClr val="000000"/>
                </a:solidFill>
              </a:rPr>
              <a:t>GB level</a:t>
            </a:r>
          </a:p>
        </p:txBody>
      </p:sp>
      <p:graphicFrame>
        <p:nvGraphicFramePr>
          <p:cNvPr id="397" name="Content Placeholder 367">
            <a:extLst>
              <a:ext uri="{FF2B5EF4-FFF2-40B4-BE49-F238E27FC236}">
                <a16:creationId xmlns:a16="http://schemas.microsoft.com/office/drawing/2014/main" id="{852172A3-D304-4679-8120-426C40859202}"/>
              </a:ext>
            </a:extLst>
          </p:cNvPr>
          <p:cNvGraphicFramePr>
            <a:graphicFrameLocks/>
          </p:cNvGraphicFramePr>
          <p:nvPr>
            <p:extLst>
              <p:ext uri="{D42A27DB-BD31-4B8C-83A1-F6EECF244321}">
                <p14:modId xmlns:p14="http://schemas.microsoft.com/office/powerpoint/2010/main" val="2623460731"/>
              </p:ext>
            </p:extLst>
          </p:nvPr>
        </p:nvGraphicFramePr>
        <p:xfrm>
          <a:off x="8238477" y="1924268"/>
          <a:ext cx="3611687" cy="3311525"/>
        </p:xfrm>
        <a:graphic>
          <a:graphicData uri="http://schemas.openxmlformats.org/drawingml/2006/chart">
            <c:chart xmlns:c="http://schemas.openxmlformats.org/drawingml/2006/chart" xmlns:r="http://schemas.openxmlformats.org/officeDocument/2006/relationships" r:id="rId3"/>
          </a:graphicData>
        </a:graphic>
      </p:graphicFrame>
      <p:sp>
        <p:nvSpPr>
          <p:cNvPr id="18" name="Rectangle 17">
            <a:extLst>
              <a:ext uri="{FF2B5EF4-FFF2-40B4-BE49-F238E27FC236}">
                <a16:creationId xmlns:a16="http://schemas.microsoft.com/office/drawing/2014/main" id="{BF7C4176-B9E2-4E5C-9827-08743134B5B6}"/>
              </a:ext>
            </a:extLst>
          </p:cNvPr>
          <p:cNvSpPr/>
          <p:nvPr/>
        </p:nvSpPr>
        <p:spPr bwMode="ltGray">
          <a:xfrm>
            <a:off x="359924" y="3229369"/>
            <a:ext cx="2223618" cy="1209469"/>
          </a:xfrm>
          <a:prstGeom prst="rect">
            <a:avLst/>
          </a:prstGeom>
          <a:solidFill>
            <a:schemeClr val="bg1">
              <a:lumMod val="8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45720" rIns="91440" bIns="45720" numCol="1" spcCol="0" rtlCol="0" fromWordArt="0" anchor="t" anchorCtr="0" forceAA="0" compatLnSpc="1">
            <a:prstTxWarp prst="textNoShape">
              <a:avLst/>
            </a:prstTxWarp>
            <a:noAutofit/>
          </a:bodyPr>
          <a:lstStyle/>
          <a:p>
            <a:r>
              <a:rPr lang="en-GB" sz="1000" b="1" dirty="0">
                <a:solidFill>
                  <a:srgbClr val="000000"/>
                </a:solidFill>
              </a:rPr>
              <a:t>Annual Nights</a:t>
            </a:r>
          </a:p>
          <a:p>
            <a:r>
              <a:rPr lang="en-GB" sz="1000" b="1" dirty="0">
                <a:solidFill>
                  <a:srgbClr val="000000"/>
                </a:solidFill>
              </a:rPr>
              <a:t>Volume</a:t>
            </a:r>
          </a:p>
          <a:p>
            <a:r>
              <a:rPr lang="en-GB" sz="1000" dirty="0">
                <a:solidFill>
                  <a:srgbClr val="000000"/>
                </a:solidFill>
              </a:rPr>
              <a:t>in millions</a:t>
            </a:r>
          </a:p>
        </p:txBody>
      </p:sp>
      <p:sp>
        <p:nvSpPr>
          <p:cNvPr id="19" name="Rectangle 18">
            <a:extLst>
              <a:ext uri="{FF2B5EF4-FFF2-40B4-BE49-F238E27FC236}">
                <a16:creationId xmlns:a16="http://schemas.microsoft.com/office/drawing/2014/main" id="{D36A9587-1CAA-4AA9-ADFE-E55121C19111}"/>
              </a:ext>
            </a:extLst>
          </p:cNvPr>
          <p:cNvSpPr/>
          <p:nvPr/>
        </p:nvSpPr>
        <p:spPr bwMode="ltGray">
          <a:xfrm>
            <a:off x="359924" y="4513204"/>
            <a:ext cx="2223618" cy="1209469"/>
          </a:xfrm>
          <a:prstGeom prst="rect">
            <a:avLst/>
          </a:prstGeom>
          <a:solidFill>
            <a:schemeClr val="bg1">
              <a:lumMod val="8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45720" rIns="91440" bIns="45720" numCol="1" spcCol="0" rtlCol="0" fromWordArt="0" anchor="t" anchorCtr="0" forceAA="0" compatLnSpc="1">
            <a:prstTxWarp prst="textNoShape">
              <a:avLst/>
            </a:prstTxWarp>
            <a:noAutofit/>
          </a:bodyPr>
          <a:lstStyle/>
          <a:p>
            <a:r>
              <a:rPr lang="en-GB" sz="1000" b="1" dirty="0">
                <a:solidFill>
                  <a:srgbClr val="000000"/>
                </a:solidFill>
              </a:rPr>
              <a:t>Annual</a:t>
            </a:r>
          </a:p>
          <a:p>
            <a:r>
              <a:rPr lang="en-GB" sz="1000" b="1" dirty="0">
                <a:solidFill>
                  <a:srgbClr val="000000"/>
                </a:solidFill>
              </a:rPr>
              <a:t>Expenditure</a:t>
            </a:r>
          </a:p>
          <a:p>
            <a:r>
              <a:rPr lang="en-GB" sz="1000" b="1" dirty="0">
                <a:solidFill>
                  <a:srgbClr val="000000"/>
                </a:solidFill>
              </a:rPr>
              <a:t>in </a:t>
            </a:r>
            <a:r>
              <a:rPr lang="en-GB" sz="1000" dirty="0">
                <a:solidFill>
                  <a:srgbClr val="000000"/>
                </a:solidFill>
              </a:rPr>
              <a:t>billions (£)</a:t>
            </a:r>
          </a:p>
        </p:txBody>
      </p:sp>
      <p:graphicFrame>
        <p:nvGraphicFramePr>
          <p:cNvPr id="31" name="Chart 30">
            <a:extLst>
              <a:ext uri="{FF2B5EF4-FFF2-40B4-BE49-F238E27FC236}">
                <a16:creationId xmlns:a16="http://schemas.microsoft.com/office/drawing/2014/main" id="{CCB45F9D-A002-41C6-ACA4-FBE99B1D028A}"/>
              </a:ext>
            </a:extLst>
          </p:cNvPr>
          <p:cNvGraphicFramePr/>
          <p:nvPr>
            <p:extLst>
              <p:ext uri="{D42A27DB-BD31-4B8C-83A1-F6EECF244321}">
                <p14:modId xmlns:p14="http://schemas.microsoft.com/office/powerpoint/2010/main" val="177297256"/>
              </p:ext>
            </p:extLst>
          </p:nvPr>
        </p:nvGraphicFramePr>
        <p:xfrm>
          <a:off x="464732" y="1682627"/>
          <a:ext cx="2272810" cy="1672190"/>
        </p:xfrm>
        <a:graphic>
          <a:graphicData uri="http://schemas.openxmlformats.org/drawingml/2006/chart">
            <c:chart xmlns:c="http://schemas.openxmlformats.org/drawingml/2006/chart" xmlns:r="http://schemas.openxmlformats.org/officeDocument/2006/relationships" r:id="rId4"/>
          </a:graphicData>
        </a:graphic>
      </p:graphicFrame>
      <p:sp>
        <p:nvSpPr>
          <p:cNvPr id="36" name="Rectangle 35">
            <a:extLst>
              <a:ext uri="{FF2B5EF4-FFF2-40B4-BE49-F238E27FC236}">
                <a16:creationId xmlns:a16="http://schemas.microsoft.com/office/drawing/2014/main" id="{D5053FBF-3238-4E4F-9E44-A9B2E2E33211}"/>
              </a:ext>
            </a:extLst>
          </p:cNvPr>
          <p:cNvSpPr/>
          <p:nvPr/>
        </p:nvSpPr>
        <p:spPr bwMode="ltGray">
          <a:xfrm>
            <a:off x="2675106" y="1945535"/>
            <a:ext cx="5719864" cy="3766290"/>
          </a:xfrm>
          <a:prstGeom prst="rect">
            <a:avLst/>
          </a:prstGeom>
          <a:solidFill>
            <a:schemeClr val="bg1">
              <a:lumMod val="8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r>
              <a:rPr lang="en-GB" sz="1050" b="1" dirty="0">
                <a:solidFill>
                  <a:srgbClr val="000000"/>
                </a:solidFill>
              </a:rPr>
              <a:t>Annual trip and nights </a:t>
            </a:r>
            <a:r>
              <a:rPr lang="en-GB" sz="1050" dirty="0">
                <a:solidFill>
                  <a:srgbClr val="000000"/>
                </a:solidFill>
              </a:rPr>
              <a:t>volume in millions and </a:t>
            </a:r>
            <a:r>
              <a:rPr lang="en-GB" sz="1050" b="1" dirty="0">
                <a:solidFill>
                  <a:srgbClr val="000000"/>
                </a:solidFill>
              </a:rPr>
              <a:t>expenditure</a:t>
            </a:r>
            <a:r>
              <a:rPr lang="en-GB" sz="1050" dirty="0">
                <a:solidFill>
                  <a:srgbClr val="000000"/>
                </a:solidFill>
              </a:rPr>
              <a:t> in £ millions </a:t>
            </a:r>
            <a:endParaRPr lang="en-GB" sz="1050" b="0" dirty="0">
              <a:solidFill>
                <a:srgbClr val="000000"/>
              </a:solidFill>
            </a:endParaRPr>
          </a:p>
        </p:txBody>
      </p:sp>
      <p:graphicFrame>
        <p:nvGraphicFramePr>
          <p:cNvPr id="341" name="Table 340">
            <a:extLst>
              <a:ext uri="{FF2B5EF4-FFF2-40B4-BE49-F238E27FC236}">
                <a16:creationId xmlns:a16="http://schemas.microsoft.com/office/drawing/2014/main" id="{F9935852-297F-4E48-B60B-A7378C5EE9B5}"/>
              </a:ext>
            </a:extLst>
          </p:cNvPr>
          <p:cNvGraphicFramePr>
            <a:graphicFrameLocks noGrp="1"/>
          </p:cNvGraphicFramePr>
          <p:nvPr>
            <p:extLst>
              <p:ext uri="{D42A27DB-BD31-4B8C-83A1-F6EECF244321}">
                <p14:modId xmlns:p14="http://schemas.microsoft.com/office/powerpoint/2010/main" val="2756652092"/>
              </p:ext>
            </p:extLst>
          </p:nvPr>
        </p:nvGraphicFramePr>
        <p:xfrm>
          <a:off x="5049436" y="2281403"/>
          <a:ext cx="3245021" cy="3278445"/>
        </p:xfrm>
        <a:graphic>
          <a:graphicData uri="http://schemas.openxmlformats.org/drawingml/2006/table">
            <a:tbl>
              <a:tblPr firstRow="1" bandRow="1">
                <a:tableStyleId>{93296810-A885-4BE3-A3E7-6D5BEEA58F35}</a:tableStyleId>
              </a:tblPr>
              <a:tblGrid>
                <a:gridCol w="1423710">
                  <a:extLst>
                    <a:ext uri="{9D8B030D-6E8A-4147-A177-3AD203B41FA5}">
                      <a16:colId xmlns:a16="http://schemas.microsoft.com/office/drawing/2014/main" val="41767528"/>
                    </a:ext>
                  </a:extLst>
                </a:gridCol>
                <a:gridCol w="497205">
                  <a:extLst>
                    <a:ext uri="{9D8B030D-6E8A-4147-A177-3AD203B41FA5}">
                      <a16:colId xmlns:a16="http://schemas.microsoft.com/office/drawing/2014/main" val="2355848179"/>
                    </a:ext>
                  </a:extLst>
                </a:gridCol>
                <a:gridCol w="524064">
                  <a:extLst>
                    <a:ext uri="{9D8B030D-6E8A-4147-A177-3AD203B41FA5}">
                      <a16:colId xmlns:a16="http://schemas.microsoft.com/office/drawing/2014/main" val="178496924"/>
                    </a:ext>
                  </a:extLst>
                </a:gridCol>
                <a:gridCol w="800042">
                  <a:extLst>
                    <a:ext uri="{9D8B030D-6E8A-4147-A177-3AD203B41FA5}">
                      <a16:colId xmlns:a16="http://schemas.microsoft.com/office/drawing/2014/main" val="2562607642"/>
                    </a:ext>
                  </a:extLst>
                </a:gridCol>
              </a:tblGrid>
              <a:tr h="218563">
                <a:tc>
                  <a:txBody>
                    <a:bodyPr/>
                    <a:lstStyle/>
                    <a:p>
                      <a:pPr algn="ctr"/>
                      <a:r>
                        <a:rPr lang="en-GB" sz="900" dirty="0">
                          <a:solidFill>
                            <a:schemeClr val="tx1"/>
                          </a:solidFill>
                        </a:rPr>
                        <a:t>-</a:t>
                      </a:r>
                    </a:p>
                  </a:txBody>
                  <a:tcPr marL="36000" marR="3600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en-GB" sz="900" dirty="0">
                          <a:solidFill>
                            <a:srgbClr val="000000"/>
                          </a:solidFill>
                        </a:rPr>
                        <a:t>Trips</a:t>
                      </a:r>
                    </a:p>
                  </a:txBody>
                  <a:tcPr marL="36000" marR="3600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en-GB" sz="900" dirty="0">
                          <a:solidFill>
                            <a:srgbClr val="000000"/>
                          </a:solidFill>
                        </a:rPr>
                        <a:t>Nights</a:t>
                      </a:r>
                    </a:p>
                  </a:txBody>
                  <a:tcPr marL="36000" marR="3600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en-GB" sz="900" dirty="0">
                          <a:solidFill>
                            <a:srgbClr val="000000"/>
                          </a:solidFill>
                        </a:rPr>
                        <a:t>Expenditure</a:t>
                      </a:r>
                    </a:p>
                  </a:txBody>
                  <a:tcPr marL="36000" marR="3600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686196186"/>
                  </a:ext>
                </a:extLst>
              </a:tr>
              <a:tr h="218563">
                <a:tc>
                  <a:txBody>
                    <a:bodyPr/>
                    <a:lstStyle/>
                    <a:p>
                      <a:r>
                        <a:rPr lang="en-GB" sz="800" dirty="0">
                          <a:solidFill>
                            <a:schemeClr val="bg1"/>
                          </a:solidFill>
                        </a:rPr>
                        <a:t>GB Total</a:t>
                      </a:r>
                    </a:p>
                  </a:txBody>
                  <a:tcPr marL="36000" marR="3600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algn="ctr" defTabSz="914400" rtl="0" eaLnBrk="1" fontAlgn="b" latinLnBrk="0" hangingPunct="1"/>
                      <a:r>
                        <a:rPr lang="en-GB" sz="800" kern="1200" dirty="0">
                          <a:solidFill>
                            <a:schemeClr val="bg1"/>
                          </a:solidFill>
                          <a:latin typeface="+mn-lt"/>
                          <a:ea typeface="+mn-ea"/>
                          <a:cs typeface="+mn-cs"/>
                        </a:rPr>
                        <a:t>122.8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algn="ctr" defTabSz="914400" rtl="0" eaLnBrk="1" fontAlgn="b" latinLnBrk="0" hangingPunct="1"/>
                      <a:r>
                        <a:rPr lang="en-GB" sz="800" kern="1200" dirty="0">
                          <a:solidFill>
                            <a:schemeClr val="bg1"/>
                          </a:solidFill>
                          <a:latin typeface="+mn-lt"/>
                          <a:ea typeface="+mn-ea"/>
                          <a:cs typeface="+mn-cs"/>
                        </a:rPr>
                        <a:t>371.8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algn="ctr" defTabSz="914400" rtl="0" eaLnBrk="1" fontAlgn="b" latinLnBrk="0" hangingPunct="1"/>
                      <a:r>
                        <a:rPr lang="en-GB" sz="800" kern="1200" dirty="0">
                          <a:solidFill>
                            <a:schemeClr val="bg1"/>
                          </a:solidFill>
                          <a:latin typeface="+mn-lt"/>
                          <a:ea typeface="+mn-ea"/>
                          <a:cs typeface="+mn-cs"/>
                        </a:rPr>
                        <a:t>£24,651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3114664784"/>
                  </a:ext>
                </a:extLst>
              </a:tr>
              <a:tr h="218563">
                <a:tc>
                  <a:txBody>
                    <a:bodyPr/>
                    <a:lstStyle/>
                    <a:p>
                      <a:r>
                        <a:rPr lang="en-GB" sz="800" dirty="0">
                          <a:solidFill>
                            <a:schemeClr val="bg1"/>
                          </a:solidFill>
                        </a:rPr>
                        <a:t>England total</a:t>
                      </a:r>
                    </a:p>
                  </a:txBody>
                  <a:tcPr marL="36000" marR="3600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accent6">
                        <a:lumMod val="50000"/>
                      </a:schemeClr>
                    </a:solidFill>
                  </a:tcPr>
                </a:tc>
                <a:tc>
                  <a:txBody>
                    <a:bodyPr/>
                    <a:lstStyle/>
                    <a:p>
                      <a:pPr marL="0" algn="ctr" defTabSz="914400" rtl="0" eaLnBrk="1" fontAlgn="b" latinLnBrk="0" hangingPunct="1"/>
                      <a:r>
                        <a:rPr lang="en-GB" sz="800" kern="1200" dirty="0">
                          <a:solidFill>
                            <a:schemeClr val="bg1"/>
                          </a:solidFill>
                          <a:latin typeface="+mn-lt"/>
                          <a:ea typeface="+mn-ea"/>
                          <a:cs typeface="+mn-cs"/>
                        </a:rPr>
                        <a:t>99.1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accent6">
                        <a:lumMod val="50000"/>
                      </a:schemeClr>
                    </a:solidFill>
                  </a:tcPr>
                </a:tc>
                <a:tc>
                  <a:txBody>
                    <a:bodyPr/>
                    <a:lstStyle/>
                    <a:p>
                      <a:pPr marL="0" algn="ctr" defTabSz="914400" rtl="0" eaLnBrk="1" fontAlgn="b" latinLnBrk="0" hangingPunct="1"/>
                      <a:r>
                        <a:rPr lang="en-GB" sz="800" kern="1200" dirty="0">
                          <a:solidFill>
                            <a:schemeClr val="bg1"/>
                          </a:solidFill>
                          <a:latin typeface="+mn-lt"/>
                          <a:ea typeface="+mn-ea"/>
                          <a:cs typeface="+mn-cs"/>
                        </a:rPr>
                        <a:t>290.3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accent6">
                        <a:lumMod val="50000"/>
                      </a:schemeClr>
                    </a:solidFill>
                  </a:tcPr>
                </a:tc>
                <a:tc>
                  <a:txBody>
                    <a:bodyPr/>
                    <a:lstStyle/>
                    <a:p>
                      <a:pPr marL="0" algn="ctr" defTabSz="914400" rtl="0" eaLnBrk="1" fontAlgn="b" latinLnBrk="0" hangingPunct="1"/>
                      <a:r>
                        <a:rPr lang="en-GB" sz="800" kern="1200" dirty="0">
                          <a:solidFill>
                            <a:schemeClr val="bg1"/>
                          </a:solidFill>
                          <a:latin typeface="+mn-lt"/>
                          <a:ea typeface="+mn-ea"/>
                          <a:cs typeface="+mn-cs"/>
                        </a:rPr>
                        <a:t>£19,448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accent6">
                        <a:lumMod val="50000"/>
                      </a:schemeClr>
                    </a:solidFill>
                  </a:tcPr>
                </a:tc>
                <a:extLst>
                  <a:ext uri="{0D108BD9-81ED-4DB2-BD59-A6C34878D82A}">
                    <a16:rowId xmlns:a16="http://schemas.microsoft.com/office/drawing/2014/main" val="1365811562"/>
                  </a:ext>
                </a:extLst>
              </a:tr>
              <a:tr h="218563">
                <a:tc>
                  <a:txBody>
                    <a:bodyPr/>
                    <a:lstStyle/>
                    <a:p>
                      <a:r>
                        <a:rPr lang="en-GB" sz="800" dirty="0">
                          <a:solidFill>
                            <a:schemeClr val="bg1"/>
                          </a:solidFill>
                        </a:rPr>
                        <a:t>Scotland total</a:t>
                      </a:r>
                    </a:p>
                  </a:txBody>
                  <a:tcPr marL="36000" marR="3600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655A5"/>
                    </a:solidFill>
                  </a:tcPr>
                </a:tc>
                <a:tc>
                  <a:txBody>
                    <a:bodyPr/>
                    <a:lstStyle/>
                    <a:p>
                      <a:pPr marL="0" algn="ctr" defTabSz="914400" rtl="0" eaLnBrk="1" fontAlgn="b" latinLnBrk="0" hangingPunct="1"/>
                      <a:r>
                        <a:rPr lang="en-GB" sz="800" kern="1200" dirty="0">
                          <a:solidFill>
                            <a:schemeClr val="bg1"/>
                          </a:solidFill>
                          <a:latin typeface="+mn-lt"/>
                          <a:ea typeface="+mn-ea"/>
                          <a:cs typeface="+mn-cs"/>
                        </a:rPr>
                        <a:t>13.8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655A5"/>
                    </a:solidFill>
                  </a:tcPr>
                </a:tc>
                <a:tc>
                  <a:txBody>
                    <a:bodyPr/>
                    <a:lstStyle/>
                    <a:p>
                      <a:pPr marL="0" algn="ctr" defTabSz="914400" rtl="0" eaLnBrk="1" fontAlgn="b" latinLnBrk="0" hangingPunct="1"/>
                      <a:r>
                        <a:rPr lang="en-GB" sz="800" kern="1200" dirty="0">
                          <a:solidFill>
                            <a:schemeClr val="bg1"/>
                          </a:solidFill>
                          <a:latin typeface="+mn-lt"/>
                          <a:ea typeface="+mn-ea"/>
                          <a:cs typeface="+mn-cs"/>
                        </a:rPr>
                        <a:t>46.4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655A5"/>
                    </a:solidFill>
                  </a:tcPr>
                </a:tc>
                <a:tc>
                  <a:txBody>
                    <a:bodyPr/>
                    <a:lstStyle/>
                    <a:p>
                      <a:pPr marL="0" algn="ctr" defTabSz="914400" rtl="0" eaLnBrk="1" fontAlgn="b" latinLnBrk="0" hangingPunct="1"/>
                      <a:r>
                        <a:rPr lang="en-GB" sz="800" kern="1200" dirty="0">
                          <a:solidFill>
                            <a:schemeClr val="bg1"/>
                          </a:solidFill>
                          <a:latin typeface="+mn-lt"/>
                          <a:ea typeface="+mn-ea"/>
                          <a:cs typeface="+mn-cs"/>
                        </a:rPr>
                        <a:t>£3,200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655A5"/>
                    </a:solidFill>
                  </a:tcPr>
                </a:tc>
                <a:extLst>
                  <a:ext uri="{0D108BD9-81ED-4DB2-BD59-A6C34878D82A}">
                    <a16:rowId xmlns:a16="http://schemas.microsoft.com/office/drawing/2014/main" val="4293189012"/>
                  </a:ext>
                </a:extLst>
              </a:tr>
              <a:tr h="218563">
                <a:tc>
                  <a:txBody>
                    <a:bodyPr/>
                    <a:lstStyle/>
                    <a:p>
                      <a:r>
                        <a:rPr lang="en-GB" sz="800" dirty="0">
                          <a:solidFill>
                            <a:schemeClr val="bg1"/>
                          </a:solidFill>
                        </a:rPr>
                        <a:t>Wales total</a:t>
                      </a:r>
                    </a:p>
                  </a:txBody>
                  <a:tcPr marL="36000" marR="3600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8B96CE"/>
                    </a:solidFill>
                  </a:tcPr>
                </a:tc>
                <a:tc>
                  <a:txBody>
                    <a:bodyPr/>
                    <a:lstStyle/>
                    <a:p>
                      <a:pPr marL="0" algn="ctr" defTabSz="914400" rtl="0" eaLnBrk="1" fontAlgn="b" latinLnBrk="0" hangingPunct="1"/>
                      <a:r>
                        <a:rPr lang="en-GB" sz="800" kern="1200" dirty="0">
                          <a:solidFill>
                            <a:schemeClr val="bg1"/>
                          </a:solidFill>
                          <a:latin typeface="+mn-lt"/>
                          <a:ea typeface="+mn-ea"/>
                          <a:cs typeface="+mn-cs"/>
                        </a:rPr>
                        <a:t>10.7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8B96CE"/>
                    </a:solidFill>
                  </a:tcPr>
                </a:tc>
                <a:tc>
                  <a:txBody>
                    <a:bodyPr/>
                    <a:lstStyle/>
                    <a:p>
                      <a:pPr marL="0" algn="ctr" defTabSz="914400" rtl="0" eaLnBrk="1" fontAlgn="b" latinLnBrk="0" hangingPunct="1"/>
                      <a:r>
                        <a:rPr lang="en-GB" sz="800" kern="1200" dirty="0">
                          <a:solidFill>
                            <a:schemeClr val="bg1"/>
                          </a:solidFill>
                          <a:latin typeface="+mn-lt"/>
                          <a:ea typeface="+mn-ea"/>
                          <a:cs typeface="+mn-cs"/>
                        </a:rPr>
                        <a:t>35.1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8B96CE"/>
                    </a:solidFill>
                  </a:tcPr>
                </a:tc>
                <a:tc>
                  <a:txBody>
                    <a:bodyPr/>
                    <a:lstStyle/>
                    <a:p>
                      <a:pPr marL="0" algn="ctr" defTabSz="914400" rtl="0" eaLnBrk="1" fontAlgn="b" latinLnBrk="0" hangingPunct="1"/>
                      <a:r>
                        <a:rPr lang="en-GB" sz="800" kern="1200" dirty="0">
                          <a:solidFill>
                            <a:schemeClr val="bg1"/>
                          </a:solidFill>
                          <a:latin typeface="+mn-lt"/>
                          <a:ea typeface="+mn-ea"/>
                          <a:cs typeface="+mn-cs"/>
                        </a:rPr>
                        <a:t>£2,003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8B96CE"/>
                    </a:solidFill>
                  </a:tcPr>
                </a:tc>
                <a:extLst>
                  <a:ext uri="{0D108BD9-81ED-4DB2-BD59-A6C34878D82A}">
                    <a16:rowId xmlns:a16="http://schemas.microsoft.com/office/drawing/2014/main" val="1999943860"/>
                  </a:ext>
                </a:extLst>
              </a:tr>
              <a:tr h="218563">
                <a:tc gridSpan="4">
                  <a:txBody>
                    <a:bodyPr/>
                    <a:lstStyle/>
                    <a:p>
                      <a:r>
                        <a:rPr lang="en-GB" sz="800" b="1" i="0" dirty="0">
                          <a:solidFill>
                            <a:srgbClr val="000000"/>
                          </a:solidFill>
                        </a:rPr>
                        <a:t>English Regions</a:t>
                      </a:r>
                    </a:p>
                  </a:txBody>
                  <a:tcPr marL="36000" marR="3600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en-GB" sz="800" i="0" dirty="0">
                        <a:solidFill>
                          <a:schemeClr val="tx1"/>
                        </a:solidFill>
                      </a:endParaRPr>
                    </a:p>
                  </a:txBody>
                  <a:tcPr marL="36000" marR="3600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GB" sz="800" i="0" dirty="0">
                        <a:solidFill>
                          <a:schemeClr val="tx1"/>
                        </a:solidFill>
                      </a:endParaRPr>
                    </a:p>
                  </a:txBody>
                  <a:tcPr marL="36000" marR="3600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GB" sz="800" i="0" dirty="0">
                        <a:solidFill>
                          <a:schemeClr val="tx1"/>
                        </a:solidFill>
                      </a:endParaRPr>
                    </a:p>
                  </a:txBody>
                  <a:tcPr marL="36000" marR="3600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37928883"/>
                  </a:ext>
                </a:extLst>
              </a:tr>
              <a:tr h="218563">
                <a:tc>
                  <a:txBody>
                    <a:bodyPr/>
                    <a:lstStyle/>
                    <a:p>
                      <a:r>
                        <a:rPr lang="en-GB" sz="800" dirty="0">
                          <a:solidFill>
                            <a:schemeClr val="bg1"/>
                          </a:solidFill>
                        </a:rPr>
                        <a:t>North East England</a:t>
                      </a:r>
                    </a:p>
                  </a:txBody>
                  <a:tcPr marL="36000" marR="3600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accent6">
                        <a:lumMod val="7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kern="1200" dirty="0">
                          <a:solidFill>
                            <a:schemeClr val="bg1"/>
                          </a:solidFill>
                          <a:latin typeface="+mn-lt"/>
                          <a:ea typeface="+mn-ea"/>
                          <a:cs typeface="+mn-cs"/>
                        </a:rPr>
                        <a:t>4.3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accent6">
                        <a:lumMod val="7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kern="1200" dirty="0">
                          <a:solidFill>
                            <a:schemeClr val="bg1"/>
                          </a:solidFill>
                          <a:latin typeface="+mn-lt"/>
                          <a:ea typeface="+mn-ea"/>
                          <a:cs typeface="+mn-cs"/>
                        </a:rPr>
                        <a:t>12.5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accent6">
                        <a:lumMod val="7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kern="1200" dirty="0">
                          <a:solidFill>
                            <a:schemeClr val="bg1"/>
                          </a:solidFill>
                          <a:latin typeface="+mn-lt"/>
                          <a:ea typeface="+mn-ea"/>
                          <a:cs typeface="+mn-cs"/>
                        </a:rPr>
                        <a:t>£800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accent6">
                        <a:lumMod val="75000"/>
                      </a:schemeClr>
                    </a:solidFill>
                  </a:tcPr>
                </a:tc>
                <a:extLst>
                  <a:ext uri="{0D108BD9-81ED-4DB2-BD59-A6C34878D82A}">
                    <a16:rowId xmlns:a16="http://schemas.microsoft.com/office/drawing/2014/main" val="1152506100"/>
                  </a:ext>
                </a:extLst>
              </a:tr>
              <a:tr h="218563">
                <a:tc>
                  <a:txBody>
                    <a:bodyPr/>
                    <a:lstStyle/>
                    <a:p>
                      <a:r>
                        <a:rPr lang="en-GB" sz="800" dirty="0">
                          <a:solidFill>
                            <a:schemeClr val="bg1"/>
                          </a:solidFill>
                        </a:rPr>
                        <a:t>North West England</a:t>
                      </a:r>
                    </a:p>
                  </a:txBody>
                  <a:tcPr marL="36000" marR="3600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accent6">
                        <a:lumMod val="7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kern="1200" dirty="0">
                          <a:solidFill>
                            <a:schemeClr val="bg1"/>
                          </a:solidFill>
                          <a:latin typeface="+mn-lt"/>
                          <a:ea typeface="+mn-ea"/>
                          <a:cs typeface="+mn-cs"/>
                        </a:rPr>
                        <a:t>14.1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accent6">
                        <a:lumMod val="7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kern="1200" dirty="0">
                          <a:solidFill>
                            <a:schemeClr val="bg1"/>
                          </a:solidFill>
                          <a:latin typeface="+mn-lt"/>
                          <a:ea typeface="+mn-ea"/>
                          <a:cs typeface="+mn-cs"/>
                        </a:rPr>
                        <a:t>37.9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accent6">
                        <a:lumMod val="7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kern="1200" dirty="0">
                          <a:solidFill>
                            <a:schemeClr val="bg1"/>
                          </a:solidFill>
                          <a:latin typeface="+mn-lt"/>
                          <a:ea typeface="+mn-ea"/>
                          <a:cs typeface="+mn-cs"/>
                        </a:rPr>
                        <a:t>£2,940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accent6">
                        <a:lumMod val="75000"/>
                      </a:schemeClr>
                    </a:solidFill>
                  </a:tcPr>
                </a:tc>
                <a:extLst>
                  <a:ext uri="{0D108BD9-81ED-4DB2-BD59-A6C34878D82A}">
                    <a16:rowId xmlns:a16="http://schemas.microsoft.com/office/drawing/2014/main" val="571585677"/>
                  </a:ext>
                </a:extLst>
              </a:tr>
              <a:tr h="218563">
                <a:tc>
                  <a:txBody>
                    <a:bodyPr/>
                    <a:lstStyle/>
                    <a:p>
                      <a:r>
                        <a:rPr lang="en-GB" sz="800" dirty="0">
                          <a:solidFill>
                            <a:schemeClr val="bg1"/>
                          </a:solidFill>
                        </a:rPr>
                        <a:t>Yorkshire and the Humber</a:t>
                      </a:r>
                    </a:p>
                  </a:txBody>
                  <a:tcPr marL="36000" marR="3600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accent6">
                        <a:lumMod val="7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kern="1200" dirty="0">
                          <a:solidFill>
                            <a:schemeClr val="bg1"/>
                          </a:solidFill>
                          <a:latin typeface="+mn-lt"/>
                          <a:ea typeface="+mn-ea"/>
                          <a:cs typeface="+mn-cs"/>
                        </a:rPr>
                        <a:t>9.6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accent6">
                        <a:lumMod val="7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kern="1200" dirty="0">
                          <a:solidFill>
                            <a:schemeClr val="bg1"/>
                          </a:solidFill>
                          <a:latin typeface="+mn-lt"/>
                          <a:ea typeface="+mn-ea"/>
                          <a:cs typeface="+mn-cs"/>
                        </a:rPr>
                        <a:t>27.5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accent6">
                        <a:lumMod val="7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kern="1200" dirty="0">
                          <a:solidFill>
                            <a:schemeClr val="bg1"/>
                          </a:solidFill>
                          <a:latin typeface="+mn-lt"/>
                          <a:ea typeface="+mn-ea"/>
                          <a:cs typeface="+mn-cs"/>
                        </a:rPr>
                        <a:t>£1,690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accent6">
                        <a:lumMod val="75000"/>
                      </a:schemeClr>
                    </a:solidFill>
                  </a:tcPr>
                </a:tc>
                <a:extLst>
                  <a:ext uri="{0D108BD9-81ED-4DB2-BD59-A6C34878D82A}">
                    <a16:rowId xmlns:a16="http://schemas.microsoft.com/office/drawing/2014/main" val="441751491"/>
                  </a:ext>
                </a:extLst>
              </a:tr>
              <a:tr h="218563">
                <a:tc>
                  <a:txBody>
                    <a:bodyPr/>
                    <a:lstStyle/>
                    <a:p>
                      <a:r>
                        <a:rPr lang="en-GB" sz="800" dirty="0">
                          <a:solidFill>
                            <a:schemeClr val="bg1"/>
                          </a:solidFill>
                        </a:rPr>
                        <a:t>East Midlands</a:t>
                      </a:r>
                    </a:p>
                  </a:txBody>
                  <a:tcPr marL="36000" marR="3600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accent6">
                        <a:lumMod val="7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kern="1200" dirty="0">
                          <a:solidFill>
                            <a:schemeClr val="bg1"/>
                          </a:solidFill>
                          <a:latin typeface="+mn-lt"/>
                          <a:ea typeface="+mn-ea"/>
                          <a:cs typeface="+mn-cs"/>
                        </a:rPr>
                        <a:t>7.6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accent6">
                        <a:lumMod val="7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kern="1200" dirty="0">
                          <a:solidFill>
                            <a:schemeClr val="bg1"/>
                          </a:solidFill>
                          <a:latin typeface="+mn-lt"/>
                          <a:ea typeface="+mn-ea"/>
                          <a:cs typeface="+mn-cs"/>
                        </a:rPr>
                        <a:t>21.5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accent6">
                        <a:lumMod val="7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kern="1200" dirty="0">
                          <a:solidFill>
                            <a:schemeClr val="bg1"/>
                          </a:solidFill>
                          <a:latin typeface="+mn-lt"/>
                          <a:ea typeface="+mn-ea"/>
                          <a:cs typeface="+mn-cs"/>
                        </a:rPr>
                        <a:t>£1,153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accent6">
                        <a:lumMod val="75000"/>
                      </a:schemeClr>
                    </a:solidFill>
                  </a:tcPr>
                </a:tc>
                <a:extLst>
                  <a:ext uri="{0D108BD9-81ED-4DB2-BD59-A6C34878D82A}">
                    <a16:rowId xmlns:a16="http://schemas.microsoft.com/office/drawing/2014/main" val="2269641569"/>
                  </a:ext>
                </a:extLst>
              </a:tr>
              <a:tr h="218563">
                <a:tc>
                  <a:txBody>
                    <a:bodyPr/>
                    <a:lstStyle/>
                    <a:p>
                      <a:r>
                        <a:rPr lang="en-GB" sz="800" dirty="0">
                          <a:solidFill>
                            <a:schemeClr val="bg1"/>
                          </a:solidFill>
                        </a:rPr>
                        <a:t>West Midlands</a:t>
                      </a:r>
                    </a:p>
                  </a:txBody>
                  <a:tcPr marL="36000" marR="3600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accent6">
                        <a:lumMod val="7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kern="1200" dirty="0">
                          <a:solidFill>
                            <a:schemeClr val="bg1"/>
                          </a:solidFill>
                          <a:latin typeface="+mn-lt"/>
                          <a:ea typeface="+mn-ea"/>
                          <a:cs typeface="+mn-cs"/>
                        </a:rPr>
                        <a:t>8.9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accent6">
                        <a:lumMod val="7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kern="1200" dirty="0">
                          <a:solidFill>
                            <a:schemeClr val="bg1"/>
                          </a:solidFill>
                          <a:latin typeface="+mn-lt"/>
                          <a:ea typeface="+mn-ea"/>
                          <a:cs typeface="+mn-cs"/>
                        </a:rPr>
                        <a:t>21.0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accent6">
                        <a:lumMod val="7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kern="1200" dirty="0">
                          <a:solidFill>
                            <a:schemeClr val="bg1"/>
                          </a:solidFill>
                          <a:latin typeface="+mn-lt"/>
                          <a:ea typeface="+mn-ea"/>
                          <a:cs typeface="+mn-cs"/>
                        </a:rPr>
                        <a:t>£1,451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accent6">
                        <a:lumMod val="75000"/>
                      </a:schemeClr>
                    </a:solidFill>
                  </a:tcPr>
                </a:tc>
                <a:extLst>
                  <a:ext uri="{0D108BD9-81ED-4DB2-BD59-A6C34878D82A}">
                    <a16:rowId xmlns:a16="http://schemas.microsoft.com/office/drawing/2014/main" val="2959931254"/>
                  </a:ext>
                </a:extLst>
              </a:tr>
              <a:tr h="218563">
                <a:tc>
                  <a:txBody>
                    <a:bodyPr/>
                    <a:lstStyle/>
                    <a:p>
                      <a:r>
                        <a:rPr lang="en-GB" sz="800" dirty="0">
                          <a:solidFill>
                            <a:schemeClr val="bg1"/>
                          </a:solidFill>
                        </a:rPr>
                        <a:t>East of England</a:t>
                      </a:r>
                    </a:p>
                  </a:txBody>
                  <a:tcPr marL="36000" marR="3600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accent6">
                        <a:lumMod val="7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kern="1200" dirty="0">
                          <a:solidFill>
                            <a:schemeClr val="bg1"/>
                          </a:solidFill>
                          <a:latin typeface="+mn-lt"/>
                          <a:ea typeface="+mn-ea"/>
                          <a:cs typeface="+mn-cs"/>
                        </a:rPr>
                        <a:t>9.7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accent6">
                        <a:lumMod val="7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kern="1200" dirty="0">
                          <a:solidFill>
                            <a:schemeClr val="bg1"/>
                          </a:solidFill>
                          <a:latin typeface="+mn-lt"/>
                          <a:ea typeface="+mn-ea"/>
                          <a:cs typeface="+mn-cs"/>
                        </a:rPr>
                        <a:t>31.4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accent6">
                        <a:lumMod val="7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kern="1200" dirty="0">
                          <a:solidFill>
                            <a:schemeClr val="bg1"/>
                          </a:solidFill>
                          <a:latin typeface="+mn-lt"/>
                          <a:ea typeface="+mn-ea"/>
                          <a:cs typeface="+mn-cs"/>
                        </a:rPr>
                        <a:t>£1,661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accent6">
                        <a:lumMod val="75000"/>
                      </a:schemeClr>
                    </a:solidFill>
                  </a:tcPr>
                </a:tc>
                <a:extLst>
                  <a:ext uri="{0D108BD9-81ED-4DB2-BD59-A6C34878D82A}">
                    <a16:rowId xmlns:a16="http://schemas.microsoft.com/office/drawing/2014/main" val="3137820445"/>
                  </a:ext>
                </a:extLst>
              </a:tr>
              <a:tr h="218563">
                <a:tc>
                  <a:txBody>
                    <a:bodyPr/>
                    <a:lstStyle/>
                    <a:p>
                      <a:r>
                        <a:rPr lang="en-GB" sz="800" dirty="0">
                          <a:solidFill>
                            <a:schemeClr val="bg1"/>
                          </a:solidFill>
                        </a:rPr>
                        <a:t>London</a:t>
                      </a:r>
                    </a:p>
                  </a:txBody>
                  <a:tcPr marL="36000" marR="3600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accent6">
                        <a:lumMod val="7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kern="1200" dirty="0">
                          <a:solidFill>
                            <a:schemeClr val="bg1"/>
                          </a:solidFill>
                          <a:latin typeface="+mn-lt"/>
                          <a:ea typeface="+mn-ea"/>
                          <a:cs typeface="+mn-cs"/>
                        </a:rPr>
                        <a:t>12.2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accent6">
                        <a:lumMod val="7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kern="1200" dirty="0">
                          <a:solidFill>
                            <a:schemeClr val="bg1"/>
                          </a:solidFill>
                          <a:latin typeface="+mn-lt"/>
                          <a:ea typeface="+mn-ea"/>
                          <a:cs typeface="+mn-cs"/>
                        </a:rPr>
                        <a:t>28.5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accent6">
                        <a:lumMod val="7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kern="1200" dirty="0">
                          <a:solidFill>
                            <a:schemeClr val="bg1"/>
                          </a:solidFill>
                          <a:latin typeface="+mn-lt"/>
                          <a:ea typeface="+mn-ea"/>
                          <a:cs typeface="+mn-cs"/>
                        </a:rPr>
                        <a:t>£3,035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accent6">
                        <a:lumMod val="75000"/>
                      </a:schemeClr>
                    </a:solidFill>
                  </a:tcPr>
                </a:tc>
                <a:extLst>
                  <a:ext uri="{0D108BD9-81ED-4DB2-BD59-A6C34878D82A}">
                    <a16:rowId xmlns:a16="http://schemas.microsoft.com/office/drawing/2014/main" val="1676173994"/>
                  </a:ext>
                </a:extLst>
              </a:tr>
              <a:tr h="218563">
                <a:tc>
                  <a:txBody>
                    <a:bodyPr/>
                    <a:lstStyle/>
                    <a:p>
                      <a:r>
                        <a:rPr lang="en-GB" sz="800" dirty="0">
                          <a:solidFill>
                            <a:schemeClr val="bg1"/>
                          </a:solidFill>
                        </a:rPr>
                        <a:t>South East England</a:t>
                      </a:r>
                    </a:p>
                  </a:txBody>
                  <a:tcPr marL="36000" marR="3600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accent6">
                        <a:lumMod val="7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kern="1200" dirty="0">
                          <a:solidFill>
                            <a:schemeClr val="bg1"/>
                          </a:solidFill>
                          <a:latin typeface="+mn-lt"/>
                          <a:ea typeface="+mn-ea"/>
                          <a:cs typeface="+mn-cs"/>
                        </a:rPr>
                        <a:t>15.8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accent6">
                        <a:lumMod val="7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kern="1200" dirty="0">
                          <a:solidFill>
                            <a:schemeClr val="bg1"/>
                          </a:solidFill>
                          <a:latin typeface="+mn-lt"/>
                          <a:ea typeface="+mn-ea"/>
                          <a:cs typeface="+mn-cs"/>
                        </a:rPr>
                        <a:t>42.2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accent6">
                        <a:lumMod val="7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kern="1200" dirty="0">
                          <a:solidFill>
                            <a:schemeClr val="bg1"/>
                          </a:solidFill>
                          <a:latin typeface="+mn-lt"/>
                          <a:ea typeface="+mn-ea"/>
                          <a:cs typeface="+mn-cs"/>
                        </a:rPr>
                        <a:t>£2,555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accent6">
                        <a:lumMod val="75000"/>
                      </a:schemeClr>
                    </a:solidFill>
                  </a:tcPr>
                </a:tc>
                <a:extLst>
                  <a:ext uri="{0D108BD9-81ED-4DB2-BD59-A6C34878D82A}">
                    <a16:rowId xmlns:a16="http://schemas.microsoft.com/office/drawing/2014/main" val="981291389"/>
                  </a:ext>
                </a:extLst>
              </a:tr>
              <a:tr h="218563">
                <a:tc>
                  <a:txBody>
                    <a:bodyPr/>
                    <a:lstStyle/>
                    <a:p>
                      <a:r>
                        <a:rPr lang="en-GB" sz="800" dirty="0">
                          <a:solidFill>
                            <a:schemeClr val="bg1"/>
                          </a:solidFill>
                        </a:rPr>
                        <a:t>South West England</a:t>
                      </a:r>
                    </a:p>
                  </a:txBody>
                  <a:tcPr marL="36000" marR="3600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accent6">
                        <a:lumMod val="7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kern="1200" dirty="0">
                          <a:solidFill>
                            <a:schemeClr val="bg1"/>
                          </a:solidFill>
                          <a:latin typeface="+mn-lt"/>
                          <a:ea typeface="+mn-ea"/>
                          <a:cs typeface="+mn-cs"/>
                        </a:rPr>
                        <a:t>18.9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accent6">
                        <a:lumMod val="7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kern="1200" dirty="0">
                          <a:solidFill>
                            <a:schemeClr val="bg1"/>
                          </a:solidFill>
                          <a:latin typeface="+mn-lt"/>
                          <a:ea typeface="+mn-ea"/>
                          <a:cs typeface="+mn-cs"/>
                        </a:rPr>
                        <a:t>66.9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accent6">
                        <a:lumMod val="7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kern="1200" dirty="0">
                          <a:solidFill>
                            <a:schemeClr val="bg1"/>
                          </a:solidFill>
                          <a:latin typeface="+mn-lt"/>
                          <a:ea typeface="+mn-ea"/>
                          <a:cs typeface="+mn-cs"/>
                        </a:rPr>
                        <a:t>£4,133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accent6">
                        <a:lumMod val="75000"/>
                      </a:schemeClr>
                    </a:solidFill>
                  </a:tcPr>
                </a:tc>
                <a:extLst>
                  <a:ext uri="{0D108BD9-81ED-4DB2-BD59-A6C34878D82A}">
                    <a16:rowId xmlns:a16="http://schemas.microsoft.com/office/drawing/2014/main" val="1839569407"/>
                  </a:ext>
                </a:extLst>
              </a:tr>
            </a:tbl>
          </a:graphicData>
        </a:graphic>
      </p:graphicFrame>
      <p:sp>
        <p:nvSpPr>
          <p:cNvPr id="390" name="TextBox 389">
            <a:extLst>
              <a:ext uri="{FF2B5EF4-FFF2-40B4-BE49-F238E27FC236}">
                <a16:creationId xmlns:a16="http://schemas.microsoft.com/office/drawing/2014/main" id="{2532432A-7353-4039-B979-3909E1C5DCA2}"/>
              </a:ext>
            </a:extLst>
          </p:cNvPr>
          <p:cNvSpPr txBox="1"/>
          <p:nvPr/>
        </p:nvSpPr>
        <p:spPr>
          <a:xfrm>
            <a:off x="8481161" y="5732869"/>
            <a:ext cx="3493588" cy="246221"/>
          </a:xfrm>
          <a:prstGeom prst="rect">
            <a:avLst/>
          </a:prstGeom>
          <a:noFill/>
        </p:spPr>
        <p:txBody>
          <a:bodyPr wrap="square" lIns="0" tIns="0" rIns="0" bIns="0" rtlCol="0">
            <a:spAutoFit/>
          </a:bodyPr>
          <a:lstStyle/>
          <a:p>
            <a:r>
              <a:rPr lang="en-GB" sz="800" i="1" dirty="0"/>
              <a:t>*Please note: </a:t>
            </a:r>
          </a:p>
          <a:p>
            <a:r>
              <a:rPr lang="en-GB" sz="800" i="1" spc="-20" dirty="0"/>
              <a:t>Break in time series – please refer to slide 14 for methodological explanation.</a:t>
            </a:r>
          </a:p>
        </p:txBody>
      </p:sp>
      <p:sp>
        <p:nvSpPr>
          <p:cNvPr id="396" name="Rectangle 395">
            <a:extLst>
              <a:ext uri="{FF2B5EF4-FFF2-40B4-BE49-F238E27FC236}">
                <a16:creationId xmlns:a16="http://schemas.microsoft.com/office/drawing/2014/main" id="{242DFB5E-3F3D-4B43-847A-84FE3DC7A57F}"/>
              </a:ext>
            </a:extLst>
          </p:cNvPr>
          <p:cNvSpPr/>
          <p:nvPr/>
        </p:nvSpPr>
        <p:spPr bwMode="ltGray">
          <a:xfrm>
            <a:off x="1466266" y="2259460"/>
            <a:ext cx="651754" cy="49866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sz="1000" dirty="0">
                <a:solidFill>
                  <a:schemeClr val="tx1"/>
                </a:solidFill>
              </a:rPr>
              <a:t>GB</a:t>
            </a:r>
          </a:p>
          <a:p>
            <a:pPr algn="ctr"/>
            <a:r>
              <a:rPr lang="en-GB" sz="1000" b="1" dirty="0">
                <a:solidFill>
                  <a:schemeClr val="tx1"/>
                </a:solidFill>
              </a:rPr>
              <a:t>122.8m</a:t>
            </a:r>
          </a:p>
        </p:txBody>
      </p:sp>
      <p:graphicFrame>
        <p:nvGraphicFramePr>
          <p:cNvPr id="342" name="Chart 341">
            <a:extLst>
              <a:ext uri="{FF2B5EF4-FFF2-40B4-BE49-F238E27FC236}">
                <a16:creationId xmlns:a16="http://schemas.microsoft.com/office/drawing/2014/main" id="{1CBA70F4-DAB1-4A7D-87FC-CB8CA141CA22}"/>
              </a:ext>
            </a:extLst>
          </p:cNvPr>
          <p:cNvGraphicFramePr/>
          <p:nvPr>
            <p:extLst>
              <p:ext uri="{D42A27DB-BD31-4B8C-83A1-F6EECF244321}">
                <p14:modId xmlns:p14="http://schemas.microsoft.com/office/powerpoint/2010/main" val="2177905182"/>
              </p:ext>
            </p:extLst>
          </p:nvPr>
        </p:nvGraphicFramePr>
        <p:xfrm>
          <a:off x="452973" y="2998008"/>
          <a:ext cx="2272810" cy="1672190"/>
        </p:xfrm>
        <a:graphic>
          <a:graphicData uri="http://schemas.openxmlformats.org/drawingml/2006/chart">
            <c:chart xmlns:c="http://schemas.openxmlformats.org/drawingml/2006/chart" xmlns:r="http://schemas.openxmlformats.org/officeDocument/2006/relationships" r:id="rId5"/>
          </a:graphicData>
        </a:graphic>
      </p:graphicFrame>
      <p:sp>
        <p:nvSpPr>
          <p:cNvPr id="346" name="Rectangle 345">
            <a:extLst>
              <a:ext uri="{FF2B5EF4-FFF2-40B4-BE49-F238E27FC236}">
                <a16:creationId xmlns:a16="http://schemas.microsoft.com/office/drawing/2014/main" id="{B6A0B9FD-EAF0-4D28-8A90-D65759D5F88A}"/>
              </a:ext>
            </a:extLst>
          </p:cNvPr>
          <p:cNvSpPr/>
          <p:nvPr/>
        </p:nvSpPr>
        <p:spPr bwMode="ltGray">
          <a:xfrm>
            <a:off x="1466266" y="3541121"/>
            <a:ext cx="651754" cy="49866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sz="1000" dirty="0">
                <a:solidFill>
                  <a:schemeClr val="tx1"/>
                </a:solidFill>
              </a:rPr>
              <a:t>GB</a:t>
            </a:r>
          </a:p>
          <a:p>
            <a:pPr algn="ctr"/>
            <a:r>
              <a:rPr lang="en-GB" sz="1000" b="1" dirty="0">
                <a:solidFill>
                  <a:schemeClr val="tx1"/>
                </a:solidFill>
              </a:rPr>
              <a:t>371.8m</a:t>
            </a:r>
          </a:p>
        </p:txBody>
      </p:sp>
      <p:graphicFrame>
        <p:nvGraphicFramePr>
          <p:cNvPr id="357" name="Chart 356">
            <a:extLst>
              <a:ext uri="{FF2B5EF4-FFF2-40B4-BE49-F238E27FC236}">
                <a16:creationId xmlns:a16="http://schemas.microsoft.com/office/drawing/2014/main" id="{CBEE4A6B-E5EA-41BA-A4E5-611445F31A3C}"/>
              </a:ext>
            </a:extLst>
          </p:cNvPr>
          <p:cNvGraphicFramePr/>
          <p:nvPr>
            <p:extLst>
              <p:ext uri="{D42A27DB-BD31-4B8C-83A1-F6EECF244321}">
                <p14:modId xmlns:p14="http://schemas.microsoft.com/office/powerpoint/2010/main" val="1575389700"/>
              </p:ext>
            </p:extLst>
          </p:nvPr>
        </p:nvGraphicFramePr>
        <p:xfrm>
          <a:off x="473239" y="4261467"/>
          <a:ext cx="2272810" cy="1672190"/>
        </p:xfrm>
        <a:graphic>
          <a:graphicData uri="http://schemas.openxmlformats.org/drawingml/2006/chart">
            <c:chart xmlns:c="http://schemas.openxmlformats.org/drawingml/2006/chart" xmlns:r="http://schemas.openxmlformats.org/officeDocument/2006/relationships" r:id="rId6"/>
          </a:graphicData>
        </a:graphic>
      </p:graphicFrame>
      <p:sp>
        <p:nvSpPr>
          <p:cNvPr id="358" name="Rectangle 357">
            <a:extLst>
              <a:ext uri="{FF2B5EF4-FFF2-40B4-BE49-F238E27FC236}">
                <a16:creationId xmlns:a16="http://schemas.microsoft.com/office/drawing/2014/main" id="{727C06CD-0C5C-4DF9-94B2-C0A573DB1B23}"/>
              </a:ext>
            </a:extLst>
          </p:cNvPr>
          <p:cNvSpPr/>
          <p:nvPr/>
        </p:nvSpPr>
        <p:spPr bwMode="ltGray">
          <a:xfrm>
            <a:off x="1474081" y="4830277"/>
            <a:ext cx="651754" cy="49866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sz="1000" dirty="0">
                <a:solidFill>
                  <a:schemeClr val="tx1"/>
                </a:solidFill>
              </a:rPr>
              <a:t>GB</a:t>
            </a:r>
          </a:p>
          <a:p>
            <a:pPr algn="ctr"/>
            <a:r>
              <a:rPr lang="en-GB" sz="1000" b="1" spc="-50" dirty="0">
                <a:solidFill>
                  <a:schemeClr val="tx1"/>
                </a:solidFill>
              </a:rPr>
              <a:t>£24.7b</a:t>
            </a:r>
          </a:p>
        </p:txBody>
      </p:sp>
      <p:grpSp>
        <p:nvGrpSpPr>
          <p:cNvPr id="138" name="Group 137">
            <a:extLst>
              <a:ext uri="{FF2B5EF4-FFF2-40B4-BE49-F238E27FC236}">
                <a16:creationId xmlns:a16="http://schemas.microsoft.com/office/drawing/2014/main" id="{2CE055B3-A3C2-4528-8670-095F84B4B0EA}"/>
              </a:ext>
            </a:extLst>
          </p:cNvPr>
          <p:cNvGrpSpPr/>
          <p:nvPr/>
        </p:nvGrpSpPr>
        <p:grpSpPr>
          <a:xfrm>
            <a:off x="2789263" y="2287644"/>
            <a:ext cx="2212991" cy="3272215"/>
            <a:chOff x="2789263" y="2287644"/>
            <a:chExt cx="2212991" cy="3272215"/>
          </a:xfrm>
        </p:grpSpPr>
        <p:grpSp>
          <p:nvGrpSpPr>
            <p:cNvPr id="340" name="Group 339">
              <a:extLst>
                <a:ext uri="{FF2B5EF4-FFF2-40B4-BE49-F238E27FC236}">
                  <a16:creationId xmlns:a16="http://schemas.microsoft.com/office/drawing/2014/main" id="{4D62E918-21BD-4811-A1AA-2094064C8F33}"/>
                </a:ext>
              </a:extLst>
            </p:cNvPr>
            <p:cNvGrpSpPr/>
            <p:nvPr/>
          </p:nvGrpSpPr>
          <p:grpSpPr>
            <a:xfrm>
              <a:off x="2862377" y="2335599"/>
              <a:ext cx="1894443" cy="3224260"/>
              <a:chOff x="4046930" y="3133202"/>
              <a:chExt cx="1669304" cy="2841083"/>
            </a:xfrm>
          </p:grpSpPr>
          <p:sp>
            <p:nvSpPr>
              <p:cNvPr id="140" name="Freeform 5">
                <a:extLst>
                  <a:ext uri="{FF2B5EF4-FFF2-40B4-BE49-F238E27FC236}">
                    <a16:creationId xmlns:a16="http://schemas.microsoft.com/office/drawing/2014/main" id="{66E57B88-C678-4372-87E7-ACFCE643C315}"/>
                  </a:ext>
                </a:extLst>
              </p:cNvPr>
              <p:cNvSpPr>
                <a:spLocks/>
              </p:cNvSpPr>
              <p:nvPr/>
            </p:nvSpPr>
            <p:spPr bwMode="auto">
              <a:xfrm>
                <a:off x="5552953" y="5486364"/>
                <a:ext cx="38419" cy="21130"/>
              </a:xfrm>
              <a:custGeom>
                <a:avLst/>
                <a:gdLst>
                  <a:gd name="T0" fmla="*/ 0 w 20"/>
                  <a:gd name="T1" fmla="*/ 5 h 11"/>
                  <a:gd name="T2" fmla="*/ 0 w 20"/>
                  <a:gd name="T3" fmla="*/ 5 h 11"/>
                  <a:gd name="T4" fmla="*/ 1 w 20"/>
                  <a:gd name="T5" fmla="*/ 8 h 11"/>
                  <a:gd name="T6" fmla="*/ 5 w 20"/>
                  <a:gd name="T7" fmla="*/ 9 h 11"/>
                  <a:gd name="T8" fmla="*/ 5 w 20"/>
                  <a:gd name="T9" fmla="*/ 9 h 11"/>
                  <a:gd name="T10" fmla="*/ 12 w 20"/>
                  <a:gd name="T11" fmla="*/ 11 h 11"/>
                  <a:gd name="T12" fmla="*/ 17 w 20"/>
                  <a:gd name="T13" fmla="*/ 11 h 11"/>
                  <a:gd name="T14" fmla="*/ 17 w 20"/>
                  <a:gd name="T15" fmla="*/ 11 h 11"/>
                  <a:gd name="T16" fmla="*/ 20 w 20"/>
                  <a:gd name="T17" fmla="*/ 9 h 11"/>
                  <a:gd name="T18" fmla="*/ 20 w 20"/>
                  <a:gd name="T19" fmla="*/ 7 h 11"/>
                  <a:gd name="T20" fmla="*/ 18 w 20"/>
                  <a:gd name="T21" fmla="*/ 4 h 11"/>
                  <a:gd name="T22" fmla="*/ 14 w 20"/>
                  <a:gd name="T23" fmla="*/ 1 h 11"/>
                  <a:gd name="T24" fmla="*/ 14 w 20"/>
                  <a:gd name="T25" fmla="*/ 1 h 11"/>
                  <a:gd name="T26" fmla="*/ 12 w 20"/>
                  <a:gd name="T27" fmla="*/ 1 h 11"/>
                  <a:gd name="T28" fmla="*/ 12 w 20"/>
                  <a:gd name="T29" fmla="*/ 1 h 11"/>
                  <a:gd name="T30" fmla="*/ 12 w 20"/>
                  <a:gd name="T31" fmla="*/ 1 h 11"/>
                  <a:gd name="T32" fmla="*/ 11 w 20"/>
                  <a:gd name="T33" fmla="*/ 3 h 11"/>
                  <a:gd name="T34" fmla="*/ 11 w 20"/>
                  <a:gd name="T35" fmla="*/ 3 h 11"/>
                  <a:gd name="T36" fmla="*/ 8 w 20"/>
                  <a:gd name="T37" fmla="*/ 0 h 11"/>
                  <a:gd name="T38" fmla="*/ 8 w 20"/>
                  <a:gd name="T39" fmla="*/ 0 h 11"/>
                  <a:gd name="T40" fmla="*/ 7 w 20"/>
                  <a:gd name="T41" fmla="*/ 0 h 11"/>
                  <a:gd name="T42" fmla="*/ 7 w 20"/>
                  <a:gd name="T43" fmla="*/ 0 h 11"/>
                  <a:gd name="T44" fmla="*/ 3 w 20"/>
                  <a:gd name="T45" fmla="*/ 0 h 11"/>
                  <a:gd name="T46" fmla="*/ 1 w 20"/>
                  <a:gd name="T47" fmla="*/ 0 h 11"/>
                  <a:gd name="T48" fmla="*/ 0 w 20"/>
                  <a:gd name="T49" fmla="*/ 1 h 11"/>
                  <a:gd name="T50" fmla="*/ 0 w 20"/>
                  <a:gd name="T51"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11">
                    <a:moveTo>
                      <a:pt x="0" y="5"/>
                    </a:moveTo>
                    <a:lnTo>
                      <a:pt x="0" y="5"/>
                    </a:lnTo>
                    <a:lnTo>
                      <a:pt x="1" y="8"/>
                    </a:lnTo>
                    <a:lnTo>
                      <a:pt x="5" y="9"/>
                    </a:lnTo>
                    <a:lnTo>
                      <a:pt x="5" y="9"/>
                    </a:lnTo>
                    <a:lnTo>
                      <a:pt x="12" y="11"/>
                    </a:lnTo>
                    <a:lnTo>
                      <a:pt x="17" y="11"/>
                    </a:lnTo>
                    <a:lnTo>
                      <a:pt x="17" y="11"/>
                    </a:lnTo>
                    <a:lnTo>
                      <a:pt x="20" y="9"/>
                    </a:lnTo>
                    <a:lnTo>
                      <a:pt x="20" y="7"/>
                    </a:lnTo>
                    <a:lnTo>
                      <a:pt x="18" y="4"/>
                    </a:lnTo>
                    <a:lnTo>
                      <a:pt x="14" y="1"/>
                    </a:lnTo>
                    <a:lnTo>
                      <a:pt x="14" y="1"/>
                    </a:lnTo>
                    <a:lnTo>
                      <a:pt x="12" y="1"/>
                    </a:lnTo>
                    <a:lnTo>
                      <a:pt x="12" y="1"/>
                    </a:lnTo>
                    <a:lnTo>
                      <a:pt x="12" y="1"/>
                    </a:lnTo>
                    <a:lnTo>
                      <a:pt x="11" y="3"/>
                    </a:lnTo>
                    <a:lnTo>
                      <a:pt x="11" y="3"/>
                    </a:lnTo>
                    <a:lnTo>
                      <a:pt x="8" y="0"/>
                    </a:lnTo>
                    <a:lnTo>
                      <a:pt x="8" y="0"/>
                    </a:lnTo>
                    <a:lnTo>
                      <a:pt x="7" y="0"/>
                    </a:lnTo>
                    <a:lnTo>
                      <a:pt x="7" y="0"/>
                    </a:lnTo>
                    <a:lnTo>
                      <a:pt x="3" y="0"/>
                    </a:lnTo>
                    <a:lnTo>
                      <a:pt x="1" y="0"/>
                    </a:lnTo>
                    <a:lnTo>
                      <a:pt x="0" y="1"/>
                    </a:lnTo>
                    <a:lnTo>
                      <a:pt x="0" y="5"/>
                    </a:lnTo>
                    <a:close/>
                  </a:path>
                </a:pathLst>
              </a:custGeom>
              <a:solidFill>
                <a:srgbClr val="D8E5B0"/>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41" name="Freeform 6">
                <a:extLst>
                  <a:ext uri="{FF2B5EF4-FFF2-40B4-BE49-F238E27FC236}">
                    <a16:creationId xmlns:a16="http://schemas.microsoft.com/office/drawing/2014/main" id="{3D53A441-30B9-4937-B29B-9A7B98DD4216}"/>
                  </a:ext>
                </a:extLst>
              </p:cNvPr>
              <p:cNvSpPr>
                <a:spLocks/>
              </p:cNvSpPr>
              <p:nvPr/>
            </p:nvSpPr>
            <p:spPr bwMode="auto">
              <a:xfrm>
                <a:off x="5552953" y="5486364"/>
                <a:ext cx="38419" cy="21130"/>
              </a:xfrm>
              <a:custGeom>
                <a:avLst/>
                <a:gdLst>
                  <a:gd name="T0" fmla="*/ 0 w 20"/>
                  <a:gd name="T1" fmla="*/ 5 h 11"/>
                  <a:gd name="T2" fmla="*/ 0 w 20"/>
                  <a:gd name="T3" fmla="*/ 5 h 11"/>
                  <a:gd name="T4" fmla="*/ 1 w 20"/>
                  <a:gd name="T5" fmla="*/ 8 h 11"/>
                  <a:gd name="T6" fmla="*/ 5 w 20"/>
                  <a:gd name="T7" fmla="*/ 9 h 11"/>
                  <a:gd name="T8" fmla="*/ 5 w 20"/>
                  <a:gd name="T9" fmla="*/ 9 h 11"/>
                  <a:gd name="T10" fmla="*/ 12 w 20"/>
                  <a:gd name="T11" fmla="*/ 11 h 11"/>
                  <a:gd name="T12" fmla="*/ 17 w 20"/>
                  <a:gd name="T13" fmla="*/ 11 h 11"/>
                  <a:gd name="T14" fmla="*/ 17 w 20"/>
                  <a:gd name="T15" fmla="*/ 11 h 11"/>
                  <a:gd name="T16" fmla="*/ 20 w 20"/>
                  <a:gd name="T17" fmla="*/ 9 h 11"/>
                  <a:gd name="T18" fmla="*/ 20 w 20"/>
                  <a:gd name="T19" fmla="*/ 7 h 11"/>
                  <a:gd name="T20" fmla="*/ 18 w 20"/>
                  <a:gd name="T21" fmla="*/ 4 h 11"/>
                  <a:gd name="T22" fmla="*/ 14 w 20"/>
                  <a:gd name="T23" fmla="*/ 1 h 11"/>
                  <a:gd name="T24" fmla="*/ 14 w 20"/>
                  <a:gd name="T25" fmla="*/ 1 h 11"/>
                  <a:gd name="T26" fmla="*/ 12 w 20"/>
                  <a:gd name="T27" fmla="*/ 1 h 11"/>
                  <a:gd name="T28" fmla="*/ 12 w 20"/>
                  <a:gd name="T29" fmla="*/ 1 h 11"/>
                  <a:gd name="T30" fmla="*/ 12 w 20"/>
                  <a:gd name="T31" fmla="*/ 1 h 11"/>
                  <a:gd name="T32" fmla="*/ 11 w 20"/>
                  <a:gd name="T33" fmla="*/ 3 h 11"/>
                  <a:gd name="T34" fmla="*/ 11 w 20"/>
                  <a:gd name="T35" fmla="*/ 3 h 11"/>
                  <a:gd name="T36" fmla="*/ 8 w 20"/>
                  <a:gd name="T37" fmla="*/ 0 h 11"/>
                  <a:gd name="T38" fmla="*/ 8 w 20"/>
                  <a:gd name="T39" fmla="*/ 0 h 11"/>
                  <a:gd name="T40" fmla="*/ 7 w 20"/>
                  <a:gd name="T41" fmla="*/ 0 h 11"/>
                  <a:gd name="T42" fmla="*/ 7 w 20"/>
                  <a:gd name="T43" fmla="*/ 0 h 11"/>
                  <a:gd name="T44" fmla="*/ 3 w 20"/>
                  <a:gd name="T45" fmla="*/ 0 h 11"/>
                  <a:gd name="T46" fmla="*/ 1 w 20"/>
                  <a:gd name="T47" fmla="*/ 0 h 11"/>
                  <a:gd name="T48" fmla="*/ 0 w 20"/>
                  <a:gd name="T49" fmla="*/ 1 h 11"/>
                  <a:gd name="T50" fmla="*/ 0 w 20"/>
                  <a:gd name="T51"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11">
                    <a:moveTo>
                      <a:pt x="0" y="5"/>
                    </a:moveTo>
                    <a:lnTo>
                      <a:pt x="0" y="5"/>
                    </a:lnTo>
                    <a:lnTo>
                      <a:pt x="1" y="8"/>
                    </a:lnTo>
                    <a:lnTo>
                      <a:pt x="5" y="9"/>
                    </a:lnTo>
                    <a:lnTo>
                      <a:pt x="5" y="9"/>
                    </a:lnTo>
                    <a:lnTo>
                      <a:pt x="12" y="11"/>
                    </a:lnTo>
                    <a:lnTo>
                      <a:pt x="17" y="11"/>
                    </a:lnTo>
                    <a:lnTo>
                      <a:pt x="17" y="11"/>
                    </a:lnTo>
                    <a:lnTo>
                      <a:pt x="20" y="9"/>
                    </a:lnTo>
                    <a:lnTo>
                      <a:pt x="20" y="7"/>
                    </a:lnTo>
                    <a:lnTo>
                      <a:pt x="18" y="4"/>
                    </a:lnTo>
                    <a:lnTo>
                      <a:pt x="14" y="1"/>
                    </a:lnTo>
                    <a:lnTo>
                      <a:pt x="14" y="1"/>
                    </a:lnTo>
                    <a:lnTo>
                      <a:pt x="12" y="1"/>
                    </a:lnTo>
                    <a:lnTo>
                      <a:pt x="12" y="1"/>
                    </a:lnTo>
                    <a:lnTo>
                      <a:pt x="12" y="1"/>
                    </a:lnTo>
                    <a:lnTo>
                      <a:pt x="11" y="3"/>
                    </a:lnTo>
                    <a:lnTo>
                      <a:pt x="11" y="3"/>
                    </a:lnTo>
                    <a:lnTo>
                      <a:pt x="8" y="0"/>
                    </a:lnTo>
                    <a:lnTo>
                      <a:pt x="8" y="0"/>
                    </a:lnTo>
                    <a:lnTo>
                      <a:pt x="7" y="0"/>
                    </a:lnTo>
                    <a:lnTo>
                      <a:pt x="7" y="0"/>
                    </a:lnTo>
                    <a:lnTo>
                      <a:pt x="3" y="0"/>
                    </a:lnTo>
                    <a:lnTo>
                      <a:pt x="1" y="0"/>
                    </a:lnTo>
                    <a:lnTo>
                      <a:pt x="0" y="1"/>
                    </a:lnTo>
                    <a:lnTo>
                      <a:pt x="0" y="5"/>
                    </a:lnTo>
                  </a:path>
                </a:pathLst>
              </a:custGeom>
              <a:noFill/>
              <a:ln w="3175">
                <a:solidFill>
                  <a:schemeClr val="tx1">
                    <a:lumMod val="20000"/>
                    <a:lumOff val="80000"/>
                  </a:schemeClr>
                </a:solidFill>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42" name="Freeform 7">
                <a:extLst>
                  <a:ext uri="{FF2B5EF4-FFF2-40B4-BE49-F238E27FC236}">
                    <a16:creationId xmlns:a16="http://schemas.microsoft.com/office/drawing/2014/main" id="{ACC37DFA-2489-43A5-81D0-A606F9848A7C}"/>
                  </a:ext>
                </a:extLst>
              </p:cNvPr>
              <p:cNvSpPr>
                <a:spLocks/>
              </p:cNvSpPr>
              <p:nvPr/>
            </p:nvSpPr>
            <p:spPr bwMode="auto">
              <a:xfrm>
                <a:off x="4131452" y="3381005"/>
                <a:ext cx="153676" cy="230514"/>
              </a:xfrm>
              <a:custGeom>
                <a:avLst/>
                <a:gdLst>
                  <a:gd name="T0" fmla="*/ 4 w 80"/>
                  <a:gd name="T1" fmla="*/ 107 h 120"/>
                  <a:gd name="T2" fmla="*/ 10 w 80"/>
                  <a:gd name="T3" fmla="*/ 103 h 120"/>
                  <a:gd name="T4" fmla="*/ 14 w 80"/>
                  <a:gd name="T5" fmla="*/ 100 h 120"/>
                  <a:gd name="T6" fmla="*/ 20 w 80"/>
                  <a:gd name="T7" fmla="*/ 94 h 120"/>
                  <a:gd name="T8" fmla="*/ 21 w 80"/>
                  <a:gd name="T9" fmla="*/ 88 h 120"/>
                  <a:gd name="T10" fmla="*/ 14 w 80"/>
                  <a:gd name="T11" fmla="*/ 87 h 120"/>
                  <a:gd name="T12" fmla="*/ 4 w 80"/>
                  <a:gd name="T13" fmla="*/ 84 h 120"/>
                  <a:gd name="T14" fmla="*/ 7 w 80"/>
                  <a:gd name="T15" fmla="*/ 78 h 120"/>
                  <a:gd name="T16" fmla="*/ 11 w 80"/>
                  <a:gd name="T17" fmla="*/ 74 h 120"/>
                  <a:gd name="T18" fmla="*/ 8 w 80"/>
                  <a:gd name="T19" fmla="*/ 71 h 120"/>
                  <a:gd name="T20" fmla="*/ 2 w 80"/>
                  <a:gd name="T21" fmla="*/ 64 h 120"/>
                  <a:gd name="T22" fmla="*/ 0 w 80"/>
                  <a:gd name="T23" fmla="*/ 56 h 120"/>
                  <a:gd name="T24" fmla="*/ 4 w 80"/>
                  <a:gd name="T25" fmla="*/ 50 h 120"/>
                  <a:gd name="T26" fmla="*/ 7 w 80"/>
                  <a:gd name="T27" fmla="*/ 46 h 120"/>
                  <a:gd name="T28" fmla="*/ 11 w 80"/>
                  <a:gd name="T29" fmla="*/ 42 h 120"/>
                  <a:gd name="T30" fmla="*/ 17 w 80"/>
                  <a:gd name="T31" fmla="*/ 46 h 120"/>
                  <a:gd name="T32" fmla="*/ 17 w 80"/>
                  <a:gd name="T33" fmla="*/ 51 h 120"/>
                  <a:gd name="T34" fmla="*/ 20 w 80"/>
                  <a:gd name="T35" fmla="*/ 60 h 120"/>
                  <a:gd name="T36" fmla="*/ 23 w 80"/>
                  <a:gd name="T37" fmla="*/ 59 h 120"/>
                  <a:gd name="T38" fmla="*/ 23 w 80"/>
                  <a:gd name="T39" fmla="*/ 49 h 120"/>
                  <a:gd name="T40" fmla="*/ 31 w 80"/>
                  <a:gd name="T41" fmla="*/ 51 h 120"/>
                  <a:gd name="T42" fmla="*/ 35 w 80"/>
                  <a:gd name="T43" fmla="*/ 51 h 120"/>
                  <a:gd name="T44" fmla="*/ 29 w 80"/>
                  <a:gd name="T45" fmla="*/ 42 h 120"/>
                  <a:gd name="T46" fmla="*/ 31 w 80"/>
                  <a:gd name="T47" fmla="*/ 34 h 120"/>
                  <a:gd name="T48" fmla="*/ 41 w 80"/>
                  <a:gd name="T49" fmla="*/ 23 h 120"/>
                  <a:gd name="T50" fmla="*/ 52 w 80"/>
                  <a:gd name="T51" fmla="*/ 19 h 120"/>
                  <a:gd name="T52" fmla="*/ 73 w 80"/>
                  <a:gd name="T53" fmla="*/ 0 h 120"/>
                  <a:gd name="T54" fmla="*/ 79 w 80"/>
                  <a:gd name="T55" fmla="*/ 5 h 120"/>
                  <a:gd name="T56" fmla="*/ 80 w 80"/>
                  <a:gd name="T57" fmla="*/ 14 h 120"/>
                  <a:gd name="T58" fmla="*/ 77 w 80"/>
                  <a:gd name="T59" fmla="*/ 23 h 120"/>
                  <a:gd name="T60" fmla="*/ 76 w 80"/>
                  <a:gd name="T61" fmla="*/ 30 h 120"/>
                  <a:gd name="T62" fmla="*/ 71 w 80"/>
                  <a:gd name="T63" fmla="*/ 35 h 120"/>
                  <a:gd name="T64" fmla="*/ 68 w 80"/>
                  <a:gd name="T65" fmla="*/ 39 h 120"/>
                  <a:gd name="T66" fmla="*/ 65 w 80"/>
                  <a:gd name="T67" fmla="*/ 45 h 120"/>
                  <a:gd name="T68" fmla="*/ 68 w 80"/>
                  <a:gd name="T69" fmla="*/ 47 h 120"/>
                  <a:gd name="T70" fmla="*/ 63 w 80"/>
                  <a:gd name="T71" fmla="*/ 53 h 120"/>
                  <a:gd name="T72" fmla="*/ 61 w 80"/>
                  <a:gd name="T73" fmla="*/ 60 h 120"/>
                  <a:gd name="T74" fmla="*/ 55 w 80"/>
                  <a:gd name="T75" fmla="*/ 63 h 120"/>
                  <a:gd name="T76" fmla="*/ 49 w 80"/>
                  <a:gd name="T77" fmla="*/ 66 h 120"/>
                  <a:gd name="T78" fmla="*/ 60 w 80"/>
                  <a:gd name="T79" fmla="*/ 64 h 120"/>
                  <a:gd name="T80" fmla="*/ 63 w 80"/>
                  <a:gd name="T81" fmla="*/ 74 h 120"/>
                  <a:gd name="T82" fmla="*/ 55 w 80"/>
                  <a:gd name="T83" fmla="*/ 79 h 120"/>
                  <a:gd name="T84" fmla="*/ 49 w 80"/>
                  <a:gd name="T85" fmla="*/ 80 h 120"/>
                  <a:gd name="T86" fmla="*/ 53 w 80"/>
                  <a:gd name="T87" fmla="*/ 88 h 120"/>
                  <a:gd name="T88" fmla="*/ 47 w 80"/>
                  <a:gd name="T89" fmla="*/ 92 h 120"/>
                  <a:gd name="T90" fmla="*/ 36 w 80"/>
                  <a:gd name="T91" fmla="*/ 86 h 120"/>
                  <a:gd name="T92" fmla="*/ 36 w 80"/>
                  <a:gd name="T93" fmla="*/ 80 h 120"/>
                  <a:gd name="T94" fmla="*/ 43 w 80"/>
                  <a:gd name="T95" fmla="*/ 72 h 120"/>
                  <a:gd name="T96" fmla="*/ 33 w 80"/>
                  <a:gd name="T97" fmla="*/ 75 h 120"/>
                  <a:gd name="T98" fmla="*/ 31 w 80"/>
                  <a:gd name="T99" fmla="*/ 86 h 120"/>
                  <a:gd name="T100" fmla="*/ 36 w 80"/>
                  <a:gd name="T101" fmla="*/ 96 h 120"/>
                  <a:gd name="T102" fmla="*/ 29 w 80"/>
                  <a:gd name="T103" fmla="*/ 97 h 120"/>
                  <a:gd name="T104" fmla="*/ 29 w 80"/>
                  <a:gd name="T105" fmla="*/ 100 h 120"/>
                  <a:gd name="T106" fmla="*/ 28 w 80"/>
                  <a:gd name="T107" fmla="*/ 107 h 120"/>
                  <a:gd name="T108" fmla="*/ 23 w 80"/>
                  <a:gd name="T109" fmla="*/ 109 h 120"/>
                  <a:gd name="T110" fmla="*/ 19 w 80"/>
                  <a:gd name="T111" fmla="*/ 113 h 120"/>
                  <a:gd name="T112" fmla="*/ 14 w 80"/>
                  <a:gd name="T113" fmla="*/ 117 h 120"/>
                  <a:gd name="T114" fmla="*/ 10 w 80"/>
                  <a:gd name="T115" fmla="*/ 120 h 120"/>
                  <a:gd name="T116" fmla="*/ 6 w 80"/>
                  <a:gd name="T117" fmla="*/ 115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 h="120">
                    <a:moveTo>
                      <a:pt x="2" y="108"/>
                    </a:moveTo>
                    <a:lnTo>
                      <a:pt x="2" y="108"/>
                    </a:lnTo>
                    <a:lnTo>
                      <a:pt x="3" y="107"/>
                    </a:lnTo>
                    <a:lnTo>
                      <a:pt x="4" y="107"/>
                    </a:lnTo>
                    <a:lnTo>
                      <a:pt x="4" y="107"/>
                    </a:lnTo>
                    <a:lnTo>
                      <a:pt x="7" y="105"/>
                    </a:lnTo>
                    <a:lnTo>
                      <a:pt x="7" y="105"/>
                    </a:lnTo>
                    <a:lnTo>
                      <a:pt x="8" y="104"/>
                    </a:lnTo>
                    <a:lnTo>
                      <a:pt x="8" y="104"/>
                    </a:lnTo>
                    <a:lnTo>
                      <a:pt x="10" y="103"/>
                    </a:lnTo>
                    <a:lnTo>
                      <a:pt x="11" y="101"/>
                    </a:lnTo>
                    <a:lnTo>
                      <a:pt x="11" y="101"/>
                    </a:lnTo>
                    <a:lnTo>
                      <a:pt x="12" y="101"/>
                    </a:lnTo>
                    <a:lnTo>
                      <a:pt x="14" y="100"/>
                    </a:lnTo>
                    <a:lnTo>
                      <a:pt x="14" y="100"/>
                    </a:lnTo>
                    <a:lnTo>
                      <a:pt x="14" y="97"/>
                    </a:lnTo>
                    <a:lnTo>
                      <a:pt x="14" y="97"/>
                    </a:lnTo>
                    <a:lnTo>
                      <a:pt x="15" y="95"/>
                    </a:lnTo>
                    <a:lnTo>
                      <a:pt x="16" y="95"/>
                    </a:lnTo>
                    <a:lnTo>
                      <a:pt x="20" y="94"/>
                    </a:lnTo>
                    <a:lnTo>
                      <a:pt x="20" y="94"/>
                    </a:lnTo>
                    <a:lnTo>
                      <a:pt x="21" y="92"/>
                    </a:lnTo>
                    <a:lnTo>
                      <a:pt x="23" y="91"/>
                    </a:lnTo>
                    <a:lnTo>
                      <a:pt x="21" y="90"/>
                    </a:lnTo>
                    <a:lnTo>
                      <a:pt x="21" y="88"/>
                    </a:lnTo>
                    <a:lnTo>
                      <a:pt x="21" y="88"/>
                    </a:lnTo>
                    <a:lnTo>
                      <a:pt x="17" y="88"/>
                    </a:lnTo>
                    <a:lnTo>
                      <a:pt x="15" y="88"/>
                    </a:lnTo>
                    <a:lnTo>
                      <a:pt x="15" y="88"/>
                    </a:lnTo>
                    <a:lnTo>
                      <a:pt x="14" y="87"/>
                    </a:lnTo>
                    <a:lnTo>
                      <a:pt x="14" y="87"/>
                    </a:lnTo>
                    <a:lnTo>
                      <a:pt x="10" y="84"/>
                    </a:lnTo>
                    <a:lnTo>
                      <a:pt x="10" y="84"/>
                    </a:lnTo>
                    <a:lnTo>
                      <a:pt x="4" y="84"/>
                    </a:lnTo>
                    <a:lnTo>
                      <a:pt x="4" y="84"/>
                    </a:lnTo>
                    <a:lnTo>
                      <a:pt x="3" y="82"/>
                    </a:lnTo>
                    <a:lnTo>
                      <a:pt x="3" y="80"/>
                    </a:lnTo>
                    <a:lnTo>
                      <a:pt x="3" y="79"/>
                    </a:lnTo>
                    <a:lnTo>
                      <a:pt x="3" y="79"/>
                    </a:lnTo>
                    <a:lnTo>
                      <a:pt x="7" y="78"/>
                    </a:lnTo>
                    <a:lnTo>
                      <a:pt x="7" y="78"/>
                    </a:lnTo>
                    <a:lnTo>
                      <a:pt x="8" y="75"/>
                    </a:lnTo>
                    <a:lnTo>
                      <a:pt x="8" y="75"/>
                    </a:lnTo>
                    <a:lnTo>
                      <a:pt x="10" y="74"/>
                    </a:lnTo>
                    <a:lnTo>
                      <a:pt x="11" y="74"/>
                    </a:lnTo>
                    <a:lnTo>
                      <a:pt x="12" y="72"/>
                    </a:lnTo>
                    <a:lnTo>
                      <a:pt x="12" y="72"/>
                    </a:lnTo>
                    <a:lnTo>
                      <a:pt x="11" y="71"/>
                    </a:lnTo>
                    <a:lnTo>
                      <a:pt x="10" y="71"/>
                    </a:lnTo>
                    <a:lnTo>
                      <a:pt x="8" y="71"/>
                    </a:lnTo>
                    <a:lnTo>
                      <a:pt x="8" y="71"/>
                    </a:lnTo>
                    <a:lnTo>
                      <a:pt x="6" y="68"/>
                    </a:lnTo>
                    <a:lnTo>
                      <a:pt x="3" y="67"/>
                    </a:lnTo>
                    <a:lnTo>
                      <a:pt x="3" y="67"/>
                    </a:lnTo>
                    <a:lnTo>
                      <a:pt x="2" y="64"/>
                    </a:lnTo>
                    <a:lnTo>
                      <a:pt x="2" y="62"/>
                    </a:lnTo>
                    <a:lnTo>
                      <a:pt x="2" y="62"/>
                    </a:lnTo>
                    <a:lnTo>
                      <a:pt x="2" y="58"/>
                    </a:lnTo>
                    <a:lnTo>
                      <a:pt x="2" y="58"/>
                    </a:lnTo>
                    <a:lnTo>
                      <a:pt x="0" y="56"/>
                    </a:lnTo>
                    <a:lnTo>
                      <a:pt x="0" y="56"/>
                    </a:lnTo>
                    <a:lnTo>
                      <a:pt x="2" y="53"/>
                    </a:lnTo>
                    <a:lnTo>
                      <a:pt x="3" y="51"/>
                    </a:lnTo>
                    <a:lnTo>
                      <a:pt x="4" y="50"/>
                    </a:lnTo>
                    <a:lnTo>
                      <a:pt x="4" y="50"/>
                    </a:lnTo>
                    <a:lnTo>
                      <a:pt x="7" y="50"/>
                    </a:lnTo>
                    <a:lnTo>
                      <a:pt x="7" y="50"/>
                    </a:lnTo>
                    <a:lnTo>
                      <a:pt x="7" y="47"/>
                    </a:lnTo>
                    <a:lnTo>
                      <a:pt x="7" y="47"/>
                    </a:lnTo>
                    <a:lnTo>
                      <a:pt x="7" y="46"/>
                    </a:lnTo>
                    <a:lnTo>
                      <a:pt x="7" y="45"/>
                    </a:lnTo>
                    <a:lnTo>
                      <a:pt x="7" y="45"/>
                    </a:lnTo>
                    <a:lnTo>
                      <a:pt x="8" y="42"/>
                    </a:lnTo>
                    <a:lnTo>
                      <a:pt x="8" y="42"/>
                    </a:lnTo>
                    <a:lnTo>
                      <a:pt x="11" y="42"/>
                    </a:lnTo>
                    <a:lnTo>
                      <a:pt x="12" y="43"/>
                    </a:lnTo>
                    <a:lnTo>
                      <a:pt x="12" y="43"/>
                    </a:lnTo>
                    <a:lnTo>
                      <a:pt x="16" y="43"/>
                    </a:lnTo>
                    <a:lnTo>
                      <a:pt x="16" y="43"/>
                    </a:lnTo>
                    <a:lnTo>
                      <a:pt x="17" y="46"/>
                    </a:lnTo>
                    <a:lnTo>
                      <a:pt x="17" y="47"/>
                    </a:lnTo>
                    <a:lnTo>
                      <a:pt x="17" y="47"/>
                    </a:lnTo>
                    <a:lnTo>
                      <a:pt x="17" y="50"/>
                    </a:lnTo>
                    <a:lnTo>
                      <a:pt x="17" y="51"/>
                    </a:lnTo>
                    <a:lnTo>
                      <a:pt x="17" y="51"/>
                    </a:lnTo>
                    <a:lnTo>
                      <a:pt x="19" y="53"/>
                    </a:lnTo>
                    <a:lnTo>
                      <a:pt x="20" y="55"/>
                    </a:lnTo>
                    <a:lnTo>
                      <a:pt x="20" y="55"/>
                    </a:lnTo>
                    <a:lnTo>
                      <a:pt x="20" y="58"/>
                    </a:lnTo>
                    <a:lnTo>
                      <a:pt x="20" y="60"/>
                    </a:lnTo>
                    <a:lnTo>
                      <a:pt x="20" y="62"/>
                    </a:lnTo>
                    <a:lnTo>
                      <a:pt x="20" y="62"/>
                    </a:lnTo>
                    <a:lnTo>
                      <a:pt x="21" y="62"/>
                    </a:lnTo>
                    <a:lnTo>
                      <a:pt x="21" y="60"/>
                    </a:lnTo>
                    <a:lnTo>
                      <a:pt x="23" y="59"/>
                    </a:lnTo>
                    <a:lnTo>
                      <a:pt x="23" y="59"/>
                    </a:lnTo>
                    <a:lnTo>
                      <a:pt x="21" y="54"/>
                    </a:lnTo>
                    <a:lnTo>
                      <a:pt x="23" y="50"/>
                    </a:lnTo>
                    <a:lnTo>
                      <a:pt x="23" y="50"/>
                    </a:lnTo>
                    <a:lnTo>
                      <a:pt x="23" y="49"/>
                    </a:lnTo>
                    <a:lnTo>
                      <a:pt x="24" y="49"/>
                    </a:lnTo>
                    <a:lnTo>
                      <a:pt x="27" y="50"/>
                    </a:lnTo>
                    <a:lnTo>
                      <a:pt x="27" y="50"/>
                    </a:lnTo>
                    <a:lnTo>
                      <a:pt x="31" y="51"/>
                    </a:lnTo>
                    <a:lnTo>
                      <a:pt x="31" y="51"/>
                    </a:lnTo>
                    <a:lnTo>
                      <a:pt x="32" y="51"/>
                    </a:lnTo>
                    <a:lnTo>
                      <a:pt x="35" y="53"/>
                    </a:lnTo>
                    <a:lnTo>
                      <a:pt x="35" y="53"/>
                    </a:lnTo>
                    <a:lnTo>
                      <a:pt x="35" y="51"/>
                    </a:lnTo>
                    <a:lnTo>
                      <a:pt x="35" y="51"/>
                    </a:lnTo>
                    <a:lnTo>
                      <a:pt x="33" y="49"/>
                    </a:lnTo>
                    <a:lnTo>
                      <a:pt x="32" y="45"/>
                    </a:lnTo>
                    <a:lnTo>
                      <a:pt x="32" y="45"/>
                    </a:lnTo>
                    <a:lnTo>
                      <a:pt x="29" y="42"/>
                    </a:lnTo>
                    <a:lnTo>
                      <a:pt x="29" y="42"/>
                    </a:lnTo>
                    <a:lnTo>
                      <a:pt x="28" y="39"/>
                    </a:lnTo>
                    <a:lnTo>
                      <a:pt x="28" y="37"/>
                    </a:lnTo>
                    <a:lnTo>
                      <a:pt x="28" y="37"/>
                    </a:lnTo>
                    <a:lnTo>
                      <a:pt x="29" y="35"/>
                    </a:lnTo>
                    <a:lnTo>
                      <a:pt x="31" y="34"/>
                    </a:lnTo>
                    <a:lnTo>
                      <a:pt x="31" y="34"/>
                    </a:lnTo>
                    <a:lnTo>
                      <a:pt x="32" y="30"/>
                    </a:lnTo>
                    <a:lnTo>
                      <a:pt x="35" y="27"/>
                    </a:lnTo>
                    <a:lnTo>
                      <a:pt x="35" y="27"/>
                    </a:lnTo>
                    <a:lnTo>
                      <a:pt x="41" y="23"/>
                    </a:lnTo>
                    <a:lnTo>
                      <a:pt x="41" y="23"/>
                    </a:lnTo>
                    <a:lnTo>
                      <a:pt x="47" y="23"/>
                    </a:lnTo>
                    <a:lnTo>
                      <a:pt x="47" y="23"/>
                    </a:lnTo>
                    <a:lnTo>
                      <a:pt x="49" y="22"/>
                    </a:lnTo>
                    <a:lnTo>
                      <a:pt x="52" y="19"/>
                    </a:lnTo>
                    <a:lnTo>
                      <a:pt x="52" y="19"/>
                    </a:lnTo>
                    <a:lnTo>
                      <a:pt x="67" y="6"/>
                    </a:lnTo>
                    <a:lnTo>
                      <a:pt x="67" y="6"/>
                    </a:lnTo>
                    <a:lnTo>
                      <a:pt x="73" y="0"/>
                    </a:lnTo>
                    <a:lnTo>
                      <a:pt x="73" y="0"/>
                    </a:lnTo>
                    <a:lnTo>
                      <a:pt x="75" y="0"/>
                    </a:lnTo>
                    <a:lnTo>
                      <a:pt x="76" y="0"/>
                    </a:lnTo>
                    <a:lnTo>
                      <a:pt x="76" y="0"/>
                    </a:lnTo>
                    <a:lnTo>
                      <a:pt x="79" y="2"/>
                    </a:lnTo>
                    <a:lnTo>
                      <a:pt x="79" y="5"/>
                    </a:lnTo>
                    <a:lnTo>
                      <a:pt x="79" y="5"/>
                    </a:lnTo>
                    <a:lnTo>
                      <a:pt x="79" y="10"/>
                    </a:lnTo>
                    <a:lnTo>
                      <a:pt x="79" y="10"/>
                    </a:lnTo>
                    <a:lnTo>
                      <a:pt x="80" y="14"/>
                    </a:lnTo>
                    <a:lnTo>
                      <a:pt x="80" y="14"/>
                    </a:lnTo>
                    <a:lnTo>
                      <a:pt x="79" y="18"/>
                    </a:lnTo>
                    <a:lnTo>
                      <a:pt x="76" y="22"/>
                    </a:lnTo>
                    <a:lnTo>
                      <a:pt x="76" y="22"/>
                    </a:lnTo>
                    <a:lnTo>
                      <a:pt x="76" y="23"/>
                    </a:lnTo>
                    <a:lnTo>
                      <a:pt x="77" y="23"/>
                    </a:lnTo>
                    <a:lnTo>
                      <a:pt x="77" y="23"/>
                    </a:lnTo>
                    <a:lnTo>
                      <a:pt x="79" y="25"/>
                    </a:lnTo>
                    <a:lnTo>
                      <a:pt x="79" y="27"/>
                    </a:lnTo>
                    <a:lnTo>
                      <a:pt x="79" y="27"/>
                    </a:lnTo>
                    <a:lnTo>
                      <a:pt x="76" y="30"/>
                    </a:lnTo>
                    <a:lnTo>
                      <a:pt x="73" y="31"/>
                    </a:lnTo>
                    <a:lnTo>
                      <a:pt x="73" y="31"/>
                    </a:lnTo>
                    <a:lnTo>
                      <a:pt x="71" y="33"/>
                    </a:lnTo>
                    <a:lnTo>
                      <a:pt x="69" y="34"/>
                    </a:lnTo>
                    <a:lnTo>
                      <a:pt x="71" y="35"/>
                    </a:lnTo>
                    <a:lnTo>
                      <a:pt x="71" y="35"/>
                    </a:lnTo>
                    <a:lnTo>
                      <a:pt x="71" y="37"/>
                    </a:lnTo>
                    <a:lnTo>
                      <a:pt x="69" y="38"/>
                    </a:lnTo>
                    <a:lnTo>
                      <a:pt x="69" y="38"/>
                    </a:lnTo>
                    <a:lnTo>
                      <a:pt x="68" y="39"/>
                    </a:lnTo>
                    <a:lnTo>
                      <a:pt x="68" y="39"/>
                    </a:lnTo>
                    <a:lnTo>
                      <a:pt x="68" y="42"/>
                    </a:lnTo>
                    <a:lnTo>
                      <a:pt x="68" y="42"/>
                    </a:lnTo>
                    <a:lnTo>
                      <a:pt x="65" y="45"/>
                    </a:lnTo>
                    <a:lnTo>
                      <a:pt x="65" y="45"/>
                    </a:lnTo>
                    <a:lnTo>
                      <a:pt x="67" y="46"/>
                    </a:lnTo>
                    <a:lnTo>
                      <a:pt x="67" y="46"/>
                    </a:lnTo>
                    <a:lnTo>
                      <a:pt x="67" y="47"/>
                    </a:lnTo>
                    <a:lnTo>
                      <a:pt x="68" y="47"/>
                    </a:lnTo>
                    <a:lnTo>
                      <a:pt x="68" y="47"/>
                    </a:lnTo>
                    <a:lnTo>
                      <a:pt x="67" y="50"/>
                    </a:lnTo>
                    <a:lnTo>
                      <a:pt x="65" y="51"/>
                    </a:lnTo>
                    <a:lnTo>
                      <a:pt x="65" y="51"/>
                    </a:lnTo>
                    <a:lnTo>
                      <a:pt x="63" y="53"/>
                    </a:lnTo>
                    <a:lnTo>
                      <a:pt x="63" y="53"/>
                    </a:lnTo>
                    <a:lnTo>
                      <a:pt x="63" y="56"/>
                    </a:lnTo>
                    <a:lnTo>
                      <a:pt x="63" y="56"/>
                    </a:lnTo>
                    <a:lnTo>
                      <a:pt x="63" y="58"/>
                    </a:lnTo>
                    <a:lnTo>
                      <a:pt x="61" y="60"/>
                    </a:lnTo>
                    <a:lnTo>
                      <a:pt x="61" y="60"/>
                    </a:lnTo>
                    <a:lnTo>
                      <a:pt x="60" y="60"/>
                    </a:lnTo>
                    <a:lnTo>
                      <a:pt x="60" y="60"/>
                    </a:lnTo>
                    <a:lnTo>
                      <a:pt x="57" y="62"/>
                    </a:lnTo>
                    <a:lnTo>
                      <a:pt x="57" y="62"/>
                    </a:lnTo>
                    <a:lnTo>
                      <a:pt x="55" y="63"/>
                    </a:lnTo>
                    <a:lnTo>
                      <a:pt x="55" y="63"/>
                    </a:lnTo>
                    <a:lnTo>
                      <a:pt x="51" y="64"/>
                    </a:lnTo>
                    <a:lnTo>
                      <a:pt x="51" y="64"/>
                    </a:lnTo>
                    <a:lnTo>
                      <a:pt x="49" y="64"/>
                    </a:lnTo>
                    <a:lnTo>
                      <a:pt x="49" y="66"/>
                    </a:lnTo>
                    <a:lnTo>
                      <a:pt x="52" y="66"/>
                    </a:lnTo>
                    <a:lnTo>
                      <a:pt x="52" y="66"/>
                    </a:lnTo>
                    <a:lnTo>
                      <a:pt x="56" y="64"/>
                    </a:lnTo>
                    <a:lnTo>
                      <a:pt x="60" y="64"/>
                    </a:lnTo>
                    <a:lnTo>
                      <a:pt x="60" y="64"/>
                    </a:lnTo>
                    <a:lnTo>
                      <a:pt x="61" y="67"/>
                    </a:lnTo>
                    <a:lnTo>
                      <a:pt x="63" y="68"/>
                    </a:lnTo>
                    <a:lnTo>
                      <a:pt x="63" y="68"/>
                    </a:lnTo>
                    <a:lnTo>
                      <a:pt x="63" y="74"/>
                    </a:lnTo>
                    <a:lnTo>
                      <a:pt x="63" y="74"/>
                    </a:lnTo>
                    <a:lnTo>
                      <a:pt x="63" y="76"/>
                    </a:lnTo>
                    <a:lnTo>
                      <a:pt x="61" y="79"/>
                    </a:lnTo>
                    <a:lnTo>
                      <a:pt x="61" y="79"/>
                    </a:lnTo>
                    <a:lnTo>
                      <a:pt x="59" y="79"/>
                    </a:lnTo>
                    <a:lnTo>
                      <a:pt x="55" y="79"/>
                    </a:lnTo>
                    <a:lnTo>
                      <a:pt x="55" y="79"/>
                    </a:lnTo>
                    <a:lnTo>
                      <a:pt x="48" y="79"/>
                    </a:lnTo>
                    <a:lnTo>
                      <a:pt x="48" y="79"/>
                    </a:lnTo>
                    <a:lnTo>
                      <a:pt x="49" y="80"/>
                    </a:lnTo>
                    <a:lnTo>
                      <a:pt x="49" y="80"/>
                    </a:lnTo>
                    <a:lnTo>
                      <a:pt x="49" y="80"/>
                    </a:lnTo>
                    <a:lnTo>
                      <a:pt x="53" y="83"/>
                    </a:lnTo>
                    <a:lnTo>
                      <a:pt x="53" y="83"/>
                    </a:lnTo>
                    <a:lnTo>
                      <a:pt x="55" y="86"/>
                    </a:lnTo>
                    <a:lnTo>
                      <a:pt x="53" y="88"/>
                    </a:lnTo>
                    <a:lnTo>
                      <a:pt x="53" y="88"/>
                    </a:lnTo>
                    <a:lnTo>
                      <a:pt x="49" y="91"/>
                    </a:lnTo>
                    <a:lnTo>
                      <a:pt x="49" y="91"/>
                    </a:lnTo>
                    <a:lnTo>
                      <a:pt x="47" y="92"/>
                    </a:lnTo>
                    <a:lnTo>
                      <a:pt x="47" y="92"/>
                    </a:lnTo>
                    <a:lnTo>
                      <a:pt x="43" y="92"/>
                    </a:lnTo>
                    <a:lnTo>
                      <a:pt x="40" y="91"/>
                    </a:lnTo>
                    <a:lnTo>
                      <a:pt x="40" y="91"/>
                    </a:lnTo>
                    <a:lnTo>
                      <a:pt x="37" y="88"/>
                    </a:lnTo>
                    <a:lnTo>
                      <a:pt x="36" y="86"/>
                    </a:lnTo>
                    <a:lnTo>
                      <a:pt x="36" y="86"/>
                    </a:lnTo>
                    <a:lnTo>
                      <a:pt x="35" y="84"/>
                    </a:lnTo>
                    <a:lnTo>
                      <a:pt x="36" y="83"/>
                    </a:lnTo>
                    <a:lnTo>
                      <a:pt x="36" y="80"/>
                    </a:lnTo>
                    <a:lnTo>
                      <a:pt x="36" y="80"/>
                    </a:lnTo>
                    <a:lnTo>
                      <a:pt x="36" y="78"/>
                    </a:lnTo>
                    <a:lnTo>
                      <a:pt x="36" y="78"/>
                    </a:lnTo>
                    <a:lnTo>
                      <a:pt x="39" y="75"/>
                    </a:lnTo>
                    <a:lnTo>
                      <a:pt x="39" y="75"/>
                    </a:lnTo>
                    <a:lnTo>
                      <a:pt x="43" y="72"/>
                    </a:lnTo>
                    <a:lnTo>
                      <a:pt x="43" y="72"/>
                    </a:lnTo>
                    <a:lnTo>
                      <a:pt x="39" y="72"/>
                    </a:lnTo>
                    <a:lnTo>
                      <a:pt x="36" y="74"/>
                    </a:lnTo>
                    <a:lnTo>
                      <a:pt x="36" y="74"/>
                    </a:lnTo>
                    <a:lnTo>
                      <a:pt x="33" y="75"/>
                    </a:lnTo>
                    <a:lnTo>
                      <a:pt x="31" y="78"/>
                    </a:lnTo>
                    <a:lnTo>
                      <a:pt x="31" y="78"/>
                    </a:lnTo>
                    <a:lnTo>
                      <a:pt x="29" y="82"/>
                    </a:lnTo>
                    <a:lnTo>
                      <a:pt x="31" y="86"/>
                    </a:lnTo>
                    <a:lnTo>
                      <a:pt x="31" y="86"/>
                    </a:lnTo>
                    <a:lnTo>
                      <a:pt x="32" y="88"/>
                    </a:lnTo>
                    <a:lnTo>
                      <a:pt x="35" y="90"/>
                    </a:lnTo>
                    <a:lnTo>
                      <a:pt x="35" y="90"/>
                    </a:lnTo>
                    <a:lnTo>
                      <a:pt x="36" y="92"/>
                    </a:lnTo>
                    <a:lnTo>
                      <a:pt x="36" y="96"/>
                    </a:lnTo>
                    <a:lnTo>
                      <a:pt x="36" y="96"/>
                    </a:lnTo>
                    <a:lnTo>
                      <a:pt x="36" y="97"/>
                    </a:lnTo>
                    <a:lnTo>
                      <a:pt x="33" y="99"/>
                    </a:lnTo>
                    <a:lnTo>
                      <a:pt x="33" y="99"/>
                    </a:lnTo>
                    <a:lnTo>
                      <a:pt x="29" y="97"/>
                    </a:lnTo>
                    <a:lnTo>
                      <a:pt x="29" y="97"/>
                    </a:lnTo>
                    <a:lnTo>
                      <a:pt x="28" y="97"/>
                    </a:lnTo>
                    <a:lnTo>
                      <a:pt x="28" y="99"/>
                    </a:lnTo>
                    <a:lnTo>
                      <a:pt x="29" y="100"/>
                    </a:lnTo>
                    <a:lnTo>
                      <a:pt x="29" y="100"/>
                    </a:lnTo>
                    <a:lnTo>
                      <a:pt x="31" y="104"/>
                    </a:lnTo>
                    <a:lnTo>
                      <a:pt x="31" y="104"/>
                    </a:lnTo>
                    <a:lnTo>
                      <a:pt x="29" y="105"/>
                    </a:lnTo>
                    <a:lnTo>
                      <a:pt x="28" y="107"/>
                    </a:lnTo>
                    <a:lnTo>
                      <a:pt x="28" y="107"/>
                    </a:lnTo>
                    <a:lnTo>
                      <a:pt x="25" y="108"/>
                    </a:lnTo>
                    <a:lnTo>
                      <a:pt x="25" y="109"/>
                    </a:lnTo>
                    <a:lnTo>
                      <a:pt x="25" y="109"/>
                    </a:lnTo>
                    <a:lnTo>
                      <a:pt x="24" y="109"/>
                    </a:lnTo>
                    <a:lnTo>
                      <a:pt x="23" y="109"/>
                    </a:lnTo>
                    <a:lnTo>
                      <a:pt x="23" y="109"/>
                    </a:lnTo>
                    <a:lnTo>
                      <a:pt x="20" y="109"/>
                    </a:lnTo>
                    <a:lnTo>
                      <a:pt x="20" y="111"/>
                    </a:lnTo>
                    <a:lnTo>
                      <a:pt x="20" y="111"/>
                    </a:lnTo>
                    <a:lnTo>
                      <a:pt x="19" y="113"/>
                    </a:lnTo>
                    <a:lnTo>
                      <a:pt x="19" y="116"/>
                    </a:lnTo>
                    <a:lnTo>
                      <a:pt x="19" y="116"/>
                    </a:lnTo>
                    <a:lnTo>
                      <a:pt x="16" y="116"/>
                    </a:lnTo>
                    <a:lnTo>
                      <a:pt x="16" y="116"/>
                    </a:lnTo>
                    <a:lnTo>
                      <a:pt x="14" y="117"/>
                    </a:lnTo>
                    <a:lnTo>
                      <a:pt x="14" y="117"/>
                    </a:lnTo>
                    <a:lnTo>
                      <a:pt x="11" y="120"/>
                    </a:lnTo>
                    <a:lnTo>
                      <a:pt x="11" y="120"/>
                    </a:lnTo>
                    <a:lnTo>
                      <a:pt x="10" y="120"/>
                    </a:lnTo>
                    <a:lnTo>
                      <a:pt x="10" y="120"/>
                    </a:lnTo>
                    <a:lnTo>
                      <a:pt x="10" y="120"/>
                    </a:lnTo>
                    <a:lnTo>
                      <a:pt x="7" y="119"/>
                    </a:lnTo>
                    <a:lnTo>
                      <a:pt x="7" y="119"/>
                    </a:lnTo>
                    <a:lnTo>
                      <a:pt x="6" y="115"/>
                    </a:lnTo>
                    <a:lnTo>
                      <a:pt x="6" y="115"/>
                    </a:lnTo>
                    <a:lnTo>
                      <a:pt x="3" y="112"/>
                    </a:lnTo>
                    <a:lnTo>
                      <a:pt x="2" y="111"/>
                    </a:lnTo>
                    <a:lnTo>
                      <a:pt x="2" y="108"/>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43" name="Freeform 8">
                <a:extLst>
                  <a:ext uri="{FF2B5EF4-FFF2-40B4-BE49-F238E27FC236}">
                    <a16:creationId xmlns:a16="http://schemas.microsoft.com/office/drawing/2014/main" id="{378796AC-3719-43DD-B92C-5A102BAC8AEF}"/>
                  </a:ext>
                </a:extLst>
              </p:cNvPr>
              <p:cNvSpPr>
                <a:spLocks/>
              </p:cNvSpPr>
              <p:nvPr/>
            </p:nvSpPr>
            <p:spPr bwMode="auto">
              <a:xfrm>
                <a:off x="4131452" y="3381005"/>
                <a:ext cx="153676" cy="230514"/>
              </a:xfrm>
              <a:custGeom>
                <a:avLst/>
                <a:gdLst>
                  <a:gd name="T0" fmla="*/ 4 w 80"/>
                  <a:gd name="T1" fmla="*/ 107 h 120"/>
                  <a:gd name="T2" fmla="*/ 10 w 80"/>
                  <a:gd name="T3" fmla="*/ 103 h 120"/>
                  <a:gd name="T4" fmla="*/ 14 w 80"/>
                  <a:gd name="T5" fmla="*/ 100 h 120"/>
                  <a:gd name="T6" fmla="*/ 20 w 80"/>
                  <a:gd name="T7" fmla="*/ 94 h 120"/>
                  <a:gd name="T8" fmla="*/ 21 w 80"/>
                  <a:gd name="T9" fmla="*/ 88 h 120"/>
                  <a:gd name="T10" fmla="*/ 14 w 80"/>
                  <a:gd name="T11" fmla="*/ 87 h 120"/>
                  <a:gd name="T12" fmla="*/ 4 w 80"/>
                  <a:gd name="T13" fmla="*/ 84 h 120"/>
                  <a:gd name="T14" fmla="*/ 7 w 80"/>
                  <a:gd name="T15" fmla="*/ 78 h 120"/>
                  <a:gd name="T16" fmla="*/ 11 w 80"/>
                  <a:gd name="T17" fmla="*/ 74 h 120"/>
                  <a:gd name="T18" fmla="*/ 8 w 80"/>
                  <a:gd name="T19" fmla="*/ 71 h 120"/>
                  <a:gd name="T20" fmla="*/ 2 w 80"/>
                  <a:gd name="T21" fmla="*/ 64 h 120"/>
                  <a:gd name="T22" fmla="*/ 0 w 80"/>
                  <a:gd name="T23" fmla="*/ 56 h 120"/>
                  <a:gd name="T24" fmla="*/ 4 w 80"/>
                  <a:gd name="T25" fmla="*/ 50 h 120"/>
                  <a:gd name="T26" fmla="*/ 7 w 80"/>
                  <a:gd name="T27" fmla="*/ 46 h 120"/>
                  <a:gd name="T28" fmla="*/ 11 w 80"/>
                  <a:gd name="T29" fmla="*/ 42 h 120"/>
                  <a:gd name="T30" fmla="*/ 17 w 80"/>
                  <a:gd name="T31" fmla="*/ 46 h 120"/>
                  <a:gd name="T32" fmla="*/ 17 w 80"/>
                  <a:gd name="T33" fmla="*/ 51 h 120"/>
                  <a:gd name="T34" fmla="*/ 20 w 80"/>
                  <a:gd name="T35" fmla="*/ 60 h 120"/>
                  <a:gd name="T36" fmla="*/ 23 w 80"/>
                  <a:gd name="T37" fmla="*/ 59 h 120"/>
                  <a:gd name="T38" fmla="*/ 23 w 80"/>
                  <a:gd name="T39" fmla="*/ 49 h 120"/>
                  <a:gd name="T40" fmla="*/ 31 w 80"/>
                  <a:gd name="T41" fmla="*/ 51 h 120"/>
                  <a:gd name="T42" fmla="*/ 35 w 80"/>
                  <a:gd name="T43" fmla="*/ 51 h 120"/>
                  <a:gd name="T44" fmla="*/ 29 w 80"/>
                  <a:gd name="T45" fmla="*/ 42 h 120"/>
                  <a:gd name="T46" fmla="*/ 31 w 80"/>
                  <a:gd name="T47" fmla="*/ 34 h 120"/>
                  <a:gd name="T48" fmla="*/ 41 w 80"/>
                  <a:gd name="T49" fmla="*/ 23 h 120"/>
                  <a:gd name="T50" fmla="*/ 52 w 80"/>
                  <a:gd name="T51" fmla="*/ 19 h 120"/>
                  <a:gd name="T52" fmla="*/ 73 w 80"/>
                  <a:gd name="T53" fmla="*/ 0 h 120"/>
                  <a:gd name="T54" fmla="*/ 79 w 80"/>
                  <a:gd name="T55" fmla="*/ 5 h 120"/>
                  <a:gd name="T56" fmla="*/ 80 w 80"/>
                  <a:gd name="T57" fmla="*/ 14 h 120"/>
                  <a:gd name="T58" fmla="*/ 77 w 80"/>
                  <a:gd name="T59" fmla="*/ 23 h 120"/>
                  <a:gd name="T60" fmla="*/ 76 w 80"/>
                  <a:gd name="T61" fmla="*/ 30 h 120"/>
                  <a:gd name="T62" fmla="*/ 71 w 80"/>
                  <a:gd name="T63" fmla="*/ 35 h 120"/>
                  <a:gd name="T64" fmla="*/ 68 w 80"/>
                  <a:gd name="T65" fmla="*/ 39 h 120"/>
                  <a:gd name="T66" fmla="*/ 65 w 80"/>
                  <a:gd name="T67" fmla="*/ 45 h 120"/>
                  <a:gd name="T68" fmla="*/ 68 w 80"/>
                  <a:gd name="T69" fmla="*/ 47 h 120"/>
                  <a:gd name="T70" fmla="*/ 63 w 80"/>
                  <a:gd name="T71" fmla="*/ 53 h 120"/>
                  <a:gd name="T72" fmla="*/ 61 w 80"/>
                  <a:gd name="T73" fmla="*/ 60 h 120"/>
                  <a:gd name="T74" fmla="*/ 55 w 80"/>
                  <a:gd name="T75" fmla="*/ 63 h 120"/>
                  <a:gd name="T76" fmla="*/ 49 w 80"/>
                  <a:gd name="T77" fmla="*/ 66 h 120"/>
                  <a:gd name="T78" fmla="*/ 60 w 80"/>
                  <a:gd name="T79" fmla="*/ 64 h 120"/>
                  <a:gd name="T80" fmla="*/ 63 w 80"/>
                  <a:gd name="T81" fmla="*/ 74 h 120"/>
                  <a:gd name="T82" fmla="*/ 55 w 80"/>
                  <a:gd name="T83" fmla="*/ 79 h 120"/>
                  <a:gd name="T84" fmla="*/ 49 w 80"/>
                  <a:gd name="T85" fmla="*/ 80 h 120"/>
                  <a:gd name="T86" fmla="*/ 53 w 80"/>
                  <a:gd name="T87" fmla="*/ 88 h 120"/>
                  <a:gd name="T88" fmla="*/ 47 w 80"/>
                  <a:gd name="T89" fmla="*/ 92 h 120"/>
                  <a:gd name="T90" fmla="*/ 36 w 80"/>
                  <a:gd name="T91" fmla="*/ 86 h 120"/>
                  <a:gd name="T92" fmla="*/ 36 w 80"/>
                  <a:gd name="T93" fmla="*/ 80 h 120"/>
                  <a:gd name="T94" fmla="*/ 43 w 80"/>
                  <a:gd name="T95" fmla="*/ 72 h 120"/>
                  <a:gd name="T96" fmla="*/ 33 w 80"/>
                  <a:gd name="T97" fmla="*/ 75 h 120"/>
                  <a:gd name="T98" fmla="*/ 31 w 80"/>
                  <a:gd name="T99" fmla="*/ 86 h 120"/>
                  <a:gd name="T100" fmla="*/ 36 w 80"/>
                  <a:gd name="T101" fmla="*/ 96 h 120"/>
                  <a:gd name="T102" fmla="*/ 29 w 80"/>
                  <a:gd name="T103" fmla="*/ 97 h 120"/>
                  <a:gd name="T104" fmla="*/ 29 w 80"/>
                  <a:gd name="T105" fmla="*/ 100 h 120"/>
                  <a:gd name="T106" fmla="*/ 28 w 80"/>
                  <a:gd name="T107" fmla="*/ 107 h 120"/>
                  <a:gd name="T108" fmla="*/ 23 w 80"/>
                  <a:gd name="T109" fmla="*/ 109 h 120"/>
                  <a:gd name="T110" fmla="*/ 19 w 80"/>
                  <a:gd name="T111" fmla="*/ 113 h 120"/>
                  <a:gd name="T112" fmla="*/ 14 w 80"/>
                  <a:gd name="T113" fmla="*/ 117 h 120"/>
                  <a:gd name="T114" fmla="*/ 10 w 80"/>
                  <a:gd name="T115" fmla="*/ 120 h 120"/>
                  <a:gd name="T116" fmla="*/ 6 w 80"/>
                  <a:gd name="T117" fmla="*/ 115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 h="120">
                    <a:moveTo>
                      <a:pt x="2" y="108"/>
                    </a:moveTo>
                    <a:lnTo>
                      <a:pt x="2" y="108"/>
                    </a:lnTo>
                    <a:lnTo>
                      <a:pt x="3" y="107"/>
                    </a:lnTo>
                    <a:lnTo>
                      <a:pt x="4" y="107"/>
                    </a:lnTo>
                    <a:lnTo>
                      <a:pt x="4" y="107"/>
                    </a:lnTo>
                    <a:lnTo>
                      <a:pt x="7" y="105"/>
                    </a:lnTo>
                    <a:lnTo>
                      <a:pt x="7" y="105"/>
                    </a:lnTo>
                    <a:lnTo>
                      <a:pt x="8" y="104"/>
                    </a:lnTo>
                    <a:lnTo>
                      <a:pt x="8" y="104"/>
                    </a:lnTo>
                    <a:lnTo>
                      <a:pt x="10" y="103"/>
                    </a:lnTo>
                    <a:lnTo>
                      <a:pt x="11" y="101"/>
                    </a:lnTo>
                    <a:lnTo>
                      <a:pt x="11" y="101"/>
                    </a:lnTo>
                    <a:lnTo>
                      <a:pt x="12" y="101"/>
                    </a:lnTo>
                    <a:lnTo>
                      <a:pt x="14" y="100"/>
                    </a:lnTo>
                    <a:lnTo>
                      <a:pt x="14" y="100"/>
                    </a:lnTo>
                    <a:lnTo>
                      <a:pt x="14" y="97"/>
                    </a:lnTo>
                    <a:lnTo>
                      <a:pt x="14" y="97"/>
                    </a:lnTo>
                    <a:lnTo>
                      <a:pt x="15" y="95"/>
                    </a:lnTo>
                    <a:lnTo>
                      <a:pt x="16" y="95"/>
                    </a:lnTo>
                    <a:lnTo>
                      <a:pt x="20" y="94"/>
                    </a:lnTo>
                    <a:lnTo>
                      <a:pt x="20" y="94"/>
                    </a:lnTo>
                    <a:lnTo>
                      <a:pt x="21" y="92"/>
                    </a:lnTo>
                    <a:lnTo>
                      <a:pt x="23" y="91"/>
                    </a:lnTo>
                    <a:lnTo>
                      <a:pt x="21" y="90"/>
                    </a:lnTo>
                    <a:lnTo>
                      <a:pt x="21" y="88"/>
                    </a:lnTo>
                    <a:lnTo>
                      <a:pt x="21" y="88"/>
                    </a:lnTo>
                    <a:lnTo>
                      <a:pt x="17" y="88"/>
                    </a:lnTo>
                    <a:lnTo>
                      <a:pt x="15" y="88"/>
                    </a:lnTo>
                    <a:lnTo>
                      <a:pt x="15" y="88"/>
                    </a:lnTo>
                    <a:lnTo>
                      <a:pt x="14" y="87"/>
                    </a:lnTo>
                    <a:lnTo>
                      <a:pt x="14" y="87"/>
                    </a:lnTo>
                    <a:lnTo>
                      <a:pt x="10" y="84"/>
                    </a:lnTo>
                    <a:lnTo>
                      <a:pt x="10" y="84"/>
                    </a:lnTo>
                    <a:lnTo>
                      <a:pt x="4" y="84"/>
                    </a:lnTo>
                    <a:lnTo>
                      <a:pt x="4" y="84"/>
                    </a:lnTo>
                    <a:lnTo>
                      <a:pt x="3" y="82"/>
                    </a:lnTo>
                    <a:lnTo>
                      <a:pt x="3" y="80"/>
                    </a:lnTo>
                    <a:lnTo>
                      <a:pt x="3" y="79"/>
                    </a:lnTo>
                    <a:lnTo>
                      <a:pt x="3" y="79"/>
                    </a:lnTo>
                    <a:lnTo>
                      <a:pt x="7" y="78"/>
                    </a:lnTo>
                    <a:lnTo>
                      <a:pt x="7" y="78"/>
                    </a:lnTo>
                    <a:lnTo>
                      <a:pt x="8" y="75"/>
                    </a:lnTo>
                    <a:lnTo>
                      <a:pt x="8" y="75"/>
                    </a:lnTo>
                    <a:lnTo>
                      <a:pt x="10" y="74"/>
                    </a:lnTo>
                    <a:lnTo>
                      <a:pt x="11" y="74"/>
                    </a:lnTo>
                    <a:lnTo>
                      <a:pt x="12" y="72"/>
                    </a:lnTo>
                    <a:lnTo>
                      <a:pt x="12" y="72"/>
                    </a:lnTo>
                    <a:lnTo>
                      <a:pt x="11" y="71"/>
                    </a:lnTo>
                    <a:lnTo>
                      <a:pt x="10" y="71"/>
                    </a:lnTo>
                    <a:lnTo>
                      <a:pt x="8" y="71"/>
                    </a:lnTo>
                    <a:lnTo>
                      <a:pt x="8" y="71"/>
                    </a:lnTo>
                    <a:lnTo>
                      <a:pt x="6" y="68"/>
                    </a:lnTo>
                    <a:lnTo>
                      <a:pt x="3" y="67"/>
                    </a:lnTo>
                    <a:lnTo>
                      <a:pt x="3" y="67"/>
                    </a:lnTo>
                    <a:lnTo>
                      <a:pt x="2" y="64"/>
                    </a:lnTo>
                    <a:lnTo>
                      <a:pt x="2" y="62"/>
                    </a:lnTo>
                    <a:lnTo>
                      <a:pt x="2" y="62"/>
                    </a:lnTo>
                    <a:lnTo>
                      <a:pt x="2" y="58"/>
                    </a:lnTo>
                    <a:lnTo>
                      <a:pt x="2" y="58"/>
                    </a:lnTo>
                    <a:lnTo>
                      <a:pt x="0" y="56"/>
                    </a:lnTo>
                    <a:lnTo>
                      <a:pt x="0" y="56"/>
                    </a:lnTo>
                    <a:lnTo>
                      <a:pt x="2" y="53"/>
                    </a:lnTo>
                    <a:lnTo>
                      <a:pt x="3" y="51"/>
                    </a:lnTo>
                    <a:lnTo>
                      <a:pt x="4" y="50"/>
                    </a:lnTo>
                    <a:lnTo>
                      <a:pt x="4" y="50"/>
                    </a:lnTo>
                    <a:lnTo>
                      <a:pt x="7" y="50"/>
                    </a:lnTo>
                    <a:lnTo>
                      <a:pt x="7" y="50"/>
                    </a:lnTo>
                    <a:lnTo>
                      <a:pt x="7" y="47"/>
                    </a:lnTo>
                    <a:lnTo>
                      <a:pt x="7" y="47"/>
                    </a:lnTo>
                    <a:lnTo>
                      <a:pt x="7" y="46"/>
                    </a:lnTo>
                    <a:lnTo>
                      <a:pt x="7" y="45"/>
                    </a:lnTo>
                    <a:lnTo>
                      <a:pt x="7" y="45"/>
                    </a:lnTo>
                    <a:lnTo>
                      <a:pt x="8" y="42"/>
                    </a:lnTo>
                    <a:lnTo>
                      <a:pt x="8" y="42"/>
                    </a:lnTo>
                    <a:lnTo>
                      <a:pt x="11" y="42"/>
                    </a:lnTo>
                    <a:lnTo>
                      <a:pt x="12" y="43"/>
                    </a:lnTo>
                    <a:lnTo>
                      <a:pt x="12" y="43"/>
                    </a:lnTo>
                    <a:lnTo>
                      <a:pt x="16" y="43"/>
                    </a:lnTo>
                    <a:lnTo>
                      <a:pt x="16" y="43"/>
                    </a:lnTo>
                    <a:lnTo>
                      <a:pt x="17" y="46"/>
                    </a:lnTo>
                    <a:lnTo>
                      <a:pt x="17" y="47"/>
                    </a:lnTo>
                    <a:lnTo>
                      <a:pt x="17" y="47"/>
                    </a:lnTo>
                    <a:lnTo>
                      <a:pt x="17" y="50"/>
                    </a:lnTo>
                    <a:lnTo>
                      <a:pt x="17" y="51"/>
                    </a:lnTo>
                    <a:lnTo>
                      <a:pt x="17" y="51"/>
                    </a:lnTo>
                    <a:lnTo>
                      <a:pt x="19" y="53"/>
                    </a:lnTo>
                    <a:lnTo>
                      <a:pt x="20" y="55"/>
                    </a:lnTo>
                    <a:lnTo>
                      <a:pt x="20" y="55"/>
                    </a:lnTo>
                    <a:lnTo>
                      <a:pt x="20" y="58"/>
                    </a:lnTo>
                    <a:lnTo>
                      <a:pt x="20" y="60"/>
                    </a:lnTo>
                    <a:lnTo>
                      <a:pt x="20" y="62"/>
                    </a:lnTo>
                    <a:lnTo>
                      <a:pt x="20" y="62"/>
                    </a:lnTo>
                    <a:lnTo>
                      <a:pt x="21" y="62"/>
                    </a:lnTo>
                    <a:lnTo>
                      <a:pt x="21" y="60"/>
                    </a:lnTo>
                    <a:lnTo>
                      <a:pt x="23" y="59"/>
                    </a:lnTo>
                    <a:lnTo>
                      <a:pt x="23" y="59"/>
                    </a:lnTo>
                    <a:lnTo>
                      <a:pt x="21" y="54"/>
                    </a:lnTo>
                    <a:lnTo>
                      <a:pt x="23" y="50"/>
                    </a:lnTo>
                    <a:lnTo>
                      <a:pt x="23" y="50"/>
                    </a:lnTo>
                    <a:lnTo>
                      <a:pt x="23" y="49"/>
                    </a:lnTo>
                    <a:lnTo>
                      <a:pt x="24" y="49"/>
                    </a:lnTo>
                    <a:lnTo>
                      <a:pt x="27" y="50"/>
                    </a:lnTo>
                    <a:lnTo>
                      <a:pt x="27" y="50"/>
                    </a:lnTo>
                    <a:lnTo>
                      <a:pt x="31" y="51"/>
                    </a:lnTo>
                    <a:lnTo>
                      <a:pt x="31" y="51"/>
                    </a:lnTo>
                    <a:lnTo>
                      <a:pt x="32" y="51"/>
                    </a:lnTo>
                    <a:lnTo>
                      <a:pt x="35" y="53"/>
                    </a:lnTo>
                    <a:lnTo>
                      <a:pt x="35" y="53"/>
                    </a:lnTo>
                    <a:lnTo>
                      <a:pt x="35" y="51"/>
                    </a:lnTo>
                    <a:lnTo>
                      <a:pt x="35" y="51"/>
                    </a:lnTo>
                    <a:lnTo>
                      <a:pt x="33" y="49"/>
                    </a:lnTo>
                    <a:lnTo>
                      <a:pt x="32" y="45"/>
                    </a:lnTo>
                    <a:lnTo>
                      <a:pt x="32" y="45"/>
                    </a:lnTo>
                    <a:lnTo>
                      <a:pt x="29" y="42"/>
                    </a:lnTo>
                    <a:lnTo>
                      <a:pt x="29" y="42"/>
                    </a:lnTo>
                    <a:lnTo>
                      <a:pt x="28" y="39"/>
                    </a:lnTo>
                    <a:lnTo>
                      <a:pt x="28" y="37"/>
                    </a:lnTo>
                    <a:lnTo>
                      <a:pt x="28" y="37"/>
                    </a:lnTo>
                    <a:lnTo>
                      <a:pt x="29" y="35"/>
                    </a:lnTo>
                    <a:lnTo>
                      <a:pt x="31" y="34"/>
                    </a:lnTo>
                    <a:lnTo>
                      <a:pt x="31" y="34"/>
                    </a:lnTo>
                    <a:lnTo>
                      <a:pt x="32" y="30"/>
                    </a:lnTo>
                    <a:lnTo>
                      <a:pt x="35" y="27"/>
                    </a:lnTo>
                    <a:lnTo>
                      <a:pt x="35" y="27"/>
                    </a:lnTo>
                    <a:lnTo>
                      <a:pt x="41" y="23"/>
                    </a:lnTo>
                    <a:lnTo>
                      <a:pt x="41" y="23"/>
                    </a:lnTo>
                    <a:lnTo>
                      <a:pt x="47" y="23"/>
                    </a:lnTo>
                    <a:lnTo>
                      <a:pt x="47" y="23"/>
                    </a:lnTo>
                    <a:lnTo>
                      <a:pt x="49" y="22"/>
                    </a:lnTo>
                    <a:lnTo>
                      <a:pt x="52" y="19"/>
                    </a:lnTo>
                    <a:lnTo>
                      <a:pt x="52" y="19"/>
                    </a:lnTo>
                    <a:lnTo>
                      <a:pt x="67" y="6"/>
                    </a:lnTo>
                    <a:lnTo>
                      <a:pt x="67" y="6"/>
                    </a:lnTo>
                    <a:lnTo>
                      <a:pt x="73" y="0"/>
                    </a:lnTo>
                    <a:lnTo>
                      <a:pt x="73" y="0"/>
                    </a:lnTo>
                    <a:lnTo>
                      <a:pt x="75" y="0"/>
                    </a:lnTo>
                    <a:lnTo>
                      <a:pt x="76" y="0"/>
                    </a:lnTo>
                    <a:lnTo>
                      <a:pt x="76" y="0"/>
                    </a:lnTo>
                    <a:lnTo>
                      <a:pt x="79" y="2"/>
                    </a:lnTo>
                    <a:lnTo>
                      <a:pt x="79" y="5"/>
                    </a:lnTo>
                    <a:lnTo>
                      <a:pt x="79" y="5"/>
                    </a:lnTo>
                    <a:lnTo>
                      <a:pt x="79" y="10"/>
                    </a:lnTo>
                    <a:lnTo>
                      <a:pt x="79" y="10"/>
                    </a:lnTo>
                    <a:lnTo>
                      <a:pt x="80" y="14"/>
                    </a:lnTo>
                    <a:lnTo>
                      <a:pt x="80" y="14"/>
                    </a:lnTo>
                    <a:lnTo>
                      <a:pt x="79" y="18"/>
                    </a:lnTo>
                    <a:lnTo>
                      <a:pt x="76" y="22"/>
                    </a:lnTo>
                    <a:lnTo>
                      <a:pt x="76" y="22"/>
                    </a:lnTo>
                    <a:lnTo>
                      <a:pt x="76" y="23"/>
                    </a:lnTo>
                    <a:lnTo>
                      <a:pt x="77" y="23"/>
                    </a:lnTo>
                    <a:lnTo>
                      <a:pt x="77" y="23"/>
                    </a:lnTo>
                    <a:lnTo>
                      <a:pt x="79" y="25"/>
                    </a:lnTo>
                    <a:lnTo>
                      <a:pt x="79" y="27"/>
                    </a:lnTo>
                    <a:lnTo>
                      <a:pt x="79" y="27"/>
                    </a:lnTo>
                    <a:lnTo>
                      <a:pt x="76" y="30"/>
                    </a:lnTo>
                    <a:lnTo>
                      <a:pt x="73" y="31"/>
                    </a:lnTo>
                    <a:lnTo>
                      <a:pt x="73" y="31"/>
                    </a:lnTo>
                    <a:lnTo>
                      <a:pt x="71" y="33"/>
                    </a:lnTo>
                    <a:lnTo>
                      <a:pt x="69" y="34"/>
                    </a:lnTo>
                    <a:lnTo>
                      <a:pt x="71" y="35"/>
                    </a:lnTo>
                    <a:lnTo>
                      <a:pt x="71" y="35"/>
                    </a:lnTo>
                    <a:lnTo>
                      <a:pt x="71" y="37"/>
                    </a:lnTo>
                    <a:lnTo>
                      <a:pt x="69" y="38"/>
                    </a:lnTo>
                    <a:lnTo>
                      <a:pt x="69" y="38"/>
                    </a:lnTo>
                    <a:lnTo>
                      <a:pt x="68" y="39"/>
                    </a:lnTo>
                    <a:lnTo>
                      <a:pt x="68" y="39"/>
                    </a:lnTo>
                    <a:lnTo>
                      <a:pt x="68" y="42"/>
                    </a:lnTo>
                    <a:lnTo>
                      <a:pt x="68" y="42"/>
                    </a:lnTo>
                    <a:lnTo>
                      <a:pt x="65" y="45"/>
                    </a:lnTo>
                    <a:lnTo>
                      <a:pt x="65" y="45"/>
                    </a:lnTo>
                    <a:lnTo>
                      <a:pt x="67" y="46"/>
                    </a:lnTo>
                    <a:lnTo>
                      <a:pt x="67" y="46"/>
                    </a:lnTo>
                    <a:lnTo>
                      <a:pt x="67" y="47"/>
                    </a:lnTo>
                    <a:lnTo>
                      <a:pt x="68" y="47"/>
                    </a:lnTo>
                    <a:lnTo>
                      <a:pt x="68" y="47"/>
                    </a:lnTo>
                    <a:lnTo>
                      <a:pt x="67" y="50"/>
                    </a:lnTo>
                    <a:lnTo>
                      <a:pt x="65" y="51"/>
                    </a:lnTo>
                    <a:lnTo>
                      <a:pt x="65" y="51"/>
                    </a:lnTo>
                    <a:lnTo>
                      <a:pt x="63" y="53"/>
                    </a:lnTo>
                    <a:lnTo>
                      <a:pt x="63" y="53"/>
                    </a:lnTo>
                    <a:lnTo>
                      <a:pt x="63" y="56"/>
                    </a:lnTo>
                    <a:lnTo>
                      <a:pt x="63" y="56"/>
                    </a:lnTo>
                    <a:lnTo>
                      <a:pt x="63" y="58"/>
                    </a:lnTo>
                    <a:lnTo>
                      <a:pt x="61" y="60"/>
                    </a:lnTo>
                    <a:lnTo>
                      <a:pt x="61" y="60"/>
                    </a:lnTo>
                    <a:lnTo>
                      <a:pt x="60" y="60"/>
                    </a:lnTo>
                    <a:lnTo>
                      <a:pt x="60" y="60"/>
                    </a:lnTo>
                    <a:lnTo>
                      <a:pt x="57" y="62"/>
                    </a:lnTo>
                    <a:lnTo>
                      <a:pt x="57" y="62"/>
                    </a:lnTo>
                    <a:lnTo>
                      <a:pt x="55" y="63"/>
                    </a:lnTo>
                    <a:lnTo>
                      <a:pt x="55" y="63"/>
                    </a:lnTo>
                    <a:lnTo>
                      <a:pt x="51" y="64"/>
                    </a:lnTo>
                    <a:lnTo>
                      <a:pt x="51" y="64"/>
                    </a:lnTo>
                    <a:lnTo>
                      <a:pt x="49" y="64"/>
                    </a:lnTo>
                    <a:lnTo>
                      <a:pt x="49" y="66"/>
                    </a:lnTo>
                    <a:lnTo>
                      <a:pt x="52" y="66"/>
                    </a:lnTo>
                    <a:lnTo>
                      <a:pt x="52" y="66"/>
                    </a:lnTo>
                    <a:lnTo>
                      <a:pt x="56" y="64"/>
                    </a:lnTo>
                    <a:lnTo>
                      <a:pt x="60" y="64"/>
                    </a:lnTo>
                    <a:lnTo>
                      <a:pt x="60" y="64"/>
                    </a:lnTo>
                    <a:lnTo>
                      <a:pt x="61" y="67"/>
                    </a:lnTo>
                    <a:lnTo>
                      <a:pt x="63" y="68"/>
                    </a:lnTo>
                    <a:lnTo>
                      <a:pt x="63" y="68"/>
                    </a:lnTo>
                    <a:lnTo>
                      <a:pt x="63" y="74"/>
                    </a:lnTo>
                    <a:lnTo>
                      <a:pt x="63" y="74"/>
                    </a:lnTo>
                    <a:lnTo>
                      <a:pt x="63" y="76"/>
                    </a:lnTo>
                    <a:lnTo>
                      <a:pt x="61" y="79"/>
                    </a:lnTo>
                    <a:lnTo>
                      <a:pt x="61" y="79"/>
                    </a:lnTo>
                    <a:lnTo>
                      <a:pt x="59" y="79"/>
                    </a:lnTo>
                    <a:lnTo>
                      <a:pt x="55" y="79"/>
                    </a:lnTo>
                    <a:lnTo>
                      <a:pt x="55" y="79"/>
                    </a:lnTo>
                    <a:lnTo>
                      <a:pt x="48" y="79"/>
                    </a:lnTo>
                    <a:lnTo>
                      <a:pt x="48" y="79"/>
                    </a:lnTo>
                    <a:lnTo>
                      <a:pt x="49" y="80"/>
                    </a:lnTo>
                    <a:lnTo>
                      <a:pt x="49" y="80"/>
                    </a:lnTo>
                    <a:lnTo>
                      <a:pt x="49" y="80"/>
                    </a:lnTo>
                    <a:lnTo>
                      <a:pt x="53" y="83"/>
                    </a:lnTo>
                    <a:lnTo>
                      <a:pt x="53" y="83"/>
                    </a:lnTo>
                    <a:lnTo>
                      <a:pt x="55" y="86"/>
                    </a:lnTo>
                    <a:lnTo>
                      <a:pt x="53" y="88"/>
                    </a:lnTo>
                    <a:lnTo>
                      <a:pt x="53" y="88"/>
                    </a:lnTo>
                    <a:lnTo>
                      <a:pt x="49" y="91"/>
                    </a:lnTo>
                    <a:lnTo>
                      <a:pt x="49" y="91"/>
                    </a:lnTo>
                    <a:lnTo>
                      <a:pt x="47" y="92"/>
                    </a:lnTo>
                    <a:lnTo>
                      <a:pt x="47" y="92"/>
                    </a:lnTo>
                    <a:lnTo>
                      <a:pt x="43" y="92"/>
                    </a:lnTo>
                    <a:lnTo>
                      <a:pt x="40" y="91"/>
                    </a:lnTo>
                    <a:lnTo>
                      <a:pt x="40" y="91"/>
                    </a:lnTo>
                    <a:lnTo>
                      <a:pt x="37" y="88"/>
                    </a:lnTo>
                    <a:lnTo>
                      <a:pt x="36" y="86"/>
                    </a:lnTo>
                    <a:lnTo>
                      <a:pt x="36" y="86"/>
                    </a:lnTo>
                    <a:lnTo>
                      <a:pt x="35" y="84"/>
                    </a:lnTo>
                    <a:lnTo>
                      <a:pt x="36" y="83"/>
                    </a:lnTo>
                    <a:lnTo>
                      <a:pt x="36" y="80"/>
                    </a:lnTo>
                    <a:lnTo>
                      <a:pt x="36" y="80"/>
                    </a:lnTo>
                    <a:lnTo>
                      <a:pt x="36" y="78"/>
                    </a:lnTo>
                    <a:lnTo>
                      <a:pt x="36" y="78"/>
                    </a:lnTo>
                    <a:lnTo>
                      <a:pt x="39" y="75"/>
                    </a:lnTo>
                    <a:lnTo>
                      <a:pt x="39" y="75"/>
                    </a:lnTo>
                    <a:lnTo>
                      <a:pt x="43" y="72"/>
                    </a:lnTo>
                    <a:lnTo>
                      <a:pt x="43" y="72"/>
                    </a:lnTo>
                    <a:lnTo>
                      <a:pt x="39" y="72"/>
                    </a:lnTo>
                    <a:lnTo>
                      <a:pt x="36" y="74"/>
                    </a:lnTo>
                    <a:lnTo>
                      <a:pt x="36" y="74"/>
                    </a:lnTo>
                    <a:lnTo>
                      <a:pt x="33" y="75"/>
                    </a:lnTo>
                    <a:lnTo>
                      <a:pt x="31" y="78"/>
                    </a:lnTo>
                    <a:lnTo>
                      <a:pt x="31" y="78"/>
                    </a:lnTo>
                    <a:lnTo>
                      <a:pt x="29" y="82"/>
                    </a:lnTo>
                    <a:lnTo>
                      <a:pt x="31" y="86"/>
                    </a:lnTo>
                    <a:lnTo>
                      <a:pt x="31" y="86"/>
                    </a:lnTo>
                    <a:lnTo>
                      <a:pt x="32" y="88"/>
                    </a:lnTo>
                    <a:lnTo>
                      <a:pt x="35" y="90"/>
                    </a:lnTo>
                    <a:lnTo>
                      <a:pt x="35" y="90"/>
                    </a:lnTo>
                    <a:lnTo>
                      <a:pt x="36" y="92"/>
                    </a:lnTo>
                    <a:lnTo>
                      <a:pt x="36" y="96"/>
                    </a:lnTo>
                    <a:lnTo>
                      <a:pt x="36" y="96"/>
                    </a:lnTo>
                    <a:lnTo>
                      <a:pt x="36" y="97"/>
                    </a:lnTo>
                    <a:lnTo>
                      <a:pt x="33" y="99"/>
                    </a:lnTo>
                    <a:lnTo>
                      <a:pt x="33" y="99"/>
                    </a:lnTo>
                    <a:lnTo>
                      <a:pt x="29" y="97"/>
                    </a:lnTo>
                    <a:lnTo>
                      <a:pt x="29" y="97"/>
                    </a:lnTo>
                    <a:lnTo>
                      <a:pt x="28" y="97"/>
                    </a:lnTo>
                    <a:lnTo>
                      <a:pt x="28" y="99"/>
                    </a:lnTo>
                    <a:lnTo>
                      <a:pt x="29" y="100"/>
                    </a:lnTo>
                    <a:lnTo>
                      <a:pt x="29" y="100"/>
                    </a:lnTo>
                    <a:lnTo>
                      <a:pt x="31" y="104"/>
                    </a:lnTo>
                    <a:lnTo>
                      <a:pt x="31" y="104"/>
                    </a:lnTo>
                    <a:lnTo>
                      <a:pt x="29" y="105"/>
                    </a:lnTo>
                    <a:lnTo>
                      <a:pt x="28" y="107"/>
                    </a:lnTo>
                    <a:lnTo>
                      <a:pt x="28" y="107"/>
                    </a:lnTo>
                    <a:lnTo>
                      <a:pt x="25" y="108"/>
                    </a:lnTo>
                    <a:lnTo>
                      <a:pt x="25" y="109"/>
                    </a:lnTo>
                    <a:lnTo>
                      <a:pt x="25" y="109"/>
                    </a:lnTo>
                    <a:lnTo>
                      <a:pt x="24" y="109"/>
                    </a:lnTo>
                    <a:lnTo>
                      <a:pt x="23" y="109"/>
                    </a:lnTo>
                    <a:lnTo>
                      <a:pt x="23" y="109"/>
                    </a:lnTo>
                    <a:lnTo>
                      <a:pt x="20" y="109"/>
                    </a:lnTo>
                    <a:lnTo>
                      <a:pt x="20" y="111"/>
                    </a:lnTo>
                    <a:lnTo>
                      <a:pt x="20" y="111"/>
                    </a:lnTo>
                    <a:lnTo>
                      <a:pt x="19" y="113"/>
                    </a:lnTo>
                    <a:lnTo>
                      <a:pt x="19" y="116"/>
                    </a:lnTo>
                    <a:lnTo>
                      <a:pt x="19" y="116"/>
                    </a:lnTo>
                    <a:lnTo>
                      <a:pt x="16" y="116"/>
                    </a:lnTo>
                    <a:lnTo>
                      <a:pt x="16" y="116"/>
                    </a:lnTo>
                    <a:lnTo>
                      <a:pt x="14" y="117"/>
                    </a:lnTo>
                    <a:lnTo>
                      <a:pt x="14" y="117"/>
                    </a:lnTo>
                    <a:lnTo>
                      <a:pt x="11" y="120"/>
                    </a:lnTo>
                    <a:lnTo>
                      <a:pt x="11" y="120"/>
                    </a:lnTo>
                    <a:lnTo>
                      <a:pt x="10" y="120"/>
                    </a:lnTo>
                    <a:lnTo>
                      <a:pt x="10" y="120"/>
                    </a:lnTo>
                    <a:lnTo>
                      <a:pt x="10" y="120"/>
                    </a:lnTo>
                    <a:lnTo>
                      <a:pt x="7" y="119"/>
                    </a:lnTo>
                    <a:lnTo>
                      <a:pt x="7" y="119"/>
                    </a:lnTo>
                    <a:lnTo>
                      <a:pt x="6" y="115"/>
                    </a:lnTo>
                    <a:lnTo>
                      <a:pt x="6" y="115"/>
                    </a:lnTo>
                    <a:lnTo>
                      <a:pt x="3" y="112"/>
                    </a:lnTo>
                    <a:lnTo>
                      <a:pt x="2" y="111"/>
                    </a:lnTo>
                    <a:lnTo>
                      <a:pt x="2" y="108"/>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44" name="Freeform 9">
                <a:extLst>
                  <a:ext uri="{FF2B5EF4-FFF2-40B4-BE49-F238E27FC236}">
                    <a16:creationId xmlns:a16="http://schemas.microsoft.com/office/drawing/2014/main" id="{AAEFB000-53C0-48CA-A504-B855500395C1}"/>
                  </a:ext>
                </a:extLst>
              </p:cNvPr>
              <p:cNvSpPr>
                <a:spLocks/>
              </p:cNvSpPr>
              <p:nvPr/>
            </p:nvSpPr>
            <p:spPr bwMode="auto">
              <a:xfrm>
                <a:off x="4267839" y="3461684"/>
                <a:ext cx="19209" cy="21130"/>
              </a:xfrm>
              <a:custGeom>
                <a:avLst/>
                <a:gdLst>
                  <a:gd name="T0" fmla="*/ 0 w 10"/>
                  <a:gd name="T1" fmla="*/ 7 h 11"/>
                  <a:gd name="T2" fmla="*/ 0 w 10"/>
                  <a:gd name="T3" fmla="*/ 7 h 11"/>
                  <a:gd name="T4" fmla="*/ 1 w 10"/>
                  <a:gd name="T5" fmla="*/ 5 h 11"/>
                  <a:gd name="T6" fmla="*/ 4 w 10"/>
                  <a:gd name="T7" fmla="*/ 4 h 11"/>
                  <a:gd name="T8" fmla="*/ 4 w 10"/>
                  <a:gd name="T9" fmla="*/ 4 h 11"/>
                  <a:gd name="T10" fmla="*/ 8 w 10"/>
                  <a:gd name="T11" fmla="*/ 0 h 11"/>
                  <a:gd name="T12" fmla="*/ 8 w 10"/>
                  <a:gd name="T13" fmla="*/ 0 h 11"/>
                  <a:gd name="T14" fmla="*/ 9 w 10"/>
                  <a:gd name="T15" fmla="*/ 0 h 11"/>
                  <a:gd name="T16" fmla="*/ 10 w 10"/>
                  <a:gd name="T17" fmla="*/ 0 h 11"/>
                  <a:gd name="T18" fmla="*/ 10 w 10"/>
                  <a:gd name="T19" fmla="*/ 3 h 11"/>
                  <a:gd name="T20" fmla="*/ 10 w 10"/>
                  <a:gd name="T21" fmla="*/ 3 h 11"/>
                  <a:gd name="T22" fmla="*/ 9 w 10"/>
                  <a:gd name="T23" fmla="*/ 5 h 11"/>
                  <a:gd name="T24" fmla="*/ 6 w 10"/>
                  <a:gd name="T25" fmla="*/ 8 h 11"/>
                  <a:gd name="T26" fmla="*/ 6 w 10"/>
                  <a:gd name="T27" fmla="*/ 8 h 11"/>
                  <a:gd name="T28" fmla="*/ 5 w 10"/>
                  <a:gd name="T29" fmla="*/ 9 h 11"/>
                  <a:gd name="T30" fmla="*/ 2 w 10"/>
                  <a:gd name="T31" fmla="*/ 11 h 11"/>
                  <a:gd name="T32" fmla="*/ 2 w 10"/>
                  <a:gd name="T33" fmla="*/ 11 h 11"/>
                  <a:gd name="T34" fmla="*/ 1 w 10"/>
                  <a:gd name="T35" fmla="*/ 9 h 11"/>
                  <a:gd name="T36" fmla="*/ 0 w 10"/>
                  <a:gd name="T3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11">
                    <a:moveTo>
                      <a:pt x="0" y="7"/>
                    </a:moveTo>
                    <a:lnTo>
                      <a:pt x="0" y="7"/>
                    </a:lnTo>
                    <a:lnTo>
                      <a:pt x="1" y="5"/>
                    </a:lnTo>
                    <a:lnTo>
                      <a:pt x="4" y="4"/>
                    </a:lnTo>
                    <a:lnTo>
                      <a:pt x="4" y="4"/>
                    </a:lnTo>
                    <a:lnTo>
                      <a:pt x="8" y="0"/>
                    </a:lnTo>
                    <a:lnTo>
                      <a:pt x="8" y="0"/>
                    </a:lnTo>
                    <a:lnTo>
                      <a:pt x="9" y="0"/>
                    </a:lnTo>
                    <a:lnTo>
                      <a:pt x="10" y="0"/>
                    </a:lnTo>
                    <a:lnTo>
                      <a:pt x="10" y="3"/>
                    </a:lnTo>
                    <a:lnTo>
                      <a:pt x="10" y="3"/>
                    </a:lnTo>
                    <a:lnTo>
                      <a:pt x="9" y="5"/>
                    </a:lnTo>
                    <a:lnTo>
                      <a:pt x="6" y="8"/>
                    </a:lnTo>
                    <a:lnTo>
                      <a:pt x="6" y="8"/>
                    </a:lnTo>
                    <a:lnTo>
                      <a:pt x="5" y="9"/>
                    </a:lnTo>
                    <a:lnTo>
                      <a:pt x="2" y="11"/>
                    </a:lnTo>
                    <a:lnTo>
                      <a:pt x="2" y="11"/>
                    </a:lnTo>
                    <a:lnTo>
                      <a:pt x="1" y="9"/>
                    </a:lnTo>
                    <a:lnTo>
                      <a:pt x="0" y="7"/>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45" name="Freeform 10">
                <a:extLst>
                  <a:ext uri="{FF2B5EF4-FFF2-40B4-BE49-F238E27FC236}">
                    <a16:creationId xmlns:a16="http://schemas.microsoft.com/office/drawing/2014/main" id="{29B5668A-9645-4555-9F6F-7E14D892F5DF}"/>
                  </a:ext>
                </a:extLst>
              </p:cNvPr>
              <p:cNvSpPr>
                <a:spLocks/>
              </p:cNvSpPr>
              <p:nvPr/>
            </p:nvSpPr>
            <p:spPr bwMode="auto">
              <a:xfrm>
                <a:off x="4267839" y="3461684"/>
                <a:ext cx="19209" cy="21130"/>
              </a:xfrm>
              <a:custGeom>
                <a:avLst/>
                <a:gdLst>
                  <a:gd name="T0" fmla="*/ 0 w 10"/>
                  <a:gd name="T1" fmla="*/ 7 h 11"/>
                  <a:gd name="T2" fmla="*/ 0 w 10"/>
                  <a:gd name="T3" fmla="*/ 7 h 11"/>
                  <a:gd name="T4" fmla="*/ 1 w 10"/>
                  <a:gd name="T5" fmla="*/ 5 h 11"/>
                  <a:gd name="T6" fmla="*/ 4 w 10"/>
                  <a:gd name="T7" fmla="*/ 4 h 11"/>
                  <a:gd name="T8" fmla="*/ 4 w 10"/>
                  <a:gd name="T9" fmla="*/ 4 h 11"/>
                  <a:gd name="T10" fmla="*/ 8 w 10"/>
                  <a:gd name="T11" fmla="*/ 0 h 11"/>
                  <a:gd name="T12" fmla="*/ 8 w 10"/>
                  <a:gd name="T13" fmla="*/ 0 h 11"/>
                  <a:gd name="T14" fmla="*/ 9 w 10"/>
                  <a:gd name="T15" fmla="*/ 0 h 11"/>
                  <a:gd name="T16" fmla="*/ 10 w 10"/>
                  <a:gd name="T17" fmla="*/ 0 h 11"/>
                  <a:gd name="T18" fmla="*/ 10 w 10"/>
                  <a:gd name="T19" fmla="*/ 3 h 11"/>
                  <a:gd name="T20" fmla="*/ 10 w 10"/>
                  <a:gd name="T21" fmla="*/ 3 h 11"/>
                  <a:gd name="T22" fmla="*/ 9 w 10"/>
                  <a:gd name="T23" fmla="*/ 5 h 11"/>
                  <a:gd name="T24" fmla="*/ 6 w 10"/>
                  <a:gd name="T25" fmla="*/ 8 h 11"/>
                  <a:gd name="T26" fmla="*/ 6 w 10"/>
                  <a:gd name="T27" fmla="*/ 8 h 11"/>
                  <a:gd name="T28" fmla="*/ 5 w 10"/>
                  <a:gd name="T29" fmla="*/ 9 h 11"/>
                  <a:gd name="T30" fmla="*/ 2 w 10"/>
                  <a:gd name="T31" fmla="*/ 11 h 11"/>
                  <a:gd name="T32" fmla="*/ 2 w 10"/>
                  <a:gd name="T33" fmla="*/ 11 h 11"/>
                  <a:gd name="T34" fmla="*/ 1 w 10"/>
                  <a:gd name="T35" fmla="*/ 9 h 11"/>
                  <a:gd name="T36" fmla="*/ 0 w 10"/>
                  <a:gd name="T3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11">
                    <a:moveTo>
                      <a:pt x="0" y="7"/>
                    </a:moveTo>
                    <a:lnTo>
                      <a:pt x="0" y="7"/>
                    </a:lnTo>
                    <a:lnTo>
                      <a:pt x="1" y="5"/>
                    </a:lnTo>
                    <a:lnTo>
                      <a:pt x="4" y="4"/>
                    </a:lnTo>
                    <a:lnTo>
                      <a:pt x="4" y="4"/>
                    </a:lnTo>
                    <a:lnTo>
                      <a:pt x="8" y="0"/>
                    </a:lnTo>
                    <a:lnTo>
                      <a:pt x="8" y="0"/>
                    </a:lnTo>
                    <a:lnTo>
                      <a:pt x="9" y="0"/>
                    </a:lnTo>
                    <a:lnTo>
                      <a:pt x="10" y="0"/>
                    </a:lnTo>
                    <a:lnTo>
                      <a:pt x="10" y="3"/>
                    </a:lnTo>
                    <a:lnTo>
                      <a:pt x="10" y="3"/>
                    </a:lnTo>
                    <a:lnTo>
                      <a:pt x="9" y="5"/>
                    </a:lnTo>
                    <a:lnTo>
                      <a:pt x="6" y="8"/>
                    </a:lnTo>
                    <a:lnTo>
                      <a:pt x="6" y="8"/>
                    </a:lnTo>
                    <a:lnTo>
                      <a:pt x="5" y="9"/>
                    </a:lnTo>
                    <a:lnTo>
                      <a:pt x="2" y="11"/>
                    </a:lnTo>
                    <a:lnTo>
                      <a:pt x="2" y="11"/>
                    </a:lnTo>
                    <a:lnTo>
                      <a:pt x="1" y="9"/>
                    </a:lnTo>
                    <a:lnTo>
                      <a:pt x="0" y="7"/>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46" name="Freeform 11">
                <a:extLst>
                  <a:ext uri="{FF2B5EF4-FFF2-40B4-BE49-F238E27FC236}">
                    <a16:creationId xmlns:a16="http://schemas.microsoft.com/office/drawing/2014/main" id="{D893E1D2-E498-46C1-A808-F03738D05E9A}"/>
                  </a:ext>
                </a:extLst>
              </p:cNvPr>
              <p:cNvSpPr>
                <a:spLocks/>
              </p:cNvSpPr>
              <p:nvPr/>
            </p:nvSpPr>
            <p:spPr bwMode="auto">
              <a:xfrm>
                <a:off x="4062298" y="3626886"/>
                <a:ext cx="74917" cy="53787"/>
              </a:xfrm>
              <a:custGeom>
                <a:avLst/>
                <a:gdLst>
                  <a:gd name="T0" fmla="*/ 26 w 39"/>
                  <a:gd name="T1" fmla="*/ 0 h 28"/>
                  <a:gd name="T2" fmla="*/ 23 w 39"/>
                  <a:gd name="T3" fmla="*/ 3 h 28"/>
                  <a:gd name="T4" fmla="*/ 20 w 39"/>
                  <a:gd name="T5" fmla="*/ 5 h 28"/>
                  <a:gd name="T6" fmla="*/ 19 w 39"/>
                  <a:gd name="T7" fmla="*/ 5 h 28"/>
                  <a:gd name="T8" fmla="*/ 18 w 39"/>
                  <a:gd name="T9" fmla="*/ 4 h 28"/>
                  <a:gd name="T10" fmla="*/ 16 w 39"/>
                  <a:gd name="T11" fmla="*/ 4 h 28"/>
                  <a:gd name="T12" fmla="*/ 14 w 39"/>
                  <a:gd name="T13" fmla="*/ 5 h 28"/>
                  <a:gd name="T14" fmla="*/ 12 w 39"/>
                  <a:gd name="T15" fmla="*/ 7 h 28"/>
                  <a:gd name="T16" fmla="*/ 10 w 39"/>
                  <a:gd name="T17" fmla="*/ 8 h 28"/>
                  <a:gd name="T18" fmla="*/ 8 w 39"/>
                  <a:gd name="T19" fmla="*/ 5 h 28"/>
                  <a:gd name="T20" fmla="*/ 6 w 39"/>
                  <a:gd name="T21" fmla="*/ 5 h 28"/>
                  <a:gd name="T22" fmla="*/ 4 w 39"/>
                  <a:gd name="T23" fmla="*/ 7 h 28"/>
                  <a:gd name="T24" fmla="*/ 0 w 39"/>
                  <a:gd name="T25" fmla="*/ 9 h 28"/>
                  <a:gd name="T26" fmla="*/ 0 w 39"/>
                  <a:gd name="T27" fmla="*/ 12 h 28"/>
                  <a:gd name="T28" fmla="*/ 0 w 39"/>
                  <a:gd name="T29" fmla="*/ 13 h 28"/>
                  <a:gd name="T30" fmla="*/ 4 w 39"/>
                  <a:gd name="T31" fmla="*/ 18 h 28"/>
                  <a:gd name="T32" fmla="*/ 4 w 39"/>
                  <a:gd name="T33" fmla="*/ 18 h 28"/>
                  <a:gd name="T34" fmla="*/ 6 w 39"/>
                  <a:gd name="T35" fmla="*/ 18 h 28"/>
                  <a:gd name="T36" fmla="*/ 8 w 39"/>
                  <a:gd name="T37" fmla="*/ 17 h 28"/>
                  <a:gd name="T38" fmla="*/ 10 w 39"/>
                  <a:gd name="T39" fmla="*/ 17 h 28"/>
                  <a:gd name="T40" fmla="*/ 11 w 39"/>
                  <a:gd name="T41" fmla="*/ 18 h 28"/>
                  <a:gd name="T42" fmla="*/ 12 w 39"/>
                  <a:gd name="T43" fmla="*/ 20 h 28"/>
                  <a:gd name="T44" fmla="*/ 14 w 39"/>
                  <a:gd name="T45" fmla="*/ 21 h 28"/>
                  <a:gd name="T46" fmla="*/ 15 w 39"/>
                  <a:gd name="T47" fmla="*/ 21 h 28"/>
                  <a:gd name="T48" fmla="*/ 16 w 39"/>
                  <a:gd name="T49" fmla="*/ 24 h 28"/>
                  <a:gd name="T50" fmla="*/ 16 w 39"/>
                  <a:gd name="T51" fmla="*/ 26 h 28"/>
                  <a:gd name="T52" fmla="*/ 18 w 39"/>
                  <a:gd name="T53" fmla="*/ 26 h 28"/>
                  <a:gd name="T54" fmla="*/ 20 w 39"/>
                  <a:gd name="T55" fmla="*/ 26 h 28"/>
                  <a:gd name="T56" fmla="*/ 23 w 39"/>
                  <a:gd name="T57" fmla="*/ 26 h 28"/>
                  <a:gd name="T58" fmla="*/ 28 w 39"/>
                  <a:gd name="T59" fmla="*/ 28 h 28"/>
                  <a:gd name="T60" fmla="*/ 30 w 39"/>
                  <a:gd name="T61" fmla="*/ 25 h 28"/>
                  <a:gd name="T62" fmla="*/ 30 w 39"/>
                  <a:gd name="T63" fmla="*/ 22 h 28"/>
                  <a:gd name="T64" fmla="*/ 27 w 39"/>
                  <a:gd name="T65" fmla="*/ 22 h 28"/>
                  <a:gd name="T66" fmla="*/ 24 w 39"/>
                  <a:gd name="T67" fmla="*/ 22 h 28"/>
                  <a:gd name="T68" fmla="*/ 19 w 39"/>
                  <a:gd name="T69" fmla="*/ 20 h 28"/>
                  <a:gd name="T70" fmla="*/ 20 w 39"/>
                  <a:gd name="T71" fmla="*/ 18 h 28"/>
                  <a:gd name="T72" fmla="*/ 27 w 39"/>
                  <a:gd name="T73" fmla="*/ 18 h 28"/>
                  <a:gd name="T74" fmla="*/ 31 w 39"/>
                  <a:gd name="T75" fmla="*/ 20 h 28"/>
                  <a:gd name="T76" fmla="*/ 34 w 39"/>
                  <a:gd name="T77" fmla="*/ 17 h 28"/>
                  <a:gd name="T78" fmla="*/ 32 w 39"/>
                  <a:gd name="T79" fmla="*/ 16 h 28"/>
                  <a:gd name="T80" fmla="*/ 31 w 39"/>
                  <a:gd name="T81" fmla="*/ 13 h 28"/>
                  <a:gd name="T82" fmla="*/ 28 w 39"/>
                  <a:gd name="T83" fmla="*/ 9 h 28"/>
                  <a:gd name="T84" fmla="*/ 27 w 39"/>
                  <a:gd name="T85" fmla="*/ 8 h 28"/>
                  <a:gd name="T86" fmla="*/ 28 w 39"/>
                  <a:gd name="T87" fmla="*/ 7 h 28"/>
                  <a:gd name="T88" fmla="*/ 30 w 39"/>
                  <a:gd name="T89" fmla="*/ 8 h 28"/>
                  <a:gd name="T90" fmla="*/ 31 w 39"/>
                  <a:gd name="T91" fmla="*/ 9 h 28"/>
                  <a:gd name="T92" fmla="*/ 35 w 39"/>
                  <a:gd name="T93" fmla="*/ 12 h 28"/>
                  <a:gd name="T94" fmla="*/ 38 w 39"/>
                  <a:gd name="T95" fmla="*/ 10 h 28"/>
                  <a:gd name="T96" fmla="*/ 39 w 39"/>
                  <a:gd name="T97" fmla="*/ 7 h 28"/>
                  <a:gd name="T98" fmla="*/ 36 w 39"/>
                  <a:gd name="T99" fmla="*/ 5 h 28"/>
                  <a:gd name="T100" fmla="*/ 34 w 39"/>
                  <a:gd name="T101" fmla="*/ 5 h 28"/>
                  <a:gd name="T102" fmla="*/ 30 w 39"/>
                  <a:gd name="T103" fmla="*/ 1 h 28"/>
                  <a:gd name="T104" fmla="*/ 26 w 39"/>
                  <a:gd name="T10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9" h="28">
                    <a:moveTo>
                      <a:pt x="26" y="0"/>
                    </a:moveTo>
                    <a:lnTo>
                      <a:pt x="26" y="0"/>
                    </a:lnTo>
                    <a:lnTo>
                      <a:pt x="24" y="0"/>
                    </a:lnTo>
                    <a:lnTo>
                      <a:pt x="23" y="3"/>
                    </a:lnTo>
                    <a:lnTo>
                      <a:pt x="23" y="3"/>
                    </a:lnTo>
                    <a:lnTo>
                      <a:pt x="20" y="5"/>
                    </a:lnTo>
                    <a:lnTo>
                      <a:pt x="20" y="5"/>
                    </a:lnTo>
                    <a:lnTo>
                      <a:pt x="19" y="5"/>
                    </a:lnTo>
                    <a:lnTo>
                      <a:pt x="19" y="4"/>
                    </a:lnTo>
                    <a:lnTo>
                      <a:pt x="18" y="4"/>
                    </a:lnTo>
                    <a:lnTo>
                      <a:pt x="16" y="4"/>
                    </a:lnTo>
                    <a:lnTo>
                      <a:pt x="16" y="4"/>
                    </a:lnTo>
                    <a:lnTo>
                      <a:pt x="15" y="4"/>
                    </a:lnTo>
                    <a:lnTo>
                      <a:pt x="14" y="5"/>
                    </a:lnTo>
                    <a:lnTo>
                      <a:pt x="14" y="5"/>
                    </a:lnTo>
                    <a:lnTo>
                      <a:pt x="12" y="7"/>
                    </a:lnTo>
                    <a:lnTo>
                      <a:pt x="10" y="8"/>
                    </a:lnTo>
                    <a:lnTo>
                      <a:pt x="10" y="8"/>
                    </a:lnTo>
                    <a:lnTo>
                      <a:pt x="10" y="5"/>
                    </a:lnTo>
                    <a:lnTo>
                      <a:pt x="8" y="5"/>
                    </a:lnTo>
                    <a:lnTo>
                      <a:pt x="8" y="5"/>
                    </a:lnTo>
                    <a:lnTo>
                      <a:pt x="6" y="5"/>
                    </a:lnTo>
                    <a:lnTo>
                      <a:pt x="4" y="7"/>
                    </a:lnTo>
                    <a:lnTo>
                      <a:pt x="4" y="7"/>
                    </a:lnTo>
                    <a:lnTo>
                      <a:pt x="3" y="8"/>
                    </a:lnTo>
                    <a:lnTo>
                      <a:pt x="0" y="9"/>
                    </a:lnTo>
                    <a:lnTo>
                      <a:pt x="0" y="9"/>
                    </a:lnTo>
                    <a:lnTo>
                      <a:pt x="0" y="12"/>
                    </a:lnTo>
                    <a:lnTo>
                      <a:pt x="0" y="13"/>
                    </a:lnTo>
                    <a:lnTo>
                      <a:pt x="0" y="13"/>
                    </a:lnTo>
                    <a:lnTo>
                      <a:pt x="2" y="16"/>
                    </a:lnTo>
                    <a:lnTo>
                      <a:pt x="4" y="18"/>
                    </a:lnTo>
                    <a:lnTo>
                      <a:pt x="4" y="18"/>
                    </a:lnTo>
                    <a:lnTo>
                      <a:pt x="4" y="18"/>
                    </a:lnTo>
                    <a:lnTo>
                      <a:pt x="6" y="18"/>
                    </a:lnTo>
                    <a:lnTo>
                      <a:pt x="6" y="18"/>
                    </a:lnTo>
                    <a:lnTo>
                      <a:pt x="6" y="17"/>
                    </a:lnTo>
                    <a:lnTo>
                      <a:pt x="8" y="17"/>
                    </a:lnTo>
                    <a:lnTo>
                      <a:pt x="8" y="17"/>
                    </a:lnTo>
                    <a:lnTo>
                      <a:pt x="10" y="17"/>
                    </a:lnTo>
                    <a:lnTo>
                      <a:pt x="10" y="17"/>
                    </a:lnTo>
                    <a:lnTo>
                      <a:pt x="11" y="18"/>
                    </a:lnTo>
                    <a:lnTo>
                      <a:pt x="11" y="18"/>
                    </a:lnTo>
                    <a:lnTo>
                      <a:pt x="12" y="20"/>
                    </a:lnTo>
                    <a:lnTo>
                      <a:pt x="12" y="20"/>
                    </a:lnTo>
                    <a:lnTo>
                      <a:pt x="14" y="21"/>
                    </a:lnTo>
                    <a:lnTo>
                      <a:pt x="15" y="21"/>
                    </a:lnTo>
                    <a:lnTo>
                      <a:pt x="15" y="21"/>
                    </a:lnTo>
                    <a:lnTo>
                      <a:pt x="16" y="22"/>
                    </a:lnTo>
                    <a:lnTo>
                      <a:pt x="16" y="24"/>
                    </a:lnTo>
                    <a:lnTo>
                      <a:pt x="16" y="24"/>
                    </a:lnTo>
                    <a:lnTo>
                      <a:pt x="16" y="26"/>
                    </a:lnTo>
                    <a:lnTo>
                      <a:pt x="16" y="26"/>
                    </a:lnTo>
                    <a:lnTo>
                      <a:pt x="18" y="26"/>
                    </a:lnTo>
                    <a:lnTo>
                      <a:pt x="20" y="26"/>
                    </a:lnTo>
                    <a:lnTo>
                      <a:pt x="20" y="26"/>
                    </a:lnTo>
                    <a:lnTo>
                      <a:pt x="23" y="26"/>
                    </a:lnTo>
                    <a:lnTo>
                      <a:pt x="23" y="26"/>
                    </a:lnTo>
                    <a:lnTo>
                      <a:pt x="26" y="28"/>
                    </a:lnTo>
                    <a:lnTo>
                      <a:pt x="28" y="28"/>
                    </a:lnTo>
                    <a:lnTo>
                      <a:pt x="28" y="28"/>
                    </a:lnTo>
                    <a:lnTo>
                      <a:pt x="30" y="25"/>
                    </a:lnTo>
                    <a:lnTo>
                      <a:pt x="31" y="24"/>
                    </a:lnTo>
                    <a:lnTo>
                      <a:pt x="30" y="22"/>
                    </a:lnTo>
                    <a:lnTo>
                      <a:pt x="30" y="22"/>
                    </a:lnTo>
                    <a:lnTo>
                      <a:pt x="27" y="22"/>
                    </a:lnTo>
                    <a:lnTo>
                      <a:pt x="24" y="22"/>
                    </a:lnTo>
                    <a:lnTo>
                      <a:pt x="24" y="22"/>
                    </a:lnTo>
                    <a:lnTo>
                      <a:pt x="20" y="21"/>
                    </a:lnTo>
                    <a:lnTo>
                      <a:pt x="19" y="20"/>
                    </a:lnTo>
                    <a:lnTo>
                      <a:pt x="19" y="20"/>
                    </a:lnTo>
                    <a:lnTo>
                      <a:pt x="20" y="18"/>
                    </a:lnTo>
                    <a:lnTo>
                      <a:pt x="22" y="18"/>
                    </a:lnTo>
                    <a:lnTo>
                      <a:pt x="27" y="18"/>
                    </a:lnTo>
                    <a:lnTo>
                      <a:pt x="27" y="18"/>
                    </a:lnTo>
                    <a:lnTo>
                      <a:pt x="31" y="20"/>
                    </a:lnTo>
                    <a:lnTo>
                      <a:pt x="32" y="18"/>
                    </a:lnTo>
                    <a:lnTo>
                      <a:pt x="34" y="17"/>
                    </a:lnTo>
                    <a:lnTo>
                      <a:pt x="34" y="17"/>
                    </a:lnTo>
                    <a:lnTo>
                      <a:pt x="32" y="16"/>
                    </a:lnTo>
                    <a:lnTo>
                      <a:pt x="31" y="13"/>
                    </a:lnTo>
                    <a:lnTo>
                      <a:pt x="31" y="13"/>
                    </a:lnTo>
                    <a:lnTo>
                      <a:pt x="28" y="9"/>
                    </a:lnTo>
                    <a:lnTo>
                      <a:pt x="28" y="9"/>
                    </a:lnTo>
                    <a:lnTo>
                      <a:pt x="27" y="8"/>
                    </a:lnTo>
                    <a:lnTo>
                      <a:pt x="27" y="8"/>
                    </a:lnTo>
                    <a:lnTo>
                      <a:pt x="27" y="7"/>
                    </a:lnTo>
                    <a:lnTo>
                      <a:pt x="28" y="7"/>
                    </a:lnTo>
                    <a:lnTo>
                      <a:pt x="28" y="7"/>
                    </a:lnTo>
                    <a:lnTo>
                      <a:pt x="30" y="8"/>
                    </a:lnTo>
                    <a:lnTo>
                      <a:pt x="31" y="9"/>
                    </a:lnTo>
                    <a:lnTo>
                      <a:pt x="31" y="9"/>
                    </a:lnTo>
                    <a:lnTo>
                      <a:pt x="35" y="12"/>
                    </a:lnTo>
                    <a:lnTo>
                      <a:pt x="35" y="12"/>
                    </a:lnTo>
                    <a:lnTo>
                      <a:pt x="36" y="10"/>
                    </a:lnTo>
                    <a:lnTo>
                      <a:pt x="38" y="10"/>
                    </a:lnTo>
                    <a:lnTo>
                      <a:pt x="39" y="8"/>
                    </a:lnTo>
                    <a:lnTo>
                      <a:pt x="39" y="7"/>
                    </a:lnTo>
                    <a:lnTo>
                      <a:pt x="39" y="7"/>
                    </a:lnTo>
                    <a:lnTo>
                      <a:pt x="36" y="5"/>
                    </a:lnTo>
                    <a:lnTo>
                      <a:pt x="34" y="5"/>
                    </a:lnTo>
                    <a:lnTo>
                      <a:pt x="34" y="5"/>
                    </a:lnTo>
                    <a:lnTo>
                      <a:pt x="32" y="4"/>
                    </a:lnTo>
                    <a:lnTo>
                      <a:pt x="30" y="1"/>
                    </a:lnTo>
                    <a:lnTo>
                      <a:pt x="28" y="0"/>
                    </a:lnTo>
                    <a:lnTo>
                      <a:pt x="26" y="0"/>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47" name="Freeform 12">
                <a:extLst>
                  <a:ext uri="{FF2B5EF4-FFF2-40B4-BE49-F238E27FC236}">
                    <a16:creationId xmlns:a16="http://schemas.microsoft.com/office/drawing/2014/main" id="{7F41126F-B231-4683-9314-B67903C6275A}"/>
                  </a:ext>
                </a:extLst>
              </p:cNvPr>
              <p:cNvSpPr>
                <a:spLocks/>
              </p:cNvSpPr>
              <p:nvPr/>
            </p:nvSpPr>
            <p:spPr bwMode="auto">
              <a:xfrm>
                <a:off x="4062298" y="3626886"/>
                <a:ext cx="74917" cy="53787"/>
              </a:xfrm>
              <a:custGeom>
                <a:avLst/>
                <a:gdLst>
                  <a:gd name="T0" fmla="*/ 26 w 39"/>
                  <a:gd name="T1" fmla="*/ 0 h 28"/>
                  <a:gd name="T2" fmla="*/ 23 w 39"/>
                  <a:gd name="T3" fmla="*/ 3 h 28"/>
                  <a:gd name="T4" fmla="*/ 20 w 39"/>
                  <a:gd name="T5" fmla="*/ 5 h 28"/>
                  <a:gd name="T6" fmla="*/ 19 w 39"/>
                  <a:gd name="T7" fmla="*/ 5 h 28"/>
                  <a:gd name="T8" fmla="*/ 18 w 39"/>
                  <a:gd name="T9" fmla="*/ 4 h 28"/>
                  <a:gd name="T10" fmla="*/ 16 w 39"/>
                  <a:gd name="T11" fmla="*/ 4 h 28"/>
                  <a:gd name="T12" fmla="*/ 14 w 39"/>
                  <a:gd name="T13" fmla="*/ 5 h 28"/>
                  <a:gd name="T14" fmla="*/ 12 w 39"/>
                  <a:gd name="T15" fmla="*/ 7 h 28"/>
                  <a:gd name="T16" fmla="*/ 10 w 39"/>
                  <a:gd name="T17" fmla="*/ 8 h 28"/>
                  <a:gd name="T18" fmla="*/ 8 w 39"/>
                  <a:gd name="T19" fmla="*/ 5 h 28"/>
                  <a:gd name="T20" fmla="*/ 6 w 39"/>
                  <a:gd name="T21" fmla="*/ 5 h 28"/>
                  <a:gd name="T22" fmla="*/ 4 w 39"/>
                  <a:gd name="T23" fmla="*/ 7 h 28"/>
                  <a:gd name="T24" fmla="*/ 0 w 39"/>
                  <a:gd name="T25" fmla="*/ 9 h 28"/>
                  <a:gd name="T26" fmla="*/ 0 w 39"/>
                  <a:gd name="T27" fmla="*/ 12 h 28"/>
                  <a:gd name="T28" fmla="*/ 0 w 39"/>
                  <a:gd name="T29" fmla="*/ 13 h 28"/>
                  <a:gd name="T30" fmla="*/ 4 w 39"/>
                  <a:gd name="T31" fmla="*/ 18 h 28"/>
                  <a:gd name="T32" fmla="*/ 4 w 39"/>
                  <a:gd name="T33" fmla="*/ 18 h 28"/>
                  <a:gd name="T34" fmla="*/ 6 w 39"/>
                  <a:gd name="T35" fmla="*/ 18 h 28"/>
                  <a:gd name="T36" fmla="*/ 8 w 39"/>
                  <a:gd name="T37" fmla="*/ 17 h 28"/>
                  <a:gd name="T38" fmla="*/ 10 w 39"/>
                  <a:gd name="T39" fmla="*/ 17 h 28"/>
                  <a:gd name="T40" fmla="*/ 11 w 39"/>
                  <a:gd name="T41" fmla="*/ 18 h 28"/>
                  <a:gd name="T42" fmla="*/ 12 w 39"/>
                  <a:gd name="T43" fmla="*/ 20 h 28"/>
                  <a:gd name="T44" fmla="*/ 14 w 39"/>
                  <a:gd name="T45" fmla="*/ 21 h 28"/>
                  <a:gd name="T46" fmla="*/ 15 w 39"/>
                  <a:gd name="T47" fmla="*/ 21 h 28"/>
                  <a:gd name="T48" fmla="*/ 16 w 39"/>
                  <a:gd name="T49" fmla="*/ 24 h 28"/>
                  <a:gd name="T50" fmla="*/ 16 w 39"/>
                  <a:gd name="T51" fmla="*/ 26 h 28"/>
                  <a:gd name="T52" fmla="*/ 18 w 39"/>
                  <a:gd name="T53" fmla="*/ 26 h 28"/>
                  <a:gd name="T54" fmla="*/ 20 w 39"/>
                  <a:gd name="T55" fmla="*/ 26 h 28"/>
                  <a:gd name="T56" fmla="*/ 23 w 39"/>
                  <a:gd name="T57" fmla="*/ 26 h 28"/>
                  <a:gd name="T58" fmla="*/ 28 w 39"/>
                  <a:gd name="T59" fmla="*/ 28 h 28"/>
                  <a:gd name="T60" fmla="*/ 30 w 39"/>
                  <a:gd name="T61" fmla="*/ 25 h 28"/>
                  <a:gd name="T62" fmla="*/ 30 w 39"/>
                  <a:gd name="T63" fmla="*/ 22 h 28"/>
                  <a:gd name="T64" fmla="*/ 27 w 39"/>
                  <a:gd name="T65" fmla="*/ 22 h 28"/>
                  <a:gd name="T66" fmla="*/ 24 w 39"/>
                  <a:gd name="T67" fmla="*/ 22 h 28"/>
                  <a:gd name="T68" fmla="*/ 19 w 39"/>
                  <a:gd name="T69" fmla="*/ 20 h 28"/>
                  <a:gd name="T70" fmla="*/ 20 w 39"/>
                  <a:gd name="T71" fmla="*/ 18 h 28"/>
                  <a:gd name="T72" fmla="*/ 27 w 39"/>
                  <a:gd name="T73" fmla="*/ 18 h 28"/>
                  <a:gd name="T74" fmla="*/ 31 w 39"/>
                  <a:gd name="T75" fmla="*/ 20 h 28"/>
                  <a:gd name="T76" fmla="*/ 34 w 39"/>
                  <a:gd name="T77" fmla="*/ 17 h 28"/>
                  <a:gd name="T78" fmla="*/ 32 w 39"/>
                  <a:gd name="T79" fmla="*/ 16 h 28"/>
                  <a:gd name="T80" fmla="*/ 31 w 39"/>
                  <a:gd name="T81" fmla="*/ 13 h 28"/>
                  <a:gd name="T82" fmla="*/ 28 w 39"/>
                  <a:gd name="T83" fmla="*/ 9 h 28"/>
                  <a:gd name="T84" fmla="*/ 27 w 39"/>
                  <a:gd name="T85" fmla="*/ 8 h 28"/>
                  <a:gd name="T86" fmla="*/ 28 w 39"/>
                  <a:gd name="T87" fmla="*/ 7 h 28"/>
                  <a:gd name="T88" fmla="*/ 30 w 39"/>
                  <a:gd name="T89" fmla="*/ 8 h 28"/>
                  <a:gd name="T90" fmla="*/ 31 w 39"/>
                  <a:gd name="T91" fmla="*/ 9 h 28"/>
                  <a:gd name="T92" fmla="*/ 35 w 39"/>
                  <a:gd name="T93" fmla="*/ 12 h 28"/>
                  <a:gd name="T94" fmla="*/ 38 w 39"/>
                  <a:gd name="T95" fmla="*/ 10 h 28"/>
                  <a:gd name="T96" fmla="*/ 39 w 39"/>
                  <a:gd name="T97" fmla="*/ 7 h 28"/>
                  <a:gd name="T98" fmla="*/ 36 w 39"/>
                  <a:gd name="T99" fmla="*/ 5 h 28"/>
                  <a:gd name="T100" fmla="*/ 34 w 39"/>
                  <a:gd name="T101" fmla="*/ 5 h 28"/>
                  <a:gd name="T102" fmla="*/ 30 w 39"/>
                  <a:gd name="T103" fmla="*/ 1 h 28"/>
                  <a:gd name="T104" fmla="*/ 26 w 39"/>
                  <a:gd name="T10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9" h="28">
                    <a:moveTo>
                      <a:pt x="26" y="0"/>
                    </a:moveTo>
                    <a:lnTo>
                      <a:pt x="26" y="0"/>
                    </a:lnTo>
                    <a:lnTo>
                      <a:pt x="24" y="0"/>
                    </a:lnTo>
                    <a:lnTo>
                      <a:pt x="23" y="3"/>
                    </a:lnTo>
                    <a:lnTo>
                      <a:pt x="23" y="3"/>
                    </a:lnTo>
                    <a:lnTo>
                      <a:pt x="20" y="5"/>
                    </a:lnTo>
                    <a:lnTo>
                      <a:pt x="20" y="5"/>
                    </a:lnTo>
                    <a:lnTo>
                      <a:pt x="19" y="5"/>
                    </a:lnTo>
                    <a:lnTo>
                      <a:pt x="19" y="4"/>
                    </a:lnTo>
                    <a:lnTo>
                      <a:pt x="18" y="4"/>
                    </a:lnTo>
                    <a:lnTo>
                      <a:pt x="16" y="4"/>
                    </a:lnTo>
                    <a:lnTo>
                      <a:pt x="16" y="4"/>
                    </a:lnTo>
                    <a:lnTo>
                      <a:pt x="15" y="4"/>
                    </a:lnTo>
                    <a:lnTo>
                      <a:pt x="14" y="5"/>
                    </a:lnTo>
                    <a:lnTo>
                      <a:pt x="14" y="5"/>
                    </a:lnTo>
                    <a:lnTo>
                      <a:pt x="12" y="7"/>
                    </a:lnTo>
                    <a:lnTo>
                      <a:pt x="10" y="8"/>
                    </a:lnTo>
                    <a:lnTo>
                      <a:pt x="10" y="8"/>
                    </a:lnTo>
                    <a:lnTo>
                      <a:pt x="10" y="5"/>
                    </a:lnTo>
                    <a:lnTo>
                      <a:pt x="8" y="5"/>
                    </a:lnTo>
                    <a:lnTo>
                      <a:pt x="8" y="5"/>
                    </a:lnTo>
                    <a:lnTo>
                      <a:pt x="6" y="5"/>
                    </a:lnTo>
                    <a:lnTo>
                      <a:pt x="4" y="7"/>
                    </a:lnTo>
                    <a:lnTo>
                      <a:pt x="4" y="7"/>
                    </a:lnTo>
                    <a:lnTo>
                      <a:pt x="3" y="8"/>
                    </a:lnTo>
                    <a:lnTo>
                      <a:pt x="0" y="9"/>
                    </a:lnTo>
                    <a:lnTo>
                      <a:pt x="0" y="9"/>
                    </a:lnTo>
                    <a:lnTo>
                      <a:pt x="0" y="12"/>
                    </a:lnTo>
                    <a:lnTo>
                      <a:pt x="0" y="13"/>
                    </a:lnTo>
                    <a:lnTo>
                      <a:pt x="0" y="13"/>
                    </a:lnTo>
                    <a:lnTo>
                      <a:pt x="2" y="16"/>
                    </a:lnTo>
                    <a:lnTo>
                      <a:pt x="4" y="18"/>
                    </a:lnTo>
                    <a:lnTo>
                      <a:pt x="4" y="18"/>
                    </a:lnTo>
                    <a:lnTo>
                      <a:pt x="4" y="18"/>
                    </a:lnTo>
                    <a:lnTo>
                      <a:pt x="6" y="18"/>
                    </a:lnTo>
                    <a:lnTo>
                      <a:pt x="6" y="18"/>
                    </a:lnTo>
                    <a:lnTo>
                      <a:pt x="6" y="17"/>
                    </a:lnTo>
                    <a:lnTo>
                      <a:pt x="8" y="17"/>
                    </a:lnTo>
                    <a:lnTo>
                      <a:pt x="8" y="17"/>
                    </a:lnTo>
                    <a:lnTo>
                      <a:pt x="10" y="17"/>
                    </a:lnTo>
                    <a:lnTo>
                      <a:pt x="10" y="17"/>
                    </a:lnTo>
                    <a:lnTo>
                      <a:pt x="11" y="18"/>
                    </a:lnTo>
                    <a:lnTo>
                      <a:pt x="11" y="18"/>
                    </a:lnTo>
                    <a:lnTo>
                      <a:pt x="12" y="20"/>
                    </a:lnTo>
                    <a:lnTo>
                      <a:pt x="12" y="20"/>
                    </a:lnTo>
                    <a:lnTo>
                      <a:pt x="14" y="21"/>
                    </a:lnTo>
                    <a:lnTo>
                      <a:pt x="15" y="21"/>
                    </a:lnTo>
                    <a:lnTo>
                      <a:pt x="15" y="21"/>
                    </a:lnTo>
                    <a:lnTo>
                      <a:pt x="16" y="22"/>
                    </a:lnTo>
                    <a:lnTo>
                      <a:pt x="16" y="24"/>
                    </a:lnTo>
                    <a:lnTo>
                      <a:pt x="16" y="24"/>
                    </a:lnTo>
                    <a:lnTo>
                      <a:pt x="16" y="26"/>
                    </a:lnTo>
                    <a:lnTo>
                      <a:pt x="16" y="26"/>
                    </a:lnTo>
                    <a:lnTo>
                      <a:pt x="18" y="26"/>
                    </a:lnTo>
                    <a:lnTo>
                      <a:pt x="20" y="26"/>
                    </a:lnTo>
                    <a:lnTo>
                      <a:pt x="20" y="26"/>
                    </a:lnTo>
                    <a:lnTo>
                      <a:pt x="23" y="26"/>
                    </a:lnTo>
                    <a:lnTo>
                      <a:pt x="23" y="26"/>
                    </a:lnTo>
                    <a:lnTo>
                      <a:pt x="26" y="28"/>
                    </a:lnTo>
                    <a:lnTo>
                      <a:pt x="28" y="28"/>
                    </a:lnTo>
                    <a:lnTo>
                      <a:pt x="28" y="28"/>
                    </a:lnTo>
                    <a:lnTo>
                      <a:pt x="30" y="25"/>
                    </a:lnTo>
                    <a:lnTo>
                      <a:pt x="31" y="24"/>
                    </a:lnTo>
                    <a:lnTo>
                      <a:pt x="30" y="22"/>
                    </a:lnTo>
                    <a:lnTo>
                      <a:pt x="30" y="22"/>
                    </a:lnTo>
                    <a:lnTo>
                      <a:pt x="27" y="22"/>
                    </a:lnTo>
                    <a:lnTo>
                      <a:pt x="24" y="22"/>
                    </a:lnTo>
                    <a:lnTo>
                      <a:pt x="24" y="22"/>
                    </a:lnTo>
                    <a:lnTo>
                      <a:pt x="20" y="21"/>
                    </a:lnTo>
                    <a:lnTo>
                      <a:pt x="19" y="20"/>
                    </a:lnTo>
                    <a:lnTo>
                      <a:pt x="19" y="20"/>
                    </a:lnTo>
                    <a:lnTo>
                      <a:pt x="20" y="18"/>
                    </a:lnTo>
                    <a:lnTo>
                      <a:pt x="22" y="18"/>
                    </a:lnTo>
                    <a:lnTo>
                      <a:pt x="27" y="18"/>
                    </a:lnTo>
                    <a:lnTo>
                      <a:pt x="27" y="18"/>
                    </a:lnTo>
                    <a:lnTo>
                      <a:pt x="31" y="20"/>
                    </a:lnTo>
                    <a:lnTo>
                      <a:pt x="32" y="18"/>
                    </a:lnTo>
                    <a:lnTo>
                      <a:pt x="34" y="17"/>
                    </a:lnTo>
                    <a:lnTo>
                      <a:pt x="34" y="17"/>
                    </a:lnTo>
                    <a:lnTo>
                      <a:pt x="32" y="16"/>
                    </a:lnTo>
                    <a:lnTo>
                      <a:pt x="31" y="13"/>
                    </a:lnTo>
                    <a:lnTo>
                      <a:pt x="31" y="13"/>
                    </a:lnTo>
                    <a:lnTo>
                      <a:pt x="28" y="9"/>
                    </a:lnTo>
                    <a:lnTo>
                      <a:pt x="28" y="9"/>
                    </a:lnTo>
                    <a:lnTo>
                      <a:pt x="27" y="8"/>
                    </a:lnTo>
                    <a:lnTo>
                      <a:pt x="27" y="8"/>
                    </a:lnTo>
                    <a:lnTo>
                      <a:pt x="27" y="7"/>
                    </a:lnTo>
                    <a:lnTo>
                      <a:pt x="28" y="7"/>
                    </a:lnTo>
                    <a:lnTo>
                      <a:pt x="28" y="7"/>
                    </a:lnTo>
                    <a:lnTo>
                      <a:pt x="30" y="8"/>
                    </a:lnTo>
                    <a:lnTo>
                      <a:pt x="31" y="9"/>
                    </a:lnTo>
                    <a:lnTo>
                      <a:pt x="31" y="9"/>
                    </a:lnTo>
                    <a:lnTo>
                      <a:pt x="35" y="12"/>
                    </a:lnTo>
                    <a:lnTo>
                      <a:pt x="35" y="12"/>
                    </a:lnTo>
                    <a:lnTo>
                      <a:pt x="36" y="10"/>
                    </a:lnTo>
                    <a:lnTo>
                      <a:pt x="38" y="10"/>
                    </a:lnTo>
                    <a:lnTo>
                      <a:pt x="39" y="8"/>
                    </a:lnTo>
                    <a:lnTo>
                      <a:pt x="39" y="7"/>
                    </a:lnTo>
                    <a:lnTo>
                      <a:pt x="39" y="7"/>
                    </a:lnTo>
                    <a:lnTo>
                      <a:pt x="36" y="5"/>
                    </a:lnTo>
                    <a:lnTo>
                      <a:pt x="34" y="5"/>
                    </a:lnTo>
                    <a:lnTo>
                      <a:pt x="34" y="5"/>
                    </a:lnTo>
                    <a:lnTo>
                      <a:pt x="32" y="4"/>
                    </a:lnTo>
                    <a:lnTo>
                      <a:pt x="30" y="1"/>
                    </a:lnTo>
                    <a:lnTo>
                      <a:pt x="28" y="0"/>
                    </a:lnTo>
                    <a:lnTo>
                      <a:pt x="26" y="0"/>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48" name="Freeform 13">
                <a:extLst>
                  <a:ext uri="{FF2B5EF4-FFF2-40B4-BE49-F238E27FC236}">
                    <a16:creationId xmlns:a16="http://schemas.microsoft.com/office/drawing/2014/main" id="{AA4AC78E-6A19-4074-90AE-6AE07528BC12}"/>
                  </a:ext>
                </a:extLst>
              </p:cNvPr>
              <p:cNvSpPr>
                <a:spLocks/>
              </p:cNvSpPr>
              <p:nvPr/>
            </p:nvSpPr>
            <p:spPr bwMode="auto">
              <a:xfrm>
                <a:off x="4077665" y="3684514"/>
                <a:ext cx="34577" cy="28814"/>
              </a:xfrm>
              <a:custGeom>
                <a:avLst/>
                <a:gdLst>
                  <a:gd name="T0" fmla="*/ 10 w 18"/>
                  <a:gd name="T1" fmla="*/ 2 h 15"/>
                  <a:gd name="T2" fmla="*/ 10 w 18"/>
                  <a:gd name="T3" fmla="*/ 2 h 15"/>
                  <a:gd name="T4" fmla="*/ 8 w 18"/>
                  <a:gd name="T5" fmla="*/ 0 h 15"/>
                  <a:gd name="T6" fmla="*/ 6 w 18"/>
                  <a:gd name="T7" fmla="*/ 0 h 15"/>
                  <a:gd name="T8" fmla="*/ 6 w 18"/>
                  <a:gd name="T9" fmla="*/ 0 h 15"/>
                  <a:gd name="T10" fmla="*/ 4 w 18"/>
                  <a:gd name="T11" fmla="*/ 2 h 15"/>
                  <a:gd name="T12" fmla="*/ 4 w 18"/>
                  <a:gd name="T13" fmla="*/ 2 h 15"/>
                  <a:gd name="T14" fmla="*/ 2 w 18"/>
                  <a:gd name="T15" fmla="*/ 3 h 15"/>
                  <a:gd name="T16" fmla="*/ 2 w 18"/>
                  <a:gd name="T17" fmla="*/ 3 h 15"/>
                  <a:gd name="T18" fmla="*/ 0 w 18"/>
                  <a:gd name="T19" fmla="*/ 4 h 15"/>
                  <a:gd name="T20" fmla="*/ 0 w 18"/>
                  <a:gd name="T21" fmla="*/ 7 h 15"/>
                  <a:gd name="T22" fmla="*/ 0 w 18"/>
                  <a:gd name="T23" fmla="*/ 7 h 15"/>
                  <a:gd name="T24" fmla="*/ 3 w 18"/>
                  <a:gd name="T25" fmla="*/ 10 h 15"/>
                  <a:gd name="T26" fmla="*/ 4 w 18"/>
                  <a:gd name="T27" fmla="*/ 11 h 15"/>
                  <a:gd name="T28" fmla="*/ 4 w 18"/>
                  <a:gd name="T29" fmla="*/ 11 h 15"/>
                  <a:gd name="T30" fmla="*/ 8 w 18"/>
                  <a:gd name="T31" fmla="*/ 14 h 15"/>
                  <a:gd name="T32" fmla="*/ 14 w 18"/>
                  <a:gd name="T33" fmla="*/ 15 h 15"/>
                  <a:gd name="T34" fmla="*/ 14 w 18"/>
                  <a:gd name="T35" fmla="*/ 15 h 15"/>
                  <a:gd name="T36" fmla="*/ 16 w 18"/>
                  <a:gd name="T37" fmla="*/ 14 h 15"/>
                  <a:gd name="T38" fmla="*/ 18 w 18"/>
                  <a:gd name="T39" fmla="*/ 12 h 15"/>
                  <a:gd name="T40" fmla="*/ 18 w 18"/>
                  <a:gd name="T41" fmla="*/ 12 h 15"/>
                  <a:gd name="T42" fmla="*/ 18 w 18"/>
                  <a:gd name="T43" fmla="*/ 11 h 15"/>
                  <a:gd name="T44" fmla="*/ 16 w 18"/>
                  <a:gd name="T45" fmla="*/ 11 h 15"/>
                  <a:gd name="T46" fmla="*/ 15 w 18"/>
                  <a:gd name="T47" fmla="*/ 10 h 15"/>
                  <a:gd name="T48" fmla="*/ 15 w 18"/>
                  <a:gd name="T49" fmla="*/ 10 h 15"/>
                  <a:gd name="T50" fmla="*/ 14 w 18"/>
                  <a:gd name="T51" fmla="*/ 8 h 15"/>
                  <a:gd name="T52" fmla="*/ 15 w 18"/>
                  <a:gd name="T53" fmla="*/ 8 h 15"/>
                  <a:gd name="T54" fmla="*/ 16 w 18"/>
                  <a:gd name="T55" fmla="*/ 6 h 15"/>
                  <a:gd name="T56" fmla="*/ 16 w 18"/>
                  <a:gd name="T57" fmla="*/ 6 h 15"/>
                  <a:gd name="T58" fmla="*/ 16 w 18"/>
                  <a:gd name="T59" fmla="*/ 4 h 15"/>
                  <a:gd name="T60" fmla="*/ 15 w 18"/>
                  <a:gd name="T61" fmla="*/ 3 h 15"/>
                  <a:gd name="T62" fmla="*/ 15 w 18"/>
                  <a:gd name="T63" fmla="*/ 3 h 15"/>
                  <a:gd name="T64" fmla="*/ 10 w 18"/>
                  <a:gd name="T65"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 h="15">
                    <a:moveTo>
                      <a:pt x="10" y="2"/>
                    </a:moveTo>
                    <a:lnTo>
                      <a:pt x="10" y="2"/>
                    </a:lnTo>
                    <a:lnTo>
                      <a:pt x="8" y="0"/>
                    </a:lnTo>
                    <a:lnTo>
                      <a:pt x="6" y="0"/>
                    </a:lnTo>
                    <a:lnTo>
                      <a:pt x="6" y="0"/>
                    </a:lnTo>
                    <a:lnTo>
                      <a:pt x="4" y="2"/>
                    </a:lnTo>
                    <a:lnTo>
                      <a:pt x="4" y="2"/>
                    </a:lnTo>
                    <a:lnTo>
                      <a:pt x="2" y="3"/>
                    </a:lnTo>
                    <a:lnTo>
                      <a:pt x="2" y="3"/>
                    </a:lnTo>
                    <a:lnTo>
                      <a:pt x="0" y="4"/>
                    </a:lnTo>
                    <a:lnTo>
                      <a:pt x="0" y="7"/>
                    </a:lnTo>
                    <a:lnTo>
                      <a:pt x="0" y="7"/>
                    </a:lnTo>
                    <a:lnTo>
                      <a:pt x="3" y="10"/>
                    </a:lnTo>
                    <a:lnTo>
                      <a:pt x="4" y="11"/>
                    </a:lnTo>
                    <a:lnTo>
                      <a:pt x="4" y="11"/>
                    </a:lnTo>
                    <a:lnTo>
                      <a:pt x="8" y="14"/>
                    </a:lnTo>
                    <a:lnTo>
                      <a:pt x="14" y="15"/>
                    </a:lnTo>
                    <a:lnTo>
                      <a:pt x="14" y="15"/>
                    </a:lnTo>
                    <a:lnTo>
                      <a:pt x="16" y="14"/>
                    </a:lnTo>
                    <a:lnTo>
                      <a:pt x="18" y="12"/>
                    </a:lnTo>
                    <a:lnTo>
                      <a:pt x="18" y="12"/>
                    </a:lnTo>
                    <a:lnTo>
                      <a:pt x="18" y="11"/>
                    </a:lnTo>
                    <a:lnTo>
                      <a:pt x="16" y="11"/>
                    </a:lnTo>
                    <a:lnTo>
                      <a:pt x="15" y="10"/>
                    </a:lnTo>
                    <a:lnTo>
                      <a:pt x="15" y="10"/>
                    </a:lnTo>
                    <a:lnTo>
                      <a:pt x="14" y="8"/>
                    </a:lnTo>
                    <a:lnTo>
                      <a:pt x="15" y="8"/>
                    </a:lnTo>
                    <a:lnTo>
                      <a:pt x="16" y="6"/>
                    </a:lnTo>
                    <a:lnTo>
                      <a:pt x="16" y="6"/>
                    </a:lnTo>
                    <a:lnTo>
                      <a:pt x="16" y="4"/>
                    </a:lnTo>
                    <a:lnTo>
                      <a:pt x="15" y="3"/>
                    </a:lnTo>
                    <a:lnTo>
                      <a:pt x="15" y="3"/>
                    </a:lnTo>
                    <a:lnTo>
                      <a:pt x="10" y="2"/>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49" name="Freeform 14">
                <a:extLst>
                  <a:ext uri="{FF2B5EF4-FFF2-40B4-BE49-F238E27FC236}">
                    <a16:creationId xmlns:a16="http://schemas.microsoft.com/office/drawing/2014/main" id="{D9A732CF-A094-44AC-87D5-7DFF5C4BE740}"/>
                  </a:ext>
                </a:extLst>
              </p:cNvPr>
              <p:cNvSpPr>
                <a:spLocks/>
              </p:cNvSpPr>
              <p:nvPr/>
            </p:nvSpPr>
            <p:spPr bwMode="auto">
              <a:xfrm>
                <a:off x="4077665" y="3684514"/>
                <a:ext cx="34577" cy="28814"/>
              </a:xfrm>
              <a:custGeom>
                <a:avLst/>
                <a:gdLst>
                  <a:gd name="T0" fmla="*/ 10 w 18"/>
                  <a:gd name="T1" fmla="*/ 2 h 15"/>
                  <a:gd name="T2" fmla="*/ 10 w 18"/>
                  <a:gd name="T3" fmla="*/ 2 h 15"/>
                  <a:gd name="T4" fmla="*/ 8 w 18"/>
                  <a:gd name="T5" fmla="*/ 0 h 15"/>
                  <a:gd name="T6" fmla="*/ 6 w 18"/>
                  <a:gd name="T7" fmla="*/ 0 h 15"/>
                  <a:gd name="T8" fmla="*/ 6 w 18"/>
                  <a:gd name="T9" fmla="*/ 0 h 15"/>
                  <a:gd name="T10" fmla="*/ 4 w 18"/>
                  <a:gd name="T11" fmla="*/ 2 h 15"/>
                  <a:gd name="T12" fmla="*/ 4 w 18"/>
                  <a:gd name="T13" fmla="*/ 2 h 15"/>
                  <a:gd name="T14" fmla="*/ 2 w 18"/>
                  <a:gd name="T15" fmla="*/ 3 h 15"/>
                  <a:gd name="T16" fmla="*/ 2 w 18"/>
                  <a:gd name="T17" fmla="*/ 3 h 15"/>
                  <a:gd name="T18" fmla="*/ 0 w 18"/>
                  <a:gd name="T19" fmla="*/ 4 h 15"/>
                  <a:gd name="T20" fmla="*/ 0 w 18"/>
                  <a:gd name="T21" fmla="*/ 7 h 15"/>
                  <a:gd name="T22" fmla="*/ 0 w 18"/>
                  <a:gd name="T23" fmla="*/ 7 h 15"/>
                  <a:gd name="T24" fmla="*/ 3 w 18"/>
                  <a:gd name="T25" fmla="*/ 10 h 15"/>
                  <a:gd name="T26" fmla="*/ 4 w 18"/>
                  <a:gd name="T27" fmla="*/ 11 h 15"/>
                  <a:gd name="T28" fmla="*/ 4 w 18"/>
                  <a:gd name="T29" fmla="*/ 11 h 15"/>
                  <a:gd name="T30" fmla="*/ 8 w 18"/>
                  <a:gd name="T31" fmla="*/ 14 h 15"/>
                  <a:gd name="T32" fmla="*/ 14 w 18"/>
                  <a:gd name="T33" fmla="*/ 15 h 15"/>
                  <a:gd name="T34" fmla="*/ 14 w 18"/>
                  <a:gd name="T35" fmla="*/ 15 h 15"/>
                  <a:gd name="T36" fmla="*/ 16 w 18"/>
                  <a:gd name="T37" fmla="*/ 14 h 15"/>
                  <a:gd name="T38" fmla="*/ 18 w 18"/>
                  <a:gd name="T39" fmla="*/ 12 h 15"/>
                  <a:gd name="T40" fmla="*/ 18 w 18"/>
                  <a:gd name="T41" fmla="*/ 12 h 15"/>
                  <a:gd name="T42" fmla="*/ 18 w 18"/>
                  <a:gd name="T43" fmla="*/ 11 h 15"/>
                  <a:gd name="T44" fmla="*/ 16 w 18"/>
                  <a:gd name="T45" fmla="*/ 11 h 15"/>
                  <a:gd name="T46" fmla="*/ 15 w 18"/>
                  <a:gd name="T47" fmla="*/ 10 h 15"/>
                  <a:gd name="T48" fmla="*/ 15 w 18"/>
                  <a:gd name="T49" fmla="*/ 10 h 15"/>
                  <a:gd name="T50" fmla="*/ 14 w 18"/>
                  <a:gd name="T51" fmla="*/ 8 h 15"/>
                  <a:gd name="T52" fmla="*/ 15 w 18"/>
                  <a:gd name="T53" fmla="*/ 8 h 15"/>
                  <a:gd name="T54" fmla="*/ 16 w 18"/>
                  <a:gd name="T55" fmla="*/ 6 h 15"/>
                  <a:gd name="T56" fmla="*/ 16 w 18"/>
                  <a:gd name="T57" fmla="*/ 6 h 15"/>
                  <a:gd name="T58" fmla="*/ 16 w 18"/>
                  <a:gd name="T59" fmla="*/ 4 h 15"/>
                  <a:gd name="T60" fmla="*/ 15 w 18"/>
                  <a:gd name="T61" fmla="*/ 3 h 15"/>
                  <a:gd name="T62" fmla="*/ 15 w 18"/>
                  <a:gd name="T63" fmla="*/ 3 h 15"/>
                  <a:gd name="T64" fmla="*/ 10 w 18"/>
                  <a:gd name="T65"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 h="15">
                    <a:moveTo>
                      <a:pt x="10" y="2"/>
                    </a:moveTo>
                    <a:lnTo>
                      <a:pt x="10" y="2"/>
                    </a:lnTo>
                    <a:lnTo>
                      <a:pt x="8" y="0"/>
                    </a:lnTo>
                    <a:lnTo>
                      <a:pt x="6" y="0"/>
                    </a:lnTo>
                    <a:lnTo>
                      <a:pt x="6" y="0"/>
                    </a:lnTo>
                    <a:lnTo>
                      <a:pt x="4" y="2"/>
                    </a:lnTo>
                    <a:lnTo>
                      <a:pt x="4" y="2"/>
                    </a:lnTo>
                    <a:lnTo>
                      <a:pt x="2" y="3"/>
                    </a:lnTo>
                    <a:lnTo>
                      <a:pt x="2" y="3"/>
                    </a:lnTo>
                    <a:lnTo>
                      <a:pt x="0" y="4"/>
                    </a:lnTo>
                    <a:lnTo>
                      <a:pt x="0" y="7"/>
                    </a:lnTo>
                    <a:lnTo>
                      <a:pt x="0" y="7"/>
                    </a:lnTo>
                    <a:lnTo>
                      <a:pt x="3" y="10"/>
                    </a:lnTo>
                    <a:lnTo>
                      <a:pt x="4" y="11"/>
                    </a:lnTo>
                    <a:lnTo>
                      <a:pt x="4" y="11"/>
                    </a:lnTo>
                    <a:lnTo>
                      <a:pt x="8" y="14"/>
                    </a:lnTo>
                    <a:lnTo>
                      <a:pt x="14" y="15"/>
                    </a:lnTo>
                    <a:lnTo>
                      <a:pt x="14" y="15"/>
                    </a:lnTo>
                    <a:lnTo>
                      <a:pt x="16" y="14"/>
                    </a:lnTo>
                    <a:lnTo>
                      <a:pt x="18" y="12"/>
                    </a:lnTo>
                    <a:lnTo>
                      <a:pt x="18" y="12"/>
                    </a:lnTo>
                    <a:lnTo>
                      <a:pt x="18" y="11"/>
                    </a:lnTo>
                    <a:lnTo>
                      <a:pt x="16" y="11"/>
                    </a:lnTo>
                    <a:lnTo>
                      <a:pt x="15" y="10"/>
                    </a:lnTo>
                    <a:lnTo>
                      <a:pt x="15" y="10"/>
                    </a:lnTo>
                    <a:lnTo>
                      <a:pt x="14" y="8"/>
                    </a:lnTo>
                    <a:lnTo>
                      <a:pt x="15" y="8"/>
                    </a:lnTo>
                    <a:lnTo>
                      <a:pt x="16" y="6"/>
                    </a:lnTo>
                    <a:lnTo>
                      <a:pt x="16" y="6"/>
                    </a:lnTo>
                    <a:lnTo>
                      <a:pt x="16" y="4"/>
                    </a:lnTo>
                    <a:lnTo>
                      <a:pt x="15" y="3"/>
                    </a:lnTo>
                    <a:lnTo>
                      <a:pt x="15" y="3"/>
                    </a:lnTo>
                    <a:lnTo>
                      <a:pt x="10" y="2"/>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50" name="Freeform 15">
                <a:extLst>
                  <a:ext uri="{FF2B5EF4-FFF2-40B4-BE49-F238E27FC236}">
                    <a16:creationId xmlns:a16="http://schemas.microsoft.com/office/drawing/2014/main" id="{51EA5F21-A96D-4EAB-88D0-D514A2F22C30}"/>
                  </a:ext>
                </a:extLst>
              </p:cNvPr>
              <p:cNvSpPr>
                <a:spLocks/>
              </p:cNvSpPr>
              <p:nvPr/>
            </p:nvSpPr>
            <p:spPr bwMode="auto">
              <a:xfrm>
                <a:off x="4068060" y="3713329"/>
                <a:ext cx="40340" cy="88364"/>
              </a:xfrm>
              <a:custGeom>
                <a:avLst/>
                <a:gdLst>
                  <a:gd name="T0" fmla="*/ 9 w 21"/>
                  <a:gd name="T1" fmla="*/ 0 h 46"/>
                  <a:gd name="T2" fmla="*/ 5 w 21"/>
                  <a:gd name="T3" fmla="*/ 0 h 46"/>
                  <a:gd name="T4" fmla="*/ 4 w 21"/>
                  <a:gd name="T5" fmla="*/ 1 h 46"/>
                  <a:gd name="T6" fmla="*/ 4 w 21"/>
                  <a:gd name="T7" fmla="*/ 4 h 46"/>
                  <a:gd name="T8" fmla="*/ 4 w 21"/>
                  <a:gd name="T9" fmla="*/ 8 h 46"/>
                  <a:gd name="T10" fmla="*/ 5 w 21"/>
                  <a:gd name="T11" fmla="*/ 10 h 46"/>
                  <a:gd name="T12" fmla="*/ 4 w 21"/>
                  <a:gd name="T13" fmla="*/ 14 h 46"/>
                  <a:gd name="T14" fmla="*/ 3 w 21"/>
                  <a:gd name="T15" fmla="*/ 17 h 46"/>
                  <a:gd name="T16" fmla="*/ 3 w 21"/>
                  <a:gd name="T17" fmla="*/ 21 h 46"/>
                  <a:gd name="T18" fmla="*/ 1 w 21"/>
                  <a:gd name="T19" fmla="*/ 22 h 46"/>
                  <a:gd name="T20" fmla="*/ 0 w 21"/>
                  <a:gd name="T21" fmla="*/ 24 h 46"/>
                  <a:gd name="T22" fmla="*/ 0 w 21"/>
                  <a:gd name="T23" fmla="*/ 25 h 46"/>
                  <a:gd name="T24" fmla="*/ 1 w 21"/>
                  <a:gd name="T25" fmla="*/ 26 h 46"/>
                  <a:gd name="T26" fmla="*/ 3 w 21"/>
                  <a:gd name="T27" fmla="*/ 28 h 46"/>
                  <a:gd name="T28" fmla="*/ 3 w 21"/>
                  <a:gd name="T29" fmla="*/ 33 h 46"/>
                  <a:gd name="T30" fmla="*/ 4 w 21"/>
                  <a:gd name="T31" fmla="*/ 37 h 46"/>
                  <a:gd name="T32" fmla="*/ 4 w 21"/>
                  <a:gd name="T33" fmla="*/ 40 h 46"/>
                  <a:gd name="T34" fmla="*/ 5 w 21"/>
                  <a:gd name="T35" fmla="*/ 42 h 46"/>
                  <a:gd name="T36" fmla="*/ 7 w 21"/>
                  <a:gd name="T37" fmla="*/ 45 h 46"/>
                  <a:gd name="T38" fmla="*/ 13 w 21"/>
                  <a:gd name="T39" fmla="*/ 46 h 46"/>
                  <a:gd name="T40" fmla="*/ 16 w 21"/>
                  <a:gd name="T41" fmla="*/ 46 h 46"/>
                  <a:gd name="T42" fmla="*/ 19 w 21"/>
                  <a:gd name="T43" fmla="*/ 46 h 46"/>
                  <a:gd name="T44" fmla="*/ 17 w 21"/>
                  <a:gd name="T45" fmla="*/ 44 h 46"/>
                  <a:gd name="T46" fmla="*/ 12 w 21"/>
                  <a:gd name="T47" fmla="*/ 41 h 46"/>
                  <a:gd name="T48" fmla="*/ 11 w 21"/>
                  <a:gd name="T49" fmla="*/ 38 h 46"/>
                  <a:gd name="T50" fmla="*/ 16 w 21"/>
                  <a:gd name="T51" fmla="*/ 38 h 46"/>
                  <a:gd name="T52" fmla="*/ 16 w 21"/>
                  <a:gd name="T53" fmla="*/ 36 h 46"/>
                  <a:gd name="T54" fmla="*/ 16 w 21"/>
                  <a:gd name="T55" fmla="*/ 33 h 46"/>
                  <a:gd name="T56" fmla="*/ 15 w 21"/>
                  <a:gd name="T57" fmla="*/ 30 h 46"/>
                  <a:gd name="T58" fmla="*/ 12 w 21"/>
                  <a:gd name="T59" fmla="*/ 26 h 46"/>
                  <a:gd name="T60" fmla="*/ 15 w 21"/>
                  <a:gd name="T61" fmla="*/ 26 h 46"/>
                  <a:gd name="T62" fmla="*/ 16 w 21"/>
                  <a:gd name="T63" fmla="*/ 26 h 46"/>
                  <a:gd name="T64" fmla="*/ 17 w 21"/>
                  <a:gd name="T65" fmla="*/ 22 h 46"/>
                  <a:gd name="T66" fmla="*/ 19 w 21"/>
                  <a:gd name="T67" fmla="*/ 21 h 46"/>
                  <a:gd name="T68" fmla="*/ 19 w 21"/>
                  <a:gd name="T69" fmla="*/ 20 h 46"/>
                  <a:gd name="T70" fmla="*/ 21 w 21"/>
                  <a:gd name="T71" fmla="*/ 18 h 46"/>
                  <a:gd name="T72" fmla="*/ 21 w 21"/>
                  <a:gd name="T73" fmla="*/ 18 h 46"/>
                  <a:gd name="T74" fmla="*/ 20 w 21"/>
                  <a:gd name="T75" fmla="*/ 14 h 46"/>
                  <a:gd name="T76" fmla="*/ 15 w 21"/>
                  <a:gd name="T77" fmla="*/ 10 h 46"/>
                  <a:gd name="T78" fmla="*/ 13 w 21"/>
                  <a:gd name="T79" fmla="*/ 9 h 46"/>
                  <a:gd name="T80" fmla="*/ 11 w 21"/>
                  <a:gd name="T81" fmla="*/ 6 h 46"/>
                  <a:gd name="T82" fmla="*/ 8 w 21"/>
                  <a:gd name="T83" fmla="*/ 4 h 46"/>
                  <a:gd name="T84" fmla="*/ 11 w 21"/>
                  <a:gd name="T85" fmla="*/ 5 h 46"/>
                  <a:gd name="T86" fmla="*/ 16 w 21"/>
                  <a:gd name="T87" fmla="*/ 9 h 46"/>
                  <a:gd name="T88" fmla="*/ 19 w 21"/>
                  <a:gd name="T89" fmla="*/ 9 h 46"/>
                  <a:gd name="T90" fmla="*/ 16 w 21"/>
                  <a:gd name="T91" fmla="*/ 4 h 46"/>
                  <a:gd name="T92" fmla="*/ 12 w 21"/>
                  <a:gd name="T93" fmla="*/ 1 h 46"/>
                  <a:gd name="T94" fmla="*/ 9 w 21"/>
                  <a:gd name="T9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 h="46">
                    <a:moveTo>
                      <a:pt x="9" y="0"/>
                    </a:moveTo>
                    <a:lnTo>
                      <a:pt x="9" y="0"/>
                    </a:lnTo>
                    <a:lnTo>
                      <a:pt x="7" y="0"/>
                    </a:lnTo>
                    <a:lnTo>
                      <a:pt x="5" y="0"/>
                    </a:lnTo>
                    <a:lnTo>
                      <a:pt x="4" y="1"/>
                    </a:lnTo>
                    <a:lnTo>
                      <a:pt x="4" y="1"/>
                    </a:lnTo>
                    <a:lnTo>
                      <a:pt x="3" y="3"/>
                    </a:lnTo>
                    <a:lnTo>
                      <a:pt x="4" y="4"/>
                    </a:lnTo>
                    <a:lnTo>
                      <a:pt x="4" y="8"/>
                    </a:lnTo>
                    <a:lnTo>
                      <a:pt x="4" y="8"/>
                    </a:lnTo>
                    <a:lnTo>
                      <a:pt x="5" y="10"/>
                    </a:lnTo>
                    <a:lnTo>
                      <a:pt x="5" y="10"/>
                    </a:lnTo>
                    <a:lnTo>
                      <a:pt x="5" y="13"/>
                    </a:lnTo>
                    <a:lnTo>
                      <a:pt x="4" y="14"/>
                    </a:lnTo>
                    <a:lnTo>
                      <a:pt x="4" y="14"/>
                    </a:lnTo>
                    <a:lnTo>
                      <a:pt x="3" y="17"/>
                    </a:lnTo>
                    <a:lnTo>
                      <a:pt x="3" y="21"/>
                    </a:lnTo>
                    <a:lnTo>
                      <a:pt x="3" y="21"/>
                    </a:lnTo>
                    <a:lnTo>
                      <a:pt x="1" y="22"/>
                    </a:lnTo>
                    <a:lnTo>
                      <a:pt x="1" y="22"/>
                    </a:lnTo>
                    <a:lnTo>
                      <a:pt x="0" y="24"/>
                    </a:lnTo>
                    <a:lnTo>
                      <a:pt x="0" y="24"/>
                    </a:lnTo>
                    <a:lnTo>
                      <a:pt x="0" y="25"/>
                    </a:lnTo>
                    <a:lnTo>
                      <a:pt x="0" y="25"/>
                    </a:lnTo>
                    <a:lnTo>
                      <a:pt x="0" y="25"/>
                    </a:lnTo>
                    <a:lnTo>
                      <a:pt x="1" y="26"/>
                    </a:lnTo>
                    <a:lnTo>
                      <a:pt x="3" y="28"/>
                    </a:lnTo>
                    <a:lnTo>
                      <a:pt x="3" y="28"/>
                    </a:lnTo>
                    <a:lnTo>
                      <a:pt x="3" y="33"/>
                    </a:lnTo>
                    <a:lnTo>
                      <a:pt x="3" y="33"/>
                    </a:lnTo>
                    <a:lnTo>
                      <a:pt x="4" y="37"/>
                    </a:lnTo>
                    <a:lnTo>
                      <a:pt x="4" y="37"/>
                    </a:lnTo>
                    <a:lnTo>
                      <a:pt x="4" y="40"/>
                    </a:lnTo>
                    <a:lnTo>
                      <a:pt x="4" y="40"/>
                    </a:lnTo>
                    <a:lnTo>
                      <a:pt x="5" y="42"/>
                    </a:lnTo>
                    <a:lnTo>
                      <a:pt x="5" y="42"/>
                    </a:lnTo>
                    <a:lnTo>
                      <a:pt x="7" y="45"/>
                    </a:lnTo>
                    <a:lnTo>
                      <a:pt x="7" y="45"/>
                    </a:lnTo>
                    <a:lnTo>
                      <a:pt x="9" y="46"/>
                    </a:lnTo>
                    <a:lnTo>
                      <a:pt x="13" y="46"/>
                    </a:lnTo>
                    <a:lnTo>
                      <a:pt x="13" y="46"/>
                    </a:lnTo>
                    <a:lnTo>
                      <a:pt x="16" y="46"/>
                    </a:lnTo>
                    <a:lnTo>
                      <a:pt x="19" y="46"/>
                    </a:lnTo>
                    <a:lnTo>
                      <a:pt x="19" y="46"/>
                    </a:lnTo>
                    <a:lnTo>
                      <a:pt x="19" y="45"/>
                    </a:lnTo>
                    <a:lnTo>
                      <a:pt x="17" y="44"/>
                    </a:lnTo>
                    <a:lnTo>
                      <a:pt x="16" y="42"/>
                    </a:lnTo>
                    <a:lnTo>
                      <a:pt x="12" y="41"/>
                    </a:lnTo>
                    <a:lnTo>
                      <a:pt x="11" y="38"/>
                    </a:lnTo>
                    <a:lnTo>
                      <a:pt x="11" y="38"/>
                    </a:lnTo>
                    <a:lnTo>
                      <a:pt x="13" y="38"/>
                    </a:lnTo>
                    <a:lnTo>
                      <a:pt x="16" y="38"/>
                    </a:lnTo>
                    <a:lnTo>
                      <a:pt x="16" y="38"/>
                    </a:lnTo>
                    <a:lnTo>
                      <a:pt x="16" y="36"/>
                    </a:lnTo>
                    <a:lnTo>
                      <a:pt x="16" y="33"/>
                    </a:lnTo>
                    <a:lnTo>
                      <a:pt x="16" y="33"/>
                    </a:lnTo>
                    <a:lnTo>
                      <a:pt x="15" y="30"/>
                    </a:lnTo>
                    <a:lnTo>
                      <a:pt x="15" y="30"/>
                    </a:lnTo>
                    <a:lnTo>
                      <a:pt x="13" y="29"/>
                    </a:lnTo>
                    <a:lnTo>
                      <a:pt x="12" y="26"/>
                    </a:lnTo>
                    <a:lnTo>
                      <a:pt x="12" y="26"/>
                    </a:lnTo>
                    <a:lnTo>
                      <a:pt x="15" y="26"/>
                    </a:lnTo>
                    <a:lnTo>
                      <a:pt x="16" y="26"/>
                    </a:lnTo>
                    <a:lnTo>
                      <a:pt x="16" y="26"/>
                    </a:lnTo>
                    <a:lnTo>
                      <a:pt x="17" y="25"/>
                    </a:lnTo>
                    <a:lnTo>
                      <a:pt x="17" y="22"/>
                    </a:lnTo>
                    <a:lnTo>
                      <a:pt x="17" y="22"/>
                    </a:lnTo>
                    <a:lnTo>
                      <a:pt x="19" y="21"/>
                    </a:lnTo>
                    <a:lnTo>
                      <a:pt x="19" y="21"/>
                    </a:lnTo>
                    <a:lnTo>
                      <a:pt x="19" y="20"/>
                    </a:lnTo>
                    <a:lnTo>
                      <a:pt x="19" y="20"/>
                    </a:lnTo>
                    <a:lnTo>
                      <a:pt x="21" y="18"/>
                    </a:lnTo>
                    <a:lnTo>
                      <a:pt x="21" y="18"/>
                    </a:lnTo>
                    <a:lnTo>
                      <a:pt x="21" y="18"/>
                    </a:lnTo>
                    <a:lnTo>
                      <a:pt x="21" y="17"/>
                    </a:lnTo>
                    <a:lnTo>
                      <a:pt x="20" y="14"/>
                    </a:lnTo>
                    <a:lnTo>
                      <a:pt x="15" y="10"/>
                    </a:lnTo>
                    <a:lnTo>
                      <a:pt x="15" y="10"/>
                    </a:lnTo>
                    <a:lnTo>
                      <a:pt x="13" y="9"/>
                    </a:lnTo>
                    <a:lnTo>
                      <a:pt x="13" y="9"/>
                    </a:lnTo>
                    <a:lnTo>
                      <a:pt x="11" y="6"/>
                    </a:lnTo>
                    <a:lnTo>
                      <a:pt x="11" y="6"/>
                    </a:lnTo>
                    <a:lnTo>
                      <a:pt x="9" y="5"/>
                    </a:lnTo>
                    <a:lnTo>
                      <a:pt x="8" y="4"/>
                    </a:lnTo>
                    <a:lnTo>
                      <a:pt x="8" y="4"/>
                    </a:lnTo>
                    <a:lnTo>
                      <a:pt x="11" y="5"/>
                    </a:lnTo>
                    <a:lnTo>
                      <a:pt x="13" y="8"/>
                    </a:lnTo>
                    <a:lnTo>
                      <a:pt x="16" y="9"/>
                    </a:lnTo>
                    <a:lnTo>
                      <a:pt x="19" y="9"/>
                    </a:lnTo>
                    <a:lnTo>
                      <a:pt x="19" y="9"/>
                    </a:lnTo>
                    <a:lnTo>
                      <a:pt x="19" y="6"/>
                    </a:lnTo>
                    <a:lnTo>
                      <a:pt x="16" y="4"/>
                    </a:lnTo>
                    <a:lnTo>
                      <a:pt x="16" y="4"/>
                    </a:lnTo>
                    <a:lnTo>
                      <a:pt x="12" y="1"/>
                    </a:lnTo>
                    <a:lnTo>
                      <a:pt x="11" y="0"/>
                    </a:lnTo>
                    <a:lnTo>
                      <a:pt x="9" y="0"/>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51" name="Freeform 16">
                <a:extLst>
                  <a:ext uri="{FF2B5EF4-FFF2-40B4-BE49-F238E27FC236}">
                    <a16:creationId xmlns:a16="http://schemas.microsoft.com/office/drawing/2014/main" id="{F55D828A-0051-4201-BC8C-6E18E44EB5FE}"/>
                  </a:ext>
                </a:extLst>
              </p:cNvPr>
              <p:cNvSpPr>
                <a:spLocks/>
              </p:cNvSpPr>
              <p:nvPr/>
            </p:nvSpPr>
            <p:spPr bwMode="auto">
              <a:xfrm>
                <a:off x="4068060" y="3713329"/>
                <a:ext cx="40340" cy="88364"/>
              </a:xfrm>
              <a:custGeom>
                <a:avLst/>
                <a:gdLst>
                  <a:gd name="T0" fmla="*/ 9 w 21"/>
                  <a:gd name="T1" fmla="*/ 0 h 46"/>
                  <a:gd name="T2" fmla="*/ 5 w 21"/>
                  <a:gd name="T3" fmla="*/ 0 h 46"/>
                  <a:gd name="T4" fmla="*/ 4 w 21"/>
                  <a:gd name="T5" fmla="*/ 1 h 46"/>
                  <a:gd name="T6" fmla="*/ 4 w 21"/>
                  <a:gd name="T7" fmla="*/ 4 h 46"/>
                  <a:gd name="T8" fmla="*/ 4 w 21"/>
                  <a:gd name="T9" fmla="*/ 8 h 46"/>
                  <a:gd name="T10" fmla="*/ 5 w 21"/>
                  <a:gd name="T11" fmla="*/ 10 h 46"/>
                  <a:gd name="T12" fmla="*/ 4 w 21"/>
                  <a:gd name="T13" fmla="*/ 14 h 46"/>
                  <a:gd name="T14" fmla="*/ 3 w 21"/>
                  <a:gd name="T15" fmla="*/ 17 h 46"/>
                  <a:gd name="T16" fmla="*/ 3 w 21"/>
                  <a:gd name="T17" fmla="*/ 21 h 46"/>
                  <a:gd name="T18" fmla="*/ 1 w 21"/>
                  <a:gd name="T19" fmla="*/ 22 h 46"/>
                  <a:gd name="T20" fmla="*/ 0 w 21"/>
                  <a:gd name="T21" fmla="*/ 24 h 46"/>
                  <a:gd name="T22" fmla="*/ 0 w 21"/>
                  <a:gd name="T23" fmla="*/ 25 h 46"/>
                  <a:gd name="T24" fmla="*/ 1 w 21"/>
                  <a:gd name="T25" fmla="*/ 26 h 46"/>
                  <a:gd name="T26" fmla="*/ 3 w 21"/>
                  <a:gd name="T27" fmla="*/ 28 h 46"/>
                  <a:gd name="T28" fmla="*/ 3 w 21"/>
                  <a:gd name="T29" fmla="*/ 33 h 46"/>
                  <a:gd name="T30" fmla="*/ 4 w 21"/>
                  <a:gd name="T31" fmla="*/ 37 h 46"/>
                  <a:gd name="T32" fmla="*/ 4 w 21"/>
                  <a:gd name="T33" fmla="*/ 40 h 46"/>
                  <a:gd name="T34" fmla="*/ 5 w 21"/>
                  <a:gd name="T35" fmla="*/ 42 h 46"/>
                  <a:gd name="T36" fmla="*/ 7 w 21"/>
                  <a:gd name="T37" fmla="*/ 45 h 46"/>
                  <a:gd name="T38" fmla="*/ 13 w 21"/>
                  <a:gd name="T39" fmla="*/ 46 h 46"/>
                  <a:gd name="T40" fmla="*/ 16 w 21"/>
                  <a:gd name="T41" fmla="*/ 46 h 46"/>
                  <a:gd name="T42" fmla="*/ 19 w 21"/>
                  <a:gd name="T43" fmla="*/ 46 h 46"/>
                  <a:gd name="T44" fmla="*/ 17 w 21"/>
                  <a:gd name="T45" fmla="*/ 44 h 46"/>
                  <a:gd name="T46" fmla="*/ 12 w 21"/>
                  <a:gd name="T47" fmla="*/ 41 h 46"/>
                  <a:gd name="T48" fmla="*/ 11 w 21"/>
                  <a:gd name="T49" fmla="*/ 38 h 46"/>
                  <a:gd name="T50" fmla="*/ 16 w 21"/>
                  <a:gd name="T51" fmla="*/ 38 h 46"/>
                  <a:gd name="T52" fmla="*/ 16 w 21"/>
                  <a:gd name="T53" fmla="*/ 36 h 46"/>
                  <a:gd name="T54" fmla="*/ 16 w 21"/>
                  <a:gd name="T55" fmla="*/ 33 h 46"/>
                  <a:gd name="T56" fmla="*/ 15 w 21"/>
                  <a:gd name="T57" fmla="*/ 30 h 46"/>
                  <a:gd name="T58" fmla="*/ 12 w 21"/>
                  <a:gd name="T59" fmla="*/ 26 h 46"/>
                  <a:gd name="T60" fmla="*/ 15 w 21"/>
                  <a:gd name="T61" fmla="*/ 26 h 46"/>
                  <a:gd name="T62" fmla="*/ 16 w 21"/>
                  <a:gd name="T63" fmla="*/ 26 h 46"/>
                  <a:gd name="T64" fmla="*/ 17 w 21"/>
                  <a:gd name="T65" fmla="*/ 22 h 46"/>
                  <a:gd name="T66" fmla="*/ 19 w 21"/>
                  <a:gd name="T67" fmla="*/ 21 h 46"/>
                  <a:gd name="T68" fmla="*/ 19 w 21"/>
                  <a:gd name="T69" fmla="*/ 20 h 46"/>
                  <a:gd name="T70" fmla="*/ 21 w 21"/>
                  <a:gd name="T71" fmla="*/ 18 h 46"/>
                  <a:gd name="T72" fmla="*/ 21 w 21"/>
                  <a:gd name="T73" fmla="*/ 18 h 46"/>
                  <a:gd name="T74" fmla="*/ 20 w 21"/>
                  <a:gd name="T75" fmla="*/ 14 h 46"/>
                  <a:gd name="T76" fmla="*/ 15 w 21"/>
                  <a:gd name="T77" fmla="*/ 10 h 46"/>
                  <a:gd name="T78" fmla="*/ 13 w 21"/>
                  <a:gd name="T79" fmla="*/ 9 h 46"/>
                  <a:gd name="T80" fmla="*/ 11 w 21"/>
                  <a:gd name="T81" fmla="*/ 6 h 46"/>
                  <a:gd name="T82" fmla="*/ 8 w 21"/>
                  <a:gd name="T83" fmla="*/ 4 h 46"/>
                  <a:gd name="T84" fmla="*/ 11 w 21"/>
                  <a:gd name="T85" fmla="*/ 5 h 46"/>
                  <a:gd name="T86" fmla="*/ 16 w 21"/>
                  <a:gd name="T87" fmla="*/ 9 h 46"/>
                  <a:gd name="T88" fmla="*/ 19 w 21"/>
                  <a:gd name="T89" fmla="*/ 9 h 46"/>
                  <a:gd name="T90" fmla="*/ 16 w 21"/>
                  <a:gd name="T91" fmla="*/ 4 h 46"/>
                  <a:gd name="T92" fmla="*/ 12 w 21"/>
                  <a:gd name="T93" fmla="*/ 1 h 46"/>
                  <a:gd name="T94" fmla="*/ 9 w 21"/>
                  <a:gd name="T9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 h="46">
                    <a:moveTo>
                      <a:pt x="9" y="0"/>
                    </a:moveTo>
                    <a:lnTo>
                      <a:pt x="9" y="0"/>
                    </a:lnTo>
                    <a:lnTo>
                      <a:pt x="7" y="0"/>
                    </a:lnTo>
                    <a:lnTo>
                      <a:pt x="5" y="0"/>
                    </a:lnTo>
                    <a:lnTo>
                      <a:pt x="4" y="1"/>
                    </a:lnTo>
                    <a:lnTo>
                      <a:pt x="4" y="1"/>
                    </a:lnTo>
                    <a:lnTo>
                      <a:pt x="3" y="3"/>
                    </a:lnTo>
                    <a:lnTo>
                      <a:pt x="4" y="4"/>
                    </a:lnTo>
                    <a:lnTo>
                      <a:pt x="4" y="8"/>
                    </a:lnTo>
                    <a:lnTo>
                      <a:pt x="4" y="8"/>
                    </a:lnTo>
                    <a:lnTo>
                      <a:pt x="5" y="10"/>
                    </a:lnTo>
                    <a:lnTo>
                      <a:pt x="5" y="10"/>
                    </a:lnTo>
                    <a:lnTo>
                      <a:pt x="5" y="13"/>
                    </a:lnTo>
                    <a:lnTo>
                      <a:pt x="4" y="14"/>
                    </a:lnTo>
                    <a:lnTo>
                      <a:pt x="4" y="14"/>
                    </a:lnTo>
                    <a:lnTo>
                      <a:pt x="3" y="17"/>
                    </a:lnTo>
                    <a:lnTo>
                      <a:pt x="3" y="21"/>
                    </a:lnTo>
                    <a:lnTo>
                      <a:pt x="3" y="21"/>
                    </a:lnTo>
                    <a:lnTo>
                      <a:pt x="1" y="22"/>
                    </a:lnTo>
                    <a:lnTo>
                      <a:pt x="1" y="22"/>
                    </a:lnTo>
                    <a:lnTo>
                      <a:pt x="0" y="24"/>
                    </a:lnTo>
                    <a:lnTo>
                      <a:pt x="0" y="24"/>
                    </a:lnTo>
                    <a:lnTo>
                      <a:pt x="0" y="25"/>
                    </a:lnTo>
                    <a:lnTo>
                      <a:pt x="0" y="25"/>
                    </a:lnTo>
                    <a:lnTo>
                      <a:pt x="0" y="25"/>
                    </a:lnTo>
                    <a:lnTo>
                      <a:pt x="1" y="26"/>
                    </a:lnTo>
                    <a:lnTo>
                      <a:pt x="3" y="28"/>
                    </a:lnTo>
                    <a:lnTo>
                      <a:pt x="3" y="28"/>
                    </a:lnTo>
                    <a:lnTo>
                      <a:pt x="3" y="33"/>
                    </a:lnTo>
                    <a:lnTo>
                      <a:pt x="3" y="33"/>
                    </a:lnTo>
                    <a:lnTo>
                      <a:pt x="4" y="37"/>
                    </a:lnTo>
                    <a:lnTo>
                      <a:pt x="4" y="37"/>
                    </a:lnTo>
                    <a:lnTo>
                      <a:pt x="4" y="40"/>
                    </a:lnTo>
                    <a:lnTo>
                      <a:pt x="4" y="40"/>
                    </a:lnTo>
                    <a:lnTo>
                      <a:pt x="5" y="42"/>
                    </a:lnTo>
                    <a:lnTo>
                      <a:pt x="5" y="42"/>
                    </a:lnTo>
                    <a:lnTo>
                      <a:pt x="7" y="45"/>
                    </a:lnTo>
                    <a:lnTo>
                      <a:pt x="7" y="45"/>
                    </a:lnTo>
                    <a:lnTo>
                      <a:pt x="9" y="46"/>
                    </a:lnTo>
                    <a:lnTo>
                      <a:pt x="13" y="46"/>
                    </a:lnTo>
                    <a:lnTo>
                      <a:pt x="13" y="46"/>
                    </a:lnTo>
                    <a:lnTo>
                      <a:pt x="16" y="46"/>
                    </a:lnTo>
                    <a:lnTo>
                      <a:pt x="19" y="46"/>
                    </a:lnTo>
                    <a:lnTo>
                      <a:pt x="19" y="46"/>
                    </a:lnTo>
                    <a:lnTo>
                      <a:pt x="19" y="45"/>
                    </a:lnTo>
                    <a:lnTo>
                      <a:pt x="17" y="44"/>
                    </a:lnTo>
                    <a:lnTo>
                      <a:pt x="16" y="42"/>
                    </a:lnTo>
                    <a:lnTo>
                      <a:pt x="12" y="41"/>
                    </a:lnTo>
                    <a:lnTo>
                      <a:pt x="11" y="38"/>
                    </a:lnTo>
                    <a:lnTo>
                      <a:pt x="11" y="38"/>
                    </a:lnTo>
                    <a:lnTo>
                      <a:pt x="13" y="38"/>
                    </a:lnTo>
                    <a:lnTo>
                      <a:pt x="16" y="38"/>
                    </a:lnTo>
                    <a:lnTo>
                      <a:pt x="16" y="38"/>
                    </a:lnTo>
                    <a:lnTo>
                      <a:pt x="16" y="36"/>
                    </a:lnTo>
                    <a:lnTo>
                      <a:pt x="16" y="33"/>
                    </a:lnTo>
                    <a:lnTo>
                      <a:pt x="16" y="33"/>
                    </a:lnTo>
                    <a:lnTo>
                      <a:pt x="15" y="30"/>
                    </a:lnTo>
                    <a:lnTo>
                      <a:pt x="15" y="30"/>
                    </a:lnTo>
                    <a:lnTo>
                      <a:pt x="13" y="29"/>
                    </a:lnTo>
                    <a:lnTo>
                      <a:pt x="12" y="26"/>
                    </a:lnTo>
                    <a:lnTo>
                      <a:pt x="12" y="26"/>
                    </a:lnTo>
                    <a:lnTo>
                      <a:pt x="15" y="26"/>
                    </a:lnTo>
                    <a:lnTo>
                      <a:pt x="16" y="26"/>
                    </a:lnTo>
                    <a:lnTo>
                      <a:pt x="16" y="26"/>
                    </a:lnTo>
                    <a:lnTo>
                      <a:pt x="17" y="25"/>
                    </a:lnTo>
                    <a:lnTo>
                      <a:pt x="17" y="22"/>
                    </a:lnTo>
                    <a:lnTo>
                      <a:pt x="17" y="22"/>
                    </a:lnTo>
                    <a:lnTo>
                      <a:pt x="19" y="21"/>
                    </a:lnTo>
                    <a:lnTo>
                      <a:pt x="19" y="21"/>
                    </a:lnTo>
                    <a:lnTo>
                      <a:pt x="19" y="20"/>
                    </a:lnTo>
                    <a:lnTo>
                      <a:pt x="19" y="20"/>
                    </a:lnTo>
                    <a:lnTo>
                      <a:pt x="21" y="18"/>
                    </a:lnTo>
                    <a:lnTo>
                      <a:pt x="21" y="18"/>
                    </a:lnTo>
                    <a:lnTo>
                      <a:pt x="21" y="18"/>
                    </a:lnTo>
                    <a:lnTo>
                      <a:pt x="21" y="17"/>
                    </a:lnTo>
                    <a:lnTo>
                      <a:pt x="20" y="14"/>
                    </a:lnTo>
                    <a:lnTo>
                      <a:pt x="15" y="10"/>
                    </a:lnTo>
                    <a:lnTo>
                      <a:pt x="15" y="10"/>
                    </a:lnTo>
                    <a:lnTo>
                      <a:pt x="13" y="9"/>
                    </a:lnTo>
                    <a:lnTo>
                      <a:pt x="13" y="9"/>
                    </a:lnTo>
                    <a:lnTo>
                      <a:pt x="11" y="6"/>
                    </a:lnTo>
                    <a:lnTo>
                      <a:pt x="11" y="6"/>
                    </a:lnTo>
                    <a:lnTo>
                      <a:pt x="9" y="5"/>
                    </a:lnTo>
                    <a:lnTo>
                      <a:pt x="8" y="4"/>
                    </a:lnTo>
                    <a:lnTo>
                      <a:pt x="8" y="4"/>
                    </a:lnTo>
                    <a:lnTo>
                      <a:pt x="11" y="5"/>
                    </a:lnTo>
                    <a:lnTo>
                      <a:pt x="13" y="8"/>
                    </a:lnTo>
                    <a:lnTo>
                      <a:pt x="16" y="9"/>
                    </a:lnTo>
                    <a:lnTo>
                      <a:pt x="19" y="9"/>
                    </a:lnTo>
                    <a:lnTo>
                      <a:pt x="19" y="9"/>
                    </a:lnTo>
                    <a:lnTo>
                      <a:pt x="19" y="6"/>
                    </a:lnTo>
                    <a:lnTo>
                      <a:pt x="16" y="4"/>
                    </a:lnTo>
                    <a:lnTo>
                      <a:pt x="16" y="4"/>
                    </a:lnTo>
                    <a:lnTo>
                      <a:pt x="12" y="1"/>
                    </a:lnTo>
                    <a:lnTo>
                      <a:pt x="11" y="0"/>
                    </a:lnTo>
                    <a:lnTo>
                      <a:pt x="9" y="0"/>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52" name="Freeform 17">
                <a:extLst>
                  <a:ext uri="{FF2B5EF4-FFF2-40B4-BE49-F238E27FC236}">
                    <a16:creationId xmlns:a16="http://schemas.microsoft.com/office/drawing/2014/main" id="{647C0F67-A18D-410B-8FD4-E62F0085AABA}"/>
                  </a:ext>
                </a:extLst>
              </p:cNvPr>
              <p:cNvSpPr>
                <a:spLocks/>
              </p:cNvSpPr>
              <p:nvPr/>
            </p:nvSpPr>
            <p:spPr bwMode="auto">
              <a:xfrm>
                <a:off x="4046930" y="3817060"/>
                <a:ext cx="28814" cy="44182"/>
              </a:xfrm>
              <a:custGeom>
                <a:avLst/>
                <a:gdLst>
                  <a:gd name="T0" fmla="*/ 7 w 15"/>
                  <a:gd name="T1" fmla="*/ 4 h 23"/>
                  <a:gd name="T2" fmla="*/ 7 w 15"/>
                  <a:gd name="T3" fmla="*/ 4 h 23"/>
                  <a:gd name="T4" fmla="*/ 4 w 15"/>
                  <a:gd name="T5" fmla="*/ 7 h 23"/>
                  <a:gd name="T6" fmla="*/ 2 w 15"/>
                  <a:gd name="T7" fmla="*/ 9 h 23"/>
                  <a:gd name="T8" fmla="*/ 2 w 15"/>
                  <a:gd name="T9" fmla="*/ 9 h 23"/>
                  <a:gd name="T10" fmla="*/ 0 w 15"/>
                  <a:gd name="T11" fmla="*/ 13 h 23"/>
                  <a:gd name="T12" fmla="*/ 0 w 15"/>
                  <a:gd name="T13" fmla="*/ 13 h 23"/>
                  <a:gd name="T14" fmla="*/ 0 w 15"/>
                  <a:gd name="T15" fmla="*/ 16 h 23"/>
                  <a:gd name="T16" fmla="*/ 0 w 15"/>
                  <a:gd name="T17" fmla="*/ 16 h 23"/>
                  <a:gd name="T18" fmla="*/ 0 w 15"/>
                  <a:gd name="T19" fmla="*/ 19 h 23"/>
                  <a:gd name="T20" fmla="*/ 0 w 15"/>
                  <a:gd name="T21" fmla="*/ 19 h 23"/>
                  <a:gd name="T22" fmla="*/ 0 w 15"/>
                  <a:gd name="T23" fmla="*/ 21 h 23"/>
                  <a:gd name="T24" fmla="*/ 3 w 15"/>
                  <a:gd name="T25" fmla="*/ 23 h 23"/>
                  <a:gd name="T26" fmla="*/ 3 w 15"/>
                  <a:gd name="T27" fmla="*/ 23 h 23"/>
                  <a:gd name="T28" fmla="*/ 4 w 15"/>
                  <a:gd name="T29" fmla="*/ 20 h 23"/>
                  <a:gd name="T30" fmla="*/ 4 w 15"/>
                  <a:gd name="T31" fmla="*/ 20 h 23"/>
                  <a:gd name="T32" fmla="*/ 4 w 15"/>
                  <a:gd name="T33" fmla="*/ 17 h 23"/>
                  <a:gd name="T34" fmla="*/ 4 w 15"/>
                  <a:gd name="T35" fmla="*/ 17 h 23"/>
                  <a:gd name="T36" fmla="*/ 7 w 15"/>
                  <a:gd name="T37" fmla="*/ 17 h 23"/>
                  <a:gd name="T38" fmla="*/ 8 w 15"/>
                  <a:gd name="T39" fmla="*/ 17 h 23"/>
                  <a:gd name="T40" fmla="*/ 8 w 15"/>
                  <a:gd name="T41" fmla="*/ 17 h 23"/>
                  <a:gd name="T42" fmla="*/ 11 w 15"/>
                  <a:gd name="T43" fmla="*/ 16 h 23"/>
                  <a:gd name="T44" fmla="*/ 12 w 15"/>
                  <a:gd name="T45" fmla="*/ 13 h 23"/>
                  <a:gd name="T46" fmla="*/ 12 w 15"/>
                  <a:gd name="T47" fmla="*/ 13 h 23"/>
                  <a:gd name="T48" fmla="*/ 14 w 15"/>
                  <a:gd name="T49" fmla="*/ 12 h 23"/>
                  <a:gd name="T50" fmla="*/ 15 w 15"/>
                  <a:gd name="T51" fmla="*/ 9 h 23"/>
                  <a:gd name="T52" fmla="*/ 15 w 15"/>
                  <a:gd name="T53" fmla="*/ 9 h 23"/>
                  <a:gd name="T54" fmla="*/ 15 w 15"/>
                  <a:gd name="T55" fmla="*/ 8 h 23"/>
                  <a:gd name="T56" fmla="*/ 14 w 15"/>
                  <a:gd name="T57" fmla="*/ 7 h 23"/>
                  <a:gd name="T58" fmla="*/ 14 w 15"/>
                  <a:gd name="T59" fmla="*/ 7 h 23"/>
                  <a:gd name="T60" fmla="*/ 12 w 15"/>
                  <a:gd name="T61" fmla="*/ 4 h 23"/>
                  <a:gd name="T62" fmla="*/ 12 w 15"/>
                  <a:gd name="T63" fmla="*/ 4 h 23"/>
                  <a:gd name="T64" fmla="*/ 12 w 15"/>
                  <a:gd name="T65" fmla="*/ 1 h 23"/>
                  <a:gd name="T66" fmla="*/ 12 w 15"/>
                  <a:gd name="T67" fmla="*/ 0 h 23"/>
                  <a:gd name="T68" fmla="*/ 12 w 15"/>
                  <a:gd name="T69" fmla="*/ 0 h 23"/>
                  <a:gd name="T70" fmla="*/ 11 w 15"/>
                  <a:gd name="T71" fmla="*/ 0 h 23"/>
                  <a:gd name="T72" fmla="*/ 10 w 15"/>
                  <a:gd name="T73" fmla="*/ 1 h 23"/>
                  <a:gd name="T74" fmla="*/ 7 w 15"/>
                  <a:gd name="T75"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 h="23">
                    <a:moveTo>
                      <a:pt x="7" y="4"/>
                    </a:moveTo>
                    <a:lnTo>
                      <a:pt x="7" y="4"/>
                    </a:lnTo>
                    <a:lnTo>
                      <a:pt x="4" y="7"/>
                    </a:lnTo>
                    <a:lnTo>
                      <a:pt x="2" y="9"/>
                    </a:lnTo>
                    <a:lnTo>
                      <a:pt x="2" y="9"/>
                    </a:lnTo>
                    <a:lnTo>
                      <a:pt x="0" y="13"/>
                    </a:lnTo>
                    <a:lnTo>
                      <a:pt x="0" y="13"/>
                    </a:lnTo>
                    <a:lnTo>
                      <a:pt x="0" y="16"/>
                    </a:lnTo>
                    <a:lnTo>
                      <a:pt x="0" y="16"/>
                    </a:lnTo>
                    <a:lnTo>
                      <a:pt x="0" y="19"/>
                    </a:lnTo>
                    <a:lnTo>
                      <a:pt x="0" y="19"/>
                    </a:lnTo>
                    <a:lnTo>
                      <a:pt x="0" y="21"/>
                    </a:lnTo>
                    <a:lnTo>
                      <a:pt x="3" y="23"/>
                    </a:lnTo>
                    <a:lnTo>
                      <a:pt x="3" y="23"/>
                    </a:lnTo>
                    <a:lnTo>
                      <a:pt x="4" y="20"/>
                    </a:lnTo>
                    <a:lnTo>
                      <a:pt x="4" y="20"/>
                    </a:lnTo>
                    <a:lnTo>
                      <a:pt x="4" y="17"/>
                    </a:lnTo>
                    <a:lnTo>
                      <a:pt x="4" y="17"/>
                    </a:lnTo>
                    <a:lnTo>
                      <a:pt x="7" y="17"/>
                    </a:lnTo>
                    <a:lnTo>
                      <a:pt x="8" y="17"/>
                    </a:lnTo>
                    <a:lnTo>
                      <a:pt x="8" y="17"/>
                    </a:lnTo>
                    <a:lnTo>
                      <a:pt x="11" y="16"/>
                    </a:lnTo>
                    <a:lnTo>
                      <a:pt x="12" y="13"/>
                    </a:lnTo>
                    <a:lnTo>
                      <a:pt x="12" y="13"/>
                    </a:lnTo>
                    <a:lnTo>
                      <a:pt x="14" y="12"/>
                    </a:lnTo>
                    <a:lnTo>
                      <a:pt x="15" y="9"/>
                    </a:lnTo>
                    <a:lnTo>
                      <a:pt x="15" y="9"/>
                    </a:lnTo>
                    <a:lnTo>
                      <a:pt x="15" y="8"/>
                    </a:lnTo>
                    <a:lnTo>
                      <a:pt x="14" y="7"/>
                    </a:lnTo>
                    <a:lnTo>
                      <a:pt x="14" y="7"/>
                    </a:lnTo>
                    <a:lnTo>
                      <a:pt x="12" y="4"/>
                    </a:lnTo>
                    <a:lnTo>
                      <a:pt x="12" y="4"/>
                    </a:lnTo>
                    <a:lnTo>
                      <a:pt x="12" y="1"/>
                    </a:lnTo>
                    <a:lnTo>
                      <a:pt x="12" y="0"/>
                    </a:lnTo>
                    <a:lnTo>
                      <a:pt x="12" y="0"/>
                    </a:lnTo>
                    <a:lnTo>
                      <a:pt x="11" y="0"/>
                    </a:lnTo>
                    <a:lnTo>
                      <a:pt x="10" y="1"/>
                    </a:lnTo>
                    <a:lnTo>
                      <a:pt x="7" y="4"/>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53" name="Freeform 18">
                <a:extLst>
                  <a:ext uri="{FF2B5EF4-FFF2-40B4-BE49-F238E27FC236}">
                    <a16:creationId xmlns:a16="http://schemas.microsoft.com/office/drawing/2014/main" id="{ADE7A4E0-6B24-42D4-B81B-FD7373549D48}"/>
                  </a:ext>
                </a:extLst>
              </p:cNvPr>
              <p:cNvSpPr>
                <a:spLocks/>
              </p:cNvSpPr>
              <p:nvPr/>
            </p:nvSpPr>
            <p:spPr bwMode="auto">
              <a:xfrm>
                <a:off x="4046930" y="3817060"/>
                <a:ext cx="28814" cy="44182"/>
              </a:xfrm>
              <a:custGeom>
                <a:avLst/>
                <a:gdLst>
                  <a:gd name="T0" fmla="*/ 7 w 15"/>
                  <a:gd name="T1" fmla="*/ 4 h 23"/>
                  <a:gd name="T2" fmla="*/ 7 w 15"/>
                  <a:gd name="T3" fmla="*/ 4 h 23"/>
                  <a:gd name="T4" fmla="*/ 4 w 15"/>
                  <a:gd name="T5" fmla="*/ 7 h 23"/>
                  <a:gd name="T6" fmla="*/ 2 w 15"/>
                  <a:gd name="T7" fmla="*/ 9 h 23"/>
                  <a:gd name="T8" fmla="*/ 2 w 15"/>
                  <a:gd name="T9" fmla="*/ 9 h 23"/>
                  <a:gd name="T10" fmla="*/ 0 w 15"/>
                  <a:gd name="T11" fmla="*/ 13 h 23"/>
                  <a:gd name="T12" fmla="*/ 0 w 15"/>
                  <a:gd name="T13" fmla="*/ 13 h 23"/>
                  <a:gd name="T14" fmla="*/ 0 w 15"/>
                  <a:gd name="T15" fmla="*/ 16 h 23"/>
                  <a:gd name="T16" fmla="*/ 0 w 15"/>
                  <a:gd name="T17" fmla="*/ 16 h 23"/>
                  <a:gd name="T18" fmla="*/ 0 w 15"/>
                  <a:gd name="T19" fmla="*/ 19 h 23"/>
                  <a:gd name="T20" fmla="*/ 0 w 15"/>
                  <a:gd name="T21" fmla="*/ 19 h 23"/>
                  <a:gd name="T22" fmla="*/ 0 w 15"/>
                  <a:gd name="T23" fmla="*/ 21 h 23"/>
                  <a:gd name="T24" fmla="*/ 3 w 15"/>
                  <a:gd name="T25" fmla="*/ 23 h 23"/>
                  <a:gd name="T26" fmla="*/ 3 w 15"/>
                  <a:gd name="T27" fmla="*/ 23 h 23"/>
                  <a:gd name="T28" fmla="*/ 4 w 15"/>
                  <a:gd name="T29" fmla="*/ 20 h 23"/>
                  <a:gd name="T30" fmla="*/ 4 w 15"/>
                  <a:gd name="T31" fmla="*/ 20 h 23"/>
                  <a:gd name="T32" fmla="*/ 4 w 15"/>
                  <a:gd name="T33" fmla="*/ 17 h 23"/>
                  <a:gd name="T34" fmla="*/ 4 w 15"/>
                  <a:gd name="T35" fmla="*/ 17 h 23"/>
                  <a:gd name="T36" fmla="*/ 7 w 15"/>
                  <a:gd name="T37" fmla="*/ 17 h 23"/>
                  <a:gd name="T38" fmla="*/ 8 w 15"/>
                  <a:gd name="T39" fmla="*/ 17 h 23"/>
                  <a:gd name="T40" fmla="*/ 8 w 15"/>
                  <a:gd name="T41" fmla="*/ 17 h 23"/>
                  <a:gd name="T42" fmla="*/ 11 w 15"/>
                  <a:gd name="T43" fmla="*/ 16 h 23"/>
                  <a:gd name="T44" fmla="*/ 12 w 15"/>
                  <a:gd name="T45" fmla="*/ 13 h 23"/>
                  <a:gd name="T46" fmla="*/ 12 w 15"/>
                  <a:gd name="T47" fmla="*/ 13 h 23"/>
                  <a:gd name="T48" fmla="*/ 14 w 15"/>
                  <a:gd name="T49" fmla="*/ 12 h 23"/>
                  <a:gd name="T50" fmla="*/ 15 w 15"/>
                  <a:gd name="T51" fmla="*/ 9 h 23"/>
                  <a:gd name="T52" fmla="*/ 15 w 15"/>
                  <a:gd name="T53" fmla="*/ 9 h 23"/>
                  <a:gd name="T54" fmla="*/ 15 w 15"/>
                  <a:gd name="T55" fmla="*/ 8 h 23"/>
                  <a:gd name="T56" fmla="*/ 14 w 15"/>
                  <a:gd name="T57" fmla="*/ 7 h 23"/>
                  <a:gd name="T58" fmla="*/ 14 w 15"/>
                  <a:gd name="T59" fmla="*/ 7 h 23"/>
                  <a:gd name="T60" fmla="*/ 12 w 15"/>
                  <a:gd name="T61" fmla="*/ 4 h 23"/>
                  <a:gd name="T62" fmla="*/ 12 w 15"/>
                  <a:gd name="T63" fmla="*/ 4 h 23"/>
                  <a:gd name="T64" fmla="*/ 12 w 15"/>
                  <a:gd name="T65" fmla="*/ 1 h 23"/>
                  <a:gd name="T66" fmla="*/ 12 w 15"/>
                  <a:gd name="T67" fmla="*/ 0 h 23"/>
                  <a:gd name="T68" fmla="*/ 12 w 15"/>
                  <a:gd name="T69" fmla="*/ 0 h 23"/>
                  <a:gd name="T70" fmla="*/ 11 w 15"/>
                  <a:gd name="T71" fmla="*/ 0 h 23"/>
                  <a:gd name="T72" fmla="*/ 10 w 15"/>
                  <a:gd name="T73" fmla="*/ 1 h 23"/>
                  <a:gd name="T74" fmla="*/ 7 w 15"/>
                  <a:gd name="T75"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 h="23">
                    <a:moveTo>
                      <a:pt x="7" y="4"/>
                    </a:moveTo>
                    <a:lnTo>
                      <a:pt x="7" y="4"/>
                    </a:lnTo>
                    <a:lnTo>
                      <a:pt x="4" y="7"/>
                    </a:lnTo>
                    <a:lnTo>
                      <a:pt x="2" y="9"/>
                    </a:lnTo>
                    <a:lnTo>
                      <a:pt x="2" y="9"/>
                    </a:lnTo>
                    <a:lnTo>
                      <a:pt x="0" y="13"/>
                    </a:lnTo>
                    <a:lnTo>
                      <a:pt x="0" y="13"/>
                    </a:lnTo>
                    <a:lnTo>
                      <a:pt x="0" y="16"/>
                    </a:lnTo>
                    <a:lnTo>
                      <a:pt x="0" y="16"/>
                    </a:lnTo>
                    <a:lnTo>
                      <a:pt x="0" y="19"/>
                    </a:lnTo>
                    <a:lnTo>
                      <a:pt x="0" y="19"/>
                    </a:lnTo>
                    <a:lnTo>
                      <a:pt x="0" y="21"/>
                    </a:lnTo>
                    <a:lnTo>
                      <a:pt x="3" y="23"/>
                    </a:lnTo>
                    <a:lnTo>
                      <a:pt x="3" y="23"/>
                    </a:lnTo>
                    <a:lnTo>
                      <a:pt x="4" y="20"/>
                    </a:lnTo>
                    <a:lnTo>
                      <a:pt x="4" y="20"/>
                    </a:lnTo>
                    <a:lnTo>
                      <a:pt x="4" y="17"/>
                    </a:lnTo>
                    <a:lnTo>
                      <a:pt x="4" y="17"/>
                    </a:lnTo>
                    <a:lnTo>
                      <a:pt x="7" y="17"/>
                    </a:lnTo>
                    <a:lnTo>
                      <a:pt x="8" y="17"/>
                    </a:lnTo>
                    <a:lnTo>
                      <a:pt x="8" y="17"/>
                    </a:lnTo>
                    <a:lnTo>
                      <a:pt x="11" y="16"/>
                    </a:lnTo>
                    <a:lnTo>
                      <a:pt x="12" y="13"/>
                    </a:lnTo>
                    <a:lnTo>
                      <a:pt x="12" y="13"/>
                    </a:lnTo>
                    <a:lnTo>
                      <a:pt x="14" y="12"/>
                    </a:lnTo>
                    <a:lnTo>
                      <a:pt x="15" y="9"/>
                    </a:lnTo>
                    <a:lnTo>
                      <a:pt x="15" y="9"/>
                    </a:lnTo>
                    <a:lnTo>
                      <a:pt x="15" y="8"/>
                    </a:lnTo>
                    <a:lnTo>
                      <a:pt x="14" y="7"/>
                    </a:lnTo>
                    <a:lnTo>
                      <a:pt x="14" y="7"/>
                    </a:lnTo>
                    <a:lnTo>
                      <a:pt x="12" y="4"/>
                    </a:lnTo>
                    <a:lnTo>
                      <a:pt x="12" y="4"/>
                    </a:lnTo>
                    <a:lnTo>
                      <a:pt x="12" y="1"/>
                    </a:lnTo>
                    <a:lnTo>
                      <a:pt x="12" y="0"/>
                    </a:lnTo>
                    <a:lnTo>
                      <a:pt x="12" y="0"/>
                    </a:lnTo>
                    <a:lnTo>
                      <a:pt x="11" y="0"/>
                    </a:lnTo>
                    <a:lnTo>
                      <a:pt x="10" y="1"/>
                    </a:lnTo>
                    <a:lnTo>
                      <a:pt x="7" y="4"/>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54" name="Freeform 19">
                <a:extLst>
                  <a:ext uri="{FF2B5EF4-FFF2-40B4-BE49-F238E27FC236}">
                    <a16:creationId xmlns:a16="http://schemas.microsoft.com/office/drawing/2014/main" id="{EE14C009-C9C0-4836-863B-FAEC80AC1075}"/>
                  </a:ext>
                </a:extLst>
              </p:cNvPr>
              <p:cNvSpPr>
                <a:spLocks/>
              </p:cNvSpPr>
              <p:nvPr/>
            </p:nvSpPr>
            <p:spPr bwMode="auto">
              <a:xfrm>
                <a:off x="4183317" y="3632649"/>
                <a:ext cx="180569" cy="197858"/>
              </a:xfrm>
              <a:custGeom>
                <a:avLst/>
                <a:gdLst>
                  <a:gd name="T0" fmla="*/ 94 w 94"/>
                  <a:gd name="T1" fmla="*/ 75 h 103"/>
                  <a:gd name="T2" fmla="*/ 92 w 94"/>
                  <a:gd name="T3" fmla="*/ 67 h 103"/>
                  <a:gd name="T4" fmla="*/ 81 w 94"/>
                  <a:gd name="T5" fmla="*/ 67 h 103"/>
                  <a:gd name="T6" fmla="*/ 70 w 94"/>
                  <a:gd name="T7" fmla="*/ 67 h 103"/>
                  <a:gd name="T8" fmla="*/ 65 w 94"/>
                  <a:gd name="T9" fmla="*/ 64 h 103"/>
                  <a:gd name="T10" fmla="*/ 58 w 94"/>
                  <a:gd name="T11" fmla="*/ 63 h 103"/>
                  <a:gd name="T12" fmla="*/ 53 w 94"/>
                  <a:gd name="T13" fmla="*/ 58 h 103"/>
                  <a:gd name="T14" fmla="*/ 54 w 94"/>
                  <a:gd name="T15" fmla="*/ 55 h 103"/>
                  <a:gd name="T16" fmla="*/ 53 w 94"/>
                  <a:gd name="T17" fmla="*/ 46 h 103"/>
                  <a:gd name="T18" fmla="*/ 50 w 94"/>
                  <a:gd name="T19" fmla="*/ 41 h 103"/>
                  <a:gd name="T20" fmla="*/ 52 w 94"/>
                  <a:gd name="T21" fmla="*/ 29 h 103"/>
                  <a:gd name="T22" fmla="*/ 52 w 94"/>
                  <a:gd name="T23" fmla="*/ 14 h 103"/>
                  <a:gd name="T24" fmla="*/ 45 w 94"/>
                  <a:gd name="T25" fmla="*/ 5 h 103"/>
                  <a:gd name="T26" fmla="*/ 40 w 94"/>
                  <a:gd name="T27" fmla="*/ 0 h 103"/>
                  <a:gd name="T28" fmla="*/ 30 w 94"/>
                  <a:gd name="T29" fmla="*/ 7 h 103"/>
                  <a:gd name="T30" fmla="*/ 34 w 94"/>
                  <a:gd name="T31" fmla="*/ 15 h 103"/>
                  <a:gd name="T32" fmla="*/ 33 w 94"/>
                  <a:gd name="T33" fmla="*/ 21 h 103"/>
                  <a:gd name="T34" fmla="*/ 36 w 94"/>
                  <a:gd name="T35" fmla="*/ 26 h 103"/>
                  <a:gd name="T36" fmla="*/ 33 w 94"/>
                  <a:gd name="T37" fmla="*/ 27 h 103"/>
                  <a:gd name="T38" fmla="*/ 26 w 94"/>
                  <a:gd name="T39" fmla="*/ 29 h 103"/>
                  <a:gd name="T40" fmla="*/ 21 w 94"/>
                  <a:gd name="T41" fmla="*/ 22 h 103"/>
                  <a:gd name="T42" fmla="*/ 17 w 94"/>
                  <a:gd name="T43" fmla="*/ 14 h 103"/>
                  <a:gd name="T44" fmla="*/ 12 w 94"/>
                  <a:gd name="T45" fmla="*/ 13 h 103"/>
                  <a:gd name="T46" fmla="*/ 10 w 94"/>
                  <a:gd name="T47" fmla="*/ 21 h 103"/>
                  <a:gd name="T48" fmla="*/ 16 w 94"/>
                  <a:gd name="T49" fmla="*/ 26 h 103"/>
                  <a:gd name="T50" fmla="*/ 13 w 94"/>
                  <a:gd name="T51" fmla="*/ 31 h 103"/>
                  <a:gd name="T52" fmla="*/ 9 w 94"/>
                  <a:gd name="T53" fmla="*/ 31 h 103"/>
                  <a:gd name="T54" fmla="*/ 1 w 94"/>
                  <a:gd name="T55" fmla="*/ 27 h 103"/>
                  <a:gd name="T56" fmla="*/ 1 w 94"/>
                  <a:gd name="T57" fmla="*/ 34 h 103"/>
                  <a:gd name="T58" fmla="*/ 2 w 94"/>
                  <a:gd name="T59" fmla="*/ 41 h 103"/>
                  <a:gd name="T60" fmla="*/ 9 w 94"/>
                  <a:gd name="T61" fmla="*/ 51 h 103"/>
                  <a:gd name="T62" fmla="*/ 16 w 94"/>
                  <a:gd name="T63" fmla="*/ 51 h 103"/>
                  <a:gd name="T64" fmla="*/ 18 w 94"/>
                  <a:gd name="T65" fmla="*/ 42 h 103"/>
                  <a:gd name="T66" fmla="*/ 24 w 94"/>
                  <a:gd name="T67" fmla="*/ 47 h 103"/>
                  <a:gd name="T68" fmla="*/ 30 w 94"/>
                  <a:gd name="T69" fmla="*/ 52 h 103"/>
                  <a:gd name="T70" fmla="*/ 33 w 94"/>
                  <a:gd name="T71" fmla="*/ 59 h 103"/>
                  <a:gd name="T72" fmla="*/ 24 w 94"/>
                  <a:gd name="T73" fmla="*/ 58 h 103"/>
                  <a:gd name="T74" fmla="*/ 28 w 94"/>
                  <a:gd name="T75" fmla="*/ 67 h 103"/>
                  <a:gd name="T76" fmla="*/ 33 w 94"/>
                  <a:gd name="T77" fmla="*/ 70 h 103"/>
                  <a:gd name="T78" fmla="*/ 34 w 94"/>
                  <a:gd name="T79" fmla="*/ 76 h 103"/>
                  <a:gd name="T80" fmla="*/ 38 w 94"/>
                  <a:gd name="T81" fmla="*/ 80 h 103"/>
                  <a:gd name="T82" fmla="*/ 44 w 94"/>
                  <a:gd name="T83" fmla="*/ 82 h 103"/>
                  <a:gd name="T84" fmla="*/ 48 w 94"/>
                  <a:gd name="T85" fmla="*/ 83 h 103"/>
                  <a:gd name="T86" fmla="*/ 50 w 94"/>
                  <a:gd name="T87" fmla="*/ 78 h 103"/>
                  <a:gd name="T88" fmla="*/ 53 w 94"/>
                  <a:gd name="T89" fmla="*/ 82 h 103"/>
                  <a:gd name="T90" fmla="*/ 61 w 94"/>
                  <a:gd name="T91" fmla="*/ 80 h 103"/>
                  <a:gd name="T92" fmla="*/ 61 w 94"/>
                  <a:gd name="T93" fmla="*/ 74 h 103"/>
                  <a:gd name="T94" fmla="*/ 68 w 94"/>
                  <a:gd name="T95" fmla="*/ 80 h 103"/>
                  <a:gd name="T96" fmla="*/ 76 w 94"/>
                  <a:gd name="T97" fmla="*/ 82 h 103"/>
                  <a:gd name="T98" fmla="*/ 66 w 94"/>
                  <a:gd name="T99" fmla="*/ 88 h 103"/>
                  <a:gd name="T100" fmla="*/ 61 w 94"/>
                  <a:gd name="T101" fmla="*/ 97 h 103"/>
                  <a:gd name="T102" fmla="*/ 69 w 94"/>
                  <a:gd name="T103" fmla="*/ 101 h 103"/>
                  <a:gd name="T104" fmla="*/ 74 w 94"/>
                  <a:gd name="T105" fmla="*/ 96 h 103"/>
                  <a:gd name="T106" fmla="*/ 82 w 94"/>
                  <a:gd name="T107" fmla="*/ 8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03">
                    <a:moveTo>
                      <a:pt x="86" y="80"/>
                    </a:moveTo>
                    <a:lnTo>
                      <a:pt x="86" y="80"/>
                    </a:lnTo>
                    <a:lnTo>
                      <a:pt x="89" y="80"/>
                    </a:lnTo>
                    <a:lnTo>
                      <a:pt x="92" y="79"/>
                    </a:lnTo>
                    <a:lnTo>
                      <a:pt x="92" y="79"/>
                    </a:lnTo>
                    <a:lnTo>
                      <a:pt x="94" y="75"/>
                    </a:lnTo>
                    <a:lnTo>
                      <a:pt x="94" y="75"/>
                    </a:lnTo>
                    <a:lnTo>
                      <a:pt x="94" y="72"/>
                    </a:lnTo>
                    <a:lnTo>
                      <a:pt x="93" y="70"/>
                    </a:lnTo>
                    <a:lnTo>
                      <a:pt x="93" y="70"/>
                    </a:lnTo>
                    <a:lnTo>
                      <a:pt x="92" y="67"/>
                    </a:lnTo>
                    <a:lnTo>
                      <a:pt x="92" y="67"/>
                    </a:lnTo>
                    <a:lnTo>
                      <a:pt x="92" y="64"/>
                    </a:lnTo>
                    <a:lnTo>
                      <a:pt x="89" y="63"/>
                    </a:lnTo>
                    <a:lnTo>
                      <a:pt x="89" y="63"/>
                    </a:lnTo>
                    <a:lnTo>
                      <a:pt x="85" y="66"/>
                    </a:lnTo>
                    <a:lnTo>
                      <a:pt x="85" y="66"/>
                    </a:lnTo>
                    <a:lnTo>
                      <a:pt x="81" y="67"/>
                    </a:lnTo>
                    <a:lnTo>
                      <a:pt x="81" y="67"/>
                    </a:lnTo>
                    <a:lnTo>
                      <a:pt x="78" y="68"/>
                    </a:lnTo>
                    <a:lnTo>
                      <a:pt x="77" y="70"/>
                    </a:lnTo>
                    <a:lnTo>
                      <a:pt x="77" y="70"/>
                    </a:lnTo>
                    <a:lnTo>
                      <a:pt x="73" y="68"/>
                    </a:lnTo>
                    <a:lnTo>
                      <a:pt x="70" y="67"/>
                    </a:lnTo>
                    <a:lnTo>
                      <a:pt x="70" y="67"/>
                    </a:lnTo>
                    <a:lnTo>
                      <a:pt x="69" y="66"/>
                    </a:lnTo>
                    <a:lnTo>
                      <a:pt x="69" y="66"/>
                    </a:lnTo>
                    <a:lnTo>
                      <a:pt x="66" y="66"/>
                    </a:lnTo>
                    <a:lnTo>
                      <a:pt x="66" y="66"/>
                    </a:lnTo>
                    <a:lnTo>
                      <a:pt x="65" y="64"/>
                    </a:lnTo>
                    <a:lnTo>
                      <a:pt x="65" y="64"/>
                    </a:lnTo>
                    <a:lnTo>
                      <a:pt x="62" y="64"/>
                    </a:lnTo>
                    <a:lnTo>
                      <a:pt x="62" y="64"/>
                    </a:lnTo>
                    <a:lnTo>
                      <a:pt x="61" y="64"/>
                    </a:lnTo>
                    <a:lnTo>
                      <a:pt x="58" y="63"/>
                    </a:lnTo>
                    <a:lnTo>
                      <a:pt x="58" y="63"/>
                    </a:lnTo>
                    <a:lnTo>
                      <a:pt x="60" y="60"/>
                    </a:lnTo>
                    <a:lnTo>
                      <a:pt x="60" y="59"/>
                    </a:lnTo>
                    <a:lnTo>
                      <a:pt x="58" y="58"/>
                    </a:lnTo>
                    <a:lnTo>
                      <a:pt x="58" y="58"/>
                    </a:lnTo>
                    <a:lnTo>
                      <a:pt x="53" y="58"/>
                    </a:lnTo>
                    <a:lnTo>
                      <a:pt x="53" y="58"/>
                    </a:lnTo>
                    <a:lnTo>
                      <a:pt x="52" y="58"/>
                    </a:lnTo>
                    <a:lnTo>
                      <a:pt x="53" y="56"/>
                    </a:lnTo>
                    <a:lnTo>
                      <a:pt x="53" y="56"/>
                    </a:lnTo>
                    <a:lnTo>
                      <a:pt x="53" y="56"/>
                    </a:lnTo>
                    <a:lnTo>
                      <a:pt x="54" y="55"/>
                    </a:lnTo>
                    <a:lnTo>
                      <a:pt x="54" y="55"/>
                    </a:lnTo>
                    <a:lnTo>
                      <a:pt x="53" y="52"/>
                    </a:lnTo>
                    <a:lnTo>
                      <a:pt x="52" y="51"/>
                    </a:lnTo>
                    <a:lnTo>
                      <a:pt x="52" y="51"/>
                    </a:lnTo>
                    <a:lnTo>
                      <a:pt x="52" y="50"/>
                    </a:lnTo>
                    <a:lnTo>
                      <a:pt x="52" y="48"/>
                    </a:lnTo>
                    <a:lnTo>
                      <a:pt x="53" y="46"/>
                    </a:lnTo>
                    <a:lnTo>
                      <a:pt x="53" y="46"/>
                    </a:lnTo>
                    <a:lnTo>
                      <a:pt x="52" y="45"/>
                    </a:lnTo>
                    <a:lnTo>
                      <a:pt x="50" y="43"/>
                    </a:lnTo>
                    <a:lnTo>
                      <a:pt x="50" y="43"/>
                    </a:lnTo>
                    <a:lnTo>
                      <a:pt x="50" y="42"/>
                    </a:lnTo>
                    <a:lnTo>
                      <a:pt x="50" y="41"/>
                    </a:lnTo>
                    <a:lnTo>
                      <a:pt x="53" y="38"/>
                    </a:lnTo>
                    <a:lnTo>
                      <a:pt x="53" y="38"/>
                    </a:lnTo>
                    <a:lnTo>
                      <a:pt x="53" y="37"/>
                    </a:lnTo>
                    <a:lnTo>
                      <a:pt x="53" y="34"/>
                    </a:lnTo>
                    <a:lnTo>
                      <a:pt x="53" y="34"/>
                    </a:lnTo>
                    <a:lnTo>
                      <a:pt x="52" y="29"/>
                    </a:lnTo>
                    <a:lnTo>
                      <a:pt x="52" y="29"/>
                    </a:lnTo>
                    <a:lnTo>
                      <a:pt x="53" y="18"/>
                    </a:lnTo>
                    <a:lnTo>
                      <a:pt x="53" y="18"/>
                    </a:lnTo>
                    <a:lnTo>
                      <a:pt x="53" y="15"/>
                    </a:lnTo>
                    <a:lnTo>
                      <a:pt x="52" y="14"/>
                    </a:lnTo>
                    <a:lnTo>
                      <a:pt x="52" y="14"/>
                    </a:lnTo>
                    <a:lnTo>
                      <a:pt x="49" y="10"/>
                    </a:lnTo>
                    <a:lnTo>
                      <a:pt x="49" y="10"/>
                    </a:lnTo>
                    <a:lnTo>
                      <a:pt x="46" y="7"/>
                    </a:lnTo>
                    <a:lnTo>
                      <a:pt x="46" y="7"/>
                    </a:lnTo>
                    <a:lnTo>
                      <a:pt x="45" y="5"/>
                    </a:lnTo>
                    <a:lnTo>
                      <a:pt x="45" y="5"/>
                    </a:lnTo>
                    <a:lnTo>
                      <a:pt x="44" y="4"/>
                    </a:lnTo>
                    <a:lnTo>
                      <a:pt x="42" y="2"/>
                    </a:lnTo>
                    <a:lnTo>
                      <a:pt x="42" y="2"/>
                    </a:lnTo>
                    <a:lnTo>
                      <a:pt x="41" y="1"/>
                    </a:lnTo>
                    <a:lnTo>
                      <a:pt x="40" y="0"/>
                    </a:lnTo>
                    <a:lnTo>
                      <a:pt x="40" y="0"/>
                    </a:lnTo>
                    <a:lnTo>
                      <a:pt x="37" y="0"/>
                    </a:lnTo>
                    <a:lnTo>
                      <a:pt x="36" y="1"/>
                    </a:lnTo>
                    <a:lnTo>
                      <a:pt x="32" y="4"/>
                    </a:lnTo>
                    <a:lnTo>
                      <a:pt x="32" y="4"/>
                    </a:lnTo>
                    <a:lnTo>
                      <a:pt x="30" y="6"/>
                    </a:lnTo>
                    <a:lnTo>
                      <a:pt x="30" y="7"/>
                    </a:lnTo>
                    <a:lnTo>
                      <a:pt x="32" y="11"/>
                    </a:lnTo>
                    <a:lnTo>
                      <a:pt x="32" y="11"/>
                    </a:lnTo>
                    <a:lnTo>
                      <a:pt x="32" y="13"/>
                    </a:lnTo>
                    <a:lnTo>
                      <a:pt x="32" y="13"/>
                    </a:lnTo>
                    <a:lnTo>
                      <a:pt x="33" y="14"/>
                    </a:lnTo>
                    <a:lnTo>
                      <a:pt x="34" y="15"/>
                    </a:lnTo>
                    <a:lnTo>
                      <a:pt x="34" y="15"/>
                    </a:lnTo>
                    <a:lnTo>
                      <a:pt x="34" y="17"/>
                    </a:lnTo>
                    <a:lnTo>
                      <a:pt x="34" y="18"/>
                    </a:lnTo>
                    <a:lnTo>
                      <a:pt x="34" y="18"/>
                    </a:lnTo>
                    <a:lnTo>
                      <a:pt x="33" y="19"/>
                    </a:lnTo>
                    <a:lnTo>
                      <a:pt x="33" y="21"/>
                    </a:lnTo>
                    <a:lnTo>
                      <a:pt x="33" y="21"/>
                    </a:lnTo>
                    <a:lnTo>
                      <a:pt x="34" y="23"/>
                    </a:lnTo>
                    <a:lnTo>
                      <a:pt x="34" y="23"/>
                    </a:lnTo>
                    <a:lnTo>
                      <a:pt x="34" y="25"/>
                    </a:lnTo>
                    <a:lnTo>
                      <a:pt x="34" y="25"/>
                    </a:lnTo>
                    <a:lnTo>
                      <a:pt x="36" y="26"/>
                    </a:lnTo>
                    <a:lnTo>
                      <a:pt x="36" y="26"/>
                    </a:lnTo>
                    <a:lnTo>
                      <a:pt x="37" y="30"/>
                    </a:lnTo>
                    <a:lnTo>
                      <a:pt x="36" y="31"/>
                    </a:lnTo>
                    <a:lnTo>
                      <a:pt x="36" y="31"/>
                    </a:lnTo>
                    <a:lnTo>
                      <a:pt x="34" y="30"/>
                    </a:lnTo>
                    <a:lnTo>
                      <a:pt x="33" y="27"/>
                    </a:lnTo>
                    <a:lnTo>
                      <a:pt x="33" y="27"/>
                    </a:lnTo>
                    <a:lnTo>
                      <a:pt x="30" y="29"/>
                    </a:lnTo>
                    <a:lnTo>
                      <a:pt x="29" y="30"/>
                    </a:lnTo>
                    <a:lnTo>
                      <a:pt x="29" y="30"/>
                    </a:lnTo>
                    <a:lnTo>
                      <a:pt x="28" y="30"/>
                    </a:lnTo>
                    <a:lnTo>
                      <a:pt x="26" y="29"/>
                    </a:lnTo>
                    <a:lnTo>
                      <a:pt x="26" y="29"/>
                    </a:lnTo>
                    <a:lnTo>
                      <a:pt x="26" y="26"/>
                    </a:lnTo>
                    <a:lnTo>
                      <a:pt x="26" y="26"/>
                    </a:lnTo>
                    <a:lnTo>
                      <a:pt x="24" y="25"/>
                    </a:lnTo>
                    <a:lnTo>
                      <a:pt x="21" y="22"/>
                    </a:lnTo>
                    <a:lnTo>
                      <a:pt x="21" y="22"/>
                    </a:lnTo>
                    <a:lnTo>
                      <a:pt x="20" y="21"/>
                    </a:lnTo>
                    <a:lnTo>
                      <a:pt x="18" y="18"/>
                    </a:lnTo>
                    <a:lnTo>
                      <a:pt x="18" y="18"/>
                    </a:lnTo>
                    <a:lnTo>
                      <a:pt x="17" y="15"/>
                    </a:lnTo>
                    <a:lnTo>
                      <a:pt x="17" y="14"/>
                    </a:lnTo>
                    <a:lnTo>
                      <a:pt x="17" y="14"/>
                    </a:lnTo>
                    <a:lnTo>
                      <a:pt x="14" y="11"/>
                    </a:lnTo>
                    <a:lnTo>
                      <a:pt x="14" y="10"/>
                    </a:lnTo>
                    <a:lnTo>
                      <a:pt x="13" y="10"/>
                    </a:lnTo>
                    <a:lnTo>
                      <a:pt x="13" y="10"/>
                    </a:lnTo>
                    <a:lnTo>
                      <a:pt x="12" y="11"/>
                    </a:lnTo>
                    <a:lnTo>
                      <a:pt x="12" y="13"/>
                    </a:lnTo>
                    <a:lnTo>
                      <a:pt x="12" y="15"/>
                    </a:lnTo>
                    <a:lnTo>
                      <a:pt x="12" y="15"/>
                    </a:lnTo>
                    <a:lnTo>
                      <a:pt x="12" y="18"/>
                    </a:lnTo>
                    <a:lnTo>
                      <a:pt x="12" y="18"/>
                    </a:lnTo>
                    <a:lnTo>
                      <a:pt x="10" y="21"/>
                    </a:lnTo>
                    <a:lnTo>
                      <a:pt x="10" y="21"/>
                    </a:lnTo>
                    <a:lnTo>
                      <a:pt x="12" y="22"/>
                    </a:lnTo>
                    <a:lnTo>
                      <a:pt x="14" y="22"/>
                    </a:lnTo>
                    <a:lnTo>
                      <a:pt x="14" y="22"/>
                    </a:lnTo>
                    <a:lnTo>
                      <a:pt x="16" y="25"/>
                    </a:lnTo>
                    <a:lnTo>
                      <a:pt x="16" y="26"/>
                    </a:lnTo>
                    <a:lnTo>
                      <a:pt x="16" y="26"/>
                    </a:lnTo>
                    <a:lnTo>
                      <a:pt x="13" y="27"/>
                    </a:lnTo>
                    <a:lnTo>
                      <a:pt x="12" y="27"/>
                    </a:lnTo>
                    <a:lnTo>
                      <a:pt x="12" y="29"/>
                    </a:lnTo>
                    <a:lnTo>
                      <a:pt x="12" y="29"/>
                    </a:lnTo>
                    <a:lnTo>
                      <a:pt x="13" y="31"/>
                    </a:lnTo>
                    <a:lnTo>
                      <a:pt x="13" y="31"/>
                    </a:lnTo>
                    <a:lnTo>
                      <a:pt x="13" y="34"/>
                    </a:lnTo>
                    <a:lnTo>
                      <a:pt x="13" y="34"/>
                    </a:lnTo>
                    <a:lnTo>
                      <a:pt x="12" y="34"/>
                    </a:lnTo>
                    <a:lnTo>
                      <a:pt x="10" y="34"/>
                    </a:lnTo>
                    <a:lnTo>
                      <a:pt x="9" y="31"/>
                    </a:lnTo>
                    <a:lnTo>
                      <a:pt x="9" y="31"/>
                    </a:lnTo>
                    <a:lnTo>
                      <a:pt x="6" y="30"/>
                    </a:lnTo>
                    <a:lnTo>
                      <a:pt x="6" y="30"/>
                    </a:lnTo>
                    <a:lnTo>
                      <a:pt x="4" y="27"/>
                    </a:lnTo>
                    <a:lnTo>
                      <a:pt x="4" y="27"/>
                    </a:lnTo>
                    <a:lnTo>
                      <a:pt x="2" y="26"/>
                    </a:lnTo>
                    <a:lnTo>
                      <a:pt x="1" y="27"/>
                    </a:lnTo>
                    <a:lnTo>
                      <a:pt x="1" y="27"/>
                    </a:lnTo>
                    <a:lnTo>
                      <a:pt x="1" y="29"/>
                    </a:lnTo>
                    <a:lnTo>
                      <a:pt x="2" y="31"/>
                    </a:lnTo>
                    <a:lnTo>
                      <a:pt x="2" y="31"/>
                    </a:lnTo>
                    <a:lnTo>
                      <a:pt x="1" y="34"/>
                    </a:lnTo>
                    <a:lnTo>
                      <a:pt x="1" y="34"/>
                    </a:lnTo>
                    <a:lnTo>
                      <a:pt x="0" y="37"/>
                    </a:lnTo>
                    <a:lnTo>
                      <a:pt x="0" y="37"/>
                    </a:lnTo>
                    <a:lnTo>
                      <a:pt x="0" y="38"/>
                    </a:lnTo>
                    <a:lnTo>
                      <a:pt x="0" y="39"/>
                    </a:lnTo>
                    <a:lnTo>
                      <a:pt x="2" y="41"/>
                    </a:lnTo>
                    <a:lnTo>
                      <a:pt x="2" y="41"/>
                    </a:lnTo>
                    <a:lnTo>
                      <a:pt x="2" y="43"/>
                    </a:lnTo>
                    <a:lnTo>
                      <a:pt x="2" y="43"/>
                    </a:lnTo>
                    <a:lnTo>
                      <a:pt x="2" y="46"/>
                    </a:lnTo>
                    <a:lnTo>
                      <a:pt x="4" y="47"/>
                    </a:lnTo>
                    <a:lnTo>
                      <a:pt x="4" y="47"/>
                    </a:lnTo>
                    <a:lnTo>
                      <a:pt x="9" y="51"/>
                    </a:lnTo>
                    <a:lnTo>
                      <a:pt x="9" y="51"/>
                    </a:lnTo>
                    <a:lnTo>
                      <a:pt x="12" y="52"/>
                    </a:lnTo>
                    <a:lnTo>
                      <a:pt x="14" y="52"/>
                    </a:lnTo>
                    <a:lnTo>
                      <a:pt x="14" y="52"/>
                    </a:lnTo>
                    <a:lnTo>
                      <a:pt x="16" y="52"/>
                    </a:lnTo>
                    <a:lnTo>
                      <a:pt x="16" y="51"/>
                    </a:lnTo>
                    <a:lnTo>
                      <a:pt x="16" y="48"/>
                    </a:lnTo>
                    <a:lnTo>
                      <a:pt x="16" y="48"/>
                    </a:lnTo>
                    <a:lnTo>
                      <a:pt x="16" y="47"/>
                    </a:lnTo>
                    <a:lnTo>
                      <a:pt x="17" y="45"/>
                    </a:lnTo>
                    <a:lnTo>
                      <a:pt x="17" y="45"/>
                    </a:lnTo>
                    <a:lnTo>
                      <a:pt x="18" y="42"/>
                    </a:lnTo>
                    <a:lnTo>
                      <a:pt x="18" y="42"/>
                    </a:lnTo>
                    <a:lnTo>
                      <a:pt x="20" y="42"/>
                    </a:lnTo>
                    <a:lnTo>
                      <a:pt x="21" y="43"/>
                    </a:lnTo>
                    <a:lnTo>
                      <a:pt x="21" y="43"/>
                    </a:lnTo>
                    <a:lnTo>
                      <a:pt x="22" y="46"/>
                    </a:lnTo>
                    <a:lnTo>
                      <a:pt x="24" y="47"/>
                    </a:lnTo>
                    <a:lnTo>
                      <a:pt x="24" y="47"/>
                    </a:lnTo>
                    <a:lnTo>
                      <a:pt x="26" y="48"/>
                    </a:lnTo>
                    <a:lnTo>
                      <a:pt x="26" y="48"/>
                    </a:lnTo>
                    <a:lnTo>
                      <a:pt x="28" y="51"/>
                    </a:lnTo>
                    <a:lnTo>
                      <a:pt x="30" y="52"/>
                    </a:lnTo>
                    <a:lnTo>
                      <a:pt x="30" y="52"/>
                    </a:lnTo>
                    <a:lnTo>
                      <a:pt x="32" y="52"/>
                    </a:lnTo>
                    <a:lnTo>
                      <a:pt x="33" y="55"/>
                    </a:lnTo>
                    <a:lnTo>
                      <a:pt x="33" y="55"/>
                    </a:lnTo>
                    <a:lnTo>
                      <a:pt x="36" y="59"/>
                    </a:lnTo>
                    <a:lnTo>
                      <a:pt x="36" y="59"/>
                    </a:lnTo>
                    <a:lnTo>
                      <a:pt x="33" y="59"/>
                    </a:lnTo>
                    <a:lnTo>
                      <a:pt x="30" y="56"/>
                    </a:lnTo>
                    <a:lnTo>
                      <a:pt x="30" y="56"/>
                    </a:lnTo>
                    <a:lnTo>
                      <a:pt x="28" y="55"/>
                    </a:lnTo>
                    <a:lnTo>
                      <a:pt x="25" y="56"/>
                    </a:lnTo>
                    <a:lnTo>
                      <a:pt x="25" y="56"/>
                    </a:lnTo>
                    <a:lnTo>
                      <a:pt x="24" y="58"/>
                    </a:lnTo>
                    <a:lnTo>
                      <a:pt x="25" y="59"/>
                    </a:lnTo>
                    <a:lnTo>
                      <a:pt x="25" y="62"/>
                    </a:lnTo>
                    <a:lnTo>
                      <a:pt x="25" y="62"/>
                    </a:lnTo>
                    <a:lnTo>
                      <a:pt x="26" y="64"/>
                    </a:lnTo>
                    <a:lnTo>
                      <a:pt x="28" y="67"/>
                    </a:lnTo>
                    <a:lnTo>
                      <a:pt x="28" y="67"/>
                    </a:lnTo>
                    <a:lnTo>
                      <a:pt x="29" y="68"/>
                    </a:lnTo>
                    <a:lnTo>
                      <a:pt x="29" y="68"/>
                    </a:lnTo>
                    <a:lnTo>
                      <a:pt x="29" y="70"/>
                    </a:lnTo>
                    <a:lnTo>
                      <a:pt x="29" y="70"/>
                    </a:lnTo>
                    <a:lnTo>
                      <a:pt x="30" y="70"/>
                    </a:lnTo>
                    <a:lnTo>
                      <a:pt x="33" y="70"/>
                    </a:lnTo>
                    <a:lnTo>
                      <a:pt x="34" y="70"/>
                    </a:lnTo>
                    <a:lnTo>
                      <a:pt x="34" y="71"/>
                    </a:lnTo>
                    <a:lnTo>
                      <a:pt x="34" y="71"/>
                    </a:lnTo>
                    <a:lnTo>
                      <a:pt x="33" y="74"/>
                    </a:lnTo>
                    <a:lnTo>
                      <a:pt x="33" y="76"/>
                    </a:lnTo>
                    <a:lnTo>
                      <a:pt x="34" y="76"/>
                    </a:lnTo>
                    <a:lnTo>
                      <a:pt x="34" y="76"/>
                    </a:lnTo>
                    <a:lnTo>
                      <a:pt x="38" y="76"/>
                    </a:lnTo>
                    <a:lnTo>
                      <a:pt x="40" y="76"/>
                    </a:lnTo>
                    <a:lnTo>
                      <a:pt x="40" y="78"/>
                    </a:lnTo>
                    <a:lnTo>
                      <a:pt x="40" y="78"/>
                    </a:lnTo>
                    <a:lnTo>
                      <a:pt x="38" y="80"/>
                    </a:lnTo>
                    <a:lnTo>
                      <a:pt x="38" y="82"/>
                    </a:lnTo>
                    <a:lnTo>
                      <a:pt x="38" y="82"/>
                    </a:lnTo>
                    <a:lnTo>
                      <a:pt x="40" y="82"/>
                    </a:lnTo>
                    <a:lnTo>
                      <a:pt x="41" y="82"/>
                    </a:lnTo>
                    <a:lnTo>
                      <a:pt x="41" y="82"/>
                    </a:lnTo>
                    <a:lnTo>
                      <a:pt x="44" y="82"/>
                    </a:lnTo>
                    <a:lnTo>
                      <a:pt x="44" y="82"/>
                    </a:lnTo>
                    <a:lnTo>
                      <a:pt x="45" y="83"/>
                    </a:lnTo>
                    <a:lnTo>
                      <a:pt x="45" y="83"/>
                    </a:lnTo>
                    <a:lnTo>
                      <a:pt x="46" y="83"/>
                    </a:lnTo>
                    <a:lnTo>
                      <a:pt x="48" y="83"/>
                    </a:lnTo>
                    <a:lnTo>
                      <a:pt x="48" y="83"/>
                    </a:lnTo>
                    <a:lnTo>
                      <a:pt x="50" y="82"/>
                    </a:lnTo>
                    <a:lnTo>
                      <a:pt x="50" y="80"/>
                    </a:lnTo>
                    <a:lnTo>
                      <a:pt x="50" y="80"/>
                    </a:lnTo>
                    <a:lnTo>
                      <a:pt x="50" y="79"/>
                    </a:lnTo>
                    <a:lnTo>
                      <a:pt x="50" y="78"/>
                    </a:lnTo>
                    <a:lnTo>
                      <a:pt x="50" y="78"/>
                    </a:lnTo>
                    <a:lnTo>
                      <a:pt x="52" y="78"/>
                    </a:lnTo>
                    <a:lnTo>
                      <a:pt x="53" y="78"/>
                    </a:lnTo>
                    <a:lnTo>
                      <a:pt x="53" y="78"/>
                    </a:lnTo>
                    <a:lnTo>
                      <a:pt x="54" y="80"/>
                    </a:lnTo>
                    <a:lnTo>
                      <a:pt x="53" y="82"/>
                    </a:lnTo>
                    <a:lnTo>
                      <a:pt x="53" y="82"/>
                    </a:lnTo>
                    <a:lnTo>
                      <a:pt x="54" y="84"/>
                    </a:lnTo>
                    <a:lnTo>
                      <a:pt x="56" y="87"/>
                    </a:lnTo>
                    <a:lnTo>
                      <a:pt x="56" y="87"/>
                    </a:lnTo>
                    <a:lnTo>
                      <a:pt x="57" y="86"/>
                    </a:lnTo>
                    <a:lnTo>
                      <a:pt x="58" y="84"/>
                    </a:lnTo>
                    <a:lnTo>
                      <a:pt x="61" y="80"/>
                    </a:lnTo>
                    <a:lnTo>
                      <a:pt x="61" y="80"/>
                    </a:lnTo>
                    <a:lnTo>
                      <a:pt x="61" y="79"/>
                    </a:lnTo>
                    <a:lnTo>
                      <a:pt x="61" y="76"/>
                    </a:lnTo>
                    <a:lnTo>
                      <a:pt x="61" y="76"/>
                    </a:lnTo>
                    <a:lnTo>
                      <a:pt x="61" y="74"/>
                    </a:lnTo>
                    <a:lnTo>
                      <a:pt x="61" y="74"/>
                    </a:lnTo>
                    <a:lnTo>
                      <a:pt x="62" y="74"/>
                    </a:lnTo>
                    <a:lnTo>
                      <a:pt x="64" y="75"/>
                    </a:lnTo>
                    <a:lnTo>
                      <a:pt x="65" y="79"/>
                    </a:lnTo>
                    <a:lnTo>
                      <a:pt x="65" y="79"/>
                    </a:lnTo>
                    <a:lnTo>
                      <a:pt x="66" y="80"/>
                    </a:lnTo>
                    <a:lnTo>
                      <a:pt x="68" y="80"/>
                    </a:lnTo>
                    <a:lnTo>
                      <a:pt x="70" y="79"/>
                    </a:lnTo>
                    <a:lnTo>
                      <a:pt x="70" y="79"/>
                    </a:lnTo>
                    <a:lnTo>
                      <a:pt x="74" y="79"/>
                    </a:lnTo>
                    <a:lnTo>
                      <a:pt x="76" y="80"/>
                    </a:lnTo>
                    <a:lnTo>
                      <a:pt x="76" y="82"/>
                    </a:lnTo>
                    <a:lnTo>
                      <a:pt x="76" y="82"/>
                    </a:lnTo>
                    <a:lnTo>
                      <a:pt x="73" y="83"/>
                    </a:lnTo>
                    <a:lnTo>
                      <a:pt x="70" y="83"/>
                    </a:lnTo>
                    <a:lnTo>
                      <a:pt x="70" y="83"/>
                    </a:lnTo>
                    <a:lnTo>
                      <a:pt x="68" y="84"/>
                    </a:lnTo>
                    <a:lnTo>
                      <a:pt x="68" y="84"/>
                    </a:lnTo>
                    <a:lnTo>
                      <a:pt x="66" y="88"/>
                    </a:lnTo>
                    <a:lnTo>
                      <a:pt x="66" y="88"/>
                    </a:lnTo>
                    <a:lnTo>
                      <a:pt x="64" y="92"/>
                    </a:lnTo>
                    <a:lnTo>
                      <a:pt x="64" y="92"/>
                    </a:lnTo>
                    <a:lnTo>
                      <a:pt x="62" y="95"/>
                    </a:lnTo>
                    <a:lnTo>
                      <a:pt x="62" y="95"/>
                    </a:lnTo>
                    <a:lnTo>
                      <a:pt x="61" y="97"/>
                    </a:lnTo>
                    <a:lnTo>
                      <a:pt x="61" y="100"/>
                    </a:lnTo>
                    <a:lnTo>
                      <a:pt x="61" y="100"/>
                    </a:lnTo>
                    <a:lnTo>
                      <a:pt x="64" y="103"/>
                    </a:lnTo>
                    <a:lnTo>
                      <a:pt x="68" y="103"/>
                    </a:lnTo>
                    <a:lnTo>
                      <a:pt x="68" y="103"/>
                    </a:lnTo>
                    <a:lnTo>
                      <a:pt x="69" y="101"/>
                    </a:lnTo>
                    <a:lnTo>
                      <a:pt x="70" y="100"/>
                    </a:lnTo>
                    <a:lnTo>
                      <a:pt x="70" y="100"/>
                    </a:lnTo>
                    <a:lnTo>
                      <a:pt x="74" y="97"/>
                    </a:lnTo>
                    <a:lnTo>
                      <a:pt x="74" y="97"/>
                    </a:lnTo>
                    <a:lnTo>
                      <a:pt x="74" y="96"/>
                    </a:lnTo>
                    <a:lnTo>
                      <a:pt x="74" y="96"/>
                    </a:lnTo>
                    <a:lnTo>
                      <a:pt x="78" y="91"/>
                    </a:lnTo>
                    <a:lnTo>
                      <a:pt x="78" y="91"/>
                    </a:lnTo>
                    <a:lnTo>
                      <a:pt x="81" y="88"/>
                    </a:lnTo>
                    <a:lnTo>
                      <a:pt x="81" y="88"/>
                    </a:lnTo>
                    <a:lnTo>
                      <a:pt x="81" y="86"/>
                    </a:lnTo>
                    <a:lnTo>
                      <a:pt x="82" y="83"/>
                    </a:lnTo>
                    <a:lnTo>
                      <a:pt x="82" y="83"/>
                    </a:lnTo>
                    <a:lnTo>
                      <a:pt x="84" y="82"/>
                    </a:lnTo>
                    <a:lnTo>
                      <a:pt x="86" y="80"/>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55" name="Freeform 20">
                <a:extLst>
                  <a:ext uri="{FF2B5EF4-FFF2-40B4-BE49-F238E27FC236}">
                    <a16:creationId xmlns:a16="http://schemas.microsoft.com/office/drawing/2014/main" id="{0DCF53D3-E8E0-42E6-BDFA-19343659E314}"/>
                  </a:ext>
                </a:extLst>
              </p:cNvPr>
              <p:cNvSpPr>
                <a:spLocks/>
              </p:cNvSpPr>
              <p:nvPr/>
            </p:nvSpPr>
            <p:spPr bwMode="auto">
              <a:xfrm>
                <a:off x="4183317" y="3632649"/>
                <a:ext cx="180569" cy="197858"/>
              </a:xfrm>
              <a:custGeom>
                <a:avLst/>
                <a:gdLst>
                  <a:gd name="T0" fmla="*/ 94 w 94"/>
                  <a:gd name="T1" fmla="*/ 75 h 103"/>
                  <a:gd name="T2" fmla="*/ 92 w 94"/>
                  <a:gd name="T3" fmla="*/ 67 h 103"/>
                  <a:gd name="T4" fmla="*/ 81 w 94"/>
                  <a:gd name="T5" fmla="*/ 67 h 103"/>
                  <a:gd name="T6" fmla="*/ 70 w 94"/>
                  <a:gd name="T7" fmla="*/ 67 h 103"/>
                  <a:gd name="T8" fmla="*/ 65 w 94"/>
                  <a:gd name="T9" fmla="*/ 64 h 103"/>
                  <a:gd name="T10" fmla="*/ 58 w 94"/>
                  <a:gd name="T11" fmla="*/ 63 h 103"/>
                  <a:gd name="T12" fmla="*/ 53 w 94"/>
                  <a:gd name="T13" fmla="*/ 58 h 103"/>
                  <a:gd name="T14" fmla="*/ 54 w 94"/>
                  <a:gd name="T15" fmla="*/ 55 h 103"/>
                  <a:gd name="T16" fmla="*/ 53 w 94"/>
                  <a:gd name="T17" fmla="*/ 46 h 103"/>
                  <a:gd name="T18" fmla="*/ 50 w 94"/>
                  <a:gd name="T19" fmla="*/ 41 h 103"/>
                  <a:gd name="T20" fmla="*/ 52 w 94"/>
                  <a:gd name="T21" fmla="*/ 29 h 103"/>
                  <a:gd name="T22" fmla="*/ 52 w 94"/>
                  <a:gd name="T23" fmla="*/ 14 h 103"/>
                  <a:gd name="T24" fmla="*/ 45 w 94"/>
                  <a:gd name="T25" fmla="*/ 5 h 103"/>
                  <a:gd name="T26" fmla="*/ 40 w 94"/>
                  <a:gd name="T27" fmla="*/ 0 h 103"/>
                  <a:gd name="T28" fmla="*/ 30 w 94"/>
                  <a:gd name="T29" fmla="*/ 7 h 103"/>
                  <a:gd name="T30" fmla="*/ 34 w 94"/>
                  <a:gd name="T31" fmla="*/ 15 h 103"/>
                  <a:gd name="T32" fmla="*/ 33 w 94"/>
                  <a:gd name="T33" fmla="*/ 21 h 103"/>
                  <a:gd name="T34" fmla="*/ 36 w 94"/>
                  <a:gd name="T35" fmla="*/ 26 h 103"/>
                  <a:gd name="T36" fmla="*/ 33 w 94"/>
                  <a:gd name="T37" fmla="*/ 27 h 103"/>
                  <a:gd name="T38" fmla="*/ 26 w 94"/>
                  <a:gd name="T39" fmla="*/ 29 h 103"/>
                  <a:gd name="T40" fmla="*/ 21 w 94"/>
                  <a:gd name="T41" fmla="*/ 22 h 103"/>
                  <a:gd name="T42" fmla="*/ 17 w 94"/>
                  <a:gd name="T43" fmla="*/ 14 h 103"/>
                  <a:gd name="T44" fmla="*/ 12 w 94"/>
                  <a:gd name="T45" fmla="*/ 13 h 103"/>
                  <a:gd name="T46" fmla="*/ 10 w 94"/>
                  <a:gd name="T47" fmla="*/ 21 h 103"/>
                  <a:gd name="T48" fmla="*/ 16 w 94"/>
                  <a:gd name="T49" fmla="*/ 26 h 103"/>
                  <a:gd name="T50" fmla="*/ 13 w 94"/>
                  <a:gd name="T51" fmla="*/ 31 h 103"/>
                  <a:gd name="T52" fmla="*/ 9 w 94"/>
                  <a:gd name="T53" fmla="*/ 31 h 103"/>
                  <a:gd name="T54" fmla="*/ 1 w 94"/>
                  <a:gd name="T55" fmla="*/ 27 h 103"/>
                  <a:gd name="T56" fmla="*/ 1 w 94"/>
                  <a:gd name="T57" fmla="*/ 34 h 103"/>
                  <a:gd name="T58" fmla="*/ 2 w 94"/>
                  <a:gd name="T59" fmla="*/ 41 h 103"/>
                  <a:gd name="T60" fmla="*/ 9 w 94"/>
                  <a:gd name="T61" fmla="*/ 51 h 103"/>
                  <a:gd name="T62" fmla="*/ 16 w 94"/>
                  <a:gd name="T63" fmla="*/ 51 h 103"/>
                  <a:gd name="T64" fmla="*/ 18 w 94"/>
                  <a:gd name="T65" fmla="*/ 42 h 103"/>
                  <a:gd name="T66" fmla="*/ 24 w 94"/>
                  <a:gd name="T67" fmla="*/ 47 h 103"/>
                  <a:gd name="T68" fmla="*/ 30 w 94"/>
                  <a:gd name="T69" fmla="*/ 52 h 103"/>
                  <a:gd name="T70" fmla="*/ 33 w 94"/>
                  <a:gd name="T71" fmla="*/ 59 h 103"/>
                  <a:gd name="T72" fmla="*/ 24 w 94"/>
                  <a:gd name="T73" fmla="*/ 58 h 103"/>
                  <a:gd name="T74" fmla="*/ 28 w 94"/>
                  <a:gd name="T75" fmla="*/ 67 h 103"/>
                  <a:gd name="T76" fmla="*/ 33 w 94"/>
                  <a:gd name="T77" fmla="*/ 70 h 103"/>
                  <a:gd name="T78" fmla="*/ 34 w 94"/>
                  <a:gd name="T79" fmla="*/ 76 h 103"/>
                  <a:gd name="T80" fmla="*/ 38 w 94"/>
                  <a:gd name="T81" fmla="*/ 80 h 103"/>
                  <a:gd name="T82" fmla="*/ 44 w 94"/>
                  <a:gd name="T83" fmla="*/ 82 h 103"/>
                  <a:gd name="T84" fmla="*/ 48 w 94"/>
                  <a:gd name="T85" fmla="*/ 83 h 103"/>
                  <a:gd name="T86" fmla="*/ 50 w 94"/>
                  <a:gd name="T87" fmla="*/ 78 h 103"/>
                  <a:gd name="T88" fmla="*/ 53 w 94"/>
                  <a:gd name="T89" fmla="*/ 82 h 103"/>
                  <a:gd name="T90" fmla="*/ 61 w 94"/>
                  <a:gd name="T91" fmla="*/ 80 h 103"/>
                  <a:gd name="T92" fmla="*/ 61 w 94"/>
                  <a:gd name="T93" fmla="*/ 74 h 103"/>
                  <a:gd name="T94" fmla="*/ 68 w 94"/>
                  <a:gd name="T95" fmla="*/ 80 h 103"/>
                  <a:gd name="T96" fmla="*/ 76 w 94"/>
                  <a:gd name="T97" fmla="*/ 82 h 103"/>
                  <a:gd name="T98" fmla="*/ 66 w 94"/>
                  <a:gd name="T99" fmla="*/ 88 h 103"/>
                  <a:gd name="T100" fmla="*/ 61 w 94"/>
                  <a:gd name="T101" fmla="*/ 97 h 103"/>
                  <a:gd name="T102" fmla="*/ 69 w 94"/>
                  <a:gd name="T103" fmla="*/ 101 h 103"/>
                  <a:gd name="T104" fmla="*/ 74 w 94"/>
                  <a:gd name="T105" fmla="*/ 96 h 103"/>
                  <a:gd name="T106" fmla="*/ 82 w 94"/>
                  <a:gd name="T107" fmla="*/ 8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03">
                    <a:moveTo>
                      <a:pt x="86" y="80"/>
                    </a:moveTo>
                    <a:lnTo>
                      <a:pt x="86" y="80"/>
                    </a:lnTo>
                    <a:lnTo>
                      <a:pt x="89" y="80"/>
                    </a:lnTo>
                    <a:lnTo>
                      <a:pt x="92" y="79"/>
                    </a:lnTo>
                    <a:lnTo>
                      <a:pt x="92" y="79"/>
                    </a:lnTo>
                    <a:lnTo>
                      <a:pt x="94" y="75"/>
                    </a:lnTo>
                    <a:lnTo>
                      <a:pt x="94" y="75"/>
                    </a:lnTo>
                    <a:lnTo>
                      <a:pt x="94" y="72"/>
                    </a:lnTo>
                    <a:lnTo>
                      <a:pt x="93" y="70"/>
                    </a:lnTo>
                    <a:lnTo>
                      <a:pt x="93" y="70"/>
                    </a:lnTo>
                    <a:lnTo>
                      <a:pt x="92" y="67"/>
                    </a:lnTo>
                    <a:lnTo>
                      <a:pt x="92" y="67"/>
                    </a:lnTo>
                    <a:lnTo>
                      <a:pt x="92" y="64"/>
                    </a:lnTo>
                    <a:lnTo>
                      <a:pt x="89" y="63"/>
                    </a:lnTo>
                    <a:lnTo>
                      <a:pt x="89" y="63"/>
                    </a:lnTo>
                    <a:lnTo>
                      <a:pt x="85" y="66"/>
                    </a:lnTo>
                    <a:lnTo>
                      <a:pt x="85" y="66"/>
                    </a:lnTo>
                    <a:lnTo>
                      <a:pt x="81" y="67"/>
                    </a:lnTo>
                    <a:lnTo>
                      <a:pt x="81" y="67"/>
                    </a:lnTo>
                    <a:lnTo>
                      <a:pt x="78" y="68"/>
                    </a:lnTo>
                    <a:lnTo>
                      <a:pt x="77" y="70"/>
                    </a:lnTo>
                    <a:lnTo>
                      <a:pt x="77" y="70"/>
                    </a:lnTo>
                    <a:lnTo>
                      <a:pt x="73" y="68"/>
                    </a:lnTo>
                    <a:lnTo>
                      <a:pt x="70" y="67"/>
                    </a:lnTo>
                    <a:lnTo>
                      <a:pt x="70" y="67"/>
                    </a:lnTo>
                    <a:lnTo>
                      <a:pt x="69" y="66"/>
                    </a:lnTo>
                    <a:lnTo>
                      <a:pt x="69" y="66"/>
                    </a:lnTo>
                    <a:lnTo>
                      <a:pt x="66" y="66"/>
                    </a:lnTo>
                    <a:lnTo>
                      <a:pt x="66" y="66"/>
                    </a:lnTo>
                    <a:lnTo>
                      <a:pt x="65" y="64"/>
                    </a:lnTo>
                    <a:lnTo>
                      <a:pt x="65" y="64"/>
                    </a:lnTo>
                    <a:lnTo>
                      <a:pt x="62" y="64"/>
                    </a:lnTo>
                    <a:lnTo>
                      <a:pt x="62" y="64"/>
                    </a:lnTo>
                    <a:lnTo>
                      <a:pt x="61" y="64"/>
                    </a:lnTo>
                    <a:lnTo>
                      <a:pt x="58" y="63"/>
                    </a:lnTo>
                    <a:lnTo>
                      <a:pt x="58" y="63"/>
                    </a:lnTo>
                    <a:lnTo>
                      <a:pt x="60" y="60"/>
                    </a:lnTo>
                    <a:lnTo>
                      <a:pt x="60" y="59"/>
                    </a:lnTo>
                    <a:lnTo>
                      <a:pt x="58" y="58"/>
                    </a:lnTo>
                    <a:lnTo>
                      <a:pt x="58" y="58"/>
                    </a:lnTo>
                    <a:lnTo>
                      <a:pt x="53" y="58"/>
                    </a:lnTo>
                    <a:lnTo>
                      <a:pt x="53" y="58"/>
                    </a:lnTo>
                    <a:lnTo>
                      <a:pt x="52" y="58"/>
                    </a:lnTo>
                    <a:lnTo>
                      <a:pt x="53" y="56"/>
                    </a:lnTo>
                    <a:lnTo>
                      <a:pt x="53" y="56"/>
                    </a:lnTo>
                    <a:lnTo>
                      <a:pt x="53" y="56"/>
                    </a:lnTo>
                    <a:lnTo>
                      <a:pt x="54" y="55"/>
                    </a:lnTo>
                    <a:lnTo>
                      <a:pt x="54" y="55"/>
                    </a:lnTo>
                    <a:lnTo>
                      <a:pt x="53" y="52"/>
                    </a:lnTo>
                    <a:lnTo>
                      <a:pt x="52" y="51"/>
                    </a:lnTo>
                    <a:lnTo>
                      <a:pt x="52" y="51"/>
                    </a:lnTo>
                    <a:lnTo>
                      <a:pt x="52" y="50"/>
                    </a:lnTo>
                    <a:lnTo>
                      <a:pt x="52" y="48"/>
                    </a:lnTo>
                    <a:lnTo>
                      <a:pt x="53" y="46"/>
                    </a:lnTo>
                    <a:lnTo>
                      <a:pt x="53" y="46"/>
                    </a:lnTo>
                    <a:lnTo>
                      <a:pt x="52" y="45"/>
                    </a:lnTo>
                    <a:lnTo>
                      <a:pt x="50" y="43"/>
                    </a:lnTo>
                    <a:lnTo>
                      <a:pt x="50" y="43"/>
                    </a:lnTo>
                    <a:lnTo>
                      <a:pt x="50" y="42"/>
                    </a:lnTo>
                    <a:lnTo>
                      <a:pt x="50" y="41"/>
                    </a:lnTo>
                    <a:lnTo>
                      <a:pt x="53" y="38"/>
                    </a:lnTo>
                    <a:lnTo>
                      <a:pt x="53" y="38"/>
                    </a:lnTo>
                    <a:lnTo>
                      <a:pt x="53" y="37"/>
                    </a:lnTo>
                    <a:lnTo>
                      <a:pt x="53" y="34"/>
                    </a:lnTo>
                    <a:lnTo>
                      <a:pt x="53" y="34"/>
                    </a:lnTo>
                    <a:lnTo>
                      <a:pt x="52" y="29"/>
                    </a:lnTo>
                    <a:lnTo>
                      <a:pt x="52" y="29"/>
                    </a:lnTo>
                    <a:lnTo>
                      <a:pt x="53" y="18"/>
                    </a:lnTo>
                    <a:lnTo>
                      <a:pt x="53" y="18"/>
                    </a:lnTo>
                    <a:lnTo>
                      <a:pt x="53" y="15"/>
                    </a:lnTo>
                    <a:lnTo>
                      <a:pt x="52" y="14"/>
                    </a:lnTo>
                    <a:lnTo>
                      <a:pt x="52" y="14"/>
                    </a:lnTo>
                    <a:lnTo>
                      <a:pt x="49" y="10"/>
                    </a:lnTo>
                    <a:lnTo>
                      <a:pt x="49" y="10"/>
                    </a:lnTo>
                    <a:lnTo>
                      <a:pt x="46" y="7"/>
                    </a:lnTo>
                    <a:lnTo>
                      <a:pt x="46" y="7"/>
                    </a:lnTo>
                    <a:lnTo>
                      <a:pt x="45" y="5"/>
                    </a:lnTo>
                    <a:lnTo>
                      <a:pt x="45" y="5"/>
                    </a:lnTo>
                    <a:lnTo>
                      <a:pt x="44" y="4"/>
                    </a:lnTo>
                    <a:lnTo>
                      <a:pt x="42" y="2"/>
                    </a:lnTo>
                    <a:lnTo>
                      <a:pt x="42" y="2"/>
                    </a:lnTo>
                    <a:lnTo>
                      <a:pt x="41" y="1"/>
                    </a:lnTo>
                    <a:lnTo>
                      <a:pt x="40" y="0"/>
                    </a:lnTo>
                    <a:lnTo>
                      <a:pt x="40" y="0"/>
                    </a:lnTo>
                    <a:lnTo>
                      <a:pt x="37" y="0"/>
                    </a:lnTo>
                    <a:lnTo>
                      <a:pt x="36" y="1"/>
                    </a:lnTo>
                    <a:lnTo>
                      <a:pt x="32" y="4"/>
                    </a:lnTo>
                    <a:lnTo>
                      <a:pt x="32" y="4"/>
                    </a:lnTo>
                    <a:lnTo>
                      <a:pt x="30" y="6"/>
                    </a:lnTo>
                    <a:lnTo>
                      <a:pt x="30" y="7"/>
                    </a:lnTo>
                    <a:lnTo>
                      <a:pt x="32" y="11"/>
                    </a:lnTo>
                    <a:lnTo>
                      <a:pt x="32" y="11"/>
                    </a:lnTo>
                    <a:lnTo>
                      <a:pt x="32" y="13"/>
                    </a:lnTo>
                    <a:lnTo>
                      <a:pt x="32" y="13"/>
                    </a:lnTo>
                    <a:lnTo>
                      <a:pt x="33" y="14"/>
                    </a:lnTo>
                    <a:lnTo>
                      <a:pt x="34" y="15"/>
                    </a:lnTo>
                    <a:lnTo>
                      <a:pt x="34" y="15"/>
                    </a:lnTo>
                    <a:lnTo>
                      <a:pt x="34" y="17"/>
                    </a:lnTo>
                    <a:lnTo>
                      <a:pt x="34" y="18"/>
                    </a:lnTo>
                    <a:lnTo>
                      <a:pt x="34" y="18"/>
                    </a:lnTo>
                    <a:lnTo>
                      <a:pt x="33" y="19"/>
                    </a:lnTo>
                    <a:lnTo>
                      <a:pt x="33" y="21"/>
                    </a:lnTo>
                    <a:lnTo>
                      <a:pt x="33" y="21"/>
                    </a:lnTo>
                    <a:lnTo>
                      <a:pt x="34" y="23"/>
                    </a:lnTo>
                    <a:lnTo>
                      <a:pt x="34" y="23"/>
                    </a:lnTo>
                    <a:lnTo>
                      <a:pt x="34" y="25"/>
                    </a:lnTo>
                    <a:lnTo>
                      <a:pt x="34" y="25"/>
                    </a:lnTo>
                    <a:lnTo>
                      <a:pt x="36" y="26"/>
                    </a:lnTo>
                    <a:lnTo>
                      <a:pt x="36" y="26"/>
                    </a:lnTo>
                    <a:lnTo>
                      <a:pt x="37" y="30"/>
                    </a:lnTo>
                    <a:lnTo>
                      <a:pt x="36" y="31"/>
                    </a:lnTo>
                    <a:lnTo>
                      <a:pt x="36" y="31"/>
                    </a:lnTo>
                    <a:lnTo>
                      <a:pt x="34" y="30"/>
                    </a:lnTo>
                    <a:lnTo>
                      <a:pt x="33" y="27"/>
                    </a:lnTo>
                    <a:lnTo>
                      <a:pt x="33" y="27"/>
                    </a:lnTo>
                    <a:lnTo>
                      <a:pt x="30" y="29"/>
                    </a:lnTo>
                    <a:lnTo>
                      <a:pt x="29" y="30"/>
                    </a:lnTo>
                    <a:lnTo>
                      <a:pt x="29" y="30"/>
                    </a:lnTo>
                    <a:lnTo>
                      <a:pt x="28" y="30"/>
                    </a:lnTo>
                    <a:lnTo>
                      <a:pt x="26" y="29"/>
                    </a:lnTo>
                    <a:lnTo>
                      <a:pt x="26" y="29"/>
                    </a:lnTo>
                    <a:lnTo>
                      <a:pt x="26" y="26"/>
                    </a:lnTo>
                    <a:lnTo>
                      <a:pt x="26" y="26"/>
                    </a:lnTo>
                    <a:lnTo>
                      <a:pt x="24" y="25"/>
                    </a:lnTo>
                    <a:lnTo>
                      <a:pt x="21" y="22"/>
                    </a:lnTo>
                    <a:lnTo>
                      <a:pt x="21" y="22"/>
                    </a:lnTo>
                    <a:lnTo>
                      <a:pt x="20" y="21"/>
                    </a:lnTo>
                    <a:lnTo>
                      <a:pt x="18" y="18"/>
                    </a:lnTo>
                    <a:lnTo>
                      <a:pt x="18" y="18"/>
                    </a:lnTo>
                    <a:lnTo>
                      <a:pt x="17" y="15"/>
                    </a:lnTo>
                    <a:lnTo>
                      <a:pt x="17" y="14"/>
                    </a:lnTo>
                    <a:lnTo>
                      <a:pt x="17" y="14"/>
                    </a:lnTo>
                    <a:lnTo>
                      <a:pt x="14" y="11"/>
                    </a:lnTo>
                    <a:lnTo>
                      <a:pt x="14" y="10"/>
                    </a:lnTo>
                    <a:lnTo>
                      <a:pt x="13" y="10"/>
                    </a:lnTo>
                    <a:lnTo>
                      <a:pt x="13" y="10"/>
                    </a:lnTo>
                    <a:lnTo>
                      <a:pt x="12" y="11"/>
                    </a:lnTo>
                    <a:lnTo>
                      <a:pt x="12" y="13"/>
                    </a:lnTo>
                    <a:lnTo>
                      <a:pt x="12" y="15"/>
                    </a:lnTo>
                    <a:lnTo>
                      <a:pt x="12" y="15"/>
                    </a:lnTo>
                    <a:lnTo>
                      <a:pt x="12" y="18"/>
                    </a:lnTo>
                    <a:lnTo>
                      <a:pt x="12" y="18"/>
                    </a:lnTo>
                    <a:lnTo>
                      <a:pt x="10" y="21"/>
                    </a:lnTo>
                    <a:lnTo>
                      <a:pt x="10" y="21"/>
                    </a:lnTo>
                    <a:lnTo>
                      <a:pt x="12" y="22"/>
                    </a:lnTo>
                    <a:lnTo>
                      <a:pt x="14" y="22"/>
                    </a:lnTo>
                    <a:lnTo>
                      <a:pt x="14" y="22"/>
                    </a:lnTo>
                    <a:lnTo>
                      <a:pt x="16" y="25"/>
                    </a:lnTo>
                    <a:lnTo>
                      <a:pt x="16" y="26"/>
                    </a:lnTo>
                    <a:lnTo>
                      <a:pt x="16" y="26"/>
                    </a:lnTo>
                    <a:lnTo>
                      <a:pt x="13" y="27"/>
                    </a:lnTo>
                    <a:lnTo>
                      <a:pt x="12" y="27"/>
                    </a:lnTo>
                    <a:lnTo>
                      <a:pt x="12" y="29"/>
                    </a:lnTo>
                    <a:lnTo>
                      <a:pt x="12" y="29"/>
                    </a:lnTo>
                    <a:lnTo>
                      <a:pt x="13" y="31"/>
                    </a:lnTo>
                    <a:lnTo>
                      <a:pt x="13" y="31"/>
                    </a:lnTo>
                    <a:lnTo>
                      <a:pt x="13" y="34"/>
                    </a:lnTo>
                    <a:lnTo>
                      <a:pt x="13" y="34"/>
                    </a:lnTo>
                    <a:lnTo>
                      <a:pt x="12" y="34"/>
                    </a:lnTo>
                    <a:lnTo>
                      <a:pt x="10" y="34"/>
                    </a:lnTo>
                    <a:lnTo>
                      <a:pt x="9" y="31"/>
                    </a:lnTo>
                    <a:lnTo>
                      <a:pt x="9" y="31"/>
                    </a:lnTo>
                    <a:lnTo>
                      <a:pt x="6" y="30"/>
                    </a:lnTo>
                    <a:lnTo>
                      <a:pt x="6" y="30"/>
                    </a:lnTo>
                    <a:lnTo>
                      <a:pt x="4" y="27"/>
                    </a:lnTo>
                    <a:lnTo>
                      <a:pt x="4" y="27"/>
                    </a:lnTo>
                    <a:lnTo>
                      <a:pt x="2" y="26"/>
                    </a:lnTo>
                    <a:lnTo>
                      <a:pt x="1" y="27"/>
                    </a:lnTo>
                    <a:lnTo>
                      <a:pt x="1" y="27"/>
                    </a:lnTo>
                    <a:lnTo>
                      <a:pt x="1" y="29"/>
                    </a:lnTo>
                    <a:lnTo>
                      <a:pt x="2" y="31"/>
                    </a:lnTo>
                    <a:lnTo>
                      <a:pt x="2" y="31"/>
                    </a:lnTo>
                    <a:lnTo>
                      <a:pt x="1" y="34"/>
                    </a:lnTo>
                    <a:lnTo>
                      <a:pt x="1" y="34"/>
                    </a:lnTo>
                    <a:lnTo>
                      <a:pt x="0" y="37"/>
                    </a:lnTo>
                    <a:lnTo>
                      <a:pt x="0" y="37"/>
                    </a:lnTo>
                    <a:lnTo>
                      <a:pt x="0" y="38"/>
                    </a:lnTo>
                    <a:lnTo>
                      <a:pt x="0" y="39"/>
                    </a:lnTo>
                    <a:lnTo>
                      <a:pt x="2" y="41"/>
                    </a:lnTo>
                    <a:lnTo>
                      <a:pt x="2" y="41"/>
                    </a:lnTo>
                    <a:lnTo>
                      <a:pt x="2" y="43"/>
                    </a:lnTo>
                    <a:lnTo>
                      <a:pt x="2" y="43"/>
                    </a:lnTo>
                    <a:lnTo>
                      <a:pt x="2" y="46"/>
                    </a:lnTo>
                    <a:lnTo>
                      <a:pt x="4" y="47"/>
                    </a:lnTo>
                    <a:lnTo>
                      <a:pt x="4" y="47"/>
                    </a:lnTo>
                    <a:lnTo>
                      <a:pt x="9" y="51"/>
                    </a:lnTo>
                    <a:lnTo>
                      <a:pt x="9" y="51"/>
                    </a:lnTo>
                    <a:lnTo>
                      <a:pt x="12" y="52"/>
                    </a:lnTo>
                    <a:lnTo>
                      <a:pt x="14" y="52"/>
                    </a:lnTo>
                    <a:lnTo>
                      <a:pt x="14" y="52"/>
                    </a:lnTo>
                    <a:lnTo>
                      <a:pt x="16" y="52"/>
                    </a:lnTo>
                    <a:lnTo>
                      <a:pt x="16" y="51"/>
                    </a:lnTo>
                    <a:lnTo>
                      <a:pt x="16" y="48"/>
                    </a:lnTo>
                    <a:lnTo>
                      <a:pt x="16" y="48"/>
                    </a:lnTo>
                    <a:lnTo>
                      <a:pt x="16" y="47"/>
                    </a:lnTo>
                    <a:lnTo>
                      <a:pt x="17" y="45"/>
                    </a:lnTo>
                    <a:lnTo>
                      <a:pt x="17" y="45"/>
                    </a:lnTo>
                    <a:lnTo>
                      <a:pt x="18" y="42"/>
                    </a:lnTo>
                    <a:lnTo>
                      <a:pt x="18" y="42"/>
                    </a:lnTo>
                    <a:lnTo>
                      <a:pt x="20" y="42"/>
                    </a:lnTo>
                    <a:lnTo>
                      <a:pt x="21" y="43"/>
                    </a:lnTo>
                    <a:lnTo>
                      <a:pt x="21" y="43"/>
                    </a:lnTo>
                    <a:lnTo>
                      <a:pt x="22" y="46"/>
                    </a:lnTo>
                    <a:lnTo>
                      <a:pt x="24" y="47"/>
                    </a:lnTo>
                    <a:lnTo>
                      <a:pt x="24" y="47"/>
                    </a:lnTo>
                    <a:lnTo>
                      <a:pt x="26" y="48"/>
                    </a:lnTo>
                    <a:lnTo>
                      <a:pt x="26" y="48"/>
                    </a:lnTo>
                    <a:lnTo>
                      <a:pt x="28" y="51"/>
                    </a:lnTo>
                    <a:lnTo>
                      <a:pt x="30" y="52"/>
                    </a:lnTo>
                    <a:lnTo>
                      <a:pt x="30" y="52"/>
                    </a:lnTo>
                    <a:lnTo>
                      <a:pt x="32" y="52"/>
                    </a:lnTo>
                    <a:lnTo>
                      <a:pt x="33" y="55"/>
                    </a:lnTo>
                    <a:lnTo>
                      <a:pt x="33" y="55"/>
                    </a:lnTo>
                    <a:lnTo>
                      <a:pt x="36" y="59"/>
                    </a:lnTo>
                    <a:lnTo>
                      <a:pt x="36" y="59"/>
                    </a:lnTo>
                    <a:lnTo>
                      <a:pt x="33" y="59"/>
                    </a:lnTo>
                    <a:lnTo>
                      <a:pt x="30" y="56"/>
                    </a:lnTo>
                    <a:lnTo>
                      <a:pt x="30" y="56"/>
                    </a:lnTo>
                    <a:lnTo>
                      <a:pt x="28" y="55"/>
                    </a:lnTo>
                    <a:lnTo>
                      <a:pt x="25" y="56"/>
                    </a:lnTo>
                    <a:lnTo>
                      <a:pt x="25" y="56"/>
                    </a:lnTo>
                    <a:lnTo>
                      <a:pt x="24" y="58"/>
                    </a:lnTo>
                    <a:lnTo>
                      <a:pt x="25" y="59"/>
                    </a:lnTo>
                    <a:lnTo>
                      <a:pt x="25" y="62"/>
                    </a:lnTo>
                    <a:lnTo>
                      <a:pt x="25" y="62"/>
                    </a:lnTo>
                    <a:lnTo>
                      <a:pt x="26" y="64"/>
                    </a:lnTo>
                    <a:lnTo>
                      <a:pt x="28" y="67"/>
                    </a:lnTo>
                    <a:lnTo>
                      <a:pt x="28" y="67"/>
                    </a:lnTo>
                    <a:lnTo>
                      <a:pt x="29" y="68"/>
                    </a:lnTo>
                    <a:lnTo>
                      <a:pt x="29" y="68"/>
                    </a:lnTo>
                    <a:lnTo>
                      <a:pt x="29" y="70"/>
                    </a:lnTo>
                    <a:lnTo>
                      <a:pt x="29" y="70"/>
                    </a:lnTo>
                    <a:lnTo>
                      <a:pt x="30" y="70"/>
                    </a:lnTo>
                    <a:lnTo>
                      <a:pt x="33" y="70"/>
                    </a:lnTo>
                    <a:lnTo>
                      <a:pt x="34" y="70"/>
                    </a:lnTo>
                    <a:lnTo>
                      <a:pt x="34" y="71"/>
                    </a:lnTo>
                    <a:lnTo>
                      <a:pt x="34" y="71"/>
                    </a:lnTo>
                    <a:lnTo>
                      <a:pt x="33" y="74"/>
                    </a:lnTo>
                    <a:lnTo>
                      <a:pt x="33" y="76"/>
                    </a:lnTo>
                    <a:lnTo>
                      <a:pt x="34" y="76"/>
                    </a:lnTo>
                    <a:lnTo>
                      <a:pt x="34" y="76"/>
                    </a:lnTo>
                    <a:lnTo>
                      <a:pt x="38" y="76"/>
                    </a:lnTo>
                    <a:lnTo>
                      <a:pt x="40" y="76"/>
                    </a:lnTo>
                    <a:lnTo>
                      <a:pt x="40" y="78"/>
                    </a:lnTo>
                    <a:lnTo>
                      <a:pt x="40" y="78"/>
                    </a:lnTo>
                    <a:lnTo>
                      <a:pt x="38" y="80"/>
                    </a:lnTo>
                    <a:lnTo>
                      <a:pt x="38" y="82"/>
                    </a:lnTo>
                    <a:lnTo>
                      <a:pt x="38" y="82"/>
                    </a:lnTo>
                    <a:lnTo>
                      <a:pt x="40" y="82"/>
                    </a:lnTo>
                    <a:lnTo>
                      <a:pt x="41" y="82"/>
                    </a:lnTo>
                    <a:lnTo>
                      <a:pt x="41" y="82"/>
                    </a:lnTo>
                    <a:lnTo>
                      <a:pt x="44" y="82"/>
                    </a:lnTo>
                    <a:lnTo>
                      <a:pt x="44" y="82"/>
                    </a:lnTo>
                    <a:lnTo>
                      <a:pt x="45" y="83"/>
                    </a:lnTo>
                    <a:lnTo>
                      <a:pt x="45" y="83"/>
                    </a:lnTo>
                    <a:lnTo>
                      <a:pt x="46" y="83"/>
                    </a:lnTo>
                    <a:lnTo>
                      <a:pt x="48" y="83"/>
                    </a:lnTo>
                    <a:lnTo>
                      <a:pt x="48" y="83"/>
                    </a:lnTo>
                    <a:lnTo>
                      <a:pt x="50" y="82"/>
                    </a:lnTo>
                    <a:lnTo>
                      <a:pt x="50" y="80"/>
                    </a:lnTo>
                    <a:lnTo>
                      <a:pt x="50" y="80"/>
                    </a:lnTo>
                    <a:lnTo>
                      <a:pt x="50" y="79"/>
                    </a:lnTo>
                    <a:lnTo>
                      <a:pt x="50" y="78"/>
                    </a:lnTo>
                    <a:lnTo>
                      <a:pt x="50" y="78"/>
                    </a:lnTo>
                    <a:lnTo>
                      <a:pt x="52" y="78"/>
                    </a:lnTo>
                    <a:lnTo>
                      <a:pt x="53" y="78"/>
                    </a:lnTo>
                    <a:lnTo>
                      <a:pt x="53" y="78"/>
                    </a:lnTo>
                    <a:lnTo>
                      <a:pt x="54" y="80"/>
                    </a:lnTo>
                    <a:lnTo>
                      <a:pt x="53" y="82"/>
                    </a:lnTo>
                    <a:lnTo>
                      <a:pt x="53" y="82"/>
                    </a:lnTo>
                    <a:lnTo>
                      <a:pt x="54" y="84"/>
                    </a:lnTo>
                    <a:lnTo>
                      <a:pt x="56" y="87"/>
                    </a:lnTo>
                    <a:lnTo>
                      <a:pt x="56" y="87"/>
                    </a:lnTo>
                    <a:lnTo>
                      <a:pt x="57" y="86"/>
                    </a:lnTo>
                    <a:lnTo>
                      <a:pt x="58" y="84"/>
                    </a:lnTo>
                    <a:lnTo>
                      <a:pt x="61" y="80"/>
                    </a:lnTo>
                    <a:lnTo>
                      <a:pt x="61" y="80"/>
                    </a:lnTo>
                    <a:lnTo>
                      <a:pt x="61" y="79"/>
                    </a:lnTo>
                    <a:lnTo>
                      <a:pt x="61" y="76"/>
                    </a:lnTo>
                    <a:lnTo>
                      <a:pt x="61" y="76"/>
                    </a:lnTo>
                    <a:lnTo>
                      <a:pt x="61" y="74"/>
                    </a:lnTo>
                    <a:lnTo>
                      <a:pt x="61" y="74"/>
                    </a:lnTo>
                    <a:lnTo>
                      <a:pt x="62" y="74"/>
                    </a:lnTo>
                    <a:lnTo>
                      <a:pt x="64" y="75"/>
                    </a:lnTo>
                    <a:lnTo>
                      <a:pt x="65" y="79"/>
                    </a:lnTo>
                    <a:lnTo>
                      <a:pt x="65" y="79"/>
                    </a:lnTo>
                    <a:lnTo>
                      <a:pt x="66" y="80"/>
                    </a:lnTo>
                    <a:lnTo>
                      <a:pt x="68" y="80"/>
                    </a:lnTo>
                    <a:lnTo>
                      <a:pt x="70" y="79"/>
                    </a:lnTo>
                    <a:lnTo>
                      <a:pt x="70" y="79"/>
                    </a:lnTo>
                    <a:lnTo>
                      <a:pt x="74" y="79"/>
                    </a:lnTo>
                    <a:lnTo>
                      <a:pt x="76" y="80"/>
                    </a:lnTo>
                    <a:lnTo>
                      <a:pt x="76" y="82"/>
                    </a:lnTo>
                    <a:lnTo>
                      <a:pt x="76" y="82"/>
                    </a:lnTo>
                    <a:lnTo>
                      <a:pt x="73" y="83"/>
                    </a:lnTo>
                    <a:lnTo>
                      <a:pt x="70" y="83"/>
                    </a:lnTo>
                    <a:lnTo>
                      <a:pt x="70" y="83"/>
                    </a:lnTo>
                    <a:lnTo>
                      <a:pt x="68" y="84"/>
                    </a:lnTo>
                    <a:lnTo>
                      <a:pt x="68" y="84"/>
                    </a:lnTo>
                    <a:lnTo>
                      <a:pt x="66" y="88"/>
                    </a:lnTo>
                    <a:lnTo>
                      <a:pt x="66" y="88"/>
                    </a:lnTo>
                    <a:lnTo>
                      <a:pt x="64" y="92"/>
                    </a:lnTo>
                    <a:lnTo>
                      <a:pt x="64" y="92"/>
                    </a:lnTo>
                    <a:lnTo>
                      <a:pt x="62" y="95"/>
                    </a:lnTo>
                    <a:lnTo>
                      <a:pt x="62" y="95"/>
                    </a:lnTo>
                    <a:lnTo>
                      <a:pt x="61" y="97"/>
                    </a:lnTo>
                    <a:lnTo>
                      <a:pt x="61" y="100"/>
                    </a:lnTo>
                    <a:lnTo>
                      <a:pt x="61" y="100"/>
                    </a:lnTo>
                    <a:lnTo>
                      <a:pt x="64" y="103"/>
                    </a:lnTo>
                    <a:lnTo>
                      <a:pt x="68" y="103"/>
                    </a:lnTo>
                    <a:lnTo>
                      <a:pt x="68" y="103"/>
                    </a:lnTo>
                    <a:lnTo>
                      <a:pt x="69" y="101"/>
                    </a:lnTo>
                    <a:lnTo>
                      <a:pt x="70" y="100"/>
                    </a:lnTo>
                    <a:lnTo>
                      <a:pt x="70" y="100"/>
                    </a:lnTo>
                    <a:lnTo>
                      <a:pt x="74" y="97"/>
                    </a:lnTo>
                    <a:lnTo>
                      <a:pt x="74" y="97"/>
                    </a:lnTo>
                    <a:lnTo>
                      <a:pt x="74" y="96"/>
                    </a:lnTo>
                    <a:lnTo>
                      <a:pt x="74" y="96"/>
                    </a:lnTo>
                    <a:lnTo>
                      <a:pt x="78" y="91"/>
                    </a:lnTo>
                    <a:lnTo>
                      <a:pt x="78" y="91"/>
                    </a:lnTo>
                    <a:lnTo>
                      <a:pt x="81" y="88"/>
                    </a:lnTo>
                    <a:lnTo>
                      <a:pt x="81" y="88"/>
                    </a:lnTo>
                    <a:lnTo>
                      <a:pt x="81" y="86"/>
                    </a:lnTo>
                    <a:lnTo>
                      <a:pt x="82" y="83"/>
                    </a:lnTo>
                    <a:lnTo>
                      <a:pt x="82" y="83"/>
                    </a:lnTo>
                    <a:lnTo>
                      <a:pt x="84" y="82"/>
                    </a:lnTo>
                    <a:lnTo>
                      <a:pt x="86" y="80"/>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56" name="Freeform 21">
                <a:extLst>
                  <a:ext uri="{FF2B5EF4-FFF2-40B4-BE49-F238E27FC236}">
                    <a16:creationId xmlns:a16="http://schemas.microsoft.com/office/drawing/2014/main" id="{EC40D0FF-76C1-48B1-A6C5-C7D459C14160}"/>
                  </a:ext>
                </a:extLst>
              </p:cNvPr>
              <p:cNvSpPr>
                <a:spLocks/>
              </p:cNvSpPr>
              <p:nvPr/>
            </p:nvSpPr>
            <p:spPr bwMode="auto">
              <a:xfrm>
                <a:off x="4294732" y="3696040"/>
                <a:ext cx="13447" cy="42261"/>
              </a:xfrm>
              <a:custGeom>
                <a:avLst/>
                <a:gdLst>
                  <a:gd name="T0" fmla="*/ 2 w 7"/>
                  <a:gd name="T1" fmla="*/ 14 h 22"/>
                  <a:gd name="T2" fmla="*/ 2 w 7"/>
                  <a:gd name="T3" fmla="*/ 14 h 22"/>
                  <a:gd name="T4" fmla="*/ 2 w 7"/>
                  <a:gd name="T5" fmla="*/ 17 h 22"/>
                  <a:gd name="T6" fmla="*/ 2 w 7"/>
                  <a:gd name="T7" fmla="*/ 21 h 22"/>
                  <a:gd name="T8" fmla="*/ 2 w 7"/>
                  <a:gd name="T9" fmla="*/ 21 h 22"/>
                  <a:gd name="T10" fmla="*/ 3 w 7"/>
                  <a:gd name="T11" fmla="*/ 22 h 22"/>
                  <a:gd name="T12" fmla="*/ 6 w 7"/>
                  <a:gd name="T13" fmla="*/ 22 h 22"/>
                  <a:gd name="T14" fmla="*/ 6 w 7"/>
                  <a:gd name="T15" fmla="*/ 22 h 22"/>
                  <a:gd name="T16" fmla="*/ 7 w 7"/>
                  <a:gd name="T17" fmla="*/ 21 h 22"/>
                  <a:gd name="T18" fmla="*/ 7 w 7"/>
                  <a:gd name="T19" fmla="*/ 19 h 22"/>
                  <a:gd name="T20" fmla="*/ 6 w 7"/>
                  <a:gd name="T21" fmla="*/ 15 h 22"/>
                  <a:gd name="T22" fmla="*/ 6 w 7"/>
                  <a:gd name="T23" fmla="*/ 15 h 22"/>
                  <a:gd name="T24" fmla="*/ 4 w 7"/>
                  <a:gd name="T25" fmla="*/ 13 h 22"/>
                  <a:gd name="T26" fmla="*/ 4 w 7"/>
                  <a:gd name="T27" fmla="*/ 13 h 22"/>
                  <a:gd name="T28" fmla="*/ 6 w 7"/>
                  <a:gd name="T29" fmla="*/ 5 h 22"/>
                  <a:gd name="T30" fmla="*/ 6 w 7"/>
                  <a:gd name="T31" fmla="*/ 5 h 22"/>
                  <a:gd name="T32" fmla="*/ 7 w 7"/>
                  <a:gd name="T33" fmla="*/ 4 h 22"/>
                  <a:gd name="T34" fmla="*/ 7 w 7"/>
                  <a:gd name="T35" fmla="*/ 2 h 22"/>
                  <a:gd name="T36" fmla="*/ 6 w 7"/>
                  <a:gd name="T37" fmla="*/ 1 h 22"/>
                  <a:gd name="T38" fmla="*/ 6 w 7"/>
                  <a:gd name="T39" fmla="*/ 1 h 22"/>
                  <a:gd name="T40" fmla="*/ 4 w 7"/>
                  <a:gd name="T41" fmla="*/ 0 h 22"/>
                  <a:gd name="T42" fmla="*/ 2 w 7"/>
                  <a:gd name="T43" fmla="*/ 1 h 22"/>
                  <a:gd name="T44" fmla="*/ 0 w 7"/>
                  <a:gd name="T45" fmla="*/ 5 h 22"/>
                  <a:gd name="T46" fmla="*/ 0 w 7"/>
                  <a:gd name="T47" fmla="*/ 5 h 22"/>
                  <a:gd name="T48" fmla="*/ 0 w 7"/>
                  <a:gd name="T49" fmla="*/ 10 h 22"/>
                  <a:gd name="T50" fmla="*/ 2 w 7"/>
                  <a:gd name="T51"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 h="22">
                    <a:moveTo>
                      <a:pt x="2" y="14"/>
                    </a:moveTo>
                    <a:lnTo>
                      <a:pt x="2" y="14"/>
                    </a:lnTo>
                    <a:lnTo>
                      <a:pt x="2" y="17"/>
                    </a:lnTo>
                    <a:lnTo>
                      <a:pt x="2" y="21"/>
                    </a:lnTo>
                    <a:lnTo>
                      <a:pt x="2" y="21"/>
                    </a:lnTo>
                    <a:lnTo>
                      <a:pt x="3" y="22"/>
                    </a:lnTo>
                    <a:lnTo>
                      <a:pt x="6" y="22"/>
                    </a:lnTo>
                    <a:lnTo>
                      <a:pt x="6" y="22"/>
                    </a:lnTo>
                    <a:lnTo>
                      <a:pt x="7" y="21"/>
                    </a:lnTo>
                    <a:lnTo>
                      <a:pt x="7" y="19"/>
                    </a:lnTo>
                    <a:lnTo>
                      <a:pt x="6" y="15"/>
                    </a:lnTo>
                    <a:lnTo>
                      <a:pt x="6" y="15"/>
                    </a:lnTo>
                    <a:lnTo>
                      <a:pt x="4" y="13"/>
                    </a:lnTo>
                    <a:lnTo>
                      <a:pt x="4" y="13"/>
                    </a:lnTo>
                    <a:lnTo>
                      <a:pt x="6" y="5"/>
                    </a:lnTo>
                    <a:lnTo>
                      <a:pt x="6" y="5"/>
                    </a:lnTo>
                    <a:lnTo>
                      <a:pt x="7" y="4"/>
                    </a:lnTo>
                    <a:lnTo>
                      <a:pt x="7" y="2"/>
                    </a:lnTo>
                    <a:lnTo>
                      <a:pt x="6" y="1"/>
                    </a:lnTo>
                    <a:lnTo>
                      <a:pt x="6" y="1"/>
                    </a:lnTo>
                    <a:lnTo>
                      <a:pt x="4" y="0"/>
                    </a:lnTo>
                    <a:lnTo>
                      <a:pt x="2" y="1"/>
                    </a:lnTo>
                    <a:lnTo>
                      <a:pt x="0" y="5"/>
                    </a:lnTo>
                    <a:lnTo>
                      <a:pt x="0" y="5"/>
                    </a:lnTo>
                    <a:lnTo>
                      <a:pt x="0" y="10"/>
                    </a:lnTo>
                    <a:lnTo>
                      <a:pt x="2" y="14"/>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57" name="Freeform 22">
                <a:extLst>
                  <a:ext uri="{FF2B5EF4-FFF2-40B4-BE49-F238E27FC236}">
                    <a16:creationId xmlns:a16="http://schemas.microsoft.com/office/drawing/2014/main" id="{BDC3D410-68BF-48CC-BB6A-DE2E9A9DC256}"/>
                  </a:ext>
                </a:extLst>
              </p:cNvPr>
              <p:cNvSpPr>
                <a:spLocks/>
              </p:cNvSpPr>
              <p:nvPr/>
            </p:nvSpPr>
            <p:spPr bwMode="auto">
              <a:xfrm>
                <a:off x="4294732" y="3696040"/>
                <a:ext cx="13447" cy="42261"/>
              </a:xfrm>
              <a:custGeom>
                <a:avLst/>
                <a:gdLst>
                  <a:gd name="T0" fmla="*/ 2 w 7"/>
                  <a:gd name="T1" fmla="*/ 14 h 22"/>
                  <a:gd name="T2" fmla="*/ 2 w 7"/>
                  <a:gd name="T3" fmla="*/ 14 h 22"/>
                  <a:gd name="T4" fmla="*/ 2 w 7"/>
                  <a:gd name="T5" fmla="*/ 17 h 22"/>
                  <a:gd name="T6" fmla="*/ 2 w 7"/>
                  <a:gd name="T7" fmla="*/ 21 h 22"/>
                  <a:gd name="T8" fmla="*/ 2 w 7"/>
                  <a:gd name="T9" fmla="*/ 21 h 22"/>
                  <a:gd name="T10" fmla="*/ 3 w 7"/>
                  <a:gd name="T11" fmla="*/ 22 h 22"/>
                  <a:gd name="T12" fmla="*/ 6 w 7"/>
                  <a:gd name="T13" fmla="*/ 22 h 22"/>
                  <a:gd name="T14" fmla="*/ 6 w 7"/>
                  <a:gd name="T15" fmla="*/ 22 h 22"/>
                  <a:gd name="T16" fmla="*/ 7 w 7"/>
                  <a:gd name="T17" fmla="*/ 21 h 22"/>
                  <a:gd name="T18" fmla="*/ 7 w 7"/>
                  <a:gd name="T19" fmla="*/ 19 h 22"/>
                  <a:gd name="T20" fmla="*/ 6 w 7"/>
                  <a:gd name="T21" fmla="*/ 15 h 22"/>
                  <a:gd name="T22" fmla="*/ 6 w 7"/>
                  <a:gd name="T23" fmla="*/ 15 h 22"/>
                  <a:gd name="T24" fmla="*/ 4 w 7"/>
                  <a:gd name="T25" fmla="*/ 13 h 22"/>
                  <a:gd name="T26" fmla="*/ 4 w 7"/>
                  <a:gd name="T27" fmla="*/ 13 h 22"/>
                  <a:gd name="T28" fmla="*/ 6 w 7"/>
                  <a:gd name="T29" fmla="*/ 5 h 22"/>
                  <a:gd name="T30" fmla="*/ 6 w 7"/>
                  <a:gd name="T31" fmla="*/ 5 h 22"/>
                  <a:gd name="T32" fmla="*/ 7 w 7"/>
                  <a:gd name="T33" fmla="*/ 4 h 22"/>
                  <a:gd name="T34" fmla="*/ 7 w 7"/>
                  <a:gd name="T35" fmla="*/ 2 h 22"/>
                  <a:gd name="T36" fmla="*/ 6 w 7"/>
                  <a:gd name="T37" fmla="*/ 1 h 22"/>
                  <a:gd name="T38" fmla="*/ 6 w 7"/>
                  <a:gd name="T39" fmla="*/ 1 h 22"/>
                  <a:gd name="T40" fmla="*/ 4 w 7"/>
                  <a:gd name="T41" fmla="*/ 0 h 22"/>
                  <a:gd name="T42" fmla="*/ 2 w 7"/>
                  <a:gd name="T43" fmla="*/ 1 h 22"/>
                  <a:gd name="T44" fmla="*/ 0 w 7"/>
                  <a:gd name="T45" fmla="*/ 5 h 22"/>
                  <a:gd name="T46" fmla="*/ 0 w 7"/>
                  <a:gd name="T47" fmla="*/ 5 h 22"/>
                  <a:gd name="T48" fmla="*/ 0 w 7"/>
                  <a:gd name="T49" fmla="*/ 10 h 22"/>
                  <a:gd name="T50" fmla="*/ 2 w 7"/>
                  <a:gd name="T51"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 h="22">
                    <a:moveTo>
                      <a:pt x="2" y="14"/>
                    </a:moveTo>
                    <a:lnTo>
                      <a:pt x="2" y="14"/>
                    </a:lnTo>
                    <a:lnTo>
                      <a:pt x="2" y="17"/>
                    </a:lnTo>
                    <a:lnTo>
                      <a:pt x="2" y="21"/>
                    </a:lnTo>
                    <a:lnTo>
                      <a:pt x="2" y="21"/>
                    </a:lnTo>
                    <a:lnTo>
                      <a:pt x="3" y="22"/>
                    </a:lnTo>
                    <a:lnTo>
                      <a:pt x="6" y="22"/>
                    </a:lnTo>
                    <a:lnTo>
                      <a:pt x="6" y="22"/>
                    </a:lnTo>
                    <a:lnTo>
                      <a:pt x="7" y="21"/>
                    </a:lnTo>
                    <a:lnTo>
                      <a:pt x="7" y="19"/>
                    </a:lnTo>
                    <a:lnTo>
                      <a:pt x="6" y="15"/>
                    </a:lnTo>
                    <a:lnTo>
                      <a:pt x="6" y="15"/>
                    </a:lnTo>
                    <a:lnTo>
                      <a:pt x="4" y="13"/>
                    </a:lnTo>
                    <a:lnTo>
                      <a:pt x="4" y="13"/>
                    </a:lnTo>
                    <a:lnTo>
                      <a:pt x="6" y="5"/>
                    </a:lnTo>
                    <a:lnTo>
                      <a:pt x="6" y="5"/>
                    </a:lnTo>
                    <a:lnTo>
                      <a:pt x="7" y="4"/>
                    </a:lnTo>
                    <a:lnTo>
                      <a:pt x="7" y="2"/>
                    </a:lnTo>
                    <a:lnTo>
                      <a:pt x="6" y="1"/>
                    </a:lnTo>
                    <a:lnTo>
                      <a:pt x="6" y="1"/>
                    </a:lnTo>
                    <a:lnTo>
                      <a:pt x="4" y="0"/>
                    </a:lnTo>
                    <a:lnTo>
                      <a:pt x="2" y="1"/>
                    </a:lnTo>
                    <a:lnTo>
                      <a:pt x="0" y="5"/>
                    </a:lnTo>
                    <a:lnTo>
                      <a:pt x="0" y="5"/>
                    </a:lnTo>
                    <a:lnTo>
                      <a:pt x="0" y="10"/>
                    </a:lnTo>
                    <a:lnTo>
                      <a:pt x="2" y="14"/>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58" name="Freeform 23">
                <a:extLst>
                  <a:ext uri="{FF2B5EF4-FFF2-40B4-BE49-F238E27FC236}">
                    <a16:creationId xmlns:a16="http://schemas.microsoft.com/office/drawing/2014/main" id="{9BD77AF7-F088-4B45-8D8E-D799057E49F0}"/>
                  </a:ext>
                </a:extLst>
              </p:cNvPr>
              <p:cNvSpPr>
                <a:spLocks/>
              </p:cNvSpPr>
              <p:nvPr/>
            </p:nvSpPr>
            <p:spPr bwMode="auto">
              <a:xfrm>
                <a:off x="4306258" y="3744064"/>
                <a:ext cx="15368" cy="9605"/>
              </a:xfrm>
              <a:custGeom>
                <a:avLst/>
                <a:gdLst>
                  <a:gd name="T0" fmla="*/ 0 w 8"/>
                  <a:gd name="T1" fmla="*/ 1 h 5"/>
                  <a:gd name="T2" fmla="*/ 0 w 8"/>
                  <a:gd name="T3" fmla="*/ 1 h 5"/>
                  <a:gd name="T4" fmla="*/ 0 w 8"/>
                  <a:gd name="T5" fmla="*/ 2 h 5"/>
                  <a:gd name="T6" fmla="*/ 1 w 8"/>
                  <a:gd name="T7" fmla="*/ 4 h 5"/>
                  <a:gd name="T8" fmla="*/ 4 w 8"/>
                  <a:gd name="T9" fmla="*/ 5 h 5"/>
                  <a:gd name="T10" fmla="*/ 6 w 8"/>
                  <a:gd name="T11" fmla="*/ 5 h 5"/>
                  <a:gd name="T12" fmla="*/ 8 w 8"/>
                  <a:gd name="T13" fmla="*/ 4 h 5"/>
                  <a:gd name="T14" fmla="*/ 6 w 8"/>
                  <a:gd name="T15" fmla="*/ 2 h 5"/>
                  <a:gd name="T16" fmla="*/ 6 w 8"/>
                  <a:gd name="T17" fmla="*/ 2 h 5"/>
                  <a:gd name="T18" fmla="*/ 5 w 8"/>
                  <a:gd name="T19" fmla="*/ 0 h 5"/>
                  <a:gd name="T20" fmla="*/ 2 w 8"/>
                  <a:gd name="T21" fmla="*/ 0 h 5"/>
                  <a:gd name="T22" fmla="*/ 2 w 8"/>
                  <a:gd name="T23" fmla="*/ 0 h 5"/>
                  <a:gd name="T24" fmla="*/ 1 w 8"/>
                  <a:gd name="T25" fmla="*/ 0 h 5"/>
                  <a:gd name="T26" fmla="*/ 0 w 8"/>
                  <a:gd name="T27" fmla="*/ 0 h 5"/>
                  <a:gd name="T28" fmla="*/ 0 w 8"/>
                  <a:gd name="T2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5">
                    <a:moveTo>
                      <a:pt x="0" y="1"/>
                    </a:moveTo>
                    <a:lnTo>
                      <a:pt x="0" y="1"/>
                    </a:lnTo>
                    <a:lnTo>
                      <a:pt x="0" y="2"/>
                    </a:lnTo>
                    <a:lnTo>
                      <a:pt x="1" y="4"/>
                    </a:lnTo>
                    <a:lnTo>
                      <a:pt x="4" y="5"/>
                    </a:lnTo>
                    <a:lnTo>
                      <a:pt x="6" y="5"/>
                    </a:lnTo>
                    <a:lnTo>
                      <a:pt x="8" y="4"/>
                    </a:lnTo>
                    <a:lnTo>
                      <a:pt x="6" y="2"/>
                    </a:lnTo>
                    <a:lnTo>
                      <a:pt x="6" y="2"/>
                    </a:lnTo>
                    <a:lnTo>
                      <a:pt x="5" y="0"/>
                    </a:lnTo>
                    <a:lnTo>
                      <a:pt x="2" y="0"/>
                    </a:lnTo>
                    <a:lnTo>
                      <a:pt x="2" y="0"/>
                    </a:lnTo>
                    <a:lnTo>
                      <a:pt x="1" y="0"/>
                    </a:lnTo>
                    <a:lnTo>
                      <a:pt x="0" y="0"/>
                    </a:lnTo>
                    <a:lnTo>
                      <a:pt x="0" y="1"/>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59" name="Freeform 24">
                <a:extLst>
                  <a:ext uri="{FF2B5EF4-FFF2-40B4-BE49-F238E27FC236}">
                    <a16:creationId xmlns:a16="http://schemas.microsoft.com/office/drawing/2014/main" id="{6B3867B1-3475-4CD2-A5D2-2327DDD8D579}"/>
                  </a:ext>
                </a:extLst>
              </p:cNvPr>
              <p:cNvSpPr>
                <a:spLocks/>
              </p:cNvSpPr>
              <p:nvPr/>
            </p:nvSpPr>
            <p:spPr bwMode="auto">
              <a:xfrm>
                <a:off x="4306258" y="3744064"/>
                <a:ext cx="15368" cy="9605"/>
              </a:xfrm>
              <a:custGeom>
                <a:avLst/>
                <a:gdLst>
                  <a:gd name="T0" fmla="*/ 0 w 8"/>
                  <a:gd name="T1" fmla="*/ 1 h 5"/>
                  <a:gd name="T2" fmla="*/ 0 w 8"/>
                  <a:gd name="T3" fmla="*/ 1 h 5"/>
                  <a:gd name="T4" fmla="*/ 0 w 8"/>
                  <a:gd name="T5" fmla="*/ 2 h 5"/>
                  <a:gd name="T6" fmla="*/ 1 w 8"/>
                  <a:gd name="T7" fmla="*/ 4 h 5"/>
                  <a:gd name="T8" fmla="*/ 4 w 8"/>
                  <a:gd name="T9" fmla="*/ 5 h 5"/>
                  <a:gd name="T10" fmla="*/ 6 w 8"/>
                  <a:gd name="T11" fmla="*/ 5 h 5"/>
                  <a:gd name="T12" fmla="*/ 8 w 8"/>
                  <a:gd name="T13" fmla="*/ 4 h 5"/>
                  <a:gd name="T14" fmla="*/ 6 w 8"/>
                  <a:gd name="T15" fmla="*/ 2 h 5"/>
                  <a:gd name="T16" fmla="*/ 6 w 8"/>
                  <a:gd name="T17" fmla="*/ 2 h 5"/>
                  <a:gd name="T18" fmla="*/ 5 w 8"/>
                  <a:gd name="T19" fmla="*/ 0 h 5"/>
                  <a:gd name="T20" fmla="*/ 2 w 8"/>
                  <a:gd name="T21" fmla="*/ 0 h 5"/>
                  <a:gd name="T22" fmla="*/ 2 w 8"/>
                  <a:gd name="T23" fmla="*/ 0 h 5"/>
                  <a:gd name="T24" fmla="*/ 1 w 8"/>
                  <a:gd name="T25" fmla="*/ 0 h 5"/>
                  <a:gd name="T26" fmla="*/ 0 w 8"/>
                  <a:gd name="T27" fmla="*/ 0 h 5"/>
                  <a:gd name="T28" fmla="*/ 0 w 8"/>
                  <a:gd name="T2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5">
                    <a:moveTo>
                      <a:pt x="0" y="1"/>
                    </a:moveTo>
                    <a:lnTo>
                      <a:pt x="0" y="1"/>
                    </a:lnTo>
                    <a:lnTo>
                      <a:pt x="0" y="2"/>
                    </a:lnTo>
                    <a:lnTo>
                      <a:pt x="1" y="4"/>
                    </a:lnTo>
                    <a:lnTo>
                      <a:pt x="4" y="5"/>
                    </a:lnTo>
                    <a:lnTo>
                      <a:pt x="6" y="5"/>
                    </a:lnTo>
                    <a:lnTo>
                      <a:pt x="8" y="4"/>
                    </a:lnTo>
                    <a:lnTo>
                      <a:pt x="6" y="2"/>
                    </a:lnTo>
                    <a:lnTo>
                      <a:pt x="6" y="2"/>
                    </a:lnTo>
                    <a:lnTo>
                      <a:pt x="5" y="0"/>
                    </a:lnTo>
                    <a:lnTo>
                      <a:pt x="2" y="0"/>
                    </a:lnTo>
                    <a:lnTo>
                      <a:pt x="2" y="0"/>
                    </a:lnTo>
                    <a:lnTo>
                      <a:pt x="1" y="0"/>
                    </a:lnTo>
                    <a:lnTo>
                      <a:pt x="0" y="0"/>
                    </a:lnTo>
                    <a:lnTo>
                      <a:pt x="0" y="1"/>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60" name="Freeform 25">
                <a:extLst>
                  <a:ext uri="{FF2B5EF4-FFF2-40B4-BE49-F238E27FC236}">
                    <a16:creationId xmlns:a16="http://schemas.microsoft.com/office/drawing/2014/main" id="{4E9D1BA2-E941-4F6B-B0E6-C96F172C3E22}"/>
                  </a:ext>
                </a:extLst>
              </p:cNvPr>
              <p:cNvSpPr>
                <a:spLocks/>
              </p:cNvSpPr>
              <p:nvPr/>
            </p:nvSpPr>
            <p:spPr bwMode="auto">
              <a:xfrm>
                <a:off x="4231341" y="3824744"/>
                <a:ext cx="32656" cy="30735"/>
              </a:xfrm>
              <a:custGeom>
                <a:avLst/>
                <a:gdLst>
                  <a:gd name="T0" fmla="*/ 16 w 17"/>
                  <a:gd name="T1" fmla="*/ 4 h 16"/>
                  <a:gd name="T2" fmla="*/ 16 w 17"/>
                  <a:gd name="T3" fmla="*/ 4 h 16"/>
                  <a:gd name="T4" fmla="*/ 16 w 17"/>
                  <a:gd name="T5" fmla="*/ 3 h 16"/>
                  <a:gd name="T6" fmla="*/ 16 w 17"/>
                  <a:gd name="T7" fmla="*/ 1 h 16"/>
                  <a:gd name="T8" fmla="*/ 16 w 17"/>
                  <a:gd name="T9" fmla="*/ 1 h 16"/>
                  <a:gd name="T10" fmla="*/ 13 w 17"/>
                  <a:gd name="T11" fmla="*/ 0 h 16"/>
                  <a:gd name="T12" fmla="*/ 9 w 17"/>
                  <a:gd name="T13" fmla="*/ 0 h 16"/>
                  <a:gd name="T14" fmla="*/ 9 w 17"/>
                  <a:gd name="T15" fmla="*/ 0 h 16"/>
                  <a:gd name="T16" fmla="*/ 4 w 17"/>
                  <a:gd name="T17" fmla="*/ 0 h 16"/>
                  <a:gd name="T18" fmla="*/ 3 w 17"/>
                  <a:gd name="T19" fmla="*/ 1 h 16"/>
                  <a:gd name="T20" fmla="*/ 0 w 17"/>
                  <a:gd name="T21" fmla="*/ 4 h 16"/>
                  <a:gd name="T22" fmla="*/ 0 w 17"/>
                  <a:gd name="T23" fmla="*/ 4 h 16"/>
                  <a:gd name="T24" fmla="*/ 0 w 17"/>
                  <a:gd name="T25" fmla="*/ 5 h 16"/>
                  <a:gd name="T26" fmla="*/ 1 w 17"/>
                  <a:gd name="T27" fmla="*/ 8 h 16"/>
                  <a:gd name="T28" fmla="*/ 4 w 17"/>
                  <a:gd name="T29" fmla="*/ 9 h 16"/>
                  <a:gd name="T30" fmla="*/ 4 w 17"/>
                  <a:gd name="T31" fmla="*/ 9 h 16"/>
                  <a:gd name="T32" fmla="*/ 7 w 17"/>
                  <a:gd name="T33" fmla="*/ 12 h 16"/>
                  <a:gd name="T34" fmla="*/ 9 w 17"/>
                  <a:gd name="T35" fmla="*/ 15 h 16"/>
                  <a:gd name="T36" fmla="*/ 9 w 17"/>
                  <a:gd name="T37" fmla="*/ 15 h 16"/>
                  <a:gd name="T38" fmla="*/ 12 w 17"/>
                  <a:gd name="T39" fmla="*/ 16 h 16"/>
                  <a:gd name="T40" fmla="*/ 15 w 17"/>
                  <a:gd name="T41" fmla="*/ 16 h 16"/>
                  <a:gd name="T42" fmla="*/ 15 w 17"/>
                  <a:gd name="T43" fmla="*/ 16 h 16"/>
                  <a:gd name="T44" fmla="*/ 16 w 17"/>
                  <a:gd name="T45" fmla="*/ 13 h 16"/>
                  <a:gd name="T46" fmla="*/ 17 w 17"/>
                  <a:gd name="T47" fmla="*/ 11 h 16"/>
                  <a:gd name="T48" fmla="*/ 17 w 17"/>
                  <a:gd name="T49" fmla="*/ 11 h 16"/>
                  <a:gd name="T50" fmla="*/ 17 w 17"/>
                  <a:gd name="T51" fmla="*/ 7 h 16"/>
                  <a:gd name="T52" fmla="*/ 17 w 17"/>
                  <a:gd name="T53" fmla="*/ 7 h 16"/>
                  <a:gd name="T54" fmla="*/ 16 w 17"/>
                  <a:gd name="T55" fmla="*/ 5 h 16"/>
                  <a:gd name="T56" fmla="*/ 16 w 17"/>
                  <a:gd name="T57"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 h="16">
                    <a:moveTo>
                      <a:pt x="16" y="4"/>
                    </a:moveTo>
                    <a:lnTo>
                      <a:pt x="16" y="4"/>
                    </a:lnTo>
                    <a:lnTo>
                      <a:pt x="16" y="3"/>
                    </a:lnTo>
                    <a:lnTo>
                      <a:pt x="16" y="1"/>
                    </a:lnTo>
                    <a:lnTo>
                      <a:pt x="16" y="1"/>
                    </a:lnTo>
                    <a:lnTo>
                      <a:pt x="13" y="0"/>
                    </a:lnTo>
                    <a:lnTo>
                      <a:pt x="9" y="0"/>
                    </a:lnTo>
                    <a:lnTo>
                      <a:pt x="9" y="0"/>
                    </a:lnTo>
                    <a:lnTo>
                      <a:pt x="4" y="0"/>
                    </a:lnTo>
                    <a:lnTo>
                      <a:pt x="3" y="1"/>
                    </a:lnTo>
                    <a:lnTo>
                      <a:pt x="0" y="4"/>
                    </a:lnTo>
                    <a:lnTo>
                      <a:pt x="0" y="4"/>
                    </a:lnTo>
                    <a:lnTo>
                      <a:pt x="0" y="5"/>
                    </a:lnTo>
                    <a:lnTo>
                      <a:pt x="1" y="8"/>
                    </a:lnTo>
                    <a:lnTo>
                      <a:pt x="4" y="9"/>
                    </a:lnTo>
                    <a:lnTo>
                      <a:pt x="4" y="9"/>
                    </a:lnTo>
                    <a:lnTo>
                      <a:pt x="7" y="12"/>
                    </a:lnTo>
                    <a:lnTo>
                      <a:pt x="9" y="15"/>
                    </a:lnTo>
                    <a:lnTo>
                      <a:pt x="9" y="15"/>
                    </a:lnTo>
                    <a:lnTo>
                      <a:pt x="12" y="16"/>
                    </a:lnTo>
                    <a:lnTo>
                      <a:pt x="15" y="16"/>
                    </a:lnTo>
                    <a:lnTo>
                      <a:pt x="15" y="16"/>
                    </a:lnTo>
                    <a:lnTo>
                      <a:pt x="16" y="13"/>
                    </a:lnTo>
                    <a:lnTo>
                      <a:pt x="17" y="11"/>
                    </a:lnTo>
                    <a:lnTo>
                      <a:pt x="17" y="11"/>
                    </a:lnTo>
                    <a:lnTo>
                      <a:pt x="17" y="7"/>
                    </a:lnTo>
                    <a:lnTo>
                      <a:pt x="17" y="7"/>
                    </a:lnTo>
                    <a:lnTo>
                      <a:pt x="16" y="5"/>
                    </a:lnTo>
                    <a:lnTo>
                      <a:pt x="16" y="4"/>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61" name="Freeform 26">
                <a:extLst>
                  <a:ext uri="{FF2B5EF4-FFF2-40B4-BE49-F238E27FC236}">
                    <a16:creationId xmlns:a16="http://schemas.microsoft.com/office/drawing/2014/main" id="{88DD2BDB-FC97-4C0E-A4CD-C95ACEB0287B}"/>
                  </a:ext>
                </a:extLst>
              </p:cNvPr>
              <p:cNvSpPr>
                <a:spLocks/>
              </p:cNvSpPr>
              <p:nvPr/>
            </p:nvSpPr>
            <p:spPr bwMode="auto">
              <a:xfrm>
                <a:off x="4231341" y="3824744"/>
                <a:ext cx="32656" cy="30735"/>
              </a:xfrm>
              <a:custGeom>
                <a:avLst/>
                <a:gdLst>
                  <a:gd name="T0" fmla="*/ 16 w 17"/>
                  <a:gd name="T1" fmla="*/ 4 h 16"/>
                  <a:gd name="T2" fmla="*/ 16 w 17"/>
                  <a:gd name="T3" fmla="*/ 4 h 16"/>
                  <a:gd name="T4" fmla="*/ 16 w 17"/>
                  <a:gd name="T5" fmla="*/ 3 h 16"/>
                  <a:gd name="T6" fmla="*/ 16 w 17"/>
                  <a:gd name="T7" fmla="*/ 1 h 16"/>
                  <a:gd name="T8" fmla="*/ 16 w 17"/>
                  <a:gd name="T9" fmla="*/ 1 h 16"/>
                  <a:gd name="T10" fmla="*/ 13 w 17"/>
                  <a:gd name="T11" fmla="*/ 0 h 16"/>
                  <a:gd name="T12" fmla="*/ 9 w 17"/>
                  <a:gd name="T13" fmla="*/ 0 h 16"/>
                  <a:gd name="T14" fmla="*/ 9 w 17"/>
                  <a:gd name="T15" fmla="*/ 0 h 16"/>
                  <a:gd name="T16" fmla="*/ 4 w 17"/>
                  <a:gd name="T17" fmla="*/ 0 h 16"/>
                  <a:gd name="T18" fmla="*/ 3 w 17"/>
                  <a:gd name="T19" fmla="*/ 1 h 16"/>
                  <a:gd name="T20" fmla="*/ 0 w 17"/>
                  <a:gd name="T21" fmla="*/ 4 h 16"/>
                  <a:gd name="T22" fmla="*/ 0 w 17"/>
                  <a:gd name="T23" fmla="*/ 4 h 16"/>
                  <a:gd name="T24" fmla="*/ 0 w 17"/>
                  <a:gd name="T25" fmla="*/ 5 h 16"/>
                  <a:gd name="T26" fmla="*/ 1 w 17"/>
                  <a:gd name="T27" fmla="*/ 8 h 16"/>
                  <a:gd name="T28" fmla="*/ 4 w 17"/>
                  <a:gd name="T29" fmla="*/ 9 h 16"/>
                  <a:gd name="T30" fmla="*/ 4 w 17"/>
                  <a:gd name="T31" fmla="*/ 9 h 16"/>
                  <a:gd name="T32" fmla="*/ 7 w 17"/>
                  <a:gd name="T33" fmla="*/ 12 h 16"/>
                  <a:gd name="T34" fmla="*/ 9 w 17"/>
                  <a:gd name="T35" fmla="*/ 15 h 16"/>
                  <a:gd name="T36" fmla="*/ 9 w 17"/>
                  <a:gd name="T37" fmla="*/ 15 h 16"/>
                  <a:gd name="T38" fmla="*/ 12 w 17"/>
                  <a:gd name="T39" fmla="*/ 16 h 16"/>
                  <a:gd name="T40" fmla="*/ 15 w 17"/>
                  <a:gd name="T41" fmla="*/ 16 h 16"/>
                  <a:gd name="T42" fmla="*/ 15 w 17"/>
                  <a:gd name="T43" fmla="*/ 16 h 16"/>
                  <a:gd name="T44" fmla="*/ 16 w 17"/>
                  <a:gd name="T45" fmla="*/ 13 h 16"/>
                  <a:gd name="T46" fmla="*/ 17 w 17"/>
                  <a:gd name="T47" fmla="*/ 11 h 16"/>
                  <a:gd name="T48" fmla="*/ 17 w 17"/>
                  <a:gd name="T49" fmla="*/ 11 h 16"/>
                  <a:gd name="T50" fmla="*/ 17 w 17"/>
                  <a:gd name="T51" fmla="*/ 7 h 16"/>
                  <a:gd name="T52" fmla="*/ 17 w 17"/>
                  <a:gd name="T53" fmla="*/ 7 h 16"/>
                  <a:gd name="T54" fmla="*/ 16 w 17"/>
                  <a:gd name="T55" fmla="*/ 5 h 16"/>
                  <a:gd name="T56" fmla="*/ 16 w 17"/>
                  <a:gd name="T57"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 h="16">
                    <a:moveTo>
                      <a:pt x="16" y="4"/>
                    </a:moveTo>
                    <a:lnTo>
                      <a:pt x="16" y="4"/>
                    </a:lnTo>
                    <a:lnTo>
                      <a:pt x="16" y="3"/>
                    </a:lnTo>
                    <a:lnTo>
                      <a:pt x="16" y="1"/>
                    </a:lnTo>
                    <a:lnTo>
                      <a:pt x="16" y="1"/>
                    </a:lnTo>
                    <a:lnTo>
                      <a:pt x="13" y="0"/>
                    </a:lnTo>
                    <a:lnTo>
                      <a:pt x="9" y="0"/>
                    </a:lnTo>
                    <a:lnTo>
                      <a:pt x="9" y="0"/>
                    </a:lnTo>
                    <a:lnTo>
                      <a:pt x="4" y="0"/>
                    </a:lnTo>
                    <a:lnTo>
                      <a:pt x="3" y="1"/>
                    </a:lnTo>
                    <a:lnTo>
                      <a:pt x="0" y="4"/>
                    </a:lnTo>
                    <a:lnTo>
                      <a:pt x="0" y="4"/>
                    </a:lnTo>
                    <a:lnTo>
                      <a:pt x="0" y="5"/>
                    </a:lnTo>
                    <a:lnTo>
                      <a:pt x="1" y="8"/>
                    </a:lnTo>
                    <a:lnTo>
                      <a:pt x="4" y="9"/>
                    </a:lnTo>
                    <a:lnTo>
                      <a:pt x="4" y="9"/>
                    </a:lnTo>
                    <a:lnTo>
                      <a:pt x="7" y="12"/>
                    </a:lnTo>
                    <a:lnTo>
                      <a:pt x="9" y="15"/>
                    </a:lnTo>
                    <a:lnTo>
                      <a:pt x="9" y="15"/>
                    </a:lnTo>
                    <a:lnTo>
                      <a:pt x="12" y="16"/>
                    </a:lnTo>
                    <a:lnTo>
                      <a:pt x="15" y="16"/>
                    </a:lnTo>
                    <a:lnTo>
                      <a:pt x="15" y="16"/>
                    </a:lnTo>
                    <a:lnTo>
                      <a:pt x="16" y="13"/>
                    </a:lnTo>
                    <a:lnTo>
                      <a:pt x="17" y="11"/>
                    </a:lnTo>
                    <a:lnTo>
                      <a:pt x="17" y="11"/>
                    </a:lnTo>
                    <a:lnTo>
                      <a:pt x="17" y="7"/>
                    </a:lnTo>
                    <a:lnTo>
                      <a:pt x="17" y="7"/>
                    </a:lnTo>
                    <a:lnTo>
                      <a:pt x="16" y="5"/>
                    </a:lnTo>
                    <a:lnTo>
                      <a:pt x="16" y="4"/>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62" name="Freeform 27">
                <a:extLst>
                  <a:ext uri="{FF2B5EF4-FFF2-40B4-BE49-F238E27FC236}">
                    <a16:creationId xmlns:a16="http://schemas.microsoft.com/office/drawing/2014/main" id="{75A94355-9777-4911-8C40-A4FAE472952C}"/>
                  </a:ext>
                </a:extLst>
              </p:cNvPr>
              <p:cNvSpPr>
                <a:spLocks/>
              </p:cNvSpPr>
              <p:nvPr/>
            </p:nvSpPr>
            <p:spPr bwMode="auto">
              <a:xfrm>
                <a:off x="4269760" y="3855479"/>
                <a:ext cx="17289" cy="21130"/>
              </a:xfrm>
              <a:custGeom>
                <a:avLst/>
                <a:gdLst>
                  <a:gd name="T0" fmla="*/ 4 w 9"/>
                  <a:gd name="T1" fmla="*/ 0 h 11"/>
                  <a:gd name="T2" fmla="*/ 4 w 9"/>
                  <a:gd name="T3" fmla="*/ 0 h 11"/>
                  <a:gd name="T4" fmla="*/ 3 w 9"/>
                  <a:gd name="T5" fmla="*/ 1 h 11"/>
                  <a:gd name="T6" fmla="*/ 3 w 9"/>
                  <a:gd name="T7" fmla="*/ 3 h 11"/>
                  <a:gd name="T8" fmla="*/ 3 w 9"/>
                  <a:gd name="T9" fmla="*/ 3 h 11"/>
                  <a:gd name="T10" fmla="*/ 1 w 9"/>
                  <a:gd name="T11" fmla="*/ 5 h 11"/>
                  <a:gd name="T12" fmla="*/ 1 w 9"/>
                  <a:gd name="T13" fmla="*/ 5 h 11"/>
                  <a:gd name="T14" fmla="*/ 0 w 9"/>
                  <a:gd name="T15" fmla="*/ 8 h 11"/>
                  <a:gd name="T16" fmla="*/ 1 w 9"/>
                  <a:gd name="T17" fmla="*/ 9 h 11"/>
                  <a:gd name="T18" fmla="*/ 3 w 9"/>
                  <a:gd name="T19" fmla="*/ 11 h 11"/>
                  <a:gd name="T20" fmla="*/ 3 w 9"/>
                  <a:gd name="T21" fmla="*/ 11 h 11"/>
                  <a:gd name="T22" fmla="*/ 5 w 9"/>
                  <a:gd name="T23" fmla="*/ 11 h 11"/>
                  <a:gd name="T24" fmla="*/ 8 w 9"/>
                  <a:gd name="T25" fmla="*/ 8 h 11"/>
                  <a:gd name="T26" fmla="*/ 8 w 9"/>
                  <a:gd name="T27" fmla="*/ 8 h 11"/>
                  <a:gd name="T28" fmla="*/ 9 w 9"/>
                  <a:gd name="T29" fmla="*/ 5 h 11"/>
                  <a:gd name="T30" fmla="*/ 8 w 9"/>
                  <a:gd name="T31" fmla="*/ 3 h 11"/>
                  <a:gd name="T32" fmla="*/ 7 w 9"/>
                  <a:gd name="T33" fmla="*/ 0 h 11"/>
                  <a:gd name="T34" fmla="*/ 5 w 9"/>
                  <a:gd name="T35" fmla="*/ 0 h 11"/>
                  <a:gd name="T36" fmla="*/ 4 w 9"/>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11">
                    <a:moveTo>
                      <a:pt x="4" y="0"/>
                    </a:moveTo>
                    <a:lnTo>
                      <a:pt x="4" y="0"/>
                    </a:lnTo>
                    <a:lnTo>
                      <a:pt x="3" y="1"/>
                    </a:lnTo>
                    <a:lnTo>
                      <a:pt x="3" y="3"/>
                    </a:lnTo>
                    <a:lnTo>
                      <a:pt x="3" y="3"/>
                    </a:lnTo>
                    <a:lnTo>
                      <a:pt x="1" y="5"/>
                    </a:lnTo>
                    <a:lnTo>
                      <a:pt x="1" y="5"/>
                    </a:lnTo>
                    <a:lnTo>
                      <a:pt x="0" y="8"/>
                    </a:lnTo>
                    <a:lnTo>
                      <a:pt x="1" y="9"/>
                    </a:lnTo>
                    <a:lnTo>
                      <a:pt x="3" y="11"/>
                    </a:lnTo>
                    <a:lnTo>
                      <a:pt x="3" y="11"/>
                    </a:lnTo>
                    <a:lnTo>
                      <a:pt x="5" y="11"/>
                    </a:lnTo>
                    <a:lnTo>
                      <a:pt x="8" y="8"/>
                    </a:lnTo>
                    <a:lnTo>
                      <a:pt x="8" y="8"/>
                    </a:lnTo>
                    <a:lnTo>
                      <a:pt x="9" y="5"/>
                    </a:lnTo>
                    <a:lnTo>
                      <a:pt x="8" y="3"/>
                    </a:lnTo>
                    <a:lnTo>
                      <a:pt x="7" y="0"/>
                    </a:lnTo>
                    <a:lnTo>
                      <a:pt x="5" y="0"/>
                    </a:lnTo>
                    <a:lnTo>
                      <a:pt x="4" y="0"/>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63" name="Freeform 28">
                <a:extLst>
                  <a:ext uri="{FF2B5EF4-FFF2-40B4-BE49-F238E27FC236}">
                    <a16:creationId xmlns:a16="http://schemas.microsoft.com/office/drawing/2014/main" id="{CEF8622A-D90F-4F9E-887C-0B4B222B84EE}"/>
                  </a:ext>
                </a:extLst>
              </p:cNvPr>
              <p:cNvSpPr>
                <a:spLocks/>
              </p:cNvSpPr>
              <p:nvPr/>
            </p:nvSpPr>
            <p:spPr bwMode="auto">
              <a:xfrm>
                <a:off x="4269760" y="3855479"/>
                <a:ext cx="17289" cy="21130"/>
              </a:xfrm>
              <a:custGeom>
                <a:avLst/>
                <a:gdLst>
                  <a:gd name="T0" fmla="*/ 4 w 9"/>
                  <a:gd name="T1" fmla="*/ 0 h 11"/>
                  <a:gd name="T2" fmla="*/ 4 w 9"/>
                  <a:gd name="T3" fmla="*/ 0 h 11"/>
                  <a:gd name="T4" fmla="*/ 3 w 9"/>
                  <a:gd name="T5" fmla="*/ 1 h 11"/>
                  <a:gd name="T6" fmla="*/ 3 w 9"/>
                  <a:gd name="T7" fmla="*/ 3 h 11"/>
                  <a:gd name="T8" fmla="*/ 3 w 9"/>
                  <a:gd name="T9" fmla="*/ 3 h 11"/>
                  <a:gd name="T10" fmla="*/ 1 w 9"/>
                  <a:gd name="T11" fmla="*/ 5 h 11"/>
                  <a:gd name="T12" fmla="*/ 1 w 9"/>
                  <a:gd name="T13" fmla="*/ 5 h 11"/>
                  <a:gd name="T14" fmla="*/ 0 w 9"/>
                  <a:gd name="T15" fmla="*/ 8 h 11"/>
                  <a:gd name="T16" fmla="*/ 1 w 9"/>
                  <a:gd name="T17" fmla="*/ 9 h 11"/>
                  <a:gd name="T18" fmla="*/ 3 w 9"/>
                  <a:gd name="T19" fmla="*/ 11 h 11"/>
                  <a:gd name="T20" fmla="*/ 3 w 9"/>
                  <a:gd name="T21" fmla="*/ 11 h 11"/>
                  <a:gd name="T22" fmla="*/ 5 w 9"/>
                  <a:gd name="T23" fmla="*/ 11 h 11"/>
                  <a:gd name="T24" fmla="*/ 8 w 9"/>
                  <a:gd name="T25" fmla="*/ 8 h 11"/>
                  <a:gd name="T26" fmla="*/ 8 w 9"/>
                  <a:gd name="T27" fmla="*/ 8 h 11"/>
                  <a:gd name="T28" fmla="*/ 9 w 9"/>
                  <a:gd name="T29" fmla="*/ 5 h 11"/>
                  <a:gd name="T30" fmla="*/ 8 w 9"/>
                  <a:gd name="T31" fmla="*/ 3 h 11"/>
                  <a:gd name="T32" fmla="*/ 7 w 9"/>
                  <a:gd name="T33" fmla="*/ 0 h 11"/>
                  <a:gd name="T34" fmla="*/ 5 w 9"/>
                  <a:gd name="T35" fmla="*/ 0 h 11"/>
                  <a:gd name="T36" fmla="*/ 4 w 9"/>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11">
                    <a:moveTo>
                      <a:pt x="4" y="0"/>
                    </a:moveTo>
                    <a:lnTo>
                      <a:pt x="4" y="0"/>
                    </a:lnTo>
                    <a:lnTo>
                      <a:pt x="3" y="1"/>
                    </a:lnTo>
                    <a:lnTo>
                      <a:pt x="3" y="3"/>
                    </a:lnTo>
                    <a:lnTo>
                      <a:pt x="3" y="3"/>
                    </a:lnTo>
                    <a:lnTo>
                      <a:pt x="1" y="5"/>
                    </a:lnTo>
                    <a:lnTo>
                      <a:pt x="1" y="5"/>
                    </a:lnTo>
                    <a:lnTo>
                      <a:pt x="0" y="8"/>
                    </a:lnTo>
                    <a:lnTo>
                      <a:pt x="1" y="9"/>
                    </a:lnTo>
                    <a:lnTo>
                      <a:pt x="3" y="11"/>
                    </a:lnTo>
                    <a:lnTo>
                      <a:pt x="3" y="11"/>
                    </a:lnTo>
                    <a:lnTo>
                      <a:pt x="5" y="11"/>
                    </a:lnTo>
                    <a:lnTo>
                      <a:pt x="8" y="8"/>
                    </a:lnTo>
                    <a:lnTo>
                      <a:pt x="8" y="8"/>
                    </a:lnTo>
                    <a:lnTo>
                      <a:pt x="9" y="5"/>
                    </a:lnTo>
                    <a:lnTo>
                      <a:pt x="8" y="3"/>
                    </a:lnTo>
                    <a:lnTo>
                      <a:pt x="7" y="0"/>
                    </a:lnTo>
                    <a:lnTo>
                      <a:pt x="5" y="0"/>
                    </a:lnTo>
                    <a:lnTo>
                      <a:pt x="4" y="0"/>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64" name="Freeform 29">
                <a:extLst>
                  <a:ext uri="{FF2B5EF4-FFF2-40B4-BE49-F238E27FC236}">
                    <a16:creationId xmlns:a16="http://schemas.microsoft.com/office/drawing/2014/main" id="{334ECBEB-B8F3-48A7-9E48-1F7551C8B96F}"/>
                  </a:ext>
                </a:extLst>
              </p:cNvPr>
              <p:cNvSpPr>
                <a:spLocks/>
              </p:cNvSpPr>
              <p:nvPr/>
            </p:nvSpPr>
            <p:spPr bwMode="auto">
              <a:xfrm>
                <a:off x="4187159" y="3932317"/>
                <a:ext cx="38419" cy="34577"/>
              </a:xfrm>
              <a:custGeom>
                <a:avLst/>
                <a:gdLst>
                  <a:gd name="T0" fmla="*/ 2 w 20"/>
                  <a:gd name="T1" fmla="*/ 14 h 18"/>
                  <a:gd name="T2" fmla="*/ 2 w 20"/>
                  <a:gd name="T3" fmla="*/ 14 h 18"/>
                  <a:gd name="T4" fmla="*/ 3 w 20"/>
                  <a:gd name="T5" fmla="*/ 13 h 18"/>
                  <a:gd name="T6" fmla="*/ 3 w 20"/>
                  <a:gd name="T7" fmla="*/ 13 h 18"/>
                  <a:gd name="T8" fmla="*/ 6 w 20"/>
                  <a:gd name="T9" fmla="*/ 9 h 18"/>
                  <a:gd name="T10" fmla="*/ 6 w 20"/>
                  <a:gd name="T11" fmla="*/ 9 h 18"/>
                  <a:gd name="T12" fmla="*/ 8 w 20"/>
                  <a:gd name="T13" fmla="*/ 6 h 18"/>
                  <a:gd name="T14" fmla="*/ 8 w 20"/>
                  <a:gd name="T15" fmla="*/ 6 h 18"/>
                  <a:gd name="T16" fmla="*/ 11 w 20"/>
                  <a:gd name="T17" fmla="*/ 5 h 18"/>
                  <a:gd name="T18" fmla="*/ 11 w 20"/>
                  <a:gd name="T19" fmla="*/ 5 h 18"/>
                  <a:gd name="T20" fmla="*/ 11 w 20"/>
                  <a:gd name="T21" fmla="*/ 4 h 18"/>
                  <a:gd name="T22" fmla="*/ 11 w 20"/>
                  <a:gd name="T23" fmla="*/ 4 h 18"/>
                  <a:gd name="T24" fmla="*/ 16 w 20"/>
                  <a:gd name="T25" fmla="*/ 1 h 18"/>
                  <a:gd name="T26" fmla="*/ 16 w 20"/>
                  <a:gd name="T27" fmla="*/ 1 h 18"/>
                  <a:gd name="T28" fmla="*/ 18 w 20"/>
                  <a:gd name="T29" fmla="*/ 0 h 18"/>
                  <a:gd name="T30" fmla="*/ 20 w 20"/>
                  <a:gd name="T31" fmla="*/ 0 h 18"/>
                  <a:gd name="T32" fmla="*/ 20 w 20"/>
                  <a:gd name="T33" fmla="*/ 0 h 18"/>
                  <a:gd name="T34" fmla="*/ 20 w 20"/>
                  <a:gd name="T35" fmla="*/ 2 h 18"/>
                  <a:gd name="T36" fmla="*/ 20 w 20"/>
                  <a:gd name="T37" fmla="*/ 4 h 18"/>
                  <a:gd name="T38" fmla="*/ 20 w 20"/>
                  <a:gd name="T39" fmla="*/ 4 h 18"/>
                  <a:gd name="T40" fmla="*/ 18 w 20"/>
                  <a:gd name="T41" fmla="*/ 8 h 18"/>
                  <a:gd name="T42" fmla="*/ 15 w 20"/>
                  <a:gd name="T43" fmla="*/ 10 h 18"/>
                  <a:gd name="T44" fmla="*/ 15 w 20"/>
                  <a:gd name="T45" fmla="*/ 10 h 18"/>
                  <a:gd name="T46" fmla="*/ 10 w 20"/>
                  <a:gd name="T47" fmla="*/ 14 h 18"/>
                  <a:gd name="T48" fmla="*/ 10 w 20"/>
                  <a:gd name="T49" fmla="*/ 14 h 18"/>
                  <a:gd name="T50" fmla="*/ 7 w 20"/>
                  <a:gd name="T51" fmla="*/ 17 h 18"/>
                  <a:gd name="T52" fmla="*/ 4 w 20"/>
                  <a:gd name="T53" fmla="*/ 17 h 18"/>
                  <a:gd name="T54" fmla="*/ 4 w 20"/>
                  <a:gd name="T55" fmla="*/ 17 h 18"/>
                  <a:gd name="T56" fmla="*/ 2 w 20"/>
                  <a:gd name="T57" fmla="*/ 18 h 18"/>
                  <a:gd name="T58" fmla="*/ 0 w 20"/>
                  <a:gd name="T59" fmla="*/ 17 h 18"/>
                  <a:gd name="T60" fmla="*/ 0 w 20"/>
                  <a:gd name="T61" fmla="*/ 17 h 18"/>
                  <a:gd name="T62" fmla="*/ 0 w 20"/>
                  <a:gd name="T63" fmla="*/ 15 h 18"/>
                  <a:gd name="T64" fmla="*/ 2 w 20"/>
                  <a:gd name="T65"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18">
                    <a:moveTo>
                      <a:pt x="2" y="14"/>
                    </a:moveTo>
                    <a:lnTo>
                      <a:pt x="2" y="14"/>
                    </a:lnTo>
                    <a:lnTo>
                      <a:pt x="3" y="13"/>
                    </a:lnTo>
                    <a:lnTo>
                      <a:pt x="3" y="13"/>
                    </a:lnTo>
                    <a:lnTo>
                      <a:pt x="6" y="9"/>
                    </a:lnTo>
                    <a:lnTo>
                      <a:pt x="6" y="9"/>
                    </a:lnTo>
                    <a:lnTo>
                      <a:pt x="8" y="6"/>
                    </a:lnTo>
                    <a:lnTo>
                      <a:pt x="8" y="6"/>
                    </a:lnTo>
                    <a:lnTo>
                      <a:pt x="11" y="5"/>
                    </a:lnTo>
                    <a:lnTo>
                      <a:pt x="11" y="5"/>
                    </a:lnTo>
                    <a:lnTo>
                      <a:pt x="11" y="4"/>
                    </a:lnTo>
                    <a:lnTo>
                      <a:pt x="11" y="4"/>
                    </a:lnTo>
                    <a:lnTo>
                      <a:pt x="16" y="1"/>
                    </a:lnTo>
                    <a:lnTo>
                      <a:pt x="16" y="1"/>
                    </a:lnTo>
                    <a:lnTo>
                      <a:pt x="18" y="0"/>
                    </a:lnTo>
                    <a:lnTo>
                      <a:pt x="20" y="0"/>
                    </a:lnTo>
                    <a:lnTo>
                      <a:pt x="20" y="0"/>
                    </a:lnTo>
                    <a:lnTo>
                      <a:pt x="20" y="2"/>
                    </a:lnTo>
                    <a:lnTo>
                      <a:pt x="20" y="4"/>
                    </a:lnTo>
                    <a:lnTo>
                      <a:pt x="20" y="4"/>
                    </a:lnTo>
                    <a:lnTo>
                      <a:pt x="18" y="8"/>
                    </a:lnTo>
                    <a:lnTo>
                      <a:pt x="15" y="10"/>
                    </a:lnTo>
                    <a:lnTo>
                      <a:pt x="15" y="10"/>
                    </a:lnTo>
                    <a:lnTo>
                      <a:pt x="10" y="14"/>
                    </a:lnTo>
                    <a:lnTo>
                      <a:pt x="10" y="14"/>
                    </a:lnTo>
                    <a:lnTo>
                      <a:pt x="7" y="17"/>
                    </a:lnTo>
                    <a:lnTo>
                      <a:pt x="4" y="17"/>
                    </a:lnTo>
                    <a:lnTo>
                      <a:pt x="4" y="17"/>
                    </a:lnTo>
                    <a:lnTo>
                      <a:pt x="2" y="18"/>
                    </a:lnTo>
                    <a:lnTo>
                      <a:pt x="0" y="17"/>
                    </a:lnTo>
                    <a:lnTo>
                      <a:pt x="0" y="17"/>
                    </a:lnTo>
                    <a:lnTo>
                      <a:pt x="0" y="15"/>
                    </a:lnTo>
                    <a:lnTo>
                      <a:pt x="2" y="14"/>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65" name="Freeform 30">
                <a:extLst>
                  <a:ext uri="{FF2B5EF4-FFF2-40B4-BE49-F238E27FC236}">
                    <a16:creationId xmlns:a16="http://schemas.microsoft.com/office/drawing/2014/main" id="{7EDB2937-55C4-4975-B6CD-C8B875059849}"/>
                  </a:ext>
                </a:extLst>
              </p:cNvPr>
              <p:cNvSpPr>
                <a:spLocks/>
              </p:cNvSpPr>
              <p:nvPr/>
            </p:nvSpPr>
            <p:spPr bwMode="auto">
              <a:xfrm>
                <a:off x="4187159" y="3932317"/>
                <a:ext cx="38419" cy="34577"/>
              </a:xfrm>
              <a:custGeom>
                <a:avLst/>
                <a:gdLst>
                  <a:gd name="T0" fmla="*/ 2 w 20"/>
                  <a:gd name="T1" fmla="*/ 14 h 18"/>
                  <a:gd name="T2" fmla="*/ 2 w 20"/>
                  <a:gd name="T3" fmla="*/ 14 h 18"/>
                  <a:gd name="T4" fmla="*/ 3 w 20"/>
                  <a:gd name="T5" fmla="*/ 13 h 18"/>
                  <a:gd name="T6" fmla="*/ 3 w 20"/>
                  <a:gd name="T7" fmla="*/ 13 h 18"/>
                  <a:gd name="T8" fmla="*/ 6 w 20"/>
                  <a:gd name="T9" fmla="*/ 9 h 18"/>
                  <a:gd name="T10" fmla="*/ 6 w 20"/>
                  <a:gd name="T11" fmla="*/ 9 h 18"/>
                  <a:gd name="T12" fmla="*/ 8 w 20"/>
                  <a:gd name="T13" fmla="*/ 6 h 18"/>
                  <a:gd name="T14" fmla="*/ 8 w 20"/>
                  <a:gd name="T15" fmla="*/ 6 h 18"/>
                  <a:gd name="T16" fmla="*/ 11 w 20"/>
                  <a:gd name="T17" fmla="*/ 5 h 18"/>
                  <a:gd name="T18" fmla="*/ 11 w 20"/>
                  <a:gd name="T19" fmla="*/ 5 h 18"/>
                  <a:gd name="T20" fmla="*/ 11 w 20"/>
                  <a:gd name="T21" fmla="*/ 4 h 18"/>
                  <a:gd name="T22" fmla="*/ 11 w 20"/>
                  <a:gd name="T23" fmla="*/ 4 h 18"/>
                  <a:gd name="T24" fmla="*/ 16 w 20"/>
                  <a:gd name="T25" fmla="*/ 1 h 18"/>
                  <a:gd name="T26" fmla="*/ 16 w 20"/>
                  <a:gd name="T27" fmla="*/ 1 h 18"/>
                  <a:gd name="T28" fmla="*/ 18 w 20"/>
                  <a:gd name="T29" fmla="*/ 0 h 18"/>
                  <a:gd name="T30" fmla="*/ 20 w 20"/>
                  <a:gd name="T31" fmla="*/ 0 h 18"/>
                  <a:gd name="T32" fmla="*/ 20 w 20"/>
                  <a:gd name="T33" fmla="*/ 0 h 18"/>
                  <a:gd name="T34" fmla="*/ 20 w 20"/>
                  <a:gd name="T35" fmla="*/ 2 h 18"/>
                  <a:gd name="T36" fmla="*/ 20 w 20"/>
                  <a:gd name="T37" fmla="*/ 4 h 18"/>
                  <a:gd name="T38" fmla="*/ 20 w 20"/>
                  <a:gd name="T39" fmla="*/ 4 h 18"/>
                  <a:gd name="T40" fmla="*/ 18 w 20"/>
                  <a:gd name="T41" fmla="*/ 8 h 18"/>
                  <a:gd name="T42" fmla="*/ 15 w 20"/>
                  <a:gd name="T43" fmla="*/ 10 h 18"/>
                  <a:gd name="T44" fmla="*/ 15 w 20"/>
                  <a:gd name="T45" fmla="*/ 10 h 18"/>
                  <a:gd name="T46" fmla="*/ 10 w 20"/>
                  <a:gd name="T47" fmla="*/ 14 h 18"/>
                  <a:gd name="T48" fmla="*/ 10 w 20"/>
                  <a:gd name="T49" fmla="*/ 14 h 18"/>
                  <a:gd name="T50" fmla="*/ 7 w 20"/>
                  <a:gd name="T51" fmla="*/ 17 h 18"/>
                  <a:gd name="T52" fmla="*/ 4 w 20"/>
                  <a:gd name="T53" fmla="*/ 17 h 18"/>
                  <a:gd name="T54" fmla="*/ 4 w 20"/>
                  <a:gd name="T55" fmla="*/ 17 h 18"/>
                  <a:gd name="T56" fmla="*/ 2 w 20"/>
                  <a:gd name="T57" fmla="*/ 18 h 18"/>
                  <a:gd name="T58" fmla="*/ 0 w 20"/>
                  <a:gd name="T59" fmla="*/ 17 h 18"/>
                  <a:gd name="T60" fmla="*/ 0 w 20"/>
                  <a:gd name="T61" fmla="*/ 17 h 18"/>
                  <a:gd name="T62" fmla="*/ 0 w 20"/>
                  <a:gd name="T63" fmla="*/ 15 h 18"/>
                  <a:gd name="T64" fmla="*/ 2 w 20"/>
                  <a:gd name="T65"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18">
                    <a:moveTo>
                      <a:pt x="2" y="14"/>
                    </a:moveTo>
                    <a:lnTo>
                      <a:pt x="2" y="14"/>
                    </a:lnTo>
                    <a:lnTo>
                      <a:pt x="3" y="13"/>
                    </a:lnTo>
                    <a:lnTo>
                      <a:pt x="3" y="13"/>
                    </a:lnTo>
                    <a:lnTo>
                      <a:pt x="6" y="9"/>
                    </a:lnTo>
                    <a:lnTo>
                      <a:pt x="6" y="9"/>
                    </a:lnTo>
                    <a:lnTo>
                      <a:pt x="8" y="6"/>
                    </a:lnTo>
                    <a:lnTo>
                      <a:pt x="8" y="6"/>
                    </a:lnTo>
                    <a:lnTo>
                      <a:pt x="11" y="5"/>
                    </a:lnTo>
                    <a:lnTo>
                      <a:pt x="11" y="5"/>
                    </a:lnTo>
                    <a:lnTo>
                      <a:pt x="11" y="4"/>
                    </a:lnTo>
                    <a:lnTo>
                      <a:pt x="11" y="4"/>
                    </a:lnTo>
                    <a:lnTo>
                      <a:pt x="16" y="1"/>
                    </a:lnTo>
                    <a:lnTo>
                      <a:pt x="16" y="1"/>
                    </a:lnTo>
                    <a:lnTo>
                      <a:pt x="18" y="0"/>
                    </a:lnTo>
                    <a:lnTo>
                      <a:pt x="20" y="0"/>
                    </a:lnTo>
                    <a:lnTo>
                      <a:pt x="20" y="0"/>
                    </a:lnTo>
                    <a:lnTo>
                      <a:pt x="20" y="2"/>
                    </a:lnTo>
                    <a:lnTo>
                      <a:pt x="20" y="4"/>
                    </a:lnTo>
                    <a:lnTo>
                      <a:pt x="20" y="4"/>
                    </a:lnTo>
                    <a:lnTo>
                      <a:pt x="18" y="8"/>
                    </a:lnTo>
                    <a:lnTo>
                      <a:pt x="15" y="10"/>
                    </a:lnTo>
                    <a:lnTo>
                      <a:pt x="15" y="10"/>
                    </a:lnTo>
                    <a:lnTo>
                      <a:pt x="10" y="14"/>
                    </a:lnTo>
                    <a:lnTo>
                      <a:pt x="10" y="14"/>
                    </a:lnTo>
                    <a:lnTo>
                      <a:pt x="7" y="17"/>
                    </a:lnTo>
                    <a:lnTo>
                      <a:pt x="4" y="17"/>
                    </a:lnTo>
                    <a:lnTo>
                      <a:pt x="4" y="17"/>
                    </a:lnTo>
                    <a:lnTo>
                      <a:pt x="2" y="18"/>
                    </a:lnTo>
                    <a:lnTo>
                      <a:pt x="0" y="17"/>
                    </a:lnTo>
                    <a:lnTo>
                      <a:pt x="0" y="17"/>
                    </a:lnTo>
                    <a:lnTo>
                      <a:pt x="0" y="15"/>
                    </a:lnTo>
                    <a:lnTo>
                      <a:pt x="2" y="14"/>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66" name="Freeform 31">
                <a:extLst>
                  <a:ext uri="{FF2B5EF4-FFF2-40B4-BE49-F238E27FC236}">
                    <a16:creationId xmlns:a16="http://schemas.microsoft.com/office/drawing/2014/main" id="{C993D332-6DAC-4AE5-91D1-428E6005398E}"/>
                  </a:ext>
                </a:extLst>
              </p:cNvPr>
              <p:cNvSpPr>
                <a:spLocks/>
              </p:cNvSpPr>
              <p:nvPr/>
            </p:nvSpPr>
            <p:spPr bwMode="auto">
              <a:xfrm>
                <a:off x="4137214" y="3972657"/>
                <a:ext cx="42261" cy="26893"/>
              </a:xfrm>
              <a:custGeom>
                <a:avLst/>
                <a:gdLst>
                  <a:gd name="T0" fmla="*/ 13 w 22"/>
                  <a:gd name="T1" fmla="*/ 2 h 14"/>
                  <a:gd name="T2" fmla="*/ 13 w 22"/>
                  <a:gd name="T3" fmla="*/ 2 h 14"/>
                  <a:gd name="T4" fmla="*/ 9 w 22"/>
                  <a:gd name="T5" fmla="*/ 2 h 14"/>
                  <a:gd name="T6" fmla="*/ 9 w 22"/>
                  <a:gd name="T7" fmla="*/ 2 h 14"/>
                  <a:gd name="T8" fmla="*/ 7 w 22"/>
                  <a:gd name="T9" fmla="*/ 2 h 14"/>
                  <a:gd name="T10" fmla="*/ 3 w 22"/>
                  <a:gd name="T11" fmla="*/ 2 h 14"/>
                  <a:gd name="T12" fmla="*/ 3 w 22"/>
                  <a:gd name="T13" fmla="*/ 2 h 14"/>
                  <a:gd name="T14" fmla="*/ 0 w 22"/>
                  <a:gd name="T15" fmla="*/ 6 h 14"/>
                  <a:gd name="T16" fmla="*/ 0 w 22"/>
                  <a:gd name="T17" fmla="*/ 6 h 14"/>
                  <a:gd name="T18" fmla="*/ 1 w 22"/>
                  <a:gd name="T19" fmla="*/ 9 h 14"/>
                  <a:gd name="T20" fmla="*/ 1 w 22"/>
                  <a:gd name="T21" fmla="*/ 9 h 14"/>
                  <a:gd name="T22" fmla="*/ 3 w 22"/>
                  <a:gd name="T23" fmla="*/ 12 h 14"/>
                  <a:gd name="T24" fmla="*/ 4 w 22"/>
                  <a:gd name="T25" fmla="*/ 14 h 14"/>
                  <a:gd name="T26" fmla="*/ 4 w 22"/>
                  <a:gd name="T27" fmla="*/ 14 h 14"/>
                  <a:gd name="T28" fmla="*/ 7 w 22"/>
                  <a:gd name="T29" fmla="*/ 14 h 14"/>
                  <a:gd name="T30" fmla="*/ 8 w 22"/>
                  <a:gd name="T31" fmla="*/ 13 h 14"/>
                  <a:gd name="T32" fmla="*/ 8 w 22"/>
                  <a:gd name="T33" fmla="*/ 13 h 14"/>
                  <a:gd name="T34" fmla="*/ 9 w 22"/>
                  <a:gd name="T35" fmla="*/ 10 h 14"/>
                  <a:gd name="T36" fmla="*/ 9 w 22"/>
                  <a:gd name="T37" fmla="*/ 10 h 14"/>
                  <a:gd name="T38" fmla="*/ 11 w 22"/>
                  <a:gd name="T39" fmla="*/ 10 h 14"/>
                  <a:gd name="T40" fmla="*/ 13 w 22"/>
                  <a:gd name="T41" fmla="*/ 9 h 14"/>
                  <a:gd name="T42" fmla="*/ 13 w 22"/>
                  <a:gd name="T43" fmla="*/ 9 h 14"/>
                  <a:gd name="T44" fmla="*/ 16 w 22"/>
                  <a:gd name="T45" fmla="*/ 8 h 14"/>
                  <a:gd name="T46" fmla="*/ 16 w 22"/>
                  <a:gd name="T47" fmla="*/ 8 h 14"/>
                  <a:gd name="T48" fmla="*/ 17 w 22"/>
                  <a:gd name="T49" fmla="*/ 5 h 14"/>
                  <a:gd name="T50" fmla="*/ 20 w 22"/>
                  <a:gd name="T51" fmla="*/ 5 h 14"/>
                  <a:gd name="T52" fmla="*/ 20 w 22"/>
                  <a:gd name="T53" fmla="*/ 5 h 14"/>
                  <a:gd name="T54" fmla="*/ 21 w 22"/>
                  <a:gd name="T55" fmla="*/ 4 h 14"/>
                  <a:gd name="T56" fmla="*/ 22 w 22"/>
                  <a:gd name="T57" fmla="*/ 2 h 14"/>
                  <a:gd name="T58" fmla="*/ 22 w 22"/>
                  <a:gd name="T59" fmla="*/ 2 h 14"/>
                  <a:gd name="T60" fmla="*/ 22 w 22"/>
                  <a:gd name="T61" fmla="*/ 1 h 14"/>
                  <a:gd name="T62" fmla="*/ 21 w 22"/>
                  <a:gd name="T63" fmla="*/ 0 h 14"/>
                  <a:gd name="T64" fmla="*/ 18 w 22"/>
                  <a:gd name="T65" fmla="*/ 0 h 14"/>
                  <a:gd name="T66" fmla="*/ 18 w 22"/>
                  <a:gd name="T67" fmla="*/ 0 h 14"/>
                  <a:gd name="T68" fmla="*/ 16 w 22"/>
                  <a:gd name="T69" fmla="*/ 1 h 14"/>
                  <a:gd name="T70" fmla="*/ 13 w 22"/>
                  <a:gd name="T71"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14">
                    <a:moveTo>
                      <a:pt x="13" y="2"/>
                    </a:moveTo>
                    <a:lnTo>
                      <a:pt x="13" y="2"/>
                    </a:lnTo>
                    <a:lnTo>
                      <a:pt x="9" y="2"/>
                    </a:lnTo>
                    <a:lnTo>
                      <a:pt x="9" y="2"/>
                    </a:lnTo>
                    <a:lnTo>
                      <a:pt x="7" y="2"/>
                    </a:lnTo>
                    <a:lnTo>
                      <a:pt x="3" y="2"/>
                    </a:lnTo>
                    <a:lnTo>
                      <a:pt x="3" y="2"/>
                    </a:lnTo>
                    <a:lnTo>
                      <a:pt x="0" y="6"/>
                    </a:lnTo>
                    <a:lnTo>
                      <a:pt x="0" y="6"/>
                    </a:lnTo>
                    <a:lnTo>
                      <a:pt x="1" y="9"/>
                    </a:lnTo>
                    <a:lnTo>
                      <a:pt x="1" y="9"/>
                    </a:lnTo>
                    <a:lnTo>
                      <a:pt x="3" y="12"/>
                    </a:lnTo>
                    <a:lnTo>
                      <a:pt x="4" y="14"/>
                    </a:lnTo>
                    <a:lnTo>
                      <a:pt x="4" y="14"/>
                    </a:lnTo>
                    <a:lnTo>
                      <a:pt x="7" y="14"/>
                    </a:lnTo>
                    <a:lnTo>
                      <a:pt x="8" y="13"/>
                    </a:lnTo>
                    <a:lnTo>
                      <a:pt x="8" y="13"/>
                    </a:lnTo>
                    <a:lnTo>
                      <a:pt x="9" y="10"/>
                    </a:lnTo>
                    <a:lnTo>
                      <a:pt x="9" y="10"/>
                    </a:lnTo>
                    <a:lnTo>
                      <a:pt x="11" y="10"/>
                    </a:lnTo>
                    <a:lnTo>
                      <a:pt x="13" y="9"/>
                    </a:lnTo>
                    <a:lnTo>
                      <a:pt x="13" y="9"/>
                    </a:lnTo>
                    <a:lnTo>
                      <a:pt x="16" y="8"/>
                    </a:lnTo>
                    <a:lnTo>
                      <a:pt x="16" y="8"/>
                    </a:lnTo>
                    <a:lnTo>
                      <a:pt x="17" y="5"/>
                    </a:lnTo>
                    <a:lnTo>
                      <a:pt x="20" y="5"/>
                    </a:lnTo>
                    <a:lnTo>
                      <a:pt x="20" y="5"/>
                    </a:lnTo>
                    <a:lnTo>
                      <a:pt x="21" y="4"/>
                    </a:lnTo>
                    <a:lnTo>
                      <a:pt x="22" y="2"/>
                    </a:lnTo>
                    <a:lnTo>
                      <a:pt x="22" y="2"/>
                    </a:lnTo>
                    <a:lnTo>
                      <a:pt x="22" y="1"/>
                    </a:lnTo>
                    <a:lnTo>
                      <a:pt x="21" y="0"/>
                    </a:lnTo>
                    <a:lnTo>
                      <a:pt x="18" y="0"/>
                    </a:lnTo>
                    <a:lnTo>
                      <a:pt x="18" y="0"/>
                    </a:lnTo>
                    <a:lnTo>
                      <a:pt x="16" y="1"/>
                    </a:lnTo>
                    <a:lnTo>
                      <a:pt x="13" y="2"/>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67" name="Freeform 32">
                <a:extLst>
                  <a:ext uri="{FF2B5EF4-FFF2-40B4-BE49-F238E27FC236}">
                    <a16:creationId xmlns:a16="http://schemas.microsoft.com/office/drawing/2014/main" id="{F91BA8C9-EC2E-48D9-A53E-8F2F3A0E903E}"/>
                  </a:ext>
                </a:extLst>
              </p:cNvPr>
              <p:cNvSpPr>
                <a:spLocks/>
              </p:cNvSpPr>
              <p:nvPr/>
            </p:nvSpPr>
            <p:spPr bwMode="auto">
              <a:xfrm>
                <a:off x="4137214" y="3972657"/>
                <a:ext cx="42261" cy="26893"/>
              </a:xfrm>
              <a:custGeom>
                <a:avLst/>
                <a:gdLst>
                  <a:gd name="T0" fmla="*/ 13 w 22"/>
                  <a:gd name="T1" fmla="*/ 2 h 14"/>
                  <a:gd name="T2" fmla="*/ 13 w 22"/>
                  <a:gd name="T3" fmla="*/ 2 h 14"/>
                  <a:gd name="T4" fmla="*/ 9 w 22"/>
                  <a:gd name="T5" fmla="*/ 2 h 14"/>
                  <a:gd name="T6" fmla="*/ 9 w 22"/>
                  <a:gd name="T7" fmla="*/ 2 h 14"/>
                  <a:gd name="T8" fmla="*/ 7 w 22"/>
                  <a:gd name="T9" fmla="*/ 2 h 14"/>
                  <a:gd name="T10" fmla="*/ 3 w 22"/>
                  <a:gd name="T11" fmla="*/ 2 h 14"/>
                  <a:gd name="T12" fmla="*/ 3 w 22"/>
                  <a:gd name="T13" fmla="*/ 2 h 14"/>
                  <a:gd name="T14" fmla="*/ 0 w 22"/>
                  <a:gd name="T15" fmla="*/ 6 h 14"/>
                  <a:gd name="T16" fmla="*/ 0 w 22"/>
                  <a:gd name="T17" fmla="*/ 6 h 14"/>
                  <a:gd name="T18" fmla="*/ 1 w 22"/>
                  <a:gd name="T19" fmla="*/ 9 h 14"/>
                  <a:gd name="T20" fmla="*/ 1 w 22"/>
                  <a:gd name="T21" fmla="*/ 9 h 14"/>
                  <a:gd name="T22" fmla="*/ 3 w 22"/>
                  <a:gd name="T23" fmla="*/ 12 h 14"/>
                  <a:gd name="T24" fmla="*/ 4 w 22"/>
                  <a:gd name="T25" fmla="*/ 14 h 14"/>
                  <a:gd name="T26" fmla="*/ 4 w 22"/>
                  <a:gd name="T27" fmla="*/ 14 h 14"/>
                  <a:gd name="T28" fmla="*/ 7 w 22"/>
                  <a:gd name="T29" fmla="*/ 14 h 14"/>
                  <a:gd name="T30" fmla="*/ 8 w 22"/>
                  <a:gd name="T31" fmla="*/ 13 h 14"/>
                  <a:gd name="T32" fmla="*/ 8 w 22"/>
                  <a:gd name="T33" fmla="*/ 13 h 14"/>
                  <a:gd name="T34" fmla="*/ 9 w 22"/>
                  <a:gd name="T35" fmla="*/ 10 h 14"/>
                  <a:gd name="T36" fmla="*/ 9 w 22"/>
                  <a:gd name="T37" fmla="*/ 10 h 14"/>
                  <a:gd name="T38" fmla="*/ 11 w 22"/>
                  <a:gd name="T39" fmla="*/ 10 h 14"/>
                  <a:gd name="T40" fmla="*/ 13 w 22"/>
                  <a:gd name="T41" fmla="*/ 9 h 14"/>
                  <a:gd name="T42" fmla="*/ 13 w 22"/>
                  <a:gd name="T43" fmla="*/ 9 h 14"/>
                  <a:gd name="T44" fmla="*/ 16 w 22"/>
                  <a:gd name="T45" fmla="*/ 8 h 14"/>
                  <a:gd name="T46" fmla="*/ 16 w 22"/>
                  <a:gd name="T47" fmla="*/ 8 h 14"/>
                  <a:gd name="T48" fmla="*/ 17 w 22"/>
                  <a:gd name="T49" fmla="*/ 5 h 14"/>
                  <a:gd name="T50" fmla="*/ 20 w 22"/>
                  <a:gd name="T51" fmla="*/ 5 h 14"/>
                  <a:gd name="T52" fmla="*/ 20 w 22"/>
                  <a:gd name="T53" fmla="*/ 5 h 14"/>
                  <a:gd name="T54" fmla="*/ 21 w 22"/>
                  <a:gd name="T55" fmla="*/ 4 h 14"/>
                  <a:gd name="T56" fmla="*/ 22 w 22"/>
                  <a:gd name="T57" fmla="*/ 2 h 14"/>
                  <a:gd name="T58" fmla="*/ 22 w 22"/>
                  <a:gd name="T59" fmla="*/ 2 h 14"/>
                  <a:gd name="T60" fmla="*/ 22 w 22"/>
                  <a:gd name="T61" fmla="*/ 1 h 14"/>
                  <a:gd name="T62" fmla="*/ 21 w 22"/>
                  <a:gd name="T63" fmla="*/ 0 h 14"/>
                  <a:gd name="T64" fmla="*/ 18 w 22"/>
                  <a:gd name="T65" fmla="*/ 0 h 14"/>
                  <a:gd name="T66" fmla="*/ 18 w 22"/>
                  <a:gd name="T67" fmla="*/ 0 h 14"/>
                  <a:gd name="T68" fmla="*/ 16 w 22"/>
                  <a:gd name="T69" fmla="*/ 1 h 14"/>
                  <a:gd name="T70" fmla="*/ 13 w 22"/>
                  <a:gd name="T71"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14">
                    <a:moveTo>
                      <a:pt x="13" y="2"/>
                    </a:moveTo>
                    <a:lnTo>
                      <a:pt x="13" y="2"/>
                    </a:lnTo>
                    <a:lnTo>
                      <a:pt x="9" y="2"/>
                    </a:lnTo>
                    <a:lnTo>
                      <a:pt x="9" y="2"/>
                    </a:lnTo>
                    <a:lnTo>
                      <a:pt x="7" y="2"/>
                    </a:lnTo>
                    <a:lnTo>
                      <a:pt x="3" y="2"/>
                    </a:lnTo>
                    <a:lnTo>
                      <a:pt x="3" y="2"/>
                    </a:lnTo>
                    <a:lnTo>
                      <a:pt x="0" y="6"/>
                    </a:lnTo>
                    <a:lnTo>
                      <a:pt x="0" y="6"/>
                    </a:lnTo>
                    <a:lnTo>
                      <a:pt x="1" y="9"/>
                    </a:lnTo>
                    <a:lnTo>
                      <a:pt x="1" y="9"/>
                    </a:lnTo>
                    <a:lnTo>
                      <a:pt x="3" y="12"/>
                    </a:lnTo>
                    <a:lnTo>
                      <a:pt x="4" y="14"/>
                    </a:lnTo>
                    <a:lnTo>
                      <a:pt x="4" y="14"/>
                    </a:lnTo>
                    <a:lnTo>
                      <a:pt x="7" y="14"/>
                    </a:lnTo>
                    <a:lnTo>
                      <a:pt x="8" y="13"/>
                    </a:lnTo>
                    <a:lnTo>
                      <a:pt x="8" y="13"/>
                    </a:lnTo>
                    <a:lnTo>
                      <a:pt x="9" y="10"/>
                    </a:lnTo>
                    <a:lnTo>
                      <a:pt x="9" y="10"/>
                    </a:lnTo>
                    <a:lnTo>
                      <a:pt x="11" y="10"/>
                    </a:lnTo>
                    <a:lnTo>
                      <a:pt x="13" y="9"/>
                    </a:lnTo>
                    <a:lnTo>
                      <a:pt x="13" y="9"/>
                    </a:lnTo>
                    <a:lnTo>
                      <a:pt x="16" y="8"/>
                    </a:lnTo>
                    <a:lnTo>
                      <a:pt x="16" y="8"/>
                    </a:lnTo>
                    <a:lnTo>
                      <a:pt x="17" y="5"/>
                    </a:lnTo>
                    <a:lnTo>
                      <a:pt x="20" y="5"/>
                    </a:lnTo>
                    <a:lnTo>
                      <a:pt x="20" y="5"/>
                    </a:lnTo>
                    <a:lnTo>
                      <a:pt x="21" y="4"/>
                    </a:lnTo>
                    <a:lnTo>
                      <a:pt x="22" y="2"/>
                    </a:lnTo>
                    <a:lnTo>
                      <a:pt x="22" y="2"/>
                    </a:lnTo>
                    <a:lnTo>
                      <a:pt x="22" y="1"/>
                    </a:lnTo>
                    <a:lnTo>
                      <a:pt x="21" y="0"/>
                    </a:lnTo>
                    <a:lnTo>
                      <a:pt x="18" y="0"/>
                    </a:lnTo>
                    <a:lnTo>
                      <a:pt x="18" y="0"/>
                    </a:lnTo>
                    <a:lnTo>
                      <a:pt x="16" y="1"/>
                    </a:lnTo>
                    <a:lnTo>
                      <a:pt x="13" y="2"/>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68" name="Freeform 33">
                <a:extLst>
                  <a:ext uri="{FF2B5EF4-FFF2-40B4-BE49-F238E27FC236}">
                    <a16:creationId xmlns:a16="http://schemas.microsoft.com/office/drawing/2014/main" id="{E0F21D99-E585-438A-A015-B2627C34685C}"/>
                  </a:ext>
                </a:extLst>
              </p:cNvPr>
              <p:cNvSpPr>
                <a:spLocks/>
              </p:cNvSpPr>
              <p:nvPr/>
            </p:nvSpPr>
            <p:spPr bwMode="auto">
              <a:xfrm>
                <a:off x="4540614" y="4925447"/>
                <a:ext cx="92206" cy="86443"/>
              </a:xfrm>
              <a:custGeom>
                <a:avLst/>
                <a:gdLst>
                  <a:gd name="T0" fmla="*/ 27 w 48"/>
                  <a:gd name="T1" fmla="*/ 41 h 45"/>
                  <a:gd name="T2" fmla="*/ 27 w 48"/>
                  <a:gd name="T3" fmla="*/ 41 h 45"/>
                  <a:gd name="T4" fmla="*/ 31 w 48"/>
                  <a:gd name="T5" fmla="*/ 37 h 45"/>
                  <a:gd name="T6" fmla="*/ 31 w 48"/>
                  <a:gd name="T7" fmla="*/ 37 h 45"/>
                  <a:gd name="T8" fmla="*/ 33 w 48"/>
                  <a:gd name="T9" fmla="*/ 34 h 45"/>
                  <a:gd name="T10" fmla="*/ 35 w 48"/>
                  <a:gd name="T11" fmla="*/ 32 h 45"/>
                  <a:gd name="T12" fmla="*/ 35 w 48"/>
                  <a:gd name="T13" fmla="*/ 32 h 45"/>
                  <a:gd name="T14" fmla="*/ 37 w 48"/>
                  <a:gd name="T15" fmla="*/ 29 h 45"/>
                  <a:gd name="T16" fmla="*/ 40 w 48"/>
                  <a:gd name="T17" fmla="*/ 28 h 45"/>
                  <a:gd name="T18" fmla="*/ 40 w 48"/>
                  <a:gd name="T19" fmla="*/ 28 h 45"/>
                  <a:gd name="T20" fmla="*/ 45 w 48"/>
                  <a:gd name="T21" fmla="*/ 24 h 45"/>
                  <a:gd name="T22" fmla="*/ 48 w 48"/>
                  <a:gd name="T23" fmla="*/ 21 h 45"/>
                  <a:gd name="T24" fmla="*/ 48 w 48"/>
                  <a:gd name="T25" fmla="*/ 17 h 45"/>
                  <a:gd name="T26" fmla="*/ 48 w 48"/>
                  <a:gd name="T27" fmla="*/ 17 h 45"/>
                  <a:gd name="T28" fmla="*/ 48 w 48"/>
                  <a:gd name="T29" fmla="*/ 16 h 45"/>
                  <a:gd name="T30" fmla="*/ 47 w 48"/>
                  <a:gd name="T31" fmla="*/ 16 h 45"/>
                  <a:gd name="T32" fmla="*/ 44 w 48"/>
                  <a:gd name="T33" fmla="*/ 17 h 45"/>
                  <a:gd name="T34" fmla="*/ 44 w 48"/>
                  <a:gd name="T35" fmla="*/ 17 h 45"/>
                  <a:gd name="T36" fmla="*/ 40 w 48"/>
                  <a:gd name="T37" fmla="*/ 17 h 45"/>
                  <a:gd name="T38" fmla="*/ 36 w 48"/>
                  <a:gd name="T39" fmla="*/ 18 h 45"/>
                  <a:gd name="T40" fmla="*/ 36 w 48"/>
                  <a:gd name="T41" fmla="*/ 18 h 45"/>
                  <a:gd name="T42" fmla="*/ 33 w 48"/>
                  <a:gd name="T43" fmla="*/ 13 h 45"/>
                  <a:gd name="T44" fmla="*/ 33 w 48"/>
                  <a:gd name="T45" fmla="*/ 13 h 45"/>
                  <a:gd name="T46" fmla="*/ 32 w 48"/>
                  <a:gd name="T47" fmla="*/ 12 h 45"/>
                  <a:gd name="T48" fmla="*/ 31 w 48"/>
                  <a:gd name="T49" fmla="*/ 10 h 45"/>
                  <a:gd name="T50" fmla="*/ 31 w 48"/>
                  <a:gd name="T51" fmla="*/ 10 h 45"/>
                  <a:gd name="T52" fmla="*/ 29 w 48"/>
                  <a:gd name="T53" fmla="*/ 8 h 45"/>
                  <a:gd name="T54" fmla="*/ 29 w 48"/>
                  <a:gd name="T55" fmla="*/ 5 h 45"/>
                  <a:gd name="T56" fmla="*/ 29 w 48"/>
                  <a:gd name="T57" fmla="*/ 5 h 45"/>
                  <a:gd name="T58" fmla="*/ 28 w 48"/>
                  <a:gd name="T59" fmla="*/ 4 h 45"/>
                  <a:gd name="T60" fmla="*/ 27 w 48"/>
                  <a:gd name="T61" fmla="*/ 2 h 45"/>
                  <a:gd name="T62" fmla="*/ 27 w 48"/>
                  <a:gd name="T63" fmla="*/ 2 h 45"/>
                  <a:gd name="T64" fmla="*/ 23 w 48"/>
                  <a:gd name="T65" fmla="*/ 1 h 45"/>
                  <a:gd name="T66" fmla="*/ 17 w 48"/>
                  <a:gd name="T67" fmla="*/ 0 h 45"/>
                  <a:gd name="T68" fmla="*/ 9 w 48"/>
                  <a:gd name="T69" fmla="*/ 1 h 45"/>
                  <a:gd name="T70" fmla="*/ 9 w 48"/>
                  <a:gd name="T71" fmla="*/ 1 h 45"/>
                  <a:gd name="T72" fmla="*/ 4 w 48"/>
                  <a:gd name="T73" fmla="*/ 4 h 45"/>
                  <a:gd name="T74" fmla="*/ 1 w 48"/>
                  <a:gd name="T75" fmla="*/ 5 h 45"/>
                  <a:gd name="T76" fmla="*/ 0 w 48"/>
                  <a:gd name="T77" fmla="*/ 8 h 45"/>
                  <a:gd name="T78" fmla="*/ 0 w 48"/>
                  <a:gd name="T79" fmla="*/ 8 h 45"/>
                  <a:gd name="T80" fmla="*/ 1 w 48"/>
                  <a:gd name="T81" fmla="*/ 13 h 45"/>
                  <a:gd name="T82" fmla="*/ 1 w 48"/>
                  <a:gd name="T83" fmla="*/ 13 h 45"/>
                  <a:gd name="T84" fmla="*/ 1 w 48"/>
                  <a:gd name="T85" fmla="*/ 18 h 45"/>
                  <a:gd name="T86" fmla="*/ 1 w 48"/>
                  <a:gd name="T87" fmla="*/ 18 h 45"/>
                  <a:gd name="T88" fmla="*/ 1 w 48"/>
                  <a:gd name="T89" fmla="*/ 24 h 45"/>
                  <a:gd name="T90" fmla="*/ 3 w 48"/>
                  <a:gd name="T91" fmla="*/ 28 h 45"/>
                  <a:gd name="T92" fmla="*/ 3 w 48"/>
                  <a:gd name="T93" fmla="*/ 28 h 45"/>
                  <a:gd name="T94" fmla="*/ 5 w 48"/>
                  <a:gd name="T95" fmla="*/ 32 h 45"/>
                  <a:gd name="T96" fmla="*/ 5 w 48"/>
                  <a:gd name="T97" fmla="*/ 32 h 45"/>
                  <a:gd name="T98" fmla="*/ 5 w 48"/>
                  <a:gd name="T99" fmla="*/ 34 h 45"/>
                  <a:gd name="T100" fmla="*/ 7 w 48"/>
                  <a:gd name="T101" fmla="*/ 35 h 45"/>
                  <a:gd name="T102" fmla="*/ 7 w 48"/>
                  <a:gd name="T103" fmla="*/ 35 h 45"/>
                  <a:gd name="T104" fmla="*/ 9 w 48"/>
                  <a:gd name="T105" fmla="*/ 38 h 45"/>
                  <a:gd name="T106" fmla="*/ 12 w 48"/>
                  <a:gd name="T107" fmla="*/ 39 h 45"/>
                  <a:gd name="T108" fmla="*/ 12 w 48"/>
                  <a:gd name="T109" fmla="*/ 39 h 45"/>
                  <a:gd name="T110" fmla="*/ 16 w 48"/>
                  <a:gd name="T111" fmla="*/ 42 h 45"/>
                  <a:gd name="T112" fmla="*/ 19 w 48"/>
                  <a:gd name="T113" fmla="*/ 45 h 45"/>
                  <a:gd name="T114" fmla="*/ 19 w 48"/>
                  <a:gd name="T115" fmla="*/ 45 h 45"/>
                  <a:gd name="T116" fmla="*/ 20 w 48"/>
                  <a:gd name="T117" fmla="*/ 45 h 45"/>
                  <a:gd name="T118" fmla="*/ 23 w 48"/>
                  <a:gd name="T119" fmla="*/ 43 h 45"/>
                  <a:gd name="T120" fmla="*/ 27 w 48"/>
                  <a:gd name="T121" fmla="*/ 4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 h="45">
                    <a:moveTo>
                      <a:pt x="27" y="41"/>
                    </a:moveTo>
                    <a:lnTo>
                      <a:pt x="27" y="41"/>
                    </a:lnTo>
                    <a:lnTo>
                      <a:pt x="31" y="37"/>
                    </a:lnTo>
                    <a:lnTo>
                      <a:pt x="31" y="37"/>
                    </a:lnTo>
                    <a:lnTo>
                      <a:pt x="33" y="34"/>
                    </a:lnTo>
                    <a:lnTo>
                      <a:pt x="35" y="32"/>
                    </a:lnTo>
                    <a:lnTo>
                      <a:pt x="35" y="32"/>
                    </a:lnTo>
                    <a:lnTo>
                      <a:pt x="37" y="29"/>
                    </a:lnTo>
                    <a:lnTo>
                      <a:pt x="40" y="28"/>
                    </a:lnTo>
                    <a:lnTo>
                      <a:pt x="40" y="28"/>
                    </a:lnTo>
                    <a:lnTo>
                      <a:pt x="45" y="24"/>
                    </a:lnTo>
                    <a:lnTo>
                      <a:pt x="48" y="21"/>
                    </a:lnTo>
                    <a:lnTo>
                      <a:pt x="48" y="17"/>
                    </a:lnTo>
                    <a:lnTo>
                      <a:pt x="48" y="17"/>
                    </a:lnTo>
                    <a:lnTo>
                      <a:pt x="48" y="16"/>
                    </a:lnTo>
                    <a:lnTo>
                      <a:pt x="47" y="16"/>
                    </a:lnTo>
                    <a:lnTo>
                      <a:pt x="44" y="17"/>
                    </a:lnTo>
                    <a:lnTo>
                      <a:pt x="44" y="17"/>
                    </a:lnTo>
                    <a:lnTo>
                      <a:pt x="40" y="17"/>
                    </a:lnTo>
                    <a:lnTo>
                      <a:pt x="36" y="18"/>
                    </a:lnTo>
                    <a:lnTo>
                      <a:pt x="36" y="18"/>
                    </a:lnTo>
                    <a:lnTo>
                      <a:pt x="33" y="13"/>
                    </a:lnTo>
                    <a:lnTo>
                      <a:pt x="33" y="13"/>
                    </a:lnTo>
                    <a:lnTo>
                      <a:pt x="32" y="12"/>
                    </a:lnTo>
                    <a:lnTo>
                      <a:pt x="31" y="10"/>
                    </a:lnTo>
                    <a:lnTo>
                      <a:pt x="31" y="10"/>
                    </a:lnTo>
                    <a:lnTo>
                      <a:pt x="29" y="8"/>
                    </a:lnTo>
                    <a:lnTo>
                      <a:pt x="29" y="5"/>
                    </a:lnTo>
                    <a:lnTo>
                      <a:pt x="29" y="5"/>
                    </a:lnTo>
                    <a:lnTo>
                      <a:pt x="28" y="4"/>
                    </a:lnTo>
                    <a:lnTo>
                      <a:pt x="27" y="2"/>
                    </a:lnTo>
                    <a:lnTo>
                      <a:pt x="27" y="2"/>
                    </a:lnTo>
                    <a:lnTo>
                      <a:pt x="23" y="1"/>
                    </a:lnTo>
                    <a:lnTo>
                      <a:pt x="17" y="0"/>
                    </a:lnTo>
                    <a:lnTo>
                      <a:pt x="9" y="1"/>
                    </a:lnTo>
                    <a:lnTo>
                      <a:pt x="9" y="1"/>
                    </a:lnTo>
                    <a:lnTo>
                      <a:pt x="4" y="4"/>
                    </a:lnTo>
                    <a:lnTo>
                      <a:pt x="1" y="5"/>
                    </a:lnTo>
                    <a:lnTo>
                      <a:pt x="0" y="8"/>
                    </a:lnTo>
                    <a:lnTo>
                      <a:pt x="0" y="8"/>
                    </a:lnTo>
                    <a:lnTo>
                      <a:pt x="1" y="13"/>
                    </a:lnTo>
                    <a:lnTo>
                      <a:pt x="1" y="13"/>
                    </a:lnTo>
                    <a:lnTo>
                      <a:pt x="1" y="18"/>
                    </a:lnTo>
                    <a:lnTo>
                      <a:pt x="1" y="18"/>
                    </a:lnTo>
                    <a:lnTo>
                      <a:pt x="1" y="24"/>
                    </a:lnTo>
                    <a:lnTo>
                      <a:pt x="3" y="28"/>
                    </a:lnTo>
                    <a:lnTo>
                      <a:pt x="3" y="28"/>
                    </a:lnTo>
                    <a:lnTo>
                      <a:pt x="5" y="32"/>
                    </a:lnTo>
                    <a:lnTo>
                      <a:pt x="5" y="32"/>
                    </a:lnTo>
                    <a:lnTo>
                      <a:pt x="5" y="34"/>
                    </a:lnTo>
                    <a:lnTo>
                      <a:pt x="7" y="35"/>
                    </a:lnTo>
                    <a:lnTo>
                      <a:pt x="7" y="35"/>
                    </a:lnTo>
                    <a:lnTo>
                      <a:pt x="9" y="38"/>
                    </a:lnTo>
                    <a:lnTo>
                      <a:pt x="12" y="39"/>
                    </a:lnTo>
                    <a:lnTo>
                      <a:pt x="12" y="39"/>
                    </a:lnTo>
                    <a:lnTo>
                      <a:pt x="16" y="42"/>
                    </a:lnTo>
                    <a:lnTo>
                      <a:pt x="19" y="45"/>
                    </a:lnTo>
                    <a:lnTo>
                      <a:pt x="19" y="45"/>
                    </a:lnTo>
                    <a:lnTo>
                      <a:pt x="20" y="45"/>
                    </a:lnTo>
                    <a:lnTo>
                      <a:pt x="23" y="43"/>
                    </a:lnTo>
                    <a:lnTo>
                      <a:pt x="27" y="41"/>
                    </a:lnTo>
                    <a:close/>
                  </a:path>
                </a:pathLst>
              </a:custGeom>
              <a:solidFill>
                <a:srgbClr val="D8E5B0"/>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69" name="Freeform 34">
                <a:extLst>
                  <a:ext uri="{FF2B5EF4-FFF2-40B4-BE49-F238E27FC236}">
                    <a16:creationId xmlns:a16="http://schemas.microsoft.com/office/drawing/2014/main" id="{032C8223-82AF-4495-94C9-16C64F27BB67}"/>
                  </a:ext>
                </a:extLst>
              </p:cNvPr>
              <p:cNvSpPr>
                <a:spLocks/>
              </p:cNvSpPr>
              <p:nvPr/>
            </p:nvSpPr>
            <p:spPr bwMode="auto">
              <a:xfrm>
                <a:off x="4540614" y="4925447"/>
                <a:ext cx="92206" cy="86443"/>
              </a:xfrm>
              <a:custGeom>
                <a:avLst/>
                <a:gdLst>
                  <a:gd name="T0" fmla="*/ 27 w 48"/>
                  <a:gd name="T1" fmla="*/ 41 h 45"/>
                  <a:gd name="T2" fmla="*/ 27 w 48"/>
                  <a:gd name="T3" fmla="*/ 41 h 45"/>
                  <a:gd name="T4" fmla="*/ 31 w 48"/>
                  <a:gd name="T5" fmla="*/ 37 h 45"/>
                  <a:gd name="T6" fmla="*/ 31 w 48"/>
                  <a:gd name="T7" fmla="*/ 37 h 45"/>
                  <a:gd name="T8" fmla="*/ 33 w 48"/>
                  <a:gd name="T9" fmla="*/ 34 h 45"/>
                  <a:gd name="T10" fmla="*/ 35 w 48"/>
                  <a:gd name="T11" fmla="*/ 32 h 45"/>
                  <a:gd name="T12" fmla="*/ 35 w 48"/>
                  <a:gd name="T13" fmla="*/ 32 h 45"/>
                  <a:gd name="T14" fmla="*/ 37 w 48"/>
                  <a:gd name="T15" fmla="*/ 29 h 45"/>
                  <a:gd name="T16" fmla="*/ 40 w 48"/>
                  <a:gd name="T17" fmla="*/ 28 h 45"/>
                  <a:gd name="T18" fmla="*/ 40 w 48"/>
                  <a:gd name="T19" fmla="*/ 28 h 45"/>
                  <a:gd name="T20" fmla="*/ 45 w 48"/>
                  <a:gd name="T21" fmla="*/ 24 h 45"/>
                  <a:gd name="T22" fmla="*/ 48 w 48"/>
                  <a:gd name="T23" fmla="*/ 21 h 45"/>
                  <a:gd name="T24" fmla="*/ 48 w 48"/>
                  <a:gd name="T25" fmla="*/ 17 h 45"/>
                  <a:gd name="T26" fmla="*/ 48 w 48"/>
                  <a:gd name="T27" fmla="*/ 17 h 45"/>
                  <a:gd name="T28" fmla="*/ 48 w 48"/>
                  <a:gd name="T29" fmla="*/ 16 h 45"/>
                  <a:gd name="T30" fmla="*/ 47 w 48"/>
                  <a:gd name="T31" fmla="*/ 16 h 45"/>
                  <a:gd name="T32" fmla="*/ 44 w 48"/>
                  <a:gd name="T33" fmla="*/ 17 h 45"/>
                  <a:gd name="T34" fmla="*/ 44 w 48"/>
                  <a:gd name="T35" fmla="*/ 17 h 45"/>
                  <a:gd name="T36" fmla="*/ 40 w 48"/>
                  <a:gd name="T37" fmla="*/ 17 h 45"/>
                  <a:gd name="T38" fmla="*/ 36 w 48"/>
                  <a:gd name="T39" fmla="*/ 18 h 45"/>
                  <a:gd name="T40" fmla="*/ 36 w 48"/>
                  <a:gd name="T41" fmla="*/ 18 h 45"/>
                  <a:gd name="T42" fmla="*/ 33 w 48"/>
                  <a:gd name="T43" fmla="*/ 13 h 45"/>
                  <a:gd name="T44" fmla="*/ 33 w 48"/>
                  <a:gd name="T45" fmla="*/ 13 h 45"/>
                  <a:gd name="T46" fmla="*/ 32 w 48"/>
                  <a:gd name="T47" fmla="*/ 12 h 45"/>
                  <a:gd name="T48" fmla="*/ 31 w 48"/>
                  <a:gd name="T49" fmla="*/ 10 h 45"/>
                  <a:gd name="T50" fmla="*/ 31 w 48"/>
                  <a:gd name="T51" fmla="*/ 10 h 45"/>
                  <a:gd name="T52" fmla="*/ 29 w 48"/>
                  <a:gd name="T53" fmla="*/ 8 h 45"/>
                  <a:gd name="T54" fmla="*/ 29 w 48"/>
                  <a:gd name="T55" fmla="*/ 5 h 45"/>
                  <a:gd name="T56" fmla="*/ 29 w 48"/>
                  <a:gd name="T57" fmla="*/ 5 h 45"/>
                  <a:gd name="T58" fmla="*/ 28 w 48"/>
                  <a:gd name="T59" fmla="*/ 4 h 45"/>
                  <a:gd name="T60" fmla="*/ 27 w 48"/>
                  <a:gd name="T61" fmla="*/ 2 h 45"/>
                  <a:gd name="T62" fmla="*/ 27 w 48"/>
                  <a:gd name="T63" fmla="*/ 2 h 45"/>
                  <a:gd name="T64" fmla="*/ 23 w 48"/>
                  <a:gd name="T65" fmla="*/ 1 h 45"/>
                  <a:gd name="T66" fmla="*/ 17 w 48"/>
                  <a:gd name="T67" fmla="*/ 0 h 45"/>
                  <a:gd name="T68" fmla="*/ 9 w 48"/>
                  <a:gd name="T69" fmla="*/ 1 h 45"/>
                  <a:gd name="T70" fmla="*/ 9 w 48"/>
                  <a:gd name="T71" fmla="*/ 1 h 45"/>
                  <a:gd name="T72" fmla="*/ 4 w 48"/>
                  <a:gd name="T73" fmla="*/ 4 h 45"/>
                  <a:gd name="T74" fmla="*/ 1 w 48"/>
                  <a:gd name="T75" fmla="*/ 5 h 45"/>
                  <a:gd name="T76" fmla="*/ 0 w 48"/>
                  <a:gd name="T77" fmla="*/ 8 h 45"/>
                  <a:gd name="T78" fmla="*/ 0 w 48"/>
                  <a:gd name="T79" fmla="*/ 8 h 45"/>
                  <a:gd name="T80" fmla="*/ 1 w 48"/>
                  <a:gd name="T81" fmla="*/ 13 h 45"/>
                  <a:gd name="T82" fmla="*/ 1 w 48"/>
                  <a:gd name="T83" fmla="*/ 13 h 45"/>
                  <a:gd name="T84" fmla="*/ 1 w 48"/>
                  <a:gd name="T85" fmla="*/ 18 h 45"/>
                  <a:gd name="T86" fmla="*/ 1 w 48"/>
                  <a:gd name="T87" fmla="*/ 18 h 45"/>
                  <a:gd name="T88" fmla="*/ 1 w 48"/>
                  <a:gd name="T89" fmla="*/ 24 h 45"/>
                  <a:gd name="T90" fmla="*/ 3 w 48"/>
                  <a:gd name="T91" fmla="*/ 28 h 45"/>
                  <a:gd name="T92" fmla="*/ 3 w 48"/>
                  <a:gd name="T93" fmla="*/ 28 h 45"/>
                  <a:gd name="T94" fmla="*/ 5 w 48"/>
                  <a:gd name="T95" fmla="*/ 32 h 45"/>
                  <a:gd name="T96" fmla="*/ 5 w 48"/>
                  <a:gd name="T97" fmla="*/ 32 h 45"/>
                  <a:gd name="T98" fmla="*/ 5 w 48"/>
                  <a:gd name="T99" fmla="*/ 34 h 45"/>
                  <a:gd name="T100" fmla="*/ 7 w 48"/>
                  <a:gd name="T101" fmla="*/ 35 h 45"/>
                  <a:gd name="T102" fmla="*/ 7 w 48"/>
                  <a:gd name="T103" fmla="*/ 35 h 45"/>
                  <a:gd name="T104" fmla="*/ 9 w 48"/>
                  <a:gd name="T105" fmla="*/ 38 h 45"/>
                  <a:gd name="T106" fmla="*/ 12 w 48"/>
                  <a:gd name="T107" fmla="*/ 39 h 45"/>
                  <a:gd name="T108" fmla="*/ 12 w 48"/>
                  <a:gd name="T109" fmla="*/ 39 h 45"/>
                  <a:gd name="T110" fmla="*/ 16 w 48"/>
                  <a:gd name="T111" fmla="*/ 42 h 45"/>
                  <a:gd name="T112" fmla="*/ 19 w 48"/>
                  <a:gd name="T113" fmla="*/ 45 h 45"/>
                  <a:gd name="T114" fmla="*/ 19 w 48"/>
                  <a:gd name="T115" fmla="*/ 45 h 45"/>
                  <a:gd name="T116" fmla="*/ 20 w 48"/>
                  <a:gd name="T117" fmla="*/ 45 h 45"/>
                  <a:gd name="T118" fmla="*/ 23 w 48"/>
                  <a:gd name="T119" fmla="*/ 43 h 45"/>
                  <a:gd name="T120" fmla="*/ 27 w 48"/>
                  <a:gd name="T121" fmla="*/ 4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 h="45">
                    <a:moveTo>
                      <a:pt x="27" y="41"/>
                    </a:moveTo>
                    <a:lnTo>
                      <a:pt x="27" y="41"/>
                    </a:lnTo>
                    <a:lnTo>
                      <a:pt x="31" y="37"/>
                    </a:lnTo>
                    <a:lnTo>
                      <a:pt x="31" y="37"/>
                    </a:lnTo>
                    <a:lnTo>
                      <a:pt x="33" y="34"/>
                    </a:lnTo>
                    <a:lnTo>
                      <a:pt x="35" y="32"/>
                    </a:lnTo>
                    <a:lnTo>
                      <a:pt x="35" y="32"/>
                    </a:lnTo>
                    <a:lnTo>
                      <a:pt x="37" y="29"/>
                    </a:lnTo>
                    <a:lnTo>
                      <a:pt x="40" y="28"/>
                    </a:lnTo>
                    <a:lnTo>
                      <a:pt x="40" y="28"/>
                    </a:lnTo>
                    <a:lnTo>
                      <a:pt x="45" y="24"/>
                    </a:lnTo>
                    <a:lnTo>
                      <a:pt x="48" y="21"/>
                    </a:lnTo>
                    <a:lnTo>
                      <a:pt x="48" y="17"/>
                    </a:lnTo>
                    <a:lnTo>
                      <a:pt x="48" y="17"/>
                    </a:lnTo>
                    <a:lnTo>
                      <a:pt x="48" y="16"/>
                    </a:lnTo>
                    <a:lnTo>
                      <a:pt x="47" y="16"/>
                    </a:lnTo>
                    <a:lnTo>
                      <a:pt x="44" y="17"/>
                    </a:lnTo>
                    <a:lnTo>
                      <a:pt x="44" y="17"/>
                    </a:lnTo>
                    <a:lnTo>
                      <a:pt x="40" y="17"/>
                    </a:lnTo>
                    <a:lnTo>
                      <a:pt x="36" y="18"/>
                    </a:lnTo>
                    <a:lnTo>
                      <a:pt x="36" y="18"/>
                    </a:lnTo>
                    <a:lnTo>
                      <a:pt x="33" y="13"/>
                    </a:lnTo>
                    <a:lnTo>
                      <a:pt x="33" y="13"/>
                    </a:lnTo>
                    <a:lnTo>
                      <a:pt x="32" y="12"/>
                    </a:lnTo>
                    <a:lnTo>
                      <a:pt x="31" y="10"/>
                    </a:lnTo>
                    <a:lnTo>
                      <a:pt x="31" y="10"/>
                    </a:lnTo>
                    <a:lnTo>
                      <a:pt x="29" y="8"/>
                    </a:lnTo>
                    <a:lnTo>
                      <a:pt x="29" y="5"/>
                    </a:lnTo>
                    <a:lnTo>
                      <a:pt x="29" y="5"/>
                    </a:lnTo>
                    <a:lnTo>
                      <a:pt x="28" y="4"/>
                    </a:lnTo>
                    <a:lnTo>
                      <a:pt x="27" y="2"/>
                    </a:lnTo>
                    <a:lnTo>
                      <a:pt x="27" y="2"/>
                    </a:lnTo>
                    <a:lnTo>
                      <a:pt x="23" y="1"/>
                    </a:lnTo>
                    <a:lnTo>
                      <a:pt x="17" y="0"/>
                    </a:lnTo>
                    <a:lnTo>
                      <a:pt x="9" y="1"/>
                    </a:lnTo>
                    <a:lnTo>
                      <a:pt x="9" y="1"/>
                    </a:lnTo>
                    <a:lnTo>
                      <a:pt x="4" y="4"/>
                    </a:lnTo>
                    <a:lnTo>
                      <a:pt x="1" y="5"/>
                    </a:lnTo>
                    <a:lnTo>
                      <a:pt x="0" y="8"/>
                    </a:lnTo>
                    <a:lnTo>
                      <a:pt x="0" y="8"/>
                    </a:lnTo>
                    <a:lnTo>
                      <a:pt x="1" y="13"/>
                    </a:lnTo>
                    <a:lnTo>
                      <a:pt x="1" y="13"/>
                    </a:lnTo>
                    <a:lnTo>
                      <a:pt x="1" y="18"/>
                    </a:lnTo>
                    <a:lnTo>
                      <a:pt x="1" y="18"/>
                    </a:lnTo>
                    <a:lnTo>
                      <a:pt x="1" y="24"/>
                    </a:lnTo>
                    <a:lnTo>
                      <a:pt x="3" y="28"/>
                    </a:lnTo>
                    <a:lnTo>
                      <a:pt x="3" y="28"/>
                    </a:lnTo>
                    <a:lnTo>
                      <a:pt x="5" y="32"/>
                    </a:lnTo>
                    <a:lnTo>
                      <a:pt x="5" y="32"/>
                    </a:lnTo>
                    <a:lnTo>
                      <a:pt x="5" y="34"/>
                    </a:lnTo>
                    <a:lnTo>
                      <a:pt x="7" y="35"/>
                    </a:lnTo>
                    <a:lnTo>
                      <a:pt x="7" y="35"/>
                    </a:lnTo>
                    <a:lnTo>
                      <a:pt x="9" y="38"/>
                    </a:lnTo>
                    <a:lnTo>
                      <a:pt x="12" y="39"/>
                    </a:lnTo>
                    <a:lnTo>
                      <a:pt x="12" y="39"/>
                    </a:lnTo>
                    <a:lnTo>
                      <a:pt x="16" y="42"/>
                    </a:lnTo>
                    <a:lnTo>
                      <a:pt x="19" y="45"/>
                    </a:lnTo>
                    <a:lnTo>
                      <a:pt x="19" y="45"/>
                    </a:lnTo>
                    <a:lnTo>
                      <a:pt x="20" y="45"/>
                    </a:lnTo>
                    <a:lnTo>
                      <a:pt x="23" y="43"/>
                    </a:lnTo>
                    <a:lnTo>
                      <a:pt x="27" y="41"/>
                    </a:lnTo>
                  </a:path>
                </a:pathLst>
              </a:custGeom>
              <a:noFill/>
              <a:ln w="3175">
                <a:solidFill>
                  <a:schemeClr val="tx1">
                    <a:lumMod val="20000"/>
                    <a:lumOff val="80000"/>
                  </a:schemeClr>
                </a:solidFill>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72" name="Freeform 37">
                <a:extLst>
                  <a:ext uri="{FF2B5EF4-FFF2-40B4-BE49-F238E27FC236}">
                    <a16:creationId xmlns:a16="http://schemas.microsoft.com/office/drawing/2014/main" id="{9FE702A6-64BB-499D-8088-7D53E581B9E2}"/>
                  </a:ext>
                </a:extLst>
              </p:cNvPr>
              <p:cNvSpPr>
                <a:spLocks/>
              </p:cNvSpPr>
              <p:nvPr/>
            </p:nvSpPr>
            <p:spPr bwMode="auto">
              <a:xfrm>
                <a:off x="4436882" y="4168593"/>
                <a:ext cx="28814" cy="55708"/>
              </a:xfrm>
              <a:custGeom>
                <a:avLst/>
                <a:gdLst>
                  <a:gd name="T0" fmla="*/ 14 w 15"/>
                  <a:gd name="T1" fmla="*/ 17 h 29"/>
                  <a:gd name="T2" fmla="*/ 14 w 15"/>
                  <a:gd name="T3" fmla="*/ 17 h 29"/>
                  <a:gd name="T4" fmla="*/ 11 w 15"/>
                  <a:gd name="T5" fmla="*/ 10 h 29"/>
                  <a:gd name="T6" fmla="*/ 11 w 15"/>
                  <a:gd name="T7" fmla="*/ 10 h 29"/>
                  <a:gd name="T8" fmla="*/ 9 w 15"/>
                  <a:gd name="T9" fmla="*/ 8 h 29"/>
                  <a:gd name="T10" fmla="*/ 5 w 15"/>
                  <a:gd name="T11" fmla="*/ 5 h 29"/>
                  <a:gd name="T12" fmla="*/ 5 w 15"/>
                  <a:gd name="T13" fmla="*/ 5 h 29"/>
                  <a:gd name="T14" fmla="*/ 1 w 15"/>
                  <a:gd name="T15" fmla="*/ 0 h 29"/>
                  <a:gd name="T16" fmla="*/ 1 w 15"/>
                  <a:gd name="T17" fmla="*/ 0 h 29"/>
                  <a:gd name="T18" fmla="*/ 0 w 15"/>
                  <a:gd name="T19" fmla="*/ 2 h 29"/>
                  <a:gd name="T20" fmla="*/ 0 w 15"/>
                  <a:gd name="T21" fmla="*/ 5 h 29"/>
                  <a:gd name="T22" fmla="*/ 0 w 15"/>
                  <a:gd name="T23" fmla="*/ 5 h 29"/>
                  <a:gd name="T24" fmla="*/ 1 w 15"/>
                  <a:gd name="T25" fmla="*/ 8 h 29"/>
                  <a:gd name="T26" fmla="*/ 2 w 15"/>
                  <a:gd name="T27" fmla="*/ 10 h 29"/>
                  <a:gd name="T28" fmla="*/ 2 w 15"/>
                  <a:gd name="T29" fmla="*/ 10 h 29"/>
                  <a:gd name="T30" fmla="*/ 3 w 15"/>
                  <a:gd name="T31" fmla="*/ 13 h 29"/>
                  <a:gd name="T32" fmla="*/ 3 w 15"/>
                  <a:gd name="T33" fmla="*/ 15 h 29"/>
                  <a:gd name="T34" fmla="*/ 3 w 15"/>
                  <a:gd name="T35" fmla="*/ 15 h 29"/>
                  <a:gd name="T36" fmla="*/ 3 w 15"/>
                  <a:gd name="T37" fmla="*/ 18 h 29"/>
                  <a:gd name="T38" fmla="*/ 5 w 15"/>
                  <a:gd name="T39" fmla="*/ 19 h 29"/>
                  <a:gd name="T40" fmla="*/ 7 w 15"/>
                  <a:gd name="T41" fmla="*/ 22 h 29"/>
                  <a:gd name="T42" fmla="*/ 7 w 15"/>
                  <a:gd name="T43" fmla="*/ 22 h 29"/>
                  <a:gd name="T44" fmla="*/ 7 w 15"/>
                  <a:gd name="T45" fmla="*/ 23 h 29"/>
                  <a:gd name="T46" fmla="*/ 7 w 15"/>
                  <a:gd name="T47" fmla="*/ 23 h 29"/>
                  <a:gd name="T48" fmla="*/ 10 w 15"/>
                  <a:gd name="T49" fmla="*/ 26 h 29"/>
                  <a:gd name="T50" fmla="*/ 10 w 15"/>
                  <a:gd name="T51" fmla="*/ 26 h 29"/>
                  <a:gd name="T52" fmla="*/ 11 w 15"/>
                  <a:gd name="T53" fmla="*/ 27 h 29"/>
                  <a:gd name="T54" fmla="*/ 11 w 15"/>
                  <a:gd name="T55" fmla="*/ 27 h 29"/>
                  <a:gd name="T56" fmla="*/ 13 w 15"/>
                  <a:gd name="T57" fmla="*/ 29 h 29"/>
                  <a:gd name="T58" fmla="*/ 14 w 15"/>
                  <a:gd name="T59" fmla="*/ 29 h 29"/>
                  <a:gd name="T60" fmla="*/ 14 w 15"/>
                  <a:gd name="T61" fmla="*/ 26 h 29"/>
                  <a:gd name="T62" fmla="*/ 14 w 15"/>
                  <a:gd name="T63" fmla="*/ 26 h 29"/>
                  <a:gd name="T64" fmla="*/ 15 w 15"/>
                  <a:gd name="T65" fmla="*/ 21 h 29"/>
                  <a:gd name="T66" fmla="*/ 14 w 15"/>
                  <a:gd name="T67"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 h="29">
                    <a:moveTo>
                      <a:pt x="14" y="17"/>
                    </a:moveTo>
                    <a:lnTo>
                      <a:pt x="14" y="17"/>
                    </a:lnTo>
                    <a:lnTo>
                      <a:pt x="11" y="10"/>
                    </a:lnTo>
                    <a:lnTo>
                      <a:pt x="11" y="10"/>
                    </a:lnTo>
                    <a:lnTo>
                      <a:pt x="9" y="8"/>
                    </a:lnTo>
                    <a:lnTo>
                      <a:pt x="5" y="5"/>
                    </a:lnTo>
                    <a:lnTo>
                      <a:pt x="5" y="5"/>
                    </a:lnTo>
                    <a:lnTo>
                      <a:pt x="1" y="0"/>
                    </a:lnTo>
                    <a:lnTo>
                      <a:pt x="1" y="0"/>
                    </a:lnTo>
                    <a:lnTo>
                      <a:pt x="0" y="2"/>
                    </a:lnTo>
                    <a:lnTo>
                      <a:pt x="0" y="5"/>
                    </a:lnTo>
                    <a:lnTo>
                      <a:pt x="0" y="5"/>
                    </a:lnTo>
                    <a:lnTo>
                      <a:pt x="1" y="8"/>
                    </a:lnTo>
                    <a:lnTo>
                      <a:pt x="2" y="10"/>
                    </a:lnTo>
                    <a:lnTo>
                      <a:pt x="2" y="10"/>
                    </a:lnTo>
                    <a:lnTo>
                      <a:pt x="3" y="13"/>
                    </a:lnTo>
                    <a:lnTo>
                      <a:pt x="3" y="15"/>
                    </a:lnTo>
                    <a:lnTo>
                      <a:pt x="3" y="15"/>
                    </a:lnTo>
                    <a:lnTo>
                      <a:pt x="3" y="18"/>
                    </a:lnTo>
                    <a:lnTo>
                      <a:pt x="5" y="19"/>
                    </a:lnTo>
                    <a:lnTo>
                      <a:pt x="7" y="22"/>
                    </a:lnTo>
                    <a:lnTo>
                      <a:pt x="7" y="22"/>
                    </a:lnTo>
                    <a:lnTo>
                      <a:pt x="7" y="23"/>
                    </a:lnTo>
                    <a:lnTo>
                      <a:pt x="7" y="23"/>
                    </a:lnTo>
                    <a:lnTo>
                      <a:pt x="10" y="26"/>
                    </a:lnTo>
                    <a:lnTo>
                      <a:pt x="10" y="26"/>
                    </a:lnTo>
                    <a:lnTo>
                      <a:pt x="11" y="27"/>
                    </a:lnTo>
                    <a:lnTo>
                      <a:pt x="11" y="27"/>
                    </a:lnTo>
                    <a:lnTo>
                      <a:pt x="13" y="29"/>
                    </a:lnTo>
                    <a:lnTo>
                      <a:pt x="14" y="29"/>
                    </a:lnTo>
                    <a:lnTo>
                      <a:pt x="14" y="26"/>
                    </a:lnTo>
                    <a:lnTo>
                      <a:pt x="14" y="26"/>
                    </a:lnTo>
                    <a:lnTo>
                      <a:pt x="15" y="21"/>
                    </a:lnTo>
                    <a:lnTo>
                      <a:pt x="14" y="17"/>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73" name="Freeform 38">
                <a:extLst>
                  <a:ext uri="{FF2B5EF4-FFF2-40B4-BE49-F238E27FC236}">
                    <a16:creationId xmlns:a16="http://schemas.microsoft.com/office/drawing/2014/main" id="{7857FE23-40FA-48E4-9437-C1207B5696AD}"/>
                  </a:ext>
                </a:extLst>
              </p:cNvPr>
              <p:cNvSpPr>
                <a:spLocks/>
              </p:cNvSpPr>
              <p:nvPr/>
            </p:nvSpPr>
            <p:spPr bwMode="auto">
              <a:xfrm>
                <a:off x="4436882" y="4168593"/>
                <a:ext cx="28814" cy="55708"/>
              </a:xfrm>
              <a:custGeom>
                <a:avLst/>
                <a:gdLst>
                  <a:gd name="T0" fmla="*/ 14 w 15"/>
                  <a:gd name="T1" fmla="*/ 17 h 29"/>
                  <a:gd name="T2" fmla="*/ 14 w 15"/>
                  <a:gd name="T3" fmla="*/ 17 h 29"/>
                  <a:gd name="T4" fmla="*/ 11 w 15"/>
                  <a:gd name="T5" fmla="*/ 10 h 29"/>
                  <a:gd name="T6" fmla="*/ 11 w 15"/>
                  <a:gd name="T7" fmla="*/ 10 h 29"/>
                  <a:gd name="T8" fmla="*/ 9 w 15"/>
                  <a:gd name="T9" fmla="*/ 8 h 29"/>
                  <a:gd name="T10" fmla="*/ 5 w 15"/>
                  <a:gd name="T11" fmla="*/ 5 h 29"/>
                  <a:gd name="T12" fmla="*/ 5 w 15"/>
                  <a:gd name="T13" fmla="*/ 5 h 29"/>
                  <a:gd name="T14" fmla="*/ 1 w 15"/>
                  <a:gd name="T15" fmla="*/ 0 h 29"/>
                  <a:gd name="T16" fmla="*/ 1 w 15"/>
                  <a:gd name="T17" fmla="*/ 0 h 29"/>
                  <a:gd name="T18" fmla="*/ 0 w 15"/>
                  <a:gd name="T19" fmla="*/ 2 h 29"/>
                  <a:gd name="T20" fmla="*/ 0 w 15"/>
                  <a:gd name="T21" fmla="*/ 5 h 29"/>
                  <a:gd name="T22" fmla="*/ 0 w 15"/>
                  <a:gd name="T23" fmla="*/ 5 h 29"/>
                  <a:gd name="T24" fmla="*/ 1 w 15"/>
                  <a:gd name="T25" fmla="*/ 8 h 29"/>
                  <a:gd name="T26" fmla="*/ 2 w 15"/>
                  <a:gd name="T27" fmla="*/ 10 h 29"/>
                  <a:gd name="T28" fmla="*/ 2 w 15"/>
                  <a:gd name="T29" fmla="*/ 10 h 29"/>
                  <a:gd name="T30" fmla="*/ 3 w 15"/>
                  <a:gd name="T31" fmla="*/ 13 h 29"/>
                  <a:gd name="T32" fmla="*/ 3 w 15"/>
                  <a:gd name="T33" fmla="*/ 15 h 29"/>
                  <a:gd name="T34" fmla="*/ 3 w 15"/>
                  <a:gd name="T35" fmla="*/ 15 h 29"/>
                  <a:gd name="T36" fmla="*/ 3 w 15"/>
                  <a:gd name="T37" fmla="*/ 18 h 29"/>
                  <a:gd name="T38" fmla="*/ 5 w 15"/>
                  <a:gd name="T39" fmla="*/ 19 h 29"/>
                  <a:gd name="T40" fmla="*/ 7 w 15"/>
                  <a:gd name="T41" fmla="*/ 22 h 29"/>
                  <a:gd name="T42" fmla="*/ 7 w 15"/>
                  <a:gd name="T43" fmla="*/ 22 h 29"/>
                  <a:gd name="T44" fmla="*/ 7 w 15"/>
                  <a:gd name="T45" fmla="*/ 23 h 29"/>
                  <a:gd name="T46" fmla="*/ 7 w 15"/>
                  <a:gd name="T47" fmla="*/ 23 h 29"/>
                  <a:gd name="T48" fmla="*/ 10 w 15"/>
                  <a:gd name="T49" fmla="*/ 26 h 29"/>
                  <a:gd name="T50" fmla="*/ 10 w 15"/>
                  <a:gd name="T51" fmla="*/ 26 h 29"/>
                  <a:gd name="T52" fmla="*/ 11 w 15"/>
                  <a:gd name="T53" fmla="*/ 27 h 29"/>
                  <a:gd name="T54" fmla="*/ 11 w 15"/>
                  <a:gd name="T55" fmla="*/ 27 h 29"/>
                  <a:gd name="T56" fmla="*/ 13 w 15"/>
                  <a:gd name="T57" fmla="*/ 29 h 29"/>
                  <a:gd name="T58" fmla="*/ 14 w 15"/>
                  <a:gd name="T59" fmla="*/ 29 h 29"/>
                  <a:gd name="T60" fmla="*/ 14 w 15"/>
                  <a:gd name="T61" fmla="*/ 26 h 29"/>
                  <a:gd name="T62" fmla="*/ 14 w 15"/>
                  <a:gd name="T63" fmla="*/ 26 h 29"/>
                  <a:gd name="T64" fmla="*/ 15 w 15"/>
                  <a:gd name="T65" fmla="*/ 21 h 29"/>
                  <a:gd name="T66" fmla="*/ 14 w 15"/>
                  <a:gd name="T67"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 h="29">
                    <a:moveTo>
                      <a:pt x="14" y="17"/>
                    </a:moveTo>
                    <a:lnTo>
                      <a:pt x="14" y="17"/>
                    </a:lnTo>
                    <a:lnTo>
                      <a:pt x="11" y="10"/>
                    </a:lnTo>
                    <a:lnTo>
                      <a:pt x="11" y="10"/>
                    </a:lnTo>
                    <a:lnTo>
                      <a:pt x="9" y="8"/>
                    </a:lnTo>
                    <a:lnTo>
                      <a:pt x="5" y="5"/>
                    </a:lnTo>
                    <a:lnTo>
                      <a:pt x="5" y="5"/>
                    </a:lnTo>
                    <a:lnTo>
                      <a:pt x="1" y="0"/>
                    </a:lnTo>
                    <a:lnTo>
                      <a:pt x="1" y="0"/>
                    </a:lnTo>
                    <a:lnTo>
                      <a:pt x="0" y="2"/>
                    </a:lnTo>
                    <a:lnTo>
                      <a:pt x="0" y="5"/>
                    </a:lnTo>
                    <a:lnTo>
                      <a:pt x="0" y="5"/>
                    </a:lnTo>
                    <a:lnTo>
                      <a:pt x="1" y="8"/>
                    </a:lnTo>
                    <a:lnTo>
                      <a:pt x="2" y="10"/>
                    </a:lnTo>
                    <a:lnTo>
                      <a:pt x="2" y="10"/>
                    </a:lnTo>
                    <a:lnTo>
                      <a:pt x="3" y="13"/>
                    </a:lnTo>
                    <a:lnTo>
                      <a:pt x="3" y="15"/>
                    </a:lnTo>
                    <a:lnTo>
                      <a:pt x="3" y="15"/>
                    </a:lnTo>
                    <a:lnTo>
                      <a:pt x="3" y="18"/>
                    </a:lnTo>
                    <a:lnTo>
                      <a:pt x="5" y="19"/>
                    </a:lnTo>
                    <a:lnTo>
                      <a:pt x="7" y="22"/>
                    </a:lnTo>
                    <a:lnTo>
                      <a:pt x="7" y="22"/>
                    </a:lnTo>
                    <a:lnTo>
                      <a:pt x="7" y="23"/>
                    </a:lnTo>
                    <a:lnTo>
                      <a:pt x="7" y="23"/>
                    </a:lnTo>
                    <a:lnTo>
                      <a:pt x="10" y="26"/>
                    </a:lnTo>
                    <a:lnTo>
                      <a:pt x="10" y="26"/>
                    </a:lnTo>
                    <a:lnTo>
                      <a:pt x="11" y="27"/>
                    </a:lnTo>
                    <a:lnTo>
                      <a:pt x="11" y="27"/>
                    </a:lnTo>
                    <a:lnTo>
                      <a:pt x="13" y="29"/>
                    </a:lnTo>
                    <a:lnTo>
                      <a:pt x="14" y="29"/>
                    </a:lnTo>
                    <a:lnTo>
                      <a:pt x="14" y="26"/>
                    </a:lnTo>
                    <a:lnTo>
                      <a:pt x="14" y="26"/>
                    </a:lnTo>
                    <a:lnTo>
                      <a:pt x="15" y="21"/>
                    </a:lnTo>
                    <a:lnTo>
                      <a:pt x="14" y="17"/>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74" name="Freeform 39">
                <a:extLst>
                  <a:ext uri="{FF2B5EF4-FFF2-40B4-BE49-F238E27FC236}">
                    <a16:creationId xmlns:a16="http://schemas.microsoft.com/office/drawing/2014/main" id="{8D5BA249-70C5-4358-8707-70CF1EE74CB7}"/>
                  </a:ext>
                </a:extLst>
              </p:cNvPr>
              <p:cNvSpPr>
                <a:spLocks/>
              </p:cNvSpPr>
              <p:nvPr/>
            </p:nvSpPr>
            <p:spPr bwMode="auto">
              <a:xfrm>
                <a:off x="4398463" y="4231985"/>
                <a:ext cx="55708" cy="82601"/>
              </a:xfrm>
              <a:custGeom>
                <a:avLst/>
                <a:gdLst>
                  <a:gd name="T0" fmla="*/ 8 w 29"/>
                  <a:gd name="T1" fmla="*/ 1 h 43"/>
                  <a:gd name="T2" fmla="*/ 8 w 29"/>
                  <a:gd name="T3" fmla="*/ 1 h 43"/>
                  <a:gd name="T4" fmla="*/ 5 w 29"/>
                  <a:gd name="T5" fmla="*/ 2 h 43"/>
                  <a:gd name="T6" fmla="*/ 5 w 29"/>
                  <a:gd name="T7" fmla="*/ 5 h 43"/>
                  <a:gd name="T8" fmla="*/ 5 w 29"/>
                  <a:gd name="T9" fmla="*/ 5 h 43"/>
                  <a:gd name="T10" fmla="*/ 2 w 29"/>
                  <a:gd name="T11" fmla="*/ 9 h 43"/>
                  <a:gd name="T12" fmla="*/ 0 w 29"/>
                  <a:gd name="T13" fmla="*/ 13 h 43"/>
                  <a:gd name="T14" fmla="*/ 0 w 29"/>
                  <a:gd name="T15" fmla="*/ 13 h 43"/>
                  <a:gd name="T16" fmla="*/ 1 w 29"/>
                  <a:gd name="T17" fmla="*/ 16 h 43"/>
                  <a:gd name="T18" fmla="*/ 2 w 29"/>
                  <a:gd name="T19" fmla="*/ 20 h 43"/>
                  <a:gd name="T20" fmla="*/ 2 w 29"/>
                  <a:gd name="T21" fmla="*/ 20 h 43"/>
                  <a:gd name="T22" fmla="*/ 6 w 29"/>
                  <a:gd name="T23" fmla="*/ 23 h 43"/>
                  <a:gd name="T24" fmla="*/ 6 w 29"/>
                  <a:gd name="T25" fmla="*/ 23 h 43"/>
                  <a:gd name="T26" fmla="*/ 6 w 29"/>
                  <a:gd name="T27" fmla="*/ 25 h 43"/>
                  <a:gd name="T28" fmla="*/ 5 w 29"/>
                  <a:gd name="T29" fmla="*/ 26 h 43"/>
                  <a:gd name="T30" fmla="*/ 5 w 29"/>
                  <a:gd name="T31" fmla="*/ 26 h 43"/>
                  <a:gd name="T32" fmla="*/ 5 w 29"/>
                  <a:gd name="T33" fmla="*/ 27 h 43"/>
                  <a:gd name="T34" fmla="*/ 5 w 29"/>
                  <a:gd name="T35" fmla="*/ 30 h 43"/>
                  <a:gd name="T36" fmla="*/ 5 w 29"/>
                  <a:gd name="T37" fmla="*/ 30 h 43"/>
                  <a:gd name="T38" fmla="*/ 6 w 29"/>
                  <a:gd name="T39" fmla="*/ 35 h 43"/>
                  <a:gd name="T40" fmla="*/ 6 w 29"/>
                  <a:gd name="T41" fmla="*/ 35 h 43"/>
                  <a:gd name="T42" fmla="*/ 6 w 29"/>
                  <a:gd name="T43" fmla="*/ 38 h 43"/>
                  <a:gd name="T44" fmla="*/ 9 w 29"/>
                  <a:gd name="T45" fmla="*/ 39 h 43"/>
                  <a:gd name="T46" fmla="*/ 9 w 29"/>
                  <a:gd name="T47" fmla="*/ 39 h 43"/>
                  <a:gd name="T48" fmla="*/ 14 w 29"/>
                  <a:gd name="T49" fmla="*/ 42 h 43"/>
                  <a:gd name="T50" fmla="*/ 14 w 29"/>
                  <a:gd name="T51" fmla="*/ 42 h 43"/>
                  <a:gd name="T52" fmla="*/ 21 w 29"/>
                  <a:gd name="T53" fmla="*/ 43 h 43"/>
                  <a:gd name="T54" fmla="*/ 21 w 29"/>
                  <a:gd name="T55" fmla="*/ 43 h 43"/>
                  <a:gd name="T56" fmla="*/ 23 w 29"/>
                  <a:gd name="T57" fmla="*/ 42 h 43"/>
                  <a:gd name="T58" fmla="*/ 26 w 29"/>
                  <a:gd name="T59" fmla="*/ 41 h 43"/>
                  <a:gd name="T60" fmla="*/ 26 w 29"/>
                  <a:gd name="T61" fmla="*/ 41 h 43"/>
                  <a:gd name="T62" fmla="*/ 27 w 29"/>
                  <a:gd name="T63" fmla="*/ 38 h 43"/>
                  <a:gd name="T64" fmla="*/ 29 w 29"/>
                  <a:gd name="T65" fmla="*/ 35 h 43"/>
                  <a:gd name="T66" fmla="*/ 29 w 29"/>
                  <a:gd name="T67" fmla="*/ 33 h 43"/>
                  <a:gd name="T68" fmla="*/ 26 w 29"/>
                  <a:gd name="T69" fmla="*/ 30 h 43"/>
                  <a:gd name="T70" fmla="*/ 26 w 29"/>
                  <a:gd name="T71" fmla="*/ 30 h 43"/>
                  <a:gd name="T72" fmla="*/ 26 w 29"/>
                  <a:gd name="T73" fmla="*/ 27 h 43"/>
                  <a:gd name="T74" fmla="*/ 26 w 29"/>
                  <a:gd name="T75" fmla="*/ 26 h 43"/>
                  <a:gd name="T76" fmla="*/ 26 w 29"/>
                  <a:gd name="T77" fmla="*/ 26 h 43"/>
                  <a:gd name="T78" fmla="*/ 29 w 29"/>
                  <a:gd name="T79" fmla="*/ 23 h 43"/>
                  <a:gd name="T80" fmla="*/ 27 w 29"/>
                  <a:gd name="T81" fmla="*/ 21 h 43"/>
                  <a:gd name="T82" fmla="*/ 26 w 29"/>
                  <a:gd name="T83" fmla="*/ 20 h 43"/>
                  <a:gd name="T84" fmla="*/ 26 w 29"/>
                  <a:gd name="T85" fmla="*/ 20 h 43"/>
                  <a:gd name="T86" fmla="*/ 23 w 29"/>
                  <a:gd name="T87" fmla="*/ 18 h 43"/>
                  <a:gd name="T88" fmla="*/ 25 w 29"/>
                  <a:gd name="T89" fmla="*/ 16 h 43"/>
                  <a:gd name="T90" fmla="*/ 25 w 29"/>
                  <a:gd name="T91" fmla="*/ 16 h 43"/>
                  <a:gd name="T92" fmla="*/ 25 w 29"/>
                  <a:gd name="T93" fmla="*/ 12 h 43"/>
                  <a:gd name="T94" fmla="*/ 23 w 29"/>
                  <a:gd name="T95" fmla="*/ 9 h 43"/>
                  <a:gd name="T96" fmla="*/ 23 w 29"/>
                  <a:gd name="T97" fmla="*/ 9 h 43"/>
                  <a:gd name="T98" fmla="*/ 22 w 29"/>
                  <a:gd name="T99" fmla="*/ 6 h 43"/>
                  <a:gd name="T100" fmla="*/ 22 w 29"/>
                  <a:gd name="T101" fmla="*/ 6 h 43"/>
                  <a:gd name="T102" fmla="*/ 20 w 29"/>
                  <a:gd name="T103" fmla="*/ 2 h 43"/>
                  <a:gd name="T104" fmla="*/ 16 w 29"/>
                  <a:gd name="T105" fmla="*/ 0 h 43"/>
                  <a:gd name="T106" fmla="*/ 12 w 29"/>
                  <a:gd name="T107" fmla="*/ 0 h 43"/>
                  <a:gd name="T108" fmla="*/ 8 w 29"/>
                  <a:gd name="T109"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9" h="43">
                    <a:moveTo>
                      <a:pt x="8" y="1"/>
                    </a:moveTo>
                    <a:lnTo>
                      <a:pt x="8" y="1"/>
                    </a:lnTo>
                    <a:lnTo>
                      <a:pt x="5" y="2"/>
                    </a:lnTo>
                    <a:lnTo>
                      <a:pt x="5" y="5"/>
                    </a:lnTo>
                    <a:lnTo>
                      <a:pt x="5" y="5"/>
                    </a:lnTo>
                    <a:lnTo>
                      <a:pt x="2" y="9"/>
                    </a:lnTo>
                    <a:lnTo>
                      <a:pt x="0" y="13"/>
                    </a:lnTo>
                    <a:lnTo>
                      <a:pt x="0" y="13"/>
                    </a:lnTo>
                    <a:lnTo>
                      <a:pt x="1" y="16"/>
                    </a:lnTo>
                    <a:lnTo>
                      <a:pt x="2" y="20"/>
                    </a:lnTo>
                    <a:lnTo>
                      <a:pt x="2" y="20"/>
                    </a:lnTo>
                    <a:lnTo>
                      <a:pt x="6" y="23"/>
                    </a:lnTo>
                    <a:lnTo>
                      <a:pt x="6" y="23"/>
                    </a:lnTo>
                    <a:lnTo>
                      <a:pt x="6" y="25"/>
                    </a:lnTo>
                    <a:lnTo>
                      <a:pt x="5" y="26"/>
                    </a:lnTo>
                    <a:lnTo>
                      <a:pt x="5" y="26"/>
                    </a:lnTo>
                    <a:lnTo>
                      <a:pt x="5" y="27"/>
                    </a:lnTo>
                    <a:lnTo>
                      <a:pt x="5" y="30"/>
                    </a:lnTo>
                    <a:lnTo>
                      <a:pt x="5" y="30"/>
                    </a:lnTo>
                    <a:lnTo>
                      <a:pt x="6" y="35"/>
                    </a:lnTo>
                    <a:lnTo>
                      <a:pt x="6" y="35"/>
                    </a:lnTo>
                    <a:lnTo>
                      <a:pt x="6" y="38"/>
                    </a:lnTo>
                    <a:lnTo>
                      <a:pt x="9" y="39"/>
                    </a:lnTo>
                    <a:lnTo>
                      <a:pt x="9" y="39"/>
                    </a:lnTo>
                    <a:lnTo>
                      <a:pt x="14" y="42"/>
                    </a:lnTo>
                    <a:lnTo>
                      <a:pt x="14" y="42"/>
                    </a:lnTo>
                    <a:lnTo>
                      <a:pt x="21" y="43"/>
                    </a:lnTo>
                    <a:lnTo>
                      <a:pt x="21" y="43"/>
                    </a:lnTo>
                    <a:lnTo>
                      <a:pt x="23" y="42"/>
                    </a:lnTo>
                    <a:lnTo>
                      <a:pt x="26" y="41"/>
                    </a:lnTo>
                    <a:lnTo>
                      <a:pt x="26" y="41"/>
                    </a:lnTo>
                    <a:lnTo>
                      <a:pt x="27" y="38"/>
                    </a:lnTo>
                    <a:lnTo>
                      <a:pt x="29" y="35"/>
                    </a:lnTo>
                    <a:lnTo>
                      <a:pt x="29" y="33"/>
                    </a:lnTo>
                    <a:lnTo>
                      <a:pt x="26" y="30"/>
                    </a:lnTo>
                    <a:lnTo>
                      <a:pt x="26" y="30"/>
                    </a:lnTo>
                    <a:lnTo>
                      <a:pt x="26" y="27"/>
                    </a:lnTo>
                    <a:lnTo>
                      <a:pt x="26" y="26"/>
                    </a:lnTo>
                    <a:lnTo>
                      <a:pt x="26" y="26"/>
                    </a:lnTo>
                    <a:lnTo>
                      <a:pt x="29" y="23"/>
                    </a:lnTo>
                    <a:lnTo>
                      <a:pt x="27" y="21"/>
                    </a:lnTo>
                    <a:lnTo>
                      <a:pt x="26" y="20"/>
                    </a:lnTo>
                    <a:lnTo>
                      <a:pt x="26" y="20"/>
                    </a:lnTo>
                    <a:lnTo>
                      <a:pt x="23" y="18"/>
                    </a:lnTo>
                    <a:lnTo>
                      <a:pt x="25" y="16"/>
                    </a:lnTo>
                    <a:lnTo>
                      <a:pt x="25" y="16"/>
                    </a:lnTo>
                    <a:lnTo>
                      <a:pt x="25" y="12"/>
                    </a:lnTo>
                    <a:lnTo>
                      <a:pt x="23" y="9"/>
                    </a:lnTo>
                    <a:lnTo>
                      <a:pt x="23" y="9"/>
                    </a:lnTo>
                    <a:lnTo>
                      <a:pt x="22" y="6"/>
                    </a:lnTo>
                    <a:lnTo>
                      <a:pt x="22" y="6"/>
                    </a:lnTo>
                    <a:lnTo>
                      <a:pt x="20" y="2"/>
                    </a:lnTo>
                    <a:lnTo>
                      <a:pt x="16" y="0"/>
                    </a:lnTo>
                    <a:lnTo>
                      <a:pt x="12" y="0"/>
                    </a:lnTo>
                    <a:lnTo>
                      <a:pt x="8" y="1"/>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75" name="Freeform 40">
                <a:extLst>
                  <a:ext uri="{FF2B5EF4-FFF2-40B4-BE49-F238E27FC236}">
                    <a16:creationId xmlns:a16="http://schemas.microsoft.com/office/drawing/2014/main" id="{8F6FCFDA-1E98-482B-8B76-BD8063F1D08D}"/>
                  </a:ext>
                </a:extLst>
              </p:cNvPr>
              <p:cNvSpPr>
                <a:spLocks/>
              </p:cNvSpPr>
              <p:nvPr/>
            </p:nvSpPr>
            <p:spPr bwMode="auto">
              <a:xfrm>
                <a:off x="4398463" y="4231985"/>
                <a:ext cx="55708" cy="82601"/>
              </a:xfrm>
              <a:custGeom>
                <a:avLst/>
                <a:gdLst>
                  <a:gd name="T0" fmla="*/ 8 w 29"/>
                  <a:gd name="T1" fmla="*/ 1 h 43"/>
                  <a:gd name="T2" fmla="*/ 8 w 29"/>
                  <a:gd name="T3" fmla="*/ 1 h 43"/>
                  <a:gd name="T4" fmla="*/ 5 w 29"/>
                  <a:gd name="T5" fmla="*/ 2 h 43"/>
                  <a:gd name="T6" fmla="*/ 5 w 29"/>
                  <a:gd name="T7" fmla="*/ 5 h 43"/>
                  <a:gd name="T8" fmla="*/ 5 w 29"/>
                  <a:gd name="T9" fmla="*/ 5 h 43"/>
                  <a:gd name="T10" fmla="*/ 2 w 29"/>
                  <a:gd name="T11" fmla="*/ 9 h 43"/>
                  <a:gd name="T12" fmla="*/ 0 w 29"/>
                  <a:gd name="T13" fmla="*/ 13 h 43"/>
                  <a:gd name="T14" fmla="*/ 0 w 29"/>
                  <a:gd name="T15" fmla="*/ 13 h 43"/>
                  <a:gd name="T16" fmla="*/ 1 w 29"/>
                  <a:gd name="T17" fmla="*/ 16 h 43"/>
                  <a:gd name="T18" fmla="*/ 2 w 29"/>
                  <a:gd name="T19" fmla="*/ 20 h 43"/>
                  <a:gd name="T20" fmla="*/ 2 w 29"/>
                  <a:gd name="T21" fmla="*/ 20 h 43"/>
                  <a:gd name="T22" fmla="*/ 6 w 29"/>
                  <a:gd name="T23" fmla="*/ 23 h 43"/>
                  <a:gd name="T24" fmla="*/ 6 w 29"/>
                  <a:gd name="T25" fmla="*/ 23 h 43"/>
                  <a:gd name="T26" fmla="*/ 6 w 29"/>
                  <a:gd name="T27" fmla="*/ 25 h 43"/>
                  <a:gd name="T28" fmla="*/ 5 w 29"/>
                  <a:gd name="T29" fmla="*/ 26 h 43"/>
                  <a:gd name="T30" fmla="*/ 5 w 29"/>
                  <a:gd name="T31" fmla="*/ 26 h 43"/>
                  <a:gd name="T32" fmla="*/ 5 w 29"/>
                  <a:gd name="T33" fmla="*/ 27 h 43"/>
                  <a:gd name="T34" fmla="*/ 5 w 29"/>
                  <a:gd name="T35" fmla="*/ 30 h 43"/>
                  <a:gd name="T36" fmla="*/ 5 w 29"/>
                  <a:gd name="T37" fmla="*/ 30 h 43"/>
                  <a:gd name="T38" fmla="*/ 6 w 29"/>
                  <a:gd name="T39" fmla="*/ 35 h 43"/>
                  <a:gd name="T40" fmla="*/ 6 w 29"/>
                  <a:gd name="T41" fmla="*/ 35 h 43"/>
                  <a:gd name="T42" fmla="*/ 6 w 29"/>
                  <a:gd name="T43" fmla="*/ 38 h 43"/>
                  <a:gd name="T44" fmla="*/ 9 w 29"/>
                  <a:gd name="T45" fmla="*/ 39 h 43"/>
                  <a:gd name="T46" fmla="*/ 9 w 29"/>
                  <a:gd name="T47" fmla="*/ 39 h 43"/>
                  <a:gd name="T48" fmla="*/ 14 w 29"/>
                  <a:gd name="T49" fmla="*/ 42 h 43"/>
                  <a:gd name="T50" fmla="*/ 14 w 29"/>
                  <a:gd name="T51" fmla="*/ 42 h 43"/>
                  <a:gd name="T52" fmla="*/ 21 w 29"/>
                  <a:gd name="T53" fmla="*/ 43 h 43"/>
                  <a:gd name="T54" fmla="*/ 21 w 29"/>
                  <a:gd name="T55" fmla="*/ 43 h 43"/>
                  <a:gd name="T56" fmla="*/ 23 w 29"/>
                  <a:gd name="T57" fmla="*/ 42 h 43"/>
                  <a:gd name="T58" fmla="*/ 26 w 29"/>
                  <a:gd name="T59" fmla="*/ 41 h 43"/>
                  <a:gd name="T60" fmla="*/ 26 w 29"/>
                  <a:gd name="T61" fmla="*/ 41 h 43"/>
                  <a:gd name="T62" fmla="*/ 27 w 29"/>
                  <a:gd name="T63" fmla="*/ 38 h 43"/>
                  <a:gd name="T64" fmla="*/ 29 w 29"/>
                  <a:gd name="T65" fmla="*/ 35 h 43"/>
                  <a:gd name="T66" fmla="*/ 29 w 29"/>
                  <a:gd name="T67" fmla="*/ 33 h 43"/>
                  <a:gd name="T68" fmla="*/ 26 w 29"/>
                  <a:gd name="T69" fmla="*/ 30 h 43"/>
                  <a:gd name="T70" fmla="*/ 26 w 29"/>
                  <a:gd name="T71" fmla="*/ 30 h 43"/>
                  <a:gd name="T72" fmla="*/ 26 w 29"/>
                  <a:gd name="T73" fmla="*/ 27 h 43"/>
                  <a:gd name="T74" fmla="*/ 26 w 29"/>
                  <a:gd name="T75" fmla="*/ 26 h 43"/>
                  <a:gd name="T76" fmla="*/ 26 w 29"/>
                  <a:gd name="T77" fmla="*/ 26 h 43"/>
                  <a:gd name="T78" fmla="*/ 29 w 29"/>
                  <a:gd name="T79" fmla="*/ 23 h 43"/>
                  <a:gd name="T80" fmla="*/ 27 w 29"/>
                  <a:gd name="T81" fmla="*/ 21 h 43"/>
                  <a:gd name="T82" fmla="*/ 26 w 29"/>
                  <a:gd name="T83" fmla="*/ 20 h 43"/>
                  <a:gd name="T84" fmla="*/ 26 w 29"/>
                  <a:gd name="T85" fmla="*/ 20 h 43"/>
                  <a:gd name="T86" fmla="*/ 23 w 29"/>
                  <a:gd name="T87" fmla="*/ 18 h 43"/>
                  <a:gd name="T88" fmla="*/ 25 w 29"/>
                  <a:gd name="T89" fmla="*/ 16 h 43"/>
                  <a:gd name="T90" fmla="*/ 25 w 29"/>
                  <a:gd name="T91" fmla="*/ 16 h 43"/>
                  <a:gd name="T92" fmla="*/ 25 w 29"/>
                  <a:gd name="T93" fmla="*/ 12 h 43"/>
                  <a:gd name="T94" fmla="*/ 23 w 29"/>
                  <a:gd name="T95" fmla="*/ 9 h 43"/>
                  <a:gd name="T96" fmla="*/ 23 w 29"/>
                  <a:gd name="T97" fmla="*/ 9 h 43"/>
                  <a:gd name="T98" fmla="*/ 22 w 29"/>
                  <a:gd name="T99" fmla="*/ 6 h 43"/>
                  <a:gd name="T100" fmla="*/ 22 w 29"/>
                  <a:gd name="T101" fmla="*/ 6 h 43"/>
                  <a:gd name="T102" fmla="*/ 20 w 29"/>
                  <a:gd name="T103" fmla="*/ 2 h 43"/>
                  <a:gd name="T104" fmla="*/ 16 w 29"/>
                  <a:gd name="T105" fmla="*/ 0 h 43"/>
                  <a:gd name="T106" fmla="*/ 12 w 29"/>
                  <a:gd name="T107" fmla="*/ 0 h 43"/>
                  <a:gd name="T108" fmla="*/ 8 w 29"/>
                  <a:gd name="T109"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9" h="43">
                    <a:moveTo>
                      <a:pt x="8" y="1"/>
                    </a:moveTo>
                    <a:lnTo>
                      <a:pt x="8" y="1"/>
                    </a:lnTo>
                    <a:lnTo>
                      <a:pt x="5" y="2"/>
                    </a:lnTo>
                    <a:lnTo>
                      <a:pt x="5" y="5"/>
                    </a:lnTo>
                    <a:lnTo>
                      <a:pt x="5" y="5"/>
                    </a:lnTo>
                    <a:lnTo>
                      <a:pt x="2" y="9"/>
                    </a:lnTo>
                    <a:lnTo>
                      <a:pt x="0" y="13"/>
                    </a:lnTo>
                    <a:lnTo>
                      <a:pt x="0" y="13"/>
                    </a:lnTo>
                    <a:lnTo>
                      <a:pt x="1" y="16"/>
                    </a:lnTo>
                    <a:lnTo>
                      <a:pt x="2" y="20"/>
                    </a:lnTo>
                    <a:lnTo>
                      <a:pt x="2" y="20"/>
                    </a:lnTo>
                    <a:lnTo>
                      <a:pt x="6" y="23"/>
                    </a:lnTo>
                    <a:lnTo>
                      <a:pt x="6" y="23"/>
                    </a:lnTo>
                    <a:lnTo>
                      <a:pt x="6" y="25"/>
                    </a:lnTo>
                    <a:lnTo>
                      <a:pt x="5" y="26"/>
                    </a:lnTo>
                    <a:lnTo>
                      <a:pt x="5" y="26"/>
                    </a:lnTo>
                    <a:lnTo>
                      <a:pt x="5" y="27"/>
                    </a:lnTo>
                    <a:lnTo>
                      <a:pt x="5" y="30"/>
                    </a:lnTo>
                    <a:lnTo>
                      <a:pt x="5" y="30"/>
                    </a:lnTo>
                    <a:lnTo>
                      <a:pt x="6" y="35"/>
                    </a:lnTo>
                    <a:lnTo>
                      <a:pt x="6" y="35"/>
                    </a:lnTo>
                    <a:lnTo>
                      <a:pt x="6" y="38"/>
                    </a:lnTo>
                    <a:lnTo>
                      <a:pt x="9" y="39"/>
                    </a:lnTo>
                    <a:lnTo>
                      <a:pt x="9" y="39"/>
                    </a:lnTo>
                    <a:lnTo>
                      <a:pt x="14" y="42"/>
                    </a:lnTo>
                    <a:lnTo>
                      <a:pt x="14" y="42"/>
                    </a:lnTo>
                    <a:lnTo>
                      <a:pt x="21" y="43"/>
                    </a:lnTo>
                    <a:lnTo>
                      <a:pt x="21" y="43"/>
                    </a:lnTo>
                    <a:lnTo>
                      <a:pt x="23" y="42"/>
                    </a:lnTo>
                    <a:lnTo>
                      <a:pt x="26" y="41"/>
                    </a:lnTo>
                    <a:lnTo>
                      <a:pt x="26" y="41"/>
                    </a:lnTo>
                    <a:lnTo>
                      <a:pt x="27" y="38"/>
                    </a:lnTo>
                    <a:lnTo>
                      <a:pt x="29" y="35"/>
                    </a:lnTo>
                    <a:lnTo>
                      <a:pt x="29" y="33"/>
                    </a:lnTo>
                    <a:lnTo>
                      <a:pt x="26" y="30"/>
                    </a:lnTo>
                    <a:lnTo>
                      <a:pt x="26" y="30"/>
                    </a:lnTo>
                    <a:lnTo>
                      <a:pt x="26" y="27"/>
                    </a:lnTo>
                    <a:lnTo>
                      <a:pt x="26" y="26"/>
                    </a:lnTo>
                    <a:lnTo>
                      <a:pt x="26" y="26"/>
                    </a:lnTo>
                    <a:lnTo>
                      <a:pt x="29" y="23"/>
                    </a:lnTo>
                    <a:lnTo>
                      <a:pt x="27" y="21"/>
                    </a:lnTo>
                    <a:lnTo>
                      <a:pt x="26" y="20"/>
                    </a:lnTo>
                    <a:lnTo>
                      <a:pt x="26" y="20"/>
                    </a:lnTo>
                    <a:lnTo>
                      <a:pt x="23" y="18"/>
                    </a:lnTo>
                    <a:lnTo>
                      <a:pt x="25" y="16"/>
                    </a:lnTo>
                    <a:lnTo>
                      <a:pt x="25" y="16"/>
                    </a:lnTo>
                    <a:lnTo>
                      <a:pt x="25" y="12"/>
                    </a:lnTo>
                    <a:lnTo>
                      <a:pt x="23" y="9"/>
                    </a:lnTo>
                    <a:lnTo>
                      <a:pt x="23" y="9"/>
                    </a:lnTo>
                    <a:lnTo>
                      <a:pt x="22" y="6"/>
                    </a:lnTo>
                    <a:lnTo>
                      <a:pt x="22" y="6"/>
                    </a:lnTo>
                    <a:lnTo>
                      <a:pt x="20" y="2"/>
                    </a:lnTo>
                    <a:lnTo>
                      <a:pt x="16" y="0"/>
                    </a:lnTo>
                    <a:lnTo>
                      <a:pt x="12" y="0"/>
                    </a:lnTo>
                    <a:lnTo>
                      <a:pt x="8" y="1"/>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76" name="Freeform 41">
                <a:extLst>
                  <a:ext uri="{FF2B5EF4-FFF2-40B4-BE49-F238E27FC236}">
                    <a16:creationId xmlns:a16="http://schemas.microsoft.com/office/drawing/2014/main" id="{7B10AD55-EEF5-4A3F-95B5-AC398233A7F5}"/>
                  </a:ext>
                </a:extLst>
              </p:cNvPr>
              <p:cNvSpPr>
                <a:spLocks/>
              </p:cNvSpPr>
              <p:nvPr/>
            </p:nvSpPr>
            <p:spPr bwMode="auto">
              <a:xfrm>
                <a:off x="4369649" y="3974578"/>
                <a:ext cx="24972" cy="28814"/>
              </a:xfrm>
              <a:custGeom>
                <a:avLst/>
                <a:gdLst>
                  <a:gd name="T0" fmla="*/ 13 w 13"/>
                  <a:gd name="T1" fmla="*/ 0 h 15"/>
                  <a:gd name="T2" fmla="*/ 13 w 13"/>
                  <a:gd name="T3" fmla="*/ 0 h 15"/>
                  <a:gd name="T4" fmla="*/ 13 w 13"/>
                  <a:gd name="T5" fmla="*/ 0 h 15"/>
                  <a:gd name="T6" fmla="*/ 8 w 13"/>
                  <a:gd name="T7" fmla="*/ 3 h 15"/>
                  <a:gd name="T8" fmla="*/ 5 w 13"/>
                  <a:gd name="T9" fmla="*/ 7 h 15"/>
                  <a:gd name="T10" fmla="*/ 5 w 13"/>
                  <a:gd name="T11" fmla="*/ 7 h 15"/>
                  <a:gd name="T12" fmla="*/ 1 w 13"/>
                  <a:gd name="T13" fmla="*/ 11 h 15"/>
                  <a:gd name="T14" fmla="*/ 0 w 13"/>
                  <a:gd name="T15" fmla="*/ 12 h 15"/>
                  <a:gd name="T16" fmla="*/ 0 w 13"/>
                  <a:gd name="T17" fmla="*/ 15 h 15"/>
                  <a:gd name="T18" fmla="*/ 0 w 13"/>
                  <a:gd name="T19" fmla="*/ 15 h 15"/>
                  <a:gd name="T20" fmla="*/ 3 w 13"/>
                  <a:gd name="T21" fmla="*/ 15 h 15"/>
                  <a:gd name="T22" fmla="*/ 5 w 13"/>
                  <a:gd name="T23" fmla="*/ 12 h 15"/>
                  <a:gd name="T24" fmla="*/ 9 w 13"/>
                  <a:gd name="T25" fmla="*/ 7 h 15"/>
                  <a:gd name="T26" fmla="*/ 9 w 13"/>
                  <a:gd name="T27" fmla="*/ 7 h 15"/>
                  <a:gd name="T28" fmla="*/ 12 w 13"/>
                  <a:gd name="T29" fmla="*/ 4 h 15"/>
                  <a:gd name="T30" fmla="*/ 13 w 13"/>
                  <a:gd name="T31" fmla="*/ 1 h 15"/>
                  <a:gd name="T32" fmla="*/ 13 w 13"/>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5">
                    <a:moveTo>
                      <a:pt x="13" y="0"/>
                    </a:moveTo>
                    <a:lnTo>
                      <a:pt x="13" y="0"/>
                    </a:lnTo>
                    <a:lnTo>
                      <a:pt x="13" y="0"/>
                    </a:lnTo>
                    <a:lnTo>
                      <a:pt x="8" y="3"/>
                    </a:lnTo>
                    <a:lnTo>
                      <a:pt x="5" y="7"/>
                    </a:lnTo>
                    <a:lnTo>
                      <a:pt x="5" y="7"/>
                    </a:lnTo>
                    <a:lnTo>
                      <a:pt x="1" y="11"/>
                    </a:lnTo>
                    <a:lnTo>
                      <a:pt x="0" y="12"/>
                    </a:lnTo>
                    <a:lnTo>
                      <a:pt x="0" y="15"/>
                    </a:lnTo>
                    <a:lnTo>
                      <a:pt x="0" y="15"/>
                    </a:lnTo>
                    <a:lnTo>
                      <a:pt x="3" y="15"/>
                    </a:lnTo>
                    <a:lnTo>
                      <a:pt x="5" y="12"/>
                    </a:lnTo>
                    <a:lnTo>
                      <a:pt x="9" y="7"/>
                    </a:lnTo>
                    <a:lnTo>
                      <a:pt x="9" y="7"/>
                    </a:lnTo>
                    <a:lnTo>
                      <a:pt x="12" y="4"/>
                    </a:lnTo>
                    <a:lnTo>
                      <a:pt x="13" y="1"/>
                    </a:lnTo>
                    <a:lnTo>
                      <a:pt x="13" y="0"/>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77" name="Freeform 42">
                <a:extLst>
                  <a:ext uri="{FF2B5EF4-FFF2-40B4-BE49-F238E27FC236}">
                    <a16:creationId xmlns:a16="http://schemas.microsoft.com/office/drawing/2014/main" id="{8A4911FE-D531-47B3-9528-F27CD8F6A60F}"/>
                  </a:ext>
                </a:extLst>
              </p:cNvPr>
              <p:cNvSpPr>
                <a:spLocks/>
              </p:cNvSpPr>
              <p:nvPr/>
            </p:nvSpPr>
            <p:spPr bwMode="auto">
              <a:xfrm>
                <a:off x="4369649" y="3974578"/>
                <a:ext cx="24972" cy="28814"/>
              </a:xfrm>
              <a:custGeom>
                <a:avLst/>
                <a:gdLst>
                  <a:gd name="T0" fmla="*/ 13 w 13"/>
                  <a:gd name="T1" fmla="*/ 0 h 15"/>
                  <a:gd name="T2" fmla="*/ 13 w 13"/>
                  <a:gd name="T3" fmla="*/ 0 h 15"/>
                  <a:gd name="T4" fmla="*/ 13 w 13"/>
                  <a:gd name="T5" fmla="*/ 0 h 15"/>
                  <a:gd name="T6" fmla="*/ 8 w 13"/>
                  <a:gd name="T7" fmla="*/ 3 h 15"/>
                  <a:gd name="T8" fmla="*/ 5 w 13"/>
                  <a:gd name="T9" fmla="*/ 7 h 15"/>
                  <a:gd name="T10" fmla="*/ 5 w 13"/>
                  <a:gd name="T11" fmla="*/ 7 h 15"/>
                  <a:gd name="T12" fmla="*/ 1 w 13"/>
                  <a:gd name="T13" fmla="*/ 11 h 15"/>
                  <a:gd name="T14" fmla="*/ 0 w 13"/>
                  <a:gd name="T15" fmla="*/ 12 h 15"/>
                  <a:gd name="T16" fmla="*/ 0 w 13"/>
                  <a:gd name="T17" fmla="*/ 15 h 15"/>
                  <a:gd name="T18" fmla="*/ 0 w 13"/>
                  <a:gd name="T19" fmla="*/ 15 h 15"/>
                  <a:gd name="T20" fmla="*/ 3 w 13"/>
                  <a:gd name="T21" fmla="*/ 15 h 15"/>
                  <a:gd name="T22" fmla="*/ 5 w 13"/>
                  <a:gd name="T23" fmla="*/ 12 h 15"/>
                  <a:gd name="T24" fmla="*/ 9 w 13"/>
                  <a:gd name="T25" fmla="*/ 7 h 15"/>
                  <a:gd name="T26" fmla="*/ 9 w 13"/>
                  <a:gd name="T27" fmla="*/ 7 h 15"/>
                  <a:gd name="T28" fmla="*/ 12 w 13"/>
                  <a:gd name="T29" fmla="*/ 4 h 15"/>
                  <a:gd name="T30" fmla="*/ 13 w 13"/>
                  <a:gd name="T31" fmla="*/ 1 h 15"/>
                  <a:gd name="T32" fmla="*/ 13 w 13"/>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5">
                    <a:moveTo>
                      <a:pt x="13" y="0"/>
                    </a:moveTo>
                    <a:lnTo>
                      <a:pt x="13" y="0"/>
                    </a:lnTo>
                    <a:lnTo>
                      <a:pt x="13" y="0"/>
                    </a:lnTo>
                    <a:lnTo>
                      <a:pt x="8" y="3"/>
                    </a:lnTo>
                    <a:lnTo>
                      <a:pt x="5" y="7"/>
                    </a:lnTo>
                    <a:lnTo>
                      <a:pt x="5" y="7"/>
                    </a:lnTo>
                    <a:lnTo>
                      <a:pt x="1" y="11"/>
                    </a:lnTo>
                    <a:lnTo>
                      <a:pt x="0" y="12"/>
                    </a:lnTo>
                    <a:lnTo>
                      <a:pt x="0" y="15"/>
                    </a:lnTo>
                    <a:lnTo>
                      <a:pt x="0" y="15"/>
                    </a:lnTo>
                    <a:lnTo>
                      <a:pt x="3" y="15"/>
                    </a:lnTo>
                    <a:lnTo>
                      <a:pt x="5" y="12"/>
                    </a:lnTo>
                    <a:lnTo>
                      <a:pt x="9" y="7"/>
                    </a:lnTo>
                    <a:lnTo>
                      <a:pt x="9" y="7"/>
                    </a:lnTo>
                    <a:lnTo>
                      <a:pt x="12" y="4"/>
                    </a:lnTo>
                    <a:lnTo>
                      <a:pt x="13" y="1"/>
                    </a:lnTo>
                    <a:lnTo>
                      <a:pt x="13" y="0"/>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78" name="Freeform 43">
                <a:extLst>
                  <a:ext uri="{FF2B5EF4-FFF2-40B4-BE49-F238E27FC236}">
                    <a16:creationId xmlns:a16="http://schemas.microsoft.com/office/drawing/2014/main" id="{AADF4B9B-087E-48CF-843B-38AB2029A391}"/>
                  </a:ext>
                </a:extLst>
              </p:cNvPr>
              <p:cNvSpPr>
                <a:spLocks/>
              </p:cNvSpPr>
              <p:nvPr/>
            </p:nvSpPr>
            <p:spPr bwMode="auto">
              <a:xfrm>
                <a:off x="4239025" y="3943843"/>
                <a:ext cx="121020" cy="115257"/>
              </a:xfrm>
              <a:custGeom>
                <a:avLst/>
                <a:gdLst>
                  <a:gd name="T0" fmla="*/ 36 w 63"/>
                  <a:gd name="T1" fmla="*/ 16 h 60"/>
                  <a:gd name="T2" fmla="*/ 33 w 63"/>
                  <a:gd name="T3" fmla="*/ 11 h 60"/>
                  <a:gd name="T4" fmla="*/ 28 w 63"/>
                  <a:gd name="T5" fmla="*/ 4 h 60"/>
                  <a:gd name="T6" fmla="*/ 25 w 63"/>
                  <a:gd name="T7" fmla="*/ 0 h 60"/>
                  <a:gd name="T8" fmla="*/ 20 w 63"/>
                  <a:gd name="T9" fmla="*/ 0 h 60"/>
                  <a:gd name="T10" fmla="*/ 16 w 63"/>
                  <a:gd name="T11" fmla="*/ 3 h 60"/>
                  <a:gd name="T12" fmla="*/ 11 w 63"/>
                  <a:gd name="T13" fmla="*/ 6 h 60"/>
                  <a:gd name="T14" fmla="*/ 5 w 63"/>
                  <a:gd name="T15" fmla="*/ 8 h 60"/>
                  <a:gd name="T16" fmla="*/ 7 w 63"/>
                  <a:gd name="T17" fmla="*/ 11 h 60"/>
                  <a:gd name="T18" fmla="*/ 7 w 63"/>
                  <a:gd name="T19" fmla="*/ 11 h 60"/>
                  <a:gd name="T20" fmla="*/ 5 w 63"/>
                  <a:gd name="T21" fmla="*/ 13 h 60"/>
                  <a:gd name="T22" fmla="*/ 4 w 63"/>
                  <a:gd name="T23" fmla="*/ 17 h 60"/>
                  <a:gd name="T24" fmla="*/ 7 w 63"/>
                  <a:gd name="T25" fmla="*/ 19 h 60"/>
                  <a:gd name="T26" fmla="*/ 15 w 63"/>
                  <a:gd name="T27" fmla="*/ 20 h 60"/>
                  <a:gd name="T28" fmla="*/ 23 w 63"/>
                  <a:gd name="T29" fmla="*/ 25 h 60"/>
                  <a:gd name="T30" fmla="*/ 25 w 63"/>
                  <a:gd name="T31" fmla="*/ 25 h 60"/>
                  <a:gd name="T32" fmla="*/ 28 w 63"/>
                  <a:gd name="T33" fmla="*/ 24 h 60"/>
                  <a:gd name="T34" fmla="*/ 33 w 63"/>
                  <a:gd name="T35" fmla="*/ 24 h 60"/>
                  <a:gd name="T36" fmla="*/ 32 w 63"/>
                  <a:gd name="T37" fmla="*/ 28 h 60"/>
                  <a:gd name="T38" fmla="*/ 27 w 63"/>
                  <a:gd name="T39" fmla="*/ 32 h 60"/>
                  <a:gd name="T40" fmla="*/ 21 w 63"/>
                  <a:gd name="T41" fmla="*/ 35 h 60"/>
                  <a:gd name="T42" fmla="*/ 20 w 63"/>
                  <a:gd name="T43" fmla="*/ 36 h 60"/>
                  <a:gd name="T44" fmla="*/ 16 w 63"/>
                  <a:gd name="T45" fmla="*/ 41 h 60"/>
                  <a:gd name="T46" fmla="*/ 16 w 63"/>
                  <a:gd name="T47" fmla="*/ 45 h 60"/>
                  <a:gd name="T48" fmla="*/ 21 w 63"/>
                  <a:gd name="T49" fmla="*/ 45 h 60"/>
                  <a:gd name="T50" fmla="*/ 29 w 63"/>
                  <a:gd name="T51" fmla="*/ 43 h 60"/>
                  <a:gd name="T52" fmla="*/ 29 w 63"/>
                  <a:gd name="T53" fmla="*/ 44 h 60"/>
                  <a:gd name="T54" fmla="*/ 27 w 63"/>
                  <a:gd name="T55" fmla="*/ 45 h 60"/>
                  <a:gd name="T56" fmla="*/ 19 w 63"/>
                  <a:gd name="T57" fmla="*/ 48 h 60"/>
                  <a:gd name="T58" fmla="*/ 12 w 63"/>
                  <a:gd name="T59" fmla="*/ 52 h 60"/>
                  <a:gd name="T60" fmla="*/ 11 w 63"/>
                  <a:gd name="T61" fmla="*/ 53 h 60"/>
                  <a:gd name="T62" fmla="*/ 7 w 63"/>
                  <a:gd name="T63" fmla="*/ 49 h 60"/>
                  <a:gd name="T64" fmla="*/ 1 w 63"/>
                  <a:gd name="T65" fmla="*/ 50 h 60"/>
                  <a:gd name="T66" fmla="*/ 1 w 63"/>
                  <a:gd name="T67" fmla="*/ 54 h 60"/>
                  <a:gd name="T68" fmla="*/ 4 w 63"/>
                  <a:gd name="T69" fmla="*/ 57 h 60"/>
                  <a:gd name="T70" fmla="*/ 7 w 63"/>
                  <a:gd name="T71" fmla="*/ 60 h 60"/>
                  <a:gd name="T72" fmla="*/ 15 w 63"/>
                  <a:gd name="T73" fmla="*/ 57 h 60"/>
                  <a:gd name="T74" fmla="*/ 19 w 63"/>
                  <a:gd name="T75" fmla="*/ 57 h 60"/>
                  <a:gd name="T76" fmla="*/ 25 w 63"/>
                  <a:gd name="T77" fmla="*/ 57 h 60"/>
                  <a:gd name="T78" fmla="*/ 40 w 63"/>
                  <a:gd name="T79" fmla="*/ 49 h 60"/>
                  <a:gd name="T80" fmla="*/ 43 w 63"/>
                  <a:gd name="T81" fmla="*/ 48 h 60"/>
                  <a:gd name="T82" fmla="*/ 44 w 63"/>
                  <a:gd name="T83" fmla="*/ 50 h 60"/>
                  <a:gd name="T84" fmla="*/ 47 w 63"/>
                  <a:gd name="T85" fmla="*/ 52 h 60"/>
                  <a:gd name="T86" fmla="*/ 52 w 63"/>
                  <a:gd name="T87" fmla="*/ 49 h 60"/>
                  <a:gd name="T88" fmla="*/ 57 w 63"/>
                  <a:gd name="T89" fmla="*/ 45 h 60"/>
                  <a:gd name="T90" fmla="*/ 55 w 63"/>
                  <a:gd name="T91" fmla="*/ 44 h 60"/>
                  <a:gd name="T92" fmla="*/ 52 w 63"/>
                  <a:gd name="T93" fmla="*/ 43 h 60"/>
                  <a:gd name="T94" fmla="*/ 56 w 63"/>
                  <a:gd name="T95" fmla="*/ 40 h 60"/>
                  <a:gd name="T96" fmla="*/ 60 w 63"/>
                  <a:gd name="T97" fmla="*/ 40 h 60"/>
                  <a:gd name="T98" fmla="*/ 61 w 63"/>
                  <a:gd name="T99" fmla="*/ 40 h 60"/>
                  <a:gd name="T100" fmla="*/ 63 w 63"/>
                  <a:gd name="T101" fmla="*/ 35 h 60"/>
                  <a:gd name="T102" fmla="*/ 60 w 63"/>
                  <a:gd name="T103" fmla="*/ 31 h 60"/>
                  <a:gd name="T104" fmla="*/ 55 w 63"/>
                  <a:gd name="T105" fmla="*/ 25 h 60"/>
                  <a:gd name="T106" fmla="*/ 51 w 63"/>
                  <a:gd name="T107" fmla="*/ 24 h 60"/>
                  <a:gd name="T108" fmla="*/ 44 w 63"/>
                  <a:gd name="T109" fmla="*/ 21 h 60"/>
                  <a:gd name="T110" fmla="*/ 39 w 63"/>
                  <a:gd name="T111" fmla="*/ 2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3" h="60">
                    <a:moveTo>
                      <a:pt x="36" y="17"/>
                    </a:moveTo>
                    <a:lnTo>
                      <a:pt x="36" y="17"/>
                    </a:lnTo>
                    <a:lnTo>
                      <a:pt x="36" y="16"/>
                    </a:lnTo>
                    <a:lnTo>
                      <a:pt x="36" y="16"/>
                    </a:lnTo>
                    <a:lnTo>
                      <a:pt x="35" y="13"/>
                    </a:lnTo>
                    <a:lnTo>
                      <a:pt x="33" y="11"/>
                    </a:lnTo>
                    <a:lnTo>
                      <a:pt x="33" y="11"/>
                    </a:lnTo>
                    <a:lnTo>
                      <a:pt x="31" y="7"/>
                    </a:lnTo>
                    <a:lnTo>
                      <a:pt x="28" y="4"/>
                    </a:lnTo>
                    <a:lnTo>
                      <a:pt x="28" y="4"/>
                    </a:lnTo>
                    <a:lnTo>
                      <a:pt x="25" y="0"/>
                    </a:lnTo>
                    <a:lnTo>
                      <a:pt x="25" y="0"/>
                    </a:lnTo>
                    <a:lnTo>
                      <a:pt x="23" y="0"/>
                    </a:lnTo>
                    <a:lnTo>
                      <a:pt x="20" y="0"/>
                    </a:lnTo>
                    <a:lnTo>
                      <a:pt x="20" y="0"/>
                    </a:lnTo>
                    <a:lnTo>
                      <a:pt x="17" y="0"/>
                    </a:lnTo>
                    <a:lnTo>
                      <a:pt x="16" y="3"/>
                    </a:lnTo>
                    <a:lnTo>
                      <a:pt x="16" y="3"/>
                    </a:lnTo>
                    <a:lnTo>
                      <a:pt x="13" y="6"/>
                    </a:lnTo>
                    <a:lnTo>
                      <a:pt x="13" y="6"/>
                    </a:lnTo>
                    <a:lnTo>
                      <a:pt x="11" y="6"/>
                    </a:lnTo>
                    <a:lnTo>
                      <a:pt x="9" y="6"/>
                    </a:lnTo>
                    <a:lnTo>
                      <a:pt x="7" y="6"/>
                    </a:lnTo>
                    <a:lnTo>
                      <a:pt x="5" y="8"/>
                    </a:lnTo>
                    <a:lnTo>
                      <a:pt x="5" y="8"/>
                    </a:lnTo>
                    <a:lnTo>
                      <a:pt x="5" y="9"/>
                    </a:lnTo>
                    <a:lnTo>
                      <a:pt x="7" y="11"/>
                    </a:lnTo>
                    <a:lnTo>
                      <a:pt x="7" y="11"/>
                    </a:lnTo>
                    <a:lnTo>
                      <a:pt x="7" y="11"/>
                    </a:lnTo>
                    <a:lnTo>
                      <a:pt x="7" y="11"/>
                    </a:lnTo>
                    <a:lnTo>
                      <a:pt x="7" y="12"/>
                    </a:lnTo>
                    <a:lnTo>
                      <a:pt x="5" y="13"/>
                    </a:lnTo>
                    <a:lnTo>
                      <a:pt x="5" y="13"/>
                    </a:lnTo>
                    <a:lnTo>
                      <a:pt x="4" y="16"/>
                    </a:lnTo>
                    <a:lnTo>
                      <a:pt x="3" y="16"/>
                    </a:lnTo>
                    <a:lnTo>
                      <a:pt x="4" y="17"/>
                    </a:lnTo>
                    <a:lnTo>
                      <a:pt x="4" y="17"/>
                    </a:lnTo>
                    <a:lnTo>
                      <a:pt x="5" y="19"/>
                    </a:lnTo>
                    <a:lnTo>
                      <a:pt x="7" y="19"/>
                    </a:lnTo>
                    <a:lnTo>
                      <a:pt x="11" y="19"/>
                    </a:lnTo>
                    <a:lnTo>
                      <a:pt x="11" y="19"/>
                    </a:lnTo>
                    <a:lnTo>
                      <a:pt x="15" y="20"/>
                    </a:lnTo>
                    <a:lnTo>
                      <a:pt x="19" y="23"/>
                    </a:lnTo>
                    <a:lnTo>
                      <a:pt x="19" y="23"/>
                    </a:lnTo>
                    <a:lnTo>
                      <a:pt x="23" y="25"/>
                    </a:lnTo>
                    <a:lnTo>
                      <a:pt x="23" y="25"/>
                    </a:lnTo>
                    <a:lnTo>
                      <a:pt x="24" y="27"/>
                    </a:lnTo>
                    <a:lnTo>
                      <a:pt x="25" y="25"/>
                    </a:lnTo>
                    <a:lnTo>
                      <a:pt x="25" y="25"/>
                    </a:lnTo>
                    <a:lnTo>
                      <a:pt x="28" y="24"/>
                    </a:lnTo>
                    <a:lnTo>
                      <a:pt x="28" y="24"/>
                    </a:lnTo>
                    <a:lnTo>
                      <a:pt x="32" y="24"/>
                    </a:lnTo>
                    <a:lnTo>
                      <a:pt x="32" y="24"/>
                    </a:lnTo>
                    <a:lnTo>
                      <a:pt x="33" y="24"/>
                    </a:lnTo>
                    <a:lnTo>
                      <a:pt x="33" y="24"/>
                    </a:lnTo>
                    <a:lnTo>
                      <a:pt x="33" y="27"/>
                    </a:lnTo>
                    <a:lnTo>
                      <a:pt x="32" y="28"/>
                    </a:lnTo>
                    <a:lnTo>
                      <a:pt x="32" y="28"/>
                    </a:lnTo>
                    <a:lnTo>
                      <a:pt x="27" y="32"/>
                    </a:lnTo>
                    <a:lnTo>
                      <a:pt x="27" y="32"/>
                    </a:lnTo>
                    <a:lnTo>
                      <a:pt x="24" y="33"/>
                    </a:lnTo>
                    <a:lnTo>
                      <a:pt x="21" y="35"/>
                    </a:lnTo>
                    <a:lnTo>
                      <a:pt x="21" y="35"/>
                    </a:lnTo>
                    <a:lnTo>
                      <a:pt x="20" y="35"/>
                    </a:lnTo>
                    <a:lnTo>
                      <a:pt x="20" y="36"/>
                    </a:lnTo>
                    <a:lnTo>
                      <a:pt x="20" y="36"/>
                    </a:lnTo>
                    <a:lnTo>
                      <a:pt x="17" y="40"/>
                    </a:lnTo>
                    <a:lnTo>
                      <a:pt x="17" y="40"/>
                    </a:lnTo>
                    <a:lnTo>
                      <a:pt x="16" y="41"/>
                    </a:lnTo>
                    <a:lnTo>
                      <a:pt x="15" y="44"/>
                    </a:lnTo>
                    <a:lnTo>
                      <a:pt x="15" y="44"/>
                    </a:lnTo>
                    <a:lnTo>
                      <a:pt x="16" y="45"/>
                    </a:lnTo>
                    <a:lnTo>
                      <a:pt x="19" y="45"/>
                    </a:lnTo>
                    <a:lnTo>
                      <a:pt x="19" y="45"/>
                    </a:lnTo>
                    <a:lnTo>
                      <a:pt x="21" y="45"/>
                    </a:lnTo>
                    <a:lnTo>
                      <a:pt x="25" y="44"/>
                    </a:lnTo>
                    <a:lnTo>
                      <a:pt x="25" y="44"/>
                    </a:lnTo>
                    <a:lnTo>
                      <a:pt x="29" y="43"/>
                    </a:lnTo>
                    <a:lnTo>
                      <a:pt x="29" y="43"/>
                    </a:lnTo>
                    <a:lnTo>
                      <a:pt x="29" y="44"/>
                    </a:lnTo>
                    <a:lnTo>
                      <a:pt x="29" y="44"/>
                    </a:lnTo>
                    <a:lnTo>
                      <a:pt x="28" y="45"/>
                    </a:lnTo>
                    <a:lnTo>
                      <a:pt x="27" y="45"/>
                    </a:lnTo>
                    <a:lnTo>
                      <a:pt x="27" y="45"/>
                    </a:lnTo>
                    <a:lnTo>
                      <a:pt x="23" y="47"/>
                    </a:lnTo>
                    <a:lnTo>
                      <a:pt x="19" y="48"/>
                    </a:lnTo>
                    <a:lnTo>
                      <a:pt x="19" y="48"/>
                    </a:lnTo>
                    <a:lnTo>
                      <a:pt x="15" y="50"/>
                    </a:lnTo>
                    <a:lnTo>
                      <a:pt x="15" y="50"/>
                    </a:lnTo>
                    <a:lnTo>
                      <a:pt x="12" y="52"/>
                    </a:lnTo>
                    <a:lnTo>
                      <a:pt x="12" y="52"/>
                    </a:lnTo>
                    <a:lnTo>
                      <a:pt x="12" y="53"/>
                    </a:lnTo>
                    <a:lnTo>
                      <a:pt x="11" y="53"/>
                    </a:lnTo>
                    <a:lnTo>
                      <a:pt x="11" y="53"/>
                    </a:lnTo>
                    <a:lnTo>
                      <a:pt x="8" y="52"/>
                    </a:lnTo>
                    <a:lnTo>
                      <a:pt x="7" y="49"/>
                    </a:lnTo>
                    <a:lnTo>
                      <a:pt x="7" y="49"/>
                    </a:lnTo>
                    <a:lnTo>
                      <a:pt x="4" y="48"/>
                    </a:lnTo>
                    <a:lnTo>
                      <a:pt x="1" y="50"/>
                    </a:lnTo>
                    <a:lnTo>
                      <a:pt x="1" y="50"/>
                    </a:lnTo>
                    <a:lnTo>
                      <a:pt x="0" y="53"/>
                    </a:lnTo>
                    <a:lnTo>
                      <a:pt x="1" y="54"/>
                    </a:lnTo>
                    <a:lnTo>
                      <a:pt x="1" y="54"/>
                    </a:lnTo>
                    <a:lnTo>
                      <a:pt x="4" y="57"/>
                    </a:lnTo>
                    <a:lnTo>
                      <a:pt x="4" y="57"/>
                    </a:lnTo>
                    <a:lnTo>
                      <a:pt x="5" y="58"/>
                    </a:lnTo>
                    <a:lnTo>
                      <a:pt x="5" y="58"/>
                    </a:lnTo>
                    <a:lnTo>
                      <a:pt x="7" y="60"/>
                    </a:lnTo>
                    <a:lnTo>
                      <a:pt x="11" y="60"/>
                    </a:lnTo>
                    <a:lnTo>
                      <a:pt x="11" y="60"/>
                    </a:lnTo>
                    <a:lnTo>
                      <a:pt x="15" y="57"/>
                    </a:lnTo>
                    <a:lnTo>
                      <a:pt x="15" y="57"/>
                    </a:lnTo>
                    <a:lnTo>
                      <a:pt x="17" y="57"/>
                    </a:lnTo>
                    <a:lnTo>
                      <a:pt x="19" y="57"/>
                    </a:lnTo>
                    <a:lnTo>
                      <a:pt x="19" y="57"/>
                    </a:lnTo>
                    <a:lnTo>
                      <a:pt x="25" y="57"/>
                    </a:lnTo>
                    <a:lnTo>
                      <a:pt x="25" y="57"/>
                    </a:lnTo>
                    <a:lnTo>
                      <a:pt x="33" y="53"/>
                    </a:lnTo>
                    <a:lnTo>
                      <a:pt x="33" y="53"/>
                    </a:lnTo>
                    <a:lnTo>
                      <a:pt x="40" y="49"/>
                    </a:lnTo>
                    <a:lnTo>
                      <a:pt x="40" y="49"/>
                    </a:lnTo>
                    <a:lnTo>
                      <a:pt x="43" y="48"/>
                    </a:lnTo>
                    <a:lnTo>
                      <a:pt x="43" y="48"/>
                    </a:lnTo>
                    <a:lnTo>
                      <a:pt x="44" y="49"/>
                    </a:lnTo>
                    <a:lnTo>
                      <a:pt x="44" y="49"/>
                    </a:lnTo>
                    <a:lnTo>
                      <a:pt x="44" y="50"/>
                    </a:lnTo>
                    <a:lnTo>
                      <a:pt x="45" y="52"/>
                    </a:lnTo>
                    <a:lnTo>
                      <a:pt x="45" y="52"/>
                    </a:lnTo>
                    <a:lnTo>
                      <a:pt x="47" y="52"/>
                    </a:lnTo>
                    <a:lnTo>
                      <a:pt x="48" y="52"/>
                    </a:lnTo>
                    <a:lnTo>
                      <a:pt x="52" y="49"/>
                    </a:lnTo>
                    <a:lnTo>
                      <a:pt x="52" y="49"/>
                    </a:lnTo>
                    <a:lnTo>
                      <a:pt x="55" y="48"/>
                    </a:lnTo>
                    <a:lnTo>
                      <a:pt x="57" y="45"/>
                    </a:lnTo>
                    <a:lnTo>
                      <a:pt x="57" y="45"/>
                    </a:lnTo>
                    <a:lnTo>
                      <a:pt x="57" y="45"/>
                    </a:lnTo>
                    <a:lnTo>
                      <a:pt x="57" y="44"/>
                    </a:lnTo>
                    <a:lnTo>
                      <a:pt x="55" y="44"/>
                    </a:lnTo>
                    <a:lnTo>
                      <a:pt x="55" y="44"/>
                    </a:lnTo>
                    <a:lnTo>
                      <a:pt x="53" y="43"/>
                    </a:lnTo>
                    <a:lnTo>
                      <a:pt x="52" y="43"/>
                    </a:lnTo>
                    <a:lnTo>
                      <a:pt x="52" y="41"/>
                    </a:lnTo>
                    <a:lnTo>
                      <a:pt x="52" y="41"/>
                    </a:lnTo>
                    <a:lnTo>
                      <a:pt x="56" y="40"/>
                    </a:lnTo>
                    <a:lnTo>
                      <a:pt x="59" y="37"/>
                    </a:lnTo>
                    <a:lnTo>
                      <a:pt x="59" y="37"/>
                    </a:lnTo>
                    <a:lnTo>
                      <a:pt x="60" y="40"/>
                    </a:lnTo>
                    <a:lnTo>
                      <a:pt x="61" y="40"/>
                    </a:lnTo>
                    <a:lnTo>
                      <a:pt x="61" y="40"/>
                    </a:lnTo>
                    <a:lnTo>
                      <a:pt x="61" y="40"/>
                    </a:lnTo>
                    <a:lnTo>
                      <a:pt x="63" y="37"/>
                    </a:lnTo>
                    <a:lnTo>
                      <a:pt x="63" y="35"/>
                    </a:lnTo>
                    <a:lnTo>
                      <a:pt x="63" y="35"/>
                    </a:lnTo>
                    <a:lnTo>
                      <a:pt x="63" y="32"/>
                    </a:lnTo>
                    <a:lnTo>
                      <a:pt x="60" y="31"/>
                    </a:lnTo>
                    <a:lnTo>
                      <a:pt x="60" y="31"/>
                    </a:lnTo>
                    <a:lnTo>
                      <a:pt x="57" y="28"/>
                    </a:lnTo>
                    <a:lnTo>
                      <a:pt x="57" y="28"/>
                    </a:lnTo>
                    <a:lnTo>
                      <a:pt x="55" y="25"/>
                    </a:lnTo>
                    <a:lnTo>
                      <a:pt x="55" y="25"/>
                    </a:lnTo>
                    <a:lnTo>
                      <a:pt x="51" y="24"/>
                    </a:lnTo>
                    <a:lnTo>
                      <a:pt x="51" y="24"/>
                    </a:lnTo>
                    <a:lnTo>
                      <a:pt x="48" y="23"/>
                    </a:lnTo>
                    <a:lnTo>
                      <a:pt x="44" y="21"/>
                    </a:lnTo>
                    <a:lnTo>
                      <a:pt x="44" y="21"/>
                    </a:lnTo>
                    <a:lnTo>
                      <a:pt x="41" y="20"/>
                    </a:lnTo>
                    <a:lnTo>
                      <a:pt x="41" y="20"/>
                    </a:lnTo>
                    <a:lnTo>
                      <a:pt x="39" y="20"/>
                    </a:lnTo>
                    <a:lnTo>
                      <a:pt x="39" y="20"/>
                    </a:lnTo>
                    <a:lnTo>
                      <a:pt x="36" y="17"/>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79" name="Freeform 44">
                <a:extLst>
                  <a:ext uri="{FF2B5EF4-FFF2-40B4-BE49-F238E27FC236}">
                    <a16:creationId xmlns:a16="http://schemas.microsoft.com/office/drawing/2014/main" id="{3CA11E5B-02A7-46F5-BAD0-0A3A19818BD6}"/>
                  </a:ext>
                </a:extLst>
              </p:cNvPr>
              <p:cNvSpPr>
                <a:spLocks/>
              </p:cNvSpPr>
              <p:nvPr/>
            </p:nvSpPr>
            <p:spPr bwMode="auto">
              <a:xfrm>
                <a:off x="4239025" y="3943843"/>
                <a:ext cx="121020" cy="115257"/>
              </a:xfrm>
              <a:custGeom>
                <a:avLst/>
                <a:gdLst>
                  <a:gd name="T0" fmla="*/ 36 w 63"/>
                  <a:gd name="T1" fmla="*/ 16 h 60"/>
                  <a:gd name="T2" fmla="*/ 33 w 63"/>
                  <a:gd name="T3" fmla="*/ 11 h 60"/>
                  <a:gd name="T4" fmla="*/ 28 w 63"/>
                  <a:gd name="T5" fmla="*/ 4 h 60"/>
                  <a:gd name="T6" fmla="*/ 25 w 63"/>
                  <a:gd name="T7" fmla="*/ 0 h 60"/>
                  <a:gd name="T8" fmla="*/ 20 w 63"/>
                  <a:gd name="T9" fmla="*/ 0 h 60"/>
                  <a:gd name="T10" fmla="*/ 16 w 63"/>
                  <a:gd name="T11" fmla="*/ 3 h 60"/>
                  <a:gd name="T12" fmla="*/ 11 w 63"/>
                  <a:gd name="T13" fmla="*/ 6 h 60"/>
                  <a:gd name="T14" fmla="*/ 5 w 63"/>
                  <a:gd name="T15" fmla="*/ 8 h 60"/>
                  <a:gd name="T16" fmla="*/ 7 w 63"/>
                  <a:gd name="T17" fmla="*/ 11 h 60"/>
                  <a:gd name="T18" fmla="*/ 7 w 63"/>
                  <a:gd name="T19" fmla="*/ 11 h 60"/>
                  <a:gd name="T20" fmla="*/ 5 w 63"/>
                  <a:gd name="T21" fmla="*/ 13 h 60"/>
                  <a:gd name="T22" fmla="*/ 4 w 63"/>
                  <a:gd name="T23" fmla="*/ 17 h 60"/>
                  <a:gd name="T24" fmla="*/ 7 w 63"/>
                  <a:gd name="T25" fmla="*/ 19 h 60"/>
                  <a:gd name="T26" fmla="*/ 15 w 63"/>
                  <a:gd name="T27" fmla="*/ 20 h 60"/>
                  <a:gd name="T28" fmla="*/ 23 w 63"/>
                  <a:gd name="T29" fmla="*/ 25 h 60"/>
                  <a:gd name="T30" fmla="*/ 25 w 63"/>
                  <a:gd name="T31" fmla="*/ 25 h 60"/>
                  <a:gd name="T32" fmla="*/ 28 w 63"/>
                  <a:gd name="T33" fmla="*/ 24 h 60"/>
                  <a:gd name="T34" fmla="*/ 33 w 63"/>
                  <a:gd name="T35" fmla="*/ 24 h 60"/>
                  <a:gd name="T36" fmla="*/ 32 w 63"/>
                  <a:gd name="T37" fmla="*/ 28 h 60"/>
                  <a:gd name="T38" fmla="*/ 27 w 63"/>
                  <a:gd name="T39" fmla="*/ 32 h 60"/>
                  <a:gd name="T40" fmla="*/ 21 w 63"/>
                  <a:gd name="T41" fmla="*/ 35 h 60"/>
                  <a:gd name="T42" fmla="*/ 20 w 63"/>
                  <a:gd name="T43" fmla="*/ 36 h 60"/>
                  <a:gd name="T44" fmla="*/ 16 w 63"/>
                  <a:gd name="T45" fmla="*/ 41 h 60"/>
                  <a:gd name="T46" fmla="*/ 16 w 63"/>
                  <a:gd name="T47" fmla="*/ 45 h 60"/>
                  <a:gd name="T48" fmla="*/ 21 w 63"/>
                  <a:gd name="T49" fmla="*/ 45 h 60"/>
                  <a:gd name="T50" fmla="*/ 29 w 63"/>
                  <a:gd name="T51" fmla="*/ 43 h 60"/>
                  <a:gd name="T52" fmla="*/ 29 w 63"/>
                  <a:gd name="T53" fmla="*/ 44 h 60"/>
                  <a:gd name="T54" fmla="*/ 27 w 63"/>
                  <a:gd name="T55" fmla="*/ 45 h 60"/>
                  <a:gd name="T56" fmla="*/ 19 w 63"/>
                  <a:gd name="T57" fmla="*/ 48 h 60"/>
                  <a:gd name="T58" fmla="*/ 12 w 63"/>
                  <a:gd name="T59" fmla="*/ 52 h 60"/>
                  <a:gd name="T60" fmla="*/ 11 w 63"/>
                  <a:gd name="T61" fmla="*/ 53 h 60"/>
                  <a:gd name="T62" fmla="*/ 7 w 63"/>
                  <a:gd name="T63" fmla="*/ 49 h 60"/>
                  <a:gd name="T64" fmla="*/ 1 w 63"/>
                  <a:gd name="T65" fmla="*/ 50 h 60"/>
                  <a:gd name="T66" fmla="*/ 1 w 63"/>
                  <a:gd name="T67" fmla="*/ 54 h 60"/>
                  <a:gd name="T68" fmla="*/ 4 w 63"/>
                  <a:gd name="T69" fmla="*/ 57 h 60"/>
                  <a:gd name="T70" fmla="*/ 7 w 63"/>
                  <a:gd name="T71" fmla="*/ 60 h 60"/>
                  <a:gd name="T72" fmla="*/ 15 w 63"/>
                  <a:gd name="T73" fmla="*/ 57 h 60"/>
                  <a:gd name="T74" fmla="*/ 19 w 63"/>
                  <a:gd name="T75" fmla="*/ 57 h 60"/>
                  <a:gd name="T76" fmla="*/ 25 w 63"/>
                  <a:gd name="T77" fmla="*/ 57 h 60"/>
                  <a:gd name="T78" fmla="*/ 40 w 63"/>
                  <a:gd name="T79" fmla="*/ 49 h 60"/>
                  <a:gd name="T80" fmla="*/ 43 w 63"/>
                  <a:gd name="T81" fmla="*/ 48 h 60"/>
                  <a:gd name="T82" fmla="*/ 44 w 63"/>
                  <a:gd name="T83" fmla="*/ 50 h 60"/>
                  <a:gd name="T84" fmla="*/ 47 w 63"/>
                  <a:gd name="T85" fmla="*/ 52 h 60"/>
                  <a:gd name="T86" fmla="*/ 52 w 63"/>
                  <a:gd name="T87" fmla="*/ 49 h 60"/>
                  <a:gd name="T88" fmla="*/ 57 w 63"/>
                  <a:gd name="T89" fmla="*/ 45 h 60"/>
                  <a:gd name="T90" fmla="*/ 55 w 63"/>
                  <a:gd name="T91" fmla="*/ 44 h 60"/>
                  <a:gd name="T92" fmla="*/ 52 w 63"/>
                  <a:gd name="T93" fmla="*/ 43 h 60"/>
                  <a:gd name="T94" fmla="*/ 56 w 63"/>
                  <a:gd name="T95" fmla="*/ 40 h 60"/>
                  <a:gd name="T96" fmla="*/ 60 w 63"/>
                  <a:gd name="T97" fmla="*/ 40 h 60"/>
                  <a:gd name="T98" fmla="*/ 61 w 63"/>
                  <a:gd name="T99" fmla="*/ 40 h 60"/>
                  <a:gd name="T100" fmla="*/ 63 w 63"/>
                  <a:gd name="T101" fmla="*/ 35 h 60"/>
                  <a:gd name="T102" fmla="*/ 60 w 63"/>
                  <a:gd name="T103" fmla="*/ 31 h 60"/>
                  <a:gd name="T104" fmla="*/ 55 w 63"/>
                  <a:gd name="T105" fmla="*/ 25 h 60"/>
                  <a:gd name="T106" fmla="*/ 51 w 63"/>
                  <a:gd name="T107" fmla="*/ 24 h 60"/>
                  <a:gd name="T108" fmla="*/ 44 w 63"/>
                  <a:gd name="T109" fmla="*/ 21 h 60"/>
                  <a:gd name="T110" fmla="*/ 39 w 63"/>
                  <a:gd name="T111" fmla="*/ 2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3" h="60">
                    <a:moveTo>
                      <a:pt x="36" y="17"/>
                    </a:moveTo>
                    <a:lnTo>
                      <a:pt x="36" y="17"/>
                    </a:lnTo>
                    <a:lnTo>
                      <a:pt x="36" y="16"/>
                    </a:lnTo>
                    <a:lnTo>
                      <a:pt x="36" y="16"/>
                    </a:lnTo>
                    <a:lnTo>
                      <a:pt x="35" y="13"/>
                    </a:lnTo>
                    <a:lnTo>
                      <a:pt x="33" y="11"/>
                    </a:lnTo>
                    <a:lnTo>
                      <a:pt x="33" y="11"/>
                    </a:lnTo>
                    <a:lnTo>
                      <a:pt x="31" y="7"/>
                    </a:lnTo>
                    <a:lnTo>
                      <a:pt x="28" y="4"/>
                    </a:lnTo>
                    <a:lnTo>
                      <a:pt x="28" y="4"/>
                    </a:lnTo>
                    <a:lnTo>
                      <a:pt x="25" y="0"/>
                    </a:lnTo>
                    <a:lnTo>
                      <a:pt x="25" y="0"/>
                    </a:lnTo>
                    <a:lnTo>
                      <a:pt x="23" y="0"/>
                    </a:lnTo>
                    <a:lnTo>
                      <a:pt x="20" y="0"/>
                    </a:lnTo>
                    <a:lnTo>
                      <a:pt x="20" y="0"/>
                    </a:lnTo>
                    <a:lnTo>
                      <a:pt x="17" y="0"/>
                    </a:lnTo>
                    <a:lnTo>
                      <a:pt x="16" y="3"/>
                    </a:lnTo>
                    <a:lnTo>
                      <a:pt x="16" y="3"/>
                    </a:lnTo>
                    <a:lnTo>
                      <a:pt x="13" y="6"/>
                    </a:lnTo>
                    <a:lnTo>
                      <a:pt x="13" y="6"/>
                    </a:lnTo>
                    <a:lnTo>
                      <a:pt x="11" y="6"/>
                    </a:lnTo>
                    <a:lnTo>
                      <a:pt x="9" y="6"/>
                    </a:lnTo>
                    <a:lnTo>
                      <a:pt x="7" y="6"/>
                    </a:lnTo>
                    <a:lnTo>
                      <a:pt x="5" y="8"/>
                    </a:lnTo>
                    <a:lnTo>
                      <a:pt x="5" y="8"/>
                    </a:lnTo>
                    <a:lnTo>
                      <a:pt x="5" y="9"/>
                    </a:lnTo>
                    <a:lnTo>
                      <a:pt x="7" y="11"/>
                    </a:lnTo>
                    <a:lnTo>
                      <a:pt x="7" y="11"/>
                    </a:lnTo>
                    <a:lnTo>
                      <a:pt x="7" y="11"/>
                    </a:lnTo>
                    <a:lnTo>
                      <a:pt x="7" y="11"/>
                    </a:lnTo>
                    <a:lnTo>
                      <a:pt x="7" y="12"/>
                    </a:lnTo>
                    <a:lnTo>
                      <a:pt x="5" y="13"/>
                    </a:lnTo>
                    <a:lnTo>
                      <a:pt x="5" y="13"/>
                    </a:lnTo>
                    <a:lnTo>
                      <a:pt x="4" y="16"/>
                    </a:lnTo>
                    <a:lnTo>
                      <a:pt x="3" y="16"/>
                    </a:lnTo>
                    <a:lnTo>
                      <a:pt x="4" y="17"/>
                    </a:lnTo>
                    <a:lnTo>
                      <a:pt x="4" y="17"/>
                    </a:lnTo>
                    <a:lnTo>
                      <a:pt x="5" y="19"/>
                    </a:lnTo>
                    <a:lnTo>
                      <a:pt x="7" y="19"/>
                    </a:lnTo>
                    <a:lnTo>
                      <a:pt x="11" y="19"/>
                    </a:lnTo>
                    <a:lnTo>
                      <a:pt x="11" y="19"/>
                    </a:lnTo>
                    <a:lnTo>
                      <a:pt x="15" y="20"/>
                    </a:lnTo>
                    <a:lnTo>
                      <a:pt x="19" y="23"/>
                    </a:lnTo>
                    <a:lnTo>
                      <a:pt x="19" y="23"/>
                    </a:lnTo>
                    <a:lnTo>
                      <a:pt x="23" y="25"/>
                    </a:lnTo>
                    <a:lnTo>
                      <a:pt x="23" y="25"/>
                    </a:lnTo>
                    <a:lnTo>
                      <a:pt x="24" y="27"/>
                    </a:lnTo>
                    <a:lnTo>
                      <a:pt x="25" y="25"/>
                    </a:lnTo>
                    <a:lnTo>
                      <a:pt x="25" y="25"/>
                    </a:lnTo>
                    <a:lnTo>
                      <a:pt x="28" y="24"/>
                    </a:lnTo>
                    <a:lnTo>
                      <a:pt x="28" y="24"/>
                    </a:lnTo>
                    <a:lnTo>
                      <a:pt x="32" y="24"/>
                    </a:lnTo>
                    <a:lnTo>
                      <a:pt x="32" y="24"/>
                    </a:lnTo>
                    <a:lnTo>
                      <a:pt x="33" y="24"/>
                    </a:lnTo>
                    <a:lnTo>
                      <a:pt x="33" y="24"/>
                    </a:lnTo>
                    <a:lnTo>
                      <a:pt x="33" y="27"/>
                    </a:lnTo>
                    <a:lnTo>
                      <a:pt x="32" y="28"/>
                    </a:lnTo>
                    <a:lnTo>
                      <a:pt x="32" y="28"/>
                    </a:lnTo>
                    <a:lnTo>
                      <a:pt x="27" y="32"/>
                    </a:lnTo>
                    <a:lnTo>
                      <a:pt x="27" y="32"/>
                    </a:lnTo>
                    <a:lnTo>
                      <a:pt x="24" y="33"/>
                    </a:lnTo>
                    <a:lnTo>
                      <a:pt x="21" y="35"/>
                    </a:lnTo>
                    <a:lnTo>
                      <a:pt x="21" y="35"/>
                    </a:lnTo>
                    <a:lnTo>
                      <a:pt x="20" y="35"/>
                    </a:lnTo>
                    <a:lnTo>
                      <a:pt x="20" y="36"/>
                    </a:lnTo>
                    <a:lnTo>
                      <a:pt x="20" y="36"/>
                    </a:lnTo>
                    <a:lnTo>
                      <a:pt x="17" y="40"/>
                    </a:lnTo>
                    <a:lnTo>
                      <a:pt x="17" y="40"/>
                    </a:lnTo>
                    <a:lnTo>
                      <a:pt x="16" y="41"/>
                    </a:lnTo>
                    <a:lnTo>
                      <a:pt x="15" y="44"/>
                    </a:lnTo>
                    <a:lnTo>
                      <a:pt x="15" y="44"/>
                    </a:lnTo>
                    <a:lnTo>
                      <a:pt x="16" y="45"/>
                    </a:lnTo>
                    <a:lnTo>
                      <a:pt x="19" y="45"/>
                    </a:lnTo>
                    <a:lnTo>
                      <a:pt x="19" y="45"/>
                    </a:lnTo>
                    <a:lnTo>
                      <a:pt x="21" y="45"/>
                    </a:lnTo>
                    <a:lnTo>
                      <a:pt x="25" y="44"/>
                    </a:lnTo>
                    <a:lnTo>
                      <a:pt x="25" y="44"/>
                    </a:lnTo>
                    <a:lnTo>
                      <a:pt x="29" y="43"/>
                    </a:lnTo>
                    <a:lnTo>
                      <a:pt x="29" y="43"/>
                    </a:lnTo>
                    <a:lnTo>
                      <a:pt x="29" y="44"/>
                    </a:lnTo>
                    <a:lnTo>
                      <a:pt x="29" y="44"/>
                    </a:lnTo>
                    <a:lnTo>
                      <a:pt x="28" y="45"/>
                    </a:lnTo>
                    <a:lnTo>
                      <a:pt x="27" y="45"/>
                    </a:lnTo>
                    <a:lnTo>
                      <a:pt x="27" y="45"/>
                    </a:lnTo>
                    <a:lnTo>
                      <a:pt x="23" y="47"/>
                    </a:lnTo>
                    <a:lnTo>
                      <a:pt x="19" y="48"/>
                    </a:lnTo>
                    <a:lnTo>
                      <a:pt x="19" y="48"/>
                    </a:lnTo>
                    <a:lnTo>
                      <a:pt x="15" y="50"/>
                    </a:lnTo>
                    <a:lnTo>
                      <a:pt x="15" y="50"/>
                    </a:lnTo>
                    <a:lnTo>
                      <a:pt x="12" y="52"/>
                    </a:lnTo>
                    <a:lnTo>
                      <a:pt x="12" y="52"/>
                    </a:lnTo>
                    <a:lnTo>
                      <a:pt x="12" y="53"/>
                    </a:lnTo>
                    <a:lnTo>
                      <a:pt x="11" y="53"/>
                    </a:lnTo>
                    <a:lnTo>
                      <a:pt x="11" y="53"/>
                    </a:lnTo>
                    <a:lnTo>
                      <a:pt x="8" y="52"/>
                    </a:lnTo>
                    <a:lnTo>
                      <a:pt x="7" y="49"/>
                    </a:lnTo>
                    <a:lnTo>
                      <a:pt x="7" y="49"/>
                    </a:lnTo>
                    <a:lnTo>
                      <a:pt x="4" y="48"/>
                    </a:lnTo>
                    <a:lnTo>
                      <a:pt x="1" y="50"/>
                    </a:lnTo>
                    <a:lnTo>
                      <a:pt x="1" y="50"/>
                    </a:lnTo>
                    <a:lnTo>
                      <a:pt x="0" y="53"/>
                    </a:lnTo>
                    <a:lnTo>
                      <a:pt x="1" y="54"/>
                    </a:lnTo>
                    <a:lnTo>
                      <a:pt x="1" y="54"/>
                    </a:lnTo>
                    <a:lnTo>
                      <a:pt x="4" y="57"/>
                    </a:lnTo>
                    <a:lnTo>
                      <a:pt x="4" y="57"/>
                    </a:lnTo>
                    <a:lnTo>
                      <a:pt x="5" y="58"/>
                    </a:lnTo>
                    <a:lnTo>
                      <a:pt x="5" y="58"/>
                    </a:lnTo>
                    <a:lnTo>
                      <a:pt x="7" y="60"/>
                    </a:lnTo>
                    <a:lnTo>
                      <a:pt x="11" y="60"/>
                    </a:lnTo>
                    <a:lnTo>
                      <a:pt x="11" y="60"/>
                    </a:lnTo>
                    <a:lnTo>
                      <a:pt x="15" y="57"/>
                    </a:lnTo>
                    <a:lnTo>
                      <a:pt x="15" y="57"/>
                    </a:lnTo>
                    <a:lnTo>
                      <a:pt x="17" y="57"/>
                    </a:lnTo>
                    <a:lnTo>
                      <a:pt x="19" y="57"/>
                    </a:lnTo>
                    <a:lnTo>
                      <a:pt x="19" y="57"/>
                    </a:lnTo>
                    <a:lnTo>
                      <a:pt x="25" y="57"/>
                    </a:lnTo>
                    <a:lnTo>
                      <a:pt x="25" y="57"/>
                    </a:lnTo>
                    <a:lnTo>
                      <a:pt x="33" y="53"/>
                    </a:lnTo>
                    <a:lnTo>
                      <a:pt x="33" y="53"/>
                    </a:lnTo>
                    <a:lnTo>
                      <a:pt x="40" y="49"/>
                    </a:lnTo>
                    <a:lnTo>
                      <a:pt x="40" y="49"/>
                    </a:lnTo>
                    <a:lnTo>
                      <a:pt x="43" y="48"/>
                    </a:lnTo>
                    <a:lnTo>
                      <a:pt x="43" y="48"/>
                    </a:lnTo>
                    <a:lnTo>
                      <a:pt x="44" y="49"/>
                    </a:lnTo>
                    <a:lnTo>
                      <a:pt x="44" y="49"/>
                    </a:lnTo>
                    <a:lnTo>
                      <a:pt x="44" y="50"/>
                    </a:lnTo>
                    <a:lnTo>
                      <a:pt x="45" y="52"/>
                    </a:lnTo>
                    <a:lnTo>
                      <a:pt x="45" y="52"/>
                    </a:lnTo>
                    <a:lnTo>
                      <a:pt x="47" y="52"/>
                    </a:lnTo>
                    <a:lnTo>
                      <a:pt x="48" y="52"/>
                    </a:lnTo>
                    <a:lnTo>
                      <a:pt x="52" y="49"/>
                    </a:lnTo>
                    <a:lnTo>
                      <a:pt x="52" y="49"/>
                    </a:lnTo>
                    <a:lnTo>
                      <a:pt x="55" y="48"/>
                    </a:lnTo>
                    <a:lnTo>
                      <a:pt x="57" y="45"/>
                    </a:lnTo>
                    <a:lnTo>
                      <a:pt x="57" y="45"/>
                    </a:lnTo>
                    <a:lnTo>
                      <a:pt x="57" y="45"/>
                    </a:lnTo>
                    <a:lnTo>
                      <a:pt x="57" y="44"/>
                    </a:lnTo>
                    <a:lnTo>
                      <a:pt x="55" y="44"/>
                    </a:lnTo>
                    <a:lnTo>
                      <a:pt x="55" y="44"/>
                    </a:lnTo>
                    <a:lnTo>
                      <a:pt x="53" y="43"/>
                    </a:lnTo>
                    <a:lnTo>
                      <a:pt x="52" y="43"/>
                    </a:lnTo>
                    <a:lnTo>
                      <a:pt x="52" y="41"/>
                    </a:lnTo>
                    <a:lnTo>
                      <a:pt x="52" y="41"/>
                    </a:lnTo>
                    <a:lnTo>
                      <a:pt x="56" y="40"/>
                    </a:lnTo>
                    <a:lnTo>
                      <a:pt x="59" y="37"/>
                    </a:lnTo>
                    <a:lnTo>
                      <a:pt x="59" y="37"/>
                    </a:lnTo>
                    <a:lnTo>
                      <a:pt x="60" y="40"/>
                    </a:lnTo>
                    <a:lnTo>
                      <a:pt x="61" y="40"/>
                    </a:lnTo>
                    <a:lnTo>
                      <a:pt x="61" y="40"/>
                    </a:lnTo>
                    <a:lnTo>
                      <a:pt x="61" y="40"/>
                    </a:lnTo>
                    <a:lnTo>
                      <a:pt x="63" y="37"/>
                    </a:lnTo>
                    <a:lnTo>
                      <a:pt x="63" y="35"/>
                    </a:lnTo>
                    <a:lnTo>
                      <a:pt x="63" y="35"/>
                    </a:lnTo>
                    <a:lnTo>
                      <a:pt x="63" y="32"/>
                    </a:lnTo>
                    <a:lnTo>
                      <a:pt x="60" y="31"/>
                    </a:lnTo>
                    <a:lnTo>
                      <a:pt x="60" y="31"/>
                    </a:lnTo>
                    <a:lnTo>
                      <a:pt x="57" y="28"/>
                    </a:lnTo>
                    <a:lnTo>
                      <a:pt x="57" y="28"/>
                    </a:lnTo>
                    <a:lnTo>
                      <a:pt x="55" y="25"/>
                    </a:lnTo>
                    <a:lnTo>
                      <a:pt x="55" y="25"/>
                    </a:lnTo>
                    <a:lnTo>
                      <a:pt x="51" y="24"/>
                    </a:lnTo>
                    <a:lnTo>
                      <a:pt x="51" y="24"/>
                    </a:lnTo>
                    <a:lnTo>
                      <a:pt x="48" y="23"/>
                    </a:lnTo>
                    <a:lnTo>
                      <a:pt x="44" y="21"/>
                    </a:lnTo>
                    <a:lnTo>
                      <a:pt x="44" y="21"/>
                    </a:lnTo>
                    <a:lnTo>
                      <a:pt x="41" y="20"/>
                    </a:lnTo>
                    <a:lnTo>
                      <a:pt x="41" y="20"/>
                    </a:lnTo>
                    <a:lnTo>
                      <a:pt x="39" y="20"/>
                    </a:lnTo>
                    <a:lnTo>
                      <a:pt x="39" y="20"/>
                    </a:lnTo>
                    <a:lnTo>
                      <a:pt x="36" y="17"/>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80" name="Freeform 45">
                <a:extLst>
                  <a:ext uri="{FF2B5EF4-FFF2-40B4-BE49-F238E27FC236}">
                    <a16:creationId xmlns:a16="http://schemas.microsoft.com/office/drawing/2014/main" id="{3C3650A6-5F08-466E-AA63-6ECBC1B5D073}"/>
                  </a:ext>
                </a:extLst>
              </p:cNvPr>
              <p:cNvSpPr>
                <a:spLocks/>
              </p:cNvSpPr>
              <p:nvPr/>
            </p:nvSpPr>
            <p:spPr bwMode="auto">
              <a:xfrm>
                <a:off x="4285128" y="4099439"/>
                <a:ext cx="69154" cy="105652"/>
              </a:xfrm>
              <a:custGeom>
                <a:avLst/>
                <a:gdLst>
                  <a:gd name="T0" fmla="*/ 16 w 36"/>
                  <a:gd name="T1" fmla="*/ 25 h 55"/>
                  <a:gd name="T2" fmla="*/ 12 w 36"/>
                  <a:gd name="T3" fmla="*/ 26 h 55"/>
                  <a:gd name="T4" fmla="*/ 8 w 36"/>
                  <a:gd name="T5" fmla="*/ 26 h 55"/>
                  <a:gd name="T6" fmla="*/ 7 w 36"/>
                  <a:gd name="T7" fmla="*/ 25 h 55"/>
                  <a:gd name="T8" fmla="*/ 8 w 36"/>
                  <a:gd name="T9" fmla="*/ 21 h 55"/>
                  <a:gd name="T10" fmla="*/ 11 w 36"/>
                  <a:gd name="T11" fmla="*/ 17 h 55"/>
                  <a:gd name="T12" fmla="*/ 13 w 36"/>
                  <a:gd name="T13" fmla="*/ 16 h 55"/>
                  <a:gd name="T14" fmla="*/ 15 w 36"/>
                  <a:gd name="T15" fmla="*/ 14 h 55"/>
                  <a:gd name="T16" fmla="*/ 20 w 36"/>
                  <a:gd name="T17" fmla="*/ 10 h 55"/>
                  <a:gd name="T18" fmla="*/ 24 w 36"/>
                  <a:gd name="T19" fmla="*/ 7 h 55"/>
                  <a:gd name="T20" fmla="*/ 31 w 36"/>
                  <a:gd name="T21" fmla="*/ 0 h 55"/>
                  <a:gd name="T22" fmla="*/ 33 w 36"/>
                  <a:gd name="T23" fmla="*/ 0 h 55"/>
                  <a:gd name="T24" fmla="*/ 35 w 36"/>
                  <a:gd name="T25" fmla="*/ 0 h 55"/>
                  <a:gd name="T26" fmla="*/ 35 w 36"/>
                  <a:gd name="T27" fmla="*/ 4 h 55"/>
                  <a:gd name="T28" fmla="*/ 32 w 36"/>
                  <a:gd name="T29" fmla="*/ 10 h 55"/>
                  <a:gd name="T30" fmla="*/ 31 w 36"/>
                  <a:gd name="T31" fmla="*/ 13 h 55"/>
                  <a:gd name="T32" fmla="*/ 28 w 36"/>
                  <a:gd name="T33" fmla="*/ 16 h 55"/>
                  <a:gd name="T34" fmla="*/ 25 w 36"/>
                  <a:gd name="T35" fmla="*/ 21 h 55"/>
                  <a:gd name="T36" fmla="*/ 24 w 36"/>
                  <a:gd name="T37" fmla="*/ 26 h 55"/>
                  <a:gd name="T38" fmla="*/ 21 w 36"/>
                  <a:gd name="T39" fmla="*/ 32 h 55"/>
                  <a:gd name="T40" fmla="*/ 19 w 36"/>
                  <a:gd name="T41" fmla="*/ 36 h 55"/>
                  <a:gd name="T42" fmla="*/ 17 w 36"/>
                  <a:gd name="T43" fmla="*/ 40 h 55"/>
                  <a:gd name="T44" fmla="*/ 13 w 36"/>
                  <a:gd name="T45" fmla="*/ 44 h 55"/>
                  <a:gd name="T46" fmla="*/ 12 w 36"/>
                  <a:gd name="T47" fmla="*/ 46 h 55"/>
                  <a:gd name="T48" fmla="*/ 11 w 36"/>
                  <a:gd name="T49" fmla="*/ 53 h 55"/>
                  <a:gd name="T50" fmla="*/ 8 w 36"/>
                  <a:gd name="T51" fmla="*/ 54 h 55"/>
                  <a:gd name="T52" fmla="*/ 3 w 36"/>
                  <a:gd name="T53" fmla="*/ 54 h 55"/>
                  <a:gd name="T54" fmla="*/ 1 w 36"/>
                  <a:gd name="T55" fmla="*/ 51 h 55"/>
                  <a:gd name="T56" fmla="*/ 0 w 36"/>
                  <a:gd name="T57" fmla="*/ 44 h 55"/>
                  <a:gd name="T58" fmla="*/ 0 w 36"/>
                  <a:gd name="T59" fmla="*/ 40 h 55"/>
                  <a:gd name="T60" fmla="*/ 1 w 36"/>
                  <a:gd name="T61" fmla="*/ 34 h 55"/>
                  <a:gd name="T62" fmla="*/ 7 w 36"/>
                  <a:gd name="T63" fmla="*/ 30 h 55"/>
                  <a:gd name="T64" fmla="*/ 12 w 36"/>
                  <a:gd name="T65" fmla="*/ 29 h 55"/>
                  <a:gd name="T66" fmla="*/ 15 w 36"/>
                  <a:gd name="T67" fmla="*/ 28 h 55"/>
                  <a:gd name="T68" fmla="*/ 16 w 36"/>
                  <a:gd name="T69"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55">
                    <a:moveTo>
                      <a:pt x="16" y="25"/>
                    </a:moveTo>
                    <a:lnTo>
                      <a:pt x="16" y="25"/>
                    </a:lnTo>
                    <a:lnTo>
                      <a:pt x="15" y="26"/>
                    </a:lnTo>
                    <a:lnTo>
                      <a:pt x="12" y="26"/>
                    </a:lnTo>
                    <a:lnTo>
                      <a:pt x="11" y="28"/>
                    </a:lnTo>
                    <a:lnTo>
                      <a:pt x="8" y="26"/>
                    </a:lnTo>
                    <a:lnTo>
                      <a:pt x="8" y="26"/>
                    </a:lnTo>
                    <a:lnTo>
                      <a:pt x="7" y="25"/>
                    </a:lnTo>
                    <a:lnTo>
                      <a:pt x="7" y="24"/>
                    </a:lnTo>
                    <a:lnTo>
                      <a:pt x="8" y="21"/>
                    </a:lnTo>
                    <a:lnTo>
                      <a:pt x="8" y="21"/>
                    </a:lnTo>
                    <a:lnTo>
                      <a:pt x="11" y="17"/>
                    </a:lnTo>
                    <a:lnTo>
                      <a:pt x="11" y="17"/>
                    </a:lnTo>
                    <a:lnTo>
                      <a:pt x="13" y="16"/>
                    </a:lnTo>
                    <a:lnTo>
                      <a:pt x="15" y="14"/>
                    </a:lnTo>
                    <a:lnTo>
                      <a:pt x="15" y="14"/>
                    </a:lnTo>
                    <a:lnTo>
                      <a:pt x="20" y="10"/>
                    </a:lnTo>
                    <a:lnTo>
                      <a:pt x="20" y="10"/>
                    </a:lnTo>
                    <a:lnTo>
                      <a:pt x="24" y="7"/>
                    </a:lnTo>
                    <a:lnTo>
                      <a:pt x="24" y="7"/>
                    </a:lnTo>
                    <a:lnTo>
                      <a:pt x="28" y="3"/>
                    </a:lnTo>
                    <a:lnTo>
                      <a:pt x="31" y="0"/>
                    </a:lnTo>
                    <a:lnTo>
                      <a:pt x="31" y="0"/>
                    </a:lnTo>
                    <a:lnTo>
                      <a:pt x="33" y="0"/>
                    </a:lnTo>
                    <a:lnTo>
                      <a:pt x="35" y="0"/>
                    </a:lnTo>
                    <a:lnTo>
                      <a:pt x="35" y="0"/>
                    </a:lnTo>
                    <a:lnTo>
                      <a:pt x="36" y="1"/>
                    </a:lnTo>
                    <a:lnTo>
                      <a:pt x="35" y="4"/>
                    </a:lnTo>
                    <a:lnTo>
                      <a:pt x="35" y="4"/>
                    </a:lnTo>
                    <a:lnTo>
                      <a:pt x="32" y="10"/>
                    </a:lnTo>
                    <a:lnTo>
                      <a:pt x="32" y="10"/>
                    </a:lnTo>
                    <a:lnTo>
                      <a:pt x="31" y="13"/>
                    </a:lnTo>
                    <a:lnTo>
                      <a:pt x="28" y="16"/>
                    </a:lnTo>
                    <a:lnTo>
                      <a:pt x="28" y="16"/>
                    </a:lnTo>
                    <a:lnTo>
                      <a:pt x="27" y="18"/>
                    </a:lnTo>
                    <a:lnTo>
                      <a:pt x="25" y="21"/>
                    </a:lnTo>
                    <a:lnTo>
                      <a:pt x="25" y="21"/>
                    </a:lnTo>
                    <a:lnTo>
                      <a:pt x="24" y="26"/>
                    </a:lnTo>
                    <a:lnTo>
                      <a:pt x="24" y="26"/>
                    </a:lnTo>
                    <a:lnTo>
                      <a:pt x="21" y="32"/>
                    </a:lnTo>
                    <a:lnTo>
                      <a:pt x="21" y="32"/>
                    </a:lnTo>
                    <a:lnTo>
                      <a:pt x="19" y="36"/>
                    </a:lnTo>
                    <a:lnTo>
                      <a:pt x="17" y="40"/>
                    </a:lnTo>
                    <a:lnTo>
                      <a:pt x="17" y="40"/>
                    </a:lnTo>
                    <a:lnTo>
                      <a:pt x="15" y="42"/>
                    </a:lnTo>
                    <a:lnTo>
                      <a:pt x="13" y="44"/>
                    </a:lnTo>
                    <a:lnTo>
                      <a:pt x="12" y="46"/>
                    </a:lnTo>
                    <a:lnTo>
                      <a:pt x="12" y="46"/>
                    </a:lnTo>
                    <a:lnTo>
                      <a:pt x="12" y="49"/>
                    </a:lnTo>
                    <a:lnTo>
                      <a:pt x="11" y="53"/>
                    </a:lnTo>
                    <a:lnTo>
                      <a:pt x="11" y="53"/>
                    </a:lnTo>
                    <a:lnTo>
                      <a:pt x="8" y="54"/>
                    </a:lnTo>
                    <a:lnTo>
                      <a:pt x="5" y="55"/>
                    </a:lnTo>
                    <a:lnTo>
                      <a:pt x="3" y="54"/>
                    </a:lnTo>
                    <a:lnTo>
                      <a:pt x="1" y="51"/>
                    </a:lnTo>
                    <a:lnTo>
                      <a:pt x="1" y="51"/>
                    </a:lnTo>
                    <a:lnTo>
                      <a:pt x="0" y="48"/>
                    </a:lnTo>
                    <a:lnTo>
                      <a:pt x="0" y="44"/>
                    </a:lnTo>
                    <a:lnTo>
                      <a:pt x="0" y="44"/>
                    </a:lnTo>
                    <a:lnTo>
                      <a:pt x="0" y="40"/>
                    </a:lnTo>
                    <a:lnTo>
                      <a:pt x="1" y="34"/>
                    </a:lnTo>
                    <a:lnTo>
                      <a:pt x="1" y="34"/>
                    </a:lnTo>
                    <a:lnTo>
                      <a:pt x="4" y="32"/>
                    </a:lnTo>
                    <a:lnTo>
                      <a:pt x="7" y="30"/>
                    </a:lnTo>
                    <a:lnTo>
                      <a:pt x="7" y="30"/>
                    </a:lnTo>
                    <a:lnTo>
                      <a:pt x="12" y="29"/>
                    </a:lnTo>
                    <a:lnTo>
                      <a:pt x="12" y="29"/>
                    </a:lnTo>
                    <a:lnTo>
                      <a:pt x="15" y="28"/>
                    </a:lnTo>
                    <a:lnTo>
                      <a:pt x="15" y="28"/>
                    </a:lnTo>
                    <a:lnTo>
                      <a:pt x="16" y="26"/>
                    </a:lnTo>
                    <a:lnTo>
                      <a:pt x="16" y="25"/>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81" name="Freeform 46">
                <a:extLst>
                  <a:ext uri="{FF2B5EF4-FFF2-40B4-BE49-F238E27FC236}">
                    <a16:creationId xmlns:a16="http://schemas.microsoft.com/office/drawing/2014/main" id="{F7AF9844-12DD-4DB4-BCE6-09CCAB872012}"/>
                  </a:ext>
                </a:extLst>
              </p:cNvPr>
              <p:cNvSpPr>
                <a:spLocks/>
              </p:cNvSpPr>
              <p:nvPr/>
            </p:nvSpPr>
            <p:spPr bwMode="auto">
              <a:xfrm>
                <a:off x="4285128" y="4099439"/>
                <a:ext cx="69154" cy="105652"/>
              </a:xfrm>
              <a:custGeom>
                <a:avLst/>
                <a:gdLst>
                  <a:gd name="T0" fmla="*/ 16 w 36"/>
                  <a:gd name="T1" fmla="*/ 25 h 55"/>
                  <a:gd name="T2" fmla="*/ 12 w 36"/>
                  <a:gd name="T3" fmla="*/ 26 h 55"/>
                  <a:gd name="T4" fmla="*/ 8 w 36"/>
                  <a:gd name="T5" fmla="*/ 26 h 55"/>
                  <a:gd name="T6" fmla="*/ 7 w 36"/>
                  <a:gd name="T7" fmla="*/ 25 h 55"/>
                  <a:gd name="T8" fmla="*/ 8 w 36"/>
                  <a:gd name="T9" fmla="*/ 21 h 55"/>
                  <a:gd name="T10" fmla="*/ 11 w 36"/>
                  <a:gd name="T11" fmla="*/ 17 h 55"/>
                  <a:gd name="T12" fmla="*/ 13 w 36"/>
                  <a:gd name="T13" fmla="*/ 16 h 55"/>
                  <a:gd name="T14" fmla="*/ 15 w 36"/>
                  <a:gd name="T15" fmla="*/ 14 h 55"/>
                  <a:gd name="T16" fmla="*/ 20 w 36"/>
                  <a:gd name="T17" fmla="*/ 10 h 55"/>
                  <a:gd name="T18" fmla="*/ 24 w 36"/>
                  <a:gd name="T19" fmla="*/ 7 h 55"/>
                  <a:gd name="T20" fmla="*/ 31 w 36"/>
                  <a:gd name="T21" fmla="*/ 0 h 55"/>
                  <a:gd name="T22" fmla="*/ 33 w 36"/>
                  <a:gd name="T23" fmla="*/ 0 h 55"/>
                  <a:gd name="T24" fmla="*/ 35 w 36"/>
                  <a:gd name="T25" fmla="*/ 0 h 55"/>
                  <a:gd name="T26" fmla="*/ 35 w 36"/>
                  <a:gd name="T27" fmla="*/ 4 h 55"/>
                  <a:gd name="T28" fmla="*/ 32 w 36"/>
                  <a:gd name="T29" fmla="*/ 10 h 55"/>
                  <a:gd name="T30" fmla="*/ 31 w 36"/>
                  <a:gd name="T31" fmla="*/ 13 h 55"/>
                  <a:gd name="T32" fmla="*/ 28 w 36"/>
                  <a:gd name="T33" fmla="*/ 16 h 55"/>
                  <a:gd name="T34" fmla="*/ 25 w 36"/>
                  <a:gd name="T35" fmla="*/ 21 h 55"/>
                  <a:gd name="T36" fmla="*/ 24 w 36"/>
                  <a:gd name="T37" fmla="*/ 26 h 55"/>
                  <a:gd name="T38" fmla="*/ 21 w 36"/>
                  <a:gd name="T39" fmla="*/ 32 h 55"/>
                  <a:gd name="T40" fmla="*/ 19 w 36"/>
                  <a:gd name="T41" fmla="*/ 36 h 55"/>
                  <a:gd name="T42" fmla="*/ 17 w 36"/>
                  <a:gd name="T43" fmla="*/ 40 h 55"/>
                  <a:gd name="T44" fmla="*/ 13 w 36"/>
                  <a:gd name="T45" fmla="*/ 44 h 55"/>
                  <a:gd name="T46" fmla="*/ 12 w 36"/>
                  <a:gd name="T47" fmla="*/ 46 h 55"/>
                  <a:gd name="T48" fmla="*/ 11 w 36"/>
                  <a:gd name="T49" fmla="*/ 53 h 55"/>
                  <a:gd name="T50" fmla="*/ 8 w 36"/>
                  <a:gd name="T51" fmla="*/ 54 h 55"/>
                  <a:gd name="T52" fmla="*/ 3 w 36"/>
                  <a:gd name="T53" fmla="*/ 54 h 55"/>
                  <a:gd name="T54" fmla="*/ 1 w 36"/>
                  <a:gd name="T55" fmla="*/ 51 h 55"/>
                  <a:gd name="T56" fmla="*/ 0 w 36"/>
                  <a:gd name="T57" fmla="*/ 44 h 55"/>
                  <a:gd name="T58" fmla="*/ 0 w 36"/>
                  <a:gd name="T59" fmla="*/ 40 h 55"/>
                  <a:gd name="T60" fmla="*/ 1 w 36"/>
                  <a:gd name="T61" fmla="*/ 34 h 55"/>
                  <a:gd name="T62" fmla="*/ 7 w 36"/>
                  <a:gd name="T63" fmla="*/ 30 h 55"/>
                  <a:gd name="T64" fmla="*/ 12 w 36"/>
                  <a:gd name="T65" fmla="*/ 29 h 55"/>
                  <a:gd name="T66" fmla="*/ 15 w 36"/>
                  <a:gd name="T67" fmla="*/ 28 h 55"/>
                  <a:gd name="T68" fmla="*/ 16 w 36"/>
                  <a:gd name="T69"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55">
                    <a:moveTo>
                      <a:pt x="16" y="25"/>
                    </a:moveTo>
                    <a:lnTo>
                      <a:pt x="16" y="25"/>
                    </a:lnTo>
                    <a:lnTo>
                      <a:pt x="15" y="26"/>
                    </a:lnTo>
                    <a:lnTo>
                      <a:pt x="12" y="26"/>
                    </a:lnTo>
                    <a:lnTo>
                      <a:pt x="11" y="28"/>
                    </a:lnTo>
                    <a:lnTo>
                      <a:pt x="8" y="26"/>
                    </a:lnTo>
                    <a:lnTo>
                      <a:pt x="8" y="26"/>
                    </a:lnTo>
                    <a:lnTo>
                      <a:pt x="7" y="25"/>
                    </a:lnTo>
                    <a:lnTo>
                      <a:pt x="7" y="24"/>
                    </a:lnTo>
                    <a:lnTo>
                      <a:pt x="8" y="21"/>
                    </a:lnTo>
                    <a:lnTo>
                      <a:pt x="8" y="21"/>
                    </a:lnTo>
                    <a:lnTo>
                      <a:pt x="11" y="17"/>
                    </a:lnTo>
                    <a:lnTo>
                      <a:pt x="11" y="17"/>
                    </a:lnTo>
                    <a:lnTo>
                      <a:pt x="13" y="16"/>
                    </a:lnTo>
                    <a:lnTo>
                      <a:pt x="15" y="14"/>
                    </a:lnTo>
                    <a:lnTo>
                      <a:pt x="15" y="14"/>
                    </a:lnTo>
                    <a:lnTo>
                      <a:pt x="20" y="10"/>
                    </a:lnTo>
                    <a:lnTo>
                      <a:pt x="20" y="10"/>
                    </a:lnTo>
                    <a:lnTo>
                      <a:pt x="24" y="7"/>
                    </a:lnTo>
                    <a:lnTo>
                      <a:pt x="24" y="7"/>
                    </a:lnTo>
                    <a:lnTo>
                      <a:pt x="28" y="3"/>
                    </a:lnTo>
                    <a:lnTo>
                      <a:pt x="31" y="0"/>
                    </a:lnTo>
                    <a:lnTo>
                      <a:pt x="31" y="0"/>
                    </a:lnTo>
                    <a:lnTo>
                      <a:pt x="33" y="0"/>
                    </a:lnTo>
                    <a:lnTo>
                      <a:pt x="35" y="0"/>
                    </a:lnTo>
                    <a:lnTo>
                      <a:pt x="35" y="0"/>
                    </a:lnTo>
                    <a:lnTo>
                      <a:pt x="36" y="1"/>
                    </a:lnTo>
                    <a:lnTo>
                      <a:pt x="35" y="4"/>
                    </a:lnTo>
                    <a:lnTo>
                      <a:pt x="35" y="4"/>
                    </a:lnTo>
                    <a:lnTo>
                      <a:pt x="32" y="10"/>
                    </a:lnTo>
                    <a:lnTo>
                      <a:pt x="32" y="10"/>
                    </a:lnTo>
                    <a:lnTo>
                      <a:pt x="31" y="13"/>
                    </a:lnTo>
                    <a:lnTo>
                      <a:pt x="28" y="16"/>
                    </a:lnTo>
                    <a:lnTo>
                      <a:pt x="28" y="16"/>
                    </a:lnTo>
                    <a:lnTo>
                      <a:pt x="27" y="18"/>
                    </a:lnTo>
                    <a:lnTo>
                      <a:pt x="25" y="21"/>
                    </a:lnTo>
                    <a:lnTo>
                      <a:pt x="25" y="21"/>
                    </a:lnTo>
                    <a:lnTo>
                      <a:pt x="24" y="26"/>
                    </a:lnTo>
                    <a:lnTo>
                      <a:pt x="24" y="26"/>
                    </a:lnTo>
                    <a:lnTo>
                      <a:pt x="21" y="32"/>
                    </a:lnTo>
                    <a:lnTo>
                      <a:pt x="21" y="32"/>
                    </a:lnTo>
                    <a:lnTo>
                      <a:pt x="19" y="36"/>
                    </a:lnTo>
                    <a:lnTo>
                      <a:pt x="17" y="40"/>
                    </a:lnTo>
                    <a:lnTo>
                      <a:pt x="17" y="40"/>
                    </a:lnTo>
                    <a:lnTo>
                      <a:pt x="15" y="42"/>
                    </a:lnTo>
                    <a:lnTo>
                      <a:pt x="13" y="44"/>
                    </a:lnTo>
                    <a:lnTo>
                      <a:pt x="12" y="46"/>
                    </a:lnTo>
                    <a:lnTo>
                      <a:pt x="12" y="46"/>
                    </a:lnTo>
                    <a:lnTo>
                      <a:pt x="12" y="49"/>
                    </a:lnTo>
                    <a:lnTo>
                      <a:pt x="11" y="53"/>
                    </a:lnTo>
                    <a:lnTo>
                      <a:pt x="11" y="53"/>
                    </a:lnTo>
                    <a:lnTo>
                      <a:pt x="8" y="54"/>
                    </a:lnTo>
                    <a:lnTo>
                      <a:pt x="5" y="55"/>
                    </a:lnTo>
                    <a:lnTo>
                      <a:pt x="3" y="54"/>
                    </a:lnTo>
                    <a:lnTo>
                      <a:pt x="1" y="51"/>
                    </a:lnTo>
                    <a:lnTo>
                      <a:pt x="1" y="51"/>
                    </a:lnTo>
                    <a:lnTo>
                      <a:pt x="0" y="48"/>
                    </a:lnTo>
                    <a:lnTo>
                      <a:pt x="0" y="44"/>
                    </a:lnTo>
                    <a:lnTo>
                      <a:pt x="0" y="44"/>
                    </a:lnTo>
                    <a:lnTo>
                      <a:pt x="0" y="40"/>
                    </a:lnTo>
                    <a:lnTo>
                      <a:pt x="1" y="34"/>
                    </a:lnTo>
                    <a:lnTo>
                      <a:pt x="1" y="34"/>
                    </a:lnTo>
                    <a:lnTo>
                      <a:pt x="4" y="32"/>
                    </a:lnTo>
                    <a:lnTo>
                      <a:pt x="7" y="30"/>
                    </a:lnTo>
                    <a:lnTo>
                      <a:pt x="7" y="30"/>
                    </a:lnTo>
                    <a:lnTo>
                      <a:pt x="12" y="29"/>
                    </a:lnTo>
                    <a:lnTo>
                      <a:pt x="12" y="29"/>
                    </a:lnTo>
                    <a:lnTo>
                      <a:pt x="15" y="28"/>
                    </a:lnTo>
                    <a:lnTo>
                      <a:pt x="15" y="28"/>
                    </a:lnTo>
                    <a:lnTo>
                      <a:pt x="16" y="26"/>
                    </a:lnTo>
                    <a:lnTo>
                      <a:pt x="16" y="25"/>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82" name="Freeform 47">
                <a:extLst>
                  <a:ext uri="{FF2B5EF4-FFF2-40B4-BE49-F238E27FC236}">
                    <a16:creationId xmlns:a16="http://schemas.microsoft.com/office/drawing/2014/main" id="{8A6F73E8-F0BF-4D35-B995-3DEBD5B6D344}"/>
                  </a:ext>
                </a:extLst>
              </p:cNvPr>
              <p:cNvSpPr>
                <a:spLocks/>
              </p:cNvSpPr>
              <p:nvPr/>
            </p:nvSpPr>
            <p:spPr bwMode="auto">
              <a:xfrm>
                <a:off x="4254392" y="4101360"/>
                <a:ext cx="23051" cy="36498"/>
              </a:xfrm>
              <a:custGeom>
                <a:avLst/>
                <a:gdLst>
                  <a:gd name="T0" fmla="*/ 9 w 12"/>
                  <a:gd name="T1" fmla="*/ 2 h 19"/>
                  <a:gd name="T2" fmla="*/ 9 w 12"/>
                  <a:gd name="T3" fmla="*/ 2 h 19"/>
                  <a:gd name="T4" fmla="*/ 5 w 12"/>
                  <a:gd name="T5" fmla="*/ 4 h 19"/>
                  <a:gd name="T6" fmla="*/ 5 w 12"/>
                  <a:gd name="T7" fmla="*/ 4 h 19"/>
                  <a:gd name="T8" fmla="*/ 3 w 12"/>
                  <a:gd name="T9" fmla="*/ 8 h 19"/>
                  <a:gd name="T10" fmla="*/ 3 w 12"/>
                  <a:gd name="T11" fmla="*/ 8 h 19"/>
                  <a:gd name="T12" fmla="*/ 1 w 12"/>
                  <a:gd name="T13" fmla="*/ 11 h 19"/>
                  <a:gd name="T14" fmla="*/ 0 w 12"/>
                  <a:gd name="T15" fmla="*/ 15 h 19"/>
                  <a:gd name="T16" fmla="*/ 0 w 12"/>
                  <a:gd name="T17" fmla="*/ 15 h 19"/>
                  <a:gd name="T18" fmla="*/ 0 w 12"/>
                  <a:gd name="T19" fmla="*/ 16 h 19"/>
                  <a:gd name="T20" fmla="*/ 1 w 12"/>
                  <a:gd name="T21" fmla="*/ 19 h 19"/>
                  <a:gd name="T22" fmla="*/ 1 w 12"/>
                  <a:gd name="T23" fmla="*/ 19 h 19"/>
                  <a:gd name="T24" fmla="*/ 3 w 12"/>
                  <a:gd name="T25" fmla="*/ 19 h 19"/>
                  <a:gd name="T26" fmla="*/ 4 w 12"/>
                  <a:gd name="T27" fmla="*/ 17 h 19"/>
                  <a:gd name="T28" fmla="*/ 4 w 12"/>
                  <a:gd name="T29" fmla="*/ 17 h 19"/>
                  <a:gd name="T30" fmla="*/ 5 w 12"/>
                  <a:gd name="T31" fmla="*/ 15 h 19"/>
                  <a:gd name="T32" fmla="*/ 8 w 12"/>
                  <a:gd name="T33" fmla="*/ 11 h 19"/>
                  <a:gd name="T34" fmla="*/ 8 w 12"/>
                  <a:gd name="T35" fmla="*/ 11 h 19"/>
                  <a:gd name="T36" fmla="*/ 9 w 12"/>
                  <a:gd name="T37" fmla="*/ 8 h 19"/>
                  <a:gd name="T38" fmla="*/ 9 w 12"/>
                  <a:gd name="T39" fmla="*/ 8 h 19"/>
                  <a:gd name="T40" fmla="*/ 12 w 12"/>
                  <a:gd name="T41" fmla="*/ 4 h 19"/>
                  <a:gd name="T42" fmla="*/ 12 w 12"/>
                  <a:gd name="T43" fmla="*/ 4 h 19"/>
                  <a:gd name="T44" fmla="*/ 12 w 12"/>
                  <a:gd name="T45" fmla="*/ 3 h 19"/>
                  <a:gd name="T46" fmla="*/ 12 w 12"/>
                  <a:gd name="T47" fmla="*/ 2 h 19"/>
                  <a:gd name="T48" fmla="*/ 12 w 12"/>
                  <a:gd name="T49" fmla="*/ 2 h 19"/>
                  <a:gd name="T50" fmla="*/ 11 w 12"/>
                  <a:gd name="T51" fmla="*/ 0 h 19"/>
                  <a:gd name="T52" fmla="*/ 9 w 12"/>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19">
                    <a:moveTo>
                      <a:pt x="9" y="2"/>
                    </a:moveTo>
                    <a:lnTo>
                      <a:pt x="9" y="2"/>
                    </a:lnTo>
                    <a:lnTo>
                      <a:pt x="5" y="4"/>
                    </a:lnTo>
                    <a:lnTo>
                      <a:pt x="5" y="4"/>
                    </a:lnTo>
                    <a:lnTo>
                      <a:pt x="3" y="8"/>
                    </a:lnTo>
                    <a:lnTo>
                      <a:pt x="3" y="8"/>
                    </a:lnTo>
                    <a:lnTo>
                      <a:pt x="1" y="11"/>
                    </a:lnTo>
                    <a:lnTo>
                      <a:pt x="0" y="15"/>
                    </a:lnTo>
                    <a:lnTo>
                      <a:pt x="0" y="15"/>
                    </a:lnTo>
                    <a:lnTo>
                      <a:pt x="0" y="16"/>
                    </a:lnTo>
                    <a:lnTo>
                      <a:pt x="1" y="19"/>
                    </a:lnTo>
                    <a:lnTo>
                      <a:pt x="1" y="19"/>
                    </a:lnTo>
                    <a:lnTo>
                      <a:pt x="3" y="19"/>
                    </a:lnTo>
                    <a:lnTo>
                      <a:pt x="4" y="17"/>
                    </a:lnTo>
                    <a:lnTo>
                      <a:pt x="4" y="17"/>
                    </a:lnTo>
                    <a:lnTo>
                      <a:pt x="5" y="15"/>
                    </a:lnTo>
                    <a:lnTo>
                      <a:pt x="8" y="11"/>
                    </a:lnTo>
                    <a:lnTo>
                      <a:pt x="8" y="11"/>
                    </a:lnTo>
                    <a:lnTo>
                      <a:pt x="9" y="8"/>
                    </a:lnTo>
                    <a:lnTo>
                      <a:pt x="9" y="8"/>
                    </a:lnTo>
                    <a:lnTo>
                      <a:pt x="12" y="4"/>
                    </a:lnTo>
                    <a:lnTo>
                      <a:pt x="12" y="4"/>
                    </a:lnTo>
                    <a:lnTo>
                      <a:pt x="12" y="3"/>
                    </a:lnTo>
                    <a:lnTo>
                      <a:pt x="12" y="2"/>
                    </a:lnTo>
                    <a:lnTo>
                      <a:pt x="12" y="2"/>
                    </a:lnTo>
                    <a:lnTo>
                      <a:pt x="11" y="0"/>
                    </a:lnTo>
                    <a:lnTo>
                      <a:pt x="9" y="2"/>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83" name="Freeform 48">
                <a:extLst>
                  <a:ext uri="{FF2B5EF4-FFF2-40B4-BE49-F238E27FC236}">
                    <a16:creationId xmlns:a16="http://schemas.microsoft.com/office/drawing/2014/main" id="{2D1B5579-325B-4EC1-8165-EF9A7CAC6718}"/>
                  </a:ext>
                </a:extLst>
              </p:cNvPr>
              <p:cNvSpPr>
                <a:spLocks/>
              </p:cNvSpPr>
              <p:nvPr/>
            </p:nvSpPr>
            <p:spPr bwMode="auto">
              <a:xfrm>
                <a:off x="4254392" y="4101360"/>
                <a:ext cx="23051" cy="36498"/>
              </a:xfrm>
              <a:custGeom>
                <a:avLst/>
                <a:gdLst>
                  <a:gd name="T0" fmla="*/ 9 w 12"/>
                  <a:gd name="T1" fmla="*/ 2 h 19"/>
                  <a:gd name="T2" fmla="*/ 9 w 12"/>
                  <a:gd name="T3" fmla="*/ 2 h 19"/>
                  <a:gd name="T4" fmla="*/ 5 w 12"/>
                  <a:gd name="T5" fmla="*/ 4 h 19"/>
                  <a:gd name="T6" fmla="*/ 5 w 12"/>
                  <a:gd name="T7" fmla="*/ 4 h 19"/>
                  <a:gd name="T8" fmla="*/ 3 w 12"/>
                  <a:gd name="T9" fmla="*/ 8 h 19"/>
                  <a:gd name="T10" fmla="*/ 3 w 12"/>
                  <a:gd name="T11" fmla="*/ 8 h 19"/>
                  <a:gd name="T12" fmla="*/ 1 w 12"/>
                  <a:gd name="T13" fmla="*/ 11 h 19"/>
                  <a:gd name="T14" fmla="*/ 0 w 12"/>
                  <a:gd name="T15" fmla="*/ 15 h 19"/>
                  <a:gd name="T16" fmla="*/ 0 w 12"/>
                  <a:gd name="T17" fmla="*/ 15 h 19"/>
                  <a:gd name="T18" fmla="*/ 0 w 12"/>
                  <a:gd name="T19" fmla="*/ 16 h 19"/>
                  <a:gd name="T20" fmla="*/ 1 w 12"/>
                  <a:gd name="T21" fmla="*/ 19 h 19"/>
                  <a:gd name="T22" fmla="*/ 1 w 12"/>
                  <a:gd name="T23" fmla="*/ 19 h 19"/>
                  <a:gd name="T24" fmla="*/ 3 w 12"/>
                  <a:gd name="T25" fmla="*/ 19 h 19"/>
                  <a:gd name="T26" fmla="*/ 4 w 12"/>
                  <a:gd name="T27" fmla="*/ 17 h 19"/>
                  <a:gd name="T28" fmla="*/ 4 w 12"/>
                  <a:gd name="T29" fmla="*/ 17 h 19"/>
                  <a:gd name="T30" fmla="*/ 5 w 12"/>
                  <a:gd name="T31" fmla="*/ 15 h 19"/>
                  <a:gd name="T32" fmla="*/ 8 w 12"/>
                  <a:gd name="T33" fmla="*/ 11 h 19"/>
                  <a:gd name="T34" fmla="*/ 8 w 12"/>
                  <a:gd name="T35" fmla="*/ 11 h 19"/>
                  <a:gd name="T36" fmla="*/ 9 w 12"/>
                  <a:gd name="T37" fmla="*/ 8 h 19"/>
                  <a:gd name="T38" fmla="*/ 9 w 12"/>
                  <a:gd name="T39" fmla="*/ 8 h 19"/>
                  <a:gd name="T40" fmla="*/ 12 w 12"/>
                  <a:gd name="T41" fmla="*/ 4 h 19"/>
                  <a:gd name="T42" fmla="*/ 12 w 12"/>
                  <a:gd name="T43" fmla="*/ 4 h 19"/>
                  <a:gd name="T44" fmla="*/ 12 w 12"/>
                  <a:gd name="T45" fmla="*/ 3 h 19"/>
                  <a:gd name="T46" fmla="*/ 12 w 12"/>
                  <a:gd name="T47" fmla="*/ 2 h 19"/>
                  <a:gd name="T48" fmla="*/ 12 w 12"/>
                  <a:gd name="T49" fmla="*/ 2 h 19"/>
                  <a:gd name="T50" fmla="*/ 11 w 12"/>
                  <a:gd name="T51" fmla="*/ 0 h 19"/>
                  <a:gd name="T52" fmla="*/ 9 w 12"/>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19">
                    <a:moveTo>
                      <a:pt x="9" y="2"/>
                    </a:moveTo>
                    <a:lnTo>
                      <a:pt x="9" y="2"/>
                    </a:lnTo>
                    <a:lnTo>
                      <a:pt x="5" y="4"/>
                    </a:lnTo>
                    <a:lnTo>
                      <a:pt x="5" y="4"/>
                    </a:lnTo>
                    <a:lnTo>
                      <a:pt x="3" y="8"/>
                    </a:lnTo>
                    <a:lnTo>
                      <a:pt x="3" y="8"/>
                    </a:lnTo>
                    <a:lnTo>
                      <a:pt x="1" y="11"/>
                    </a:lnTo>
                    <a:lnTo>
                      <a:pt x="0" y="15"/>
                    </a:lnTo>
                    <a:lnTo>
                      <a:pt x="0" y="15"/>
                    </a:lnTo>
                    <a:lnTo>
                      <a:pt x="0" y="16"/>
                    </a:lnTo>
                    <a:lnTo>
                      <a:pt x="1" y="19"/>
                    </a:lnTo>
                    <a:lnTo>
                      <a:pt x="1" y="19"/>
                    </a:lnTo>
                    <a:lnTo>
                      <a:pt x="3" y="19"/>
                    </a:lnTo>
                    <a:lnTo>
                      <a:pt x="4" y="17"/>
                    </a:lnTo>
                    <a:lnTo>
                      <a:pt x="4" y="17"/>
                    </a:lnTo>
                    <a:lnTo>
                      <a:pt x="5" y="15"/>
                    </a:lnTo>
                    <a:lnTo>
                      <a:pt x="8" y="11"/>
                    </a:lnTo>
                    <a:lnTo>
                      <a:pt x="8" y="11"/>
                    </a:lnTo>
                    <a:lnTo>
                      <a:pt x="9" y="8"/>
                    </a:lnTo>
                    <a:lnTo>
                      <a:pt x="9" y="8"/>
                    </a:lnTo>
                    <a:lnTo>
                      <a:pt x="12" y="4"/>
                    </a:lnTo>
                    <a:lnTo>
                      <a:pt x="12" y="4"/>
                    </a:lnTo>
                    <a:lnTo>
                      <a:pt x="12" y="3"/>
                    </a:lnTo>
                    <a:lnTo>
                      <a:pt x="12" y="2"/>
                    </a:lnTo>
                    <a:lnTo>
                      <a:pt x="12" y="2"/>
                    </a:lnTo>
                    <a:lnTo>
                      <a:pt x="11" y="0"/>
                    </a:lnTo>
                    <a:lnTo>
                      <a:pt x="9" y="2"/>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84" name="Freeform 49">
                <a:extLst>
                  <a:ext uri="{FF2B5EF4-FFF2-40B4-BE49-F238E27FC236}">
                    <a16:creationId xmlns:a16="http://schemas.microsoft.com/office/drawing/2014/main" id="{AD2C2152-548A-4870-8E0C-9AE3DF84EA73}"/>
                  </a:ext>
                </a:extLst>
              </p:cNvPr>
              <p:cNvSpPr>
                <a:spLocks/>
              </p:cNvSpPr>
              <p:nvPr/>
            </p:nvSpPr>
            <p:spPr bwMode="auto">
              <a:xfrm>
                <a:off x="4210211" y="4160910"/>
                <a:ext cx="82601" cy="109494"/>
              </a:xfrm>
              <a:custGeom>
                <a:avLst/>
                <a:gdLst>
                  <a:gd name="T0" fmla="*/ 28 w 43"/>
                  <a:gd name="T1" fmla="*/ 2 h 57"/>
                  <a:gd name="T2" fmla="*/ 22 w 43"/>
                  <a:gd name="T3" fmla="*/ 9 h 57"/>
                  <a:gd name="T4" fmla="*/ 19 w 43"/>
                  <a:gd name="T5" fmla="*/ 12 h 57"/>
                  <a:gd name="T6" fmla="*/ 18 w 43"/>
                  <a:gd name="T7" fmla="*/ 14 h 57"/>
                  <a:gd name="T8" fmla="*/ 16 w 43"/>
                  <a:gd name="T9" fmla="*/ 17 h 57"/>
                  <a:gd name="T10" fmla="*/ 16 w 43"/>
                  <a:gd name="T11" fmla="*/ 10 h 57"/>
                  <a:gd name="T12" fmla="*/ 15 w 43"/>
                  <a:gd name="T13" fmla="*/ 8 h 57"/>
                  <a:gd name="T14" fmla="*/ 12 w 43"/>
                  <a:gd name="T15" fmla="*/ 9 h 57"/>
                  <a:gd name="T16" fmla="*/ 11 w 43"/>
                  <a:gd name="T17" fmla="*/ 12 h 57"/>
                  <a:gd name="T18" fmla="*/ 8 w 43"/>
                  <a:gd name="T19" fmla="*/ 13 h 57"/>
                  <a:gd name="T20" fmla="*/ 6 w 43"/>
                  <a:gd name="T21" fmla="*/ 16 h 57"/>
                  <a:gd name="T22" fmla="*/ 4 w 43"/>
                  <a:gd name="T23" fmla="*/ 18 h 57"/>
                  <a:gd name="T24" fmla="*/ 4 w 43"/>
                  <a:gd name="T25" fmla="*/ 25 h 57"/>
                  <a:gd name="T26" fmla="*/ 4 w 43"/>
                  <a:gd name="T27" fmla="*/ 29 h 57"/>
                  <a:gd name="T28" fmla="*/ 3 w 43"/>
                  <a:gd name="T29" fmla="*/ 30 h 57"/>
                  <a:gd name="T30" fmla="*/ 0 w 43"/>
                  <a:gd name="T31" fmla="*/ 34 h 57"/>
                  <a:gd name="T32" fmla="*/ 2 w 43"/>
                  <a:gd name="T33" fmla="*/ 41 h 57"/>
                  <a:gd name="T34" fmla="*/ 3 w 43"/>
                  <a:gd name="T35" fmla="*/ 41 h 57"/>
                  <a:gd name="T36" fmla="*/ 8 w 43"/>
                  <a:gd name="T37" fmla="*/ 35 h 57"/>
                  <a:gd name="T38" fmla="*/ 11 w 43"/>
                  <a:gd name="T39" fmla="*/ 31 h 57"/>
                  <a:gd name="T40" fmla="*/ 14 w 43"/>
                  <a:gd name="T41" fmla="*/ 26 h 57"/>
                  <a:gd name="T42" fmla="*/ 15 w 43"/>
                  <a:gd name="T43" fmla="*/ 23 h 57"/>
                  <a:gd name="T44" fmla="*/ 18 w 43"/>
                  <a:gd name="T45" fmla="*/ 23 h 57"/>
                  <a:gd name="T46" fmla="*/ 22 w 43"/>
                  <a:gd name="T47" fmla="*/ 23 h 57"/>
                  <a:gd name="T48" fmla="*/ 23 w 43"/>
                  <a:gd name="T49" fmla="*/ 26 h 57"/>
                  <a:gd name="T50" fmla="*/ 22 w 43"/>
                  <a:gd name="T51" fmla="*/ 27 h 57"/>
                  <a:gd name="T52" fmla="*/ 18 w 43"/>
                  <a:gd name="T53" fmla="*/ 30 h 57"/>
                  <a:gd name="T54" fmla="*/ 16 w 43"/>
                  <a:gd name="T55" fmla="*/ 31 h 57"/>
                  <a:gd name="T56" fmla="*/ 18 w 43"/>
                  <a:gd name="T57" fmla="*/ 35 h 57"/>
                  <a:gd name="T58" fmla="*/ 20 w 43"/>
                  <a:gd name="T59" fmla="*/ 38 h 57"/>
                  <a:gd name="T60" fmla="*/ 22 w 43"/>
                  <a:gd name="T61" fmla="*/ 39 h 57"/>
                  <a:gd name="T62" fmla="*/ 22 w 43"/>
                  <a:gd name="T63" fmla="*/ 43 h 57"/>
                  <a:gd name="T64" fmla="*/ 20 w 43"/>
                  <a:gd name="T65" fmla="*/ 45 h 57"/>
                  <a:gd name="T66" fmla="*/ 18 w 43"/>
                  <a:gd name="T67" fmla="*/ 45 h 57"/>
                  <a:gd name="T68" fmla="*/ 16 w 43"/>
                  <a:gd name="T69" fmla="*/ 46 h 57"/>
                  <a:gd name="T70" fmla="*/ 16 w 43"/>
                  <a:gd name="T71" fmla="*/ 53 h 57"/>
                  <a:gd name="T72" fmla="*/ 16 w 43"/>
                  <a:gd name="T73" fmla="*/ 55 h 57"/>
                  <a:gd name="T74" fmla="*/ 18 w 43"/>
                  <a:gd name="T75" fmla="*/ 57 h 57"/>
                  <a:gd name="T76" fmla="*/ 19 w 43"/>
                  <a:gd name="T77" fmla="*/ 57 h 57"/>
                  <a:gd name="T78" fmla="*/ 23 w 43"/>
                  <a:gd name="T79" fmla="*/ 55 h 57"/>
                  <a:gd name="T80" fmla="*/ 26 w 43"/>
                  <a:gd name="T81" fmla="*/ 51 h 57"/>
                  <a:gd name="T82" fmla="*/ 27 w 43"/>
                  <a:gd name="T83" fmla="*/ 49 h 57"/>
                  <a:gd name="T84" fmla="*/ 30 w 43"/>
                  <a:gd name="T85" fmla="*/ 49 h 57"/>
                  <a:gd name="T86" fmla="*/ 34 w 43"/>
                  <a:gd name="T87" fmla="*/ 47 h 57"/>
                  <a:gd name="T88" fmla="*/ 40 w 43"/>
                  <a:gd name="T89" fmla="*/ 43 h 57"/>
                  <a:gd name="T90" fmla="*/ 43 w 43"/>
                  <a:gd name="T91" fmla="*/ 41 h 57"/>
                  <a:gd name="T92" fmla="*/ 43 w 43"/>
                  <a:gd name="T93" fmla="*/ 35 h 57"/>
                  <a:gd name="T94" fmla="*/ 42 w 43"/>
                  <a:gd name="T95" fmla="*/ 31 h 57"/>
                  <a:gd name="T96" fmla="*/ 40 w 43"/>
                  <a:gd name="T97" fmla="*/ 29 h 57"/>
                  <a:gd name="T98" fmla="*/ 40 w 43"/>
                  <a:gd name="T99" fmla="*/ 25 h 57"/>
                  <a:gd name="T100" fmla="*/ 36 w 43"/>
                  <a:gd name="T101" fmla="*/ 22 h 57"/>
                  <a:gd name="T102" fmla="*/ 36 w 43"/>
                  <a:gd name="T103" fmla="*/ 17 h 57"/>
                  <a:gd name="T104" fmla="*/ 36 w 43"/>
                  <a:gd name="T105" fmla="*/ 13 h 57"/>
                  <a:gd name="T106" fmla="*/ 36 w 43"/>
                  <a:gd name="T107" fmla="*/ 8 h 57"/>
                  <a:gd name="T108" fmla="*/ 36 w 43"/>
                  <a:gd name="T109" fmla="*/ 5 h 57"/>
                  <a:gd name="T110" fmla="*/ 35 w 43"/>
                  <a:gd name="T111" fmla="*/ 2 h 57"/>
                  <a:gd name="T112" fmla="*/ 32 w 43"/>
                  <a:gd name="T11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3" h="57">
                    <a:moveTo>
                      <a:pt x="28" y="2"/>
                    </a:moveTo>
                    <a:lnTo>
                      <a:pt x="28" y="2"/>
                    </a:lnTo>
                    <a:lnTo>
                      <a:pt x="22" y="9"/>
                    </a:lnTo>
                    <a:lnTo>
                      <a:pt x="22" y="9"/>
                    </a:lnTo>
                    <a:lnTo>
                      <a:pt x="20" y="10"/>
                    </a:lnTo>
                    <a:lnTo>
                      <a:pt x="19" y="12"/>
                    </a:lnTo>
                    <a:lnTo>
                      <a:pt x="19" y="12"/>
                    </a:lnTo>
                    <a:lnTo>
                      <a:pt x="18" y="14"/>
                    </a:lnTo>
                    <a:lnTo>
                      <a:pt x="16" y="17"/>
                    </a:lnTo>
                    <a:lnTo>
                      <a:pt x="16" y="17"/>
                    </a:lnTo>
                    <a:lnTo>
                      <a:pt x="16" y="10"/>
                    </a:lnTo>
                    <a:lnTo>
                      <a:pt x="16" y="10"/>
                    </a:lnTo>
                    <a:lnTo>
                      <a:pt x="15" y="8"/>
                    </a:lnTo>
                    <a:lnTo>
                      <a:pt x="15" y="8"/>
                    </a:lnTo>
                    <a:lnTo>
                      <a:pt x="14" y="8"/>
                    </a:lnTo>
                    <a:lnTo>
                      <a:pt x="12" y="9"/>
                    </a:lnTo>
                    <a:lnTo>
                      <a:pt x="12" y="9"/>
                    </a:lnTo>
                    <a:lnTo>
                      <a:pt x="11" y="12"/>
                    </a:lnTo>
                    <a:lnTo>
                      <a:pt x="11" y="12"/>
                    </a:lnTo>
                    <a:lnTo>
                      <a:pt x="8" y="13"/>
                    </a:lnTo>
                    <a:lnTo>
                      <a:pt x="8" y="13"/>
                    </a:lnTo>
                    <a:lnTo>
                      <a:pt x="6" y="16"/>
                    </a:lnTo>
                    <a:lnTo>
                      <a:pt x="4" y="18"/>
                    </a:lnTo>
                    <a:lnTo>
                      <a:pt x="4" y="18"/>
                    </a:lnTo>
                    <a:lnTo>
                      <a:pt x="4" y="25"/>
                    </a:lnTo>
                    <a:lnTo>
                      <a:pt x="4" y="25"/>
                    </a:lnTo>
                    <a:lnTo>
                      <a:pt x="4" y="29"/>
                    </a:lnTo>
                    <a:lnTo>
                      <a:pt x="4" y="29"/>
                    </a:lnTo>
                    <a:lnTo>
                      <a:pt x="3" y="30"/>
                    </a:lnTo>
                    <a:lnTo>
                      <a:pt x="3" y="30"/>
                    </a:lnTo>
                    <a:lnTo>
                      <a:pt x="2" y="31"/>
                    </a:lnTo>
                    <a:lnTo>
                      <a:pt x="0" y="34"/>
                    </a:lnTo>
                    <a:lnTo>
                      <a:pt x="0" y="34"/>
                    </a:lnTo>
                    <a:lnTo>
                      <a:pt x="2" y="41"/>
                    </a:lnTo>
                    <a:lnTo>
                      <a:pt x="2" y="41"/>
                    </a:lnTo>
                    <a:lnTo>
                      <a:pt x="3" y="41"/>
                    </a:lnTo>
                    <a:lnTo>
                      <a:pt x="6" y="39"/>
                    </a:lnTo>
                    <a:lnTo>
                      <a:pt x="8" y="35"/>
                    </a:lnTo>
                    <a:lnTo>
                      <a:pt x="8" y="35"/>
                    </a:lnTo>
                    <a:lnTo>
                      <a:pt x="11" y="31"/>
                    </a:lnTo>
                    <a:lnTo>
                      <a:pt x="14" y="26"/>
                    </a:lnTo>
                    <a:lnTo>
                      <a:pt x="14" y="26"/>
                    </a:lnTo>
                    <a:lnTo>
                      <a:pt x="15" y="23"/>
                    </a:lnTo>
                    <a:lnTo>
                      <a:pt x="15" y="23"/>
                    </a:lnTo>
                    <a:lnTo>
                      <a:pt x="16" y="23"/>
                    </a:lnTo>
                    <a:lnTo>
                      <a:pt x="18" y="23"/>
                    </a:lnTo>
                    <a:lnTo>
                      <a:pt x="18" y="23"/>
                    </a:lnTo>
                    <a:lnTo>
                      <a:pt x="22" y="23"/>
                    </a:lnTo>
                    <a:lnTo>
                      <a:pt x="23" y="25"/>
                    </a:lnTo>
                    <a:lnTo>
                      <a:pt x="23" y="26"/>
                    </a:lnTo>
                    <a:lnTo>
                      <a:pt x="23" y="26"/>
                    </a:lnTo>
                    <a:lnTo>
                      <a:pt x="22" y="27"/>
                    </a:lnTo>
                    <a:lnTo>
                      <a:pt x="20" y="29"/>
                    </a:lnTo>
                    <a:lnTo>
                      <a:pt x="18" y="30"/>
                    </a:lnTo>
                    <a:lnTo>
                      <a:pt x="16" y="31"/>
                    </a:lnTo>
                    <a:lnTo>
                      <a:pt x="16" y="31"/>
                    </a:lnTo>
                    <a:lnTo>
                      <a:pt x="16" y="34"/>
                    </a:lnTo>
                    <a:lnTo>
                      <a:pt x="18" y="35"/>
                    </a:lnTo>
                    <a:lnTo>
                      <a:pt x="18" y="35"/>
                    </a:lnTo>
                    <a:lnTo>
                      <a:pt x="20" y="38"/>
                    </a:lnTo>
                    <a:lnTo>
                      <a:pt x="20" y="38"/>
                    </a:lnTo>
                    <a:lnTo>
                      <a:pt x="22" y="39"/>
                    </a:lnTo>
                    <a:lnTo>
                      <a:pt x="22" y="39"/>
                    </a:lnTo>
                    <a:lnTo>
                      <a:pt x="22" y="43"/>
                    </a:lnTo>
                    <a:lnTo>
                      <a:pt x="22" y="43"/>
                    </a:lnTo>
                    <a:lnTo>
                      <a:pt x="20" y="45"/>
                    </a:lnTo>
                    <a:lnTo>
                      <a:pt x="20" y="45"/>
                    </a:lnTo>
                    <a:lnTo>
                      <a:pt x="18" y="45"/>
                    </a:lnTo>
                    <a:lnTo>
                      <a:pt x="16" y="46"/>
                    </a:lnTo>
                    <a:lnTo>
                      <a:pt x="16" y="46"/>
                    </a:lnTo>
                    <a:lnTo>
                      <a:pt x="16" y="49"/>
                    </a:lnTo>
                    <a:lnTo>
                      <a:pt x="16" y="53"/>
                    </a:lnTo>
                    <a:lnTo>
                      <a:pt x="16" y="53"/>
                    </a:lnTo>
                    <a:lnTo>
                      <a:pt x="16" y="55"/>
                    </a:lnTo>
                    <a:lnTo>
                      <a:pt x="16" y="55"/>
                    </a:lnTo>
                    <a:lnTo>
                      <a:pt x="18" y="57"/>
                    </a:lnTo>
                    <a:lnTo>
                      <a:pt x="19" y="57"/>
                    </a:lnTo>
                    <a:lnTo>
                      <a:pt x="19" y="57"/>
                    </a:lnTo>
                    <a:lnTo>
                      <a:pt x="22" y="57"/>
                    </a:lnTo>
                    <a:lnTo>
                      <a:pt x="23" y="55"/>
                    </a:lnTo>
                    <a:lnTo>
                      <a:pt x="26" y="51"/>
                    </a:lnTo>
                    <a:lnTo>
                      <a:pt x="26" y="51"/>
                    </a:lnTo>
                    <a:lnTo>
                      <a:pt x="27" y="49"/>
                    </a:lnTo>
                    <a:lnTo>
                      <a:pt x="27" y="49"/>
                    </a:lnTo>
                    <a:lnTo>
                      <a:pt x="30" y="49"/>
                    </a:lnTo>
                    <a:lnTo>
                      <a:pt x="30" y="49"/>
                    </a:lnTo>
                    <a:lnTo>
                      <a:pt x="34" y="47"/>
                    </a:lnTo>
                    <a:lnTo>
                      <a:pt x="34" y="47"/>
                    </a:lnTo>
                    <a:lnTo>
                      <a:pt x="36" y="46"/>
                    </a:lnTo>
                    <a:lnTo>
                      <a:pt x="40" y="43"/>
                    </a:lnTo>
                    <a:lnTo>
                      <a:pt x="40" y="43"/>
                    </a:lnTo>
                    <a:lnTo>
                      <a:pt x="43" y="41"/>
                    </a:lnTo>
                    <a:lnTo>
                      <a:pt x="43" y="35"/>
                    </a:lnTo>
                    <a:lnTo>
                      <a:pt x="43" y="35"/>
                    </a:lnTo>
                    <a:lnTo>
                      <a:pt x="42" y="31"/>
                    </a:lnTo>
                    <a:lnTo>
                      <a:pt x="42" y="31"/>
                    </a:lnTo>
                    <a:lnTo>
                      <a:pt x="40" y="29"/>
                    </a:lnTo>
                    <a:lnTo>
                      <a:pt x="40" y="29"/>
                    </a:lnTo>
                    <a:lnTo>
                      <a:pt x="40" y="27"/>
                    </a:lnTo>
                    <a:lnTo>
                      <a:pt x="40" y="25"/>
                    </a:lnTo>
                    <a:lnTo>
                      <a:pt x="40" y="25"/>
                    </a:lnTo>
                    <a:lnTo>
                      <a:pt x="36" y="22"/>
                    </a:lnTo>
                    <a:lnTo>
                      <a:pt x="36" y="22"/>
                    </a:lnTo>
                    <a:lnTo>
                      <a:pt x="36" y="17"/>
                    </a:lnTo>
                    <a:lnTo>
                      <a:pt x="36" y="17"/>
                    </a:lnTo>
                    <a:lnTo>
                      <a:pt x="36" y="13"/>
                    </a:lnTo>
                    <a:lnTo>
                      <a:pt x="36" y="13"/>
                    </a:lnTo>
                    <a:lnTo>
                      <a:pt x="36" y="8"/>
                    </a:lnTo>
                    <a:lnTo>
                      <a:pt x="36" y="8"/>
                    </a:lnTo>
                    <a:lnTo>
                      <a:pt x="36" y="5"/>
                    </a:lnTo>
                    <a:lnTo>
                      <a:pt x="35" y="2"/>
                    </a:lnTo>
                    <a:lnTo>
                      <a:pt x="35" y="2"/>
                    </a:lnTo>
                    <a:lnTo>
                      <a:pt x="34" y="0"/>
                    </a:lnTo>
                    <a:lnTo>
                      <a:pt x="32" y="0"/>
                    </a:lnTo>
                    <a:lnTo>
                      <a:pt x="28" y="2"/>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85" name="Freeform 50">
                <a:extLst>
                  <a:ext uri="{FF2B5EF4-FFF2-40B4-BE49-F238E27FC236}">
                    <a16:creationId xmlns:a16="http://schemas.microsoft.com/office/drawing/2014/main" id="{BFAF0A7D-BB76-4C9C-9D9A-F4D1A1879C61}"/>
                  </a:ext>
                </a:extLst>
              </p:cNvPr>
              <p:cNvSpPr>
                <a:spLocks/>
              </p:cNvSpPr>
              <p:nvPr/>
            </p:nvSpPr>
            <p:spPr bwMode="auto">
              <a:xfrm>
                <a:off x="4210211" y="4160910"/>
                <a:ext cx="82601" cy="109494"/>
              </a:xfrm>
              <a:custGeom>
                <a:avLst/>
                <a:gdLst>
                  <a:gd name="T0" fmla="*/ 28 w 43"/>
                  <a:gd name="T1" fmla="*/ 2 h 57"/>
                  <a:gd name="T2" fmla="*/ 22 w 43"/>
                  <a:gd name="T3" fmla="*/ 9 h 57"/>
                  <a:gd name="T4" fmla="*/ 19 w 43"/>
                  <a:gd name="T5" fmla="*/ 12 h 57"/>
                  <a:gd name="T6" fmla="*/ 18 w 43"/>
                  <a:gd name="T7" fmla="*/ 14 h 57"/>
                  <a:gd name="T8" fmla="*/ 16 w 43"/>
                  <a:gd name="T9" fmla="*/ 17 h 57"/>
                  <a:gd name="T10" fmla="*/ 16 w 43"/>
                  <a:gd name="T11" fmla="*/ 10 h 57"/>
                  <a:gd name="T12" fmla="*/ 15 w 43"/>
                  <a:gd name="T13" fmla="*/ 8 h 57"/>
                  <a:gd name="T14" fmla="*/ 12 w 43"/>
                  <a:gd name="T15" fmla="*/ 9 h 57"/>
                  <a:gd name="T16" fmla="*/ 11 w 43"/>
                  <a:gd name="T17" fmla="*/ 12 h 57"/>
                  <a:gd name="T18" fmla="*/ 8 w 43"/>
                  <a:gd name="T19" fmla="*/ 13 h 57"/>
                  <a:gd name="T20" fmla="*/ 6 w 43"/>
                  <a:gd name="T21" fmla="*/ 16 h 57"/>
                  <a:gd name="T22" fmla="*/ 4 w 43"/>
                  <a:gd name="T23" fmla="*/ 18 h 57"/>
                  <a:gd name="T24" fmla="*/ 4 w 43"/>
                  <a:gd name="T25" fmla="*/ 25 h 57"/>
                  <a:gd name="T26" fmla="*/ 4 w 43"/>
                  <a:gd name="T27" fmla="*/ 29 h 57"/>
                  <a:gd name="T28" fmla="*/ 3 w 43"/>
                  <a:gd name="T29" fmla="*/ 30 h 57"/>
                  <a:gd name="T30" fmla="*/ 0 w 43"/>
                  <a:gd name="T31" fmla="*/ 34 h 57"/>
                  <a:gd name="T32" fmla="*/ 2 w 43"/>
                  <a:gd name="T33" fmla="*/ 41 h 57"/>
                  <a:gd name="T34" fmla="*/ 3 w 43"/>
                  <a:gd name="T35" fmla="*/ 41 h 57"/>
                  <a:gd name="T36" fmla="*/ 8 w 43"/>
                  <a:gd name="T37" fmla="*/ 35 h 57"/>
                  <a:gd name="T38" fmla="*/ 11 w 43"/>
                  <a:gd name="T39" fmla="*/ 31 h 57"/>
                  <a:gd name="T40" fmla="*/ 14 w 43"/>
                  <a:gd name="T41" fmla="*/ 26 h 57"/>
                  <a:gd name="T42" fmla="*/ 15 w 43"/>
                  <a:gd name="T43" fmla="*/ 23 h 57"/>
                  <a:gd name="T44" fmla="*/ 18 w 43"/>
                  <a:gd name="T45" fmla="*/ 23 h 57"/>
                  <a:gd name="T46" fmla="*/ 22 w 43"/>
                  <a:gd name="T47" fmla="*/ 23 h 57"/>
                  <a:gd name="T48" fmla="*/ 23 w 43"/>
                  <a:gd name="T49" fmla="*/ 26 h 57"/>
                  <a:gd name="T50" fmla="*/ 22 w 43"/>
                  <a:gd name="T51" fmla="*/ 27 h 57"/>
                  <a:gd name="T52" fmla="*/ 18 w 43"/>
                  <a:gd name="T53" fmla="*/ 30 h 57"/>
                  <a:gd name="T54" fmla="*/ 16 w 43"/>
                  <a:gd name="T55" fmla="*/ 31 h 57"/>
                  <a:gd name="T56" fmla="*/ 18 w 43"/>
                  <a:gd name="T57" fmla="*/ 35 h 57"/>
                  <a:gd name="T58" fmla="*/ 20 w 43"/>
                  <a:gd name="T59" fmla="*/ 38 h 57"/>
                  <a:gd name="T60" fmla="*/ 22 w 43"/>
                  <a:gd name="T61" fmla="*/ 39 h 57"/>
                  <a:gd name="T62" fmla="*/ 22 w 43"/>
                  <a:gd name="T63" fmla="*/ 43 h 57"/>
                  <a:gd name="T64" fmla="*/ 20 w 43"/>
                  <a:gd name="T65" fmla="*/ 45 h 57"/>
                  <a:gd name="T66" fmla="*/ 18 w 43"/>
                  <a:gd name="T67" fmla="*/ 45 h 57"/>
                  <a:gd name="T68" fmla="*/ 16 w 43"/>
                  <a:gd name="T69" fmla="*/ 46 h 57"/>
                  <a:gd name="T70" fmla="*/ 16 w 43"/>
                  <a:gd name="T71" fmla="*/ 53 h 57"/>
                  <a:gd name="T72" fmla="*/ 16 w 43"/>
                  <a:gd name="T73" fmla="*/ 55 h 57"/>
                  <a:gd name="T74" fmla="*/ 18 w 43"/>
                  <a:gd name="T75" fmla="*/ 57 h 57"/>
                  <a:gd name="T76" fmla="*/ 19 w 43"/>
                  <a:gd name="T77" fmla="*/ 57 h 57"/>
                  <a:gd name="T78" fmla="*/ 23 w 43"/>
                  <a:gd name="T79" fmla="*/ 55 h 57"/>
                  <a:gd name="T80" fmla="*/ 26 w 43"/>
                  <a:gd name="T81" fmla="*/ 51 h 57"/>
                  <a:gd name="T82" fmla="*/ 27 w 43"/>
                  <a:gd name="T83" fmla="*/ 49 h 57"/>
                  <a:gd name="T84" fmla="*/ 30 w 43"/>
                  <a:gd name="T85" fmla="*/ 49 h 57"/>
                  <a:gd name="T86" fmla="*/ 34 w 43"/>
                  <a:gd name="T87" fmla="*/ 47 h 57"/>
                  <a:gd name="T88" fmla="*/ 40 w 43"/>
                  <a:gd name="T89" fmla="*/ 43 h 57"/>
                  <a:gd name="T90" fmla="*/ 43 w 43"/>
                  <a:gd name="T91" fmla="*/ 41 h 57"/>
                  <a:gd name="T92" fmla="*/ 43 w 43"/>
                  <a:gd name="T93" fmla="*/ 35 h 57"/>
                  <a:gd name="T94" fmla="*/ 42 w 43"/>
                  <a:gd name="T95" fmla="*/ 31 h 57"/>
                  <a:gd name="T96" fmla="*/ 40 w 43"/>
                  <a:gd name="T97" fmla="*/ 29 h 57"/>
                  <a:gd name="T98" fmla="*/ 40 w 43"/>
                  <a:gd name="T99" fmla="*/ 25 h 57"/>
                  <a:gd name="T100" fmla="*/ 36 w 43"/>
                  <a:gd name="T101" fmla="*/ 22 h 57"/>
                  <a:gd name="T102" fmla="*/ 36 w 43"/>
                  <a:gd name="T103" fmla="*/ 17 h 57"/>
                  <a:gd name="T104" fmla="*/ 36 w 43"/>
                  <a:gd name="T105" fmla="*/ 13 h 57"/>
                  <a:gd name="T106" fmla="*/ 36 w 43"/>
                  <a:gd name="T107" fmla="*/ 8 h 57"/>
                  <a:gd name="T108" fmla="*/ 36 w 43"/>
                  <a:gd name="T109" fmla="*/ 5 h 57"/>
                  <a:gd name="T110" fmla="*/ 35 w 43"/>
                  <a:gd name="T111" fmla="*/ 2 h 57"/>
                  <a:gd name="T112" fmla="*/ 32 w 43"/>
                  <a:gd name="T11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3" h="57">
                    <a:moveTo>
                      <a:pt x="28" y="2"/>
                    </a:moveTo>
                    <a:lnTo>
                      <a:pt x="28" y="2"/>
                    </a:lnTo>
                    <a:lnTo>
                      <a:pt x="22" y="9"/>
                    </a:lnTo>
                    <a:lnTo>
                      <a:pt x="22" y="9"/>
                    </a:lnTo>
                    <a:lnTo>
                      <a:pt x="20" y="10"/>
                    </a:lnTo>
                    <a:lnTo>
                      <a:pt x="19" y="12"/>
                    </a:lnTo>
                    <a:lnTo>
                      <a:pt x="19" y="12"/>
                    </a:lnTo>
                    <a:lnTo>
                      <a:pt x="18" y="14"/>
                    </a:lnTo>
                    <a:lnTo>
                      <a:pt x="16" y="17"/>
                    </a:lnTo>
                    <a:lnTo>
                      <a:pt x="16" y="17"/>
                    </a:lnTo>
                    <a:lnTo>
                      <a:pt x="16" y="10"/>
                    </a:lnTo>
                    <a:lnTo>
                      <a:pt x="16" y="10"/>
                    </a:lnTo>
                    <a:lnTo>
                      <a:pt x="15" y="8"/>
                    </a:lnTo>
                    <a:lnTo>
                      <a:pt x="15" y="8"/>
                    </a:lnTo>
                    <a:lnTo>
                      <a:pt x="14" y="8"/>
                    </a:lnTo>
                    <a:lnTo>
                      <a:pt x="12" y="9"/>
                    </a:lnTo>
                    <a:lnTo>
                      <a:pt x="12" y="9"/>
                    </a:lnTo>
                    <a:lnTo>
                      <a:pt x="11" y="12"/>
                    </a:lnTo>
                    <a:lnTo>
                      <a:pt x="11" y="12"/>
                    </a:lnTo>
                    <a:lnTo>
                      <a:pt x="8" y="13"/>
                    </a:lnTo>
                    <a:lnTo>
                      <a:pt x="8" y="13"/>
                    </a:lnTo>
                    <a:lnTo>
                      <a:pt x="6" y="16"/>
                    </a:lnTo>
                    <a:lnTo>
                      <a:pt x="4" y="18"/>
                    </a:lnTo>
                    <a:lnTo>
                      <a:pt x="4" y="18"/>
                    </a:lnTo>
                    <a:lnTo>
                      <a:pt x="4" y="25"/>
                    </a:lnTo>
                    <a:lnTo>
                      <a:pt x="4" y="25"/>
                    </a:lnTo>
                    <a:lnTo>
                      <a:pt x="4" y="29"/>
                    </a:lnTo>
                    <a:lnTo>
                      <a:pt x="4" y="29"/>
                    </a:lnTo>
                    <a:lnTo>
                      <a:pt x="3" y="30"/>
                    </a:lnTo>
                    <a:lnTo>
                      <a:pt x="3" y="30"/>
                    </a:lnTo>
                    <a:lnTo>
                      <a:pt x="2" y="31"/>
                    </a:lnTo>
                    <a:lnTo>
                      <a:pt x="0" y="34"/>
                    </a:lnTo>
                    <a:lnTo>
                      <a:pt x="0" y="34"/>
                    </a:lnTo>
                    <a:lnTo>
                      <a:pt x="2" y="41"/>
                    </a:lnTo>
                    <a:lnTo>
                      <a:pt x="2" y="41"/>
                    </a:lnTo>
                    <a:lnTo>
                      <a:pt x="3" y="41"/>
                    </a:lnTo>
                    <a:lnTo>
                      <a:pt x="6" y="39"/>
                    </a:lnTo>
                    <a:lnTo>
                      <a:pt x="8" y="35"/>
                    </a:lnTo>
                    <a:lnTo>
                      <a:pt x="8" y="35"/>
                    </a:lnTo>
                    <a:lnTo>
                      <a:pt x="11" y="31"/>
                    </a:lnTo>
                    <a:lnTo>
                      <a:pt x="14" y="26"/>
                    </a:lnTo>
                    <a:lnTo>
                      <a:pt x="14" y="26"/>
                    </a:lnTo>
                    <a:lnTo>
                      <a:pt x="15" y="23"/>
                    </a:lnTo>
                    <a:lnTo>
                      <a:pt x="15" y="23"/>
                    </a:lnTo>
                    <a:lnTo>
                      <a:pt x="16" y="23"/>
                    </a:lnTo>
                    <a:lnTo>
                      <a:pt x="18" y="23"/>
                    </a:lnTo>
                    <a:lnTo>
                      <a:pt x="18" y="23"/>
                    </a:lnTo>
                    <a:lnTo>
                      <a:pt x="22" y="23"/>
                    </a:lnTo>
                    <a:lnTo>
                      <a:pt x="23" y="25"/>
                    </a:lnTo>
                    <a:lnTo>
                      <a:pt x="23" y="26"/>
                    </a:lnTo>
                    <a:lnTo>
                      <a:pt x="23" y="26"/>
                    </a:lnTo>
                    <a:lnTo>
                      <a:pt x="22" y="27"/>
                    </a:lnTo>
                    <a:lnTo>
                      <a:pt x="20" y="29"/>
                    </a:lnTo>
                    <a:lnTo>
                      <a:pt x="18" y="30"/>
                    </a:lnTo>
                    <a:lnTo>
                      <a:pt x="16" y="31"/>
                    </a:lnTo>
                    <a:lnTo>
                      <a:pt x="16" y="31"/>
                    </a:lnTo>
                    <a:lnTo>
                      <a:pt x="16" y="34"/>
                    </a:lnTo>
                    <a:lnTo>
                      <a:pt x="18" y="35"/>
                    </a:lnTo>
                    <a:lnTo>
                      <a:pt x="18" y="35"/>
                    </a:lnTo>
                    <a:lnTo>
                      <a:pt x="20" y="38"/>
                    </a:lnTo>
                    <a:lnTo>
                      <a:pt x="20" y="38"/>
                    </a:lnTo>
                    <a:lnTo>
                      <a:pt x="22" y="39"/>
                    </a:lnTo>
                    <a:lnTo>
                      <a:pt x="22" y="39"/>
                    </a:lnTo>
                    <a:lnTo>
                      <a:pt x="22" y="43"/>
                    </a:lnTo>
                    <a:lnTo>
                      <a:pt x="22" y="43"/>
                    </a:lnTo>
                    <a:lnTo>
                      <a:pt x="20" y="45"/>
                    </a:lnTo>
                    <a:lnTo>
                      <a:pt x="20" y="45"/>
                    </a:lnTo>
                    <a:lnTo>
                      <a:pt x="18" y="45"/>
                    </a:lnTo>
                    <a:lnTo>
                      <a:pt x="16" y="46"/>
                    </a:lnTo>
                    <a:lnTo>
                      <a:pt x="16" y="46"/>
                    </a:lnTo>
                    <a:lnTo>
                      <a:pt x="16" y="49"/>
                    </a:lnTo>
                    <a:lnTo>
                      <a:pt x="16" y="53"/>
                    </a:lnTo>
                    <a:lnTo>
                      <a:pt x="16" y="53"/>
                    </a:lnTo>
                    <a:lnTo>
                      <a:pt x="16" y="55"/>
                    </a:lnTo>
                    <a:lnTo>
                      <a:pt x="16" y="55"/>
                    </a:lnTo>
                    <a:lnTo>
                      <a:pt x="18" y="57"/>
                    </a:lnTo>
                    <a:lnTo>
                      <a:pt x="19" y="57"/>
                    </a:lnTo>
                    <a:lnTo>
                      <a:pt x="19" y="57"/>
                    </a:lnTo>
                    <a:lnTo>
                      <a:pt x="22" y="57"/>
                    </a:lnTo>
                    <a:lnTo>
                      <a:pt x="23" y="55"/>
                    </a:lnTo>
                    <a:lnTo>
                      <a:pt x="26" y="51"/>
                    </a:lnTo>
                    <a:lnTo>
                      <a:pt x="26" y="51"/>
                    </a:lnTo>
                    <a:lnTo>
                      <a:pt x="27" y="49"/>
                    </a:lnTo>
                    <a:lnTo>
                      <a:pt x="27" y="49"/>
                    </a:lnTo>
                    <a:lnTo>
                      <a:pt x="30" y="49"/>
                    </a:lnTo>
                    <a:lnTo>
                      <a:pt x="30" y="49"/>
                    </a:lnTo>
                    <a:lnTo>
                      <a:pt x="34" y="47"/>
                    </a:lnTo>
                    <a:lnTo>
                      <a:pt x="34" y="47"/>
                    </a:lnTo>
                    <a:lnTo>
                      <a:pt x="36" y="46"/>
                    </a:lnTo>
                    <a:lnTo>
                      <a:pt x="40" y="43"/>
                    </a:lnTo>
                    <a:lnTo>
                      <a:pt x="40" y="43"/>
                    </a:lnTo>
                    <a:lnTo>
                      <a:pt x="43" y="41"/>
                    </a:lnTo>
                    <a:lnTo>
                      <a:pt x="43" y="35"/>
                    </a:lnTo>
                    <a:lnTo>
                      <a:pt x="43" y="35"/>
                    </a:lnTo>
                    <a:lnTo>
                      <a:pt x="42" y="31"/>
                    </a:lnTo>
                    <a:lnTo>
                      <a:pt x="42" y="31"/>
                    </a:lnTo>
                    <a:lnTo>
                      <a:pt x="40" y="29"/>
                    </a:lnTo>
                    <a:lnTo>
                      <a:pt x="40" y="29"/>
                    </a:lnTo>
                    <a:lnTo>
                      <a:pt x="40" y="27"/>
                    </a:lnTo>
                    <a:lnTo>
                      <a:pt x="40" y="25"/>
                    </a:lnTo>
                    <a:lnTo>
                      <a:pt x="40" y="25"/>
                    </a:lnTo>
                    <a:lnTo>
                      <a:pt x="36" y="22"/>
                    </a:lnTo>
                    <a:lnTo>
                      <a:pt x="36" y="22"/>
                    </a:lnTo>
                    <a:lnTo>
                      <a:pt x="36" y="17"/>
                    </a:lnTo>
                    <a:lnTo>
                      <a:pt x="36" y="17"/>
                    </a:lnTo>
                    <a:lnTo>
                      <a:pt x="36" y="13"/>
                    </a:lnTo>
                    <a:lnTo>
                      <a:pt x="36" y="13"/>
                    </a:lnTo>
                    <a:lnTo>
                      <a:pt x="36" y="8"/>
                    </a:lnTo>
                    <a:lnTo>
                      <a:pt x="36" y="8"/>
                    </a:lnTo>
                    <a:lnTo>
                      <a:pt x="36" y="5"/>
                    </a:lnTo>
                    <a:lnTo>
                      <a:pt x="35" y="2"/>
                    </a:lnTo>
                    <a:lnTo>
                      <a:pt x="35" y="2"/>
                    </a:lnTo>
                    <a:lnTo>
                      <a:pt x="34" y="0"/>
                    </a:lnTo>
                    <a:lnTo>
                      <a:pt x="32" y="0"/>
                    </a:lnTo>
                    <a:lnTo>
                      <a:pt x="28" y="2"/>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86" name="Freeform 51">
                <a:extLst>
                  <a:ext uri="{FF2B5EF4-FFF2-40B4-BE49-F238E27FC236}">
                    <a16:creationId xmlns:a16="http://schemas.microsoft.com/office/drawing/2014/main" id="{1E9679A3-8383-4DE9-9F4E-9D864D0B9B94}"/>
                  </a:ext>
                </a:extLst>
              </p:cNvPr>
              <p:cNvSpPr>
                <a:spLocks/>
              </p:cNvSpPr>
              <p:nvPr/>
            </p:nvSpPr>
            <p:spPr bwMode="auto">
              <a:xfrm>
                <a:off x="4336993" y="4226222"/>
                <a:ext cx="9605" cy="23051"/>
              </a:xfrm>
              <a:custGeom>
                <a:avLst/>
                <a:gdLst>
                  <a:gd name="T0" fmla="*/ 0 w 5"/>
                  <a:gd name="T1" fmla="*/ 5 h 12"/>
                  <a:gd name="T2" fmla="*/ 0 w 5"/>
                  <a:gd name="T3" fmla="*/ 5 h 12"/>
                  <a:gd name="T4" fmla="*/ 0 w 5"/>
                  <a:gd name="T5" fmla="*/ 9 h 12"/>
                  <a:gd name="T6" fmla="*/ 1 w 5"/>
                  <a:gd name="T7" fmla="*/ 12 h 12"/>
                  <a:gd name="T8" fmla="*/ 1 w 5"/>
                  <a:gd name="T9" fmla="*/ 12 h 12"/>
                  <a:gd name="T10" fmla="*/ 4 w 5"/>
                  <a:gd name="T11" fmla="*/ 11 h 12"/>
                  <a:gd name="T12" fmla="*/ 5 w 5"/>
                  <a:gd name="T13" fmla="*/ 8 h 12"/>
                  <a:gd name="T14" fmla="*/ 4 w 5"/>
                  <a:gd name="T15" fmla="*/ 3 h 12"/>
                  <a:gd name="T16" fmla="*/ 4 w 5"/>
                  <a:gd name="T17" fmla="*/ 3 h 12"/>
                  <a:gd name="T18" fmla="*/ 2 w 5"/>
                  <a:gd name="T19" fmla="*/ 0 h 12"/>
                  <a:gd name="T20" fmla="*/ 2 w 5"/>
                  <a:gd name="T21" fmla="*/ 0 h 12"/>
                  <a:gd name="T22" fmla="*/ 1 w 5"/>
                  <a:gd name="T23" fmla="*/ 0 h 12"/>
                  <a:gd name="T24" fmla="*/ 1 w 5"/>
                  <a:gd name="T25" fmla="*/ 0 h 12"/>
                  <a:gd name="T26" fmla="*/ 0 w 5"/>
                  <a:gd name="T27" fmla="*/ 3 h 12"/>
                  <a:gd name="T28" fmla="*/ 0 w 5"/>
                  <a:gd name="T29"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2">
                    <a:moveTo>
                      <a:pt x="0" y="5"/>
                    </a:moveTo>
                    <a:lnTo>
                      <a:pt x="0" y="5"/>
                    </a:lnTo>
                    <a:lnTo>
                      <a:pt x="0" y="9"/>
                    </a:lnTo>
                    <a:lnTo>
                      <a:pt x="1" y="12"/>
                    </a:lnTo>
                    <a:lnTo>
                      <a:pt x="1" y="12"/>
                    </a:lnTo>
                    <a:lnTo>
                      <a:pt x="4" y="11"/>
                    </a:lnTo>
                    <a:lnTo>
                      <a:pt x="5" y="8"/>
                    </a:lnTo>
                    <a:lnTo>
                      <a:pt x="4" y="3"/>
                    </a:lnTo>
                    <a:lnTo>
                      <a:pt x="4" y="3"/>
                    </a:lnTo>
                    <a:lnTo>
                      <a:pt x="2" y="0"/>
                    </a:lnTo>
                    <a:lnTo>
                      <a:pt x="2" y="0"/>
                    </a:lnTo>
                    <a:lnTo>
                      <a:pt x="1" y="0"/>
                    </a:lnTo>
                    <a:lnTo>
                      <a:pt x="1" y="0"/>
                    </a:lnTo>
                    <a:lnTo>
                      <a:pt x="0" y="3"/>
                    </a:lnTo>
                    <a:lnTo>
                      <a:pt x="0" y="5"/>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87" name="Freeform 52">
                <a:extLst>
                  <a:ext uri="{FF2B5EF4-FFF2-40B4-BE49-F238E27FC236}">
                    <a16:creationId xmlns:a16="http://schemas.microsoft.com/office/drawing/2014/main" id="{79BD3818-2EB8-404D-9D9E-C4471BB9C8A0}"/>
                  </a:ext>
                </a:extLst>
              </p:cNvPr>
              <p:cNvSpPr>
                <a:spLocks/>
              </p:cNvSpPr>
              <p:nvPr/>
            </p:nvSpPr>
            <p:spPr bwMode="auto">
              <a:xfrm>
                <a:off x="4336993" y="4226222"/>
                <a:ext cx="9605" cy="23051"/>
              </a:xfrm>
              <a:custGeom>
                <a:avLst/>
                <a:gdLst>
                  <a:gd name="T0" fmla="*/ 0 w 5"/>
                  <a:gd name="T1" fmla="*/ 5 h 12"/>
                  <a:gd name="T2" fmla="*/ 0 w 5"/>
                  <a:gd name="T3" fmla="*/ 5 h 12"/>
                  <a:gd name="T4" fmla="*/ 0 w 5"/>
                  <a:gd name="T5" fmla="*/ 9 h 12"/>
                  <a:gd name="T6" fmla="*/ 1 w 5"/>
                  <a:gd name="T7" fmla="*/ 12 h 12"/>
                  <a:gd name="T8" fmla="*/ 1 w 5"/>
                  <a:gd name="T9" fmla="*/ 12 h 12"/>
                  <a:gd name="T10" fmla="*/ 4 w 5"/>
                  <a:gd name="T11" fmla="*/ 11 h 12"/>
                  <a:gd name="T12" fmla="*/ 5 w 5"/>
                  <a:gd name="T13" fmla="*/ 8 h 12"/>
                  <a:gd name="T14" fmla="*/ 4 w 5"/>
                  <a:gd name="T15" fmla="*/ 3 h 12"/>
                  <a:gd name="T16" fmla="*/ 4 w 5"/>
                  <a:gd name="T17" fmla="*/ 3 h 12"/>
                  <a:gd name="T18" fmla="*/ 2 w 5"/>
                  <a:gd name="T19" fmla="*/ 0 h 12"/>
                  <a:gd name="T20" fmla="*/ 2 w 5"/>
                  <a:gd name="T21" fmla="*/ 0 h 12"/>
                  <a:gd name="T22" fmla="*/ 1 w 5"/>
                  <a:gd name="T23" fmla="*/ 0 h 12"/>
                  <a:gd name="T24" fmla="*/ 1 w 5"/>
                  <a:gd name="T25" fmla="*/ 0 h 12"/>
                  <a:gd name="T26" fmla="*/ 0 w 5"/>
                  <a:gd name="T27" fmla="*/ 3 h 12"/>
                  <a:gd name="T28" fmla="*/ 0 w 5"/>
                  <a:gd name="T29"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2">
                    <a:moveTo>
                      <a:pt x="0" y="5"/>
                    </a:moveTo>
                    <a:lnTo>
                      <a:pt x="0" y="5"/>
                    </a:lnTo>
                    <a:lnTo>
                      <a:pt x="0" y="9"/>
                    </a:lnTo>
                    <a:lnTo>
                      <a:pt x="1" y="12"/>
                    </a:lnTo>
                    <a:lnTo>
                      <a:pt x="1" y="12"/>
                    </a:lnTo>
                    <a:lnTo>
                      <a:pt x="4" y="11"/>
                    </a:lnTo>
                    <a:lnTo>
                      <a:pt x="5" y="8"/>
                    </a:lnTo>
                    <a:lnTo>
                      <a:pt x="4" y="3"/>
                    </a:lnTo>
                    <a:lnTo>
                      <a:pt x="4" y="3"/>
                    </a:lnTo>
                    <a:lnTo>
                      <a:pt x="2" y="0"/>
                    </a:lnTo>
                    <a:lnTo>
                      <a:pt x="2" y="0"/>
                    </a:lnTo>
                    <a:lnTo>
                      <a:pt x="1" y="0"/>
                    </a:lnTo>
                    <a:lnTo>
                      <a:pt x="1" y="0"/>
                    </a:lnTo>
                    <a:lnTo>
                      <a:pt x="0" y="3"/>
                    </a:lnTo>
                    <a:lnTo>
                      <a:pt x="0" y="5"/>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88" name="Freeform 53">
                <a:extLst>
                  <a:ext uri="{FF2B5EF4-FFF2-40B4-BE49-F238E27FC236}">
                    <a16:creationId xmlns:a16="http://schemas.microsoft.com/office/drawing/2014/main" id="{AC91E11C-2CDA-484D-8032-5F546D4F894D}"/>
                  </a:ext>
                </a:extLst>
              </p:cNvPr>
              <p:cNvSpPr>
                <a:spLocks/>
              </p:cNvSpPr>
              <p:nvPr/>
            </p:nvSpPr>
            <p:spPr bwMode="auto">
              <a:xfrm>
                <a:off x="4540614" y="4925447"/>
                <a:ext cx="92206" cy="86443"/>
              </a:xfrm>
              <a:custGeom>
                <a:avLst/>
                <a:gdLst>
                  <a:gd name="T0" fmla="*/ 27 w 48"/>
                  <a:gd name="T1" fmla="*/ 41 h 45"/>
                  <a:gd name="T2" fmla="*/ 27 w 48"/>
                  <a:gd name="T3" fmla="*/ 41 h 45"/>
                  <a:gd name="T4" fmla="*/ 31 w 48"/>
                  <a:gd name="T5" fmla="*/ 37 h 45"/>
                  <a:gd name="T6" fmla="*/ 31 w 48"/>
                  <a:gd name="T7" fmla="*/ 37 h 45"/>
                  <a:gd name="T8" fmla="*/ 33 w 48"/>
                  <a:gd name="T9" fmla="*/ 34 h 45"/>
                  <a:gd name="T10" fmla="*/ 35 w 48"/>
                  <a:gd name="T11" fmla="*/ 32 h 45"/>
                  <a:gd name="T12" fmla="*/ 35 w 48"/>
                  <a:gd name="T13" fmla="*/ 32 h 45"/>
                  <a:gd name="T14" fmla="*/ 37 w 48"/>
                  <a:gd name="T15" fmla="*/ 29 h 45"/>
                  <a:gd name="T16" fmla="*/ 40 w 48"/>
                  <a:gd name="T17" fmla="*/ 28 h 45"/>
                  <a:gd name="T18" fmla="*/ 40 w 48"/>
                  <a:gd name="T19" fmla="*/ 28 h 45"/>
                  <a:gd name="T20" fmla="*/ 45 w 48"/>
                  <a:gd name="T21" fmla="*/ 24 h 45"/>
                  <a:gd name="T22" fmla="*/ 48 w 48"/>
                  <a:gd name="T23" fmla="*/ 21 h 45"/>
                  <a:gd name="T24" fmla="*/ 48 w 48"/>
                  <a:gd name="T25" fmla="*/ 17 h 45"/>
                  <a:gd name="T26" fmla="*/ 48 w 48"/>
                  <a:gd name="T27" fmla="*/ 17 h 45"/>
                  <a:gd name="T28" fmla="*/ 48 w 48"/>
                  <a:gd name="T29" fmla="*/ 16 h 45"/>
                  <a:gd name="T30" fmla="*/ 47 w 48"/>
                  <a:gd name="T31" fmla="*/ 16 h 45"/>
                  <a:gd name="T32" fmla="*/ 44 w 48"/>
                  <a:gd name="T33" fmla="*/ 17 h 45"/>
                  <a:gd name="T34" fmla="*/ 44 w 48"/>
                  <a:gd name="T35" fmla="*/ 17 h 45"/>
                  <a:gd name="T36" fmla="*/ 40 w 48"/>
                  <a:gd name="T37" fmla="*/ 17 h 45"/>
                  <a:gd name="T38" fmla="*/ 36 w 48"/>
                  <a:gd name="T39" fmla="*/ 18 h 45"/>
                  <a:gd name="T40" fmla="*/ 36 w 48"/>
                  <a:gd name="T41" fmla="*/ 18 h 45"/>
                  <a:gd name="T42" fmla="*/ 33 w 48"/>
                  <a:gd name="T43" fmla="*/ 13 h 45"/>
                  <a:gd name="T44" fmla="*/ 33 w 48"/>
                  <a:gd name="T45" fmla="*/ 13 h 45"/>
                  <a:gd name="T46" fmla="*/ 32 w 48"/>
                  <a:gd name="T47" fmla="*/ 12 h 45"/>
                  <a:gd name="T48" fmla="*/ 31 w 48"/>
                  <a:gd name="T49" fmla="*/ 10 h 45"/>
                  <a:gd name="T50" fmla="*/ 31 w 48"/>
                  <a:gd name="T51" fmla="*/ 10 h 45"/>
                  <a:gd name="T52" fmla="*/ 29 w 48"/>
                  <a:gd name="T53" fmla="*/ 8 h 45"/>
                  <a:gd name="T54" fmla="*/ 29 w 48"/>
                  <a:gd name="T55" fmla="*/ 5 h 45"/>
                  <a:gd name="T56" fmla="*/ 29 w 48"/>
                  <a:gd name="T57" fmla="*/ 5 h 45"/>
                  <a:gd name="T58" fmla="*/ 28 w 48"/>
                  <a:gd name="T59" fmla="*/ 4 h 45"/>
                  <a:gd name="T60" fmla="*/ 27 w 48"/>
                  <a:gd name="T61" fmla="*/ 2 h 45"/>
                  <a:gd name="T62" fmla="*/ 27 w 48"/>
                  <a:gd name="T63" fmla="*/ 2 h 45"/>
                  <a:gd name="T64" fmla="*/ 23 w 48"/>
                  <a:gd name="T65" fmla="*/ 1 h 45"/>
                  <a:gd name="T66" fmla="*/ 17 w 48"/>
                  <a:gd name="T67" fmla="*/ 0 h 45"/>
                  <a:gd name="T68" fmla="*/ 9 w 48"/>
                  <a:gd name="T69" fmla="*/ 1 h 45"/>
                  <a:gd name="T70" fmla="*/ 9 w 48"/>
                  <a:gd name="T71" fmla="*/ 1 h 45"/>
                  <a:gd name="T72" fmla="*/ 4 w 48"/>
                  <a:gd name="T73" fmla="*/ 4 h 45"/>
                  <a:gd name="T74" fmla="*/ 1 w 48"/>
                  <a:gd name="T75" fmla="*/ 5 h 45"/>
                  <a:gd name="T76" fmla="*/ 0 w 48"/>
                  <a:gd name="T77" fmla="*/ 8 h 45"/>
                  <a:gd name="T78" fmla="*/ 0 w 48"/>
                  <a:gd name="T79" fmla="*/ 8 h 45"/>
                  <a:gd name="T80" fmla="*/ 1 w 48"/>
                  <a:gd name="T81" fmla="*/ 13 h 45"/>
                  <a:gd name="T82" fmla="*/ 1 w 48"/>
                  <a:gd name="T83" fmla="*/ 13 h 45"/>
                  <a:gd name="T84" fmla="*/ 1 w 48"/>
                  <a:gd name="T85" fmla="*/ 18 h 45"/>
                  <a:gd name="T86" fmla="*/ 1 w 48"/>
                  <a:gd name="T87" fmla="*/ 18 h 45"/>
                  <a:gd name="T88" fmla="*/ 1 w 48"/>
                  <a:gd name="T89" fmla="*/ 24 h 45"/>
                  <a:gd name="T90" fmla="*/ 3 w 48"/>
                  <a:gd name="T91" fmla="*/ 28 h 45"/>
                  <a:gd name="T92" fmla="*/ 3 w 48"/>
                  <a:gd name="T93" fmla="*/ 28 h 45"/>
                  <a:gd name="T94" fmla="*/ 5 w 48"/>
                  <a:gd name="T95" fmla="*/ 32 h 45"/>
                  <a:gd name="T96" fmla="*/ 5 w 48"/>
                  <a:gd name="T97" fmla="*/ 32 h 45"/>
                  <a:gd name="T98" fmla="*/ 5 w 48"/>
                  <a:gd name="T99" fmla="*/ 34 h 45"/>
                  <a:gd name="T100" fmla="*/ 7 w 48"/>
                  <a:gd name="T101" fmla="*/ 35 h 45"/>
                  <a:gd name="T102" fmla="*/ 7 w 48"/>
                  <a:gd name="T103" fmla="*/ 35 h 45"/>
                  <a:gd name="T104" fmla="*/ 9 w 48"/>
                  <a:gd name="T105" fmla="*/ 38 h 45"/>
                  <a:gd name="T106" fmla="*/ 12 w 48"/>
                  <a:gd name="T107" fmla="*/ 39 h 45"/>
                  <a:gd name="T108" fmla="*/ 12 w 48"/>
                  <a:gd name="T109" fmla="*/ 39 h 45"/>
                  <a:gd name="T110" fmla="*/ 16 w 48"/>
                  <a:gd name="T111" fmla="*/ 42 h 45"/>
                  <a:gd name="T112" fmla="*/ 19 w 48"/>
                  <a:gd name="T113" fmla="*/ 45 h 45"/>
                  <a:gd name="T114" fmla="*/ 19 w 48"/>
                  <a:gd name="T115" fmla="*/ 45 h 45"/>
                  <a:gd name="T116" fmla="*/ 20 w 48"/>
                  <a:gd name="T117" fmla="*/ 45 h 45"/>
                  <a:gd name="T118" fmla="*/ 23 w 48"/>
                  <a:gd name="T119" fmla="*/ 43 h 45"/>
                  <a:gd name="T120" fmla="*/ 27 w 48"/>
                  <a:gd name="T121" fmla="*/ 4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 h="45">
                    <a:moveTo>
                      <a:pt x="27" y="41"/>
                    </a:moveTo>
                    <a:lnTo>
                      <a:pt x="27" y="41"/>
                    </a:lnTo>
                    <a:lnTo>
                      <a:pt x="31" y="37"/>
                    </a:lnTo>
                    <a:lnTo>
                      <a:pt x="31" y="37"/>
                    </a:lnTo>
                    <a:lnTo>
                      <a:pt x="33" y="34"/>
                    </a:lnTo>
                    <a:lnTo>
                      <a:pt x="35" y="32"/>
                    </a:lnTo>
                    <a:lnTo>
                      <a:pt x="35" y="32"/>
                    </a:lnTo>
                    <a:lnTo>
                      <a:pt x="37" y="29"/>
                    </a:lnTo>
                    <a:lnTo>
                      <a:pt x="40" y="28"/>
                    </a:lnTo>
                    <a:lnTo>
                      <a:pt x="40" y="28"/>
                    </a:lnTo>
                    <a:lnTo>
                      <a:pt x="45" y="24"/>
                    </a:lnTo>
                    <a:lnTo>
                      <a:pt x="48" y="21"/>
                    </a:lnTo>
                    <a:lnTo>
                      <a:pt x="48" y="17"/>
                    </a:lnTo>
                    <a:lnTo>
                      <a:pt x="48" y="17"/>
                    </a:lnTo>
                    <a:lnTo>
                      <a:pt x="48" y="16"/>
                    </a:lnTo>
                    <a:lnTo>
                      <a:pt x="47" y="16"/>
                    </a:lnTo>
                    <a:lnTo>
                      <a:pt x="44" y="17"/>
                    </a:lnTo>
                    <a:lnTo>
                      <a:pt x="44" y="17"/>
                    </a:lnTo>
                    <a:lnTo>
                      <a:pt x="40" y="17"/>
                    </a:lnTo>
                    <a:lnTo>
                      <a:pt x="36" y="18"/>
                    </a:lnTo>
                    <a:lnTo>
                      <a:pt x="36" y="18"/>
                    </a:lnTo>
                    <a:lnTo>
                      <a:pt x="33" y="13"/>
                    </a:lnTo>
                    <a:lnTo>
                      <a:pt x="33" y="13"/>
                    </a:lnTo>
                    <a:lnTo>
                      <a:pt x="32" y="12"/>
                    </a:lnTo>
                    <a:lnTo>
                      <a:pt x="31" y="10"/>
                    </a:lnTo>
                    <a:lnTo>
                      <a:pt x="31" y="10"/>
                    </a:lnTo>
                    <a:lnTo>
                      <a:pt x="29" y="8"/>
                    </a:lnTo>
                    <a:lnTo>
                      <a:pt x="29" y="5"/>
                    </a:lnTo>
                    <a:lnTo>
                      <a:pt x="29" y="5"/>
                    </a:lnTo>
                    <a:lnTo>
                      <a:pt x="28" y="4"/>
                    </a:lnTo>
                    <a:lnTo>
                      <a:pt x="27" y="2"/>
                    </a:lnTo>
                    <a:lnTo>
                      <a:pt x="27" y="2"/>
                    </a:lnTo>
                    <a:lnTo>
                      <a:pt x="23" y="1"/>
                    </a:lnTo>
                    <a:lnTo>
                      <a:pt x="17" y="0"/>
                    </a:lnTo>
                    <a:lnTo>
                      <a:pt x="9" y="1"/>
                    </a:lnTo>
                    <a:lnTo>
                      <a:pt x="9" y="1"/>
                    </a:lnTo>
                    <a:lnTo>
                      <a:pt x="4" y="4"/>
                    </a:lnTo>
                    <a:lnTo>
                      <a:pt x="1" y="5"/>
                    </a:lnTo>
                    <a:lnTo>
                      <a:pt x="0" y="8"/>
                    </a:lnTo>
                    <a:lnTo>
                      <a:pt x="0" y="8"/>
                    </a:lnTo>
                    <a:lnTo>
                      <a:pt x="1" y="13"/>
                    </a:lnTo>
                    <a:lnTo>
                      <a:pt x="1" y="13"/>
                    </a:lnTo>
                    <a:lnTo>
                      <a:pt x="1" y="18"/>
                    </a:lnTo>
                    <a:lnTo>
                      <a:pt x="1" y="18"/>
                    </a:lnTo>
                    <a:lnTo>
                      <a:pt x="1" y="24"/>
                    </a:lnTo>
                    <a:lnTo>
                      <a:pt x="3" y="28"/>
                    </a:lnTo>
                    <a:lnTo>
                      <a:pt x="3" y="28"/>
                    </a:lnTo>
                    <a:lnTo>
                      <a:pt x="5" y="32"/>
                    </a:lnTo>
                    <a:lnTo>
                      <a:pt x="5" y="32"/>
                    </a:lnTo>
                    <a:lnTo>
                      <a:pt x="5" y="34"/>
                    </a:lnTo>
                    <a:lnTo>
                      <a:pt x="7" y="35"/>
                    </a:lnTo>
                    <a:lnTo>
                      <a:pt x="7" y="35"/>
                    </a:lnTo>
                    <a:lnTo>
                      <a:pt x="9" y="38"/>
                    </a:lnTo>
                    <a:lnTo>
                      <a:pt x="12" y="39"/>
                    </a:lnTo>
                    <a:lnTo>
                      <a:pt x="12" y="39"/>
                    </a:lnTo>
                    <a:lnTo>
                      <a:pt x="16" y="42"/>
                    </a:lnTo>
                    <a:lnTo>
                      <a:pt x="19" y="45"/>
                    </a:lnTo>
                    <a:lnTo>
                      <a:pt x="19" y="45"/>
                    </a:lnTo>
                    <a:lnTo>
                      <a:pt x="20" y="45"/>
                    </a:lnTo>
                    <a:lnTo>
                      <a:pt x="23" y="43"/>
                    </a:lnTo>
                    <a:lnTo>
                      <a:pt x="27" y="41"/>
                    </a:lnTo>
                    <a:close/>
                  </a:path>
                </a:pathLst>
              </a:custGeom>
              <a:solidFill>
                <a:srgbClr val="D8E5B0"/>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89" name="Freeform 54">
                <a:extLst>
                  <a:ext uri="{FF2B5EF4-FFF2-40B4-BE49-F238E27FC236}">
                    <a16:creationId xmlns:a16="http://schemas.microsoft.com/office/drawing/2014/main" id="{60F17F20-F339-4826-BE58-14102EE19917}"/>
                  </a:ext>
                </a:extLst>
              </p:cNvPr>
              <p:cNvSpPr>
                <a:spLocks/>
              </p:cNvSpPr>
              <p:nvPr/>
            </p:nvSpPr>
            <p:spPr bwMode="auto">
              <a:xfrm>
                <a:off x="4540614" y="4925447"/>
                <a:ext cx="92206" cy="86443"/>
              </a:xfrm>
              <a:custGeom>
                <a:avLst/>
                <a:gdLst>
                  <a:gd name="T0" fmla="*/ 27 w 48"/>
                  <a:gd name="T1" fmla="*/ 41 h 45"/>
                  <a:gd name="T2" fmla="*/ 27 w 48"/>
                  <a:gd name="T3" fmla="*/ 41 h 45"/>
                  <a:gd name="T4" fmla="*/ 31 w 48"/>
                  <a:gd name="T5" fmla="*/ 37 h 45"/>
                  <a:gd name="T6" fmla="*/ 31 w 48"/>
                  <a:gd name="T7" fmla="*/ 37 h 45"/>
                  <a:gd name="T8" fmla="*/ 33 w 48"/>
                  <a:gd name="T9" fmla="*/ 34 h 45"/>
                  <a:gd name="T10" fmla="*/ 35 w 48"/>
                  <a:gd name="T11" fmla="*/ 32 h 45"/>
                  <a:gd name="T12" fmla="*/ 35 w 48"/>
                  <a:gd name="T13" fmla="*/ 32 h 45"/>
                  <a:gd name="T14" fmla="*/ 37 w 48"/>
                  <a:gd name="T15" fmla="*/ 29 h 45"/>
                  <a:gd name="T16" fmla="*/ 40 w 48"/>
                  <a:gd name="T17" fmla="*/ 28 h 45"/>
                  <a:gd name="T18" fmla="*/ 40 w 48"/>
                  <a:gd name="T19" fmla="*/ 28 h 45"/>
                  <a:gd name="T20" fmla="*/ 45 w 48"/>
                  <a:gd name="T21" fmla="*/ 24 h 45"/>
                  <a:gd name="T22" fmla="*/ 48 w 48"/>
                  <a:gd name="T23" fmla="*/ 21 h 45"/>
                  <a:gd name="T24" fmla="*/ 48 w 48"/>
                  <a:gd name="T25" fmla="*/ 17 h 45"/>
                  <a:gd name="T26" fmla="*/ 48 w 48"/>
                  <a:gd name="T27" fmla="*/ 17 h 45"/>
                  <a:gd name="T28" fmla="*/ 48 w 48"/>
                  <a:gd name="T29" fmla="*/ 16 h 45"/>
                  <a:gd name="T30" fmla="*/ 47 w 48"/>
                  <a:gd name="T31" fmla="*/ 16 h 45"/>
                  <a:gd name="T32" fmla="*/ 44 w 48"/>
                  <a:gd name="T33" fmla="*/ 17 h 45"/>
                  <a:gd name="T34" fmla="*/ 44 w 48"/>
                  <a:gd name="T35" fmla="*/ 17 h 45"/>
                  <a:gd name="T36" fmla="*/ 40 w 48"/>
                  <a:gd name="T37" fmla="*/ 17 h 45"/>
                  <a:gd name="T38" fmla="*/ 36 w 48"/>
                  <a:gd name="T39" fmla="*/ 18 h 45"/>
                  <a:gd name="T40" fmla="*/ 36 w 48"/>
                  <a:gd name="T41" fmla="*/ 18 h 45"/>
                  <a:gd name="T42" fmla="*/ 33 w 48"/>
                  <a:gd name="T43" fmla="*/ 13 h 45"/>
                  <a:gd name="T44" fmla="*/ 33 w 48"/>
                  <a:gd name="T45" fmla="*/ 13 h 45"/>
                  <a:gd name="T46" fmla="*/ 32 w 48"/>
                  <a:gd name="T47" fmla="*/ 12 h 45"/>
                  <a:gd name="T48" fmla="*/ 31 w 48"/>
                  <a:gd name="T49" fmla="*/ 10 h 45"/>
                  <a:gd name="T50" fmla="*/ 31 w 48"/>
                  <a:gd name="T51" fmla="*/ 10 h 45"/>
                  <a:gd name="T52" fmla="*/ 29 w 48"/>
                  <a:gd name="T53" fmla="*/ 8 h 45"/>
                  <a:gd name="T54" fmla="*/ 29 w 48"/>
                  <a:gd name="T55" fmla="*/ 5 h 45"/>
                  <a:gd name="T56" fmla="*/ 29 w 48"/>
                  <a:gd name="T57" fmla="*/ 5 h 45"/>
                  <a:gd name="T58" fmla="*/ 28 w 48"/>
                  <a:gd name="T59" fmla="*/ 4 h 45"/>
                  <a:gd name="T60" fmla="*/ 27 w 48"/>
                  <a:gd name="T61" fmla="*/ 2 h 45"/>
                  <a:gd name="T62" fmla="*/ 27 w 48"/>
                  <a:gd name="T63" fmla="*/ 2 h 45"/>
                  <a:gd name="T64" fmla="*/ 23 w 48"/>
                  <a:gd name="T65" fmla="*/ 1 h 45"/>
                  <a:gd name="T66" fmla="*/ 17 w 48"/>
                  <a:gd name="T67" fmla="*/ 0 h 45"/>
                  <a:gd name="T68" fmla="*/ 9 w 48"/>
                  <a:gd name="T69" fmla="*/ 1 h 45"/>
                  <a:gd name="T70" fmla="*/ 9 w 48"/>
                  <a:gd name="T71" fmla="*/ 1 h 45"/>
                  <a:gd name="T72" fmla="*/ 4 w 48"/>
                  <a:gd name="T73" fmla="*/ 4 h 45"/>
                  <a:gd name="T74" fmla="*/ 1 w 48"/>
                  <a:gd name="T75" fmla="*/ 5 h 45"/>
                  <a:gd name="T76" fmla="*/ 0 w 48"/>
                  <a:gd name="T77" fmla="*/ 8 h 45"/>
                  <a:gd name="T78" fmla="*/ 0 w 48"/>
                  <a:gd name="T79" fmla="*/ 8 h 45"/>
                  <a:gd name="T80" fmla="*/ 1 w 48"/>
                  <a:gd name="T81" fmla="*/ 13 h 45"/>
                  <a:gd name="T82" fmla="*/ 1 w 48"/>
                  <a:gd name="T83" fmla="*/ 13 h 45"/>
                  <a:gd name="T84" fmla="*/ 1 w 48"/>
                  <a:gd name="T85" fmla="*/ 18 h 45"/>
                  <a:gd name="T86" fmla="*/ 1 w 48"/>
                  <a:gd name="T87" fmla="*/ 18 h 45"/>
                  <a:gd name="T88" fmla="*/ 1 w 48"/>
                  <a:gd name="T89" fmla="*/ 24 h 45"/>
                  <a:gd name="T90" fmla="*/ 3 w 48"/>
                  <a:gd name="T91" fmla="*/ 28 h 45"/>
                  <a:gd name="T92" fmla="*/ 3 w 48"/>
                  <a:gd name="T93" fmla="*/ 28 h 45"/>
                  <a:gd name="T94" fmla="*/ 5 w 48"/>
                  <a:gd name="T95" fmla="*/ 32 h 45"/>
                  <a:gd name="T96" fmla="*/ 5 w 48"/>
                  <a:gd name="T97" fmla="*/ 32 h 45"/>
                  <a:gd name="T98" fmla="*/ 5 w 48"/>
                  <a:gd name="T99" fmla="*/ 34 h 45"/>
                  <a:gd name="T100" fmla="*/ 7 w 48"/>
                  <a:gd name="T101" fmla="*/ 35 h 45"/>
                  <a:gd name="T102" fmla="*/ 7 w 48"/>
                  <a:gd name="T103" fmla="*/ 35 h 45"/>
                  <a:gd name="T104" fmla="*/ 9 w 48"/>
                  <a:gd name="T105" fmla="*/ 38 h 45"/>
                  <a:gd name="T106" fmla="*/ 12 w 48"/>
                  <a:gd name="T107" fmla="*/ 39 h 45"/>
                  <a:gd name="T108" fmla="*/ 12 w 48"/>
                  <a:gd name="T109" fmla="*/ 39 h 45"/>
                  <a:gd name="T110" fmla="*/ 16 w 48"/>
                  <a:gd name="T111" fmla="*/ 42 h 45"/>
                  <a:gd name="T112" fmla="*/ 19 w 48"/>
                  <a:gd name="T113" fmla="*/ 45 h 45"/>
                  <a:gd name="T114" fmla="*/ 19 w 48"/>
                  <a:gd name="T115" fmla="*/ 45 h 45"/>
                  <a:gd name="T116" fmla="*/ 20 w 48"/>
                  <a:gd name="T117" fmla="*/ 45 h 45"/>
                  <a:gd name="T118" fmla="*/ 23 w 48"/>
                  <a:gd name="T119" fmla="*/ 43 h 45"/>
                  <a:gd name="T120" fmla="*/ 27 w 48"/>
                  <a:gd name="T121" fmla="*/ 4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 h="45">
                    <a:moveTo>
                      <a:pt x="27" y="41"/>
                    </a:moveTo>
                    <a:lnTo>
                      <a:pt x="27" y="41"/>
                    </a:lnTo>
                    <a:lnTo>
                      <a:pt x="31" y="37"/>
                    </a:lnTo>
                    <a:lnTo>
                      <a:pt x="31" y="37"/>
                    </a:lnTo>
                    <a:lnTo>
                      <a:pt x="33" y="34"/>
                    </a:lnTo>
                    <a:lnTo>
                      <a:pt x="35" y="32"/>
                    </a:lnTo>
                    <a:lnTo>
                      <a:pt x="35" y="32"/>
                    </a:lnTo>
                    <a:lnTo>
                      <a:pt x="37" y="29"/>
                    </a:lnTo>
                    <a:lnTo>
                      <a:pt x="40" y="28"/>
                    </a:lnTo>
                    <a:lnTo>
                      <a:pt x="40" y="28"/>
                    </a:lnTo>
                    <a:lnTo>
                      <a:pt x="45" y="24"/>
                    </a:lnTo>
                    <a:lnTo>
                      <a:pt x="48" y="21"/>
                    </a:lnTo>
                    <a:lnTo>
                      <a:pt x="48" y="17"/>
                    </a:lnTo>
                    <a:lnTo>
                      <a:pt x="48" y="17"/>
                    </a:lnTo>
                    <a:lnTo>
                      <a:pt x="48" y="16"/>
                    </a:lnTo>
                    <a:lnTo>
                      <a:pt x="47" y="16"/>
                    </a:lnTo>
                    <a:lnTo>
                      <a:pt x="44" y="17"/>
                    </a:lnTo>
                    <a:lnTo>
                      <a:pt x="44" y="17"/>
                    </a:lnTo>
                    <a:lnTo>
                      <a:pt x="40" y="17"/>
                    </a:lnTo>
                    <a:lnTo>
                      <a:pt x="36" y="18"/>
                    </a:lnTo>
                    <a:lnTo>
                      <a:pt x="36" y="18"/>
                    </a:lnTo>
                    <a:lnTo>
                      <a:pt x="33" y="13"/>
                    </a:lnTo>
                    <a:lnTo>
                      <a:pt x="33" y="13"/>
                    </a:lnTo>
                    <a:lnTo>
                      <a:pt x="32" y="12"/>
                    </a:lnTo>
                    <a:lnTo>
                      <a:pt x="31" y="10"/>
                    </a:lnTo>
                    <a:lnTo>
                      <a:pt x="31" y="10"/>
                    </a:lnTo>
                    <a:lnTo>
                      <a:pt x="29" y="8"/>
                    </a:lnTo>
                    <a:lnTo>
                      <a:pt x="29" y="5"/>
                    </a:lnTo>
                    <a:lnTo>
                      <a:pt x="29" y="5"/>
                    </a:lnTo>
                    <a:lnTo>
                      <a:pt x="28" y="4"/>
                    </a:lnTo>
                    <a:lnTo>
                      <a:pt x="27" y="2"/>
                    </a:lnTo>
                    <a:lnTo>
                      <a:pt x="27" y="2"/>
                    </a:lnTo>
                    <a:lnTo>
                      <a:pt x="23" y="1"/>
                    </a:lnTo>
                    <a:lnTo>
                      <a:pt x="17" y="0"/>
                    </a:lnTo>
                    <a:lnTo>
                      <a:pt x="9" y="1"/>
                    </a:lnTo>
                    <a:lnTo>
                      <a:pt x="9" y="1"/>
                    </a:lnTo>
                    <a:lnTo>
                      <a:pt x="4" y="4"/>
                    </a:lnTo>
                    <a:lnTo>
                      <a:pt x="1" y="5"/>
                    </a:lnTo>
                    <a:lnTo>
                      <a:pt x="0" y="8"/>
                    </a:lnTo>
                    <a:lnTo>
                      <a:pt x="0" y="8"/>
                    </a:lnTo>
                    <a:lnTo>
                      <a:pt x="1" y="13"/>
                    </a:lnTo>
                    <a:lnTo>
                      <a:pt x="1" y="13"/>
                    </a:lnTo>
                    <a:lnTo>
                      <a:pt x="1" y="18"/>
                    </a:lnTo>
                    <a:lnTo>
                      <a:pt x="1" y="18"/>
                    </a:lnTo>
                    <a:lnTo>
                      <a:pt x="1" y="24"/>
                    </a:lnTo>
                    <a:lnTo>
                      <a:pt x="3" y="28"/>
                    </a:lnTo>
                    <a:lnTo>
                      <a:pt x="3" y="28"/>
                    </a:lnTo>
                    <a:lnTo>
                      <a:pt x="5" y="32"/>
                    </a:lnTo>
                    <a:lnTo>
                      <a:pt x="5" y="32"/>
                    </a:lnTo>
                    <a:lnTo>
                      <a:pt x="5" y="34"/>
                    </a:lnTo>
                    <a:lnTo>
                      <a:pt x="7" y="35"/>
                    </a:lnTo>
                    <a:lnTo>
                      <a:pt x="7" y="35"/>
                    </a:lnTo>
                    <a:lnTo>
                      <a:pt x="9" y="38"/>
                    </a:lnTo>
                    <a:lnTo>
                      <a:pt x="12" y="39"/>
                    </a:lnTo>
                    <a:lnTo>
                      <a:pt x="12" y="39"/>
                    </a:lnTo>
                    <a:lnTo>
                      <a:pt x="16" y="42"/>
                    </a:lnTo>
                    <a:lnTo>
                      <a:pt x="19" y="45"/>
                    </a:lnTo>
                    <a:lnTo>
                      <a:pt x="19" y="45"/>
                    </a:lnTo>
                    <a:lnTo>
                      <a:pt x="20" y="45"/>
                    </a:lnTo>
                    <a:lnTo>
                      <a:pt x="23" y="43"/>
                    </a:lnTo>
                    <a:lnTo>
                      <a:pt x="27" y="41"/>
                    </a:lnTo>
                  </a:path>
                </a:pathLst>
              </a:custGeom>
              <a:noFill/>
              <a:ln w="3175">
                <a:solidFill>
                  <a:schemeClr val="tx1">
                    <a:lumMod val="20000"/>
                    <a:lumOff val="80000"/>
                  </a:schemeClr>
                </a:solidFill>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1" name="Freeform 56">
                <a:extLst>
                  <a:ext uri="{FF2B5EF4-FFF2-40B4-BE49-F238E27FC236}">
                    <a16:creationId xmlns:a16="http://schemas.microsoft.com/office/drawing/2014/main" id="{05921D41-6413-422B-B15C-2349B2B278D3}"/>
                  </a:ext>
                </a:extLst>
              </p:cNvPr>
              <p:cNvSpPr>
                <a:spLocks/>
              </p:cNvSpPr>
              <p:nvPr/>
            </p:nvSpPr>
            <p:spPr bwMode="auto">
              <a:xfrm>
                <a:off x="4375412" y="4637305"/>
                <a:ext cx="0" cy="3842"/>
              </a:xfrm>
              <a:custGeom>
                <a:avLst/>
                <a:gdLst>
                  <a:gd name="T0" fmla="*/ 0 h 2"/>
                  <a:gd name="T1" fmla="*/ 0 h 2"/>
                  <a:gd name="T2" fmla="*/ 2 h 2"/>
                  <a:gd name="T3" fmla="*/ 2 h 2"/>
                  <a:gd name="T4" fmla="*/ 2 h 2"/>
                  <a:gd name="T5" fmla="*/ 2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2"/>
                    </a:lnTo>
                    <a:lnTo>
                      <a:pt x="0" y="2"/>
                    </a:lnTo>
                    <a:lnTo>
                      <a:pt x="0" y="2"/>
                    </a:lnTo>
                    <a:lnTo>
                      <a:pt x="0" y="2"/>
                    </a:lnTo>
                    <a:lnTo>
                      <a:pt x="0" y="0"/>
                    </a:lnTo>
                  </a:path>
                </a:pathLst>
              </a:custGeom>
              <a:noFill/>
              <a:ln w="3175">
                <a:solidFill>
                  <a:schemeClr val="tx1">
                    <a:lumMod val="20000"/>
                    <a:lumOff val="80000"/>
                  </a:schemeClr>
                </a:solidFill>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7" name="Freeform 62">
                <a:extLst>
                  <a:ext uri="{FF2B5EF4-FFF2-40B4-BE49-F238E27FC236}">
                    <a16:creationId xmlns:a16="http://schemas.microsoft.com/office/drawing/2014/main" id="{7CB954EA-AFBB-4321-B303-012424CF21B0}"/>
                  </a:ext>
                </a:extLst>
              </p:cNvPr>
              <p:cNvSpPr>
                <a:spLocks noEditPoints="1"/>
              </p:cNvSpPr>
              <p:nvPr/>
            </p:nvSpPr>
            <p:spPr bwMode="auto">
              <a:xfrm>
                <a:off x="4402305" y="4919684"/>
                <a:ext cx="507130" cy="620466"/>
              </a:xfrm>
              <a:custGeom>
                <a:avLst/>
                <a:gdLst>
                  <a:gd name="T0" fmla="*/ 84 w 264"/>
                  <a:gd name="T1" fmla="*/ 42 h 323"/>
                  <a:gd name="T2" fmla="*/ 109 w 264"/>
                  <a:gd name="T3" fmla="*/ 32 h 323"/>
                  <a:gd name="T4" fmla="*/ 108 w 264"/>
                  <a:gd name="T5" fmla="*/ 21 h 323"/>
                  <a:gd name="T6" fmla="*/ 89 w 264"/>
                  <a:gd name="T7" fmla="*/ 3 h 323"/>
                  <a:gd name="T8" fmla="*/ 264 w 264"/>
                  <a:gd name="T9" fmla="*/ 249 h 323"/>
                  <a:gd name="T10" fmla="*/ 240 w 264"/>
                  <a:gd name="T11" fmla="*/ 233 h 323"/>
                  <a:gd name="T12" fmla="*/ 221 w 264"/>
                  <a:gd name="T13" fmla="*/ 218 h 323"/>
                  <a:gd name="T14" fmla="*/ 224 w 264"/>
                  <a:gd name="T15" fmla="*/ 187 h 323"/>
                  <a:gd name="T16" fmla="*/ 224 w 264"/>
                  <a:gd name="T17" fmla="*/ 168 h 323"/>
                  <a:gd name="T18" fmla="*/ 220 w 264"/>
                  <a:gd name="T19" fmla="*/ 144 h 323"/>
                  <a:gd name="T20" fmla="*/ 213 w 264"/>
                  <a:gd name="T21" fmla="*/ 131 h 323"/>
                  <a:gd name="T22" fmla="*/ 225 w 264"/>
                  <a:gd name="T23" fmla="*/ 102 h 323"/>
                  <a:gd name="T24" fmla="*/ 217 w 264"/>
                  <a:gd name="T25" fmla="*/ 81 h 323"/>
                  <a:gd name="T26" fmla="*/ 238 w 264"/>
                  <a:gd name="T27" fmla="*/ 73 h 323"/>
                  <a:gd name="T28" fmla="*/ 260 w 264"/>
                  <a:gd name="T29" fmla="*/ 68 h 323"/>
                  <a:gd name="T30" fmla="*/ 232 w 264"/>
                  <a:gd name="T31" fmla="*/ 41 h 323"/>
                  <a:gd name="T32" fmla="*/ 228 w 264"/>
                  <a:gd name="T33" fmla="*/ 17 h 323"/>
                  <a:gd name="T34" fmla="*/ 216 w 264"/>
                  <a:gd name="T35" fmla="*/ 0 h 323"/>
                  <a:gd name="T36" fmla="*/ 208 w 264"/>
                  <a:gd name="T37" fmla="*/ 13 h 323"/>
                  <a:gd name="T38" fmla="*/ 213 w 264"/>
                  <a:gd name="T39" fmla="*/ 27 h 323"/>
                  <a:gd name="T40" fmla="*/ 197 w 264"/>
                  <a:gd name="T41" fmla="*/ 16 h 323"/>
                  <a:gd name="T42" fmla="*/ 168 w 264"/>
                  <a:gd name="T43" fmla="*/ 23 h 323"/>
                  <a:gd name="T44" fmla="*/ 141 w 264"/>
                  <a:gd name="T45" fmla="*/ 17 h 323"/>
                  <a:gd name="T46" fmla="*/ 112 w 264"/>
                  <a:gd name="T47" fmla="*/ 35 h 323"/>
                  <a:gd name="T48" fmla="*/ 87 w 264"/>
                  <a:gd name="T49" fmla="*/ 69 h 323"/>
                  <a:gd name="T50" fmla="*/ 67 w 264"/>
                  <a:gd name="T51" fmla="*/ 85 h 323"/>
                  <a:gd name="T52" fmla="*/ 67 w 264"/>
                  <a:gd name="T53" fmla="*/ 101 h 323"/>
                  <a:gd name="T54" fmla="*/ 81 w 264"/>
                  <a:gd name="T55" fmla="*/ 91 h 323"/>
                  <a:gd name="T56" fmla="*/ 107 w 264"/>
                  <a:gd name="T57" fmla="*/ 82 h 323"/>
                  <a:gd name="T58" fmla="*/ 116 w 264"/>
                  <a:gd name="T59" fmla="*/ 93 h 323"/>
                  <a:gd name="T60" fmla="*/ 125 w 264"/>
                  <a:gd name="T61" fmla="*/ 113 h 323"/>
                  <a:gd name="T62" fmla="*/ 117 w 264"/>
                  <a:gd name="T63" fmla="*/ 127 h 323"/>
                  <a:gd name="T64" fmla="*/ 132 w 264"/>
                  <a:gd name="T65" fmla="*/ 140 h 323"/>
                  <a:gd name="T66" fmla="*/ 121 w 264"/>
                  <a:gd name="T67" fmla="*/ 150 h 323"/>
                  <a:gd name="T68" fmla="*/ 105 w 264"/>
                  <a:gd name="T69" fmla="*/ 185 h 323"/>
                  <a:gd name="T70" fmla="*/ 79 w 264"/>
                  <a:gd name="T71" fmla="*/ 204 h 323"/>
                  <a:gd name="T72" fmla="*/ 57 w 264"/>
                  <a:gd name="T73" fmla="*/ 208 h 323"/>
                  <a:gd name="T74" fmla="*/ 45 w 264"/>
                  <a:gd name="T75" fmla="*/ 222 h 323"/>
                  <a:gd name="T76" fmla="*/ 21 w 264"/>
                  <a:gd name="T77" fmla="*/ 226 h 323"/>
                  <a:gd name="T78" fmla="*/ 6 w 264"/>
                  <a:gd name="T79" fmla="*/ 238 h 323"/>
                  <a:gd name="T80" fmla="*/ 8 w 264"/>
                  <a:gd name="T81" fmla="*/ 246 h 323"/>
                  <a:gd name="T82" fmla="*/ 15 w 264"/>
                  <a:gd name="T83" fmla="*/ 263 h 323"/>
                  <a:gd name="T84" fmla="*/ 15 w 264"/>
                  <a:gd name="T85" fmla="*/ 271 h 323"/>
                  <a:gd name="T86" fmla="*/ 40 w 264"/>
                  <a:gd name="T87" fmla="*/ 267 h 323"/>
                  <a:gd name="T88" fmla="*/ 43 w 264"/>
                  <a:gd name="T89" fmla="*/ 269 h 323"/>
                  <a:gd name="T90" fmla="*/ 21 w 264"/>
                  <a:gd name="T91" fmla="*/ 278 h 323"/>
                  <a:gd name="T92" fmla="*/ 44 w 264"/>
                  <a:gd name="T93" fmla="*/ 283 h 323"/>
                  <a:gd name="T94" fmla="*/ 57 w 264"/>
                  <a:gd name="T95" fmla="*/ 281 h 323"/>
                  <a:gd name="T96" fmla="*/ 84 w 264"/>
                  <a:gd name="T97" fmla="*/ 269 h 323"/>
                  <a:gd name="T98" fmla="*/ 93 w 264"/>
                  <a:gd name="T99" fmla="*/ 265 h 323"/>
                  <a:gd name="T100" fmla="*/ 99 w 264"/>
                  <a:gd name="T101" fmla="*/ 278 h 323"/>
                  <a:gd name="T102" fmla="*/ 120 w 264"/>
                  <a:gd name="T103" fmla="*/ 277 h 323"/>
                  <a:gd name="T104" fmla="*/ 107 w 264"/>
                  <a:gd name="T105" fmla="*/ 283 h 323"/>
                  <a:gd name="T106" fmla="*/ 112 w 264"/>
                  <a:gd name="T107" fmla="*/ 298 h 323"/>
                  <a:gd name="T108" fmla="*/ 129 w 264"/>
                  <a:gd name="T109" fmla="*/ 295 h 323"/>
                  <a:gd name="T110" fmla="*/ 144 w 264"/>
                  <a:gd name="T111" fmla="*/ 287 h 323"/>
                  <a:gd name="T112" fmla="*/ 160 w 264"/>
                  <a:gd name="T113" fmla="*/ 310 h 323"/>
                  <a:gd name="T114" fmla="*/ 181 w 264"/>
                  <a:gd name="T115" fmla="*/ 323 h 323"/>
                  <a:gd name="T116" fmla="*/ 214 w 264"/>
                  <a:gd name="T117" fmla="*/ 314 h 323"/>
                  <a:gd name="T118" fmla="*/ 229 w 264"/>
                  <a:gd name="T119" fmla="*/ 298 h 323"/>
                  <a:gd name="T120" fmla="*/ 261 w 264"/>
                  <a:gd name="T121" fmla="*/ 282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323">
                    <a:moveTo>
                      <a:pt x="73" y="21"/>
                    </a:moveTo>
                    <a:lnTo>
                      <a:pt x="73" y="21"/>
                    </a:lnTo>
                    <a:lnTo>
                      <a:pt x="73" y="27"/>
                    </a:lnTo>
                    <a:lnTo>
                      <a:pt x="75" y="31"/>
                    </a:lnTo>
                    <a:lnTo>
                      <a:pt x="75" y="31"/>
                    </a:lnTo>
                    <a:lnTo>
                      <a:pt x="77" y="35"/>
                    </a:lnTo>
                    <a:lnTo>
                      <a:pt x="77" y="35"/>
                    </a:lnTo>
                    <a:lnTo>
                      <a:pt x="77" y="37"/>
                    </a:lnTo>
                    <a:lnTo>
                      <a:pt x="79" y="38"/>
                    </a:lnTo>
                    <a:lnTo>
                      <a:pt x="79" y="38"/>
                    </a:lnTo>
                    <a:lnTo>
                      <a:pt x="81" y="41"/>
                    </a:lnTo>
                    <a:lnTo>
                      <a:pt x="84" y="42"/>
                    </a:lnTo>
                    <a:lnTo>
                      <a:pt x="84" y="42"/>
                    </a:lnTo>
                    <a:lnTo>
                      <a:pt x="88" y="45"/>
                    </a:lnTo>
                    <a:lnTo>
                      <a:pt x="91" y="48"/>
                    </a:lnTo>
                    <a:lnTo>
                      <a:pt x="91" y="48"/>
                    </a:lnTo>
                    <a:lnTo>
                      <a:pt x="92" y="48"/>
                    </a:lnTo>
                    <a:lnTo>
                      <a:pt x="95" y="46"/>
                    </a:lnTo>
                    <a:lnTo>
                      <a:pt x="99" y="44"/>
                    </a:lnTo>
                    <a:lnTo>
                      <a:pt x="99" y="44"/>
                    </a:lnTo>
                    <a:lnTo>
                      <a:pt x="103" y="40"/>
                    </a:lnTo>
                    <a:lnTo>
                      <a:pt x="103" y="40"/>
                    </a:lnTo>
                    <a:lnTo>
                      <a:pt x="105" y="37"/>
                    </a:lnTo>
                    <a:lnTo>
                      <a:pt x="107" y="35"/>
                    </a:lnTo>
                    <a:lnTo>
                      <a:pt x="107" y="35"/>
                    </a:lnTo>
                    <a:lnTo>
                      <a:pt x="109" y="32"/>
                    </a:lnTo>
                    <a:lnTo>
                      <a:pt x="112" y="31"/>
                    </a:lnTo>
                    <a:lnTo>
                      <a:pt x="112" y="31"/>
                    </a:lnTo>
                    <a:lnTo>
                      <a:pt x="117" y="27"/>
                    </a:lnTo>
                    <a:lnTo>
                      <a:pt x="120" y="24"/>
                    </a:lnTo>
                    <a:lnTo>
                      <a:pt x="120" y="20"/>
                    </a:lnTo>
                    <a:lnTo>
                      <a:pt x="120" y="20"/>
                    </a:lnTo>
                    <a:lnTo>
                      <a:pt x="120" y="19"/>
                    </a:lnTo>
                    <a:lnTo>
                      <a:pt x="119" y="19"/>
                    </a:lnTo>
                    <a:lnTo>
                      <a:pt x="116" y="20"/>
                    </a:lnTo>
                    <a:lnTo>
                      <a:pt x="116" y="20"/>
                    </a:lnTo>
                    <a:lnTo>
                      <a:pt x="112" y="20"/>
                    </a:lnTo>
                    <a:lnTo>
                      <a:pt x="108" y="21"/>
                    </a:lnTo>
                    <a:lnTo>
                      <a:pt x="108" y="21"/>
                    </a:lnTo>
                    <a:lnTo>
                      <a:pt x="105" y="16"/>
                    </a:lnTo>
                    <a:lnTo>
                      <a:pt x="105" y="16"/>
                    </a:lnTo>
                    <a:lnTo>
                      <a:pt x="104" y="15"/>
                    </a:lnTo>
                    <a:lnTo>
                      <a:pt x="103" y="13"/>
                    </a:lnTo>
                    <a:lnTo>
                      <a:pt x="103" y="13"/>
                    </a:lnTo>
                    <a:lnTo>
                      <a:pt x="101" y="11"/>
                    </a:lnTo>
                    <a:lnTo>
                      <a:pt x="101" y="8"/>
                    </a:lnTo>
                    <a:lnTo>
                      <a:pt x="101" y="8"/>
                    </a:lnTo>
                    <a:lnTo>
                      <a:pt x="100" y="7"/>
                    </a:lnTo>
                    <a:lnTo>
                      <a:pt x="99" y="5"/>
                    </a:lnTo>
                    <a:lnTo>
                      <a:pt x="99" y="5"/>
                    </a:lnTo>
                    <a:lnTo>
                      <a:pt x="95" y="4"/>
                    </a:lnTo>
                    <a:lnTo>
                      <a:pt x="89" y="3"/>
                    </a:lnTo>
                    <a:lnTo>
                      <a:pt x="81" y="4"/>
                    </a:lnTo>
                    <a:lnTo>
                      <a:pt x="81" y="4"/>
                    </a:lnTo>
                    <a:lnTo>
                      <a:pt x="76" y="7"/>
                    </a:lnTo>
                    <a:lnTo>
                      <a:pt x="73" y="8"/>
                    </a:lnTo>
                    <a:lnTo>
                      <a:pt x="72" y="11"/>
                    </a:lnTo>
                    <a:lnTo>
                      <a:pt x="72" y="11"/>
                    </a:lnTo>
                    <a:lnTo>
                      <a:pt x="73" y="16"/>
                    </a:lnTo>
                    <a:lnTo>
                      <a:pt x="73" y="16"/>
                    </a:lnTo>
                    <a:lnTo>
                      <a:pt x="73" y="21"/>
                    </a:lnTo>
                    <a:close/>
                    <a:moveTo>
                      <a:pt x="264" y="250"/>
                    </a:moveTo>
                    <a:lnTo>
                      <a:pt x="264" y="250"/>
                    </a:lnTo>
                    <a:lnTo>
                      <a:pt x="264" y="249"/>
                    </a:lnTo>
                    <a:lnTo>
                      <a:pt x="264" y="249"/>
                    </a:lnTo>
                    <a:lnTo>
                      <a:pt x="261" y="249"/>
                    </a:lnTo>
                    <a:lnTo>
                      <a:pt x="257" y="247"/>
                    </a:lnTo>
                    <a:lnTo>
                      <a:pt x="257" y="247"/>
                    </a:lnTo>
                    <a:lnTo>
                      <a:pt x="253" y="246"/>
                    </a:lnTo>
                    <a:lnTo>
                      <a:pt x="253" y="246"/>
                    </a:lnTo>
                    <a:lnTo>
                      <a:pt x="252" y="242"/>
                    </a:lnTo>
                    <a:lnTo>
                      <a:pt x="252" y="242"/>
                    </a:lnTo>
                    <a:lnTo>
                      <a:pt x="249" y="237"/>
                    </a:lnTo>
                    <a:lnTo>
                      <a:pt x="249" y="237"/>
                    </a:lnTo>
                    <a:lnTo>
                      <a:pt x="245" y="233"/>
                    </a:lnTo>
                    <a:lnTo>
                      <a:pt x="242" y="233"/>
                    </a:lnTo>
                    <a:lnTo>
                      <a:pt x="240" y="233"/>
                    </a:lnTo>
                    <a:lnTo>
                      <a:pt x="240" y="233"/>
                    </a:lnTo>
                    <a:lnTo>
                      <a:pt x="238" y="233"/>
                    </a:lnTo>
                    <a:lnTo>
                      <a:pt x="236" y="236"/>
                    </a:lnTo>
                    <a:lnTo>
                      <a:pt x="234" y="236"/>
                    </a:lnTo>
                    <a:lnTo>
                      <a:pt x="232" y="234"/>
                    </a:lnTo>
                    <a:lnTo>
                      <a:pt x="232" y="234"/>
                    </a:lnTo>
                    <a:lnTo>
                      <a:pt x="230" y="229"/>
                    </a:lnTo>
                    <a:lnTo>
                      <a:pt x="230" y="229"/>
                    </a:lnTo>
                    <a:lnTo>
                      <a:pt x="229" y="226"/>
                    </a:lnTo>
                    <a:lnTo>
                      <a:pt x="226" y="224"/>
                    </a:lnTo>
                    <a:lnTo>
                      <a:pt x="226" y="224"/>
                    </a:lnTo>
                    <a:lnTo>
                      <a:pt x="222" y="221"/>
                    </a:lnTo>
                    <a:lnTo>
                      <a:pt x="222" y="221"/>
                    </a:lnTo>
                    <a:lnTo>
                      <a:pt x="221" y="218"/>
                    </a:lnTo>
                    <a:lnTo>
                      <a:pt x="221" y="218"/>
                    </a:lnTo>
                    <a:lnTo>
                      <a:pt x="221" y="216"/>
                    </a:lnTo>
                    <a:lnTo>
                      <a:pt x="221" y="216"/>
                    </a:lnTo>
                    <a:lnTo>
                      <a:pt x="218" y="212"/>
                    </a:lnTo>
                    <a:lnTo>
                      <a:pt x="218" y="212"/>
                    </a:lnTo>
                    <a:lnTo>
                      <a:pt x="217" y="210"/>
                    </a:lnTo>
                    <a:lnTo>
                      <a:pt x="216" y="208"/>
                    </a:lnTo>
                    <a:lnTo>
                      <a:pt x="216" y="202"/>
                    </a:lnTo>
                    <a:lnTo>
                      <a:pt x="216" y="202"/>
                    </a:lnTo>
                    <a:lnTo>
                      <a:pt x="217" y="195"/>
                    </a:lnTo>
                    <a:lnTo>
                      <a:pt x="221" y="189"/>
                    </a:lnTo>
                    <a:lnTo>
                      <a:pt x="221" y="189"/>
                    </a:lnTo>
                    <a:lnTo>
                      <a:pt x="224" y="187"/>
                    </a:lnTo>
                    <a:lnTo>
                      <a:pt x="228" y="184"/>
                    </a:lnTo>
                    <a:lnTo>
                      <a:pt x="228" y="184"/>
                    </a:lnTo>
                    <a:lnTo>
                      <a:pt x="229" y="180"/>
                    </a:lnTo>
                    <a:lnTo>
                      <a:pt x="230" y="177"/>
                    </a:lnTo>
                    <a:lnTo>
                      <a:pt x="230" y="177"/>
                    </a:lnTo>
                    <a:lnTo>
                      <a:pt x="230" y="173"/>
                    </a:lnTo>
                    <a:lnTo>
                      <a:pt x="232" y="171"/>
                    </a:lnTo>
                    <a:lnTo>
                      <a:pt x="232" y="171"/>
                    </a:lnTo>
                    <a:lnTo>
                      <a:pt x="232" y="169"/>
                    </a:lnTo>
                    <a:lnTo>
                      <a:pt x="232" y="169"/>
                    </a:lnTo>
                    <a:lnTo>
                      <a:pt x="229" y="169"/>
                    </a:lnTo>
                    <a:lnTo>
                      <a:pt x="228" y="168"/>
                    </a:lnTo>
                    <a:lnTo>
                      <a:pt x="224" y="168"/>
                    </a:lnTo>
                    <a:lnTo>
                      <a:pt x="224" y="168"/>
                    </a:lnTo>
                    <a:lnTo>
                      <a:pt x="220" y="167"/>
                    </a:lnTo>
                    <a:lnTo>
                      <a:pt x="217" y="165"/>
                    </a:lnTo>
                    <a:lnTo>
                      <a:pt x="212" y="161"/>
                    </a:lnTo>
                    <a:lnTo>
                      <a:pt x="212" y="161"/>
                    </a:lnTo>
                    <a:lnTo>
                      <a:pt x="206" y="159"/>
                    </a:lnTo>
                    <a:lnTo>
                      <a:pt x="205" y="156"/>
                    </a:lnTo>
                    <a:lnTo>
                      <a:pt x="206" y="152"/>
                    </a:lnTo>
                    <a:lnTo>
                      <a:pt x="206" y="152"/>
                    </a:lnTo>
                    <a:lnTo>
                      <a:pt x="209" y="150"/>
                    </a:lnTo>
                    <a:lnTo>
                      <a:pt x="212" y="147"/>
                    </a:lnTo>
                    <a:lnTo>
                      <a:pt x="220" y="144"/>
                    </a:lnTo>
                    <a:lnTo>
                      <a:pt x="220" y="144"/>
                    </a:lnTo>
                    <a:lnTo>
                      <a:pt x="226" y="143"/>
                    </a:lnTo>
                    <a:lnTo>
                      <a:pt x="229" y="140"/>
                    </a:lnTo>
                    <a:lnTo>
                      <a:pt x="229" y="138"/>
                    </a:lnTo>
                    <a:lnTo>
                      <a:pt x="229" y="138"/>
                    </a:lnTo>
                    <a:lnTo>
                      <a:pt x="229" y="136"/>
                    </a:lnTo>
                    <a:lnTo>
                      <a:pt x="228" y="135"/>
                    </a:lnTo>
                    <a:lnTo>
                      <a:pt x="224" y="136"/>
                    </a:lnTo>
                    <a:lnTo>
                      <a:pt x="220" y="138"/>
                    </a:lnTo>
                    <a:lnTo>
                      <a:pt x="216" y="138"/>
                    </a:lnTo>
                    <a:lnTo>
                      <a:pt x="216" y="138"/>
                    </a:lnTo>
                    <a:lnTo>
                      <a:pt x="213" y="136"/>
                    </a:lnTo>
                    <a:lnTo>
                      <a:pt x="212" y="134"/>
                    </a:lnTo>
                    <a:lnTo>
                      <a:pt x="213" y="131"/>
                    </a:lnTo>
                    <a:lnTo>
                      <a:pt x="214" y="128"/>
                    </a:lnTo>
                    <a:lnTo>
                      <a:pt x="221" y="120"/>
                    </a:lnTo>
                    <a:lnTo>
                      <a:pt x="221" y="120"/>
                    </a:lnTo>
                    <a:lnTo>
                      <a:pt x="222" y="118"/>
                    </a:lnTo>
                    <a:lnTo>
                      <a:pt x="224" y="114"/>
                    </a:lnTo>
                    <a:lnTo>
                      <a:pt x="224" y="114"/>
                    </a:lnTo>
                    <a:lnTo>
                      <a:pt x="226" y="113"/>
                    </a:lnTo>
                    <a:lnTo>
                      <a:pt x="229" y="111"/>
                    </a:lnTo>
                    <a:lnTo>
                      <a:pt x="229" y="111"/>
                    </a:lnTo>
                    <a:lnTo>
                      <a:pt x="230" y="110"/>
                    </a:lnTo>
                    <a:lnTo>
                      <a:pt x="230" y="109"/>
                    </a:lnTo>
                    <a:lnTo>
                      <a:pt x="229" y="105"/>
                    </a:lnTo>
                    <a:lnTo>
                      <a:pt x="225" y="102"/>
                    </a:lnTo>
                    <a:lnTo>
                      <a:pt x="221" y="101"/>
                    </a:lnTo>
                    <a:lnTo>
                      <a:pt x="221" y="101"/>
                    </a:lnTo>
                    <a:lnTo>
                      <a:pt x="217" y="99"/>
                    </a:lnTo>
                    <a:lnTo>
                      <a:pt x="212" y="98"/>
                    </a:lnTo>
                    <a:lnTo>
                      <a:pt x="212" y="98"/>
                    </a:lnTo>
                    <a:lnTo>
                      <a:pt x="212" y="98"/>
                    </a:lnTo>
                    <a:lnTo>
                      <a:pt x="212" y="98"/>
                    </a:lnTo>
                    <a:lnTo>
                      <a:pt x="212" y="91"/>
                    </a:lnTo>
                    <a:lnTo>
                      <a:pt x="212" y="91"/>
                    </a:lnTo>
                    <a:lnTo>
                      <a:pt x="213" y="87"/>
                    </a:lnTo>
                    <a:lnTo>
                      <a:pt x="216" y="85"/>
                    </a:lnTo>
                    <a:lnTo>
                      <a:pt x="216" y="85"/>
                    </a:lnTo>
                    <a:lnTo>
                      <a:pt x="217" y="81"/>
                    </a:lnTo>
                    <a:lnTo>
                      <a:pt x="221" y="78"/>
                    </a:lnTo>
                    <a:lnTo>
                      <a:pt x="221" y="78"/>
                    </a:lnTo>
                    <a:lnTo>
                      <a:pt x="225" y="74"/>
                    </a:lnTo>
                    <a:lnTo>
                      <a:pt x="226" y="72"/>
                    </a:lnTo>
                    <a:lnTo>
                      <a:pt x="229" y="72"/>
                    </a:lnTo>
                    <a:lnTo>
                      <a:pt x="229" y="72"/>
                    </a:lnTo>
                    <a:lnTo>
                      <a:pt x="232" y="73"/>
                    </a:lnTo>
                    <a:lnTo>
                      <a:pt x="233" y="74"/>
                    </a:lnTo>
                    <a:lnTo>
                      <a:pt x="233" y="74"/>
                    </a:lnTo>
                    <a:lnTo>
                      <a:pt x="234" y="74"/>
                    </a:lnTo>
                    <a:lnTo>
                      <a:pt x="237" y="73"/>
                    </a:lnTo>
                    <a:lnTo>
                      <a:pt x="237" y="73"/>
                    </a:lnTo>
                    <a:lnTo>
                      <a:pt x="238" y="73"/>
                    </a:lnTo>
                    <a:lnTo>
                      <a:pt x="241" y="74"/>
                    </a:lnTo>
                    <a:lnTo>
                      <a:pt x="244" y="77"/>
                    </a:lnTo>
                    <a:lnTo>
                      <a:pt x="244" y="77"/>
                    </a:lnTo>
                    <a:lnTo>
                      <a:pt x="245" y="78"/>
                    </a:lnTo>
                    <a:lnTo>
                      <a:pt x="246" y="79"/>
                    </a:lnTo>
                    <a:lnTo>
                      <a:pt x="250" y="78"/>
                    </a:lnTo>
                    <a:lnTo>
                      <a:pt x="253" y="76"/>
                    </a:lnTo>
                    <a:lnTo>
                      <a:pt x="254" y="72"/>
                    </a:lnTo>
                    <a:lnTo>
                      <a:pt x="254" y="72"/>
                    </a:lnTo>
                    <a:lnTo>
                      <a:pt x="253" y="69"/>
                    </a:lnTo>
                    <a:lnTo>
                      <a:pt x="253" y="69"/>
                    </a:lnTo>
                    <a:lnTo>
                      <a:pt x="260" y="68"/>
                    </a:lnTo>
                    <a:lnTo>
                      <a:pt x="260" y="68"/>
                    </a:lnTo>
                    <a:lnTo>
                      <a:pt x="254" y="69"/>
                    </a:lnTo>
                    <a:lnTo>
                      <a:pt x="254" y="69"/>
                    </a:lnTo>
                    <a:lnTo>
                      <a:pt x="248" y="68"/>
                    </a:lnTo>
                    <a:lnTo>
                      <a:pt x="245" y="66"/>
                    </a:lnTo>
                    <a:lnTo>
                      <a:pt x="242" y="64"/>
                    </a:lnTo>
                    <a:lnTo>
                      <a:pt x="242" y="64"/>
                    </a:lnTo>
                    <a:lnTo>
                      <a:pt x="240" y="61"/>
                    </a:lnTo>
                    <a:lnTo>
                      <a:pt x="238" y="57"/>
                    </a:lnTo>
                    <a:lnTo>
                      <a:pt x="236" y="49"/>
                    </a:lnTo>
                    <a:lnTo>
                      <a:pt x="236" y="49"/>
                    </a:lnTo>
                    <a:lnTo>
                      <a:pt x="233" y="45"/>
                    </a:lnTo>
                    <a:lnTo>
                      <a:pt x="232" y="41"/>
                    </a:lnTo>
                    <a:lnTo>
                      <a:pt x="232" y="41"/>
                    </a:lnTo>
                    <a:lnTo>
                      <a:pt x="230" y="37"/>
                    </a:lnTo>
                    <a:lnTo>
                      <a:pt x="229" y="35"/>
                    </a:lnTo>
                    <a:lnTo>
                      <a:pt x="224" y="29"/>
                    </a:lnTo>
                    <a:lnTo>
                      <a:pt x="224" y="29"/>
                    </a:lnTo>
                    <a:lnTo>
                      <a:pt x="217" y="24"/>
                    </a:lnTo>
                    <a:lnTo>
                      <a:pt x="214" y="20"/>
                    </a:lnTo>
                    <a:lnTo>
                      <a:pt x="216" y="19"/>
                    </a:lnTo>
                    <a:lnTo>
                      <a:pt x="217" y="17"/>
                    </a:lnTo>
                    <a:lnTo>
                      <a:pt x="217" y="17"/>
                    </a:lnTo>
                    <a:lnTo>
                      <a:pt x="220" y="16"/>
                    </a:lnTo>
                    <a:lnTo>
                      <a:pt x="222" y="16"/>
                    </a:lnTo>
                    <a:lnTo>
                      <a:pt x="228" y="17"/>
                    </a:lnTo>
                    <a:lnTo>
                      <a:pt x="228" y="17"/>
                    </a:lnTo>
                    <a:lnTo>
                      <a:pt x="228" y="17"/>
                    </a:lnTo>
                    <a:lnTo>
                      <a:pt x="228" y="17"/>
                    </a:lnTo>
                    <a:lnTo>
                      <a:pt x="224" y="13"/>
                    </a:lnTo>
                    <a:lnTo>
                      <a:pt x="224" y="13"/>
                    </a:lnTo>
                    <a:lnTo>
                      <a:pt x="222" y="9"/>
                    </a:lnTo>
                    <a:lnTo>
                      <a:pt x="222" y="9"/>
                    </a:lnTo>
                    <a:lnTo>
                      <a:pt x="220" y="8"/>
                    </a:lnTo>
                    <a:lnTo>
                      <a:pt x="218" y="4"/>
                    </a:lnTo>
                    <a:lnTo>
                      <a:pt x="218" y="4"/>
                    </a:lnTo>
                    <a:lnTo>
                      <a:pt x="218" y="1"/>
                    </a:lnTo>
                    <a:lnTo>
                      <a:pt x="217" y="0"/>
                    </a:lnTo>
                    <a:lnTo>
                      <a:pt x="216" y="0"/>
                    </a:lnTo>
                    <a:lnTo>
                      <a:pt x="216" y="0"/>
                    </a:lnTo>
                    <a:lnTo>
                      <a:pt x="213" y="1"/>
                    </a:lnTo>
                    <a:lnTo>
                      <a:pt x="210" y="3"/>
                    </a:lnTo>
                    <a:lnTo>
                      <a:pt x="210" y="3"/>
                    </a:lnTo>
                    <a:lnTo>
                      <a:pt x="208" y="4"/>
                    </a:lnTo>
                    <a:lnTo>
                      <a:pt x="208" y="4"/>
                    </a:lnTo>
                    <a:lnTo>
                      <a:pt x="205" y="4"/>
                    </a:lnTo>
                    <a:lnTo>
                      <a:pt x="204" y="5"/>
                    </a:lnTo>
                    <a:lnTo>
                      <a:pt x="204" y="5"/>
                    </a:lnTo>
                    <a:lnTo>
                      <a:pt x="204" y="7"/>
                    </a:lnTo>
                    <a:lnTo>
                      <a:pt x="204" y="8"/>
                    </a:lnTo>
                    <a:lnTo>
                      <a:pt x="205" y="11"/>
                    </a:lnTo>
                    <a:lnTo>
                      <a:pt x="205" y="11"/>
                    </a:lnTo>
                    <a:lnTo>
                      <a:pt x="208" y="13"/>
                    </a:lnTo>
                    <a:lnTo>
                      <a:pt x="208" y="13"/>
                    </a:lnTo>
                    <a:lnTo>
                      <a:pt x="209" y="17"/>
                    </a:lnTo>
                    <a:lnTo>
                      <a:pt x="209" y="17"/>
                    </a:lnTo>
                    <a:lnTo>
                      <a:pt x="212" y="19"/>
                    </a:lnTo>
                    <a:lnTo>
                      <a:pt x="212" y="20"/>
                    </a:lnTo>
                    <a:lnTo>
                      <a:pt x="212" y="21"/>
                    </a:lnTo>
                    <a:lnTo>
                      <a:pt x="212" y="21"/>
                    </a:lnTo>
                    <a:lnTo>
                      <a:pt x="212" y="23"/>
                    </a:lnTo>
                    <a:lnTo>
                      <a:pt x="212" y="23"/>
                    </a:lnTo>
                    <a:lnTo>
                      <a:pt x="212" y="24"/>
                    </a:lnTo>
                    <a:lnTo>
                      <a:pt x="212" y="24"/>
                    </a:lnTo>
                    <a:lnTo>
                      <a:pt x="212" y="25"/>
                    </a:lnTo>
                    <a:lnTo>
                      <a:pt x="213" y="27"/>
                    </a:lnTo>
                    <a:lnTo>
                      <a:pt x="213" y="27"/>
                    </a:lnTo>
                    <a:lnTo>
                      <a:pt x="212" y="28"/>
                    </a:lnTo>
                    <a:lnTo>
                      <a:pt x="210" y="27"/>
                    </a:lnTo>
                    <a:lnTo>
                      <a:pt x="208" y="25"/>
                    </a:lnTo>
                    <a:lnTo>
                      <a:pt x="208" y="25"/>
                    </a:lnTo>
                    <a:lnTo>
                      <a:pt x="206" y="24"/>
                    </a:lnTo>
                    <a:lnTo>
                      <a:pt x="206" y="24"/>
                    </a:lnTo>
                    <a:lnTo>
                      <a:pt x="202" y="20"/>
                    </a:lnTo>
                    <a:lnTo>
                      <a:pt x="202" y="20"/>
                    </a:lnTo>
                    <a:lnTo>
                      <a:pt x="200" y="17"/>
                    </a:lnTo>
                    <a:lnTo>
                      <a:pt x="200" y="17"/>
                    </a:lnTo>
                    <a:lnTo>
                      <a:pt x="197" y="16"/>
                    </a:lnTo>
                    <a:lnTo>
                      <a:pt x="197" y="16"/>
                    </a:lnTo>
                    <a:lnTo>
                      <a:pt x="194" y="13"/>
                    </a:lnTo>
                    <a:lnTo>
                      <a:pt x="193" y="12"/>
                    </a:lnTo>
                    <a:lnTo>
                      <a:pt x="190" y="12"/>
                    </a:lnTo>
                    <a:lnTo>
                      <a:pt x="190" y="12"/>
                    </a:lnTo>
                    <a:lnTo>
                      <a:pt x="186" y="13"/>
                    </a:lnTo>
                    <a:lnTo>
                      <a:pt x="184" y="15"/>
                    </a:lnTo>
                    <a:lnTo>
                      <a:pt x="184" y="15"/>
                    </a:lnTo>
                    <a:lnTo>
                      <a:pt x="181" y="17"/>
                    </a:lnTo>
                    <a:lnTo>
                      <a:pt x="178" y="17"/>
                    </a:lnTo>
                    <a:lnTo>
                      <a:pt x="178" y="17"/>
                    </a:lnTo>
                    <a:lnTo>
                      <a:pt x="172" y="20"/>
                    </a:lnTo>
                    <a:lnTo>
                      <a:pt x="172" y="20"/>
                    </a:lnTo>
                    <a:lnTo>
                      <a:pt x="168" y="23"/>
                    </a:lnTo>
                    <a:lnTo>
                      <a:pt x="167" y="24"/>
                    </a:lnTo>
                    <a:lnTo>
                      <a:pt x="164" y="25"/>
                    </a:lnTo>
                    <a:lnTo>
                      <a:pt x="164" y="25"/>
                    </a:lnTo>
                    <a:lnTo>
                      <a:pt x="161" y="25"/>
                    </a:lnTo>
                    <a:lnTo>
                      <a:pt x="157" y="25"/>
                    </a:lnTo>
                    <a:lnTo>
                      <a:pt x="152" y="23"/>
                    </a:lnTo>
                    <a:lnTo>
                      <a:pt x="152" y="23"/>
                    </a:lnTo>
                    <a:lnTo>
                      <a:pt x="152" y="23"/>
                    </a:lnTo>
                    <a:lnTo>
                      <a:pt x="152" y="23"/>
                    </a:lnTo>
                    <a:lnTo>
                      <a:pt x="147" y="19"/>
                    </a:lnTo>
                    <a:lnTo>
                      <a:pt x="144" y="17"/>
                    </a:lnTo>
                    <a:lnTo>
                      <a:pt x="141" y="17"/>
                    </a:lnTo>
                    <a:lnTo>
                      <a:pt x="141" y="17"/>
                    </a:lnTo>
                    <a:lnTo>
                      <a:pt x="143" y="20"/>
                    </a:lnTo>
                    <a:lnTo>
                      <a:pt x="143" y="21"/>
                    </a:lnTo>
                    <a:lnTo>
                      <a:pt x="140" y="24"/>
                    </a:lnTo>
                    <a:lnTo>
                      <a:pt x="136" y="27"/>
                    </a:lnTo>
                    <a:lnTo>
                      <a:pt x="132" y="28"/>
                    </a:lnTo>
                    <a:lnTo>
                      <a:pt x="132" y="28"/>
                    </a:lnTo>
                    <a:lnTo>
                      <a:pt x="128" y="29"/>
                    </a:lnTo>
                    <a:lnTo>
                      <a:pt x="124" y="31"/>
                    </a:lnTo>
                    <a:lnTo>
                      <a:pt x="124" y="31"/>
                    </a:lnTo>
                    <a:lnTo>
                      <a:pt x="120" y="33"/>
                    </a:lnTo>
                    <a:lnTo>
                      <a:pt x="116" y="33"/>
                    </a:lnTo>
                    <a:lnTo>
                      <a:pt x="116" y="33"/>
                    </a:lnTo>
                    <a:lnTo>
                      <a:pt x="112" y="35"/>
                    </a:lnTo>
                    <a:lnTo>
                      <a:pt x="108" y="38"/>
                    </a:lnTo>
                    <a:lnTo>
                      <a:pt x="103" y="46"/>
                    </a:lnTo>
                    <a:lnTo>
                      <a:pt x="103" y="46"/>
                    </a:lnTo>
                    <a:lnTo>
                      <a:pt x="100" y="50"/>
                    </a:lnTo>
                    <a:lnTo>
                      <a:pt x="96" y="54"/>
                    </a:lnTo>
                    <a:lnTo>
                      <a:pt x="96" y="54"/>
                    </a:lnTo>
                    <a:lnTo>
                      <a:pt x="93" y="57"/>
                    </a:lnTo>
                    <a:lnTo>
                      <a:pt x="93" y="57"/>
                    </a:lnTo>
                    <a:lnTo>
                      <a:pt x="92" y="60"/>
                    </a:lnTo>
                    <a:lnTo>
                      <a:pt x="91" y="64"/>
                    </a:lnTo>
                    <a:lnTo>
                      <a:pt x="91" y="64"/>
                    </a:lnTo>
                    <a:lnTo>
                      <a:pt x="87" y="69"/>
                    </a:lnTo>
                    <a:lnTo>
                      <a:pt x="87" y="69"/>
                    </a:lnTo>
                    <a:lnTo>
                      <a:pt x="84" y="73"/>
                    </a:lnTo>
                    <a:lnTo>
                      <a:pt x="81" y="76"/>
                    </a:lnTo>
                    <a:lnTo>
                      <a:pt x="81" y="76"/>
                    </a:lnTo>
                    <a:lnTo>
                      <a:pt x="80" y="77"/>
                    </a:lnTo>
                    <a:lnTo>
                      <a:pt x="77" y="78"/>
                    </a:lnTo>
                    <a:lnTo>
                      <a:pt x="76" y="78"/>
                    </a:lnTo>
                    <a:lnTo>
                      <a:pt x="73" y="79"/>
                    </a:lnTo>
                    <a:lnTo>
                      <a:pt x="73" y="79"/>
                    </a:lnTo>
                    <a:lnTo>
                      <a:pt x="72" y="82"/>
                    </a:lnTo>
                    <a:lnTo>
                      <a:pt x="72" y="82"/>
                    </a:lnTo>
                    <a:lnTo>
                      <a:pt x="69" y="83"/>
                    </a:lnTo>
                    <a:lnTo>
                      <a:pt x="69" y="83"/>
                    </a:lnTo>
                    <a:lnTo>
                      <a:pt x="67" y="85"/>
                    </a:lnTo>
                    <a:lnTo>
                      <a:pt x="64" y="87"/>
                    </a:lnTo>
                    <a:lnTo>
                      <a:pt x="64" y="87"/>
                    </a:lnTo>
                    <a:lnTo>
                      <a:pt x="59" y="94"/>
                    </a:lnTo>
                    <a:lnTo>
                      <a:pt x="59" y="94"/>
                    </a:lnTo>
                    <a:lnTo>
                      <a:pt x="57" y="97"/>
                    </a:lnTo>
                    <a:lnTo>
                      <a:pt x="56" y="101"/>
                    </a:lnTo>
                    <a:lnTo>
                      <a:pt x="56" y="101"/>
                    </a:lnTo>
                    <a:lnTo>
                      <a:pt x="56" y="102"/>
                    </a:lnTo>
                    <a:lnTo>
                      <a:pt x="59" y="102"/>
                    </a:lnTo>
                    <a:lnTo>
                      <a:pt x="63" y="101"/>
                    </a:lnTo>
                    <a:lnTo>
                      <a:pt x="63" y="101"/>
                    </a:lnTo>
                    <a:lnTo>
                      <a:pt x="67" y="101"/>
                    </a:lnTo>
                    <a:lnTo>
                      <a:pt x="67" y="101"/>
                    </a:lnTo>
                    <a:lnTo>
                      <a:pt x="68" y="99"/>
                    </a:lnTo>
                    <a:lnTo>
                      <a:pt x="69" y="98"/>
                    </a:lnTo>
                    <a:lnTo>
                      <a:pt x="69" y="98"/>
                    </a:lnTo>
                    <a:lnTo>
                      <a:pt x="71" y="98"/>
                    </a:lnTo>
                    <a:lnTo>
                      <a:pt x="73" y="101"/>
                    </a:lnTo>
                    <a:lnTo>
                      <a:pt x="75" y="102"/>
                    </a:lnTo>
                    <a:lnTo>
                      <a:pt x="76" y="102"/>
                    </a:lnTo>
                    <a:lnTo>
                      <a:pt x="76" y="102"/>
                    </a:lnTo>
                    <a:lnTo>
                      <a:pt x="79" y="102"/>
                    </a:lnTo>
                    <a:lnTo>
                      <a:pt x="80" y="99"/>
                    </a:lnTo>
                    <a:lnTo>
                      <a:pt x="80" y="94"/>
                    </a:lnTo>
                    <a:lnTo>
                      <a:pt x="80" y="94"/>
                    </a:lnTo>
                    <a:lnTo>
                      <a:pt x="81" y="91"/>
                    </a:lnTo>
                    <a:lnTo>
                      <a:pt x="84" y="90"/>
                    </a:lnTo>
                    <a:lnTo>
                      <a:pt x="84" y="90"/>
                    </a:lnTo>
                    <a:lnTo>
                      <a:pt x="88" y="87"/>
                    </a:lnTo>
                    <a:lnTo>
                      <a:pt x="88" y="87"/>
                    </a:lnTo>
                    <a:lnTo>
                      <a:pt x="89" y="86"/>
                    </a:lnTo>
                    <a:lnTo>
                      <a:pt x="91" y="86"/>
                    </a:lnTo>
                    <a:lnTo>
                      <a:pt x="91" y="86"/>
                    </a:lnTo>
                    <a:lnTo>
                      <a:pt x="97" y="86"/>
                    </a:lnTo>
                    <a:lnTo>
                      <a:pt x="97" y="86"/>
                    </a:lnTo>
                    <a:lnTo>
                      <a:pt x="100" y="86"/>
                    </a:lnTo>
                    <a:lnTo>
                      <a:pt x="103" y="83"/>
                    </a:lnTo>
                    <a:lnTo>
                      <a:pt x="104" y="82"/>
                    </a:lnTo>
                    <a:lnTo>
                      <a:pt x="107" y="82"/>
                    </a:lnTo>
                    <a:lnTo>
                      <a:pt x="107" y="82"/>
                    </a:lnTo>
                    <a:lnTo>
                      <a:pt x="113" y="81"/>
                    </a:lnTo>
                    <a:lnTo>
                      <a:pt x="113" y="81"/>
                    </a:lnTo>
                    <a:lnTo>
                      <a:pt x="116" y="79"/>
                    </a:lnTo>
                    <a:lnTo>
                      <a:pt x="119" y="79"/>
                    </a:lnTo>
                    <a:lnTo>
                      <a:pt x="119" y="79"/>
                    </a:lnTo>
                    <a:lnTo>
                      <a:pt x="117" y="82"/>
                    </a:lnTo>
                    <a:lnTo>
                      <a:pt x="115" y="85"/>
                    </a:lnTo>
                    <a:lnTo>
                      <a:pt x="113" y="87"/>
                    </a:lnTo>
                    <a:lnTo>
                      <a:pt x="113" y="89"/>
                    </a:lnTo>
                    <a:lnTo>
                      <a:pt x="115" y="91"/>
                    </a:lnTo>
                    <a:lnTo>
                      <a:pt x="115" y="91"/>
                    </a:lnTo>
                    <a:lnTo>
                      <a:pt x="116" y="93"/>
                    </a:lnTo>
                    <a:lnTo>
                      <a:pt x="116" y="95"/>
                    </a:lnTo>
                    <a:lnTo>
                      <a:pt x="116" y="95"/>
                    </a:lnTo>
                    <a:lnTo>
                      <a:pt x="115" y="98"/>
                    </a:lnTo>
                    <a:lnTo>
                      <a:pt x="115" y="101"/>
                    </a:lnTo>
                    <a:lnTo>
                      <a:pt x="115" y="101"/>
                    </a:lnTo>
                    <a:lnTo>
                      <a:pt x="115" y="103"/>
                    </a:lnTo>
                    <a:lnTo>
                      <a:pt x="117" y="105"/>
                    </a:lnTo>
                    <a:lnTo>
                      <a:pt x="120" y="109"/>
                    </a:lnTo>
                    <a:lnTo>
                      <a:pt x="120" y="109"/>
                    </a:lnTo>
                    <a:lnTo>
                      <a:pt x="121" y="111"/>
                    </a:lnTo>
                    <a:lnTo>
                      <a:pt x="123" y="113"/>
                    </a:lnTo>
                    <a:lnTo>
                      <a:pt x="123" y="113"/>
                    </a:lnTo>
                    <a:lnTo>
                      <a:pt x="125" y="113"/>
                    </a:lnTo>
                    <a:lnTo>
                      <a:pt x="128" y="111"/>
                    </a:lnTo>
                    <a:lnTo>
                      <a:pt x="128" y="111"/>
                    </a:lnTo>
                    <a:lnTo>
                      <a:pt x="128" y="113"/>
                    </a:lnTo>
                    <a:lnTo>
                      <a:pt x="127" y="115"/>
                    </a:lnTo>
                    <a:lnTo>
                      <a:pt x="123" y="119"/>
                    </a:lnTo>
                    <a:lnTo>
                      <a:pt x="123" y="119"/>
                    </a:lnTo>
                    <a:lnTo>
                      <a:pt x="121" y="119"/>
                    </a:lnTo>
                    <a:lnTo>
                      <a:pt x="120" y="120"/>
                    </a:lnTo>
                    <a:lnTo>
                      <a:pt x="120" y="120"/>
                    </a:lnTo>
                    <a:lnTo>
                      <a:pt x="119" y="124"/>
                    </a:lnTo>
                    <a:lnTo>
                      <a:pt x="119" y="124"/>
                    </a:lnTo>
                    <a:lnTo>
                      <a:pt x="117" y="126"/>
                    </a:lnTo>
                    <a:lnTo>
                      <a:pt x="117" y="127"/>
                    </a:lnTo>
                    <a:lnTo>
                      <a:pt x="117" y="127"/>
                    </a:lnTo>
                    <a:lnTo>
                      <a:pt x="117" y="132"/>
                    </a:lnTo>
                    <a:lnTo>
                      <a:pt x="117" y="132"/>
                    </a:lnTo>
                    <a:lnTo>
                      <a:pt x="120" y="135"/>
                    </a:lnTo>
                    <a:lnTo>
                      <a:pt x="120" y="135"/>
                    </a:lnTo>
                    <a:lnTo>
                      <a:pt x="120" y="139"/>
                    </a:lnTo>
                    <a:lnTo>
                      <a:pt x="120" y="142"/>
                    </a:lnTo>
                    <a:lnTo>
                      <a:pt x="123" y="143"/>
                    </a:lnTo>
                    <a:lnTo>
                      <a:pt x="123" y="143"/>
                    </a:lnTo>
                    <a:lnTo>
                      <a:pt x="125" y="143"/>
                    </a:lnTo>
                    <a:lnTo>
                      <a:pt x="127" y="142"/>
                    </a:lnTo>
                    <a:lnTo>
                      <a:pt x="129" y="140"/>
                    </a:lnTo>
                    <a:lnTo>
                      <a:pt x="132" y="140"/>
                    </a:lnTo>
                    <a:lnTo>
                      <a:pt x="132" y="140"/>
                    </a:lnTo>
                    <a:lnTo>
                      <a:pt x="132" y="140"/>
                    </a:lnTo>
                    <a:lnTo>
                      <a:pt x="132" y="140"/>
                    </a:lnTo>
                    <a:lnTo>
                      <a:pt x="132" y="140"/>
                    </a:lnTo>
                    <a:lnTo>
                      <a:pt x="132" y="140"/>
                    </a:lnTo>
                    <a:lnTo>
                      <a:pt x="131" y="143"/>
                    </a:lnTo>
                    <a:lnTo>
                      <a:pt x="128" y="144"/>
                    </a:lnTo>
                    <a:lnTo>
                      <a:pt x="128" y="144"/>
                    </a:lnTo>
                    <a:lnTo>
                      <a:pt x="124" y="144"/>
                    </a:lnTo>
                    <a:lnTo>
                      <a:pt x="123" y="146"/>
                    </a:lnTo>
                    <a:lnTo>
                      <a:pt x="123" y="146"/>
                    </a:lnTo>
                    <a:lnTo>
                      <a:pt x="123" y="146"/>
                    </a:lnTo>
                    <a:lnTo>
                      <a:pt x="121" y="150"/>
                    </a:lnTo>
                    <a:lnTo>
                      <a:pt x="121" y="152"/>
                    </a:lnTo>
                    <a:lnTo>
                      <a:pt x="121" y="152"/>
                    </a:lnTo>
                    <a:lnTo>
                      <a:pt x="120" y="159"/>
                    </a:lnTo>
                    <a:lnTo>
                      <a:pt x="120" y="159"/>
                    </a:lnTo>
                    <a:lnTo>
                      <a:pt x="116" y="167"/>
                    </a:lnTo>
                    <a:lnTo>
                      <a:pt x="116" y="167"/>
                    </a:lnTo>
                    <a:lnTo>
                      <a:pt x="115" y="171"/>
                    </a:lnTo>
                    <a:lnTo>
                      <a:pt x="112" y="175"/>
                    </a:lnTo>
                    <a:lnTo>
                      <a:pt x="112" y="175"/>
                    </a:lnTo>
                    <a:lnTo>
                      <a:pt x="109" y="181"/>
                    </a:lnTo>
                    <a:lnTo>
                      <a:pt x="109" y="181"/>
                    </a:lnTo>
                    <a:lnTo>
                      <a:pt x="105" y="185"/>
                    </a:lnTo>
                    <a:lnTo>
                      <a:pt x="105" y="185"/>
                    </a:lnTo>
                    <a:lnTo>
                      <a:pt x="103" y="188"/>
                    </a:lnTo>
                    <a:lnTo>
                      <a:pt x="103" y="188"/>
                    </a:lnTo>
                    <a:lnTo>
                      <a:pt x="99" y="192"/>
                    </a:lnTo>
                    <a:lnTo>
                      <a:pt x="93" y="193"/>
                    </a:lnTo>
                    <a:lnTo>
                      <a:pt x="93" y="193"/>
                    </a:lnTo>
                    <a:lnTo>
                      <a:pt x="92" y="193"/>
                    </a:lnTo>
                    <a:lnTo>
                      <a:pt x="89" y="193"/>
                    </a:lnTo>
                    <a:lnTo>
                      <a:pt x="89" y="193"/>
                    </a:lnTo>
                    <a:lnTo>
                      <a:pt x="88" y="196"/>
                    </a:lnTo>
                    <a:lnTo>
                      <a:pt x="87" y="199"/>
                    </a:lnTo>
                    <a:lnTo>
                      <a:pt x="87" y="199"/>
                    </a:lnTo>
                    <a:lnTo>
                      <a:pt x="83" y="201"/>
                    </a:lnTo>
                    <a:lnTo>
                      <a:pt x="79" y="204"/>
                    </a:lnTo>
                    <a:lnTo>
                      <a:pt x="79" y="204"/>
                    </a:lnTo>
                    <a:lnTo>
                      <a:pt x="75" y="205"/>
                    </a:lnTo>
                    <a:lnTo>
                      <a:pt x="69" y="206"/>
                    </a:lnTo>
                    <a:lnTo>
                      <a:pt x="69" y="206"/>
                    </a:lnTo>
                    <a:lnTo>
                      <a:pt x="64" y="206"/>
                    </a:lnTo>
                    <a:lnTo>
                      <a:pt x="64" y="206"/>
                    </a:lnTo>
                    <a:lnTo>
                      <a:pt x="63" y="208"/>
                    </a:lnTo>
                    <a:lnTo>
                      <a:pt x="63" y="209"/>
                    </a:lnTo>
                    <a:lnTo>
                      <a:pt x="63" y="209"/>
                    </a:lnTo>
                    <a:lnTo>
                      <a:pt x="61" y="210"/>
                    </a:lnTo>
                    <a:lnTo>
                      <a:pt x="60" y="210"/>
                    </a:lnTo>
                    <a:lnTo>
                      <a:pt x="60" y="209"/>
                    </a:lnTo>
                    <a:lnTo>
                      <a:pt x="57" y="208"/>
                    </a:lnTo>
                    <a:lnTo>
                      <a:pt x="57" y="208"/>
                    </a:lnTo>
                    <a:lnTo>
                      <a:pt x="55" y="212"/>
                    </a:lnTo>
                    <a:lnTo>
                      <a:pt x="55" y="212"/>
                    </a:lnTo>
                    <a:lnTo>
                      <a:pt x="53" y="213"/>
                    </a:lnTo>
                    <a:lnTo>
                      <a:pt x="53" y="216"/>
                    </a:lnTo>
                    <a:lnTo>
                      <a:pt x="53" y="216"/>
                    </a:lnTo>
                    <a:lnTo>
                      <a:pt x="52" y="217"/>
                    </a:lnTo>
                    <a:lnTo>
                      <a:pt x="51" y="217"/>
                    </a:lnTo>
                    <a:lnTo>
                      <a:pt x="49" y="218"/>
                    </a:lnTo>
                    <a:lnTo>
                      <a:pt x="48" y="220"/>
                    </a:lnTo>
                    <a:lnTo>
                      <a:pt x="48" y="220"/>
                    </a:lnTo>
                    <a:lnTo>
                      <a:pt x="47" y="222"/>
                    </a:lnTo>
                    <a:lnTo>
                      <a:pt x="45" y="222"/>
                    </a:lnTo>
                    <a:lnTo>
                      <a:pt x="44" y="224"/>
                    </a:lnTo>
                    <a:lnTo>
                      <a:pt x="44" y="224"/>
                    </a:lnTo>
                    <a:lnTo>
                      <a:pt x="40" y="224"/>
                    </a:lnTo>
                    <a:lnTo>
                      <a:pt x="36" y="225"/>
                    </a:lnTo>
                    <a:lnTo>
                      <a:pt x="36" y="225"/>
                    </a:lnTo>
                    <a:lnTo>
                      <a:pt x="33" y="225"/>
                    </a:lnTo>
                    <a:lnTo>
                      <a:pt x="31" y="225"/>
                    </a:lnTo>
                    <a:lnTo>
                      <a:pt x="31" y="225"/>
                    </a:lnTo>
                    <a:lnTo>
                      <a:pt x="28" y="224"/>
                    </a:lnTo>
                    <a:lnTo>
                      <a:pt x="25" y="222"/>
                    </a:lnTo>
                    <a:lnTo>
                      <a:pt x="25" y="222"/>
                    </a:lnTo>
                    <a:lnTo>
                      <a:pt x="23" y="224"/>
                    </a:lnTo>
                    <a:lnTo>
                      <a:pt x="21" y="226"/>
                    </a:lnTo>
                    <a:lnTo>
                      <a:pt x="21" y="226"/>
                    </a:lnTo>
                    <a:lnTo>
                      <a:pt x="23" y="229"/>
                    </a:lnTo>
                    <a:lnTo>
                      <a:pt x="23" y="232"/>
                    </a:lnTo>
                    <a:lnTo>
                      <a:pt x="23" y="232"/>
                    </a:lnTo>
                    <a:lnTo>
                      <a:pt x="20" y="233"/>
                    </a:lnTo>
                    <a:lnTo>
                      <a:pt x="18" y="234"/>
                    </a:lnTo>
                    <a:lnTo>
                      <a:pt x="18" y="234"/>
                    </a:lnTo>
                    <a:lnTo>
                      <a:pt x="14" y="234"/>
                    </a:lnTo>
                    <a:lnTo>
                      <a:pt x="12" y="237"/>
                    </a:lnTo>
                    <a:lnTo>
                      <a:pt x="12" y="237"/>
                    </a:lnTo>
                    <a:lnTo>
                      <a:pt x="10" y="238"/>
                    </a:lnTo>
                    <a:lnTo>
                      <a:pt x="7" y="238"/>
                    </a:lnTo>
                    <a:lnTo>
                      <a:pt x="6" y="238"/>
                    </a:lnTo>
                    <a:lnTo>
                      <a:pt x="3" y="240"/>
                    </a:lnTo>
                    <a:lnTo>
                      <a:pt x="3" y="240"/>
                    </a:lnTo>
                    <a:lnTo>
                      <a:pt x="2" y="241"/>
                    </a:lnTo>
                    <a:lnTo>
                      <a:pt x="2" y="243"/>
                    </a:lnTo>
                    <a:lnTo>
                      <a:pt x="2" y="243"/>
                    </a:lnTo>
                    <a:lnTo>
                      <a:pt x="2" y="245"/>
                    </a:lnTo>
                    <a:lnTo>
                      <a:pt x="0" y="246"/>
                    </a:lnTo>
                    <a:lnTo>
                      <a:pt x="0" y="246"/>
                    </a:lnTo>
                    <a:lnTo>
                      <a:pt x="0" y="247"/>
                    </a:lnTo>
                    <a:lnTo>
                      <a:pt x="2" y="249"/>
                    </a:lnTo>
                    <a:lnTo>
                      <a:pt x="4" y="247"/>
                    </a:lnTo>
                    <a:lnTo>
                      <a:pt x="4" y="247"/>
                    </a:lnTo>
                    <a:lnTo>
                      <a:pt x="8" y="246"/>
                    </a:lnTo>
                    <a:lnTo>
                      <a:pt x="12" y="247"/>
                    </a:lnTo>
                    <a:lnTo>
                      <a:pt x="12" y="247"/>
                    </a:lnTo>
                    <a:lnTo>
                      <a:pt x="16" y="249"/>
                    </a:lnTo>
                    <a:lnTo>
                      <a:pt x="19" y="251"/>
                    </a:lnTo>
                    <a:lnTo>
                      <a:pt x="19" y="251"/>
                    </a:lnTo>
                    <a:lnTo>
                      <a:pt x="20" y="254"/>
                    </a:lnTo>
                    <a:lnTo>
                      <a:pt x="19" y="258"/>
                    </a:lnTo>
                    <a:lnTo>
                      <a:pt x="19" y="258"/>
                    </a:lnTo>
                    <a:lnTo>
                      <a:pt x="19" y="259"/>
                    </a:lnTo>
                    <a:lnTo>
                      <a:pt x="19" y="262"/>
                    </a:lnTo>
                    <a:lnTo>
                      <a:pt x="19" y="262"/>
                    </a:lnTo>
                    <a:lnTo>
                      <a:pt x="15" y="263"/>
                    </a:lnTo>
                    <a:lnTo>
                      <a:pt x="15" y="263"/>
                    </a:lnTo>
                    <a:lnTo>
                      <a:pt x="10" y="266"/>
                    </a:lnTo>
                    <a:lnTo>
                      <a:pt x="8" y="267"/>
                    </a:lnTo>
                    <a:lnTo>
                      <a:pt x="8" y="269"/>
                    </a:lnTo>
                    <a:lnTo>
                      <a:pt x="8" y="269"/>
                    </a:lnTo>
                    <a:lnTo>
                      <a:pt x="10" y="269"/>
                    </a:lnTo>
                    <a:lnTo>
                      <a:pt x="11" y="270"/>
                    </a:lnTo>
                    <a:lnTo>
                      <a:pt x="12" y="274"/>
                    </a:lnTo>
                    <a:lnTo>
                      <a:pt x="12" y="274"/>
                    </a:lnTo>
                    <a:lnTo>
                      <a:pt x="14" y="274"/>
                    </a:lnTo>
                    <a:lnTo>
                      <a:pt x="14" y="274"/>
                    </a:lnTo>
                    <a:lnTo>
                      <a:pt x="15" y="274"/>
                    </a:lnTo>
                    <a:lnTo>
                      <a:pt x="15" y="271"/>
                    </a:lnTo>
                    <a:lnTo>
                      <a:pt x="15" y="271"/>
                    </a:lnTo>
                    <a:lnTo>
                      <a:pt x="19" y="273"/>
                    </a:lnTo>
                    <a:lnTo>
                      <a:pt x="19" y="273"/>
                    </a:lnTo>
                    <a:lnTo>
                      <a:pt x="23" y="271"/>
                    </a:lnTo>
                    <a:lnTo>
                      <a:pt x="23" y="271"/>
                    </a:lnTo>
                    <a:lnTo>
                      <a:pt x="25" y="273"/>
                    </a:lnTo>
                    <a:lnTo>
                      <a:pt x="29" y="273"/>
                    </a:lnTo>
                    <a:lnTo>
                      <a:pt x="29" y="273"/>
                    </a:lnTo>
                    <a:lnTo>
                      <a:pt x="32" y="271"/>
                    </a:lnTo>
                    <a:lnTo>
                      <a:pt x="32" y="271"/>
                    </a:lnTo>
                    <a:lnTo>
                      <a:pt x="36" y="271"/>
                    </a:lnTo>
                    <a:lnTo>
                      <a:pt x="36" y="271"/>
                    </a:lnTo>
                    <a:lnTo>
                      <a:pt x="40" y="271"/>
                    </a:lnTo>
                    <a:lnTo>
                      <a:pt x="40" y="267"/>
                    </a:lnTo>
                    <a:lnTo>
                      <a:pt x="40" y="267"/>
                    </a:lnTo>
                    <a:lnTo>
                      <a:pt x="39" y="265"/>
                    </a:lnTo>
                    <a:lnTo>
                      <a:pt x="39" y="262"/>
                    </a:lnTo>
                    <a:lnTo>
                      <a:pt x="40" y="261"/>
                    </a:lnTo>
                    <a:lnTo>
                      <a:pt x="40" y="261"/>
                    </a:lnTo>
                    <a:lnTo>
                      <a:pt x="44" y="261"/>
                    </a:lnTo>
                    <a:lnTo>
                      <a:pt x="45" y="261"/>
                    </a:lnTo>
                    <a:lnTo>
                      <a:pt x="44" y="262"/>
                    </a:lnTo>
                    <a:lnTo>
                      <a:pt x="44" y="262"/>
                    </a:lnTo>
                    <a:lnTo>
                      <a:pt x="43" y="263"/>
                    </a:lnTo>
                    <a:lnTo>
                      <a:pt x="41" y="265"/>
                    </a:lnTo>
                    <a:lnTo>
                      <a:pt x="41" y="265"/>
                    </a:lnTo>
                    <a:lnTo>
                      <a:pt x="43" y="269"/>
                    </a:lnTo>
                    <a:lnTo>
                      <a:pt x="43" y="269"/>
                    </a:lnTo>
                    <a:lnTo>
                      <a:pt x="43" y="273"/>
                    </a:lnTo>
                    <a:lnTo>
                      <a:pt x="40" y="274"/>
                    </a:lnTo>
                    <a:lnTo>
                      <a:pt x="40" y="274"/>
                    </a:lnTo>
                    <a:lnTo>
                      <a:pt x="37" y="275"/>
                    </a:lnTo>
                    <a:lnTo>
                      <a:pt x="35" y="275"/>
                    </a:lnTo>
                    <a:lnTo>
                      <a:pt x="29" y="275"/>
                    </a:lnTo>
                    <a:lnTo>
                      <a:pt x="29" y="275"/>
                    </a:lnTo>
                    <a:lnTo>
                      <a:pt x="25" y="277"/>
                    </a:lnTo>
                    <a:lnTo>
                      <a:pt x="25" y="277"/>
                    </a:lnTo>
                    <a:lnTo>
                      <a:pt x="23" y="277"/>
                    </a:lnTo>
                    <a:lnTo>
                      <a:pt x="21" y="278"/>
                    </a:lnTo>
                    <a:lnTo>
                      <a:pt x="21" y="278"/>
                    </a:lnTo>
                    <a:lnTo>
                      <a:pt x="23" y="279"/>
                    </a:lnTo>
                    <a:lnTo>
                      <a:pt x="24" y="281"/>
                    </a:lnTo>
                    <a:lnTo>
                      <a:pt x="24" y="281"/>
                    </a:lnTo>
                    <a:lnTo>
                      <a:pt x="25" y="282"/>
                    </a:lnTo>
                    <a:lnTo>
                      <a:pt x="27" y="283"/>
                    </a:lnTo>
                    <a:lnTo>
                      <a:pt x="27" y="283"/>
                    </a:lnTo>
                    <a:lnTo>
                      <a:pt x="28" y="287"/>
                    </a:lnTo>
                    <a:lnTo>
                      <a:pt x="31" y="288"/>
                    </a:lnTo>
                    <a:lnTo>
                      <a:pt x="35" y="288"/>
                    </a:lnTo>
                    <a:lnTo>
                      <a:pt x="39" y="287"/>
                    </a:lnTo>
                    <a:lnTo>
                      <a:pt x="39" y="287"/>
                    </a:lnTo>
                    <a:lnTo>
                      <a:pt x="41" y="286"/>
                    </a:lnTo>
                    <a:lnTo>
                      <a:pt x="44" y="283"/>
                    </a:lnTo>
                    <a:lnTo>
                      <a:pt x="44" y="283"/>
                    </a:lnTo>
                    <a:lnTo>
                      <a:pt x="47" y="283"/>
                    </a:lnTo>
                    <a:lnTo>
                      <a:pt x="48" y="283"/>
                    </a:lnTo>
                    <a:lnTo>
                      <a:pt x="49" y="284"/>
                    </a:lnTo>
                    <a:lnTo>
                      <a:pt x="52" y="284"/>
                    </a:lnTo>
                    <a:lnTo>
                      <a:pt x="52" y="284"/>
                    </a:lnTo>
                    <a:lnTo>
                      <a:pt x="53" y="283"/>
                    </a:lnTo>
                    <a:lnTo>
                      <a:pt x="53" y="282"/>
                    </a:lnTo>
                    <a:lnTo>
                      <a:pt x="53" y="282"/>
                    </a:lnTo>
                    <a:lnTo>
                      <a:pt x="56" y="282"/>
                    </a:lnTo>
                    <a:lnTo>
                      <a:pt x="56" y="282"/>
                    </a:lnTo>
                    <a:lnTo>
                      <a:pt x="57" y="281"/>
                    </a:lnTo>
                    <a:lnTo>
                      <a:pt x="57" y="281"/>
                    </a:lnTo>
                    <a:lnTo>
                      <a:pt x="60" y="279"/>
                    </a:lnTo>
                    <a:lnTo>
                      <a:pt x="61" y="278"/>
                    </a:lnTo>
                    <a:lnTo>
                      <a:pt x="61" y="278"/>
                    </a:lnTo>
                    <a:lnTo>
                      <a:pt x="61" y="273"/>
                    </a:lnTo>
                    <a:lnTo>
                      <a:pt x="61" y="273"/>
                    </a:lnTo>
                    <a:lnTo>
                      <a:pt x="63" y="271"/>
                    </a:lnTo>
                    <a:lnTo>
                      <a:pt x="64" y="271"/>
                    </a:lnTo>
                    <a:lnTo>
                      <a:pt x="69" y="270"/>
                    </a:lnTo>
                    <a:lnTo>
                      <a:pt x="69" y="270"/>
                    </a:lnTo>
                    <a:lnTo>
                      <a:pt x="73" y="269"/>
                    </a:lnTo>
                    <a:lnTo>
                      <a:pt x="77" y="269"/>
                    </a:lnTo>
                    <a:lnTo>
                      <a:pt x="77" y="269"/>
                    </a:lnTo>
                    <a:lnTo>
                      <a:pt x="84" y="269"/>
                    </a:lnTo>
                    <a:lnTo>
                      <a:pt x="84" y="269"/>
                    </a:lnTo>
                    <a:lnTo>
                      <a:pt x="84" y="266"/>
                    </a:lnTo>
                    <a:lnTo>
                      <a:pt x="85" y="263"/>
                    </a:lnTo>
                    <a:lnTo>
                      <a:pt x="85" y="263"/>
                    </a:lnTo>
                    <a:lnTo>
                      <a:pt x="88" y="263"/>
                    </a:lnTo>
                    <a:lnTo>
                      <a:pt x="89" y="263"/>
                    </a:lnTo>
                    <a:lnTo>
                      <a:pt x="89" y="263"/>
                    </a:lnTo>
                    <a:lnTo>
                      <a:pt x="91" y="262"/>
                    </a:lnTo>
                    <a:lnTo>
                      <a:pt x="92" y="261"/>
                    </a:lnTo>
                    <a:lnTo>
                      <a:pt x="93" y="261"/>
                    </a:lnTo>
                    <a:lnTo>
                      <a:pt x="93" y="261"/>
                    </a:lnTo>
                    <a:lnTo>
                      <a:pt x="93" y="263"/>
                    </a:lnTo>
                    <a:lnTo>
                      <a:pt x="93" y="265"/>
                    </a:lnTo>
                    <a:lnTo>
                      <a:pt x="93" y="265"/>
                    </a:lnTo>
                    <a:lnTo>
                      <a:pt x="95" y="267"/>
                    </a:lnTo>
                    <a:lnTo>
                      <a:pt x="95" y="267"/>
                    </a:lnTo>
                    <a:lnTo>
                      <a:pt x="95" y="269"/>
                    </a:lnTo>
                    <a:lnTo>
                      <a:pt x="95" y="270"/>
                    </a:lnTo>
                    <a:lnTo>
                      <a:pt x="93" y="270"/>
                    </a:lnTo>
                    <a:lnTo>
                      <a:pt x="93" y="270"/>
                    </a:lnTo>
                    <a:lnTo>
                      <a:pt x="93" y="270"/>
                    </a:lnTo>
                    <a:lnTo>
                      <a:pt x="93" y="271"/>
                    </a:lnTo>
                    <a:lnTo>
                      <a:pt x="93" y="274"/>
                    </a:lnTo>
                    <a:lnTo>
                      <a:pt x="96" y="277"/>
                    </a:lnTo>
                    <a:lnTo>
                      <a:pt x="96" y="277"/>
                    </a:lnTo>
                    <a:lnTo>
                      <a:pt x="99" y="278"/>
                    </a:lnTo>
                    <a:lnTo>
                      <a:pt x="103" y="278"/>
                    </a:lnTo>
                    <a:lnTo>
                      <a:pt x="103" y="278"/>
                    </a:lnTo>
                    <a:lnTo>
                      <a:pt x="107" y="278"/>
                    </a:lnTo>
                    <a:lnTo>
                      <a:pt x="107" y="278"/>
                    </a:lnTo>
                    <a:lnTo>
                      <a:pt x="108" y="278"/>
                    </a:lnTo>
                    <a:lnTo>
                      <a:pt x="109" y="277"/>
                    </a:lnTo>
                    <a:lnTo>
                      <a:pt x="109" y="277"/>
                    </a:lnTo>
                    <a:lnTo>
                      <a:pt x="112" y="278"/>
                    </a:lnTo>
                    <a:lnTo>
                      <a:pt x="115" y="279"/>
                    </a:lnTo>
                    <a:lnTo>
                      <a:pt x="115" y="279"/>
                    </a:lnTo>
                    <a:lnTo>
                      <a:pt x="117" y="279"/>
                    </a:lnTo>
                    <a:lnTo>
                      <a:pt x="120" y="277"/>
                    </a:lnTo>
                    <a:lnTo>
                      <a:pt x="120" y="277"/>
                    </a:lnTo>
                    <a:lnTo>
                      <a:pt x="120" y="278"/>
                    </a:lnTo>
                    <a:lnTo>
                      <a:pt x="120" y="278"/>
                    </a:lnTo>
                    <a:lnTo>
                      <a:pt x="121" y="277"/>
                    </a:lnTo>
                    <a:lnTo>
                      <a:pt x="121" y="277"/>
                    </a:lnTo>
                    <a:lnTo>
                      <a:pt x="120" y="279"/>
                    </a:lnTo>
                    <a:lnTo>
                      <a:pt x="119" y="282"/>
                    </a:lnTo>
                    <a:lnTo>
                      <a:pt x="119" y="282"/>
                    </a:lnTo>
                    <a:lnTo>
                      <a:pt x="115" y="284"/>
                    </a:lnTo>
                    <a:lnTo>
                      <a:pt x="112" y="284"/>
                    </a:lnTo>
                    <a:lnTo>
                      <a:pt x="111" y="284"/>
                    </a:lnTo>
                    <a:lnTo>
                      <a:pt x="111" y="284"/>
                    </a:lnTo>
                    <a:lnTo>
                      <a:pt x="108" y="284"/>
                    </a:lnTo>
                    <a:lnTo>
                      <a:pt x="107" y="283"/>
                    </a:lnTo>
                    <a:lnTo>
                      <a:pt x="107" y="283"/>
                    </a:lnTo>
                    <a:lnTo>
                      <a:pt x="104" y="286"/>
                    </a:lnTo>
                    <a:lnTo>
                      <a:pt x="104" y="286"/>
                    </a:lnTo>
                    <a:lnTo>
                      <a:pt x="103" y="287"/>
                    </a:lnTo>
                    <a:lnTo>
                      <a:pt x="100" y="288"/>
                    </a:lnTo>
                    <a:lnTo>
                      <a:pt x="100" y="288"/>
                    </a:lnTo>
                    <a:lnTo>
                      <a:pt x="101" y="292"/>
                    </a:lnTo>
                    <a:lnTo>
                      <a:pt x="101" y="292"/>
                    </a:lnTo>
                    <a:lnTo>
                      <a:pt x="101" y="295"/>
                    </a:lnTo>
                    <a:lnTo>
                      <a:pt x="103" y="298"/>
                    </a:lnTo>
                    <a:lnTo>
                      <a:pt x="103" y="298"/>
                    </a:lnTo>
                    <a:lnTo>
                      <a:pt x="107" y="299"/>
                    </a:lnTo>
                    <a:lnTo>
                      <a:pt x="112" y="298"/>
                    </a:lnTo>
                    <a:lnTo>
                      <a:pt x="112" y="298"/>
                    </a:lnTo>
                    <a:lnTo>
                      <a:pt x="115" y="296"/>
                    </a:lnTo>
                    <a:lnTo>
                      <a:pt x="117" y="295"/>
                    </a:lnTo>
                    <a:lnTo>
                      <a:pt x="117" y="295"/>
                    </a:lnTo>
                    <a:lnTo>
                      <a:pt x="120" y="296"/>
                    </a:lnTo>
                    <a:lnTo>
                      <a:pt x="120" y="296"/>
                    </a:lnTo>
                    <a:lnTo>
                      <a:pt x="123" y="296"/>
                    </a:lnTo>
                    <a:lnTo>
                      <a:pt x="124" y="296"/>
                    </a:lnTo>
                    <a:lnTo>
                      <a:pt x="124" y="296"/>
                    </a:lnTo>
                    <a:lnTo>
                      <a:pt x="127" y="296"/>
                    </a:lnTo>
                    <a:lnTo>
                      <a:pt x="128" y="296"/>
                    </a:lnTo>
                    <a:lnTo>
                      <a:pt x="128" y="296"/>
                    </a:lnTo>
                    <a:lnTo>
                      <a:pt x="129" y="295"/>
                    </a:lnTo>
                    <a:lnTo>
                      <a:pt x="131" y="294"/>
                    </a:lnTo>
                    <a:lnTo>
                      <a:pt x="131" y="294"/>
                    </a:lnTo>
                    <a:lnTo>
                      <a:pt x="132" y="292"/>
                    </a:lnTo>
                    <a:lnTo>
                      <a:pt x="132" y="292"/>
                    </a:lnTo>
                    <a:lnTo>
                      <a:pt x="133" y="290"/>
                    </a:lnTo>
                    <a:lnTo>
                      <a:pt x="133" y="290"/>
                    </a:lnTo>
                    <a:lnTo>
                      <a:pt x="135" y="288"/>
                    </a:lnTo>
                    <a:lnTo>
                      <a:pt x="136" y="287"/>
                    </a:lnTo>
                    <a:lnTo>
                      <a:pt x="136" y="287"/>
                    </a:lnTo>
                    <a:lnTo>
                      <a:pt x="140" y="284"/>
                    </a:lnTo>
                    <a:lnTo>
                      <a:pt x="143" y="284"/>
                    </a:lnTo>
                    <a:lnTo>
                      <a:pt x="144" y="287"/>
                    </a:lnTo>
                    <a:lnTo>
                      <a:pt x="144" y="287"/>
                    </a:lnTo>
                    <a:lnTo>
                      <a:pt x="149" y="295"/>
                    </a:lnTo>
                    <a:lnTo>
                      <a:pt x="149" y="295"/>
                    </a:lnTo>
                    <a:lnTo>
                      <a:pt x="153" y="300"/>
                    </a:lnTo>
                    <a:lnTo>
                      <a:pt x="153" y="300"/>
                    </a:lnTo>
                    <a:lnTo>
                      <a:pt x="153" y="300"/>
                    </a:lnTo>
                    <a:lnTo>
                      <a:pt x="153" y="300"/>
                    </a:lnTo>
                    <a:lnTo>
                      <a:pt x="153" y="303"/>
                    </a:lnTo>
                    <a:lnTo>
                      <a:pt x="153" y="303"/>
                    </a:lnTo>
                    <a:lnTo>
                      <a:pt x="159" y="308"/>
                    </a:lnTo>
                    <a:lnTo>
                      <a:pt x="159" y="308"/>
                    </a:lnTo>
                    <a:lnTo>
                      <a:pt x="159" y="310"/>
                    </a:lnTo>
                    <a:lnTo>
                      <a:pt x="159" y="310"/>
                    </a:lnTo>
                    <a:lnTo>
                      <a:pt x="160" y="310"/>
                    </a:lnTo>
                    <a:lnTo>
                      <a:pt x="160" y="308"/>
                    </a:lnTo>
                    <a:lnTo>
                      <a:pt x="161" y="307"/>
                    </a:lnTo>
                    <a:lnTo>
                      <a:pt x="161" y="307"/>
                    </a:lnTo>
                    <a:lnTo>
                      <a:pt x="164" y="308"/>
                    </a:lnTo>
                    <a:lnTo>
                      <a:pt x="165" y="310"/>
                    </a:lnTo>
                    <a:lnTo>
                      <a:pt x="165" y="310"/>
                    </a:lnTo>
                    <a:lnTo>
                      <a:pt x="167" y="311"/>
                    </a:lnTo>
                    <a:lnTo>
                      <a:pt x="167" y="311"/>
                    </a:lnTo>
                    <a:lnTo>
                      <a:pt x="170" y="316"/>
                    </a:lnTo>
                    <a:lnTo>
                      <a:pt x="172" y="319"/>
                    </a:lnTo>
                    <a:lnTo>
                      <a:pt x="174" y="320"/>
                    </a:lnTo>
                    <a:lnTo>
                      <a:pt x="174" y="320"/>
                    </a:lnTo>
                    <a:lnTo>
                      <a:pt x="181" y="323"/>
                    </a:lnTo>
                    <a:lnTo>
                      <a:pt x="188" y="323"/>
                    </a:lnTo>
                    <a:lnTo>
                      <a:pt x="188" y="323"/>
                    </a:lnTo>
                    <a:lnTo>
                      <a:pt x="193" y="323"/>
                    </a:lnTo>
                    <a:lnTo>
                      <a:pt x="200" y="323"/>
                    </a:lnTo>
                    <a:lnTo>
                      <a:pt x="200" y="323"/>
                    </a:lnTo>
                    <a:lnTo>
                      <a:pt x="204" y="322"/>
                    </a:lnTo>
                    <a:lnTo>
                      <a:pt x="208" y="320"/>
                    </a:lnTo>
                    <a:lnTo>
                      <a:pt x="208" y="320"/>
                    </a:lnTo>
                    <a:lnTo>
                      <a:pt x="212" y="319"/>
                    </a:lnTo>
                    <a:lnTo>
                      <a:pt x="213" y="318"/>
                    </a:lnTo>
                    <a:lnTo>
                      <a:pt x="214" y="316"/>
                    </a:lnTo>
                    <a:lnTo>
                      <a:pt x="214" y="316"/>
                    </a:lnTo>
                    <a:lnTo>
                      <a:pt x="214" y="314"/>
                    </a:lnTo>
                    <a:lnTo>
                      <a:pt x="214" y="312"/>
                    </a:lnTo>
                    <a:lnTo>
                      <a:pt x="213" y="310"/>
                    </a:lnTo>
                    <a:lnTo>
                      <a:pt x="213" y="310"/>
                    </a:lnTo>
                    <a:lnTo>
                      <a:pt x="212" y="308"/>
                    </a:lnTo>
                    <a:lnTo>
                      <a:pt x="213" y="307"/>
                    </a:lnTo>
                    <a:lnTo>
                      <a:pt x="216" y="304"/>
                    </a:lnTo>
                    <a:lnTo>
                      <a:pt x="216" y="304"/>
                    </a:lnTo>
                    <a:lnTo>
                      <a:pt x="221" y="302"/>
                    </a:lnTo>
                    <a:lnTo>
                      <a:pt x="225" y="298"/>
                    </a:lnTo>
                    <a:lnTo>
                      <a:pt x="225" y="298"/>
                    </a:lnTo>
                    <a:lnTo>
                      <a:pt x="226" y="298"/>
                    </a:lnTo>
                    <a:lnTo>
                      <a:pt x="226" y="298"/>
                    </a:lnTo>
                    <a:lnTo>
                      <a:pt x="229" y="298"/>
                    </a:lnTo>
                    <a:lnTo>
                      <a:pt x="233" y="298"/>
                    </a:lnTo>
                    <a:lnTo>
                      <a:pt x="233" y="298"/>
                    </a:lnTo>
                    <a:lnTo>
                      <a:pt x="236" y="296"/>
                    </a:lnTo>
                    <a:lnTo>
                      <a:pt x="236" y="296"/>
                    </a:lnTo>
                    <a:lnTo>
                      <a:pt x="241" y="296"/>
                    </a:lnTo>
                    <a:lnTo>
                      <a:pt x="246" y="294"/>
                    </a:lnTo>
                    <a:lnTo>
                      <a:pt x="246" y="294"/>
                    </a:lnTo>
                    <a:lnTo>
                      <a:pt x="250" y="292"/>
                    </a:lnTo>
                    <a:lnTo>
                      <a:pt x="256" y="290"/>
                    </a:lnTo>
                    <a:lnTo>
                      <a:pt x="256" y="290"/>
                    </a:lnTo>
                    <a:lnTo>
                      <a:pt x="258" y="286"/>
                    </a:lnTo>
                    <a:lnTo>
                      <a:pt x="261" y="282"/>
                    </a:lnTo>
                    <a:lnTo>
                      <a:pt x="261" y="282"/>
                    </a:lnTo>
                    <a:lnTo>
                      <a:pt x="262" y="279"/>
                    </a:lnTo>
                    <a:lnTo>
                      <a:pt x="262" y="279"/>
                    </a:lnTo>
                    <a:lnTo>
                      <a:pt x="264" y="274"/>
                    </a:lnTo>
                    <a:lnTo>
                      <a:pt x="264" y="274"/>
                    </a:lnTo>
                    <a:lnTo>
                      <a:pt x="262" y="271"/>
                    </a:lnTo>
                    <a:lnTo>
                      <a:pt x="261" y="269"/>
                    </a:lnTo>
                    <a:lnTo>
                      <a:pt x="261" y="269"/>
                    </a:lnTo>
                    <a:lnTo>
                      <a:pt x="262" y="266"/>
                    </a:lnTo>
                    <a:lnTo>
                      <a:pt x="262" y="263"/>
                    </a:lnTo>
                    <a:lnTo>
                      <a:pt x="262" y="263"/>
                    </a:lnTo>
                    <a:lnTo>
                      <a:pt x="264" y="257"/>
                    </a:lnTo>
                    <a:lnTo>
                      <a:pt x="264" y="250"/>
                    </a:lnTo>
                    <a:close/>
                  </a:path>
                </a:pathLst>
              </a:custGeom>
              <a:solidFill>
                <a:srgbClr val="8B96CE"/>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98" name="Freeform 63">
                <a:extLst>
                  <a:ext uri="{FF2B5EF4-FFF2-40B4-BE49-F238E27FC236}">
                    <a16:creationId xmlns:a16="http://schemas.microsoft.com/office/drawing/2014/main" id="{43FF3DAC-EE50-42F4-A959-998F7C153609}"/>
                  </a:ext>
                </a:extLst>
              </p:cNvPr>
              <p:cNvSpPr>
                <a:spLocks/>
              </p:cNvSpPr>
              <p:nvPr/>
            </p:nvSpPr>
            <p:spPr bwMode="auto">
              <a:xfrm>
                <a:off x="4540614" y="4925447"/>
                <a:ext cx="92206" cy="86443"/>
              </a:xfrm>
              <a:custGeom>
                <a:avLst/>
                <a:gdLst>
                  <a:gd name="T0" fmla="*/ 1 w 48"/>
                  <a:gd name="T1" fmla="*/ 18 h 45"/>
                  <a:gd name="T2" fmla="*/ 1 w 48"/>
                  <a:gd name="T3" fmla="*/ 18 h 45"/>
                  <a:gd name="T4" fmla="*/ 1 w 48"/>
                  <a:gd name="T5" fmla="*/ 24 h 45"/>
                  <a:gd name="T6" fmla="*/ 3 w 48"/>
                  <a:gd name="T7" fmla="*/ 28 h 45"/>
                  <a:gd name="T8" fmla="*/ 3 w 48"/>
                  <a:gd name="T9" fmla="*/ 28 h 45"/>
                  <a:gd name="T10" fmla="*/ 5 w 48"/>
                  <a:gd name="T11" fmla="*/ 32 h 45"/>
                  <a:gd name="T12" fmla="*/ 5 w 48"/>
                  <a:gd name="T13" fmla="*/ 32 h 45"/>
                  <a:gd name="T14" fmla="*/ 5 w 48"/>
                  <a:gd name="T15" fmla="*/ 34 h 45"/>
                  <a:gd name="T16" fmla="*/ 7 w 48"/>
                  <a:gd name="T17" fmla="*/ 35 h 45"/>
                  <a:gd name="T18" fmla="*/ 7 w 48"/>
                  <a:gd name="T19" fmla="*/ 35 h 45"/>
                  <a:gd name="T20" fmla="*/ 9 w 48"/>
                  <a:gd name="T21" fmla="*/ 38 h 45"/>
                  <a:gd name="T22" fmla="*/ 12 w 48"/>
                  <a:gd name="T23" fmla="*/ 39 h 45"/>
                  <a:gd name="T24" fmla="*/ 12 w 48"/>
                  <a:gd name="T25" fmla="*/ 39 h 45"/>
                  <a:gd name="T26" fmla="*/ 16 w 48"/>
                  <a:gd name="T27" fmla="*/ 42 h 45"/>
                  <a:gd name="T28" fmla="*/ 19 w 48"/>
                  <a:gd name="T29" fmla="*/ 45 h 45"/>
                  <a:gd name="T30" fmla="*/ 19 w 48"/>
                  <a:gd name="T31" fmla="*/ 45 h 45"/>
                  <a:gd name="T32" fmla="*/ 20 w 48"/>
                  <a:gd name="T33" fmla="*/ 45 h 45"/>
                  <a:gd name="T34" fmla="*/ 23 w 48"/>
                  <a:gd name="T35" fmla="*/ 43 h 45"/>
                  <a:gd name="T36" fmla="*/ 27 w 48"/>
                  <a:gd name="T37" fmla="*/ 41 h 45"/>
                  <a:gd name="T38" fmla="*/ 27 w 48"/>
                  <a:gd name="T39" fmla="*/ 41 h 45"/>
                  <a:gd name="T40" fmla="*/ 31 w 48"/>
                  <a:gd name="T41" fmla="*/ 37 h 45"/>
                  <a:gd name="T42" fmla="*/ 31 w 48"/>
                  <a:gd name="T43" fmla="*/ 37 h 45"/>
                  <a:gd name="T44" fmla="*/ 33 w 48"/>
                  <a:gd name="T45" fmla="*/ 34 h 45"/>
                  <a:gd name="T46" fmla="*/ 35 w 48"/>
                  <a:gd name="T47" fmla="*/ 32 h 45"/>
                  <a:gd name="T48" fmla="*/ 35 w 48"/>
                  <a:gd name="T49" fmla="*/ 32 h 45"/>
                  <a:gd name="T50" fmla="*/ 37 w 48"/>
                  <a:gd name="T51" fmla="*/ 29 h 45"/>
                  <a:gd name="T52" fmla="*/ 40 w 48"/>
                  <a:gd name="T53" fmla="*/ 28 h 45"/>
                  <a:gd name="T54" fmla="*/ 40 w 48"/>
                  <a:gd name="T55" fmla="*/ 28 h 45"/>
                  <a:gd name="T56" fmla="*/ 45 w 48"/>
                  <a:gd name="T57" fmla="*/ 24 h 45"/>
                  <a:gd name="T58" fmla="*/ 48 w 48"/>
                  <a:gd name="T59" fmla="*/ 21 h 45"/>
                  <a:gd name="T60" fmla="*/ 48 w 48"/>
                  <a:gd name="T61" fmla="*/ 17 h 45"/>
                  <a:gd name="T62" fmla="*/ 48 w 48"/>
                  <a:gd name="T63" fmla="*/ 17 h 45"/>
                  <a:gd name="T64" fmla="*/ 48 w 48"/>
                  <a:gd name="T65" fmla="*/ 16 h 45"/>
                  <a:gd name="T66" fmla="*/ 47 w 48"/>
                  <a:gd name="T67" fmla="*/ 16 h 45"/>
                  <a:gd name="T68" fmla="*/ 44 w 48"/>
                  <a:gd name="T69" fmla="*/ 17 h 45"/>
                  <a:gd name="T70" fmla="*/ 44 w 48"/>
                  <a:gd name="T71" fmla="*/ 17 h 45"/>
                  <a:gd name="T72" fmla="*/ 40 w 48"/>
                  <a:gd name="T73" fmla="*/ 17 h 45"/>
                  <a:gd name="T74" fmla="*/ 36 w 48"/>
                  <a:gd name="T75" fmla="*/ 18 h 45"/>
                  <a:gd name="T76" fmla="*/ 36 w 48"/>
                  <a:gd name="T77" fmla="*/ 18 h 45"/>
                  <a:gd name="T78" fmla="*/ 33 w 48"/>
                  <a:gd name="T79" fmla="*/ 13 h 45"/>
                  <a:gd name="T80" fmla="*/ 33 w 48"/>
                  <a:gd name="T81" fmla="*/ 13 h 45"/>
                  <a:gd name="T82" fmla="*/ 32 w 48"/>
                  <a:gd name="T83" fmla="*/ 12 h 45"/>
                  <a:gd name="T84" fmla="*/ 31 w 48"/>
                  <a:gd name="T85" fmla="*/ 10 h 45"/>
                  <a:gd name="T86" fmla="*/ 31 w 48"/>
                  <a:gd name="T87" fmla="*/ 10 h 45"/>
                  <a:gd name="T88" fmla="*/ 29 w 48"/>
                  <a:gd name="T89" fmla="*/ 8 h 45"/>
                  <a:gd name="T90" fmla="*/ 29 w 48"/>
                  <a:gd name="T91" fmla="*/ 5 h 45"/>
                  <a:gd name="T92" fmla="*/ 29 w 48"/>
                  <a:gd name="T93" fmla="*/ 5 h 45"/>
                  <a:gd name="T94" fmla="*/ 28 w 48"/>
                  <a:gd name="T95" fmla="*/ 4 h 45"/>
                  <a:gd name="T96" fmla="*/ 27 w 48"/>
                  <a:gd name="T97" fmla="*/ 2 h 45"/>
                  <a:gd name="T98" fmla="*/ 27 w 48"/>
                  <a:gd name="T99" fmla="*/ 2 h 45"/>
                  <a:gd name="T100" fmla="*/ 23 w 48"/>
                  <a:gd name="T101" fmla="*/ 1 h 45"/>
                  <a:gd name="T102" fmla="*/ 17 w 48"/>
                  <a:gd name="T103" fmla="*/ 0 h 45"/>
                  <a:gd name="T104" fmla="*/ 9 w 48"/>
                  <a:gd name="T105" fmla="*/ 1 h 45"/>
                  <a:gd name="T106" fmla="*/ 9 w 48"/>
                  <a:gd name="T107" fmla="*/ 1 h 45"/>
                  <a:gd name="T108" fmla="*/ 4 w 48"/>
                  <a:gd name="T109" fmla="*/ 4 h 45"/>
                  <a:gd name="T110" fmla="*/ 1 w 48"/>
                  <a:gd name="T111" fmla="*/ 5 h 45"/>
                  <a:gd name="T112" fmla="*/ 0 w 48"/>
                  <a:gd name="T113" fmla="*/ 8 h 45"/>
                  <a:gd name="T114" fmla="*/ 0 w 48"/>
                  <a:gd name="T115" fmla="*/ 8 h 45"/>
                  <a:gd name="T116" fmla="*/ 1 w 48"/>
                  <a:gd name="T117" fmla="*/ 13 h 45"/>
                  <a:gd name="T118" fmla="*/ 1 w 48"/>
                  <a:gd name="T119" fmla="*/ 13 h 45"/>
                  <a:gd name="T120" fmla="*/ 1 w 48"/>
                  <a:gd name="T121" fmla="*/ 1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 h="45">
                    <a:moveTo>
                      <a:pt x="1" y="18"/>
                    </a:moveTo>
                    <a:lnTo>
                      <a:pt x="1" y="18"/>
                    </a:lnTo>
                    <a:lnTo>
                      <a:pt x="1" y="24"/>
                    </a:lnTo>
                    <a:lnTo>
                      <a:pt x="3" y="28"/>
                    </a:lnTo>
                    <a:lnTo>
                      <a:pt x="3" y="28"/>
                    </a:lnTo>
                    <a:lnTo>
                      <a:pt x="5" y="32"/>
                    </a:lnTo>
                    <a:lnTo>
                      <a:pt x="5" y="32"/>
                    </a:lnTo>
                    <a:lnTo>
                      <a:pt x="5" y="34"/>
                    </a:lnTo>
                    <a:lnTo>
                      <a:pt x="7" y="35"/>
                    </a:lnTo>
                    <a:lnTo>
                      <a:pt x="7" y="35"/>
                    </a:lnTo>
                    <a:lnTo>
                      <a:pt x="9" y="38"/>
                    </a:lnTo>
                    <a:lnTo>
                      <a:pt x="12" y="39"/>
                    </a:lnTo>
                    <a:lnTo>
                      <a:pt x="12" y="39"/>
                    </a:lnTo>
                    <a:lnTo>
                      <a:pt x="16" y="42"/>
                    </a:lnTo>
                    <a:lnTo>
                      <a:pt x="19" y="45"/>
                    </a:lnTo>
                    <a:lnTo>
                      <a:pt x="19" y="45"/>
                    </a:lnTo>
                    <a:lnTo>
                      <a:pt x="20" y="45"/>
                    </a:lnTo>
                    <a:lnTo>
                      <a:pt x="23" y="43"/>
                    </a:lnTo>
                    <a:lnTo>
                      <a:pt x="27" y="41"/>
                    </a:lnTo>
                    <a:lnTo>
                      <a:pt x="27" y="41"/>
                    </a:lnTo>
                    <a:lnTo>
                      <a:pt x="31" y="37"/>
                    </a:lnTo>
                    <a:lnTo>
                      <a:pt x="31" y="37"/>
                    </a:lnTo>
                    <a:lnTo>
                      <a:pt x="33" y="34"/>
                    </a:lnTo>
                    <a:lnTo>
                      <a:pt x="35" y="32"/>
                    </a:lnTo>
                    <a:lnTo>
                      <a:pt x="35" y="32"/>
                    </a:lnTo>
                    <a:lnTo>
                      <a:pt x="37" y="29"/>
                    </a:lnTo>
                    <a:lnTo>
                      <a:pt x="40" y="28"/>
                    </a:lnTo>
                    <a:lnTo>
                      <a:pt x="40" y="28"/>
                    </a:lnTo>
                    <a:lnTo>
                      <a:pt x="45" y="24"/>
                    </a:lnTo>
                    <a:lnTo>
                      <a:pt x="48" y="21"/>
                    </a:lnTo>
                    <a:lnTo>
                      <a:pt x="48" y="17"/>
                    </a:lnTo>
                    <a:lnTo>
                      <a:pt x="48" y="17"/>
                    </a:lnTo>
                    <a:lnTo>
                      <a:pt x="48" y="16"/>
                    </a:lnTo>
                    <a:lnTo>
                      <a:pt x="47" y="16"/>
                    </a:lnTo>
                    <a:lnTo>
                      <a:pt x="44" y="17"/>
                    </a:lnTo>
                    <a:lnTo>
                      <a:pt x="44" y="17"/>
                    </a:lnTo>
                    <a:lnTo>
                      <a:pt x="40" y="17"/>
                    </a:lnTo>
                    <a:lnTo>
                      <a:pt x="36" y="18"/>
                    </a:lnTo>
                    <a:lnTo>
                      <a:pt x="36" y="18"/>
                    </a:lnTo>
                    <a:lnTo>
                      <a:pt x="33" y="13"/>
                    </a:lnTo>
                    <a:lnTo>
                      <a:pt x="33" y="13"/>
                    </a:lnTo>
                    <a:lnTo>
                      <a:pt x="32" y="12"/>
                    </a:lnTo>
                    <a:lnTo>
                      <a:pt x="31" y="10"/>
                    </a:lnTo>
                    <a:lnTo>
                      <a:pt x="31" y="10"/>
                    </a:lnTo>
                    <a:lnTo>
                      <a:pt x="29" y="8"/>
                    </a:lnTo>
                    <a:lnTo>
                      <a:pt x="29" y="5"/>
                    </a:lnTo>
                    <a:lnTo>
                      <a:pt x="29" y="5"/>
                    </a:lnTo>
                    <a:lnTo>
                      <a:pt x="28" y="4"/>
                    </a:lnTo>
                    <a:lnTo>
                      <a:pt x="27" y="2"/>
                    </a:lnTo>
                    <a:lnTo>
                      <a:pt x="27" y="2"/>
                    </a:lnTo>
                    <a:lnTo>
                      <a:pt x="23" y="1"/>
                    </a:lnTo>
                    <a:lnTo>
                      <a:pt x="17" y="0"/>
                    </a:lnTo>
                    <a:lnTo>
                      <a:pt x="9" y="1"/>
                    </a:lnTo>
                    <a:lnTo>
                      <a:pt x="9" y="1"/>
                    </a:lnTo>
                    <a:lnTo>
                      <a:pt x="4" y="4"/>
                    </a:lnTo>
                    <a:lnTo>
                      <a:pt x="1" y="5"/>
                    </a:lnTo>
                    <a:lnTo>
                      <a:pt x="0" y="8"/>
                    </a:lnTo>
                    <a:lnTo>
                      <a:pt x="0" y="8"/>
                    </a:lnTo>
                    <a:lnTo>
                      <a:pt x="1" y="13"/>
                    </a:lnTo>
                    <a:lnTo>
                      <a:pt x="1" y="13"/>
                    </a:lnTo>
                    <a:lnTo>
                      <a:pt x="1" y="18"/>
                    </a:lnTo>
                  </a:path>
                </a:pathLst>
              </a:custGeom>
              <a:noFill/>
              <a:ln w="3175">
                <a:solidFill>
                  <a:schemeClr val="tx1">
                    <a:lumMod val="20000"/>
                    <a:lumOff val="80000"/>
                  </a:schemeClr>
                </a:solidFill>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99" name="Freeform 64">
                <a:extLst>
                  <a:ext uri="{FF2B5EF4-FFF2-40B4-BE49-F238E27FC236}">
                    <a16:creationId xmlns:a16="http://schemas.microsoft.com/office/drawing/2014/main" id="{953EE889-0798-4AB1-A92F-AE1E9D205072}"/>
                  </a:ext>
                </a:extLst>
              </p:cNvPr>
              <p:cNvSpPr>
                <a:spLocks/>
              </p:cNvSpPr>
              <p:nvPr/>
            </p:nvSpPr>
            <p:spPr bwMode="auto">
              <a:xfrm>
                <a:off x="4402305" y="4919684"/>
                <a:ext cx="507130" cy="620466"/>
              </a:xfrm>
              <a:custGeom>
                <a:avLst/>
                <a:gdLst>
                  <a:gd name="T0" fmla="*/ 249 w 264"/>
                  <a:gd name="T1" fmla="*/ 237 h 323"/>
                  <a:gd name="T2" fmla="*/ 230 w 264"/>
                  <a:gd name="T3" fmla="*/ 229 h 323"/>
                  <a:gd name="T4" fmla="*/ 217 w 264"/>
                  <a:gd name="T5" fmla="*/ 210 h 323"/>
                  <a:gd name="T6" fmla="*/ 230 w 264"/>
                  <a:gd name="T7" fmla="*/ 177 h 323"/>
                  <a:gd name="T8" fmla="*/ 212 w 264"/>
                  <a:gd name="T9" fmla="*/ 161 h 323"/>
                  <a:gd name="T10" fmla="*/ 229 w 264"/>
                  <a:gd name="T11" fmla="*/ 138 h 323"/>
                  <a:gd name="T12" fmla="*/ 221 w 264"/>
                  <a:gd name="T13" fmla="*/ 120 h 323"/>
                  <a:gd name="T14" fmla="*/ 221 w 264"/>
                  <a:gd name="T15" fmla="*/ 101 h 323"/>
                  <a:gd name="T16" fmla="*/ 217 w 264"/>
                  <a:gd name="T17" fmla="*/ 81 h 323"/>
                  <a:gd name="T18" fmla="*/ 237 w 264"/>
                  <a:gd name="T19" fmla="*/ 73 h 323"/>
                  <a:gd name="T20" fmla="*/ 253 w 264"/>
                  <a:gd name="T21" fmla="*/ 69 h 323"/>
                  <a:gd name="T22" fmla="*/ 236 w 264"/>
                  <a:gd name="T23" fmla="*/ 49 h 323"/>
                  <a:gd name="T24" fmla="*/ 217 w 264"/>
                  <a:gd name="T25" fmla="*/ 17 h 323"/>
                  <a:gd name="T26" fmla="*/ 218 w 264"/>
                  <a:gd name="T27" fmla="*/ 4 h 323"/>
                  <a:gd name="T28" fmla="*/ 204 w 264"/>
                  <a:gd name="T29" fmla="*/ 5 h 323"/>
                  <a:gd name="T30" fmla="*/ 212 w 264"/>
                  <a:gd name="T31" fmla="*/ 21 h 323"/>
                  <a:gd name="T32" fmla="*/ 208 w 264"/>
                  <a:gd name="T33" fmla="*/ 25 h 323"/>
                  <a:gd name="T34" fmla="*/ 190 w 264"/>
                  <a:gd name="T35" fmla="*/ 12 h 323"/>
                  <a:gd name="T36" fmla="*/ 164 w 264"/>
                  <a:gd name="T37" fmla="*/ 25 h 323"/>
                  <a:gd name="T38" fmla="*/ 143 w 264"/>
                  <a:gd name="T39" fmla="*/ 21 h 323"/>
                  <a:gd name="T40" fmla="*/ 108 w 264"/>
                  <a:gd name="T41" fmla="*/ 38 h 323"/>
                  <a:gd name="T42" fmla="*/ 87 w 264"/>
                  <a:gd name="T43" fmla="*/ 69 h 323"/>
                  <a:gd name="T44" fmla="*/ 69 w 264"/>
                  <a:gd name="T45" fmla="*/ 83 h 323"/>
                  <a:gd name="T46" fmla="*/ 63 w 264"/>
                  <a:gd name="T47" fmla="*/ 101 h 323"/>
                  <a:gd name="T48" fmla="*/ 80 w 264"/>
                  <a:gd name="T49" fmla="*/ 99 h 323"/>
                  <a:gd name="T50" fmla="*/ 97 w 264"/>
                  <a:gd name="T51" fmla="*/ 86 h 323"/>
                  <a:gd name="T52" fmla="*/ 115 w 264"/>
                  <a:gd name="T53" fmla="*/ 85 h 323"/>
                  <a:gd name="T54" fmla="*/ 117 w 264"/>
                  <a:gd name="T55" fmla="*/ 105 h 323"/>
                  <a:gd name="T56" fmla="*/ 123 w 264"/>
                  <a:gd name="T57" fmla="*/ 119 h 323"/>
                  <a:gd name="T58" fmla="*/ 120 w 264"/>
                  <a:gd name="T59" fmla="*/ 135 h 323"/>
                  <a:gd name="T60" fmla="*/ 132 w 264"/>
                  <a:gd name="T61" fmla="*/ 140 h 323"/>
                  <a:gd name="T62" fmla="*/ 120 w 264"/>
                  <a:gd name="T63" fmla="*/ 159 h 323"/>
                  <a:gd name="T64" fmla="*/ 103 w 264"/>
                  <a:gd name="T65" fmla="*/ 188 h 323"/>
                  <a:gd name="T66" fmla="*/ 79 w 264"/>
                  <a:gd name="T67" fmla="*/ 204 h 323"/>
                  <a:gd name="T68" fmla="*/ 57 w 264"/>
                  <a:gd name="T69" fmla="*/ 208 h 323"/>
                  <a:gd name="T70" fmla="*/ 47 w 264"/>
                  <a:gd name="T71" fmla="*/ 222 h 323"/>
                  <a:gd name="T72" fmla="*/ 25 w 264"/>
                  <a:gd name="T73" fmla="*/ 222 h 323"/>
                  <a:gd name="T74" fmla="*/ 12 w 264"/>
                  <a:gd name="T75" fmla="*/ 237 h 323"/>
                  <a:gd name="T76" fmla="*/ 0 w 264"/>
                  <a:gd name="T77" fmla="*/ 247 h 323"/>
                  <a:gd name="T78" fmla="*/ 19 w 264"/>
                  <a:gd name="T79" fmla="*/ 258 h 323"/>
                  <a:gd name="T80" fmla="*/ 12 w 264"/>
                  <a:gd name="T81" fmla="*/ 274 h 323"/>
                  <a:gd name="T82" fmla="*/ 29 w 264"/>
                  <a:gd name="T83" fmla="*/ 273 h 323"/>
                  <a:gd name="T84" fmla="*/ 40 w 264"/>
                  <a:gd name="T85" fmla="*/ 261 h 323"/>
                  <a:gd name="T86" fmla="*/ 40 w 264"/>
                  <a:gd name="T87" fmla="*/ 274 h 323"/>
                  <a:gd name="T88" fmla="*/ 24 w 264"/>
                  <a:gd name="T89" fmla="*/ 281 h 323"/>
                  <a:gd name="T90" fmla="*/ 47 w 264"/>
                  <a:gd name="T91" fmla="*/ 283 h 323"/>
                  <a:gd name="T92" fmla="*/ 60 w 264"/>
                  <a:gd name="T93" fmla="*/ 279 h 323"/>
                  <a:gd name="T94" fmla="*/ 84 w 264"/>
                  <a:gd name="T95" fmla="*/ 269 h 323"/>
                  <a:gd name="T96" fmla="*/ 93 w 264"/>
                  <a:gd name="T97" fmla="*/ 263 h 323"/>
                  <a:gd name="T98" fmla="*/ 96 w 264"/>
                  <a:gd name="T99" fmla="*/ 277 h 323"/>
                  <a:gd name="T100" fmla="*/ 115 w 264"/>
                  <a:gd name="T101" fmla="*/ 279 h 323"/>
                  <a:gd name="T102" fmla="*/ 112 w 264"/>
                  <a:gd name="T103" fmla="*/ 284 h 323"/>
                  <a:gd name="T104" fmla="*/ 101 w 264"/>
                  <a:gd name="T105" fmla="*/ 292 h 323"/>
                  <a:gd name="T106" fmla="*/ 123 w 264"/>
                  <a:gd name="T107" fmla="*/ 296 h 323"/>
                  <a:gd name="T108" fmla="*/ 133 w 264"/>
                  <a:gd name="T109" fmla="*/ 290 h 323"/>
                  <a:gd name="T110" fmla="*/ 153 w 264"/>
                  <a:gd name="T111" fmla="*/ 300 h 323"/>
                  <a:gd name="T112" fmla="*/ 164 w 264"/>
                  <a:gd name="T113" fmla="*/ 308 h 323"/>
                  <a:gd name="T114" fmla="*/ 193 w 264"/>
                  <a:gd name="T115" fmla="*/ 323 h 323"/>
                  <a:gd name="T116" fmla="*/ 213 w 264"/>
                  <a:gd name="T117" fmla="*/ 310 h 323"/>
                  <a:gd name="T118" fmla="*/ 233 w 264"/>
                  <a:gd name="T119" fmla="*/ 298 h 323"/>
                  <a:gd name="T120" fmla="*/ 261 w 264"/>
                  <a:gd name="T121" fmla="*/ 282 h 323"/>
                  <a:gd name="T122" fmla="*/ 264 w 264"/>
                  <a:gd name="T123" fmla="*/ 25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4" h="323">
                    <a:moveTo>
                      <a:pt x="264" y="250"/>
                    </a:moveTo>
                    <a:lnTo>
                      <a:pt x="264" y="250"/>
                    </a:lnTo>
                    <a:lnTo>
                      <a:pt x="264" y="249"/>
                    </a:lnTo>
                    <a:lnTo>
                      <a:pt x="264" y="249"/>
                    </a:lnTo>
                    <a:lnTo>
                      <a:pt x="261" y="249"/>
                    </a:lnTo>
                    <a:lnTo>
                      <a:pt x="257" y="247"/>
                    </a:lnTo>
                    <a:lnTo>
                      <a:pt x="257" y="247"/>
                    </a:lnTo>
                    <a:lnTo>
                      <a:pt x="253" y="246"/>
                    </a:lnTo>
                    <a:lnTo>
                      <a:pt x="253" y="246"/>
                    </a:lnTo>
                    <a:lnTo>
                      <a:pt x="252" y="242"/>
                    </a:lnTo>
                    <a:lnTo>
                      <a:pt x="252" y="242"/>
                    </a:lnTo>
                    <a:lnTo>
                      <a:pt x="249" y="237"/>
                    </a:lnTo>
                    <a:lnTo>
                      <a:pt x="249" y="237"/>
                    </a:lnTo>
                    <a:lnTo>
                      <a:pt x="245" y="233"/>
                    </a:lnTo>
                    <a:lnTo>
                      <a:pt x="242" y="233"/>
                    </a:lnTo>
                    <a:lnTo>
                      <a:pt x="240" y="233"/>
                    </a:lnTo>
                    <a:lnTo>
                      <a:pt x="240" y="233"/>
                    </a:lnTo>
                    <a:lnTo>
                      <a:pt x="238" y="233"/>
                    </a:lnTo>
                    <a:lnTo>
                      <a:pt x="236" y="236"/>
                    </a:lnTo>
                    <a:lnTo>
                      <a:pt x="234" y="236"/>
                    </a:lnTo>
                    <a:lnTo>
                      <a:pt x="232" y="234"/>
                    </a:lnTo>
                    <a:lnTo>
                      <a:pt x="232" y="234"/>
                    </a:lnTo>
                    <a:lnTo>
                      <a:pt x="230" y="229"/>
                    </a:lnTo>
                    <a:lnTo>
                      <a:pt x="230" y="229"/>
                    </a:lnTo>
                    <a:lnTo>
                      <a:pt x="229" y="226"/>
                    </a:lnTo>
                    <a:lnTo>
                      <a:pt x="226" y="224"/>
                    </a:lnTo>
                    <a:lnTo>
                      <a:pt x="226" y="224"/>
                    </a:lnTo>
                    <a:lnTo>
                      <a:pt x="222" y="221"/>
                    </a:lnTo>
                    <a:lnTo>
                      <a:pt x="222" y="221"/>
                    </a:lnTo>
                    <a:lnTo>
                      <a:pt x="221" y="218"/>
                    </a:lnTo>
                    <a:lnTo>
                      <a:pt x="221" y="218"/>
                    </a:lnTo>
                    <a:lnTo>
                      <a:pt x="221" y="216"/>
                    </a:lnTo>
                    <a:lnTo>
                      <a:pt x="221" y="216"/>
                    </a:lnTo>
                    <a:lnTo>
                      <a:pt x="218" y="212"/>
                    </a:lnTo>
                    <a:lnTo>
                      <a:pt x="218" y="212"/>
                    </a:lnTo>
                    <a:lnTo>
                      <a:pt x="217" y="210"/>
                    </a:lnTo>
                    <a:lnTo>
                      <a:pt x="216" y="208"/>
                    </a:lnTo>
                    <a:lnTo>
                      <a:pt x="216" y="202"/>
                    </a:lnTo>
                    <a:lnTo>
                      <a:pt x="216" y="202"/>
                    </a:lnTo>
                    <a:lnTo>
                      <a:pt x="217" y="195"/>
                    </a:lnTo>
                    <a:lnTo>
                      <a:pt x="221" y="189"/>
                    </a:lnTo>
                    <a:lnTo>
                      <a:pt x="221" y="189"/>
                    </a:lnTo>
                    <a:lnTo>
                      <a:pt x="224" y="187"/>
                    </a:lnTo>
                    <a:lnTo>
                      <a:pt x="228" y="184"/>
                    </a:lnTo>
                    <a:lnTo>
                      <a:pt x="228" y="184"/>
                    </a:lnTo>
                    <a:lnTo>
                      <a:pt x="229" y="180"/>
                    </a:lnTo>
                    <a:lnTo>
                      <a:pt x="230" y="177"/>
                    </a:lnTo>
                    <a:lnTo>
                      <a:pt x="230" y="177"/>
                    </a:lnTo>
                    <a:lnTo>
                      <a:pt x="230" y="173"/>
                    </a:lnTo>
                    <a:lnTo>
                      <a:pt x="232" y="171"/>
                    </a:lnTo>
                    <a:lnTo>
                      <a:pt x="232" y="171"/>
                    </a:lnTo>
                    <a:lnTo>
                      <a:pt x="232" y="169"/>
                    </a:lnTo>
                    <a:lnTo>
                      <a:pt x="232" y="169"/>
                    </a:lnTo>
                    <a:lnTo>
                      <a:pt x="229" y="169"/>
                    </a:lnTo>
                    <a:lnTo>
                      <a:pt x="228" y="168"/>
                    </a:lnTo>
                    <a:lnTo>
                      <a:pt x="224" y="168"/>
                    </a:lnTo>
                    <a:lnTo>
                      <a:pt x="224" y="168"/>
                    </a:lnTo>
                    <a:lnTo>
                      <a:pt x="220" y="167"/>
                    </a:lnTo>
                    <a:lnTo>
                      <a:pt x="217" y="165"/>
                    </a:lnTo>
                    <a:lnTo>
                      <a:pt x="212" y="161"/>
                    </a:lnTo>
                    <a:lnTo>
                      <a:pt x="212" y="161"/>
                    </a:lnTo>
                    <a:lnTo>
                      <a:pt x="206" y="159"/>
                    </a:lnTo>
                    <a:lnTo>
                      <a:pt x="205" y="156"/>
                    </a:lnTo>
                    <a:lnTo>
                      <a:pt x="206" y="152"/>
                    </a:lnTo>
                    <a:lnTo>
                      <a:pt x="206" y="152"/>
                    </a:lnTo>
                    <a:lnTo>
                      <a:pt x="209" y="150"/>
                    </a:lnTo>
                    <a:lnTo>
                      <a:pt x="212" y="147"/>
                    </a:lnTo>
                    <a:lnTo>
                      <a:pt x="220" y="144"/>
                    </a:lnTo>
                    <a:lnTo>
                      <a:pt x="220" y="144"/>
                    </a:lnTo>
                    <a:lnTo>
                      <a:pt x="226" y="143"/>
                    </a:lnTo>
                    <a:lnTo>
                      <a:pt x="229" y="140"/>
                    </a:lnTo>
                    <a:lnTo>
                      <a:pt x="229" y="138"/>
                    </a:lnTo>
                    <a:lnTo>
                      <a:pt x="229" y="138"/>
                    </a:lnTo>
                    <a:lnTo>
                      <a:pt x="229" y="136"/>
                    </a:lnTo>
                    <a:lnTo>
                      <a:pt x="228" y="135"/>
                    </a:lnTo>
                    <a:lnTo>
                      <a:pt x="224" y="136"/>
                    </a:lnTo>
                    <a:lnTo>
                      <a:pt x="220" y="138"/>
                    </a:lnTo>
                    <a:lnTo>
                      <a:pt x="216" y="138"/>
                    </a:lnTo>
                    <a:lnTo>
                      <a:pt x="216" y="138"/>
                    </a:lnTo>
                    <a:lnTo>
                      <a:pt x="213" y="136"/>
                    </a:lnTo>
                    <a:lnTo>
                      <a:pt x="212" y="134"/>
                    </a:lnTo>
                    <a:lnTo>
                      <a:pt x="213" y="131"/>
                    </a:lnTo>
                    <a:lnTo>
                      <a:pt x="214" y="128"/>
                    </a:lnTo>
                    <a:lnTo>
                      <a:pt x="221" y="120"/>
                    </a:lnTo>
                    <a:lnTo>
                      <a:pt x="221" y="120"/>
                    </a:lnTo>
                    <a:lnTo>
                      <a:pt x="222" y="118"/>
                    </a:lnTo>
                    <a:lnTo>
                      <a:pt x="224" y="114"/>
                    </a:lnTo>
                    <a:lnTo>
                      <a:pt x="224" y="114"/>
                    </a:lnTo>
                    <a:lnTo>
                      <a:pt x="226" y="113"/>
                    </a:lnTo>
                    <a:lnTo>
                      <a:pt x="229" y="111"/>
                    </a:lnTo>
                    <a:lnTo>
                      <a:pt x="229" y="111"/>
                    </a:lnTo>
                    <a:lnTo>
                      <a:pt x="230" y="110"/>
                    </a:lnTo>
                    <a:lnTo>
                      <a:pt x="230" y="109"/>
                    </a:lnTo>
                    <a:lnTo>
                      <a:pt x="229" y="105"/>
                    </a:lnTo>
                    <a:lnTo>
                      <a:pt x="225" y="102"/>
                    </a:lnTo>
                    <a:lnTo>
                      <a:pt x="221" y="101"/>
                    </a:lnTo>
                    <a:lnTo>
                      <a:pt x="221" y="101"/>
                    </a:lnTo>
                    <a:lnTo>
                      <a:pt x="217" y="99"/>
                    </a:lnTo>
                    <a:lnTo>
                      <a:pt x="212" y="98"/>
                    </a:lnTo>
                    <a:lnTo>
                      <a:pt x="212" y="98"/>
                    </a:lnTo>
                    <a:lnTo>
                      <a:pt x="212" y="98"/>
                    </a:lnTo>
                    <a:lnTo>
                      <a:pt x="212" y="98"/>
                    </a:lnTo>
                    <a:lnTo>
                      <a:pt x="212" y="91"/>
                    </a:lnTo>
                    <a:lnTo>
                      <a:pt x="212" y="91"/>
                    </a:lnTo>
                    <a:lnTo>
                      <a:pt x="213" y="87"/>
                    </a:lnTo>
                    <a:lnTo>
                      <a:pt x="216" y="85"/>
                    </a:lnTo>
                    <a:lnTo>
                      <a:pt x="216" y="85"/>
                    </a:lnTo>
                    <a:lnTo>
                      <a:pt x="217" y="81"/>
                    </a:lnTo>
                    <a:lnTo>
                      <a:pt x="221" y="78"/>
                    </a:lnTo>
                    <a:lnTo>
                      <a:pt x="221" y="78"/>
                    </a:lnTo>
                    <a:lnTo>
                      <a:pt x="225" y="74"/>
                    </a:lnTo>
                    <a:lnTo>
                      <a:pt x="226" y="72"/>
                    </a:lnTo>
                    <a:lnTo>
                      <a:pt x="229" y="72"/>
                    </a:lnTo>
                    <a:lnTo>
                      <a:pt x="229" y="72"/>
                    </a:lnTo>
                    <a:lnTo>
                      <a:pt x="232" y="73"/>
                    </a:lnTo>
                    <a:lnTo>
                      <a:pt x="233" y="74"/>
                    </a:lnTo>
                    <a:lnTo>
                      <a:pt x="233" y="74"/>
                    </a:lnTo>
                    <a:lnTo>
                      <a:pt x="234" y="74"/>
                    </a:lnTo>
                    <a:lnTo>
                      <a:pt x="237" y="73"/>
                    </a:lnTo>
                    <a:lnTo>
                      <a:pt x="237" y="73"/>
                    </a:lnTo>
                    <a:lnTo>
                      <a:pt x="238" y="73"/>
                    </a:lnTo>
                    <a:lnTo>
                      <a:pt x="241" y="74"/>
                    </a:lnTo>
                    <a:lnTo>
                      <a:pt x="244" y="77"/>
                    </a:lnTo>
                    <a:lnTo>
                      <a:pt x="244" y="77"/>
                    </a:lnTo>
                    <a:lnTo>
                      <a:pt x="245" y="78"/>
                    </a:lnTo>
                    <a:lnTo>
                      <a:pt x="246" y="79"/>
                    </a:lnTo>
                    <a:lnTo>
                      <a:pt x="250" y="78"/>
                    </a:lnTo>
                    <a:lnTo>
                      <a:pt x="253" y="76"/>
                    </a:lnTo>
                    <a:lnTo>
                      <a:pt x="254" y="72"/>
                    </a:lnTo>
                    <a:lnTo>
                      <a:pt x="254" y="72"/>
                    </a:lnTo>
                    <a:lnTo>
                      <a:pt x="253" y="69"/>
                    </a:lnTo>
                    <a:lnTo>
                      <a:pt x="253" y="69"/>
                    </a:lnTo>
                    <a:lnTo>
                      <a:pt x="260" y="68"/>
                    </a:lnTo>
                    <a:lnTo>
                      <a:pt x="260" y="68"/>
                    </a:lnTo>
                    <a:lnTo>
                      <a:pt x="254" y="69"/>
                    </a:lnTo>
                    <a:lnTo>
                      <a:pt x="254" y="69"/>
                    </a:lnTo>
                    <a:lnTo>
                      <a:pt x="248" y="68"/>
                    </a:lnTo>
                    <a:lnTo>
                      <a:pt x="245" y="66"/>
                    </a:lnTo>
                    <a:lnTo>
                      <a:pt x="242" y="64"/>
                    </a:lnTo>
                    <a:lnTo>
                      <a:pt x="242" y="64"/>
                    </a:lnTo>
                    <a:lnTo>
                      <a:pt x="240" y="61"/>
                    </a:lnTo>
                    <a:lnTo>
                      <a:pt x="238" y="57"/>
                    </a:lnTo>
                    <a:lnTo>
                      <a:pt x="236" y="49"/>
                    </a:lnTo>
                    <a:lnTo>
                      <a:pt x="236" y="49"/>
                    </a:lnTo>
                    <a:lnTo>
                      <a:pt x="233" y="45"/>
                    </a:lnTo>
                    <a:lnTo>
                      <a:pt x="232" y="41"/>
                    </a:lnTo>
                    <a:lnTo>
                      <a:pt x="232" y="41"/>
                    </a:lnTo>
                    <a:lnTo>
                      <a:pt x="230" y="37"/>
                    </a:lnTo>
                    <a:lnTo>
                      <a:pt x="229" y="35"/>
                    </a:lnTo>
                    <a:lnTo>
                      <a:pt x="224" y="29"/>
                    </a:lnTo>
                    <a:lnTo>
                      <a:pt x="224" y="29"/>
                    </a:lnTo>
                    <a:lnTo>
                      <a:pt x="217" y="24"/>
                    </a:lnTo>
                    <a:lnTo>
                      <a:pt x="214" y="20"/>
                    </a:lnTo>
                    <a:lnTo>
                      <a:pt x="216" y="19"/>
                    </a:lnTo>
                    <a:lnTo>
                      <a:pt x="217" y="17"/>
                    </a:lnTo>
                    <a:lnTo>
                      <a:pt x="217" y="17"/>
                    </a:lnTo>
                    <a:lnTo>
                      <a:pt x="220" y="16"/>
                    </a:lnTo>
                    <a:lnTo>
                      <a:pt x="222" y="16"/>
                    </a:lnTo>
                    <a:lnTo>
                      <a:pt x="228" y="17"/>
                    </a:lnTo>
                    <a:lnTo>
                      <a:pt x="228" y="17"/>
                    </a:lnTo>
                    <a:lnTo>
                      <a:pt x="228" y="17"/>
                    </a:lnTo>
                    <a:lnTo>
                      <a:pt x="228" y="17"/>
                    </a:lnTo>
                    <a:lnTo>
                      <a:pt x="224" y="13"/>
                    </a:lnTo>
                    <a:lnTo>
                      <a:pt x="224" y="13"/>
                    </a:lnTo>
                    <a:lnTo>
                      <a:pt x="222" y="9"/>
                    </a:lnTo>
                    <a:lnTo>
                      <a:pt x="222" y="9"/>
                    </a:lnTo>
                    <a:lnTo>
                      <a:pt x="220" y="8"/>
                    </a:lnTo>
                    <a:lnTo>
                      <a:pt x="218" y="4"/>
                    </a:lnTo>
                    <a:lnTo>
                      <a:pt x="218" y="4"/>
                    </a:lnTo>
                    <a:lnTo>
                      <a:pt x="218" y="1"/>
                    </a:lnTo>
                    <a:lnTo>
                      <a:pt x="217" y="0"/>
                    </a:lnTo>
                    <a:lnTo>
                      <a:pt x="216" y="0"/>
                    </a:lnTo>
                    <a:lnTo>
                      <a:pt x="216" y="0"/>
                    </a:lnTo>
                    <a:lnTo>
                      <a:pt x="213" y="1"/>
                    </a:lnTo>
                    <a:lnTo>
                      <a:pt x="210" y="3"/>
                    </a:lnTo>
                    <a:lnTo>
                      <a:pt x="210" y="3"/>
                    </a:lnTo>
                    <a:lnTo>
                      <a:pt x="208" y="4"/>
                    </a:lnTo>
                    <a:lnTo>
                      <a:pt x="208" y="4"/>
                    </a:lnTo>
                    <a:lnTo>
                      <a:pt x="205" y="4"/>
                    </a:lnTo>
                    <a:lnTo>
                      <a:pt x="204" y="5"/>
                    </a:lnTo>
                    <a:lnTo>
                      <a:pt x="204" y="5"/>
                    </a:lnTo>
                    <a:lnTo>
                      <a:pt x="204" y="7"/>
                    </a:lnTo>
                    <a:lnTo>
                      <a:pt x="204" y="8"/>
                    </a:lnTo>
                    <a:lnTo>
                      <a:pt x="205" y="11"/>
                    </a:lnTo>
                    <a:lnTo>
                      <a:pt x="205" y="11"/>
                    </a:lnTo>
                    <a:lnTo>
                      <a:pt x="208" y="13"/>
                    </a:lnTo>
                    <a:lnTo>
                      <a:pt x="208" y="13"/>
                    </a:lnTo>
                    <a:lnTo>
                      <a:pt x="209" y="17"/>
                    </a:lnTo>
                    <a:lnTo>
                      <a:pt x="209" y="17"/>
                    </a:lnTo>
                    <a:lnTo>
                      <a:pt x="212" y="19"/>
                    </a:lnTo>
                    <a:lnTo>
                      <a:pt x="212" y="20"/>
                    </a:lnTo>
                    <a:lnTo>
                      <a:pt x="212" y="21"/>
                    </a:lnTo>
                    <a:lnTo>
                      <a:pt x="212" y="21"/>
                    </a:lnTo>
                    <a:lnTo>
                      <a:pt x="212" y="23"/>
                    </a:lnTo>
                    <a:lnTo>
                      <a:pt x="212" y="23"/>
                    </a:lnTo>
                    <a:lnTo>
                      <a:pt x="212" y="24"/>
                    </a:lnTo>
                    <a:lnTo>
                      <a:pt x="212" y="24"/>
                    </a:lnTo>
                    <a:lnTo>
                      <a:pt x="212" y="25"/>
                    </a:lnTo>
                    <a:lnTo>
                      <a:pt x="213" y="27"/>
                    </a:lnTo>
                    <a:lnTo>
                      <a:pt x="213" y="27"/>
                    </a:lnTo>
                    <a:lnTo>
                      <a:pt x="212" y="28"/>
                    </a:lnTo>
                    <a:lnTo>
                      <a:pt x="210" y="27"/>
                    </a:lnTo>
                    <a:lnTo>
                      <a:pt x="208" y="25"/>
                    </a:lnTo>
                    <a:lnTo>
                      <a:pt x="208" y="25"/>
                    </a:lnTo>
                    <a:lnTo>
                      <a:pt x="206" y="24"/>
                    </a:lnTo>
                    <a:lnTo>
                      <a:pt x="206" y="24"/>
                    </a:lnTo>
                    <a:lnTo>
                      <a:pt x="202" y="20"/>
                    </a:lnTo>
                    <a:lnTo>
                      <a:pt x="202" y="20"/>
                    </a:lnTo>
                    <a:lnTo>
                      <a:pt x="200" y="17"/>
                    </a:lnTo>
                    <a:lnTo>
                      <a:pt x="200" y="17"/>
                    </a:lnTo>
                    <a:lnTo>
                      <a:pt x="197" y="16"/>
                    </a:lnTo>
                    <a:lnTo>
                      <a:pt x="197" y="16"/>
                    </a:lnTo>
                    <a:lnTo>
                      <a:pt x="194" y="13"/>
                    </a:lnTo>
                    <a:lnTo>
                      <a:pt x="193" y="12"/>
                    </a:lnTo>
                    <a:lnTo>
                      <a:pt x="190" y="12"/>
                    </a:lnTo>
                    <a:lnTo>
                      <a:pt x="190" y="12"/>
                    </a:lnTo>
                    <a:lnTo>
                      <a:pt x="186" y="13"/>
                    </a:lnTo>
                    <a:lnTo>
                      <a:pt x="184" y="15"/>
                    </a:lnTo>
                    <a:lnTo>
                      <a:pt x="184" y="15"/>
                    </a:lnTo>
                    <a:lnTo>
                      <a:pt x="181" y="17"/>
                    </a:lnTo>
                    <a:lnTo>
                      <a:pt x="178" y="17"/>
                    </a:lnTo>
                    <a:lnTo>
                      <a:pt x="178" y="17"/>
                    </a:lnTo>
                    <a:lnTo>
                      <a:pt x="172" y="20"/>
                    </a:lnTo>
                    <a:lnTo>
                      <a:pt x="172" y="20"/>
                    </a:lnTo>
                    <a:lnTo>
                      <a:pt x="168" y="23"/>
                    </a:lnTo>
                    <a:lnTo>
                      <a:pt x="167" y="24"/>
                    </a:lnTo>
                    <a:lnTo>
                      <a:pt x="164" y="25"/>
                    </a:lnTo>
                    <a:lnTo>
                      <a:pt x="164" y="25"/>
                    </a:lnTo>
                    <a:lnTo>
                      <a:pt x="161" y="25"/>
                    </a:lnTo>
                    <a:lnTo>
                      <a:pt x="157" y="25"/>
                    </a:lnTo>
                    <a:lnTo>
                      <a:pt x="152" y="23"/>
                    </a:lnTo>
                    <a:lnTo>
                      <a:pt x="152" y="23"/>
                    </a:lnTo>
                    <a:lnTo>
                      <a:pt x="152" y="23"/>
                    </a:lnTo>
                    <a:lnTo>
                      <a:pt x="152" y="23"/>
                    </a:lnTo>
                    <a:lnTo>
                      <a:pt x="147" y="19"/>
                    </a:lnTo>
                    <a:lnTo>
                      <a:pt x="144" y="17"/>
                    </a:lnTo>
                    <a:lnTo>
                      <a:pt x="141" y="17"/>
                    </a:lnTo>
                    <a:lnTo>
                      <a:pt x="141" y="17"/>
                    </a:lnTo>
                    <a:lnTo>
                      <a:pt x="143" y="20"/>
                    </a:lnTo>
                    <a:lnTo>
                      <a:pt x="143" y="21"/>
                    </a:lnTo>
                    <a:lnTo>
                      <a:pt x="140" y="24"/>
                    </a:lnTo>
                    <a:lnTo>
                      <a:pt x="136" y="27"/>
                    </a:lnTo>
                    <a:lnTo>
                      <a:pt x="132" y="28"/>
                    </a:lnTo>
                    <a:lnTo>
                      <a:pt x="132" y="28"/>
                    </a:lnTo>
                    <a:lnTo>
                      <a:pt x="128" y="29"/>
                    </a:lnTo>
                    <a:lnTo>
                      <a:pt x="124" y="31"/>
                    </a:lnTo>
                    <a:lnTo>
                      <a:pt x="124" y="31"/>
                    </a:lnTo>
                    <a:lnTo>
                      <a:pt x="120" y="33"/>
                    </a:lnTo>
                    <a:lnTo>
                      <a:pt x="116" y="33"/>
                    </a:lnTo>
                    <a:lnTo>
                      <a:pt x="116" y="33"/>
                    </a:lnTo>
                    <a:lnTo>
                      <a:pt x="112" y="35"/>
                    </a:lnTo>
                    <a:lnTo>
                      <a:pt x="108" y="38"/>
                    </a:lnTo>
                    <a:lnTo>
                      <a:pt x="103" y="46"/>
                    </a:lnTo>
                    <a:lnTo>
                      <a:pt x="103" y="46"/>
                    </a:lnTo>
                    <a:lnTo>
                      <a:pt x="100" y="50"/>
                    </a:lnTo>
                    <a:lnTo>
                      <a:pt x="96" y="54"/>
                    </a:lnTo>
                    <a:lnTo>
                      <a:pt x="96" y="54"/>
                    </a:lnTo>
                    <a:lnTo>
                      <a:pt x="93" y="57"/>
                    </a:lnTo>
                    <a:lnTo>
                      <a:pt x="93" y="57"/>
                    </a:lnTo>
                    <a:lnTo>
                      <a:pt x="92" y="60"/>
                    </a:lnTo>
                    <a:lnTo>
                      <a:pt x="91" y="64"/>
                    </a:lnTo>
                    <a:lnTo>
                      <a:pt x="91" y="64"/>
                    </a:lnTo>
                    <a:lnTo>
                      <a:pt x="87" y="69"/>
                    </a:lnTo>
                    <a:lnTo>
                      <a:pt x="87" y="69"/>
                    </a:lnTo>
                    <a:lnTo>
                      <a:pt x="84" y="73"/>
                    </a:lnTo>
                    <a:lnTo>
                      <a:pt x="81" y="76"/>
                    </a:lnTo>
                    <a:lnTo>
                      <a:pt x="81" y="76"/>
                    </a:lnTo>
                    <a:lnTo>
                      <a:pt x="80" y="77"/>
                    </a:lnTo>
                    <a:lnTo>
                      <a:pt x="77" y="78"/>
                    </a:lnTo>
                    <a:lnTo>
                      <a:pt x="76" y="78"/>
                    </a:lnTo>
                    <a:lnTo>
                      <a:pt x="73" y="79"/>
                    </a:lnTo>
                    <a:lnTo>
                      <a:pt x="73" y="79"/>
                    </a:lnTo>
                    <a:lnTo>
                      <a:pt x="72" y="82"/>
                    </a:lnTo>
                    <a:lnTo>
                      <a:pt x="72" y="82"/>
                    </a:lnTo>
                    <a:lnTo>
                      <a:pt x="69" y="83"/>
                    </a:lnTo>
                    <a:lnTo>
                      <a:pt x="69" y="83"/>
                    </a:lnTo>
                    <a:lnTo>
                      <a:pt x="67" y="85"/>
                    </a:lnTo>
                    <a:lnTo>
                      <a:pt x="64" y="87"/>
                    </a:lnTo>
                    <a:lnTo>
                      <a:pt x="64" y="87"/>
                    </a:lnTo>
                    <a:lnTo>
                      <a:pt x="59" y="94"/>
                    </a:lnTo>
                    <a:lnTo>
                      <a:pt x="59" y="94"/>
                    </a:lnTo>
                    <a:lnTo>
                      <a:pt x="57" y="97"/>
                    </a:lnTo>
                    <a:lnTo>
                      <a:pt x="56" y="101"/>
                    </a:lnTo>
                    <a:lnTo>
                      <a:pt x="56" y="101"/>
                    </a:lnTo>
                    <a:lnTo>
                      <a:pt x="56" y="102"/>
                    </a:lnTo>
                    <a:lnTo>
                      <a:pt x="59" y="102"/>
                    </a:lnTo>
                    <a:lnTo>
                      <a:pt x="63" y="101"/>
                    </a:lnTo>
                    <a:lnTo>
                      <a:pt x="63" y="101"/>
                    </a:lnTo>
                    <a:lnTo>
                      <a:pt x="67" y="101"/>
                    </a:lnTo>
                    <a:lnTo>
                      <a:pt x="67" y="101"/>
                    </a:lnTo>
                    <a:lnTo>
                      <a:pt x="68" y="99"/>
                    </a:lnTo>
                    <a:lnTo>
                      <a:pt x="69" y="98"/>
                    </a:lnTo>
                    <a:lnTo>
                      <a:pt x="69" y="98"/>
                    </a:lnTo>
                    <a:lnTo>
                      <a:pt x="71" y="98"/>
                    </a:lnTo>
                    <a:lnTo>
                      <a:pt x="73" y="101"/>
                    </a:lnTo>
                    <a:lnTo>
                      <a:pt x="75" y="102"/>
                    </a:lnTo>
                    <a:lnTo>
                      <a:pt x="76" y="102"/>
                    </a:lnTo>
                    <a:lnTo>
                      <a:pt x="76" y="102"/>
                    </a:lnTo>
                    <a:lnTo>
                      <a:pt x="79" y="102"/>
                    </a:lnTo>
                    <a:lnTo>
                      <a:pt x="80" y="99"/>
                    </a:lnTo>
                    <a:lnTo>
                      <a:pt x="80" y="94"/>
                    </a:lnTo>
                    <a:lnTo>
                      <a:pt x="80" y="94"/>
                    </a:lnTo>
                    <a:lnTo>
                      <a:pt x="81" y="91"/>
                    </a:lnTo>
                    <a:lnTo>
                      <a:pt x="84" y="90"/>
                    </a:lnTo>
                    <a:lnTo>
                      <a:pt x="84" y="90"/>
                    </a:lnTo>
                    <a:lnTo>
                      <a:pt x="88" y="87"/>
                    </a:lnTo>
                    <a:lnTo>
                      <a:pt x="88" y="87"/>
                    </a:lnTo>
                    <a:lnTo>
                      <a:pt x="89" y="86"/>
                    </a:lnTo>
                    <a:lnTo>
                      <a:pt x="91" y="86"/>
                    </a:lnTo>
                    <a:lnTo>
                      <a:pt x="91" y="86"/>
                    </a:lnTo>
                    <a:lnTo>
                      <a:pt x="97" y="86"/>
                    </a:lnTo>
                    <a:lnTo>
                      <a:pt x="97" y="86"/>
                    </a:lnTo>
                    <a:lnTo>
                      <a:pt x="100" y="86"/>
                    </a:lnTo>
                    <a:lnTo>
                      <a:pt x="103" y="83"/>
                    </a:lnTo>
                    <a:lnTo>
                      <a:pt x="104" y="82"/>
                    </a:lnTo>
                    <a:lnTo>
                      <a:pt x="107" y="82"/>
                    </a:lnTo>
                    <a:lnTo>
                      <a:pt x="107" y="82"/>
                    </a:lnTo>
                    <a:lnTo>
                      <a:pt x="113" y="81"/>
                    </a:lnTo>
                    <a:lnTo>
                      <a:pt x="113" y="81"/>
                    </a:lnTo>
                    <a:lnTo>
                      <a:pt x="116" y="79"/>
                    </a:lnTo>
                    <a:lnTo>
                      <a:pt x="119" y="79"/>
                    </a:lnTo>
                    <a:lnTo>
                      <a:pt x="119" y="79"/>
                    </a:lnTo>
                    <a:lnTo>
                      <a:pt x="117" y="82"/>
                    </a:lnTo>
                    <a:lnTo>
                      <a:pt x="115" y="85"/>
                    </a:lnTo>
                    <a:lnTo>
                      <a:pt x="113" y="87"/>
                    </a:lnTo>
                    <a:lnTo>
                      <a:pt x="113" y="89"/>
                    </a:lnTo>
                    <a:lnTo>
                      <a:pt x="115" y="91"/>
                    </a:lnTo>
                    <a:lnTo>
                      <a:pt x="115" y="91"/>
                    </a:lnTo>
                    <a:lnTo>
                      <a:pt x="116" y="93"/>
                    </a:lnTo>
                    <a:lnTo>
                      <a:pt x="116" y="95"/>
                    </a:lnTo>
                    <a:lnTo>
                      <a:pt x="116" y="95"/>
                    </a:lnTo>
                    <a:lnTo>
                      <a:pt x="115" y="98"/>
                    </a:lnTo>
                    <a:lnTo>
                      <a:pt x="115" y="101"/>
                    </a:lnTo>
                    <a:lnTo>
                      <a:pt x="115" y="101"/>
                    </a:lnTo>
                    <a:lnTo>
                      <a:pt x="115" y="103"/>
                    </a:lnTo>
                    <a:lnTo>
                      <a:pt x="117" y="105"/>
                    </a:lnTo>
                    <a:lnTo>
                      <a:pt x="120" y="109"/>
                    </a:lnTo>
                    <a:lnTo>
                      <a:pt x="120" y="109"/>
                    </a:lnTo>
                    <a:lnTo>
                      <a:pt x="121" y="111"/>
                    </a:lnTo>
                    <a:lnTo>
                      <a:pt x="123" y="113"/>
                    </a:lnTo>
                    <a:lnTo>
                      <a:pt x="123" y="113"/>
                    </a:lnTo>
                    <a:lnTo>
                      <a:pt x="125" y="113"/>
                    </a:lnTo>
                    <a:lnTo>
                      <a:pt x="128" y="111"/>
                    </a:lnTo>
                    <a:lnTo>
                      <a:pt x="128" y="111"/>
                    </a:lnTo>
                    <a:lnTo>
                      <a:pt x="128" y="113"/>
                    </a:lnTo>
                    <a:lnTo>
                      <a:pt x="127" y="115"/>
                    </a:lnTo>
                    <a:lnTo>
                      <a:pt x="123" y="119"/>
                    </a:lnTo>
                    <a:lnTo>
                      <a:pt x="123" y="119"/>
                    </a:lnTo>
                    <a:lnTo>
                      <a:pt x="121" y="119"/>
                    </a:lnTo>
                    <a:lnTo>
                      <a:pt x="120" y="120"/>
                    </a:lnTo>
                    <a:lnTo>
                      <a:pt x="120" y="120"/>
                    </a:lnTo>
                    <a:lnTo>
                      <a:pt x="119" y="124"/>
                    </a:lnTo>
                    <a:lnTo>
                      <a:pt x="119" y="124"/>
                    </a:lnTo>
                    <a:lnTo>
                      <a:pt x="117" y="126"/>
                    </a:lnTo>
                    <a:lnTo>
                      <a:pt x="117" y="127"/>
                    </a:lnTo>
                    <a:lnTo>
                      <a:pt x="117" y="127"/>
                    </a:lnTo>
                    <a:lnTo>
                      <a:pt x="117" y="132"/>
                    </a:lnTo>
                    <a:lnTo>
                      <a:pt x="117" y="132"/>
                    </a:lnTo>
                    <a:lnTo>
                      <a:pt x="120" y="135"/>
                    </a:lnTo>
                    <a:lnTo>
                      <a:pt x="120" y="135"/>
                    </a:lnTo>
                    <a:lnTo>
                      <a:pt x="120" y="139"/>
                    </a:lnTo>
                    <a:lnTo>
                      <a:pt x="120" y="142"/>
                    </a:lnTo>
                    <a:lnTo>
                      <a:pt x="123" y="143"/>
                    </a:lnTo>
                    <a:lnTo>
                      <a:pt x="123" y="143"/>
                    </a:lnTo>
                    <a:lnTo>
                      <a:pt x="125" y="143"/>
                    </a:lnTo>
                    <a:lnTo>
                      <a:pt x="127" y="142"/>
                    </a:lnTo>
                    <a:lnTo>
                      <a:pt x="129" y="140"/>
                    </a:lnTo>
                    <a:lnTo>
                      <a:pt x="132" y="140"/>
                    </a:lnTo>
                    <a:lnTo>
                      <a:pt x="132" y="140"/>
                    </a:lnTo>
                    <a:lnTo>
                      <a:pt x="132" y="140"/>
                    </a:lnTo>
                    <a:lnTo>
                      <a:pt x="132" y="140"/>
                    </a:lnTo>
                    <a:lnTo>
                      <a:pt x="132" y="140"/>
                    </a:lnTo>
                    <a:lnTo>
                      <a:pt x="132" y="140"/>
                    </a:lnTo>
                    <a:lnTo>
                      <a:pt x="131" y="143"/>
                    </a:lnTo>
                    <a:lnTo>
                      <a:pt x="128" y="144"/>
                    </a:lnTo>
                    <a:lnTo>
                      <a:pt x="128" y="144"/>
                    </a:lnTo>
                    <a:lnTo>
                      <a:pt x="124" y="144"/>
                    </a:lnTo>
                    <a:lnTo>
                      <a:pt x="123" y="146"/>
                    </a:lnTo>
                    <a:lnTo>
                      <a:pt x="123" y="146"/>
                    </a:lnTo>
                    <a:lnTo>
                      <a:pt x="123" y="146"/>
                    </a:lnTo>
                    <a:lnTo>
                      <a:pt x="121" y="150"/>
                    </a:lnTo>
                    <a:lnTo>
                      <a:pt x="121" y="152"/>
                    </a:lnTo>
                    <a:lnTo>
                      <a:pt x="121" y="152"/>
                    </a:lnTo>
                    <a:lnTo>
                      <a:pt x="120" y="159"/>
                    </a:lnTo>
                    <a:lnTo>
                      <a:pt x="120" y="159"/>
                    </a:lnTo>
                    <a:lnTo>
                      <a:pt x="116" y="167"/>
                    </a:lnTo>
                    <a:lnTo>
                      <a:pt x="116" y="167"/>
                    </a:lnTo>
                    <a:lnTo>
                      <a:pt x="115" y="171"/>
                    </a:lnTo>
                    <a:lnTo>
                      <a:pt x="112" y="175"/>
                    </a:lnTo>
                    <a:lnTo>
                      <a:pt x="112" y="175"/>
                    </a:lnTo>
                    <a:lnTo>
                      <a:pt x="109" y="181"/>
                    </a:lnTo>
                    <a:lnTo>
                      <a:pt x="109" y="181"/>
                    </a:lnTo>
                    <a:lnTo>
                      <a:pt x="105" y="185"/>
                    </a:lnTo>
                    <a:lnTo>
                      <a:pt x="105" y="185"/>
                    </a:lnTo>
                    <a:lnTo>
                      <a:pt x="103" y="188"/>
                    </a:lnTo>
                    <a:lnTo>
                      <a:pt x="103" y="188"/>
                    </a:lnTo>
                    <a:lnTo>
                      <a:pt x="99" y="192"/>
                    </a:lnTo>
                    <a:lnTo>
                      <a:pt x="93" y="193"/>
                    </a:lnTo>
                    <a:lnTo>
                      <a:pt x="93" y="193"/>
                    </a:lnTo>
                    <a:lnTo>
                      <a:pt x="92" y="193"/>
                    </a:lnTo>
                    <a:lnTo>
                      <a:pt x="89" y="193"/>
                    </a:lnTo>
                    <a:lnTo>
                      <a:pt x="89" y="193"/>
                    </a:lnTo>
                    <a:lnTo>
                      <a:pt x="88" y="196"/>
                    </a:lnTo>
                    <a:lnTo>
                      <a:pt x="87" y="199"/>
                    </a:lnTo>
                    <a:lnTo>
                      <a:pt x="87" y="199"/>
                    </a:lnTo>
                    <a:lnTo>
                      <a:pt x="83" y="201"/>
                    </a:lnTo>
                    <a:lnTo>
                      <a:pt x="79" y="204"/>
                    </a:lnTo>
                    <a:lnTo>
                      <a:pt x="79" y="204"/>
                    </a:lnTo>
                    <a:lnTo>
                      <a:pt x="75" y="205"/>
                    </a:lnTo>
                    <a:lnTo>
                      <a:pt x="69" y="206"/>
                    </a:lnTo>
                    <a:lnTo>
                      <a:pt x="69" y="206"/>
                    </a:lnTo>
                    <a:lnTo>
                      <a:pt x="64" y="206"/>
                    </a:lnTo>
                    <a:lnTo>
                      <a:pt x="64" y="206"/>
                    </a:lnTo>
                    <a:lnTo>
                      <a:pt x="63" y="208"/>
                    </a:lnTo>
                    <a:lnTo>
                      <a:pt x="63" y="209"/>
                    </a:lnTo>
                    <a:lnTo>
                      <a:pt x="63" y="209"/>
                    </a:lnTo>
                    <a:lnTo>
                      <a:pt x="61" y="210"/>
                    </a:lnTo>
                    <a:lnTo>
                      <a:pt x="60" y="210"/>
                    </a:lnTo>
                    <a:lnTo>
                      <a:pt x="60" y="209"/>
                    </a:lnTo>
                    <a:lnTo>
                      <a:pt x="57" y="208"/>
                    </a:lnTo>
                    <a:lnTo>
                      <a:pt x="57" y="208"/>
                    </a:lnTo>
                    <a:lnTo>
                      <a:pt x="55" y="212"/>
                    </a:lnTo>
                    <a:lnTo>
                      <a:pt x="55" y="212"/>
                    </a:lnTo>
                    <a:lnTo>
                      <a:pt x="53" y="213"/>
                    </a:lnTo>
                    <a:lnTo>
                      <a:pt x="53" y="216"/>
                    </a:lnTo>
                    <a:lnTo>
                      <a:pt x="53" y="216"/>
                    </a:lnTo>
                    <a:lnTo>
                      <a:pt x="52" y="217"/>
                    </a:lnTo>
                    <a:lnTo>
                      <a:pt x="51" y="217"/>
                    </a:lnTo>
                    <a:lnTo>
                      <a:pt x="49" y="218"/>
                    </a:lnTo>
                    <a:lnTo>
                      <a:pt x="48" y="220"/>
                    </a:lnTo>
                    <a:lnTo>
                      <a:pt x="48" y="220"/>
                    </a:lnTo>
                    <a:lnTo>
                      <a:pt x="47" y="222"/>
                    </a:lnTo>
                    <a:lnTo>
                      <a:pt x="45" y="222"/>
                    </a:lnTo>
                    <a:lnTo>
                      <a:pt x="44" y="224"/>
                    </a:lnTo>
                    <a:lnTo>
                      <a:pt x="44" y="224"/>
                    </a:lnTo>
                    <a:lnTo>
                      <a:pt x="40" y="224"/>
                    </a:lnTo>
                    <a:lnTo>
                      <a:pt x="36" y="225"/>
                    </a:lnTo>
                    <a:lnTo>
                      <a:pt x="36" y="225"/>
                    </a:lnTo>
                    <a:lnTo>
                      <a:pt x="33" y="225"/>
                    </a:lnTo>
                    <a:lnTo>
                      <a:pt x="31" y="225"/>
                    </a:lnTo>
                    <a:lnTo>
                      <a:pt x="31" y="225"/>
                    </a:lnTo>
                    <a:lnTo>
                      <a:pt x="28" y="224"/>
                    </a:lnTo>
                    <a:lnTo>
                      <a:pt x="25" y="222"/>
                    </a:lnTo>
                    <a:lnTo>
                      <a:pt x="25" y="222"/>
                    </a:lnTo>
                    <a:lnTo>
                      <a:pt x="23" y="224"/>
                    </a:lnTo>
                    <a:lnTo>
                      <a:pt x="21" y="226"/>
                    </a:lnTo>
                    <a:lnTo>
                      <a:pt x="21" y="226"/>
                    </a:lnTo>
                    <a:lnTo>
                      <a:pt x="23" y="229"/>
                    </a:lnTo>
                    <a:lnTo>
                      <a:pt x="23" y="232"/>
                    </a:lnTo>
                    <a:lnTo>
                      <a:pt x="23" y="232"/>
                    </a:lnTo>
                    <a:lnTo>
                      <a:pt x="20" y="233"/>
                    </a:lnTo>
                    <a:lnTo>
                      <a:pt x="18" y="234"/>
                    </a:lnTo>
                    <a:lnTo>
                      <a:pt x="18" y="234"/>
                    </a:lnTo>
                    <a:lnTo>
                      <a:pt x="14" y="234"/>
                    </a:lnTo>
                    <a:lnTo>
                      <a:pt x="12" y="237"/>
                    </a:lnTo>
                    <a:lnTo>
                      <a:pt x="12" y="237"/>
                    </a:lnTo>
                    <a:lnTo>
                      <a:pt x="10" y="238"/>
                    </a:lnTo>
                    <a:lnTo>
                      <a:pt x="7" y="238"/>
                    </a:lnTo>
                    <a:lnTo>
                      <a:pt x="6" y="238"/>
                    </a:lnTo>
                    <a:lnTo>
                      <a:pt x="3" y="240"/>
                    </a:lnTo>
                    <a:lnTo>
                      <a:pt x="3" y="240"/>
                    </a:lnTo>
                    <a:lnTo>
                      <a:pt x="2" y="241"/>
                    </a:lnTo>
                    <a:lnTo>
                      <a:pt x="2" y="243"/>
                    </a:lnTo>
                    <a:lnTo>
                      <a:pt x="2" y="243"/>
                    </a:lnTo>
                    <a:lnTo>
                      <a:pt x="2" y="245"/>
                    </a:lnTo>
                    <a:lnTo>
                      <a:pt x="0" y="246"/>
                    </a:lnTo>
                    <a:lnTo>
                      <a:pt x="0" y="246"/>
                    </a:lnTo>
                    <a:lnTo>
                      <a:pt x="0" y="247"/>
                    </a:lnTo>
                    <a:lnTo>
                      <a:pt x="2" y="249"/>
                    </a:lnTo>
                    <a:lnTo>
                      <a:pt x="4" y="247"/>
                    </a:lnTo>
                    <a:lnTo>
                      <a:pt x="4" y="247"/>
                    </a:lnTo>
                    <a:lnTo>
                      <a:pt x="8" y="246"/>
                    </a:lnTo>
                    <a:lnTo>
                      <a:pt x="12" y="247"/>
                    </a:lnTo>
                    <a:lnTo>
                      <a:pt x="12" y="247"/>
                    </a:lnTo>
                    <a:lnTo>
                      <a:pt x="16" y="249"/>
                    </a:lnTo>
                    <a:lnTo>
                      <a:pt x="19" y="251"/>
                    </a:lnTo>
                    <a:lnTo>
                      <a:pt x="19" y="251"/>
                    </a:lnTo>
                    <a:lnTo>
                      <a:pt x="20" y="254"/>
                    </a:lnTo>
                    <a:lnTo>
                      <a:pt x="19" y="258"/>
                    </a:lnTo>
                    <a:lnTo>
                      <a:pt x="19" y="258"/>
                    </a:lnTo>
                    <a:lnTo>
                      <a:pt x="19" y="259"/>
                    </a:lnTo>
                    <a:lnTo>
                      <a:pt x="19" y="262"/>
                    </a:lnTo>
                    <a:lnTo>
                      <a:pt x="19" y="262"/>
                    </a:lnTo>
                    <a:lnTo>
                      <a:pt x="15" y="263"/>
                    </a:lnTo>
                    <a:lnTo>
                      <a:pt x="15" y="263"/>
                    </a:lnTo>
                    <a:lnTo>
                      <a:pt x="10" y="266"/>
                    </a:lnTo>
                    <a:lnTo>
                      <a:pt x="8" y="267"/>
                    </a:lnTo>
                    <a:lnTo>
                      <a:pt x="8" y="269"/>
                    </a:lnTo>
                    <a:lnTo>
                      <a:pt x="8" y="269"/>
                    </a:lnTo>
                    <a:lnTo>
                      <a:pt x="10" y="269"/>
                    </a:lnTo>
                    <a:lnTo>
                      <a:pt x="11" y="270"/>
                    </a:lnTo>
                    <a:lnTo>
                      <a:pt x="12" y="274"/>
                    </a:lnTo>
                    <a:lnTo>
                      <a:pt x="12" y="274"/>
                    </a:lnTo>
                    <a:lnTo>
                      <a:pt x="14" y="274"/>
                    </a:lnTo>
                    <a:lnTo>
                      <a:pt x="14" y="274"/>
                    </a:lnTo>
                    <a:lnTo>
                      <a:pt x="15" y="274"/>
                    </a:lnTo>
                    <a:lnTo>
                      <a:pt x="15" y="271"/>
                    </a:lnTo>
                    <a:lnTo>
                      <a:pt x="15" y="271"/>
                    </a:lnTo>
                    <a:lnTo>
                      <a:pt x="19" y="273"/>
                    </a:lnTo>
                    <a:lnTo>
                      <a:pt x="19" y="273"/>
                    </a:lnTo>
                    <a:lnTo>
                      <a:pt x="23" y="271"/>
                    </a:lnTo>
                    <a:lnTo>
                      <a:pt x="23" y="271"/>
                    </a:lnTo>
                    <a:lnTo>
                      <a:pt x="25" y="273"/>
                    </a:lnTo>
                    <a:lnTo>
                      <a:pt x="29" y="273"/>
                    </a:lnTo>
                    <a:lnTo>
                      <a:pt x="29" y="273"/>
                    </a:lnTo>
                    <a:lnTo>
                      <a:pt x="32" y="271"/>
                    </a:lnTo>
                    <a:lnTo>
                      <a:pt x="32" y="271"/>
                    </a:lnTo>
                    <a:lnTo>
                      <a:pt x="36" y="271"/>
                    </a:lnTo>
                    <a:lnTo>
                      <a:pt x="36" y="271"/>
                    </a:lnTo>
                    <a:lnTo>
                      <a:pt x="40" y="271"/>
                    </a:lnTo>
                    <a:lnTo>
                      <a:pt x="40" y="267"/>
                    </a:lnTo>
                    <a:lnTo>
                      <a:pt x="40" y="267"/>
                    </a:lnTo>
                    <a:lnTo>
                      <a:pt x="39" y="265"/>
                    </a:lnTo>
                    <a:lnTo>
                      <a:pt x="39" y="262"/>
                    </a:lnTo>
                    <a:lnTo>
                      <a:pt x="40" y="261"/>
                    </a:lnTo>
                    <a:lnTo>
                      <a:pt x="40" y="261"/>
                    </a:lnTo>
                    <a:lnTo>
                      <a:pt x="44" y="261"/>
                    </a:lnTo>
                    <a:lnTo>
                      <a:pt x="45" y="261"/>
                    </a:lnTo>
                    <a:lnTo>
                      <a:pt x="44" y="262"/>
                    </a:lnTo>
                    <a:lnTo>
                      <a:pt x="44" y="262"/>
                    </a:lnTo>
                    <a:lnTo>
                      <a:pt x="43" y="263"/>
                    </a:lnTo>
                    <a:lnTo>
                      <a:pt x="41" y="265"/>
                    </a:lnTo>
                    <a:lnTo>
                      <a:pt x="41" y="265"/>
                    </a:lnTo>
                    <a:lnTo>
                      <a:pt x="43" y="269"/>
                    </a:lnTo>
                    <a:lnTo>
                      <a:pt x="43" y="269"/>
                    </a:lnTo>
                    <a:lnTo>
                      <a:pt x="43" y="273"/>
                    </a:lnTo>
                    <a:lnTo>
                      <a:pt x="40" y="274"/>
                    </a:lnTo>
                    <a:lnTo>
                      <a:pt x="40" y="274"/>
                    </a:lnTo>
                    <a:lnTo>
                      <a:pt x="37" y="275"/>
                    </a:lnTo>
                    <a:lnTo>
                      <a:pt x="35" y="275"/>
                    </a:lnTo>
                    <a:lnTo>
                      <a:pt x="29" y="275"/>
                    </a:lnTo>
                    <a:lnTo>
                      <a:pt x="29" y="275"/>
                    </a:lnTo>
                    <a:lnTo>
                      <a:pt x="25" y="277"/>
                    </a:lnTo>
                    <a:lnTo>
                      <a:pt x="25" y="277"/>
                    </a:lnTo>
                    <a:lnTo>
                      <a:pt x="23" y="277"/>
                    </a:lnTo>
                    <a:lnTo>
                      <a:pt x="21" y="278"/>
                    </a:lnTo>
                    <a:lnTo>
                      <a:pt x="21" y="278"/>
                    </a:lnTo>
                    <a:lnTo>
                      <a:pt x="23" y="279"/>
                    </a:lnTo>
                    <a:lnTo>
                      <a:pt x="24" y="281"/>
                    </a:lnTo>
                    <a:lnTo>
                      <a:pt x="24" y="281"/>
                    </a:lnTo>
                    <a:lnTo>
                      <a:pt x="25" y="282"/>
                    </a:lnTo>
                    <a:lnTo>
                      <a:pt x="27" y="283"/>
                    </a:lnTo>
                    <a:lnTo>
                      <a:pt x="27" y="283"/>
                    </a:lnTo>
                    <a:lnTo>
                      <a:pt x="28" y="287"/>
                    </a:lnTo>
                    <a:lnTo>
                      <a:pt x="31" y="288"/>
                    </a:lnTo>
                    <a:lnTo>
                      <a:pt x="35" y="288"/>
                    </a:lnTo>
                    <a:lnTo>
                      <a:pt x="39" y="287"/>
                    </a:lnTo>
                    <a:lnTo>
                      <a:pt x="39" y="287"/>
                    </a:lnTo>
                    <a:lnTo>
                      <a:pt x="41" y="286"/>
                    </a:lnTo>
                    <a:lnTo>
                      <a:pt x="44" y="283"/>
                    </a:lnTo>
                    <a:lnTo>
                      <a:pt x="44" y="283"/>
                    </a:lnTo>
                    <a:lnTo>
                      <a:pt x="47" y="283"/>
                    </a:lnTo>
                    <a:lnTo>
                      <a:pt x="48" y="283"/>
                    </a:lnTo>
                    <a:lnTo>
                      <a:pt x="49" y="284"/>
                    </a:lnTo>
                    <a:lnTo>
                      <a:pt x="52" y="284"/>
                    </a:lnTo>
                    <a:lnTo>
                      <a:pt x="52" y="284"/>
                    </a:lnTo>
                    <a:lnTo>
                      <a:pt x="53" y="283"/>
                    </a:lnTo>
                    <a:lnTo>
                      <a:pt x="53" y="282"/>
                    </a:lnTo>
                    <a:lnTo>
                      <a:pt x="53" y="282"/>
                    </a:lnTo>
                    <a:lnTo>
                      <a:pt x="56" y="282"/>
                    </a:lnTo>
                    <a:lnTo>
                      <a:pt x="56" y="282"/>
                    </a:lnTo>
                    <a:lnTo>
                      <a:pt x="57" y="281"/>
                    </a:lnTo>
                    <a:lnTo>
                      <a:pt x="57" y="281"/>
                    </a:lnTo>
                    <a:lnTo>
                      <a:pt x="60" y="279"/>
                    </a:lnTo>
                    <a:lnTo>
                      <a:pt x="61" y="278"/>
                    </a:lnTo>
                    <a:lnTo>
                      <a:pt x="61" y="278"/>
                    </a:lnTo>
                    <a:lnTo>
                      <a:pt x="61" y="273"/>
                    </a:lnTo>
                    <a:lnTo>
                      <a:pt x="61" y="273"/>
                    </a:lnTo>
                    <a:lnTo>
                      <a:pt x="63" y="271"/>
                    </a:lnTo>
                    <a:lnTo>
                      <a:pt x="64" y="271"/>
                    </a:lnTo>
                    <a:lnTo>
                      <a:pt x="69" y="270"/>
                    </a:lnTo>
                    <a:lnTo>
                      <a:pt x="69" y="270"/>
                    </a:lnTo>
                    <a:lnTo>
                      <a:pt x="73" y="269"/>
                    </a:lnTo>
                    <a:lnTo>
                      <a:pt x="77" y="269"/>
                    </a:lnTo>
                    <a:lnTo>
                      <a:pt x="77" y="269"/>
                    </a:lnTo>
                    <a:lnTo>
                      <a:pt x="84" y="269"/>
                    </a:lnTo>
                    <a:lnTo>
                      <a:pt x="84" y="269"/>
                    </a:lnTo>
                    <a:lnTo>
                      <a:pt x="84" y="266"/>
                    </a:lnTo>
                    <a:lnTo>
                      <a:pt x="85" y="263"/>
                    </a:lnTo>
                    <a:lnTo>
                      <a:pt x="85" y="263"/>
                    </a:lnTo>
                    <a:lnTo>
                      <a:pt x="88" y="263"/>
                    </a:lnTo>
                    <a:lnTo>
                      <a:pt x="89" y="263"/>
                    </a:lnTo>
                    <a:lnTo>
                      <a:pt x="89" y="263"/>
                    </a:lnTo>
                    <a:lnTo>
                      <a:pt x="91" y="262"/>
                    </a:lnTo>
                    <a:lnTo>
                      <a:pt x="92" y="261"/>
                    </a:lnTo>
                    <a:lnTo>
                      <a:pt x="93" y="261"/>
                    </a:lnTo>
                    <a:lnTo>
                      <a:pt x="93" y="261"/>
                    </a:lnTo>
                    <a:lnTo>
                      <a:pt x="93" y="263"/>
                    </a:lnTo>
                    <a:lnTo>
                      <a:pt x="93" y="265"/>
                    </a:lnTo>
                    <a:lnTo>
                      <a:pt x="93" y="265"/>
                    </a:lnTo>
                    <a:lnTo>
                      <a:pt x="95" y="267"/>
                    </a:lnTo>
                    <a:lnTo>
                      <a:pt x="95" y="267"/>
                    </a:lnTo>
                    <a:lnTo>
                      <a:pt x="95" y="269"/>
                    </a:lnTo>
                    <a:lnTo>
                      <a:pt x="95" y="270"/>
                    </a:lnTo>
                    <a:lnTo>
                      <a:pt x="93" y="270"/>
                    </a:lnTo>
                    <a:lnTo>
                      <a:pt x="93" y="270"/>
                    </a:lnTo>
                    <a:lnTo>
                      <a:pt x="93" y="270"/>
                    </a:lnTo>
                    <a:lnTo>
                      <a:pt x="93" y="271"/>
                    </a:lnTo>
                    <a:lnTo>
                      <a:pt x="93" y="274"/>
                    </a:lnTo>
                    <a:lnTo>
                      <a:pt x="96" y="277"/>
                    </a:lnTo>
                    <a:lnTo>
                      <a:pt x="96" y="277"/>
                    </a:lnTo>
                    <a:lnTo>
                      <a:pt x="99" y="278"/>
                    </a:lnTo>
                    <a:lnTo>
                      <a:pt x="103" y="278"/>
                    </a:lnTo>
                    <a:lnTo>
                      <a:pt x="103" y="278"/>
                    </a:lnTo>
                    <a:lnTo>
                      <a:pt x="107" y="278"/>
                    </a:lnTo>
                    <a:lnTo>
                      <a:pt x="107" y="278"/>
                    </a:lnTo>
                    <a:lnTo>
                      <a:pt x="108" y="278"/>
                    </a:lnTo>
                    <a:lnTo>
                      <a:pt x="109" y="277"/>
                    </a:lnTo>
                    <a:lnTo>
                      <a:pt x="109" y="277"/>
                    </a:lnTo>
                    <a:lnTo>
                      <a:pt x="112" y="278"/>
                    </a:lnTo>
                    <a:lnTo>
                      <a:pt x="115" y="279"/>
                    </a:lnTo>
                    <a:lnTo>
                      <a:pt x="115" y="279"/>
                    </a:lnTo>
                    <a:lnTo>
                      <a:pt x="117" y="279"/>
                    </a:lnTo>
                    <a:lnTo>
                      <a:pt x="120" y="277"/>
                    </a:lnTo>
                    <a:lnTo>
                      <a:pt x="120" y="277"/>
                    </a:lnTo>
                    <a:lnTo>
                      <a:pt x="120" y="278"/>
                    </a:lnTo>
                    <a:lnTo>
                      <a:pt x="120" y="278"/>
                    </a:lnTo>
                    <a:lnTo>
                      <a:pt x="121" y="277"/>
                    </a:lnTo>
                    <a:lnTo>
                      <a:pt x="121" y="277"/>
                    </a:lnTo>
                    <a:lnTo>
                      <a:pt x="120" y="279"/>
                    </a:lnTo>
                    <a:lnTo>
                      <a:pt x="119" y="282"/>
                    </a:lnTo>
                    <a:lnTo>
                      <a:pt x="119" y="282"/>
                    </a:lnTo>
                    <a:lnTo>
                      <a:pt x="115" y="284"/>
                    </a:lnTo>
                    <a:lnTo>
                      <a:pt x="112" y="284"/>
                    </a:lnTo>
                    <a:lnTo>
                      <a:pt x="111" y="284"/>
                    </a:lnTo>
                    <a:lnTo>
                      <a:pt x="111" y="284"/>
                    </a:lnTo>
                    <a:lnTo>
                      <a:pt x="108" y="284"/>
                    </a:lnTo>
                    <a:lnTo>
                      <a:pt x="107" y="283"/>
                    </a:lnTo>
                    <a:lnTo>
                      <a:pt x="107" y="283"/>
                    </a:lnTo>
                    <a:lnTo>
                      <a:pt x="104" y="286"/>
                    </a:lnTo>
                    <a:lnTo>
                      <a:pt x="104" y="286"/>
                    </a:lnTo>
                    <a:lnTo>
                      <a:pt x="103" y="287"/>
                    </a:lnTo>
                    <a:lnTo>
                      <a:pt x="100" y="288"/>
                    </a:lnTo>
                    <a:lnTo>
                      <a:pt x="100" y="288"/>
                    </a:lnTo>
                    <a:lnTo>
                      <a:pt x="101" y="292"/>
                    </a:lnTo>
                    <a:lnTo>
                      <a:pt x="101" y="292"/>
                    </a:lnTo>
                    <a:lnTo>
                      <a:pt x="101" y="295"/>
                    </a:lnTo>
                    <a:lnTo>
                      <a:pt x="103" y="298"/>
                    </a:lnTo>
                    <a:lnTo>
                      <a:pt x="103" y="298"/>
                    </a:lnTo>
                    <a:lnTo>
                      <a:pt x="107" y="299"/>
                    </a:lnTo>
                    <a:lnTo>
                      <a:pt x="112" y="298"/>
                    </a:lnTo>
                    <a:lnTo>
                      <a:pt x="112" y="298"/>
                    </a:lnTo>
                    <a:lnTo>
                      <a:pt x="115" y="296"/>
                    </a:lnTo>
                    <a:lnTo>
                      <a:pt x="117" y="295"/>
                    </a:lnTo>
                    <a:lnTo>
                      <a:pt x="117" y="295"/>
                    </a:lnTo>
                    <a:lnTo>
                      <a:pt x="120" y="296"/>
                    </a:lnTo>
                    <a:lnTo>
                      <a:pt x="120" y="296"/>
                    </a:lnTo>
                    <a:lnTo>
                      <a:pt x="123" y="296"/>
                    </a:lnTo>
                    <a:lnTo>
                      <a:pt x="124" y="296"/>
                    </a:lnTo>
                    <a:lnTo>
                      <a:pt x="124" y="296"/>
                    </a:lnTo>
                    <a:lnTo>
                      <a:pt x="127" y="296"/>
                    </a:lnTo>
                    <a:lnTo>
                      <a:pt x="128" y="296"/>
                    </a:lnTo>
                    <a:lnTo>
                      <a:pt x="128" y="296"/>
                    </a:lnTo>
                    <a:lnTo>
                      <a:pt x="129" y="295"/>
                    </a:lnTo>
                    <a:lnTo>
                      <a:pt x="131" y="294"/>
                    </a:lnTo>
                    <a:lnTo>
                      <a:pt x="131" y="294"/>
                    </a:lnTo>
                    <a:lnTo>
                      <a:pt x="132" y="292"/>
                    </a:lnTo>
                    <a:lnTo>
                      <a:pt x="132" y="292"/>
                    </a:lnTo>
                    <a:lnTo>
                      <a:pt x="133" y="290"/>
                    </a:lnTo>
                    <a:lnTo>
                      <a:pt x="133" y="290"/>
                    </a:lnTo>
                    <a:lnTo>
                      <a:pt x="135" y="288"/>
                    </a:lnTo>
                    <a:lnTo>
                      <a:pt x="136" y="287"/>
                    </a:lnTo>
                    <a:lnTo>
                      <a:pt x="136" y="287"/>
                    </a:lnTo>
                    <a:lnTo>
                      <a:pt x="140" y="284"/>
                    </a:lnTo>
                    <a:lnTo>
                      <a:pt x="143" y="284"/>
                    </a:lnTo>
                    <a:lnTo>
                      <a:pt x="144" y="287"/>
                    </a:lnTo>
                    <a:lnTo>
                      <a:pt x="144" y="287"/>
                    </a:lnTo>
                    <a:lnTo>
                      <a:pt x="149" y="295"/>
                    </a:lnTo>
                    <a:lnTo>
                      <a:pt x="149" y="295"/>
                    </a:lnTo>
                    <a:lnTo>
                      <a:pt x="153" y="300"/>
                    </a:lnTo>
                    <a:lnTo>
                      <a:pt x="153" y="300"/>
                    </a:lnTo>
                    <a:lnTo>
                      <a:pt x="153" y="300"/>
                    </a:lnTo>
                    <a:lnTo>
                      <a:pt x="153" y="300"/>
                    </a:lnTo>
                    <a:lnTo>
                      <a:pt x="153" y="303"/>
                    </a:lnTo>
                    <a:lnTo>
                      <a:pt x="153" y="303"/>
                    </a:lnTo>
                    <a:lnTo>
                      <a:pt x="159" y="308"/>
                    </a:lnTo>
                    <a:lnTo>
                      <a:pt x="159" y="308"/>
                    </a:lnTo>
                    <a:lnTo>
                      <a:pt x="159" y="310"/>
                    </a:lnTo>
                    <a:lnTo>
                      <a:pt x="159" y="310"/>
                    </a:lnTo>
                    <a:lnTo>
                      <a:pt x="160" y="310"/>
                    </a:lnTo>
                    <a:lnTo>
                      <a:pt x="160" y="308"/>
                    </a:lnTo>
                    <a:lnTo>
                      <a:pt x="161" y="307"/>
                    </a:lnTo>
                    <a:lnTo>
                      <a:pt x="161" y="307"/>
                    </a:lnTo>
                    <a:lnTo>
                      <a:pt x="164" y="308"/>
                    </a:lnTo>
                    <a:lnTo>
                      <a:pt x="165" y="310"/>
                    </a:lnTo>
                    <a:lnTo>
                      <a:pt x="165" y="310"/>
                    </a:lnTo>
                    <a:lnTo>
                      <a:pt x="167" y="311"/>
                    </a:lnTo>
                    <a:lnTo>
                      <a:pt x="167" y="311"/>
                    </a:lnTo>
                    <a:lnTo>
                      <a:pt x="170" y="316"/>
                    </a:lnTo>
                    <a:lnTo>
                      <a:pt x="172" y="319"/>
                    </a:lnTo>
                    <a:lnTo>
                      <a:pt x="174" y="320"/>
                    </a:lnTo>
                    <a:lnTo>
                      <a:pt x="174" y="320"/>
                    </a:lnTo>
                    <a:lnTo>
                      <a:pt x="181" y="323"/>
                    </a:lnTo>
                    <a:lnTo>
                      <a:pt x="188" y="323"/>
                    </a:lnTo>
                    <a:lnTo>
                      <a:pt x="188" y="323"/>
                    </a:lnTo>
                    <a:lnTo>
                      <a:pt x="193" y="323"/>
                    </a:lnTo>
                    <a:lnTo>
                      <a:pt x="200" y="323"/>
                    </a:lnTo>
                    <a:lnTo>
                      <a:pt x="200" y="323"/>
                    </a:lnTo>
                    <a:lnTo>
                      <a:pt x="204" y="322"/>
                    </a:lnTo>
                    <a:lnTo>
                      <a:pt x="208" y="320"/>
                    </a:lnTo>
                    <a:lnTo>
                      <a:pt x="208" y="320"/>
                    </a:lnTo>
                    <a:lnTo>
                      <a:pt x="212" y="319"/>
                    </a:lnTo>
                    <a:lnTo>
                      <a:pt x="213" y="318"/>
                    </a:lnTo>
                    <a:lnTo>
                      <a:pt x="214" y="316"/>
                    </a:lnTo>
                    <a:lnTo>
                      <a:pt x="214" y="316"/>
                    </a:lnTo>
                    <a:lnTo>
                      <a:pt x="214" y="314"/>
                    </a:lnTo>
                    <a:lnTo>
                      <a:pt x="214" y="312"/>
                    </a:lnTo>
                    <a:lnTo>
                      <a:pt x="213" y="310"/>
                    </a:lnTo>
                    <a:lnTo>
                      <a:pt x="213" y="310"/>
                    </a:lnTo>
                    <a:lnTo>
                      <a:pt x="212" y="308"/>
                    </a:lnTo>
                    <a:lnTo>
                      <a:pt x="213" y="307"/>
                    </a:lnTo>
                    <a:lnTo>
                      <a:pt x="216" y="304"/>
                    </a:lnTo>
                    <a:lnTo>
                      <a:pt x="216" y="304"/>
                    </a:lnTo>
                    <a:lnTo>
                      <a:pt x="221" y="302"/>
                    </a:lnTo>
                    <a:lnTo>
                      <a:pt x="225" y="298"/>
                    </a:lnTo>
                    <a:lnTo>
                      <a:pt x="225" y="298"/>
                    </a:lnTo>
                    <a:lnTo>
                      <a:pt x="226" y="298"/>
                    </a:lnTo>
                    <a:lnTo>
                      <a:pt x="226" y="298"/>
                    </a:lnTo>
                    <a:lnTo>
                      <a:pt x="229" y="298"/>
                    </a:lnTo>
                    <a:lnTo>
                      <a:pt x="233" y="298"/>
                    </a:lnTo>
                    <a:lnTo>
                      <a:pt x="233" y="298"/>
                    </a:lnTo>
                    <a:lnTo>
                      <a:pt x="236" y="296"/>
                    </a:lnTo>
                    <a:lnTo>
                      <a:pt x="236" y="296"/>
                    </a:lnTo>
                    <a:lnTo>
                      <a:pt x="241" y="296"/>
                    </a:lnTo>
                    <a:lnTo>
                      <a:pt x="246" y="294"/>
                    </a:lnTo>
                    <a:lnTo>
                      <a:pt x="246" y="294"/>
                    </a:lnTo>
                    <a:lnTo>
                      <a:pt x="250" y="292"/>
                    </a:lnTo>
                    <a:lnTo>
                      <a:pt x="256" y="290"/>
                    </a:lnTo>
                    <a:lnTo>
                      <a:pt x="256" y="290"/>
                    </a:lnTo>
                    <a:lnTo>
                      <a:pt x="258" y="286"/>
                    </a:lnTo>
                    <a:lnTo>
                      <a:pt x="261" y="282"/>
                    </a:lnTo>
                    <a:lnTo>
                      <a:pt x="261" y="282"/>
                    </a:lnTo>
                    <a:lnTo>
                      <a:pt x="262" y="279"/>
                    </a:lnTo>
                    <a:lnTo>
                      <a:pt x="262" y="279"/>
                    </a:lnTo>
                    <a:lnTo>
                      <a:pt x="264" y="274"/>
                    </a:lnTo>
                    <a:lnTo>
                      <a:pt x="264" y="274"/>
                    </a:lnTo>
                    <a:lnTo>
                      <a:pt x="262" y="271"/>
                    </a:lnTo>
                    <a:lnTo>
                      <a:pt x="261" y="269"/>
                    </a:lnTo>
                    <a:lnTo>
                      <a:pt x="261" y="269"/>
                    </a:lnTo>
                    <a:lnTo>
                      <a:pt x="262" y="266"/>
                    </a:lnTo>
                    <a:lnTo>
                      <a:pt x="262" y="263"/>
                    </a:lnTo>
                    <a:lnTo>
                      <a:pt x="262" y="263"/>
                    </a:lnTo>
                    <a:lnTo>
                      <a:pt x="264" y="257"/>
                    </a:lnTo>
                    <a:lnTo>
                      <a:pt x="264" y="250"/>
                    </a:lnTo>
                  </a:path>
                </a:pathLst>
              </a:custGeom>
              <a:noFill/>
              <a:ln w="3175">
                <a:solidFill>
                  <a:schemeClr val="tx1">
                    <a:lumMod val="20000"/>
                    <a:lumOff val="80000"/>
                  </a:schemeClr>
                </a:solidFill>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0" name="Freeform 65">
                <a:extLst>
                  <a:ext uri="{FF2B5EF4-FFF2-40B4-BE49-F238E27FC236}">
                    <a16:creationId xmlns:a16="http://schemas.microsoft.com/office/drawing/2014/main" id="{95B3C5DF-A4BE-49D8-A49E-1BDC926BCE62}"/>
                  </a:ext>
                </a:extLst>
              </p:cNvPr>
              <p:cNvSpPr>
                <a:spLocks noEditPoints="1"/>
              </p:cNvSpPr>
              <p:nvPr/>
            </p:nvSpPr>
            <p:spPr bwMode="auto">
              <a:xfrm>
                <a:off x="5316677" y="5415289"/>
                <a:ext cx="157518" cy="122941"/>
              </a:xfrm>
              <a:custGeom>
                <a:avLst/>
                <a:gdLst>
                  <a:gd name="T0" fmla="*/ 76 w 82"/>
                  <a:gd name="T1" fmla="*/ 12 h 64"/>
                  <a:gd name="T2" fmla="*/ 74 w 82"/>
                  <a:gd name="T3" fmla="*/ 11 h 64"/>
                  <a:gd name="T4" fmla="*/ 72 w 82"/>
                  <a:gd name="T5" fmla="*/ 9 h 64"/>
                  <a:gd name="T6" fmla="*/ 67 w 82"/>
                  <a:gd name="T7" fmla="*/ 9 h 64"/>
                  <a:gd name="T8" fmla="*/ 62 w 82"/>
                  <a:gd name="T9" fmla="*/ 9 h 64"/>
                  <a:gd name="T10" fmla="*/ 58 w 82"/>
                  <a:gd name="T11" fmla="*/ 11 h 64"/>
                  <a:gd name="T12" fmla="*/ 54 w 82"/>
                  <a:gd name="T13" fmla="*/ 12 h 64"/>
                  <a:gd name="T14" fmla="*/ 51 w 82"/>
                  <a:gd name="T15" fmla="*/ 11 h 64"/>
                  <a:gd name="T16" fmla="*/ 47 w 82"/>
                  <a:gd name="T17" fmla="*/ 4 h 64"/>
                  <a:gd name="T18" fmla="*/ 47 w 82"/>
                  <a:gd name="T19" fmla="*/ 0 h 64"/>
                  <a:gd name="T20" fmla="*/ 44 w 82"/>
                  <a:gd name="T21" fmla="*/ 0 h 64"/>
                  <a:gd name="T22" fmla="*/ 35 w 82"/>
                  <a:gd name="T23" fmla="*/ 1 h 64"/>
                  <a:gd name="T24" fmla="*/ 32 w 82"/>
                  <a:gd name="T25" fmla="*/ 3 h 64"/>
                  <a:gd name="T26" fmla="*/ 28 w 82"/>
                  <a:gd name="T27" fmla="*/ 4 h 64"/>
                  <a:gd name="T28" fmla="*/ 23 w 82"/>
                  <a:gd name="T29" fmla="*/ 4 h 64"/>
                  <a:gd name="T30" fmla="*/ 22 w 82"/>
                  <a:gd name="T31" fmla="*/ 5 h 64"/>
                  <a:gd name="T32" fmla="*/ 20 w 82"/>
                  <a:gd name="T33" fmla="*/ 8 h 64"/>
                  <a:gd name="T34" fmla="*/ 18 w 82"/>
                  <a:gd name="T35" fmla="*/ 11 h 64"/>
                  <a:gd name="T36" fmla="*/ 11 w 82"/>
                  <a:gd name="T37" fmla="*/ 13 h 64"/>
                  <a:gd name="T38" fmla="*/ 7 w 82"/>
                  <a:gd name="T39" fmla="*/ 15 h 64"/>
                  <a:gd name="T40" fmla="*/ 4 w 82"/>
                  <a:gd name="T41" fmla="*/ 16 h 64"/>
                  <a:gd name="T42" fmla="*/ 0 w 82"/>
                  <a:gd name="T43" fmla="*/ 16 h 64"/>
                  <a:gd name="T44" fmla="*/ 0 w 82"/>
                  <a:gd name="T45" fmla="*/ 23 h 64"/>
                  <a:gd name="T46" fmla="*/ 3 w 82"/>
                  <a:gd name="T47" fmla="*/ 28 h 64"/>
                  <a:gd name="T48" fmla="*/ 3 w 82"/>
                  <a:gd name="T49" fmla="*/ 33 h 64"/>
                  <a:gd name="T50" fmla="*/ 2 w 82"/>
                  <a:gd name="T51" fmla="*/ 38 h 64"/>
                  <a:gd name="T52" fmla="*/ 6 w 82"/>
                  <a:gd name="T53" fmla="*/ 41 h 64"/>
                  <a:gd name="T54" fmla="*/ 14 w 82"/>
                  <a:gd name="T55" fmla="*/ 45 h 64"/>
                  <a:gd name="T56" fmla="*/ 18 w 82"/>
                  <a:gd name="T57" fmla="*/ 48 h 64"/>
                  <a:gd name="T58" fmla="*/ 22 w 82"/>
                  <a:gd name="T59" fmla="*/ 50 h 64"/>
                  <a:gd name="T60" fmla="*/ 26 w 82"/>
                  <a:gd name="T61" fmla="*/ 52 h 64"/>
                  <a:gd name="T62" fmla="*/ 30 w 82"/>
                  <a:gd name="T63" fmla="*/ 56 h 64"/>
                  <a:gd name="T64" fmla="*/ 31 w 82"/>
                  <a:gd name="T65" fmla="*/ 57 h 64"/>
                  <a:gd name="T66" fmla="*/ 32 w 82"/>
                  <a:gd name="T67" fmla="*/ 57 h 64"/>
                  <a:gd name="T68" fmla="*/ 36 w 82"/>
                  <a:gd name="T69" fmla="*/ 60 h 64"/>
                  <a:gd name="T70" fmla="*/ 39 w 82"/>
                  <a:gd name="T71" fmla="*/ 64 h 64"/>
                  <a:gd name="T72" fmla="*/ 42 w 82"/>
                  <a:gd name="T73" fmla="*/ 64 h 64"/>
                  <a:gd name="T74" fmla="*/ 48 w 82"/>
                  <a:gd name="T75" fmla="*/ 58 h 64"/>
                  <a:gd name="T76" fmla="*/ 50 w 82"/>
                  <a:gd name="T77" fmla="*/ 58 h 64"/>
                  <a:gd name="T78" fmla="*/ 56 w 82"/>
                  <a:gd name="T79" fmla="*/ 62 h 64"/>
                  <a:gd name="T80" fmla="*/ 60 w 82"/>
                  <a:gd name="T81" fmla="*/ 64 h 64"/>
                  <a:gd name="T82" fmla="*/ 60 w 82"/>
                  <a:gd name="T83" fmla="*/ 64 h 64"/>
                  <a:gd name="T84" fmla="*/ 62 w 82"/>
                  <a:gd name="T85" fmla="*/ 62 h 64"/>
                  <a:gd name="T86" fmla="*/ 63 w 82"/>
                  <a:gd name="T87" fmla="*/ 61 h 64"/>
                  <a:gd name="T88" fmla="*/ 66 w 82"/>
                  <a:gd name="T89" fmla="*/ 57 h 64"/>
                  <a:gd name="T90" fmla="*/ 66 w 82"/>
                  <a:gd name="T91" fmla="*/ 54 h 64"/>
                  <a:gd name="T92" fmla="*/ 68 w 82"/>
                  <a:gd name="T93" fmla="*/ 49 h 64"/>
                  <a:gd name="T94" fmla="*/ 68 w 82"/>
                  <a:gd name="T95" fmla="*/ 46 h 64"/>
                  <a:gd name="T96" fmla="*/ 68 w 82"/>
                  <a:gd name="T97" fmla="*/ 44 h 64"/>
                  <a:gd name="T98" fmla="*/ 68 w 82"/>
                  <a:gd name="T99" fmla="*/ 38 h 64"/>
                  <a:gd name="T100" fmla="*/ 71 w 82"/>
                  <a:gd name="T101" fmla="*/ 36 h 64"/>
                  <a:gd name="T102" fmla="*/ 74 w 82"/>
                  <a:gd name="T103" fmla="*/ 32 h 64"/>
                  <a:gd name="T104" fmla="*/ 74 w 82"/>
                  <a:gd name="T105" fmla="*/ 32 h 64"/>
                  <a:gd name="T106" fmla="*/ 76 w 82"/>
                  <a:gd name="T107" fmla="*/ 26 h 64"/>
                  <a:gd name="T108" fmla="*/ 79 w 82"/>
                  <a:gd name="T109" fmla="*/ 24 h 64"/>
                  <a:gd name="T110" fmla="*/ 82 w 82"/>
                  <a:gd name="T111" fmla="*/ 20 h 64"/>
                  <a:gd name="T112" fmla="*/ 80 w 82"/>
                  <a:gd name="T113" fmla="*/ 17 h 64"/>
                  <a:gd name="T114" fmla="*/ 78 w 82"/>
                  <a:gd name="T115" fmla="*/ 15 h 64"/>
                  <a:gd name="T116" fmla="*/ 74 w 82"/>
                  <a:gd name="T117" fmla="*/ 32 h 64"/>
                  <a:gd name="T118" fmla="*/ 74 w 82"/>
                  <a:gd name="T119" fmla="*/ 32 h 64"/>
                  <a:gd name="T120" fmla="*/ 74 w 82"/>
                  <a:gd name="T121"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 h="64">
                    <a:moveTo>
                      <a:pt x="76" y="12"/>
                    </a:moveTo>
                    <a:lnTo>
                      <a:pt x="76" y="12"/>
                    </a:lnTo>
                    <a:lnTo>
                      <a:pt x="74" y="11"/>
                    </a:lnTo>
                    <a:lnTo>
                      <a:pt x="74" y="11"/>
                    </a:lnTo>
                    <a:lnTo>
                      <a:pt x="72" y="9"/>
                    </a:lnTo>
                    <a:lnTo>
                      <a:pt x="72" y="9"/>
                    </a:lnTo>
                    <a:lnTo>
                      <a:pt x="70" y="8"/>
                    </a:lnTo>
                    <a:lnTo>
                      <a:pt x="67" y="9"/>
                    </a:lnTo>
                    <a:lnTo>
                      <a:pt x="67" y="9"/>
                    </a:lnTo>
                    <a:lnTo>
                      <a:pt x="62" y="9"/>
                    </a:lnTo>
                    <a:lnTo>
                      <a:pt x="62" y="9"/>
                    </a:lnTo>
                    <a:lnTo>
                      <a:pt x="58" y="11"/>
                    </a:lnTo>
                    <a:lnTo>
                      <a:pt x="56" y="12"/>
                    </a:lnTo>
                    <a:lnTo>
                      <a:pt x="54" y="12"/>
                    </a:lnTo>
                    <a:lnTo>
                      <a:pt x="54" y="12"/>
                    </a:lnTo>
                    <a:lnTo>
                      <a:pt x="51" y="11"/>
                    </a:lnTo>
                    <a:lnTo>
                      <a:pt x="48" y="7"/>
                    </a:lnTo>
                    <a:lnTo>
                      <a:pt x="47" y="4"/>
                    </a:lnTo>
                    <a:lnTo>
                      <a:pt x="47" y="0"/>
                    </a:lnTo>
                    <a:lnTo>
                      <a:pt x="47" y="0"/>
                    </a:lnTo>
                    <a:lnTo>
                      <a:pt x="44" y="0"/>
                    </a:lnTo>
                    <a:lnTo>
                      <a:pt x="44" y="0"/>
                    </a:lnTo>
                    <a:lnTo>
                      <a:pt x="38" y="0"/>
                    </a:lnTo>
                    <a:lnTo>
                      <a:pt x="35" y="1"/>
                    </a:lnTo>
                    <a:lnTo>
                      <a:pt x="32" y="3"/>
                    </a:lnTo>
                    <a:lnTo>
                      <a:pt x="32" y="3"/>
                    </a:lnTo>
                    <a:lnTo>
                      <a:pt x="28" y="4"/>
                    </a:lnTo>
                    <a:lnTo>
                      <a:pt x="28" y="4"/>
                    </a:lnTo>
                    <a:lnTo>
                      <a:pt x="26" y="4"/>
                    </a:lnTo>
                    <a:lnTo>
                      <a:pt x="23" y="4"/>
                    </a:lnTo>
                    <a:lnTo>
                      <a:pt x="23" y="4"/>
                    </a:lnTo>
                    <a:lnTo>
                      <a:pt x="22" y="5"/>
                    </a:lnTo>
                    <a:lnTo>
                      <a:pt x="20" y="8"/>
                    </a:lnTo>
                    <a:lnTo>
                      <a:pt x="20" y="8"/>
                    </a:lnTo>
                    <a:lnTo>
                      <a:pt x="18" y="11"/>
                    </a:lnTo>
                    <a:lnTo>
                      <a:pt x="18" y="11"/>
                    </a:lnTo>
                    <a:lnTo>
                      <a:pt x="14" y="12"/>
                    </a:lnTo>
                    <a:lnTo>
                      <a:pt x="11" y="13"/>
                    </a:lnTo>
                    <a:lnTo>
                      <a:pt x="11" y="13"/>
                    </a:lnTo>
                    <a:lnTo>
                      <a:pt x="7" y="15"/>
                    </a:lnTo>
                    <a:lnTo>
                      <a:pt x="7" y="15"/>
                    </a:lnTo>
                    <a:lnTo>
                      <a:pt x="4" y="16"/>
                    </a:lnTo>
                    <a:lnTo>
                      <a:pt x="0" y="16"/>
                    </a:lnTo>
                    <a:lnTo>
                      <a:pt x="0" y="16"/>
                    </a:lnTo>
                    <a:lnTo>
                      <a:pt x="0" y="20"/>
                    </a:lnTo>
                    <a:lnTo>
                      <a:pt x="0" y="23"/>
                    </a:lnTo>
                    <a:lnTo>
                      <a:pt x="0" y="23"/>
                    </a:lnTo>
                    <a:lnTo>
                      <a:pt x="3" y="28"/>
                    </a:lnTo>
                    <a:lnTo>
                      <a:pt x="3" y="33"/>
                    </a:lnTo>
                    <a:lnTo>
                      <a:pt x="3" y="33"/>
                    </a:lnTo>
                    <a:lnTo>
                      <a:pt x="2" y="38"/>
                    </a:lnTo>
                    <a:lnTo>
                      <a:pt x="2" y="38"/>
                    </a:lnTo>
                    <a:lnTo>
                      <a:pt x="6" y="41"/>
                    </a:lnTo>
                    <a:lnTo>
                      <a:pt x="6" y="41"/>
                    </a:lnTo>
                    <a:lnTo>
                      <a:pt x="10" y="44"/>
                    </a:lnTo>
                    <a:lnTo>
                      <a:pt x="14" y="45"/>
                    </a:lnTo>
                    <a:lnTo>
                      <a:pt x="14" y="45"/>
                    </a:lnTo>
                    <a:lnTo>
                      <a:pt x="18" y="48"/>
                    </a:lnTo>
                    <a:lnTo>
                      <a:pt x="22" y="50"/>
                    </a:lnTo>
                    <a:lnTo>
                      <a:pt x="22" y="50"/>
                    </a:lnTo>
                    <a:lnTo>
                      <a:pt x="26" y="52"/>
                    </a:lnTo>
                    <a:lnTo>
                      <a:pt x="26" y="52"/>
                    </a:lnTo>
                    <a:lnTo>
                      <a:pt x="28" y="53"/>
                    </a:lnTo>
                    <a:lnTo>
                      <a:pt x="30" y="56"/>
                    </a:lnTo>
                    <a:lnTo>
                      <a:pt x="30" y="56"/>
                    </a:lnTo>
                    <a:lnTo>
                      <a:pt x="31" y="57"/>
                    </a:lnTo>
                    <a:lnTo>
                      <a:pt x="32" y="57"/>
                    </a:lnTo>
                    <a:lnTo>
                      <a:pt x="32" y="57"/>
                    </a:lnTo>
                    <a:lnTo>
                      <a:pt x="36" y="60"/>
                    </a:lnTo>
                    <a:lnTo>
                      <a:pt x="36" y="60"/>
                    </a:lnTo>
                    <a:lnTo>
                      <a:pt x="38" y="62"/>
                    </a:lnTo>
                    <a:lnTo>
                      <a:pt x="39" y="64"/>
                    </a:lnTo>
                    <a:lnTo>
                      <a:pt x="42" y="64"/>
                    </a:lnTo>
                    <a:lnTo>
                      <a:pt x="42" y="64"/>
                    </a:lnTo>
                    <a:lnTo>
                      <a:pt x="46" y="61"/>
                    </a:lnTo>
                    <a:lnTo>
                      <a:pt x="48" y="58"/>
                    </a:lnTo>
                    <a:lnTo>
                      <a:pt x="50" y="58"/>
                    </a:lnTo>
                    <a:lnTo>
                      <a:pt x="50" y="58"/>
                    </a:lnTo>
                    <a:lnTo>
                      <a:pt x="54" y="60"/>
                    </a:lnTo>
                    <a:lnTo>
                      <a:pt x="56" y="62"/>
                    </a:lnTo>
                    <a:lnTo>
                      <a:pt x="56" y="62"/>
                    </a:lnTo>
                    <a:lnTo>
                      <a:pt x="60" y="64"/>
                    </a:lnTo>
                    <a:lnTo>
                      <a:pt x="60" y="64"/>
                    </a:lnTo>
                    <a:lnTo>
                      <a:pt x="60" y="64"/>
                    </a:lnTo>
                    <a:lnTo>
                      <a:pt x="60" y="64"/>
                    </a:lnTo>
                    <a:lnTo>
                      <a:pt x="62" y="62"/>
                    </a:lnTo>
                    <a:lnTo>
                      <a:pt x="62" y="62"/>
                    </a:lnTo>
                    <a:lnTo>
                      <a:pt x="63" y="61"/>
                    </a:lnTo>
                    <a:lnTo>
                      <a:pt x="66" y="57"/>
                    </a:lnTo>
                    <a:lnTo>
                      <a:pt x="66" y="57"/>
                    </a:lnTo>
                    <a:lnTo>
                      <a:pt x="66" y="54"/>
                    </a:lnTo>
                    <a:lnTo>
                      <a:pt x="66" y="54"/>
                    </a:lnTo>
                    <a:lnTo>
                      <a:pt x="68" y="52"/>
                    </a:lnTo>
                    <a:lnTo>
                      <a:pt x="68" y="49"/>
                    </a:lnTo>
                    <a:lnTo>
                      <a:pt x="68" y="49"/>
                    </a:lnTo>
                    <a:lnTo>
                      <a:pt x="68" y="46"/>
                    </a:lnTo>
                    <a:lnTo>
                      <a:pt x="68" y="44"/>
                    </a:lnTo>
                    <a:lnTo>
                      <a:pt x="68" y="44"/>
                    </a:lnTo>
                    <a:lnTo>
                      <a:pt x="67" y="41"/>
                    </a:lnTo>
                    <a:lnTo>
                      <a:pt x="68" y="38"/>
                    </a:lnTo>
                    <a:lnTo>
                      <a:pt x="71" y="36"/>
                    </a:lnTo>
                    <a:lnTo>
                      <a:pt x="71" y="36"/>
                    </a:lnTo>
                    <a:lnTo>
                      <a:pt x="72" y="33"/>
                    </a:lnTo>
                    <a:lnTo>
                      <a:pt x="74" y="32"/>
                    </a:lnTo>
                    <a:lnTo>
                      <a:pt x="74" y="32"/>
                    </a:lnTo>
                    <a:lnTo>
                      <a:pt x="74" y="32"/>
                    </a:lnTo>
                    <a:lnTo>
                      <a:pt x="74" y="32"/>
                    </a:lnTo>
                    <a:lnTo>
                      <a:pt x="76" y="26"/>
                    </a:lnTo>
                    <a:lnTo>
                      <a:pt x="76" y="26"/>
                    </a:lnTo>
                    <a:lnTo>
                      <a:pt x="79" y="24"/>
                    </a:lnTo>
                    <a:lnTo>
                      <a:pt x="82" y="23"/>
                    </a:lnTo>
                    <a:lnTo>
                      <a:pt x="82" y="20"/>
                    </a:lnTo>
                    <a:lnTo>
                      <a:pt x="82" y="20"/>
                    </a:lnTo>
                    <a:lnTo>
                      <a:pt x="80" y="17"/>
                    </a:lnTo>
                    <a:lnTo>
                      <a:pt x="78" y="15"/>
                    </a:lnTo>
                    <a:lnTo>
                      <a:pt x="78" y="15"/>
                    </a:lnTo>
                    <a:lnTo>
                      <a:pt x="76" y="12"/>
                    </a:lnTo>
                    <a:close/>
                    <a:moveTo>
                      <a:pt x="74" y="32"/>
                    </a:moveTo>
                    <a:lnTo>
                      <a:pt x="74" y="32"/>
                    </a:lnTo>
                    <a:lnTo>
                      <a:pt x="74" y="32"/>
                    </a:lnTo>
                    <a:lnTo>
                      <a:pt x="74" y="32"/>
                    </a:lnTo>
                    <a:lnTo>
                      <a:pt x="74" y="32"/>
                    </a:lnTo>
                    <a:lnTo>
                      <a:pt x="74" y="32"/>
                    </a:lnTo>
                    <a:close/>
                  </a:path>
                </a:pathLst>
              </a:custGeom>
              <a:solidFill>
                <a:schemeClr val="accent6">
                  <a:lumMod val="50000"/>
                </a:schemeClr>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01" name="Freeform 66">
                <a:extLst>
                  <a:ext uri="{FF2B5EF4-FFF2-40B4-BE49-F238E27FC236}">
                    <a16:creationId xmlns:a16="http://schemas.microsoft.com/office/drawing/2014/main" id="{60E4D3BB-B2AE-4741-A55F-DC0E60A37CB0}"/>
                  </a:ext>
                </a:extLst>
              </p:cNvPr>
              <p:cNvSpPr>
                <a:spLocks/>
              </p:cNvSpPr>
              <p:nvPr/>
            </p:nvSpPr>
            <p:spPr bwMode="auto">
              <a:xfrm>
                <a:off x="5316677" y="5415289"/>
                <a:ext cx="157518" cy="122941"/>
              </a:xfrm>
              <a:custGeom>
                <a:avLst/>
                <a:gdLst>
                  <a:gd name="T0" fmla="*/ 76 w 82"/>
                  <a:gd name="T1" fmla="*/ 12 h 64"/>
                  <a:gd name="T2" fmla="*/ 74 w 82"/>
                  <a:gd name="T3" fmla="*/ 11 h 64"/>
                  <a:gd name="T4" fmla="*/ 72 w 82"/>
                  <a:gd name="T5" fmla="*/ 9 h 64"/>
                  <a:gd name="T6" fmla="*/ 67 w 82"/>
                  <a:gd name="T7" fmla="*/ 9 h 64"/>
                  <a:gd name="T8" fmla="*/ 62 w 82"/>
                  <a:gd name="T9" fmla="*/ 9 h 64"/>
                  <a:gd name="T10" fmla="*/ 58 w 82"/>
                  <a:gd name="T11" fmla="*/ 11 h 64"/>
                  <a:gd name="T12" fmla="*/ 54 w 82"/>
                  <a:gd name="T13" fmla="*/ 12 h 64"/>
                  <a:gd name="T14" fmla="*/ 51 w 82"/>
                  <a:gd name="T15" fmla="*/ 11 h 64"/>
                  <a:gd name="T16" fmla="*/ 47 w 82"/>
                  <a:gd name="T17" fmla="*/ 4 h 64"/>
                  <a:gd name="T18" fmla="*/ 47 w 82"/>
                  <a:gd name="T19" fmla="*/ 0 h 64"/>
                  <a:gd name="T20" fmla="*/ 44 w 82"/>
                  <a:gd name="T21" fmla="*/ 0 h 64"/>
                  <a:gd name="T22" fmla="*/ 35 w 82"/>
                  <a:gd name="T23" fmla="*/ 1 h 64"/>
                  <a:gd name="T24" fmla="*/ 32 w 82"/>
                  <a:gd name="T25" fmla="*/ 3 h 64"/>
                  <a:gd name="T26" fmla="*/ 28 w 82"/>
                  <a:gd name="T27" fmla="*/ 4 h 64"/>
                  <a:gd name="T28" fmla="*/ 23 w 82"/>
                  <a:gd name="T29" fmla="*/ 4 h 64"/>
                  <a:gd name="T30" fmla="*/ 22 w 82"/>
                  <a:gd name="T31" fmla="*/ 5 h 64"/>
                  <a:gd name="T32" fmla="*/ 20 w 82"/>
                  <a:gd name="T33" fmla="*/ 8 h 64"/>
                  <a:gd name="T34" fmla="*/ 18 w 82"/>
                  <a:gd name="T35" fmla="*/ 11 h 64"/>
                  <a:gd name="T36" fmla="*/ 11 w 82"/>
                  <a:gd name="T37" fmla="*/ 13 h 64"/>
                  <a:gd name="T38" fmla="*/ 7 w 82"/>
                  <a:gd name="T39" fmla="*/ 15 h 64"/>
                  <a:gd name="T40" fmla="*/ 4 w 82"/>
                  <a:gd name="T41" fmla="*/ 16 h 64"/>
                  <a:gd name="T42" fmla="*/ 0 w 82"/>
                  <a:gd name="T43" fmla="*/ 16 h 64"/>
                  <a:gd name="T44" fmla="*/ 0 w 82"/>
                  <a:gd name="T45" fmla="*/ 23 h 64"/>
                  <a:gd name="T46" fmla="*/ 3 w 82"/>
                  <a:gd name="T47" fmla="*/ 28 h 64"/>
                  <a:gd name="T48" fmla="*/ 3 w 82"/>
                  <a:gd name="T49" fmla="*/ 33 h 64"/>
                  <a:gd name="T50" fmla="*/ 2 w 82"/>
                  <a:gd name="T51" fmla="*/ 38 h 64"/>
                  <a:gd name="T52" fmla="*/ 6 w 82"/>
                  <a:gd name="T53" fmla="*/ 41 h 64"/>
                  <a:gd name="T54" fmla="*/ 14 w 82"/>
                  <a:gd name="T55" fmla="*/ 45 h 64"/>
                  <a:gd name="T56" fmla="*/ 18 w 82"/>
                  <a:gd name="T57" fmla="*/ 48 h 64"/>
                  <a:gd name="T58" fmla="*/ 22 w 82"/>
                  <a:gd name="T59" fmla="*/ 50 h 64"/>
                  <a:gd name="T60" fmla="*/ 26 w 82"/>
                  <a:gd name="T61" fmla="*/ 52 h 64"/>
                  <a:gd name="T62" fmla="*/ 30 w 82"/>
                  <a:gd name="T63" fmla="*/ 56 h 64"/>
                  <a:gd name="T64" fmla="*/ 31 w 82"/>
                  <a:gd name="T65" fmla="*/ 57 h 64"/>
                  <a:gd name="T66" fmla="*/ 32 w 82"/>
                  <a:gd name="T67" fmla="*/ 57 h 64"/>
                  <a:gd name="T68" fmla="*/ 36 w 82"/>
                  <a:gd name="T69" fmla="*/ 60 h 64"/>
                  <a:gd name="T70" fmla="*/ 39 w 82"/>
                  <a:gd name="T71" fmla="*/ 64 h 64"/>
                  <a:gd name="T72" fmla="*/ 42 w 82"/>
                  <a:gd name="T73" fmla="*/ 64 h 64"/>
                  <a:gd name="T74" fmla="*/ 48 w 82"/>
                  <a:gd name="T75" fmla="*/ 58 h 64"/>
                  <a:gd name="T76" fmla="*/ 50 w 82"/>
                  <a:gd name="T77" fmla="*/ 58 h 64"/>
                  <a:gd name="T78" fmla="*/ 56 w 82"/>
                  <a:gd name="T79" fmla="*/ 62 h 64"/>
                  <a:gd name="T80" fmla="*/ 60 w 82"/>
                  <a:gd name="T81" fmla="*/ 64 h 64"/>
                  <a:gd name="T82" fmla="*/ 60 w 82"/>
                  <a:gd name="T83" fmla="*/ 64 h 64"/>
                  <a:gd name="T84" fmla="*/ 62 w 82"/>
                  <a:gd name="T85" fmla="*/ 62 h 64"/>
                  <a:gd name="T86" fmla="*/ 63 w 82"/>
                  <a:gd name="T87" fmla="*/ 61 h 64"/>
                  <a:gd name="T88" fmla="*/ 66 w 82"/>
                  <a:gd name="T89" fmla="*/ 57 h 64"/>
                  <a:gd name="T90" fmla="*/ 66 w 82"/>
                  <a:gd name="T91" fmla="*/ 54 h 64"/>
                  <a:gd name="T92" fmla="*/ 68 w 82"/>
                  <a:gd name="T93" fmla="*/ 49 h 64"/>
                  <a:gd name="T94" fmla="*/ 68 w 82"/>
                  <a:gd name="T95" fmla="*/ 46 h 64"/>
                  <a:gd name="T96" fmla="*/ 68 w 82"/>
                  <a:gd name="T97" fmla="*/ 44 h 64"/>
                  <a:gd name="T98" fmla="*/ 68 w 82"/>
                  <a:gd name="T99" fmla="*/ 38 h 64"/>
                  <a:gd name="T100" fmla="*/ 71 w 82"/>
                  <a:gd name="T101" fmla="*/ 36 h 64"/>
                  <a:gd name="T102" fmla="*/ 74 w 82"/>
                  <a:gd name="T103" fmla="*/ 32 h 64"/>
                  <a:gd name="T104" fmla="*/ 74 w 82"/>
                  <a:gd name="T105" fmla="*/ 32 h 64"/>
                  <a:gd name="T106" fmla="*/ 76 w 82"/>
                  <a:gd name="T107" fmla="*/ 26 h 64"/>
                  <a:gd name="T108" fmla="*/ 79 w 82"/>
                  <a:gd name="T109" fmla="*/ 24 h 64"/>
                  <a:gd name="T110" fmla="*/ 82 w 82"/>
                  <a:gd name="T111" fmla="*/ 20 h 64"/>
                  <a:gd name="T112" fmla="*/ 80 w 82"/>
                  <a:gd name="T113" fmla="*/ 17 h 64"/>
                  <a:gd name="T114" fmla="*/ 78 w 82"/>
                  <a:gd name="T115" fmla="*/ 1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 h="64">
                    <a:moveTo>
                      <a:pt x="76" y="12"/>
                    </a:moveTo>
                    <a:lnTo>
                      <a:pt x="76" y="12"/>
                    </a:lnTo>
                    <a:lnTo>
                      <a:pt x="74" y="11"/>
                    </a:lnTo>
                    <a:lnTo>
                      <a:pt x="74" y="11"/>
                    </a:lnTo>
                    <a:lnTo>
                      <a:pt x="72" y="9"/>
                    </a:lnTo>
                    <a:lnTo>
                      <a:pt x="72" y="9"/>
                    </a:lnTo>
                    <a:lnTo>
                      <a:pt x="70" y="8"/>
                    </a:lnTo>
                    <a:lnTo>
                      <a:pt x="67" y="9"/>
                    </a:lnTo>
                    <a:lnTo>
                      <a:pt x="67" y="9"/>
                    </a:lnTo>
                    <a:lnTo>
                      <a:pt x="62" y="9"/>
                    </a:lnTo>
                    <a:lnTo>
                      <a:pt x="62" y="9"/>
                    </a:lnTo>
                    <a:lnTo>
                      <a:pt x="58" y="11"/>
                    </a:lnTo>
                    <a:lnTo>
                      <a:pt x="56" y="12"/>
                    </a:lnTo>
                    <a:lnTo>
                      <a:pt x="54" y="12"/>
                    </a:lnTo>
                    <a:lnTo>
                      <a:pt x="54" y="12"/>
                    </a:lnTo>
                    <a:lnTo>
                      <a:pt x="51" y="11"/>
                    </a:lnTo>
                    <a:lnTo>
                      <a:pt x="48" y="7"/>
                    </a:lnTo>
                    <a:lnTo>
                      <a:pt x="47" y="4"/>
                    </a:lnTo>
                    <a:lnTo>
                      <a:pt x="47" y="0"/>
                    </a:lnTo>
                    <a:lnTo>
                      <a:pt x="47" y="0"/>
                    </a:lnTo>
                    <a:lnTo>
                      <a:pt x="44" y="0"/>
                    </a:lnTo>
                    <a:lnTo>
                      <a:pt x="44" y="0"/>
                    </a:lnTo>
                    <a:lnTo>
                      <a:pt x="38" y="0"/>
                    </a:lnTo>
                    <a:lnTo>
                      <a:pt x="35" y="1"/>
                    </a:lnTo>
                    <a:lnTo>
                      <a:pt x="32" y="3"/>
                    </a:lnTo>
                    <a:lnTo>
                      <a:pt x="32" y="3"/>
                    </a:lnTo>
                    <a:lnTo>
                      <a:pt x="28" y="4"/>
                    </a:lnTo>
                    <a:lnTo>
                      <a:pt x="28" y="4"/>
                    </a:lnTo>
                    <a:lnTo>
                      <a:pt x="26" y="4"/>
                    </a:lnTo>
                    <a:lnTo>
                      <a:pt x="23" y="4"/>
                    </a:lnTo>
                    <a:lnTo>
                      <a:pt x="23" y="4"/>
                    </a:lnTo>
                    <a:lnTo>
                      <a:pt x="22" y="5"/>
                    </a:lnTo>
                    <a:lnTo>
                      <a:pt x="20" y="8"/>
                    </a:lnTo>
                    <a:lnTo>
                      <a:pt x="20" y="8"/>
                    </a:lnTo>
                    <a:lnTo>
                      <a:pt x="18" y="11"/>
                    </a:lnTo>
                    <a:lnTo>
                      <a:pt x="18" y="11"/>
                    </a:lnTo>
                    <a:lnTo>
                      <a:pt x="14" y="12"/>
                    </a:lnTo>
                    <a:lnTo>
                      <a:pt x="11" y="13"/>
                    </a:lnTo>
                    <a:lnTo>
                      <a:pt x="11" y="13"/>
                    </a:lnTo>
                    <a:lnTo>
                      <a:pt x="7" y="15"/>
                    </a:lnTo>
                    <a:lnTo>
                      <a:pt x="7" y="15"/>
                    </a:lnTo>
                    <a:lnTo>
                      <a:pt x="4" y="16"/>
                    </a:lnTo>
                    <a:lnTo>
                      <a:pt x="0" y="16"/>
                    </a:lnTo>
                    <a:lnTo>
                      <a:pt x="0" y="16"/>
                    </a:lnTo>
                    <a:lnTo>
                      <a:pt x="0" y="20"/>
                    </a:lnTo>
                    <a:lnTo>
                      <a:pt x="0" y="23"/>
                    </a:lnTo>
                    <a:lnTo>
                      <a:pt x="0" y="23"/>
                    </a:lnTo>
                    <a:lnTo>
                      <a:pt x="3" y="28"/>
                    </a:lnTo>
                    <a:lnTo>
                      <a:pt x="3" y="33"/>
                    </a:lnTo>
                    <a:lnTo>
                      <a:pt x="3" y="33"/>
                    </a:lnTo>
                    <a:lnTo>
                      <a:pt x="2" y="38"/>
                    </a:lnTo>
                    <a:lnTo>
                      <a:pt x="2" y="38"/>
                    </a:lnTo>
                    <a:lnTo>
                      <a:pt x="6" y="41"/>
                    </a:lnTo>
                    <a:lnTo>
                      <a:pt x="6" y="41"/>
                    </a:lnTo>
                    <a:lnTo>
                      <a:pt x="10" y="44"/>
                    </a:lnTo>
                    <a:lnTo>
                      <a:pt x="14" y="45"/>
                    </a:lnTo>
                    <a:lnTo>
                      <a:pt x="14" y="45"/>
                    </a:lnTo>
                    <a:lnTo>
                      <a:pt x="18" y="48"/>
                    </a:lnTo>
                    <a:lnTo>
                      <a:pt x="22" y="50"/>
                    </a:lnTo>
                    <a:lnTo>
                      <a:pt x="22" y="50"/>
                    </a:lnTo>
                    <a:lnTo>
                      <a:pt x="26" y="52"/>
                    </a:lnTo>
                    <a:lnTo>
                      <a:pt x="26" y="52"/>
                    </a:lnTo>
                    <a:lnTo>
                      <a:pt x="28" y="53"/>
                    </a:lnTo>
                    <a:lnTo>
                      <a:pt x="30" y="56"/>
                    </a:lnTo>
                    <a:lnTo>
                      <a:pt x="30" y="56"/>
                    </a:lnTo>
                    <a:lnTo>
                      <a:pt x="31" y="57"/>
                    </a:lnTo>
                    <a:lnTo>
                      <a:pt x="32" y="57"/>
                    </a:lnTo>
                    <a:lnTo>
                      <a:pt x="32" y="57"/>
                    </a:lnTo>
                    <a:lnTo>
                      <a:pt x="36" y="60"/>
                    </a:lnTo>
                    <a:lnTo>
                      <a:pt x="36" y="60"/>
                    </a:lnTo>
                    <a:lnTo>
                      <a:pt x="38" y="62"/>
                    </a:lnTo>
                    <a:lnTo>
                      <a:pt x="39" y="64"/>
                    </a:lnTo>
                    <a:lnTo>
                      <a:pt x="42" y="64"/>
                    </a:lnTo>
                    <a:lnTo>
                      <a:pt x="42" y="64"/>
                    </a:lnTo>
                    <a:lnTo>
                      <a:pt x="46" y="61"/>
                    </a:lnTo>
                    <a:lnTo>
                      <a:pt x="48" y="58"/>
                    </a:lnTo>
                    <a:lnTo>
                      <a:pt x="50" y="58"/>
                    </a:lnTo>
                    <a:lnTo>
                      <a:pt x="50" y="58"/>
                    </a:lnTo>
                    <a:lnTo>
                      <a:pt x="54" y="60"/>
                    </a:lnTo>
                    <a:lnTo>
                      <a:pt x="56" y="62"/>
                    </a:lnTo>
                    <a:lnTo>
                      <a:pt x="56" y="62"/>
                    </a:lnTo>
                    <a:lnTo>
                      <a:pt x="60" y="64"/>
                    </a:lnTo>
                    <a:lnTo>
                      <a:pt x="60" y="64"/>
                    </a:lnTo>
                    <a:lnTo>
                      <a:pt x="60" y="64"/>
                    </a:lnTo>
                    <a:lnTo>
                      <a:pt x="60" y="64"/>
                    </a:lnTo>
                    <a:lnTo>
                      <a:pt x="62" y="62"/>
                    </a:lnTo>
                    <a:lnTo>
                      <a:pt x="62" y="62"/>
                    </a:lnTo>
                    <a:lnTo>
                      <a:pt x="63" y="61"/>
                    </a:lnTo>
                    <a:lnTo>
                      <a:pt x="66" y="57"/>
                    </a:lnTo>
                    <a:lnTo>
                      <a:pt x="66" y="57"/>
                    </a:lnTo>
                    <a:lnTo>
                      <a:pt x="66" y="54"/>
                    </a:lnTo>
                    <a:lnTo>
                      <a:pt x="66" y="54"/>
                    </a:lnTo>
                    <a:lnTo>
                      <a:pt x="68" y="52"/>
                    </a:lnTo>
                    <a:lnTo>
                      <a:pt x="68" y="49"/>
                    </a:lnTo>
                    <a:lnTo>
                      <a:pt x="68" y="49"/>
                    </a:lnTo>
                    <a:lnTo>
                      <a:pt x="68" y="46"/>
                    </a:lnTo>
                    <a:lnTo>
                      <a:pt x="68" y="44"/>
                    </a:lnTo>
                    <a:lnTo>
                      <a:pt x="68" y="44"/>
                    </a:lnTo>
                    <a:lnTo>
                      <a:pt x="67" y="41"/>
                    </a:lnTo>
                    <a:lnTo>
                      <a:pt x="68" y="38"/>
                    </a:lnTo>
                    <a:lnTo>
                      <a:pt x="71" y="36"/>
                    </a:lnTo>
                    <a:lnTo>
                      <a:pt x="71" y="36"/>
                    </a:lnTo>
                    <a:lnTo>
                      <a:pt x="72" y="33"/>
                    </a:lnTo>
                    <a:lnTo>
                      <a:pt x="74" y="32"/>
                    </a:lnTo>
                    <a:lnTo>
                      <a:pt x="74" y="32"/>
                    </a:lnTo>
                    <a:lnTo>
                      <a:pt x="74" y="32"/>
                    </a:lnTo>
                    <a:lnTo>
                      <a:pt x="74" y="32"/>
                    </a:lnTo>
                    <a:lnTo>
                      <a:pt x="76" y="26"/>
                    </a:lnTo>
                    <a:lnTo>
                      <a:pt x="76" y="26"/>
                    </a:lnTo>
                    <a:lnTo>
                      <a:pt x="79" y="24"/>
                    </a:lnTo>
                    <a:lnTo>
                      <a:pt x="82" y="23"/>
                    </a:lnTo>
                    <a:lnTo>
                      <a:pt x="82" y="20"/>
                    </a:lnTo>
                    <a:lnTo>
                      <a:pt x="82" y="20"/>
                    </a:lnTo>
                    <a:lnTo>
                      <a:pt x="80" y="17"/>
                    </a:lnTo>
                    <a:lnTo>
                      <a:pt x="78" y="15"/>
                    </a:lnTo>
                    <a:lnTo>
                      <a:pt x="78" y="15"/>
                    </a:lnTo>
                    <a:lnTo>
                      <a:pt x="76" y="12"/>
                    </a:lnTo>
                  </a:path>
                </a:pathLst>
              </a:custGeom>
              <a:noFill/>
              <a:ln w="3175">
                <a:solidFill>
                  <a:schemeClr val="tx1">
                    <a:lumMod val="20000"/>
                    <a:lumOff val="80000"/>
                  </a:schemeClr>
                </a:solidFill>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2" name="Freeform 67">
                <a:extLst>
                  <a:ext uri="{FF2B5EF4-FFF2-40B4-BE49-F238E27FC236}">
                    <a16:creationId xmlns:a16="http://schemas.microsoft.com/office/drawing/2014/main" id="{A4BD84DC-81AF-4DD5-9D57-A33C38AD8F6B}"/>
                  </a:ext>
                </a:extLst>
              </p:cNvPr>
              <p:cNvSpPr>
                <a:spLocks/>
              </p:cNvSpPr>
              <p:nvPr/>
            </p:nvSpPr>
            <p:spPr bwMode="auto">
              <a:xfrm>
                <a:off x="5458827" y="5476759"/>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path>
                </a:pathLst>
              </a:custGeom>
              <a:noFill/>
              <a:ln w="3175">
                <a:solidFill>
                  <a:schemeClr val="tx1">
                    <a:lumMod val="20000"/>
                    <a:lumOff val="80000"/>
                  </a:schemeClr>
                </a:solidFill>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3" name="Freeform 68">
                <a:extLst>
                  <a:ext uri="{FF2B5EF4-FFF2-40B4-BE49-F238E27FC236}">
                    <a16:creationId xmlns:a16="http://schemas.microsoft.com/office/drawing/2014/main" id="{53627424-E3A3-44B0-B7F8-44ABAD80CD11}"/>
                  </a:ext>
                </a:extLst>
              </p:cNvPr>
              <p:cNvSpPr>
                <a:spLocks/>
              </p:cNvSpPr>
              <p:nvPr/>
            </p:nvSpPr>
            <p:spPr bwMode="auto">
              <a:xfrm>
                <a:off x="5122661" y="5714957"/>
                <a:ext cx="97968" cy="53787"/>
              </a:xfrm>
              <a:custGeom>
                <a:avLst/>
                <a:gdLst>
                  <a:gd name="T0" fmla="*/ 39 w 51"/>
                  <a:gd name="T1" fmla="*/ 25 h 28"/>
                  <a:gd name="T2" fmla="*/ 39 w 51"/>
                  <a:gd name="T3" fmla="*/ 25 h 28"/>
                  <a:gd name="T4" fmla="*/ 40 w 51"/>
                  <a:gd name="T5" fmla="*/ 24 h 28"/>
                  <a:gd name="T6" fmla="*/ 42 w 51"/>
                  <a:gd name="T7" fmla="*/ 21 h 28"/>
                  <a:gd name="T8" fmla="*/ 42 w 51"/>
                  <a:gd name="T9" fmla="*/ 21 h 28"/>
                  <a:gd name="T10" fmla="*/ 43 w 51"/>
                  <a:gd name="T11" fmla="*/ 17 h 28"/>
                  <a:gd name="T12" fmla="*/ 46 w 51"/>
                  <a:gd name="T13" fmla="*/ 16 h 28"/>
                  <a:gd name="T14" fmla="*/ 46 w 51"/>
                  <a:gd name="T15" fmla="*/ 16 h 28"/>
                  <a:gd name="T16" fmla="*/ 50 w 51"/>
                  <a:gd name="T17" fmla="*/ 13 h 28"/>
                  <a:gd name="T18" fmla="*/ 51 w 51"/>
                  <a:gd name="T19" fmla="*/ 12 h 28"/>
                  <a:gd name="T20" fmla="*/ 51 w 51"/>
                  <a:gd name="T21" fmla="*/ 11 h 28"/>
                  <a:gd name="T22" fmla="*/ 51 w 51"/>
                  <a:gd name="T23" fmla="*/ 11 h 28"/>
                  <a:gd name="T24" fmla="*/ 50 w 51"/>
                  <a:gd name="T25" fmla="*/ 8 h 28"/>
                  <a:gd name="T26" fmla="*/ 48 w 51"/>
                  <a:gd name="T27" fmla="*/ 5 h 28"/>
                  <a:gd name="T28" fmla="*/ 48 w 51"/>
                  <a:gd name="T29" fmla="*/ 5 h 28"/>
                  <a:gd name="T30" fmla="*/ 46 w 51"/>
                  <a:gd name="T31" fmla="*/ 4 h 28"/>
                  <a:gd name="T32" fmla="*/ 44 w 51"/>
                  <a:gd name="T33" fmla="*/ 3 h 28"/>
                  <a:gd name="T34" fmla="*/ 39 w 51"/>
                  <a:gd name="T35" fmla="*/ 3 h 28"/>
                  <a:gd name="T36" fmla="*/ 39 w 51"/>
                  <a:gd name="T37" fmla="*/ 3 h 28"/>
                  <a:gd name="T38" fmla="*/ 34 w 51"/>
                  <a:gd name="T39" fmla="*/ 1 h 28"/>
                  <a:gd name="T40" fmla="*/ 28 w 51"/>
                  <a:gd name="T41" fmla="*/ 0 h 28"/>
                  <a:gd name="T42" fmla="*/ 28 w 51"/>
                  <a:gd name="T43" fmla="*/ 0 h 28"/>
                  <a:gd name="T44" fmla="*/ 27 w 51"/>
                  <a:gd name="T45" fmla="*/ 0 h 28"/>
                  <a:gd name="T46" fmla="*/ 24 w 51"/>
                  <a:gd name="T47" fmla="*/ 1 h 28"/>
                  <a:gd name="T48" fmla="*/ 20 w 51"/>
                  <a:gd name="T49" fmla="*/ 4 h 28"/>
                  <a:gd name="T50" fmla="*/ 20 w 51"/>
                  <a:gd name="T51" fmla="*/ 4 h 28"/>
                  <a:gd name="T52" fmla="*/ 16 w 51"/>
                  <a:gd name="T53" fmla="*/ 5 h 28"/>
                  <a:gd name="T54" fmla="*/ 16 w 51"/>
                  <a:gd name="T55" fmla="*/ 5 h 28"/>
                  <a:gd name="T56" fmla="*/ 15 w 51"/>
                  <a:gd name="T57" fmla="*/ 7 h 28"/>
                  <a:gd name="T58" fmla="*/ 15 w 51"/>
                  <a:gd name="T59" fmla="*/ 7 h 28"/>
                  <a:gd name="T60" fmla="*/ 14 w 51"/>
                  <a:gd name="T61" fmla="*/ 8 h 28"/>
                  <a:gd name="T62" fmla="*/ 11 w 51"/>
                  <a:gd name="T63" fmla="*/ 8 h 28"/>
                  <a:gd name="T64" fmla="*/ 11 w 51"/>
                  <a:gd name="T65" fmla="*/ 8 h 28"/>
                  <a:gd name="T66" fmla="*/ 8 w 51"/>
                  <a:gd name="T67" fmla="*/ 9 h 28"/>
                  <a:gd name="T68" fmla="*/ 8 w 51"/>
                  <a:gd name="T69" fmla="*/ 9 h 28"/>
                  <a:gd name="T70" fmla="*/ 6 w 51"/>
                  <a:gd name="T71" fmla="*/ 11 h 28"/>
                  <a:gd name="T72" fmla="*/ 6 w 51"/>
                  <a:gd name="T73" fmla="*/ 11 h 28"/>
                  <a:gd name="T74" fmla="*/ 4 w 51"/>
                  <a:gd name="T75" fmla="*/ 12 h 28"/>
                  <a:gd name="T76" fmla="*/ 2 w 51"/>
                  <a:gd name="T77" fmla="*/ 13 h 28"/>
                  <a:gd name="T78" fmla="*/ 2 w 51"/>
                  <a:gd name="T79" fmla="*/ 13 h 28"/>
                  <a:gd name="T80" fmla="*/ 0 w 51"/>
                  <a:gd name="T81" fmla="*/ 16 h 28"/>
                  <a:gd name="T82" fmla="*/ 0 w 51"/>
                  <a:gd name="T83" fmla="*/ 16 h 28"/>
                  <a:gd name="T84" fmla="*/ 2 w 51"/>
                  <a:gd name="T85" fmla="*/ 17 h 28"/>
                  <a:gd name="T86" fmla="*/ 2 w 51"/>
                  <a:gd name="T87" fmla="*/ 17 h 28"/>
                  <a:gd name="T88" fmla="*/ 4 w 51"/>
                  <a:gd name="T89" fmla="*/ 17 h 28"/>
                  <a:gd name="T90" fmla="*/ 7 w 51"/>
                  <a:gd name="T91" fmla="*/ 17 h 28"/>
                  <a:gd name="T92" fmla="*/ 7 w 51"/>
                  <a:gd name="T93" fmla="*/ 17 h 28"/>
                  <a:gd name="T94" fmla="*/ 10 w 51"/>
                  <a:gd name="T95" fmla="*/ 17 h 28"/>
                  <a:gd name="T96" fmla="*/ 12 w 51"/>
                  <a:gd name="T97" fmla="*/ 19 h 28"/>
                  <a:gd name="T98" fmla="*/ 12 w 51"/>
                  <a:gd name="T99" fmla="*/ 19 h 28"/>
                  <a:gd name="T100" fmla="*/ 14 w 51"/>
                  <a:gd name="T101" fmla="*/ 20 h 28"/>
                  <a:gd name="T102" fmla="*/ 14 w 51"/>
                  <a:gd name="T103" fmla="*/ 20 h 28"/>
                  <a:gd name="T104" fmla="*/ 19 w 51"/>
                  <a:gd name="T105" fmla="*/ 23 h 28"/>
                  <a:gd name="T106" fmla="*/ 19 w 51"/>
                  <a:gd name="T107" fmla="*/ 23 h 28"/>
                  <a:gd name="T108" fmla="*/ 24 w 51"/>
                  <a:gd name="T109" fmla="*/ 27 h 28"/>
                  <a:gd name="T110" fmla="*/ 24 w 51"/>
                  <a:gd name="T111" fmla="*/ 27 h 28"/>
                  <a:gd name="T112" fmla="*/ 28 w 51"/>
                  <a:gd name="T113" fmla="*/ 28 h 28"/>
                  <a:gd name="T114" fmla="*/ 31 w 51"/>
                  <a:gd name="T115" fmla="*/ 28 h 28"/>
                  <a:gd name="T116" fmla="*/ 39 w 51"/>
                  <a:gd name="T117" fmla="*/ 2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 h="28">
                    <a:moveTo>
                      <a:pt x="39" y="25"/>
                    </a:moveTo>
                    <a:lnTo>
                      <a:pt x="39" y="25"/>
                    </a:lnTo>
                    <a:lnTo>
                      <a:pt x="40" y="24"/>
                    </a:lnTo>
                    <a:lnTo>
                      <a:pt x="42" y="21"/>
                    </a:lnTo>
                    <a:lnTo>
                      <a:pt x="42" y="21"/>
                    </a:lnTo>
                    <a:lnTo>
                      <a:pt x="43" y="17"/>
                    </a:lnTo>
                    <a:lnTo>
                      <a:pt x="46" y="16"/>
                    </a:lnTo>
                    <a:lnTo>
                      <a:pt x="46" y="16"/>
                    </a:lnTo>
                    <a:lnTo>
                      <a:pt x="50" y="13"/>
                    </a:lnTo>
                    <a:lnTo>
                      <a:pt x="51" y="12"/>
                    </a:lnTo>
                    <a:lnTo>
                      <a:pt x="51" y="11"/>
                    </a:lnTo>
                    <a:lnTo>
                      <a:pt x="51" y="11"/>
                    </a:lnTo>
                    <a:lnTo>
                      <a:pt x="50" y="8"/>
                    </a:lnTo>
                    <a:lnTo>
                      <a:pt x="48" y="5"/>
                    </a:lnTo>
                    <a:lnTo>
                      <a:pt x="48" y="5"/>
                    </a:lnTo>
                    <a:lnTo>
                      <a:pt x="46" y="4"/>
                    </a:lnTo>
                    <a:lnTo>
                      <a:pt x="44" y="3"/>
                    </a:lnTo>
                    <a:lnTo>
                      <a:pt x="39" y="3"/>
                    </a:lnTo>
                    <a:lnTo>
                      <a:pt x="39" y="3"/>
                    </a:lnTo>
                    <a:lnTo>
                      <a:pt x="34" y="1"/>
                    </a:lnTo>
                    <a:lnTo>
                      <a:pt x="28" y="0"/>
                    </a:lnTo>
                    <a:lnTo>
                      <a:pt x="28" y="0"/>
                    </a:lnTo>
                    <a:lnTo>
                      <a:pt x="27" y="0"/>
                    </a:lnTo>
                    <a:lnTo>
                      <a:pt x="24" y="1"/>
                    </a:lnTo>
                    <a:lnTo>
                      <a:pt x="20" y="4"/>
                    </a:lnTo>
                    <a:lnTo>
                      <a:pt x="20" y="4"/>
                    </a:lnTo>
                    <a:lnTo>
                      <a:pt x="16" y="5"/>
                    </a:lnTo>
                    <a:lnTo>
                      <a:pt x="16" y="5"/>
                    </a:lnTo>
                    <a:lnTo>
                      <a:pt x="15" y="7"/>
                    </a:lnTo>
                    <a:lnTo>
                      <a:pt x="15" y="7"/>
                    </a:lnTo>
                    <a:lnTo>
                      <a:pt x="14" y="8"/>
                    </a:lnTo>
                    <a:lnTo>
                      <a:pt x="11" y="8"/>
                    </a:lnTo>
                    <a:lnTo>
                      <a:pt x="11" y="8"/>
                    </a:lnTo>
                    <a:lnTo>
                      <a:pt x="8" y="9"/>
                    </a:lnTo>
                    <a:lnTo>
                      <a:pt x="8" y="9"/>
                    </a:lnTo>
                    <a:lnTo>
                      <a:pt x="6" y="11"/>
                    </a:lnTo>
                    <a:lnTo>
                      <a:pt x="6" y="11"/>
                    </a:lnTo>
                    <a:lnTo>
                      <a:pt x="4" y="12"/>
                    </a:lnTo>
                    <a:lnTo>
                      <a:pt x="2" y="13"/>
                    </a:lnTo>
                    <a:lnTo>
                      <a:pt x="2" y="13"/>
                    </a:lnTo>
                    <a:lnTo>
                      <a:pt x="0" y="16"/>
                    </a:lnTo>
                    <a:lnTo>
                      <a:pt x="0" y="16"/>
                    </a:lnTo>
                    <a:lnTo>
                      <a:pt x="2" y="17"/>
                    </a:lnTo>
                    <a:lnTo>
                      <a:pt x="2" y="17"/>
                    </a:lnTo>
                    <a:lnTo>
                      <a:pt x="4" y="17"/>
                    </a:lnTo>
                    <a:lnTo>
                      <a:pt x="7" y="17"/>
                    </a:lnTo>
                    <a:lnTo>
                      <a:pt x="7" y="17"/>
                    </a:lnTo>
                    <a:lnTo>
                      <a:pt x="10" y="17"/>
                    </a:lnTo>
                    <a:lnTo>
                      <a:pt x="12" y="19"/>
                    </a:lnTo>
                    <a:lnTo>
                      <a:pt x="12" y="19"/>
                    </a:lnTo>
                    <a:lnTo>
                      <a:pt x="14" y="20"/>
                    </a:lnTo>
                    <a:lnTo>
                      <a:pt x="14" y="20"/>
                    </a:lnTo>
                    <a:lnTo>
                      <a:pt x="19" y="23"/>
                    </a:lnTo>
                    <a:lnTo>
                      <a:pt x="19" y="23"/>
                    </a:lnTo>
                    <a:lnTo>
                      <a:pt x="24" y="27"/>
                    </a:lnTo>
                    <a:lnTo>
                      <a:pt x="24" y="27"/>
                    </a:lnTo>
                    <a:lnTo>
                      <a:pt x="28" y="28"/>
                    </a:lnTo>
                    <a:lnTo>
                      <a:pt x="31" y="28"/>
                    </a:lnTo>
                    <a:lnTo>
                      <a:pt x="39" y="25"/>
                    </a:lnTo>
                    <a:close/>
                  </a:path>
                </a:pathLst>
              </a:custGeom>
              <a:solidFill>
                <a:srgbClr val="D8E5B0"/>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04" name="Freeform 69">
                <a:extLst>
                  <a:ext uri="{FF2B5EF4-FFF2-40B4-BE49-F238E27FC236}">
                    <a16:creationId xmlns:a16="http://schemas.microsoft.com/office/drawing/2014/main" id="{274D0D22-B5A7-4753-8EB0-B25556ADD40B}"/>
                  </a:ext>
                </a:extLst>
              </p:cNvPr>
              <p:cNvSpPr>
                <a:spLocks/>
              </p:cNvSpPr>
              <p:nvPr/>
            </p:nvSpPr>
            <p:spPr bwMode="auto">
              <a:xfrm>
                <a:off x="5122661" y="5714957"/>
                <a:ext cx="97968" cy="53787"/>
              </a:xfrm>
              <a:custGeom>
                <a:avLst/>
                <a:gdLst>
                  <a:gd name="T0" fmla="*/ 39 w 51"/>
                  <a:gd name="T1" fmla="*/ 25 h 28"/>
                  <a:gd name="T2" fmla="*/ 39 w 51"/>
                  <a:gd name="T3" fmla="*/ 25 h 28"/>
                  <a:gd name="T4" fmla="*/ 40 w 51"/>
                  <a:gd name="T5" fmla="*/ 24 h 28"/>
                  <a:gd name="T6" fmla="*/ 42 w 51"/>
                  <a:gd name="T7" fmla="*/ 21 h 28"/>
                  <a:gd name="T8" fmla="*/ 42 w 51"/>
                  <a:gd name="T9" fmla="*/ 21 h 28"/>
                  <a:gd name="T10" fmla="*/ 43 w 51"/>
                  <a:gd name="T11" fmla="*/ 17 h 28"/>
                  <a:gd name="T12" fmla="*/ 46 w 51"/>
                  <a:gd name="T13" fmla="*/ 16 h 28"/>
                  <a:gd name="T14" fmla="*/ 46 w 51"/>
                  <a:gd name="T15" fmla="*/ 16 h 28"/>
                  <a:gd name="T16" fmla="*/ 50 w 51"/>
                  <a:gd name="T17" fmla="*/ 13 h 28"/>
                  <a:gd name="T18" fmla="*/ 51 w 51"/>
                  <a:gd name="T19" fmla="*/ 12 h 28"/>
                  <a:gd name="T20" fmla="*/ 51 w 51"/>
                  <a:gd name="T21" fmla="*/ 11 h 28"/>
                  <a:gd name="T22" fmla="*/ 51 w 51"/>
                  <a:gd name="T23" fmla="*/ 11 h 28"/>
                  <a:gd name="T24" fmla="*/ 50 w 51"/>
                  <a:gd name="T25" fmla="*/ 8 h 28"/>
                  <a:gd name="T26" fmla="*/ 48 w 51"/>
                  <a:gd name="T27" fmla="*/ 5 h 28"/>
                  <a:gd name="T28" fmla="*/ 48 w 51"/>
                  <a:gd name="T29" fmla="*/ 5 h 28"/>
                  <a:gd name="T30" fmla="*/ 46 w 51"/>
                  <a:gd name="T31" fmla="*/ 4 h 28"/>
                  <a:gd name="T32" fmla="*/ 44 w 51"/>
                  <a:gd name="T33" fmla="*/ 3 h 28"/>
                  <a:gd name="T34" fmla="*/ 39 w 51"/>
                  <a:gd name="T35" fmla="*/ 3 h 28"/>
                  <a:gd name="T36" fmla="*/ 39 w 51"/>
                  <a:gd name="T37" fmla="*/ 3 h 28"/>
                  <a:gd name="T38" fmla="*/ 34 w 51"/>
                  <a:gd name="T39" fmla="*/ 1 h 28"/>
                  <a:gd name="T40" fmla="*/ 28 w 51"/>
                  <a:gd name="T41" fmla="*/ 0 h 28"/>
                  <a:gd name="T42" fmla="*/ 28 w 51"/>
                  <a:gd name="T43" fmla="*/ 0 h 28"/>
                  <a:gd name="T44" fmla="*/ 27 w 51"/>
                  <a:gd name="T45" fmla="*/ 0 h 28"/>
                  <a:gd name="T46" fmla="*/ 24 w 51"/>
                  <a:gd name="T47" fmla="*/ 1 h 28"/>
                  <a:gd name="T48" fmla="*/ 20 w 51"/>
                  <a:gd name="T49" fmla="*/ 4 h 28"/>
                  <a:gd name="T50" fmla="*/ 20 w 51"/>
                  <a:gd name="T51" fmla="*/ 4 h 28"/>
                  <a:gd name="T52" fmla="*/ 16 w 51"/>
                  <a:gd name="T53" fmla="*/ 5 h 28"/>
                  <a:gd name="T54" fmla="*/ 16 w 51"/>
                  <a:gd name="T55" fmla="*/ 5 h 28"/>
                  <a:gd name="T56" fmla="*/ 15 w 51"/>
                  <a:gd name="T57" fmla="*/ 7 h 28"/>
                  <a:gd name="T58" fmla="*/ 15 w 51"/>
                  <a:gd name="T59" fmla="*/ 7 h 28"/>
                  <a:gd name="T60" fmla="*/ 14 w 51"/>
                  <a:gd name="T61" fmla="*/ 8 h 28"/>
                  <a:gd name="T62" fmla="*/ 11 w 51"/>
                  <a:gd name="T63" fmla="*/ 8 h 28"/>
                  <a:gd name="T64" fmla="*/ 11 w 51"/>
                  <a:gd name="T65" fmla="*/ 8 h 28"/>
                  <a:gd name="T66" fmla="*/ 8 w 51"/>
                  <a:gd name="T67" fmla="*/ 9 h 28"/>
                  <a:gd name="T68" fmla="*/ 8 w 51"/>
                  <a:gd name="T69" fmla="*/ 9 h 28"/>
                  <a:gd name="T70" fmla="*/ 6 w 51"/>
                  <a:gd name="T71" fmla="*/ 11 h 28"/>
                  <a:gd name="T72" fmla="*/ 6 w 51"/>
                  <a:gd name="T73" fmla="*/ 11 h 28"/>
                  <a:gd name="T74" fmla="*/ 4 w 51"/>
                  <a:gd name="T75" fmla="*/ 12 h 28"/>
                  <a:gd name="T76" fmla="*/ 2 w 51"/>
                  <a:gd name="T77" fmla="*/ 13 h 28"/>
                  <a:gd name="T78" fmla="*/ 2 w 51"/>
                  <a:gd name="T79" fmla="*/ 13 h 28"/>
                  <a:gd name="T80" fmla="*/ 0 w 51"/>
                  <a:gd name="T81" fmla="*/ 16 h 28"/>
                  <a:gd name="T82" fmla="*/ 0 w 51"/>
                  <a:gd name="T83" fmla="*/ 16 h 28"/>
                  <a:gd name="T84" fmla="*/ 2 w 51"/>
                  <a:gd name="T85" fmla="*/ 17 h 28"/>
                  <a:gd name="T86" fmla="*/ 2 w 51"/>
                  <a:gd name="T87" fmla="*/ 17 h 28"/>
                  <a:gd name="T88" fmla="*/ 4 w 51"/>
                  <a:gd name="T89" fmla="*/ 17 h 28"/>
                  <a:gd name="T90" fmla="*/ 7 w 51"/>
                  <a:gd name="T91" fmla="*/ 17 h 28"/>
                  <a:gd name="T92" fmla="*/ 7 w 51"/>
                  <a:gd name="T93" fmla="*/ 17 h 28"/>
                  <a:gd name="T94" fmla="*/ 10 w 51"/>
                  <a:gd name="T95" fmla="*/ 17 h 28"/>
                  <a:gd name="T96" fmla="*/ 12 w 51"/>
                  <a:gd name="T97" fmla="*/ 19 h 28"/>
                  <a:gd name="T98" fmla="*/ 12 w 51"/>
                  <a:gd name="T99" fmla="*/ 19 h 28"/>
                  <a:gd name="T100" fmla="*/ 14 w 51"/>
                  <a:gd name="T101" fmla="*/ 20 h 28"/>
                  <a:gd name="T102" fmla="*/ 14 w 51"/>
                  <a:gd name="T103" fmla="*/ 20 h 28"/>
                  <a:gd name="T104" fmla="*/ 19 w 51"/>
                  <a:gd name="T105" fmla="*/ 23 h 28"/>
                  <a:gd name="T106" fmla="*/ 19 w 51"/>
                  <a:gd name="T107" fmla="*/ 23 h 28"/>
                  <a:gd name="T108" fmla="*/ 24 w 51"/>
                  <a:gd name="T109" fmla="*/ 27 h 28"/>
                  <a:gd name="T110" fmla="*/ 24 w 51"/>
                  <a:gd name="T111" fmla="*/ 27 h 28"/>
                  <a:gd name="T112" fmla="*/ 28 w 51"/>
                  <a:gd name="T113" fmla="*/ 28 h 28"/>
                  <a:gd name="T114" fmla="*/ 31 w 51"/>
                  <a:gd name="T115" fmla="*/ 28 h 28"/>
                  <a:gd name="T116" fmla="*/ 39 w 51"/>
                  <a:gd name="T117" fmla="*/ 2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 h="28">
                    <a:moveTo>
                      <a:pt x="39" y="25"/>
                    </a:moveTo>
                    <a:lnTo>
                      <a:pt x="39" y="25"/>
                    </a:lnTo>
                    <a:lnTo>
                      <a:pt x="40" y="24"/>
                    </a:lnTo>
                    <a:lnTo>
                      <a:pt x="42" y="21"/>
                    </a:lnTo>
                    <a:lnTo>
                      <a:pt x="42" y="21"/>
                    </a:lnTo>
                    <a:lnTo>
                      <a:pt x="43" y="17"/>
                    </a:lnTo>
                    <a:lnTo>
                      <a:pt x="46" y="16"/>
                    </a:lnTo>
                    <a:lnTo>
                      <a:pt x="46" y="16"/>
                    </a:lnTo>
                    <a:lnTo>
                      <a:pt x="50" y="13"/>
                    </a:lnTo>
                    <a:lnTo>
                      <a:pt x="51" y="12"/>
                    </a:lnTo>
                    <a:lnTo>
                      <a:pt x="51" y="11"/>
                    </a:lnTo>
                    <a:lnTo>
                      <a:pt x="51" y="11"/>
                    </a:lnTo>
                    <a:lnTo>
                      <a:pt x="50" y="8"/>
                    </a:lnTo>
                    <a:lnTo>
                      <a:pt x="48" y="5"/>
                    </a:lnTo>
                    <a:lnTo>
                      <a:pt x="48" y="5"/>
                    </a:lnTo>
                    <a:lnTo>
                      <a:pt x="46" y="4"/>
                    </a:lnTo>
                    <a:lnTo>
                      <a:pt x="44" y="3"/>
                    </a:lnTo>
                    <a:lnTo>
                      <a:pt x="39" y="3"/>
                    </a:lnTo>
                    <a:lnTo>
                      <a:pt x="39" y="3"/>
                    </a:lnTo>
                    <a:lnTo>
                      <a:pt x="34" y="1"/>
                    </a:lnTo>
                    <a:lnTo>
                      <a:pt x="28" y="0"/>
                    </a:lnTo>
                    <a:lnTo>
                      <a:pt x="28" y="0"/>
                    </a:lnTo>
                    <a:lnTo>
                      <a:pt x="27" y="0"/>
                    </a:lnTo>
                    <a:lnTo>
                      <a:pt x="24" y="1"/>
                    </a:lnTo>
                    <a:lnTo>
                      <a:pt x="20" y="4"/>
                    </a:lnTo>
                    <a:lnTo>
                      <a:pt x="20" y="4"/>
                    </a:lnTo>
                    <a:lnTo>
                      <a:pt x="16" y="5"/>
                    </a:lnTo>
                    <a:lnTo>
                      <a:pt x="16" y="5"/>
                    </a:lnTo>
                    <a:lnTo>
                      <a:pt x="15" y="7"/>
                    </a:lnTo>
                    <a:lnTo>
                      <a:pt x="15" y="7"/>
                    </a:lnTo>
                    <a:lnTo>
                      <a:pt x="14" y="8"/>
                    </a:lnTo>
                    <a:lnTo>
                      <a:pt x="11" y="8"/>
                    </a:lnTo>
                    <a:lnTo>
                      <a:pt x="11" y="8"/>
                    </a:lnTo>
                    <a:lnTo>
                      <a:pt x="8" y="9"/>
                    </a:lnTo>
                    <a:lnTo>
                      <a:pt x="8" y="9"/>
                    </a:lnTo>
                    <a:lnTo>
                      <a:pt x="6" y="11"/>
                    </a:lnTo>
                    <a:lnTo>
                      <a:pt x="6" y="11"/>
                    </a:lnTo>
                    <a:lnTo>
                      <a:pt x="4" y="12"/>
                    </a:lnTo>
                    <a:lnTo>
                      <a:pt x="2" y="13"/>
                    </a:lnTo>
                    <a:lnTo>
                      <a:pt x="2" y="13"/>
                    </a:lnTo>
                    <a:lnTo>
                      <a:pt x="0" y="16"/>
                    </a:lnTo>
                    <a:lnTo>
                      <a:pt x="0" y="16"/>
                    </a:lnTo>
                    <a:lnTo>
                      <a:pt x="2" y="17"/>
                    </a:lnTo>
                    <a:lnTo>
                      <a:pt x="2" y="17"/>
                    </a:lnTo>
                    <a:lnTo>
                      <a:pt x="4" y="17"/>
                    </a:lnTo>
                    <a:lnTo>
                      <a:pt x="7" y="17"/>
                    </a:lnTo>
                    <a:lnTo>
                      <a:pt x="7" y="17"/>
                    </a:lnTo>
                    <a:lnTo>
                      <a:pt x="10" y="17"/>
                    </a:lnTo>
                    <a:lnTo>
                      <a:pt x="12" y="19"/>
                    </a:lnTo>
                    <a:lnTo>
                      <a:pt x="12" y="19"/>
                    </a:lnTo>
                    <a:lnTo>
                      <a:pt x="14" y="20"/>
                    </a:lnTo>
                    <a:lnTo>
                      <a:pt x="14" y="20"/>
                    </a:lnTo>
                    <a:lnTo>
                      <a:pt x="19" y="23"/>
                    </a:lnTo>
                    <a:lnTo>
                      <a:pt x="19" y="23"/>
                    </a:lnTo>
                    <a:lnTo>
                      <a:pt x="24" y="27"/>
                    </a:lnTo>
                    <a:lnTo>
                      <a:pt x="24" y="27"/>
                    </a:lnTo>
                    <a:lnTo>
                      <a:pt x="28" y="28"/>
                    </a:lnTo>
                    <a:lnTo>
                      <a:pt x="31" y="28"/>
                    </a:lnTo>
                    <a:lnTo>
                      <a:pt x="39" y="25"/>
                    </a:lnTo>
                  </a:path>
                </a:pathLst>
              </a:custGeom>
              <a:noFill/>
              <a:ln w="3175">
                <a:solidFill>
                  <a:schemeClr val="tx1">
                    <a:lumMod val="20000"/>
                    <a:lumOff val="80000"/>
                  </a:schemeClr>
                </a:solidFill>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5" name="Freeform 70">
                <a:extLst>
                  <a:ext uri="{FF2B5EF4-FFF2-40B4-BE49-F238E27FC236}">
                    <a16:creationId xmlns:a16="http://schemas.microsoft.com/office/drawing/2014/main" id="{99285B94-F73A-4EA0-BDB9-5A3C8D561023}"/>
                  </a:ext>
                </a:extLst>
              </p:cNvPr>
              <p:cNvSpPr>
                <a:spLocks noEditPoints="1"/>
              </p:cNvSpPr>
              <p:nvPr/>
            </p:nvSpPr>
            <p:spPr bwMode="auto">
              <a:xfrm>
                <a:off x="5053507" y="5232799"/>
                <a:ext cx="631992" cy="499447"/>
              </a:xfrm>
              <a:custGeom>
                <a:avLst/>
                <a:gdLst>
                  <a:gd name="T0" fmla="*/ 274 w 329"/>
                  <a:gd name="T1" fmla="*/ 133 h 260"/>
                  <a:gd name="T2" fmla="*/ 263 w 329"/>
                  <a:gd name="T3" fmla="*/ 131 h 260"/>
                  <a:gd name="T4" fmla="*/ 324 w 329"/>
                  <a:gd name="T5" fmla="*/ 135 h 260"/>
                  <a:gd name="T6" fmla="*/ 289 w 329"/>
                  <a:gd name="T7" fmla="*/ 141 h 260"/>
                  <a:gd name="T8" fmla="*/ 261 w 329"/>
                  <a:gd name="T9" fmla="*/ 144 h 260"/>
                  <a:gd name="T10" fmla="*/ 251 w 329"/>
                  <a:gd name="T11" fmla="*/ 143 h 260"/>
                  <a:gd name="T12" fmla="*/ 255 w 329"/>
                  <a:gd name="T13" fmla="*/ 132 h 260"/>
                  <a:gd name="T14" fmla="*/ 239 w 329"/>
                  <a:gd name="T15" fmla="*/ 125 h 260"/>
                  <a:gd name="T16" fmla="*/ 224 w 329"/>
                  <a:gd name="T17" fmla="*/ 131 h 260"/>
                  <a:gd name="T18" fmla="*/ 204 w 329"/>
                  <a:gd name="T19" fmla="*/ 136 h 260"/>
                  <a:gd name="T20" fmla="*/ 203 w 329"/>
                  <a:gd name="T21" fmla="*/ 152 h 260"/>
                  <a:gd name="T22" fmla="*/ 193 w 329"/>
                  <a:gd name="T23" fmla="*/ 157 h 260"/>
                  <a:gd name="T24" fmla="*/ 175 w 329"/>
                  <a:gd name="T25" fmla="*/ 157 h 260"/>
                  <a:gd name="T26" fmla="*/ 163 w 329"/>
                  <a:gd name="T27" fmla="*/ 147 h 260"/>
                  <a:gd name="T28" fmla="*/ 139 w 329"/>
                  <a:gd name="T29" fmla="*/ 133 h 260"/>
                  <a:gd name="T30" fmla="*/ 137 w 329"/>
                  <a:gd name="T31" fmla="*/ 111 h 260"/>
                  <a:gd name="T32" fmla="*/ 157 w 329"/>
                  <a:gd name="T33" fmla="*/ 103 h 260"/>
                  <a:gd name="T34" fmla="*/ 172 w 329"/>
                  <a:gd name="T35" fmla="*/ 96 h 260"/>
                  <a:gd name="T36" fmla="*/ 187 w 329"/>
                  <a:gd name="T37" fmla="*/ 86 h 260"/>
                  <a:gd name="T38" fmla="*/ 203 w 329"/>
                  <a:gd name="T39" fmla="*/ 74 h 260"/>
                  <a:gd name="T40" fmla="*/ 192 w 329"/>
                  <a:gd name="T41" fmla="*/ 47 h 260"/>
                  <a:gd name="T42" fmla="*/ 173 w 329"/>
                  <a:gd name="T43" fmla="*/ 43 h 260"/>
                  <a:gd name="T44" fmla="*/ 163 w 329"/>
                  <a:gd name="T45" fmla="*/ 25 h 260"/>
                  <a:gd name="T46" fmla="*/ 147 w 329"/>
                  <a:gd name="T47" fmla="*/ 10 h 260"/>
                  <a:gd name="T48" fmla="*/ 132 w 329"/>
                  <a:gd name="T49" fmla="*/ 2 h 260"/>
                  <a:gd name="T50" fmla="*/ 119 w 329"/>
                  <a:gd name="T51" fmla="*/ 14 h 260"/>
                  <a:gd name="T52" fmla="*/ 94 w 329"/>
                  <a:gd name="T53" fmla="*/ 38 h 260"/>
                  <a:gd name="T54" fmla="*/ 84 w 329"/>
                  <a:gd name="T55" fmla="*/ 41 h 260"/>
                  <a:gd name="T56" fmla="*/ 64 w 329"/>
                  <a:gd name="T57" fmla="*/ 58 h 260"/>
                  <a:gd name="T58" fmla="*/ 58 w 329"/>
                  <a:gd name="T59" fmla="*/ 33 h 260"/>
                  <a:gd name="T60" fmla="*/ 40 w 329"/>
                  <a:gd name="T61" fmla="*/ 41 h 260"/>
                  <a:gd name="T62" fmla="*/ 23 w 329"/>
                  <a:gd name="T63" fmla="*/ 69 h 260"/>
                  <a:gd name="T64" fmla="*/ 22 w 329"/>
                  <a:gd name="T65" fmla="*/ 95 h 260"/>
                  <a:gd name="T66" fmla="*/ 18 w 329"/>
                  <a:gd name="T67" fmla="*/ 107 h 260"/>
                  <a:gd name="T68" fmla="*/ 24 w 329"/>
                  <a:gd name="T69" fmla="*/ 123 h 260"/>
                  <a:gd name="T70" fmla="*/ 36 w 329"/>
                  <a:gd name="T71" fmla="*/ 143 h 260"/>
                  <a:gd name="T72" fmla="*/ 43 w 329"/>
                  <a:gd name="T73" fmla="*/ 160 h 260"/>
                  <a:gd name="T74" fmla="*/ 38 w 329"/>
                  <a:gd name="T75" fmla="*/ 170 h 260"/>
                  <a:gd name="T76" fmla="*/ 23 w 329"/>
                  <a:gd name="T77" fmla="*/ 181 h 260"/>
                  <a:gd name="T78" fmla="*/ 32 w 329"/>
                  <a:gd name="T79" fmla="*/ 209 h 260"/>
                  <a:gd name="T80" fmla="*/ 19 w 329"/>
                  <a:gd name="T81" fmla="*/ 217 h 260"/>
                  <a:gd name="T82" fmla="*/ 2 w 329"/>
                  <a:gd name="T83" fmla="*/ 221 h 260"/>
                  <a:gd name="T84" fmla="*/ 14 w 329"/>
                  <a:gd name="T85" fmla="*/ 250 h 260"/>
                  <a:gd name="T86" fmla="*/ 28 w 329"/>
                  <a:gd name="T87" fmla="*/ 256 h 260"/>
                  <a:gd name="T88" fmla="*/ 42 w 329"/>
                  <a:gd name="T89" fmla="*/ 252 h 260"/>
                  <a:gd name="T90" fmla="*/ 59 w 329"/>
                  <a:gd name="T91" fmla="*/ 243 h 260"/>
                  <a:gd name="T92" fmla="*/ 52 w 329"/>
                  <a:gd name="T93" fmla="*/ 231 h 260"/>
                  <a:gd name="T94" fmla="*/ 80 w 329"/>
                  <a:gd name="T95" fmla="*/ 246 h 260"/>
                  <a:gd name="T96" fmla="*/ 80 w 329"/>
                  <a:gd name="T97" fmla="*/ 237 h 260"/>
                  <a:gd name="T98" fmla="*/ 90 w 329"/>
                  <a:gd name="T99" fmla="*/ 242 h 260"/>
                  <a:gd name="T100" fmla="*/ 103 w 329"/>
                  <a:gd name="T101" fmla="*/ 244 h 260"/>
                  <a:gd name="T102" fmla="*/ 116 w 329"/>
                  <a:gd name="T103" fmla="*/ 251 h 260"/>
                  <a:gd name="T104" fmla="*/ 133 w 329"/>
                  <a:gd name="T105" fmla="*/ 242 h 260"/>
                  <a:gd name="T106" fmla="*/ 168 w 329"/>
                  <a:gd name="T107" fmla="*/ 235 h 260"/>
                  <a:gd name="T108" fmla="*/ 193 w 329"/>
                  <a:gd name="T109" fmla="*/ 239 h 260"/>
                  <a:gd name="T110" fmla="*/ 217 w 329"/>
                  <a:gd name="T111" fmla="*/ 243 h 260"/>
                  <a:gd name="T112" fmla="*/ 229 w 329"/>
                  <a:gd name="T113" fmla="*/ 233 h 260"/>
                  <a:gd name="T114" fmla="*/ 263 w 329"/>
                  <a:gd name="T115" fmla="*/ 217 h 260"/>
                  <a:gd name="T116" fmla="*/ 286 w 329"/>
                  <a:gd name="T117" fmla="*/ 213 h 260"/>
                  <a:gd name="T118" fmla="*/ 290 w 329"/>
                  <a:gd name="T119" fmla="*/ 194 h 260"/>
                  <a:gd name="T120" fmla="*/ 309 w 329"/>
                  <a:gd name="T121" fmla="*/ 182 h 260"/>
                  <a:gd name="T122" fmla="*/ 326 w 329"/>
                  <a:gd name="T123" fmla="*/ 161 h 260"/>
                  <a:gd name="T124" fmla="*/ 325 w 329"/>
                  <a:gd name="T125" fmla="*/ 143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9" h="260">
                    <a:moveTo>
                      <a:pt x="265" y="141"/>
                    </a:moveTo>
                    <a:lnTo>
                      <a:pt x="265" y="141"/>
                    </a:lnTo>
                    <a:lnTo>
                      <a:pt x="272" y="143"/>
                    </a:lnTo>
                    <a:lnTo>
                      <a:pt x="277" y="143"/>
                    </a:lnTo>
                    <a:lnTo>
                      <a:pt x="277" y="143"/>
                    </a:lnTo>
                    <a:lnTo>
                      <a:pt x="280" y="141"/>
                    </a:lnTo>
                    <a:lnTo>
                      <a:pt x="280" y="139"/>
                    </a:lnTo>
                    <a:lnTo>
                      <a:pt x="278" y="136"/>
                    </a:lnTo>
                    <a:lnTo>
                      <a:pt x="274" y="133"/>
                    </a:lnTo>
                    <a:lnTo>
                      <a:pt x="274" y="133"/>
                    </a:lnTo>
                    <a:lnTo>
                      <a:pt x="272" y="133"/>
                    </a:lnTo>
                    <a:lnTo>
                      <a:pt x="272" y="133"/>
                    </a:lnTo>
                    <a:lnTo>
                      <a:pt x="272" y="133"/>
                    </a:lnTo>
                    <a:lnTo>
                      <a:pt x="271" y="135"/>
                    </a:lnTo>
                    <a:lnTo>
                      <a:pt x="271" y="135"/>
                    </a:lnTo>
                    <a:lnTo>
                      <a:pt x="268" y="132"/>
                    </a:lnTo>
                    <a:lnTo>
                      <a:pt x="268" y="132"/>
                    </a:lnTo>
                    <a:lnTo>
                      <a:pt x="267" y="132"/>
                    </a:lnTo>
                    <a:lnTo>
                      <a:pt x="267" y="132"/>
                    </a:lnTo>
                    <a:lnTo>
                      <a:pt x="263" y="131"/>
                    </a:lnTo>
                    <a:lnTo>
                      <a:pt x="261" y="132"/>
                    </a:lnTo>
                    <a:lnTo>
                      <a:pt x="260" y="133"/>
                    </a:lnTo>
                    <a:lnTo>
                      <a:pt x="260" y="137"/>
                    </a:lnTo>
                    <a:lnTo>
                      <a:pt x="260" y="137"/>
                    </a:lnTo>
                    <a:lnTo>
                      <a:pt x="261" y="140"/>
                    </a:lnTo>
                    <a:lnTo>
                      <a:pt x="265" y="141"/>
                    </a:lnTo>
                    <a:close/>
                    <a:moveTo>
                      <a:pt x="328" y="135"/>
                    </a:moveTo>
                    <a:lnTo>
                      <a:pt x="328" y="135"/>
                    </a:lnTo>
                    <a:lnTo>
                      <a:pt x="324" y="135"/>
                    </a:lnTo>
                    <a:lnTo>
                      <a:pt x="324" y="135"/>
                    </a:lnTo>
                    <a:lnTo>
                      <a:pt x="314" y="136"/>
                    </a:lnTo>
                    <a:lnTo>
                      <a:pt x="314" y="136"/>
                    </a:lnTo>
                    <a:lnTo>
                      <a:pt x="309" y="137"/>
                    </a:lnTo>
                    <a:lnTo>
                      <a:pt x="309" y="137"/>
                    </a:lnTo>
                    <a:lnTo>
                      <a:pt x="305" y="139"/>
                    </a:lnTo>
                    <a:lnTo>
                      <a:pt x="305" y="139"/>
                    </a:lnTo>
                    <a:lnTo>
                      <a:pt x="300" y="139"/>
                    </a:lnTo>
                    <a:lnTo>
                      <a:pt x="300" y="139"/>
                    </a:lnTo>
                    <a:lnTo>
                      <a:pt x="294" y="140"/>
                    </a:lnTo>
                    <a:lnTo>
                      <a:pt x="289" y="141"/>
                    </a:lnTo>
                    <a:lnTo>
                      <a:pt x="289" y="141"/>
                    </a:lnTo>
                    <a:lnTo>
                      <a:pt x="285" y="144"/>
                    </a:lnTo>
                    <a:lnTo>
                      <a:pt x="285" y="144"/>
                    </a:lnTo>
                    <a:lnTo>
                      <a:pt x="281" y="145"/>
                    </a:lnTo>
                    <a:lnTo>
                      <a:pt x="277" y="145"/>
                    </a:lnTo>
                    <a:lnTo>
                      <a:pt x="277" y="145"/>
                    </a:lnTo>
                    <a:lnTo>
                      <a:pt x="268" y="147"/>
                    </a:lnTo>
                    <a:lnTo>
                      <a:pt x="268" y="147"/>
                    </a:lnTo>
                    <a:lnTo>
                      <a:pt x="264" y="145"/>
                    </a:lnTo>
                    <a:lnTo>
                      <a:pt x="261" y="144"/>
                    </a:lnTo>
                    <a:lnTo>
                      <a:pt x="259" y="140"/>
                    </a:lnTo>
                    <a:lnTo>
                      <a:pt x="259" y="140"/>
                    </a:lnTo>
                    <a:lnTo>
                      <a:pt x="257" y="137"/>
                    </a:lnTo>
                    <a:lnTo>
                      <a:pt x="257" y="137"/>
                    </a:lnTo>
                    <a:lnTo>
                      <a:pt x="256" y="137"/>
                    </a:lnTo>
                    <a:lnTo>
                      <a:pt x="256" y="137"/>
                    </a:lnTo>
                    <a:lnTo>
                      <a:pt x="255" y="139"/>
                    </a:lnTo>
                    <a:lnTo>
                      <a:pt x="255" y="140"/>
                    </a:lnTo>
                    <a:lnTo>
                      <a:pt x="255" y="140"/>
                    </a:lnTo>
                    <a:lnTo>
                      <a:pt x="251" y="143"/>
                    </a:lnTo>
                    <a:lnTo>
                      <a:pt x="251" y="143"/>
                    </a:lnTo>
                    <a:lnTo>
                      <a:pt x="245" y="141"/>
                    </a:lnTo>
                    <a:lnTo>
                      <a:pt x="245" y="141"/>
                    </a:lnTo>
                    <a:lnTo>
                      <a:pt x="243" y="140"/>
                    </a:lnTo>
                    <a:lnTo>
                      <a:pt x="243" y="139"/>
                    </a:lnTo>
                    <a:lnTo>
                      <a:pt x="247" y="135"/>
                    </a:lnTo>
                    <a:lnTo>
                      <a:pt x="247" y="135"/>
                    </a:lnTo>
                    <a:lnTo>
                      <a:pt x="249" y="133"/>
                    </a:lnTo>
                    <a:lnTo>
                      <a:pt x="252" y="133"/>
                    </a:lnTo>
                    <a:lnTo>
                      <a:pt x="255" y="132"/>
                    </a:lnTo>
                    <a:lnTo>
                      <a:pt x="256" y="131"/>
                    </a:lnTo>
                    <a:lnTo>
                      <a:pt x="256" y="131"/>
                    </a:lnTo>
                    <a:lnTo>
                      <a:pt x="255" y="128"/>
                    </a:lnTo>
                    <a:lnTo>
                      <a:pt x="253" y="127"/>
                    </a:lnTo>
                    <a:lnTo>
                      <a:pt x="251" y="127"/>
                    </a:lnTo>
                    <a:lnTo>
                      <a:pt x="249" y="125"/>
                    </a:lnTo>
                    <a:lnTo>
                      <a:pt x="249" y="125"/>
                    </a:lnTo>
                    <a:lnTo>
                      <a:pt x="247" y="127"/>
                    </a:lnTo>
                    <a:lnTo>
                      <a:pt x="243" y="125"/>
                    </a:lnTo>
                    <a:lnTo>
                      <a:pt x="239" y="125"/>
                    </a:lnTo>
                    <a:lnTo>
                      <a:pt x="236" y="127"/>
                    </a:lnTo>
                    <a:lnTo>
                      <a:pt x="236" y="127"/>
                    </a:lnTo>
                    <a:lnTo>
                      <a:pt x="229" y="129"/>
                    </a:lnTo>
                    <a:lnTo>
                      <a:pt x="229" y="129"/>
                    </a:lnTo>
                    <a:lnTo>
                      <a:pt x="228" y="131"/>
                    </a:lnTo>
                    <a:lnTo>
                      <a:pt x="225" y="131"/>
                    </a:lnTo>
                    <a:lnTo>
                      <a:pt x="225" y="131"/>
                    </a:lnTo>
                    <a:lnTo>
                      <a:pt x="227" y="131"/>
                    </a:lnTo>
                    <a:lnTo>
                      <a:pt x="227" y="131"/>
                    </a:lnTo>
                    <a:lnTo>
                      <a:pt x="224" y="131"/>
                    </a:lnTo>
                    <a:lnTo>
                      <a:pt x="221" y="131"/>
                    </a:lnTo>
                    <a:lnTo>
                      <a:pt x="221" y="131"/>
                    </a:lnTo>
                    <a:lnTo>
                      <a:pt x="216" y="129"/>
                    </a:lnTo>
                    <a:lnTo>
                      <a:pt x="211" y="127"/>
                    </a:lnTo>
                    <a:lnTo>
                      <a:pt x="211" y="127"/>
                    </a:lnTo>
                    <a:lnTo>
                      <a:pt x="209" y="128"/>
                    </a:lnTo>
                    <a:lnTo>
                      <a:pt x="208" y="131"/>
                    </a:lnTo>
                    <a:lnTo>
                      <a:pt x="208" y="131"/>
                    </a:lnTo>
                    <a:lnTo>
                      <a:pt x="205" y="133"/>
                    </a:lnTo>
                    <a:lnTo>
                      <a:pt x="204" y="136"/>
                    </a:lnTo>
                    <a:lnTo>
                      <a:pt x="205" y="139"/>
                    </a:lnTo>
                    <a:lnTo>
                      <a:pt x="205" y="139"/>
                    </a:lnTo>
                    <a:lnTo>
                      <a:pt x="205" y="141"/>
                    </a:lnTo>
                    <a:lnTo>
                      <a:pt x="205" y="144"/>
                    </a:lnTo>
                    <a:lnTo>
                      <a:pt x="205" y="144"/>
                    </a:lnTo>
                    <a:lnTo>
                      <a:pt x="205" y="147"/>
                    </a:lnTo>
                    <a:lnTo>
                      <a:pt x="203" y="149"/>
                    </a:lnTo>
                    <a:lnTo>
                      <a:pt x="203" y="149"/>
                    </a:lnTo>
                    <a:lnTo>
                      <a:pt x="203" y="152"/>
                    </a:lnTo>
                    <a:lnTo>
                      <a:pt x="203" y="152"/>
                    </a:lnTo>
                    <a:lnTo>
                      <a:pt x="200" y="156"/>
                    </a:lnTo>
                    <a:lnTo>
                      <a:pt x="199" y="157"/>
                    </a:lnTo>
                    <a:lnTo>
                      <a:pt x="199" y="157"/>
                    </a:lnTo>
                    <a:lnTo>
                      <a:pt x="197" y="159"/>
                    </a:lnTo>
                    <a:lnTo>
                      <a:pt x="197" y="159"/>
                    </a:lnTo>
                    <a:lnTo>
                      <a:pt x="197" y="159"/>
                    </a:lnTo>
                    <a:lnTo>
                      <a:pt x="197" y="159"/>
                    </a:lnTo>
                    <a:lnTo>
                      <a:pt x="197" y="159"/>
                    </a:lnTo>
                    <a:lnTo>
                      <a:pt x="197" y="159"/>
                    </a:lnTo>
                    <a:lnTo>
                      <a:pt x="193" y="157"/>
                    </a:lnTo>
                    <a:lnTo>
                      <a:pt x="193" y="157"/>
                    </a:lnTo>
                    <a:lnTo>
                      <a:pt x="191" y="155"/>
                    </a:lnTo>
                    <a:lnTo>
                      <a:pt x="187" y="153"/>
                    </a:lnTo>
                    <a:lnTo>
                      <a:pt x="187" y="153"/>
                    </a:lnTo>
                    <a:lnTo>
                      <a:pt x="185" y="153"/>
                    </a:lnTo>
                    <a:lnTo>
                      <a:pt x="183" y="156"/>
                    </a:lnTo>
                    <a:lnTo>
                      <a:pt x="179" y="159"/>
                    </a:lnTo>
                    <a:lnTo>
                      <a:pt x="179" y="159"/>
                    </a:lnTo>
                    <a:lnTo>
                      <a:pt x="176" y="159"/>
                    </a:lnTo>
                    <a:lnTo>
                      <a:pt x="175" y="157"/>
                    </a:lnTo>
                    <a:lnTo>
                      <a:pt x="173" y="155"/>
                    </a:lnTo>
                    <a:lnTo>
                      <a:pt x="173" y="155"/>
                    </a:lnTo>
                    <a:lnTo>
                      <a:pt x="169" y="152"/>
                    </a:lnTo>
                    <a:lnTo>
                      <a:pt x="169" y="152"/>
                    </a:lnTo>
                    <a:lnTo>
                      <a:pt x="168" y="152"/>
                    </a:lnTo>
                    <a:lnTo>
                      <a:pt x="167" y="151"/>
                    </a:lnTo>
                    <a:lnTo>
                      <a:pt x="167" y="151"/>
                    </a:lnTo>
                    <a:lnTo>
                      <a:pt x="165" y="148"/>
                    </a:lnTo>
                    <a:lnTo>
                      <a:pt x="163" y="147"/>
                    </a:lnTo>
                    <a:lnTo>
                      <a:pt x="163" y="147"/>
                    </a:lnTo>
                    <a:lnTo>
                      <a:pt x="159" y="145"/>
                    </a:lnTo>
                    <a:lnTo>
                      <a:pt x="159" y="145"/>
                    </a:lnTo>
                    <a:lnTo>
                      <a:pt x="155" y="143"/>
                    </a:lnTo>
                    <a:lnTo>
                      <a:pt x="151" y="140"/>
                    </a:lnTo>
                    <a:lnTo>
                      <a:pt x="151" y="140"/>
                    </a:lnTo>
                    <a:lnTo>
                      <a:pt x="147" y="139"/>
                    </a:lnTo>
                    <a:lnTo>
                      <a:pt x="143" y="136"/>
                    </a:lnTo>
                    <a:lnTo>
                      <a:pt x="143" y="136"/>
                    </a:lnTo>
                    <a:lnTo>
                      <a:pt x="139" y="133"/>
                    </a:lnTo>
                    <a:lnTo>
                      <a:pt x="139" y="133"/>
                    </a:lnTo>
                    <a:lnTo>
                      <a:pt x="139" y="133"/>
                    </a:lnTo>
                    <a:lnTo>
                      <a:pt x="139" y="133"/>
                    </a:lnTo>
                    <a:lnTo>
                      <a:pt x="140" y="128"/>
                    </a:lnTo>
                    <a:lnTo>
                      <a:pt x="140" y="128"/>
                    </a:lnTo>
                    <a:lnTo>
                      <a:pt x="140" y="123"/>
                    </a:lnTo>
                    <a:lnTo>
                      <a:pt x="137" y="118"/>
                    </a:lnTo>
                    <a:lnTo>
                      <a:pt x="137" y="118"/>
                    </a:lnTo>
                    <a:lnTo>
                      <a:pt x="137" y="112"/>
                    </a:lnTo>
                    <a:lnTo>
                      <a:pt x="137" y="112"/>
                    </a:lnTo>
                    <a:lnTo>
                      <a:pt x="137" y="111"/>
                    </a:lnTo>
                    <a:lnTo>
                      <a:pt x="137" y="111"/>
                    </a:lnTo>
                    <a:lnTo>
                      <a:pt x="141" y="111"/>
                    </a:lnTo>
                    <a:lnTo>
                      <a:pt x="144" y="110"/>
                    </a:lnTo>
                    <a:lnTo>
                      <a:pt x="144" y="110"/>
                    </a:lnTo>
                    <a:lnTo>
                      <a:pt x="148" y="108"/>
                    </a:lnTo>
                    <a:lnTo>
                      <a:pt x="148" y="108"/>
                    </a:lnTo>
                    <a:lnTo>
                      <a:pt x="151" y="107"/>
                    </a:lnTo>
                    <a:lnTo>
                      <a:pt x="155" y="106"/>
                    </a:lnTo>
                    <a:lnTo>
                      <a:pt x="155" y="106"/>
                    </a:lnTo>
                    <a:lnTo>
                      <a:pt x="157" y="103"/>
                    </a:lnTo>
                    <a:lnTo>
                      <a:pt x="157" y="103"/>
                    </a:lnTo>
                    <a:lnTo>
                      <a:pt x="159" y="100"/>
                    </a:lnTo>
                    <a:lnTo>
                      <a:pt x="160" y="99"/>
                    </a:lnTo>
                    <a:lnTo>
                      <a:pt x="160" y="99"/>
                    </a:lnTo>
                    <a:lnTo>
                      <a:pt x="163" y="99"/>
                    </a:lnTo>
                    <a:lnTo>
                      <a:pt x="165" y="99"/>
                    </a:lnTo>
                    <a:lnTo>
                      <a:pt x="165" y="99"/>
                    </a:lnTo>
                    <a:lnTo>
                      <a:pt x="169" y="98"/>
                    </a:lnTo>
                    <a:lnTo>
                      <a:pt x="169" y="98"/>
                    </a:lnTo>
                    <a:lnTo>
                      <a:pt x="172" y="96"/>
                    </a:lnTo>
                    <a:lnTo>
                      <a:pt x="175" y="95"/>
                    </a:lnTo>
                    <a:lnTo>
                      <a:pt x="181" y="95"/>
                    </a:lnTo>
                    <a:lnTo>
                      <a:pt x="181" y="95"/>
                    </a:lnTo>
                    <a:lnTo>
                      <a:pt x="184" y="95"/>
                    </a:lnTo>
                    <a:lnTo>
                      <a:pt x="184" y="95"/>
                    </a:lnTo>
                    <a:lnTo>
                      <a:pt x="184" y="94"/>
                    </a:lnTo>
                    <a:lnTo>
                      <a:pt x="184" y="94"/>
                    </a:lnTo>
                    <a:lnTo>
                      <a:pt x="185" y="88"/>
                    </a:lnTo>
                    <a:lnTo>
                      <a:pt x="185" y="88"/>
                    </a:lnTo>
                    <a:lnTo>
                      <a:pt x="187" y="86"/>
                    </a:lnTo>
                    <a:lnTo>
                      <a:pt x="189" y="83"/>
                    </a:lnTo>
                    <a:lnTo>
                      <a:pt x="189" y="83"/>
                    </a:lnTo>
                    <a:lnTo>
                      <a:pt x="193" y="83"/>
                    </a:lnTo>
                    <a:lnTo>
                      <a:pt x="197" y="83"/>
                    </a:lnTo>
                    <a:lnTo>
                      <a:pt x="197" y="83"/>
                    </a:lnTo>
                    <a:lnTo>
                      <a:pt x="197" y="80"/>
                    </a:lnTo>
                    <a:lnTo>
                      <a:pt x="197" y="80"/>
                    </a:lnTo>
                    <a:lnTo>
                      <a:pt x="201" y="77"/>
                    </a:lnTo>
                    <a:lnTo>
                      <a:pt x="201" y="77"/>
                    </a:lnTo>
                    <a:lnTo>
                      <a:pt x="203" y="74"/>
                    </a:lnTo>
                    <a:lnTo>
                      <a:pt x="205" y="71"/>
                    </a:lnTo>
                    <a:lnTo>
                      <a:pt x="205" y="67"/>
                    </a:lnTo>
                    <a:lnTo>
                      <a:pt x="205" y="63"/>
                    </a:lnTo>
                    <a:lnTo>
                      <a:pt x="205" y="63"/>
                    </a:lnTo>
                    <a:lnTo>
                      <a:pt x="199" y="54"/>
                    </a:lnTo>
                    <a:lnTo>
                      <a:pt x="199" y="54"/>
                    </a:lnTo>
                    <a:lnTo>
                      <a:pt x="196" y="50"/>
                    </a:lnTo>
                    <a:lnTo>
                      <a:pt x="196" y="50"/>
                    </a:lnTo>
                    <a:lnTo>
                      <a:pt x="192" y="47"/>
                    </a:lnTo>
                    <a:lnTo>
                      <a:pt x="192" y="47"/>
                    </a:lnTo>
                    <a:lnTo>
                      <a:pt x="189" y="45"/>
                    </a:lnTo>
                    <a:lnTo>
                      <a:pt x="188" y="42"/>
                    </a:lnTo>
                    <a:lnTo>
                      <a:pt x="188" y="42"/>
                    </a:lnTo>
                    <a:lnTo>
                      <a:pt x="187" y="39"/>
                    </a:lnTo>
                    <a:lnTo>
                      <a:pt x="184" y="38"/>
                    </a:lnTo>
                    <a:lnTo>
                      <a:pt x="184" y="38"/>
                    </a:lnTo>
                    <a:lnTo>
                      <a:pt x="181" y="38"/>
                    </a:lnTo>
                    <a:lnTo>
                      <a:pt x="179" y="41"/>
                    </a:lnTo>
                    <a:lnTo>
                      <a:pt x="176" y="42"/>
                    </a:lnTo>
                    <a:lnTo>
                      <a:pt x="173" y="43"/>
                    </a:lnTo>
                    <a:lnTo>
                      <a:pt x="173" y="43"/>
                    </a:lnTo>
                    <a:lnTo>
                      <a:pt x="172" y="43"/>
                    </a:lnTo>
                    <a:lnTo>
                      <a:pt x="172" y="43"/>
                    </a:lnTo>
                    <a:lnTo>
                      <a:pt x="171" y="41"/>
                    </a:lnTo>
                    <a:lnTo>
                      <a:pt x="171" y="41"/>
                    </a:lnTo>
                    <a:lnTo>
                      <a:pt x="168" y="34"/>
                    </a:lnTo>
                    <a:lnTo>
                      <a:pt x="168" y="34"/>
                    </a:lnTo>
                    <a:lnTo>
                      <a:pt x="167" y="28"/>
                    </a:lnTo>
                    <a:lnTo>
                      <a:pt x="165" y="26"/>
                    </a:lnTo>
                    <a:lnTo>
                      <a:pt x="163" y="25"/>
                    </a:lnTo>
                    <a:lnTo>
                      <a:pt x="163" y="25"/>
                    </a:lnTo>
                    <a:lnTo>
                      <a:pt x="160" y="25"/>
                    </a:lnTo>
                    <a:lnTo>
                      <a:pt x="159" y="24"/>
                    </a:lnTo>
                    <a:lnTo>
                      <a:pt x="156" y="21"/>
                    </a:lnTo>
                    <a:lnTo>
                      <a:pt x="156" y="21"/>
                    </a:lnTo>
                    <a:lnTo>
                      <a:pt x="153" y="20"/>
                    </a:lnTo>
                    <a:lnTo>
                      <a:pt x="152" y="18"/>
                    </a:lnTo>
                    <a:lnTo>
                      <a:pt x="152" y="18"/>
                    </a:lnTo>
                    <a:lnTo>
                      <a:pt x="149" y="14"/>
                    </a:lnTo>
                    <a:lnTo>
                      <a:pt x="147" y="10"/>
                    </a:lnTo>
                    <a:lnTo>
                      <a:pt x="147" y="10"/>
                    </a:lnTo>
                    <a:lnTo>
                      <a:pt x="144" y="9"/>
                    </a:lnTo>
                    <a:lnTo>
                      <a:pt x="141" y="9"/>
                    </a:lnTo>
                    <a:lnTo>
                      <a:pt x="141" y="9"/>
                    </a:lnTo>
                    <a:lnTo>
                      <a:pt x="139" y="5"/>
                    </a:lnTo>
                    <a:lnTo>
                      <a:pt x="137" y="2"/>
                    </a:lnTo>
                    <a:lnTo>
                      <a:pt x="137" y="2"/>
                    </a:lnTo>
                    <a:lnTo>
                      <a:pt x="135" y="0"/>
                    </a:lnTo>
                    <a:lnTo>
                      <a:pt x="135" y="0"/>
                    </a:lnTo>
                    <a:lnTo>
                      <a:pt x="132" y="2"/>
                    </a:lnTo>
                    <a:lnTo>
                      <a:pt x="129" y="6"/>
                    </a:lnTo>
                    <a:lnTo>
                      <a:pt x="129" y="6"/>
                    </a:lnTo>
                    <a:lnTo>
                      <a:pt x="128" y="8"/>
                    </a:lnTo>
                    <a:lnTo>
                      <a:pt x="127" y="9"/>
                    </a:lnTo>
                    <a:lnTo>
                      <a:pt x="123" y="8"/>
                    </a:lnTo>
                    <a:lnTo>
                      <a:pt x="123" y="8"/>
                    </a:lnTo>
                    <a:lnTo>
                      <a:pt x="120" y="9"/>
                    </a:lnTo>
                    <a:lnTo>
                      <a:pt x="119" y="10"/>
                    </a:lnTo>
                    <a:lnTo>
                      <a:pt x="119" y="14"/>
                    </a:lnTo>
                    <a:lnTo>
                      <a:pt x="119" y="14"/>
                    </a:lnTo>
                    <a:lnTo>
                      <a:pt x="118" y="22"/>
                    </a:lnTo>
                    <a:lnTo>
                      <a:pt x="118" y="22"/>
                    </a:lnTo>
                    <a:lnTo>
                      <a:pt x="110" y="25"/>
                    </a:lnTo>
                    <a:lnTo>
                      <a:pt x="110" y="25"/>
                    </a:lnTo>
                    <a:lnTo>
                      <a:pt x="100" y="32"/>
                    </a:lnTo>
                    <a:lnTo>
                      <a:pt x="100" y="32"/>
                    </a:lnTo>
                    <a:lnTo>
                      <a:pt x="95" y="34"/>
                    </a:lnTo>
                    <a:lnTo>
                      <a:pt x="94" y="36"/>
                    </a:lnTo>
                    <a:lnTo>
                      <a:pt x="94" y="38"/>
                    </a:lnTo>
                    <a:lnTo>
                      <a:pt x="94" y="38"/>
                    </a:lnTo>
                    <a:lnTo>
                      <a:pt x="96" y="42"/>
                    </a:lnTo>
                    <a:lnTo>
                      <a:pt x="96" y="45"/>
                    </a:lnTo>
                    <a:lnTo>
                      <a:pt x="94" y="45"/>
                    </a:lnTo>
                    <a:lnTo>
                      <a:pt x="94" y="45"/>
                    </a:lnTo>
                    <a:lnTo>
                      <a:pt x="92" y="43"/>
                    </a:lnTo>
                    <a:lnTo>
                      <a:pt x="91" y="42"/>
                    </a:lnTo>
                    <a:lnTo>
                      <a:pt x="90" y="41"/>
                    </a:lnTo>
                    <a:lnTo>
                      <a:pt x="87" y="41"/>
                    </a:lnTo>
                    <a:lnTo>
                      <a:pt x="87" y="41"/>
                    </a:lnTo>
                    <a:lnTo>
                      <a:pt x="84" y="41"/>
                    </a:lnTo>
                    <a:lnTo>
                      <a:pt x="82" y="42"/>
                    </a:lnTo>
                    <a:lnTo>
                      <a:pt x="76" y="46"/>
                    </a:lnTo>
                    <a:lnTo>
                      <a:pt x="76" y="46"/>
                    </a:lnTo>
                    <a:lnTo>
                      <a:pt x="74" y="50"/>
                    </a:lnTo>
                    <a:lnTo>
                      <a:pt x="72" y="54"/>
                    </a:lnTo>
                    <a:lnTo>
                      <a:pt x="72" y="54"/>
                    </a:lnTo>
                    <a:lnTo>
                      <a:pt x="72" y="54"/>
                    </a:lnTo>
                    <a:lnTo>
                      <a:pt x="72" y="54"/>
                    </a:lnTo>
                    <a:lnTo>
                      <a:pt x="67" y="57"/>
                    </a:lnTo>
                    <a:lnTo>
                      <a:pt x="64" y="58"/>
                    </a:lnTo>
                    <a:lnTo>
                      <a:pt x="62" y="57"/>
                    </a:lnTo>
                    <a:lnTo>
                      <a:pt x="62" y="57"/>
                    </a:lnTo>
                    <a:lnTo>
                      <a:pt x="59" y="55"/>
                    </a:lnTo>
                    <a:lnTo>
                      <a:pt x="58" y="51"/>
                    </a:lnTo>
                    <a:lnTo>
                      <a:pt x="56" y="43"/>
                    </a:lnTo>
                    <a:lnTo>
                      <a:pt x="56" y="43"/>
                    </a:lnTo>
                    <a:lnTo>
                      <a:pt x="58" y="41"/>
                    </a:lnTo>
                    <a:lnTo>
                      <a:pt x="59" y="38"/>
                    </a:lnTo>
                    <a:lnTo>
                      <a:pt x="59" y="36"/>
                    </a:lnTo>
                    <a:lnTo>
                      <a:pt x="58" y="33"/>
                    </a:lnTo>
                    <a:lnTo>
                      <a:pt x="58" y="33"/>
                    </a:lnTo>
                    <a:lnTo>
                      <a:pt x="55" y="32"/>
                    </a:lnTo>
                    <a:lnTo>
                      <a:pt x="54" y="32"/>
                    </a:lnTo>
                    <a:lnTo>
                      <a:pt x="48" y="34"/>
                    </a:lnTo>
                    <a:lnTo>
                      <a:pt x="48" y="34"/>
                    </a:lnTo>
                    <a:lnTo>
                      <a:pt x="44" y="36"/>
                    </a:lnTo>
                    <a:lnTo>
                      <a:pt x="44" y="36"/>
                    </a:lnTo>
                    <a:lnTo>
                      <a:pt x="44" y="38"/>
                    </a:lnTo>
                    <a:lnTo>
                      <a:pt x="44" y="38"/>
                    </a:lnTo>
                    <a:lnTo>
                      <a:pt x="40" y="41"/>
                    </a:lnTo>
                    <a:lnTo>
                      <a:pt x="40" y="41"/>
                    </a:lnTo>
                    <a:lnTo>
                      <a:pt x="39" y="45"/>
                    </a:lnTo>
                    <a:lnTo>
                      <a:pt x="38" y="47"/>
                    </a:lnTo>
                    <a:lnTo>
                      <a:pt x="38" y="54"/>
                    </a:lnTo>
                    <a:lnTo>
                      <a:pt x="38" y="54"/>
                    </a:lnTo>
                    <a:lnTo>
                      <a:pt x="36" y="57"/>
                    </a:lnTo>
                    <a:lnTo>
                      <a:pt x="32" y="59"/>
                    </a:lnTo>
                    <a:lnTo>
                      <a:pt x="24" y="63"/>
                    </a:lnTo>
                    <a:lnTo>
                      <a:pt x="24" y="63"/>
                    </a:lnTo>
                    <a:lnTo>
                      <a:pt x="23" y="69"/>
                    </a:lnTo>
                    <a:lnTo>
                      <a:pt x="19" y="74"/>
                    </a:lnTo>
                    <a:lnTo>
                      <a:pt x="19" y="74"/>
                    </a:lnTo>
                    <a:lnTo>
                      <a:pt x="20" y="79"/>
                    </a:lnTo>
                    <a:lnTo>
                      <a:pt x="22" y="83"/>
                    </a:lnTo>
                    <a:lnTo>
                      <a:pt x="22" y="83"/>
                    </a:lnTo>
                    <a:lnTo>
                      <a:pt x="20" y="87"/>
                    </a:lnTo>
                    <a:lnTo>
                      <a:pt x="20" y="90"/>
                    </a:lnTo>
                    <a:lnTo>
                      <a:pt x="20" y="91"/>
                    </a:lnTo>
                    <a:lnTo>
                      <a:pt x="20" y="91"/>
                    </a:lnTo>
                    <a:lnTo>
                      <a:pt x="22" y="95"/>
                    </a:lnTo>
                    <a:lnTo>
                      <a:pt x="23" y="98"/>
                    </a:lnTo>
                    <a:lnTo>
                      <a:pt x="23" y="98"/>
                    </a:lnTo>
                    <a:lnTo>
                      <a:pt x="24" y="102"/>
                    </a:lnTo>
                    <a:lnTo>
                      <a:pt x="24" y="104"/>
                    </a:lnTo>
                    <a:lnTo>
                      <a:pt x="24" y="104"/>
                    </a:lnTo>
                    <a:lnTo>
                      <a:pt x="23" y="104"/>
                    </a:lnTo>
                    <a:lnTo>
                      <a:pt x="23" y="106"/>
                    </a:lnTo>
                    <a:lnTo>
                      <a:pt x="20" y="106"/>
                    </a:lnTo>
                    <a:lnTo>
                      <a:pt x="20" y="106"/>
                    </a:lnTo>
                    <a:lnTo>
                      <a:pt x="18" y="107"/>
                    </a:lnTo>
                    <a:lnTo>
                      <a:pt x="18" y="107"/>
                    </a:lnTo>
                    <a:lnTo>
                      <a:pt x="22" y="110"/>
                    </a:lnTo>
                    <a:lnTo>
                      <a:pt x="23" y="111"/>
                    </a:lnTo>
                    <a:lnTo>
                      <a:pt x="23" y="114"/>
                    </a:lnTo>
                    <a:lnTo>
                      <a:pt x="23" y="114"/>
                    </a:lnTo>
                    <a:lnTo>
                      <a:pt x="23" y="116"/>
                    </a:lnTo>
                    <a:lnTo>
                      <a:pt x="22" y="119"/>
                    </a:lnTo>
                    <a:lnTo>
                      <a:pt x="22" y="120"/>
                    </a:lnTo>
                    <a:lnTo>
                      <a:pt x="24" y="123"/>
                    </a:lnTo>
                    <a:lnTo>
                      <a:pt x="24" y="123"/>
                    </a:lnTo>
                    <a:lnTo>
                      <a:pt x="27" y="125"/>
                    </a:lnTo>
                    <a:lnTo>
                      <a:pt x="30" y="129"/>
                    </a:lnTo>
                    <a:lnTo>
                      <a:pt x="30" y="129"/>
                    </a:lnTo>
                    <a:lnTo>
                      <a:pt x="30" y="129"/>
                    </a:lnTo>
                    <a:lnTo>
                      <a:pt x="30" y="129"/>
                    </a:lnTo>
                    <a:lnTo>
                      <a:pt x="32" y="133"/>
                    </a:lnTo>
                    <a:lnTo>
                      <a:pt x="35" y="137"/>
                    </a:lnTo>
                    <a:lnTo>
                      <a:pt x="35" y="137"/>
                    </a:lnTo>
                    <a:lnTo>
                      <a:pt x="36" y="143"/>
                    </a:lnTo>
                    <a:lnTo>
                      <a:pt x="36" y="143"/>
                    </a:lnTo>
                    <a:lnTo>
                      <a:pt x="35" y="145"/>
                    </a:lnTo>
                    <a:lnTo>
                      <a:pt x="35" y="145"/>
                    </a:lnTo>
                    <a:lnTo>
                      <a:pt x="36" y="148"/>
                    </a:lnTo>
                    <a:lnTo>
                      <a:pt x="36" y="149"/>
                    </a:lnTo>
                    <a:lnTo>
                      <a:pt x="40" y="153"/>
                    </a:lnTo>
                    <a:lnTo>
                      <a:pt x="40" y="153"/>
                    </a:lnTo>
                    <a:lnTo>
                      <a:pt x="42" y="155"/>
                    </a:lnTo>
                    <a:lnTo>
                      <a:pt x="43" y="157"/>
                    </a:lnTo>
                    <a:lnTo>
                      <a:pt x="43" y="157"/>
                    </a:lnTo>
                    <a:lnTo>
                      <a:pt x="43" y="160"/>
                    </a:lnTo>
                    <a:lnTo>
                      <a:pt x="43" y="160"/>
                    </a:lnTo>
                    <a:lnTo>
                      <a:pt x="43" y="160"/>
                    </a:lnTo>
                    <a:lnTo>
                      <a:pt x="43" y="160"/>
                    </a:lnTo>
                    <a:lnTo>
                      <a:pt x="40" y="160"/>
                    </a:lnTo>
                    <a:lnTo>
                      <a:pt x="39" y="161"/>
                    </a:lnTo>
                    <a:lnTo>
                      <a:pt x="38" y="162"/>
                    </a:lnTo>
                    <a:lnTo>
                      <a:pt x="38" y="165"/>
                    </a:lnTo>
                    <a:lnTo>
                      <a:pt x="38" y="165"/>
                    </a:lnTo>
                    <a:lnTo>
                      <a:pt x="38" y="168"/>
                    </a:lnTo>
                    <a:lnTo>
                      <a:pt x="38" y="170"/>
                    </a:lnTo>
                    <a:lnTo>
                      <a:pt x="38" y="170"/>
                    </a:lnTo>
                    <a:lnTo>
                      <a:pt x="36" y="172"/>
                    </a:lnTo>
                    <a:lnTo>
                      <a:pt x="34" y="172"/>
                    </a:lnTo>
                    <a:lnTo>
                      <a:pt x="34" y="172"/>
                    </a:lnTo>
                    <a:lnTo>
                      <a:pt x="31" y="174"/>
                    </a:lnTo>
                    <a:lnTo>
                      <a:pt x="31" y="174"/>
                    </a:lnTo>
                    <a:lnTo>
                      <a:pt x="26" y="176"/>
                    </a:lnTo>
                    <a:lnTo>
                      <a:pt x="26" y="176"/>
                    </a:lnTo>
                    <a:lnTo>
                      <a:pt x="23" y="178"/>
                    </a:lnTo>
                    <a:lnTo>
                      <a:pt x="23" y="181"/>
                    </a:lnTo>
                    <a:lnTo>
                      <a:pt x="27" y="188"/>
                    </a:lnTo>
                    <a:lnTo>
                      <a:pt x="27" y="188"/>
                    </a:lnTo>
                    <a:lnTo>
                      <a:pt x="28" y="190"/>
                    </a:lnTo>
                    <a:lnTo>
                      <a:pt x="28" y="193"/>
                    </a:lnTo>
                    <a:lnTo>
                      <a:pt x="28" y="198"/>
                    </a:lnTo>
                    <a:lnTo>
                      <a:pt x="28" y="198"/>
                    </a:lnTo>
                    <a:lnTo>
                      <a:pt x="30" y="202"/>
                    </a:lnTo>
                    <a:lnTo>
                      <a:pt x="31" y="206"/>
                    </a:lnTo>
                    <a:lnTo>
                      <a:pt x="31" y="206"/>
                    </a:lnTo>
                    <a:lnTo>
                      <a:pt x="32" y="209"/>
                    </a:lnTo>
                    <a:lnTo>
                      <a:pt x="34" y="210"/>
                    </a:lnTo>
                    <a:lnTo>
                      <a:pt x="34" y="210"/>
                    </a:lnTo>
                    <a:lnTo>
                      <a:pt x="32" y="215"/>
                    </a:lnTo>
                    <a:lnTo>
                      <a:pt x="31" y="218"/>
                    </a:lnTo>
                    <a:lnTo>
                      <a:pt x="28" y="219"/>
                    </a:lnTo>
                    <a:lnTo>
                      <a:pt x="28" y="219"/>
                    </a:lnTo>
                    <a:lnTo>
                      <a:pt x="26" y="219"/>
                    </a:lnTo>
                    <a:lnTo>
                      <a:pt x="24" y="219"/>
                    </a:lnTo>
                    <a:lnTo>
                      <a:pt x="19" y="217"/>
                    </a:lnTo>
                    <a:lnTo>
                      <a:pt x="19" y="217"/>
                    </a:lnTo>
                    <a:lnTo>
                      <a:pt x="14" y="215"/>
                    </a:lnTo>
                    <a:lnTo>
                      <a:pt x="8" y="214"/>
                    </a:lnTo>
                    <a:lnTo>
                      <a:pt x="8" y="214"/>
                    </a:lnTo>
                    <a:lnTo>
                      <a:pt x="3" y="213"/>
                    </a:lnTo>
                    <a:lnTo>
                      <a:pt x="2" y="214"/>
                    </a:lnTo>
                    <a:lnTo>
                      <a:pt x="0" y="215"/>
                    </a:lnTo>
                    <a:lnTo>
                      <a:pt x="0" y="215"/>
                    </a:lnTo>
                    <a:lnTo>
                      <a:pt x="0" y="218"/>
                    </a:lnTo>
                    <a:lnTo>
                      <a:pt x="2" y="221"/>
                    </a:lnTo>
                    <a:lnTo>
                      <a:pt x="2" y="221"/>
                    </a:lnTo>
                    <a:lnTo>
                      <a:pt x="4" y="223"/>
                    </a:lnTo>
                    <a:lnTo>
                      <a:pt x="8" y="227"/>
                    </a:lnTo>
                    <a:lnTo>
                      <a:pt x="8" y="227"/>
                    </a:lnTo>
                    <a:lnTo>
                      <a:pt x="11" y="231"/>
                    </a:lnTo>
                    <a:lnTo>
                      <a:pt x="14" y="235"/>
                    </a:lnTo>
                    <a:lnTo>
                      <a:pt x="14" y="235"/>
                    </a:lnTo>
                    <a:lnTo>
                      <a:pt x="14" y="244"/>
                    </a:lnTo>
                    <a:lnTo>
                      <a:pt x="14" y="244"/>
                    </a:lnTo>
                    <a:lnTo>
                      <a:pt x="14" y="248"/>
                    </a:lnTo>
                    <a:lnTo>
                      <a:pt x="14" y="250"/>
                    </a:lnTo>
                    <a:lnTo>
                      <a:pt x="15" y="251"/>
                    </a:lnTo>
                    <a:lnTo>
                      <a:pt x="15" y="251"/>
                    </a:lnTo>
                    <a:lnTo>
                      <a:pt x="19" y="251"/>
                    </a:lnTo>
                    <a:lnTo>
                      <a:pt x="22" y="251"/>
                    </a:lnTo>
                    <a:lnTo>
                      <a:pt x="22" y="251"/>
                    </a:lnTo>
                    <a:lnTo>
                      <a:pt x="26" y="252"/>
                    </a:lnTo>
                    <a:lnTo>
                      <a:pt x="28" y="255"/>
                    </a:lnTo>
                    <a:lnTo>
                      <a:pt x="28" y="255"/>
                    </a:lnTo>
                    <a:lnTo>
                      <a:pt x="28" y="256"/>
                    </a:lnTo>
                    <a:lnTo>
                      <a:pt x="28" y="256"/>
                    </a:lnTo>
                    <a:lnTo>
                      <a:pt x="32" y="258"/>
                    </a:lnTo>
                    <a:lnTo>
                      <a:pt x="32" y="258"/>
                    </a:lnTo>
                    <a:lnTo>
                      <a:pt x="34" y="259"/>
                    </a:lnTo>
                    <a:lnTo>
                      <a:pt x="35" y="260"/>
                    </a:lnTo>
                    <a:lnTo>
                      <a:pt x="35" y="260"/>
                    </a:lnTo>
                    <a:lnTo>
                      <a:pt x="38" y="256"/>
                    </a:lnTo>
                    <a:lnTo>
                      <a:pt x="38" y="256"/>
                    </a:lnTo>
                    <a:lnTo>
                      <a:pt x="39" y="254"/>
                    </a:lnTo>
                    <a:lnTo>
                      <a:pt x="42" y="252"/>
                    </a:lnTo>
                    <a:lnTo>
                      <a:pt x="42" y="252"/>
                    </a:lnTo>
                    <a:lnTo>
                      <a:pt x="46" y="251"/>
                    </a:lnTo>
                    <a:lnTo>
                      <a:pt x="50" y="248"/>
                    </a:lnTo>
                    <a:lnTo>
                      <a:pt x="50" y="248"/>
                    </a:lnTo>
                    <a:lnTo>
                      <a:pt x="51" y="248"/>
                    </a:lnTo>
                    <a:lnTo>
                      <a:pt x="54" y="248"/>
                    </a:lnTo>
                    <a:lnTo>
                      <a:pt x="55" y="247"/>
                    </a:lnTo>
                    <a:lnTo>
                      <a:pt x="58" y="247"/>
                    </a:lnTo>
                    <a:lnTo>
                      <a:pt x="58" y="247"/>
                    </a:lnTo>
                    <a:lnTo>
                      <a:pt x="59" y="246"/>
                    </a:lnTo>
                    <a:lnTo>
                      <a:pt x="59" y="243"/>
                    </a:lnTo>
                    <a:lnTo>
                      <a:pt x="58" y="241"/>
                    </a:lnTo>
                    <a:lnTo>
                      <a:pt x="58" y="241"/>
                    </a:lnTo>
                    <a:lnTo>
                      <a:pt x="55" y="238"/>
                    </a:lnTo>
                    <a:lnTo>
                      <a:pt x="52" y="235"/>
                    </a:lnTo>
                    <a:lnTo>
                      <a:pt x="52" y="235"/>
                    </a:lnTo>
                    <a:lnTo>
                      <a:pt x="50" y="233"/>
                    </a:lnTo>
                    <a:lnTo>
                      <a:pt x="47" y="230"/>
                    </a:lnTo>
                    <a:lnTo>
                      <a:pt x="47" y="230"/>
                    </a:lnTo>
                    <a:lnTo>
                      <a:pt x="50" y="230"/>
                    </a:lnTo>
                    <a:lnTo>
                      <a:pt x="52" y="231"/>
                    </a:lnTo>
                    <a:lnTo>
                      <a:pt x="58" y="235"/>
                    </a:lnTo>
                    <a:lnTo>
                      <a:pt x="58" y="235"/>
                    </a:lnTo>
                    <a:lnTo>
                      <a:pt x="62" y="237"/>
                    </a:lnTo>
                    <a:lnTo>
                      <a:pt x="66" y="239"/>
                    </a:lnTo>
                    <a:lnTo>
                      <a:pt x="66" y="239"/>
                    </a:lnTo>
                    <a:lnTo>
                      <a:pt x="72" y="244"/>
                    </a:lnTo>
                    <a:lnTo>
                      <a:pt x="75" y="246"/>
                    </a:lnTo>
                    <a:lnTo>
                      <a:pt x="79" y="246"/>
                    </a:lnTo>
                    <a:lnTo>
                      <a:pt x="79" y="246"/>
                    </a:lnTo>
                    <a:lnTo>
                      <a:pt x="80" y="246"/>
                    </a:lnTo>
                    <a:lnTo>
                      <a:pt x="80" y="244"/>
                    </a:lnTo>
                    <a:lnTo>
                      <a:pt x="80" y="244"/>
                    </a:lnTo>
                    <a:lnTo>
                      <a:pt x="79" y="243"/>
                    </a:lnTo>
                    <a:lnTo>
                      <a:pt x="79" y="242"/>
                    </a:lnTo>
                    <a:lnTo>
                      <a:pt x="79" y="242"/>
                    </a:lnTo>
                    <a:lnTo>
                      <a:pt x="78" y="241"/>
                    </a:lnTo>
                    <a:lnTo>
                      <a:pt x="78" y="239"/>
                    </a:lnTo>
                    <a:lnTo>
                      <a:pt x="79" y="238"/>
                    </a:lnTo>
                    <a:lnTo>
                      <a:pt x="80" y="237"/>
                    </a:lnTo>
                    <a:lnTo>
                      <a:pt x="80" y="237"/>
                    </a:lnTo>
                    <a:lnTo>
                      <a:pt x="83" y="238"/>
                    </a:lnTo>
                    <a:lnTo>
                      <a:pt x="83" y="238"/>
                    </a:lnTo>
                    <a:lnTo>
                      <a:pt x="83" y="242"/>
                    </a:lnTo>
                    <a:lnTo>
                      <a:pt x="83" y="242"/>
                    </a:lnTo>
                    <a:lnTo>
                      <a:pt x="84" y="244"/>
                    </a:lnTo>
                    <a:lnTo>
                      <a:pt x="86" y="246"/>
                    </a:lnTo>
                    <a:lnTo>
                      <a:pt x="87" y="246"/>
                    </a:lnTo>
                    <a:lnTo>
                      <a:pt x="87" y="246"/>
                    </a:lnTo>
                    <a:lnTo>
                      <a:pt x="88" y="244"/>
                    </a:lnTo>
                    <a:lnTo>
                      <a:pt x="90" y="242"/>
                    </a:lnTo>
                    <a:lnTo>
                      <a:pt x="90" y="242"/>
                    </a:lnTo>
                    <a:lnTo>
                      <a:pt x="90" y="239"/>
                    </a:lnTo>
                    <a:lnTo>
                      <a:pt x="91" y="238"/>
                    </a:lnTo>
                    <a:lnTo>
                      <a:pt x="92" y="237"/>
                    </a:lnTo>
                    <a:lnTo>
                      <a:pt x="92" y="237"/>
                    </a:lnTo>
                    <a:lnTo>
                      <a:pt x="96" y="238"/>
                    </a:lnTo>
                    <a:lnTo>
                      <a:pt x="99" y="239"/>
                    </a:lnTo>
                    <a:lnTo>
                      <a:pt x="99" y="239"/>
                    </a:lnTo>
                    <a:lnTo>
                      <a:pt x="102" y="241"/>
                    </a:lnTo>
                    <a:lnTo>
                      <a:pt x="103" y="244"/>
                    </a:lnTo>
                    <a:lnTo>
                      <a:pt x="103" y="244"/>
                    </a:lnTo>
                    <a:lnTo>
                      <a:pt x="103" y="247"/>
                    </a:lnTo>
                    <a:lnTo>
                      <a:pt x="103" y="248"/>
                    </a:lnTo>
                    <a:lnTo>
                      <a:pt x="108" y="250"/>
                    </a:lnTo>
                    <a:lnTo>
                      <a:pt x="108" y="250"/>
                    </a:lnTo>
                    <a:lnTo>
                      <a:pt x="111" y="252"/>
                    </a:lnTo>
                    <a:lnTo>
                      <a:pt x="112" y="252"/>
                    </a:lnTo>
                    <a:lnTo>
                      <a:pt x="115" y="252"/>
                    </a:lnTo>
                    <a:lnTo>
                      <a:pt x="115" y="252"/>
                    </a:lnTo>
                    <a:lnTo>
                      <a:pt x="116" y="251"/>
                    </a:lnTo>
                    <a:lnTo>
                      <a:pt x="116" y="250"/>
                    </a:lnTo>
                    <a:lnTo>
                      <a:pt x="116" y="248"/>
                    </a:lnTo>
                    <a:lnTo>
                      <a:pt x="118" y="247"/>
                    </a:lnTo>
                    <a:lnTo>
                      <a:pt x="118" y="247"/>
                    </a:lnTo>
                    <a:lnTo>
                      <a:pt x="122" y="246"/>
                    </a:lnTo>
                    <a:lnTo>
                      <a:pt x="122" y="246"/>
                    </a:lnTo>
                    <a:lnTo>
                      <a:pt x="125" y="244"/>
                    </a:lnTo>
                    <a:lnTo>
                      <a:pt x="125" y="244"/>
                    </a:lnTo>
                    <a:lnTo>
                      <a:pt x="133" y="242"/>
                    </a:lnTo>
                    <a:lnTo>
                      <a:pt x="133" y="242"/>
                    </a:lnTo>
                    <a:lnTo>
                      <a:pt x="139" y="241"/>
                    </a:lnTo>
                    <a:lnTo>
                      <a:pt x="144" y="241"/>
                    </a:lnTo>
                    <a:lnTo>
                      <a:pt x="144" y="241"/>
                    </a:lnTo>
                    <a:lnTo>
                      <a:pt x="151" y="239"/>
                    </a:lnTo>
                    <a:lnTo>
                      <a:pt x="159" y="238"/>
                    </a:lnTo>
                    <a:lnTo>
                      <a:pt x="159" y="238"/>
                    </a:lnTo>
                    <a:lnTo>
                      <a:pt x="164" y="235"/>
                    </a:lnTo>
                    <a:lnTo>
                      <a:pt x="164" y="235"/>
                    </a:lnTo>
                    <a:lnTo>
                      <a:pt x="168" y="235"/>
                    </a:lnTo>
                    <a:lnTo>
                      <a:pt x="168" y="235"/>
                    </a:lnTo>
                    <a:lnTo>
                      <a:pt x="173" y="235"/>
                    </a:lnTo>
                    <a:lnTo>
                      <a:pt x="173" y="235"/>
                    </a:lnTo>
                    <a:lnTo>
                      <a:pt x="173" y="235"/>
                    </a:lnTo>
                    <a:lnTo>
                      <a:pt x="173" y="235"/>
                    </a:lnTo>
                    <a:lnTo>
                      <a:pt x="177" y="235"/>
                    </a:lnTo>
                    <a:lnTo>
                      <a:pt x="177" y="235"/>
                    </a:lnTo>
                    <a:lnTo>
                      <a:pt x="185" y="235"/>
                    </a:lnTo>
                    <a:lnTo>
                      <a:pt x="185" y="235"/>
                    </a:lnTo>
                    <a:lnTo>
                      <a:pt x="189" y="238"/>
                    </a:lnTo>
                    <a:lnTo>
                      <a:pt x="193" y="239"/>
                    </a:lnTo>
                    <a:lnTo>
                      <a:pt x="193" y="239"/>
                    </a:lnTo>
                    <a:lnTo>
                      <a:pt x="201" y="243"/>
                    </a:lnTo>
                    <a:lnTo>
                      <a:pt x="201" y="243"/>
                    </a:lnTo>
                    <a:lnTo>
                      <a:pt x="208" y="243"/>
                    </a:lnTo>
                    <a:lnTo>
                      <a:pt x="208" y="243"/>
                    </a:lnTo>
                    <a:lnTo>
                      <a:pt x="212" y="244"/>
                    </a:lnTo>
                    <a:lnTo>
                      <a:pt x="215" y="244"/>
                    </a:lnTo>
                    <a:lnTo>
                      <a:pt x="216" y="244"/>
                    </a:lnTo>
                    <a:lnTo>
                      <a:pt x="216" y="244"/>
                    </a:lnTo>
                    <a:lnTo>
                      <a:pt x="217" y="243"/>
                    </a:lnTo>
                    <a:lnTo>
                      <a:pt x="217" y="243"/>
                    </a:lnTo>
                    <a:lnTo>
                      <a:pt x="219" y="243"/>
                    </a:lnTo>
                    <a:lnTo>
                      <a:pt x="219" y="243"/>
                    </a:lnTo>
                    <a:lnTo>
                      <a:pt x="221" y="241"/>
                    </a:lnTo>
                    <a:lnTo>
                      <a:pt x="221" y="241"/>
                    </a:lnTo>
                    <a:lnTo>
                      <a:pt x="224" y="238"/>
                    </a:lnTo>
                    <a:lnTo>
                      <a:pt x="224" y="238"/>
                    </a:lnTo>
                    <a:lnTo>
                      <a:pt x="227" y="237"/>
                    </a:lnTo>
                    <a:lnTo>
                      <a:pt x="227" y="237"/>
                    </a:lnTo>
                    <a:lnTo>
                      <a:pt x="229" y="233"/>
                    </a:lnTo>
                    <a:lnTo>
                      <a:pt x="232" y="231"/>
                    </a:lnTo>
                    <a:lnTo>
                      <a:pt x="232" y="231"/>
                    </a:lnTo>
                    <a:lnTo>
                      <a:pt x="241" y="227"/>
                    </a:lnTo>
                    <a:lnTo>
                      <a:pt x="241" y="227"/>
                    </a:lnTo>
                    <a:lnTo>
                      <a:pt x="247" y="226"/>
                    </a:lnTo>
                    <a:lnTo>
                      <a:pt x="253" y="223"/>
                    </a:lnTo>
                    <a:lnTo>
                      <a:pt x="253" y="223"/>
                    </a:lnTo>
                    <a:lnTo>
                      <a:pt x="259" y="221"/>
                    </a:lnTo>
                    <a:lnTo>
                      <a:pt x="263" y="217"/>
                    </a:lnTo>
                    <a:lnTo>
                      <a:pt x="263" y="217"/>
                    </a:lnTo>
                    <a:lnTo>
                      <a:pt x="265" y="211"/>
                    </a:lnTo>
                    <a:lnTo>
                      <a:pt x="268" y="210"/>
                    </a:lnTo>
                    <a:lnTo>
                      <a:pt x="272" y="210"/>
                    </a:lnTo>
                    <a:lnTo>
                      <a:pt x="272" y="210"/>
                    </a:lnTo>
                    <a:lnTo>
                      <a:pt x="280" y="213"/>
                    </a:lnTo>
                    <a:lnTo>
                      <a:pt x="280" y="213"/>
                    </a:lnTo>
                    <a:lnTo>
                      <a:pt x="284" y="213"/>
                    </a:lnTo>
                    <a:lnTo>
                      <a:pt x="284" y="213"/>
                    </a:lnTo>
                    <a:lnTo>
                      <a:pt x="286" y="213"/>
                    </a:lnTo>
                    <a:lnTo>
                      <a:pt x="286" y="213"/>
                    </a:lnTo>
                    <a:lnTo>
                      <a:pt x="288" y="211"/>
                    </a:lnTo>
                    <a:lnTo>
                      <a:pt x="288" y="210"/>
                    </a:lnTo>
                    <a:lnTo>
                      <a:pt x="286" y="207"/>
                    </a:lnTo>
                    <a:lnTo>
                      <a:pt x="286" y="207"/>
                    </a:lnTo>
                    <a:lnTo>
                      <a:pt x="286" y="206"/>
                    </a:lnTo>
                    <a:lnTo>
                      <a:pt x="286" y="205"/>
                    </a:lnTo>
                    <a:lnTo>
                      <a:pt x="288" y="201"/>
                    </a:lnTo>
                    <a:lnTo>
                      <a:pt x="288" y="201"/>
                    </a:lnTo>
                    <a:lnTo>
                      <a:pt x="289" y="197"/>
                    </a:lnTo>
                    <a:lnTo>
                      <a:pt x="290" y="194"/>
                    </a:lnTo>
                    <a:lnTo>
                      <a:pt x="290" y="194"/>
                    </a:lnTo>
                    <a:lnTo>
                      <a:pt x="296" y="190"/>
                    </a:lnTo>
                    <a:lnTo>
                      <a:pt x="296" y="190"/>
                    </a:lnTo>
                    <a:lnTo>
                      <a:pt x="297" y="186"/>
                    </a:lnTo>
                    <a:lnTo>
                      <a:pt x="297" y="186"/>
                    </a:lnTo>
                    <a:lnTo>
                      <a:pt x="300" y="185"/>
                    </a:lnTo>
                    <a:lnTo>
                      <a:pt x="304" y="185"/>
                    </a:lnTo>
                    <a:lnTo>
                      <a:pt x="304" y="185"/>
                    </a:lnTo>
                    <a:lnTo>
                      <a:pt x="309" y="182"/>
                    </a:lnTo>
                    <a:lnTo>
                      <a:pt x="309" y="182"/>
                    </a:lnTo>
                    <a:lnTo>
                      <a:pt x="314" y="180"/>
                    </a:lnTo>
                    <a:lnTo>
                      <a:pt x="314" y="180"/>
                    </a:lnTo>
                    <a:lnTo>
                      <a:pt x="321" y="176"/>
                    </a:lnTo>
                    <a:lnTo>
                      <a:pt x="321" y="176"/>
                    </a:lnTo>
                    <a:lnTo>
                      <a:pt x="324" y="176"/>
                    </a:lnTo>
                    <a:lnTo>
                      <a:pt x="325" y="173"/>
                    </a:lnTo>
                    <a:lnTo>
                      <a:pt x="325" y="173"/>
                    </a:lnTo>
                    <a:lnTo>
                      <a:pt x="326" y="170"/>
                    </a:lnTo>
                    <a:lnTo>
                      <a:pt x="326" y="168"/>
                    </a:lnTo>
                    <a:lnTo>
                      <a:pt x="326" y="161"/>
                    </a:lnTo>
                    <a:lnTo>
                      <a:pt x="326" y="161"/>
                    </a:lnTo>
                    <a:lnTo>
                      <a:pt x="326" y="157"/>
                    </a:lnTo>
                    <a:lnTo>
                      <a:pt x="326" y="157"/>
                    </a:lnTo>
                    <a:lnTo>
                      <a:pt x="324" y="153"/>
                    </a:lnTo>
                    <a:lnTo>
                      <a:pt x="324" y="153"/>
                    </a:lnTo>
                    <a:lnTo>
                      <a:pt x="322" y="149"/>
                    </a:lnTo>
                    <a:lnTo>
                      <a:pt x="322" y="147"/>
                    </a:lnTo>
                    <a:lnTo>
                      <a:pt x="322" y="144"/>
                    </a:lnTo>
                    <a:lnTo>
                      <a:pt x="322" y="144"/>
                    </a:lnTo>
                    <a:lnTo>
                      <a:pt x="325" y="143"/>
                    </a:lnTo>
                    <a:lnTo>
                      <a:pt x="326" y="143"/>
                    </a:lnTo>
                    <a:lnTo>
                      <a:pt x="329" y="143"/>
                    </a:lnTo>
                    <a:lnTo>
                      <a:pt x="329" y="140"/>
                    </a:lnTo>
                    <a:lnTo>
                      <a:pt x="329" y="140"/>
                    </a:lnTo>
                    <a:lnTo>
                      <a:pt x="329" y="137"/>
                    </a:lnTo>
                    <a:lnTo>
                      <a:pt x="328" y="135"/>
                    </a:lnTo>
                    <a:close/>
                  </a:path>
                </a:pathLst>
              </a:custGeom>
              <a:solidFill>
                <a:schemeClr val="accent6">
                  <a:lumMod val="50000"/>
                </a:schemeClr>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06" name="Freeform 71">
                <a:extLst>
                  <a:ext uri="{FF2B5EF4-FFF2-40B4-BE49-F238E27FC236}">
                    <a16:creationId xmlns:a16="http://schemas.microsoft.com/office/drawing/2014/main" id="{8E486036-225F-4688-86BE-B8AE244CB9BD}"/>
                  </a:ext>
                </a:extLst>
              </p:cNvPr>
              <p:cNvSpPr>
                <a:spLocks/>
              </p:cNvSpPr>
              <p:nvPr/>
            </p:nvSpPr>
            <p:spPr bwMode="auto">
              <a:xfrm>
                <a:off x="5552953" y="5484443"/>
                <a:ext cx="38419" cy="23051"/>
              </a:xfrm>
              <a:custGeom>
                <a:avLst/>
                <a:gdLst>
                  <a:gd name="T0" fmla="*/ 5 w 20"/>
                  <a:gd name="T1" fmla="*/ 10 h 12"/>
                  <a:gd name="T2" fmla="*/ 5 w 20"/>
                  <a:gd name="T3" fmla="*/ 10 h 12"/>
                  <a:gd name="T4" fmla="*/ 12 w 20"/>
                  <a:gd name="T5" fmla="*/ 12 h 12"/>
                  <a:gd name="T6" fmla="*/ 17 w 20"/>
                  <a:gd name="T7" fmla="*/ 12 h 12"/>
                  <a:gd name="T8" fmla="*/ 17 w 20"/>
                  <a:gd name="T9" fmla="*/ 12 h 12"/>
                  <a:gd name="T10" fmla="*/ 20 w 20"/>
                  <a:gd name="T11" fmla="*/ 10 h 12"/>
                  <a:gd name="T12" fmla="*/ 20 w 20"/>
                  <a:gd name="T13" fmla="*/ 8 h 12"/>
                  <a:gd name="T14" fmla="*/ 18 w 20"/>
                  <a:gd name="T15" fmla="*/ 5 h 12"/>
                  <a:gd name="T16" fmla="*/ 14 w 20"/>
                  <a:gd name="T17" fmla="*/ 2 h 12"/>
                  <a:gd name="T18" fmla="*/ 14 w 20"/>
                  <a:gd name="T19" fmla="*/ 2 h 12"/>
                  <a:gd name="T20" fmla="*/ 12 w 20"/>
                  <a:gd name="T21" fmla="*/ 2 h 12"/>
                  <a:gd name="T22" fmla="*/ 12 w 20"/>
                  <a:gd name="T23" fmla="*/ 2 h 12"/>
                  <a:gd name="T24" fmla="*/ 12 w 20"/>
                  <a:gd name="T25" fmla="*/ 2 h 12"/>
                  <a:gd name="T26" fmla="*/ 11 w 20"/>
                  <a:gd name="T27" fmla="*/ 4 h 12"/>
                  <a:gd name="T28" fmla="*/ 11 w 20"/>
                  <a:gd name="T29" fmla="*/ 4 h 12"/>
                  <a:gd name="T30" fmla="*/ 8 w 20"/>
                  <a:gd name="T31" fmla="*/ 1 h 12"/>
                  <a:gd name="T32" fmla="*/ 8 w 20"/>
                  <a:gd name="T33" fmla="*/ 1 h 12"/>
                  <a:gd name="T34" fmla="*/ 7 w 20"/>
                  <a:gd name="T35" fmla="*/ 1 h 12"/>
                  <a:gd name="T36" fmla="*/ 7 w 20"/>
                  <a:gd name="T37" fmla="*/ 1 h 12"/>
                  <a:gd name="T38" fmla="*/ 3 w 20"/>
                  <a:gd name="T39" fmla="*/ 0 h 12"/>
                  <a:gd name="T40" fmla="*/ 1 w 20"/>
                  <a:gd name="T41" fmla="*/ 1 h 12"/>
                  <a:gd name="T42" fmla="*/ 0 w 20"/>
                  <a:gd name="T43" fmla="*/ 2 h 12"/>
                  <a:gd name="T44" fmla="*/ 0 w 20"/>
                  <a:gd name="T45" fmla="*/ 6 h 12"/>
                  <a:gd name="T46" fmla="*/ 0 w 20"/>
                  <a:gd name="T47" fmla="*/ 6 h 12"/>
                  <a:gd name="T48" fmla="*/ 1 w 20"/>
                  <a:gd name="T49" fmla="*/ 9 h 12"/>
                  <a:gd name="T50" fmla="*/ 5 w 20"/>
                  <a:gd name="T51"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12">
                    <a:moveTo>
                      <a:pt x="5" y="10"/>
                    </a:moveTo>
                    <a:lnTo>
                      <a:pt x="5" y="10"/>
                    </a:lnTo>
                    <a:lnTo>
                      <a:pt x="12" y="12"/>
                    </a:lnTo>
                    <a:lnTo>
                      <a:pt x="17" y="12"/>
                    </a:lnTo>
                    <a:lnTo>
                      <a:pt x="17" y="12"/>
                    </a:lnTo>
                    <a:lnTo>
                      <a:pt x="20" y="10"/>
                    </a:lnTo>
                    <a:lnTo>
                      <a:pt x="20" y="8"/>
                    </a:lnTo>
                    <a:lnTo>
                      <a:pt x="18" y="5"/>
                    </a:lnTo>
                    <a:lnTo>
                      <a:pt x="14" y="2"/>
                    </a:lnTo>
                    <a:lnTo>
                      <a:pt x="14" y="2"/>
                    </a:lnTo>
                    <a:lnTo>
                      <a:pt x="12" y="2"/>
                    </a:lnTo>
                    <a:lnTo>
                      <a:pt x="12" y="2"/>
                    </a:lnTo>
                    <a:lnTo>
                      <a:pt x="12" y="2"/>
                    </a:lnTo>
                    <a:lnTo>
                      <a:pt x="11" y="4"/>
                    </a:lnTo>
                    <a:lnTo>
                      <a:pt x="11" y="4"/>
                    </a:lnTo>
                    <a:lnTo>
                      <a:pt x="8" y="1"/>
                    </a:lnTo>
                    <a:lnTo>
                      <a:pt x="8" y="1"/>
                    </a:lnTo>
                    <a:lnTo>
                      <a:pt x="7" y="1"/>
                    </a:lnTo>
                    <a:lnTo>
                      <a:pt x="7" y="1"/>
                    </a:lnTo>
                    <a:lnTo>
                      <a:pt x="3" y="0"/>
                    </a:lnTo>
                    <a:lnTo>
                      <a:pt x="1" y="1"/>
                    </a:lnTo>
                    <a:lnTo>
                      <a:pt x="0" y="2"/>
                    </a:lnTo>
                    <a:lnTo>
                      <a:pt x="0" y="6"/>
                    </a:lnTo>
                    <a:lnTo>
                      <a:pt x="0" y="6"/>
                    </a:lnTo>
                    <a:lnTo>
                      <a:pt x="1" y="9"/>
                    </a:lnTo>
                    <a:lnTo>
                      <a:pt x="5" y="10"/>
                    </a:lnTo>
                  </a:path>
                </a:pathLst>
              </a:custGeom>
              <a:noFill/>
              <a:ln w="3175">
                <a:solidFill>
                  <a:schemeClr val="tx1">
                    <a:lumMod val="20000"/>
                    <a:lumOff val="80000"/>
                  </a:schemeClr>
                </a:solidFill>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7" name="Freeform 72">
                <a:extLst>
                  <a:ext uri="{FF2B5EF4-FFF2-40B4-BE49-F238E27FC236}">
                    <a16:creationId xmlns:a16="http://schemas.microsoft.com/office/drawing/2014/main" id="{3400123C-3EF5-4D33-A070-125E71896400}"/>
                  </a:ext>
                </a:extLst>
              </p:cNvPr>
              <p:cNvSpPr>
                <a:spLocks/>
              </p:cNvSpPr>
              <p:nvPr/>
            </p:nvSpPr>
            <p:spPr bwMode="auto">
              <a:xfrm>
                <a:off x="5053507" y="5232799"/>
                <a:ext cx="631992" cy="499447"/>
              </a:xfrm>
              <a:custGeom>
                <a:avLst/>
                <a:gdLst>
                  <a:gd name="T0" fmla="*/ 305 w 329"/>
                  <a:gd name="T1" fmla="*/ 139 h 260"/>
                  <a:gd name="T2" fmla="*/ 277 w 329"/>
                  <a:gd name="T3" fmla="*/ 145 h 260"/>
                  <a:gd name="T4" fmla="*/ 256 w 329"/>
                  <a:gd name="T5" fmla="*/ 137 h 260"/>
                  <a:gd name="T6" fmla="*/ 247 w 329"/>
                  <a:gd name="T7" fmla="*/ 135 h 260"/>
                  <a:gd name="T8" fmla="*/ 249 w 329"/>
                  <a:gd name="T9" fmla="*/ 125 h 260"/>
                  <a:gd name="T10" fmla="*/ 225 w 329"/>
                  <a:gd name="T11" fmla="*/ 131 h 260"/>
                  <a:gd name="T12" fmla="*/ 209 w 329"/>
                  <a:gd name="T13" fmla="*/ 128 h 260"/>
                  <a:gd name="T14" fmla="*/ 205 w 329"/>
                  <a:gd name="T15" fmla="*/ 147 h 260"/>
                  <a:gd name="T16" fmla="*/ 197 w 329"/>
                  <a:gd name="T17" fmla="*/ 159 h 260"/>
                  <a:gd name="T18" fmla="*/ 183 w 329"/>
                  <a:gd name="T19" fmla="*/ 156 h 260"/>
                  <a:gd name="T20" fmla="*/ 167 w 329"/>
                  <a:gd name="T21" fmla="*/ 151 h 260"/>
                  <a:gd name="T22" fmla="*/ 147 w 329"/>
                  <a:gd name="T23" fmla="*/ 139 h 260"/>
                  <a:gd name="T24" fmla="*/ 137 w 329"/>
                  <a:gd name="T25" fmla="*/ 118 h 260"/>
                  <a:gd name="T26" fmla="*/ 148 w 329"/>
                  <a:gd name="T27" fmla="*/ 108 h 260"/>
                  <a:gd name="T28" fmla="*/ 165 w 329"/>
                  <a:gd name="T29" fmla="*/ 99 h 260"/>
                  <a:gd name="T30" fmla="*/ 184 w 329"/>
                  <a:gd name="T31" fmla="*/ 94 h 260"/>
                  <a:gd name="T32" fmla="*/ 197 w 329"/>
                  <a:gd name="T33" fmla="*/ 80 h 260"/>
                  <a:gd name="T34" fmla="*/ 199 w 329"/>
                  <a:gd name="T35" fmla="*/ 54 h 260"/>
                  <a:gd name="T36" fmla="*/ 184 w 329"/>
                  <a:gd name="T37" fmla="*/ 38 h 260"/>
                  <a:gd name="T38" fmla="*/ 168 w 329"/>
                  <a:gd name="T39" fmla="*/ 34 h 260"/>
                  <a:gd name="T40" fmla="*/ 153 w 329"/>
                  <a:gd name="T41" fmla="*/ 20 h 260"/>
                  <a:gd name="T42" fmla="*/ 137 w 329"/>
                  <a:gd name="T43" fmla="*/ 2 h 260"/>
                  <a:gd name="T44" fmla="*/ 123 w 329"/>
                  <a:gd name="T45" fmla="*/ 8 h 260"/>
                  <a:gd name="T46" fmla="*/ 100 w 329"/>
                  <a:gd name="T47" fmla="*/ 32 h 260"/>
                  <a:gd name="T48" fmla="*/ 91 w 329"/>
                  <a:gd name="T49" fmla="*/ 42 h 260"/>
                  <a:gd name="T50" fmla="*/ 72 w 329"/>
                  <a:gd name="T51" fmla="*/ 54 h 260"/>
                  <a:gd name="T52" fmla="*/ 56 w 329"/>
                  <a:gd name="T53" fmla="*/ 43 h 260"/>
                  <a:gd name="T54" fmla="*/ 44 w 329"/>
                  <a:gd name="T55" fmla="*/ 36 h 260"/>
                  <a:gd name="T56" fmla="*/ 36 w 329"/>
                  <a:gd name="T57" fmla="*/ 57 h 260"/>
                  <a:gd name="T58" fmla="*/ 20 w 329"/>
                  <a:gd name="T59" fmla="*/ 87 h 260"/>
                  <a:gd name="T60" fmla="*/ 23 w 329"/>
                  <a:gd name="T61" fmla="*/ 104 h 260"/>
                  <a:gd name="T62" fmla="*/ 23 w 329"/>
                  <a:gd name="T63" fmla="*/ 116 h 260"/>
                  <a:gd name="T64" fmla="*/ 32 w 329"/>
                  <a:gd name="T65" fmla="*/ 133 h 260"/>
                  <a:gd name="T66" fmla="*/ 40 w 329"/>
                  <a:gd name="T67" fmla="*/ 153 h 260"/>
                  <a:gd name="T68" fmla="*/ 38 w 329"/>
                  <a:gd name="T69" fmla="*/ 162 h 260"/>
                  <a:gd name="T70" fmla="*/ 31 w 329"/>
                  <a:gd name="T71" fmla="*/ 174 h 260"/>
                  <a:gd name="T72" fmla="*/ 28 w 329"/>
                  <a:gd name="T73" fmla="*/ 198 h 260"/>
                  <a:gd name="T74" fmla="*/ 28 w 329"/>
                  <a:gd name="T75" fmla="*/ 219 h 260"/>
                  <a:gd name="T76" fmla="*/ 0 w 329"/>
                  <a:gd name="T77" fmla="*/ 215 h 260"/>
                  <a:gd name="T78" fmla="*/ 14 w 329"/>
                  <a:gd name="T79" fmla="*/ 235 h 260"/>
                  <a:gd name="T80" fmla="*/ 26 w 329"/>
                  <a:gd name="T81" fmla="*/ 252 h 260"/>
                  <a:gd name="T82" fmla="*/ 38 w 329"/>
                  <a:gd name="T83" fmla="*/ 256 h 260"/>
                  <a:gd name="T84" fmla="*/ 55 w 329"/>
                  <a:gd name="T85" fmla="*/ 247 h 260"/>
                  <a:gd name="T86" fmla="*/ 50 w 329"/>
                  <a:gd name="T87" fmla="*/ 233 h 260"/>
                  <a:gd name="T88" fmla="*/ 72 w 329"/>
                  <a:gd name="T89" fmla="*/ 244 h 260"/>
                  <a:gd name="T90" fmla="*/ 78 w 329"/>
                  <a:gd name="T91" fmla="*/ 241 h 260"/>
                  <a:gd name="T92" fmla="*/ 86 w 329"/>
                  <a:gd name="T93" fmla="*/ 246 h 260"/>
                  <a:gd name="T94" fmla="*/ 96 w 329"/>
                  <a:gd name="T95" fmla="*/ 238 h 260"/>
                  <a:gd name="T96" fmla="*/ 111 w 329"/>
                  <a:gd name="T97" fmla="*/ 252 h 260"/>
                  <a:gd name="T98" fmla="*/ 122 w 329"/>
                  <a:gd name="T99" fmla="*/ 246 h 260"/>
                  <a:gd name="T100" fmla="*/ 159 w 329"/>
                  <a:gd name="T101" fmla="*/ 238 h 260"/>
                  <a:gd name="T102" fmla="*/ 177 w 329"/>
                  <a:gd name="T103" fmla="*/ 235 h 260"/>
                  <a:gd name="T104" fmla="*/ 212 w 329"/>
                  <a:gd name="T105" fmla="*/ 244 h 260"/>
                  <a:gd name="T106" fmla="*/ 224 w 329"/>
                  <a:gd name="T107" fmla="*/ 238 h 260"/>
                  <a:gd name="T108" fmla="*/ 253 w 329"/>
                  <a:gd name="T109" fmla="*/ 223 h 260"/>
                  <a:gd name="T110" fmla="*/ 280 w 329"/>
                  <a:gd name="T111" fmla="*/ 213 h 260"/>
                  <a:gd name="T112" fmla="*/ 286 w 329"/>
                  <a:gd name="T113" fmla="*/ 205 h 260"/>
                  <a:gd name="T114" fmla="*/ 300 w 329"/>
                  <a:gd name="T115" fmla="*/ 185 h 260"/>
                  <a:gd name="T116" fmla="*/ 325 w 329"/>
                  <a:gd name="T117" fmla="*/ 173 h 260"/>
                  <a:gd name="T118" fmla="*/ 322 w 329"/>
                  <a:gd name="T119" fmla="*/ 149 h 260"/>
                  <a:gd name="T120" fmla="*/ 328 w 329"/>
                  <a:gd name="T121" fmla="*/ 135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9" h="260">
                    <a:moveTo>
                      <a:pt x="328" y="135"/>
                    </a:moveTo>
                    <a:lnTo>
                      <a:pt x="328" y="135"/>
                    </a:lnTo>
                    <a:lnTo>
                      <a:pt x="324" y="135"/>
                    </a:lnTo>
                    <a:lnTo>
                      <a:pt x="324" y="135"/>
                    </a:lnTo>
                    <a:lnTo>
                      <a:pt x="314" y="136"/>
                    </a:lnTo>
                    <a:lnTo>
                      <a:pt x="314" y="136"/>
                    </a:lnTo>
                    <a:lnTo>
                      <a:pt x="309" y="137"/>
                    </a:lnTo>
                    <a:lnTo>
                      <a:pt x="309" y="137"/>
                    </a:lnTo>
                    <a:lnTo>
                      <a:pt x="305" y="139"/>
                    </a:lnTo>
                    <a:lnTo>
                      <a:pt x="305" y="139"/>
                    </a:lnTo>
                    <a:lnTo>
                      <a:pt x="300" y="139"/>
                    </a:lnTo>
                    <a:lnTo>
                      <a:pt x="300" y="139"/>
                    </a:lnTo>
                    <a:lnTo>
                      <a:pt x="294" y="140"/>
                    </a:lnTo>
                    <a:lnTo>
                      <a:pt x="289" y="141"/>
                    </a:lnTo>
                    <a:lnTo>
                      <a:pt x="289" y="141"/>
                    </a:lnTo>
                    <a:lnTo>
                      <a:pt x="285" y="144"/>
                    </a:lnTo>
                    <a:lnTo>
                      <a:pt x="285" y="144"/>
                    </a:lnTo>
                    <a:lnTo>
                      <a:pt x="281" y="145"/>
                    </a:lnTo>
                    <a:lnTo>
                      <a:pt x="277" y="145"/>
                    </a:lnTo>
                    <a:lnTo>
                      <a:pt x="277" y="145"/>
                    </a:lnTo>
                    <a:lnTo>
                      <a:pt x="268" y="147"/>
                    </a:lnTo>
                    <a:lnTo>
                      <a:pt x="268" y="147"/>
                    </a:lnTo>
                    <a:lnTo>
                      <a:pt x="264" y="145"/>
                    </a:lnTo>
                    <a:lnTo>
                      <a:pt x="261" y="144"/>
                    </a:lnTo>
                    <a:lnTo>
                      <a:pt x="259" y="140"/>
                    </a:lnTo>
                    <a:lnTo>
                      <a:pt x="259" y="140"/>
                    </a:lnTo>
                    <a:lnTo>
                      <a:pt x="257" y="137"/>
                    </a:lnTo>
                    <a:lnTo>
                      <a:pt x="257" y="137"/>
                    </a:lnTo>
                    <a:lnTo>
                      <a:pt x="256" y="137"/>
                    </a:lnTo>
                    <a:lnTo>
                      <a:pt x="256" y="137"/>
                    </a:lnTo>
                    <a:lnTo>
                      <a:pt x="255" y="139"/>
                    </a:lnTo>
                    <a:lnTo>
                      <a:pt x="255" y="140"/>
                    </a:lnTo>
                    <a:lnTo>
                      <a:pt x="255" y="140"/>
                    </a:lnTo>
                    <a:lnTo>
                      <a:pt x="251" y="143"/>
                    </a:lnTo>
                    <a:lnTo>
                      <a:pt x="251" y="143"/>
                    </a:lnTo>
                    <a:lnTo>
                      <a:pt x="245" y="141"/>
                    </a:lnTo>
                    <a:lnTo>
                      <a:pt x="245" y="141"/>
                    </a:lnTo>
                    <a:lnTo>
                      <a:pt x="243" y="140"/>
                    </a:lnTo>
                    <a:lnTo>
                      <a:pt x="243" y="139"/>
                    </a:lnTo>
                    <a:lnTo>
                      <a:pt x="247" y="135"/>
                    </a:lnTo>
                    <a:lnTo>
                      <a:pt x="247" y="135"/>
                    </a:lnTo>
                    <a:lnTo>
                      <a:pt x="249" y="133"/>
                    </a:lnTo>
                    <a:lnTo>
                      <a:pt x="252" y="133"/>
                    </a:lnTo>
                    <a:lnTo>
                      <a:pt x="255" y="132"/>
                    </a:lnTo>
                    <a:lnTo>
                      <a:pt x="256" y="131"/>
                    </a:lnTo>
                    <a:lnTo>
                      <a:pt x="256" y="131"/>
                    </a:lnTo>
                    <a:lnTo>
                      <a:pt x="255" y="128"/>
                    </a:lnTo>
                    <a:lnTo>
                      <a:pt x="253" y="127"/>
                    </a:lnTo>
                    <a:lnTo>
                      <a:pt x="251" y="127"/>
                    </a:lnTo>
                    <a:lnTo>
                      <a:pt x="249" y="125"/>
                    </a:lnTo>
                    <a:lnTo>
                      <a:pt x="249" y="125"/>
                    </a:lnTo>
                    <a:lnTo>
                      <a:pt x="247" y="127"/>
                    </a:lnTo>
                    <a:lnTo>
                      <a:pt x="243" y="125"/>
                    </a:lnTo>
                    <a:lnTo>
                      <a:pt x="239" y="125"/>
                    </a:lnTo>
                    <a:lnTo>
                      <a:pt x="236" y="127"/>
                    </a:lnTo>
                    <a:lnTo>
                      <a:pt x="236" y="127"/>
                    </a:lnTo>
                    <a:lnTo>
                      <a:pt x="229" y="129"/>
                    </a:lnTo>
                    <a:lnTo>
                      <a:pt x="229" y="129"/>
                    </a:lnTo>
                    <a:lnTo>
                      <a:pt x="228" y="131"/>
                    </a:lnTo>
                    <a:lnTo>
                      <a:pt x="225" y="131"/>
                    </a:lnTo>
                    <a:lnTo>
                      <a:pt x="225" y="131"/>
                    </a:lnTo>
                    <a:lnTo>
                      <a:pt x="227" y="131"/>
                    </a:lnTo>
                    <a:lnTo>
                      <a:pt x="227" y="131"/>
                    </a:lnTo>
                    <a:lnTo>
                      <a:pt x="224" y="131"/>
                    </a:lnTo>
                    <a:lnTo>
                      <a:pt x="221" y="131"/>
                    </a:lnTo>
                    <a:lnTo>
                      <a:pt x="221" y="131"/>
                    </a:lnTo>
                    <a:lnTo>
                      <a:pt x="216" y="129"/>
                    </a:lnTo>
                    <a:lnTo>
                      <a:pt x="211" y="127"/>
                    </a:lnTo>
                    <a:lnTo>
                      <a:pt x="211" y="127"/>
                    </a:lnTo>
                    <a:lnTo>
                      <a:pt x="209" y="128"/>
                    </a:lnTo>
                    <a:lnTo>
                      <a:pt x="208" y="131"/>
                    </a:lnTo>
                    <a:lnTo>
                      <a:pt x="208" y="131"/>
                    </a:lnTo>
                    <a:lnTo>
                      <a:pt x="205" y="133"/>
                    </a:lnTo>
                    <a:lnTo>
                      <a:pt x="204" y="136"/>
                    </a:lnTo>
                    <a:lnTo>
                      <a:pt x="205" y="139"/>
                    </a:lnTo>
                    <a:lnTo>
                      <a:pt x="205" y="139"/>
                    </a:lnTo>
                    <a:lnTo>
                      <a:pt x="205" y="141"/>
                    </a:lnTo>
                    <a:lnTo>
                      <a:pt x="205" y="144"/>
                    </a:lnTo>
                    <a:lnTo>
                      <a:pt x="205" y="144"/>
                    </a:lnTo>
                    <a:lnTo>
                      <a:pt x="205" y="147"/>
                    </a:lnTo>
                    <a:lnTo>
                      <a:pt x="203" y="149"/>
                    </a:lnTo>
                    <a:lnTo>
                      <a:pt x="203" y="149"/>
                    </a:lnTo>
                    <a:lnTo>
                      <a:pt x="203" y="152"/>
                    </a:lnTo>
                    <a:lnTo>
                      <a:pt x="203" y="152"/>
                    </a:lnTo>
                    <a:lnTo>
                      <a:pt x="200" y="156"/>
                    </a:lnTo>
                    <a:lnTo>
                      <a:pt x="199" y="157"/>
                    </a:lnTo>
                    <a:lnTo>
                      <a:pt x="199" y="157"/>
                    </a:lnTo>
                    <a:lnTo>
                      <a:pt x="197" y="159"/>
                    </a:lnTo>
                    <a:lnTo>
                      <a:pt x="197" y="159"/>
                    </a:lnTo>
                    <a:lnTo>
                      <a:pt x="197" y="159"/>
                    </a:lnTo>
                    <a:lnTo>
                      <a:pt x="197" y="159"/>
                    </a:lnTo>
                    <a:lnTo>
                      <a:pt x="197" y="159"/>
                    </a:lnTo>
                    <a:lnTo>
                      <a:pt x="197" y="159"/>
                    </a:lnTo>
                    <a:lnTo>
                      <a:pt x="193" y="157"/>
                    </a:lnTo>
                    <a:lnTo>
                      <a:pt x="193" y="157"/>
                    </a:lnTo>
                    <a:lnTo>
                      <a:pt x="191" y="155"/>
                    </a:lnTo>
                    <a:lnTo>
                      <a:pt x="187" y="153"/>
                    </a:lnTo>
                    <a:lnTo>
                      <a:pt x="187" y="153"/>
                    </a:lnTo>
                    <a:lnTo>
                      <a:pt x="185" y="153"/>
                    </a:lnTo>
                    <a:lnTo>
                      <a:pt x="183" y="156"/>
                    </a:lnTo>
                    <a:lnTo>
                      <a:pt x="179" y="159"/>
                    </a:lnTo>
                    <a:lnTo>
                      <a:pt x="179" y="159"/>
                    </a:lnTo>
                    <a:lnTo>
                      <a:pt x="176" y="159"/>
                    </a:lnTo>
                    <a:lnTo>
                      <a:pt x="175" y="157"/>
                    </a:lnTo>
                    <a:lnTo>
                      <a:pt x="173" y="155"/>
                    </a:lnTo>
                    <a:lnTo>
                      <a:pt x="173" y="155"/>
                    </a:lnTo>
                    <a:lnTo>
                      <a:pt x="169" y="152"/>
                    </a:lnTo>
                    <a:lnTo>
                      <a:pt x="169" y="152"/>
                    </a:lnTo>
                    <a:lnTo>
                      <a:pt x="168" y="152"/>
                    </a:lnTo>
                    <a:lnTo>
                      <a:pt x="167" y="151"/>
                    </a:lnTo>
                    <a:lnTo>
                      <a:pt x="167" y="151"/>
                    </a:lnTo>
                    <a:lnTo>
                      <a:pt x="165" y="148"/>
                    </a:lnTo>
                    <a:lnTo>
                      <a:pt x="163" y="147"/>
                    </a:lnTo>
                    <a:lnTo>
                      <a:pt x="163" y="147"/>
                    </a:lnTo>
                    <a:lnTo>
                      <a:pt x="159" y="145"/>
                    </a:lnTo>
                    <a:lnTo>
                      <a:pt x="159" y="145"/>
                    </a:lnTo>
                    <a:lnTo>
                      <a:pt x="155" y="143"/>
                    </a:lnTo>
                    <a:lnTo>
                      <a:pt x="151" y="140"/>
                    </a:lnTo>
                    <a:lnTo>
                      <a:pt x="151" y="140"/>
                    </a:lnTo>
                    <a:lnTo>
                      <a:pt x="147" y="139"/>
                    </a:lnTo>
                    <a:lnTo>
                      <a:pt x="143" y="136"/>
                    </a:lnTo>
                    <a:lnTo>
                      <a:pt x="143" y="136"/>
                    </a:lnTo>
                    <a:lnTo>
                      <a:pt x="139" y="133"/>
                    </a:lnTo>
                    <a:lnTo>
                      <a:pt x="139" y="133"/>
                    </a:lnTo>
                    <a:lnTo>
                      <a:pt x="139" y="133"/>
                    </a:lnTo>
                    <a:lnTo>
                      <a:pt x="139" y="133"/>
                    </a:lnTo>
                    <a:lnTo>
                      <a:pt x="140" y="128"/>
                    </a:lnTo>
                    <a:lnTo>
                      <a:pt x="140" y="128"/>
                    </a:lnTo>
                    <a:lnTo>
                      <a:pt x="140" y="123"/>
                    </a:lnTo>
                    <a:lnTo>
                      <a:pt x="137" y="118"/>
                    </a:lnTo>
                    <a:lnTo>
                      <a:pt x="137" y="118"/>
                    </a:lnTo>
                    <a:lnTo>
                      <a:pt x="137" y="112"/>
                    </a:lnTo>
                    <a:lnTo>
                      <a:pt x="137" y="112"/>
                    </a:lnTo>
                    <a:lnTo>
                      <a:pt x="137" y="111"/>
                    </a:lnTo>
                    <a:lnTo>
                      <a:pt x="137" y="111"/>
                    </a:lnTo>
                    <a:lnTo>
                      <a:pt x="141" y="111"/>
                    </a:lnTo>
                    <a:lnTo>
                      <a:pt x="144" y="110"/>
                    </a:lnTo>
                    <a:lnTo>
                      <a:pt x="144" y="110"/>
                    </a:lnTo>
                    <a:lnTo>
                      <a:pt x="148" y="108"/>
                    </a:lnTo>
                    <a:lnTo>
                      <a:pt x="148" y="108"/>
                    </a:lnTo>
                    <a:lnTo>
                      <a:pt x="151" y="107"/>
                    </a:lnTo>
                    <a:lnTo>
                      <a:pt x="155" y="106"/>
                    </a:lnTo>
                    <a:lnTo>
                      <a:pt x="155" y="106"/>
                    </a:lnTo>
                    <a:lnTo>
                      <a:pt x="157" y="103"/>
                    </a:lnTo>
                    <a:lnTo>
                      <a:pt x="157" y="103"/>
                    </a:lnTo>
                    <a:lnTo>
                      <a:pt x="159" y="100"/>
                    </a:lnTo>
                    <a:lnTo>
                      <a:pt x="160" y="99"/>
                    </a:lnTo>
                    <a:lnTo>
                      <a:pt x="160" y="99"/>
                    </a:lnTo>
                    <a:lnTo>
                      <a:pt x="163" y="99"/>
                    </a:lnTo>
                    <a:lnTo>
                      <a:pt x="165" y="99"/>
                    </a:lnTo>
                    <a:lnTo>
                      <a:pt x="165" y="99"/>
                    </a:lnTo>
                    <a:lnTo>
                      <a:pt x="169" y="98"/>
                    </a:lnTo>
                    <a:lnTo>
                      <a:pt x="169" y="98"/>
                    </a:lnTo>
                    <a:lnTo>
                      <a:pt x="172" y="96"/>
                    </a:lnTo>
                    <a:lnTo>
                      <a:pt x="175" y="95"/>
                    </a:lnTo>
                    <a:lnTo>
                      <a:pt x="181" y="95"/>
                    </a:lnTo>
                    <a:lnTo>
                      <a:pt x="181" y="95"/>
                    </a:lnTo>
                    <a:lnTo>
                      <a:pt x="184" y="95"/>
                    </a:lnTo>
                    <a:lnTo>
                      <a:pt x="184" y="95"/>
                    </a:lnTo>
                    <a:lnTo>
                      <a:pt x="184" y="94"/>
                    </a:lnTo>
                    <a:lnTo>
                      <a:pt x="184" y="94"/>
                    </a:lnTo>
                    <a:lnTo>
                      <a:pt x="185" y="88"/>
                    </a:lnTo>
                    <a:lnTo>
                      <a:pt x="185" y="88"/>
                    </a:lnTo>
                    <a:lnTo>
                      <a:pt x="187" y="86"/>
                    </a:lnTo>
                    <a:lnTo>
                      <a:pt x="189" y="83"/>
                    </a:lnTo>
                    <a:lnTo>
                      <a:pt x="189" y="83"/>
                    </a:lnTo>
                    <a:lnTo>
                      <a:pt x="193" y="83"/>
                    </a:lnTo>
                    <a:lnTo>
                      <a:pt x="197" y="83"/>
                    </a:lnTo>
                    <a:lnTo>
                      <a:pt x="197" y="83"/>
                    </a:lnTo>
                    <a:lnTo>
                      <a:pt x="197" y="80"/>
                    </a:lnTo>
                    <a:lnTo>
                      <a:pt x="197" y="80"/>
                    </a:lnTo>
                    <a:lnTo>
                      <a:pt x="201" y="77"/>
                    </a:lnTo>
                    <a:lnTo>
                      <a:pt x="201" y="77"/>
                    </a:lnTo>
                    <a:lnTo>
                      <a:pt x="203" y="74"/>
                    </a:lnTo>
                    <a:lnTo>
                      <a:pt x="205" y="71"/>
                    </a:lnTo>
                    <a:lnTo>
                      <a:pt x="205" y="67"/>
                    </a:lnTo>
                    <a:lnTo>
                      <a:pt x="205" y="63"/>
                    </a:lnTo>
                    <a:lnTo>
                      <a:pt x="205" y="63"/>
                    </a:lnTo>
                    <a:lnTo>
                      <a:pt x="199" y="54"/>
                    </a:lnTo>
                    <a:lnTo>
                      <a:pt x="199" y="54"/>
                    </a:lnTo>
                    <a:lnTo>
                      <a:pt x="196" y="50"/>
                    </a:lnTo>
                    <a:lnTo>
                      <a:pt x="196" y="50"/>
                    </a:lnTo>
                    <a:lnTo>
                      <a:pt x="192" y="47"/>
                    </a:lnTo>
                    <a:lnTo>
                      <a:pt x="192" y="47"/>
                    </a:lnTo>
                    <a:lnTo>
                      <a:pt x="189" y="45"/>
                    </a:lnTo>
                    <a:lnTo>
                      <a:pt x="188" y="42"/>
                    </a:lnTo>
                    <a:lnTo>
                      <a:pt x="188" y="42"/>
                    </a:lnTo>
                    <a:lnTo>
                      <a:pt x="187" y="39"/>
                    </a:lnTo>
                    <a:lnTo>
                      <a:pt x="184" y="38"/>
                    </a:lnTo>
                    <a:lnTo>
                      <a:pt x="184" y="38"/>
                    </a:lnTo>
                    <a:lnTo>
                      <a:pt x="181" y="38"/>
                    </a:lnTo>
                    <a:lnTo>
                      <a:pt x="179" y="41"/>
                    </a:lnTo>
                    <a:lnTo>
                      <a:pt x="176" y="42"/>
                    </a:lnTo>
                    <a:lnTo>
                      <a:pt x="173" y="43"/>
                    </a:lnTo>
                    <a:lnTo>
                      <a:pt x="173" y="43"/>
                    </a:lnTo>
                    <a:lnTo>
                      <a:pt x="172" y="43"/>
                    </a:lnTo>
                    <a:lnTo>
                      <a:pt x="172" y="43"/>
                    </a:lnTo>
                    <a:lnTo>
                      <a:pt x="171" y="41"/>
                    </a:lnTo>
                    <a:lnTo>
                      <a:pt x="171" y="41"/>
                    </a:lnTo>
                    <a:lnTo>
                      <a:pt x="168" y="34"/>
                    </a:lnTo>
                    <a:lnTo>
                      <a:pt x="168" y="34"/>
                    </a:lnTo>
                    <a:lnTo>
                      <a:pt x="167" y="28"/>
                    </a:lnTo>
                    <a:lnTo>
                      <a:pt x="165" y="26"/>
                    </a:lnTo>
                    <a:lnTo>
                      <a:pt x="163" y="25"/>
                    </a:lnTo>
                    <a:lnTo>
                      <a:pt x="163" y="25"/>
                    </a:lnTo>
                    <a:lnTo>
                      <a:pt x="160" y="25"/>
                    </a:lnTo>
                    <a:lnTo>
                      <a:pt x="159" y="24"/>
                    </a:lnTo>
                    <a:lnTo>
                      <a:pt x="156" y="21"/>
                    </a:lnTo>
                    <a:lnTo>
                      <a:pt x="156" y="21"/>
                    </a:lnTo>
                    <a:lnTo>
                      <a:pt x="153" y="20"/>
                    </a:lnTo>
                    <a:lnTo>
                      <a:pt x="152" y="18"/>
                    </a:lnTo>
                    <a:lnTo>
                      <a:pt x="152" y="18"/>
                    </a:lnTo>
                    <a:lnTo>
                      <a:pt x="149" y="14"/>
                    </a:lnTo>
                    <a:lnTo>
                      <a:pt x="147" y="10"/>
                    </a:lnTo>
                    <a:lnTo>
                      <a:pt x="147" y="10"/>
                    </a:lnTo>
                    <a:lnTo>
                      <a:pt x="144" y="9"/>
                    </a:lnTo>
                    <a:lnTo>
                      <a:pt x="141" y="9"/>
                    </a:lnTo>
                    <a:lnTo>
                      <a:pt x="141" y="9"/>
                    </a:lnTo>
                    <a:lnTo>
                      <a:pt x="139" y="5"/>
                    </a:lnTo>
                    <a:lnTo>
                      <a:pt x="137" y="2"/>
                    </a:lnTo>
                    <a:lnTo>
                      <a:pt x="137" y="2"/>
                    </a:lnTo>
                    <a:lnTo>
                      <a:pt x="135" y="0"/>
                    </a:lnTo>
                    <a:lnTo>
                      <a:pt x="135" y="0"/>
                    </a:lnTo>
                    <a:lnTo>
                      <a:pt x="132" y="2"/>
                    </a:lnTo>
                    <a:lnTo>
                      <a:pt x="129" y="6"/>
                    </a:lnTo>
                    <a:lnTo>
                      <a:pt x="129" y="6"/>
                    </a:lnTo>
                    <a:lnTo>
                      <a:pt x="128" y="8"/>
                    </a:lnTo>
                    <a:lnTo>
                      <a:pt x="127" y="9"/>
                    </a:lnTo>
                    <a:lnTo>
                      <a:pt x="123" y="8"/>
                    </a:lnTo>
                    <a:lnTo>
                      <a:pt x="123" y="8"/>
                    </a:lnTo>
                    <a:lnTo>
                      <a:pt x="120" y="9"/>
                    </a:lnTo>
                    <a:lnTo>
                      <a:pt x="119" y="10"/>
                    </a:lnTo>
                    <a:lnTo>
                      <a:pt x="119" y="14"/>
                    </a:lnTo>
                    <a:lnTo>
                      <a:pt x="119" y="14"/>
                    </a:lnTo>
                    <a:lnTo>
                      <a:pt x="118" y="22"/>
                    </a:lnTo>
                    <a:lnTo>
                      <a:pt x="118" y="22"/>
                    </a:lnTo>
                    <a:lnTo>
                      <a:pt x="110" y="25"/>
                    </a:lnTo>
                    <a:lnTo>
                      <a:pt x="110" y="25"/>
                    </a:lnTo>
                    <a:lnTo>
                      <a:pt x="100" y="32"/>
                    </a:lnTo>
                    <a:lnTo>
                      <a:pt x="100" y="32"/>
                    </a:lnTo>
                    <a:lnTo>
                      <a:pt x="95" y="34"/>
                    </a:lnTo>
                    <a:lnTo>
                      <a:pt x="94" y="36"/>
                    </a:lnTo>
                    <a:lnTo>
                      <a:pt x="94" y="38"/>
                    </a:lnTo>
                    <a:lnTo>
                      <a:pt x="94" y="38"/>
                    </a:lnTo>
                    <a:lnTo>
                      <a:pt x="96" y="42"/>
                    </a:lnTo>
                    <a:lnTo>
                      <a:pt x="96" y="45"/>
                    </a:lnTo>
                    <a:lnTo>
                      <a:pt x="94" y="45"/>
                    </a:lnTo>
                    <a:lnTo>
                      <a:pt x="94" y="45"/>
                    </a:lnTo>
                    <a:lnTo>
                      <a:pt x="92" y="43"/>
                    </a:lnTo>
                    <a:lnTo>
                      <a:pt x="91" y="42"/>
                    </a:lnTo>
                    <a:lnTo>
                      <a:pt x="90" y="41"/>
                    </a:lnTo>
                    <a:lnTo>
                      <a:pt x="87" y="41"/>
                    </a:lnTo>
                    <a:lnTo>
                      <a:pt x="87" y="41"/>
                    </a:lnTo>
                    <a:lnTo>
                      <a:pt x="84" y="41"/>
                    </a:lnTo>
                    <a:lnTo>
                      <a:pt x="82" y="42"/>
                    </a:lnTo>
                    <a:lnTo>
                      <a:pt x="76" y="46"/>
                    </a:lnTo>
                    <a:lnTo>
                      <a:pt x="76" y="46"/>
                    </a:lnTo>
                    <a:lnTo>
                      <a:pt x="74" y="50"/>
                    </a:lnTo>
                    <a:lnTo>
                      <a:pt x="72" y="54"/>
                    </a:lnTo>
                    <a:lnTo>
                      <a:pt x="72" y="54"/>
                    </a:lnTo>
                    <a:lnTo>
                      <a:pt x="72" y="54"/>
                    </a:lnTo>
                    <a:lnTo>
                      <a:pt x="72" y="54"/>
                    </a:lnTo>
                    <a:lnTo>
                      <a:pt x="67" y="57"/>
                    </a:lnTo>
                    <a:lnTo>
                      <a:pt x="64" y="58"/>
                    </a:lnTo>
                    <a:lnTo>
                      <a:pt x="62" y="57"/>
                    </a:lnTo>
                    <a:lnTo>
                      <a:pt x="62" y="57"/>
                    </a:lnTo>
                    <a:lnTo>
                      <a:pt x="59" y="55"/>
                    </a:lnTo>
                    <a:lnTo>
                      <a:pt x="58" y="51"/>
                    </a:lnTo>
                    <a:lnTo>
                      <a:pt x="56" y="43"/>
                    </a:lnTo>
                    <a:lnTo>
                      <a:pt x="56" y="43"/>
                    </a:lnTo>
                    <a:lnTo>
                      <a:pt x="58" y="41"/>
                    </a:lnTo>
                    <a:lnTo>
                      <a:pt x="59" y="38"/>
                    </a:lnTo>
                    <a:lnTo>
                      <a:pt x="59" y="36"/>
                    </a:lnTo>
                    <a:lnTo>
                      <a:pt x="58" y="33"/>
                    </a:lnTo>
                    <a:lnTo>
                      <a:pt x="58" y="33"/>
                    </a:lnTo>
                    <a:lnTo>
                      <a:pt x="55" y="32"/>
                    </a:lnTo>
                    <a:lnTo>
                      <a:pt x="54" y="32"/>
                    </a:lnTo>
                    <a:lnTo>
                      <a:pt x="48" y="34"/>
                    </a:lnTo>
                    <a:lnTo>
                      <a:pt x="48" y="34"/>
                    </a:lnTo>
                    <a:lnTo>
                      <a:pt x="44" y="36"/>
                    </a:lnTo>
                    <a:lnTo>
                      <a:pt x="44" y="36"/>
                    </a:lnTo>
                    <a:lnTo>
                      <a:pt x="44" y="38"/>
                    </a:lnTo>
                    <a:lnTo>
                      <a:pt x="44" y="38"/>
                    </a:lnTo>
                    <a:lnTo>
                      <a:pt x="40" y="41"/>
                    </a:lnTo>
                    <a:lnTo>
                      <a:pt x="40" y="41"/>
                    </a:lnTo>
                    <a:lnTo>
                      <a:pt x="39" y="45"/>
                    </a:lnTo>
                    <a:lnTo>
                      <a:pt x="38" y="47"/>
                    </a:lnTo>
                    <a:lnTo>
                      <a:pt x="38" y="54"/>
                    </a:lnTo>
                    <a:lnTo>
                      <a:pt x="38" y="54"/>
                    </a:lnTo>
                    <a:lnTo>
                      <a:pt x="36" y="57"/>
                    </a:lnTo>
                    <a:lnTo>
                      <a:pt x="32" y="59"/>
                    </a:lnTo>
                    <a:lnTo>
                      <a:pt x="24" y="63"/>
                    </a:lnTo>
                    <a:lnTo>
                      <a:pt x="24" y="63"/>
                    </a:lnTo>
                    <a:lnTo>
                      <a:pt x="23" y="69"/>
                    </a:lnTo>
                    <a:lnTo>
                      <a:pt x="19" y="74"/>
                    </a:lnTo>
                    <a:lnTo>
                      <a:pt x="19" y="74"/>
                    </a:lnTo>
                    <a:lnTo>
                      <a:pt x="20" y="79"/>
                    </a:lnTo>
                    <a:lnTo>
                      <a:pt x="22" y="83"/>
                    </a:lnTo>
                    <a:lnTo>
                      <a:pt x="22" y="83"/>
                    </a:lnTo>
                    <a:lnTo>
                      <a:pt x="20" y="87"/>
                    </a:lnTo>
                    <a:lnTo>
                      <a:pt x="20" y="90"/>
                    </a:lnTo>
                    <a:lnTo>
                      <a:pt x="20" y="91"/>
                    </a:lnTo>
                    <a:lnTo>
                      <a:pt x="20" y="91"/>
                    </a:lnTo>
                    <a:lnTo>
                      <a:pt x="22" y="95"/>
                    </a:lnTo>
                    <a:lnTo>
                      <a:pt x="23" y="98"/>
                    </a:lnTo>
                    <a:lnTo>
                      <a:pt x="23" y="98"/>
                    </a:lnTo>
                    <a:lnTo>
                      <a:pt x="24" y="102"/>
                    </a:lnTo>
                    <a:lnTo>
                      <a:pt x="24" y="104"/>
                    </a:lnTo>
                    <a:lnTo>
                      <a:pt x="24" y="104"/>
                    </a:lnTo>
                    <a:lnTo>
                      <a:pt x="23" y="104"/>
                    </a:lnTo>
                    <a:lnTo>
                      <a:pt x="23" y="106"/>
                    </a:lnTo>
                    <a:lnTo>
                      <a:pt x="20" y="106"/>
                    </a:lnTo>
                    <a:lnTo>
                      <a:pt x="20" y="106"/>
                    </a:lnTo>
                    <a:lnTo>
                      <a:pt x="18" y="107"/>
                    </a:lnTo>
                    <a:lnTo>
                      <a:pt x="18" y="107"/>
                    </a:lnTo>
                    <a:lnTo>
                      <a:pt x="22" y="110"/>
                    </a:lnTo>
                    <a:lnTo>
                      <a:pt x="23" y="111"/>
                    </a:lnTo>
                    <a:lnTo>
                      <a:pt x="23" y="114"/>
                    </a:lnTo>
                    <a:lnTo>
                      <a:pt x="23" y="114"/>
                    </a:lnTo>
                    <a:lnTo>
                      <a:pt x="23" y="116"/>
                    </a:lnTo>
                    <a:lnTo>
                      <a:pt x="22" y="119"/>
                    </a:lnTo>
                    <a:lnTo>
                      <a:pt x="22" y="120"/>
                    </a:lnTo>
                    <a:lnTo>
                      <a:pt x="24" y="123"/>
                    </a:lnTo>
                    <a:lnTo>
                      <a:pt x="24" y="123"/>
                    </a:lnTo>
                    <a:lnTo>
                      <a:pt x="27" y="125"/>
                    </a:lnTo>
                    <a:lnTo>
                      <a:pt x="30" y="129"/>
                    </a:lnTo>
                    <a:lnTo>
                      <a:pt x="30" y="129"/>
                    </a:lnTo>
                    <a:lnTo>
                      <a:pt x="30" y="129"/>
                    </a:lnTo>
                    <a:lnTo>
                      <a:pt x="30" y="129"/>
                    </a:lnTo>
                    <a:lnTo>
                      <a:pt x="32" y="133"/>
                    </a:lnTo>
                    <a:lnTo>
                      <a:pt x="35" y="137"/>
                    </a:lnTo>
                    <a:lnTo>
                      <a:pt x="35" y="137"/>
                    </a:lnTo>
                    <a:lnTo>
                      <a:pt x="36" y="143"/>
                    </a:lnTo>
                    <a:lnTo>
                      <a:pt x="36" y="143"/>
                    </a:lnTo>
                    <a:lnTo>
                      <a:pt x="35" y="145"/>
                    </a:lnTo>
                    <a:lnTo>
                      <a:pt x="35" y="145"/>
                    </a:lnTo>
                    <a:lnTo>
                      <a:pt x="36" y="148"/>
                    </a:lnTo>
                    <a:lnTo>
                      <a:pt x="36" y="149"/>
                    </a:lnTo>
                    <a:lnTo>
                      <a:pt x="40" y="153"/>
                    </a:lnTo>
                    <a:lnTo>
                      <a:pt x="40" y="153"/>
                    </a:lnTo>
                    <a:lnTo>
                      <a:pt x="42" y="155"/>
                    </a:lnTo>
                    <a:lnTo>
                      <a:pt x="43" y="157"/>
                    </a:lnTo>
                    <a:lnTo>
                      <a:pt x="43" y="157"/>
                    </a:lnTo>
                    <a:lnTo>
                      <a:pt x="43" y="160"/>
                    </a:lnTo>
                    <a:lnTo>
                      <a:pt x="43" y="160"/>
                    </a:lnTo>
                    <a:lnTo>
                      <a:pt x="43" y="160"/>
                    </a:lnTo>
                    <a:lnTo>
                      <a:pt x="43" y="160"/>
                    </a:lnTo>
                    <a:lnTo>
                      <a:pt x="40" y="160"/>
                    </a:lnTo>
                    <a:lnTo>
                      <a:pt x="39" y="161"/>
                    </a:lnTo>
                    <a:lnTo>
                      <a:pt x="38" y="162"/>
                    </a:lnTo>
                    <a:lnTo>
                      <a:pt x="38" y="165"/>
                    </a:lnTo>
                    <a:lnTo>
                      <a:pt x="38" y="165"/>
                    </a:lnTo>
                    <a:lnTo>
                      <a:pt x="38" y="168"/>
                    </a:lnTo>
                    <a:lnTo>
                      <a:pt x="38" y="170"/>
                    </a:lnTo>
                    <a:lnTo>
                      <a:pt x="38" y="170"/>
                    </a:lnTo>
                    <a:lnTo>
                      <a:pt x="36" y="172"/>
                    </a:lnTo>
                    <a:lnTo>
                      <a:pt x="34" y="172"/>
                    </a:lnTo>
                    <a:lnTo>
                      <a:pt x="34" y="172"/>
                    </a:lnTo>
                    <a:lnTo>
                      <a:pt x="31" y="174"/>
                    </a:lnTo>
                    <a:lnTo>
                      <a:pt x="31" y="174"/>
                    </a:lnTo>
                    <a:lnTo>
                      <a:pt x="26" y="176"/>
                    </a:lnTo>
                    <a:lnTo>
                      <a:pt x="26" y="176"/>
                    </a:lnTo>
                    <a:lnTo>
                      <a:pt x="23" y="178"/>
                    </a:lnTo>
                    <a:lnTo>
                      <a:pt x="23" y="181"/>
                    </a:lnTo>
                    <a:lnTo>
                      <a:pt x="27" y="188"/>
                    </a:lnTo>
                    <a:lnTo>
                      <a:pt x="27" y="188"/>
                    </a:lnTo>
                    <a:lnTo>
                      <a:pt x="28" y="190"/>
                    </a:lnTo>
                    <a:lnTo>
                      <a:pt x="28" y="193"/>
                    </a:lnTo>
                    <a:lnTo>
                      <a:pt x="28" y="198"/>
                    </a:lnTo>
                    <a:lnTo>
                      <a:pt x="28" y="198"/>
                    </a:lnTo>
                    <a:lnTo>
                      <a:pt x="30" y="202"/>
                    </a:lnTo>
                    <a:lnTo>
                      <a:pt x="31" y="206"/>
                    </a:lnTo>
                    <a:lnTo>
                      <a:pt x="31" y="206"/>
                    </a:lnTo>
                    <a:lnTo>
                      <a:pt x="32" y="209"/>
                    </a:lnTo>
                    <a:lnTo>
                      <a:pt x="34" y="210"/>
                    </a:lnTo>
                    <a:lnTo>
                      <a:pt x="34" y="210"/>
                    </a:lnTo>
                    <a:lnTo>
                      <a:pt x="32" y="215"/>
                    </a:lnTo>
                    <a:lnTo>
                      <a:pt x="31" y="218"/>
                    </a:lnTo>
                    <a:lnTo>
                      <a:pt x="28" y="219"/>
                    </a:lnTo>
                    <a:lnTo>
                      <a:pt x="28" y="219"/>
                    </a:lnTo>
                    <a:lnTo>
                      <a:pt x="26" y="219"/>
                    </a:lnTo>
                    <a:lnTo>
                      <a:pt x="24" y="219"/>
                    </a:lnTo>
                    <a:lnTo>
                      <a:pt x="19" y="217"/>
                    </a:lnTo>
                    <a:lnTo>
                      <a:pt x="19" y="217"/>
                    </a:lnTo>
                    <a:lnTo>
                      <a:pt x="14" y="215"/>
                    </a:lnTo>
                    <a:lnTo>
                      <a:pt x="8" y="214"/>
                    </a:lnTo>
                    <a:lnTo>
                      <a:pt x="8" y="214"/>
                    </a:lnTo>
                    <a:lnTo>
                      <a:pt x="3" y="213"/>
                    </a:lnTo>
                    <a:lnTo>
                      <a:pt x="2" y="214"/>
                    </a:lnTo>
                    <a:lnTo>
                      <a:pt x="0" y="215"/>
                    </a:lnTo>
                    <a:lnTo>
                      <a:pt x="0" y="215"/>
                    </a:lnTo>
                    <a:lnTo>
                      <a:pt x="0" y="218"/>
                    </a:lnTo>
                    <a:lnTo>
                      <a:pt x="2" y="221"/>
                    </a:lnTo>
                    <a:lnTo>
                      <a:pt x="2" y="221"/>
                    </a:lnTo>
                    <a:lnTo>
                      <a:pt x="4" y="223"/>
                    </a:lnTo>
                    <a:lnTo>
                      <a:pt x="8" y="227"/>
                    </a:lnTo>
                    <a:lnTo>
                      <a:pt x="8" y="227"/>
                    </a:lnTo>
                    <a:lnTo>
                      <a:pt x="11" y="231"/>
                    </a:lnTo>
                    <a:lnTo>
                      <a:pt x="14" y="235"/>
                    </a:lnTo>
                    <a:lnTo>
                      <a:pt x="14" y="235"/>
                    </a:lnTo>
                    <a:lnTo>
                      <a:pt x="14" y="244"/>
                    </a:lnTo>
                    <a:lnTo>
                      <a:pt x="14" y="244"/>
                    </a:lnTo>
                    <a:lnTo>
                      <a:pt x="14" y="248"/>
                    </a:lnTo>
                    <a:lnTo>
                      <a:pt x="14" y="250"/>
                    </a:lnTo>
                    <a:lnTo>
                      <a:pt x="15" y="251"/>
                    </a:lnTo>
                    <a:lnTo>
                      <a:pt x="15" y="251"/>
                    </a:lnTo>
                    <a:lnTo>
                      <a:pt x="19" y="251"/>
                    </a:lnTo>
                    <a:lnTo>
                      <a:pt x="22" y="251"/>
                    </a:lnTo>
                    <a:lnTo>
                      <a:pt x="22" y="251"/>
                    </a:lnTo>
                    <a:lnTo>
                      <a:pt x="26" y="252"/>
                    </a:lnTo>
                    <a:lnTo>
                      <a:pt x="28" y="255"/>
                    </a:lnTo>
                    <a:lnTo>
                      <a:pt x="28" y="255"/>
                    </a:lnTo>
                    <a:lnTo>
                      <a:pt x="28" y="256"/>
                    </a:lnTo>
                    <a:lnTo>
                      <a:pt x="28" y="256"/>
                    </a:lnTo>
                    <a:lnTo>
                      <a:pt x="32" y="258"/>
                    </a:lnTo>
                    <a:lnTo>
                      <a:pt x="32" y="258"/>
                    </a:lnTo>
                    <a:lnTo>
                      <a:pt x="34" y="259"/>
                    </a:lnTo>
                    <a:lnTo>
                      <a:pt x="35" y="260"/>
                    </a:lnTo>
                    <a:lnTo>
                      <a:pt x="35" y="260"/>
                    </a:lnTo>
                    <a:lnTo>
                      <a:pt x="38" y="256"/>
                    </a:lnTo>
                    <a:lnTo>
                      <a:pt x="38" y="256"/>
                    </a:lnTo>
                    <a:lnTo>
                      <a:pt x="39" y="254"/>
                    </a:lnTo>
                    <a:lnTo>
                      <a:pt x="42" y="252"/>
                    </a:lnTo>
                    <a:lnTo>
                      <a:pt x="42" y="252"/>
                    </a:lnTo>
                    <a:lnTo>
                      <a:pt x="46" y="251"/>
                    </a:lnTo>
                    <a:lnTo>
                      <a:pt x="50" y="248"/>
                    </a:lnTo>
                    <a:lnTo>
                      <a:pt x="50" y="248"/>
                    </a:lnTo>
                    <a:lnTo>
                      <a:pt x="51" y="248"/>
                    </a:lnTo>
                    <a:lnTo>
                      <a:pt x="54" y="248"/>
                    </a:lnTo>
                    <a:lnTo>
                      <a:pt x="55" y="247"/>
                    </a:lnTo>
                    <a:lnTo>
                      <a:pt x="58" y="247"/>
                    </a:lnTo>
                    <a:lnTo>
                      <a:pt x="58" y="247"/>
                    </a:lnTo>
                    <a:lnTo>
                      <a:pt x="59" y="246"/>
                    </a:lnTo>
                    <a:lnTo>
                      <a:pt x="59" y="243"/>
                    </a:lnTo>
                    <a:lnTo>
                      <a:pt x="58" y="241"/>
                    </a:lnTo>
                    <a:lnTo>
                      <a:pt x="58" y="241"/>
                    </a:lnTo>
                    <a:lnTo>
                      <a:pt x="55" y="238"/>
                    </a:lnTo>
                    <a:lnTo>
                      <a:pt x="52" y="235"/>
                    </a:lnTo>
                    <a:lnTo>
                      <a:pt x="52" y="235"/>
                    </a:lnTo>
                    <a:lnTo>
                      <a:pt x="50" y="233"/>
                    </a:lnTo>
                    <a:lnTo>
                      <a:pt x="47" y="230"/>
                    </a:lnTo>
                    <a:lnTo>
                      <a:pt x="47" y="230"/>
                    </a:lnTo>
                    <a:lnTo>
                      <a:pt x="50" y="230"/>
                    </a:lnTo>
                    <a:lnTo>
                      <a:pt x="52" y="231"/>
                    </a:lnTo>
                    <a:lnTo>
                      <a:pt x="58" y="235"/>
                    </a:lnTo>
                    <a:lnTo>
                      <a:pt x="58" y="235"/>
                    </a:lnTo>
                    <a:lnTo>
                      <a:pt x="62" y="237"/>
                    </a:lnTo>
                    <a:lnTo>
                      <a:pt x="66" y="239"/>
                    </a:lnTo>
                    <a:lnTo>
                      <a:pt x="66" y="239"/>
                    </a:lnTo>
                    <a:lnTo>
                      <a:pt x="72" y="244"/>
                    </a:lnTo>
                    <a:lnTo>
                      <a:pt x="75" y="246"/>
                    </a:lnTo>
                    <a:lnTo>
                      <a:pt x="79" y="246"/>
                    </a:lnTo>
                    <a:lnTo>
                      <a:pt x="79" y="246"/>
                    </a:lnTo>
                    <a:lnTo>
                      <a:pt x="80" y="246"/>
                    </a:lnTo>
                    <a:lnTo>
                      <a:pt x="80" y="244"/>
                    </a:lnTo>
                    <a:lnTo>
                      <a:pt x="80" y="244"/>
                    </a:lnTo>
                    <a:lnTo>
                      <a:pt x="79" y="243"/>
                    </a:lnTo>
                    <a:lnTo>
                      <a:pt x="79" y="242"/>
                    </a:lnTo>
                    <a:lnTo>
                      <a:pt x="79" y="242"/>
                    </a:lnTo>
                    <a:lnTo>
                      <a:pt x="78" y="241"/>
                    </a:lnTo>
                    <a:lnTo>
                      <a:pt x="78" y="239"/>
                    </a:lnTo>
                    <a:lnTo>
                      <a:pt x="79" y="238"/>
                    </a:lnTo>
                    <a:lnTo>
                      <a:pt x="80" y="237"/>
                    </a:lnTo>
                    <a:lnTo>
                      <a:pt x="80" y="237"/>
                    </a:lnTo>
                    <a:lnTo>
                      <a:pt x="83" y="238"/>
                    </a:lnTo>
                    <a:lnTo>
                      <a:pt x="83" y="238"/>
                    </a:lnTo>
                    <a:lnTo>
                      <a:pt x="83" y="242"/>
                    </a:lnTo>
                    <a:lnTo>
                      <a:pt x="83" y="242"/>
                    </a:lnTo>
                    <a:lnTo>
                      <a:pt x="84" y="244"/>
                    </a:lnTo>
                    <a:lnTo>
                      <a:pt x="86" y="246"/>
                    </a:lnTo>
                    <a:lnTo>
                      <a:pt x="87" y="246"/>
                    </a:lnTo>
                    <a:lnTo>
                      <a:pt x="87" y="246"/>
                    </a:lnTo>
                    <a:lnTo>
                      <a:pt x="88" y="244"/>
                    </a:lnTo>
                    <a:lnTo>
                      <a:pt x="90" y="242"/>
                    </a:lnTo>
                    <a:lnTo>
                      <a:pt x="90" y="242"/>
                    </a:lnTo>
                    <a:lnTo>
                      <a:pt x="90" y="239"/>
                    </a:lnTo>
                    <a:lnTo>
                      <a:pt x="91" y="238"/>
                    </a:lnTo>
                    <a:lnTo>
                      <a:pt x="92" y="237"/>
                    </a:lnTo>
                    <a:lnTo>
                      <a:pt x="92" y="237"/>
                    </a:lnTo>
                    <a:lnTo>
                      <a:pt x="96" y="238"/>
                    </a:lnTo>
                    <a:lnTo>
                      <a:pt x="99" y="239"/>
                    </a:lnTo>
                    <a:lnTo>
                      <a:pt x="99" y="239"/>
                    </a:lnTo>
                    <a:lnTo>
                      <a:pt x="102" y="241"/>
                    </a:lnTo>
                    <a:lnTo>
                      <a:pt x="103" y="244"/>
                    </a:lnTo>
                    <a:lnTo>
                      <a:pt x="103" y="244"/>
                    </a:lnTo>
                    <a:lnTo>
                      <a:pt x="103" y="247"/>
                    </a:lnTo>
                    <a:lnTo>
                      <a:pt x="103" y="248"/>
                    </a:lnTo>
                    <a:lnTo>
                      <a:pt x="108" y="250"/>
                    </a:lnTo>
                    <a:lnTo>
                      <a:pt x="108" y="250"/>
                    </a:lnTo>
                    <a:lnTo>
                      <a:pt x="111" y="252"/>
                    </a:lnTo>
                    <a:lnTo>
                      <a:pt x="112" y="252"/>
                    </a:lnTo>
                    <a:lnTo>
                      <a:pt x="115" y="252"/>
                    </a:lnTo>
                    <a:lnTo>
                      <a:pt x="115" y="252"/>
                    </a:lnTo>
                    <a:lnTo>
                      <a:pt x="116" y="251"/>
                    </a:lnTo>
                    <a:lnTo>
                      <a:pt x="116" y="250"/>
                    </a:lnTo>
                    <a:lnTo>
                      <a:pt x="116" y="248"/>
                    </a:lnTo>
                    <a:lnTo>
                      <a:pt x="118" y="247"/>
                    </a:lnTo>
                    <a:lnTo>
                      <a:pt x="118" y="247"/>
                    </a:lnTo>
                    <a:lnTo>
                      <a:pt x="122" y="246"/>
                    </a:lnTo>
                    <a:lnTo>
                      <a:pt x="122" y="246"/>
                    </a:lnTo>
                    <a:lnTo>
                      <a:pt x="125" y="244"/>
                    </a:lnTo>
                    <a:lnTo>
                      <a:pt x="125" y="244"/>
                    </a:lnTo>
                    <a:lnTo>
                      <a:pt x="133" y="242"/>
                    </a:lnTo>
                    <a:lnTo>
                      <a:pt x="133" y="242"/>
                    </a:lnTo>
                    <a:lnTo>
                      <a:pt x="139" y="241"/>
                    </a:lnTo>
                    <a:lnTo>
                      <a:pt x="144" y="241"/>
                    </a:lnTo>
                    <a:lnTo>
                      <a:pt x="144" y="241"/>
                    </a:lnTo>
                    <a:lnTo>
                      <a:pt x="151" y="239"/>
                    </a:lnTo>
                    <a:lnTo>
                      <a:pt x="159" y="238"/>
                    </a:lnTo>
                    <a:lnTo>
                      <a:pt x="159" y="238"/>
                    </a:lnTo>
                    <a:lnTo>
                      <a:pt x="164" y="235"/>
                    </a:lnTo>
                    <a:lnTo>
                      <a:pt x="164" y="235"/>
                    </a:lnTo>
                    <a:lnTo>
                      <a:pt x="168" y="235"/>
                    </a:lnTo>
                    <a:lnTo>
                      <a:pt x="168" y="235"/>
                    </a:lnTo>
                    <a:lnTo>
                      <a:pt x="173" y="235"/>
                    </a:lnTo>
                    <a:lnTo>
                      <a:pt x="173" y="235"/>
                    </a:lnTo>
                    <a:lnTo>
                      <a:pt x="173" y="235"/>
                    </a:lnTo>
                    <a:lnTo>
                      <a:pt x="173" y="235"/>
                    </a:lnTo>
                    <a:lnTo>
                      <a:pt x="177" y="235"/>
                    </a:lnTo>
                    <a:lnTo>
                      <a:pt x="177" y="235"/>
                    </a:lnTo>
                    <a:lnTo>
                      <a:pt x="185" y="235"/>
                    </a:lnTo>
                    <a:lnTo>
                      <a:pt x="185" y="235"/>
                    </a:lnTo>
                    <a:lnTo>
                      <a:pt x="189" y="238"/>
                    </a:lnTo>
                    <a:lnTo>
                      <a:pt x="193" y="239"/>
                    </a:lnTo>
                    <a:lnTo>
                      <a:pt x="193" y="239"/>
                    </a:lnTo>
                    <a:lnTo>
                      <a:pt x="201" y="243"/>
                    </a:lnTo>
                    <a:lnTo>
                      <a:pt x="201" y="243"/>
                    </a:lnTo>
                    <a:lnTo>
                      <a:pt x="208" y="243"/>
                    </a:lnTo>
                    <a:lnTo>
                      <a:pt x="208" y="243"/>
                    </a:lnTo>
                    <a:lnTo>
                      <a:pt x="212" y="244"/>
                    </a:lnTo>
                    <a:lnTo>
                      <a:pt x="215" y="244"/>
                    </a:lnTo>
                    <a:lnTo>
                      <a:pt x="216" y="244"/>
                    </a:lnTo>
                    <a:lnTo>
                      <a:pt x="216" y="244"/>
                    </a:lnTo>
                    <a:lnTo>
                      <a:pt x="217" y="243"/>
                    </a:lnTo>
                    <a:lnTo>
                      <a:pt x="217" y="243"/>
                    </a:lnTo>
                    <a:lnTo>
                      <a:pt x="219" y="243"/>
                    </a:lnTo>
                    <a:lnTo>
                      <a:pt x="219" y="243"/>
                    </a:lnTo>
                    <a:lnTo>
                      <a:pt x="221" y="241"/>
                    </a:lnTo>
                    <a:lnTo>
                      <a:pt x="221" y="241"/>
                    </a:lnTo>
                    <a:lnTo>
                      <a:pt x="224" y="238"/>
                    </a:lnTo>
                    <a:lnTo>
                      <a:pt x="224" y="238"/>
                    </a:lnTo>
                    <a:lnTo>
                      <a:pt x="227" y="237"/>
                    </a:lnTo>
                    <a:lnTo>
                      <a:pt x="227" y="237"/>
                    </a:lnTo>
                    <a:lnTo>
                      <a:pt x="229" y="233"/>
                    </a:lnTo>
                    <a:lnTo>
                      <a:pt x="232" y="231"/>
                    </a:lnTo>
                    <a:lnTo>
                      <a:pt x="232" y="231"/>
                    </a:lnTo>
                    <a:lnTo>
                      <a:pt x="241" y="227"/>
                    </a:lnTo>
                    <a:lnTo>
                      <a:pt x="241" y="227"/>
                    </a:lnTo>
                    <a:lnTo>
                      <a:pt x="247" y="226"/>
                    </a:lnTo>
                    <a:lnTo>
                      <a:pt x="253" y="223"/>
                    </a:lnTo>
                    <a:lnTo>
                      <a:pt x="253" y="223"/>
                    </a:lnTo>
                    <a:lnTo>
                      <a:pt x="259" y="221"/>
                    </a:lnTo>
                    <a:lnTo>
                      <a:pt x="263" y="217"/>
                    </a:lnTo>
                    <a:lnTo>
                      <a:pt x="263" y="217"/>
                    </a:lnTo>
                    <a:lnTo>
                      <a:pt x="265" y="211"/>
                    </a:lnTo>
                    <a:lnTo>
                      <a:pt x="268" y="210"/>
                    </a:lnTo>
                    <a:lnTo>
                      <a:pt x="272" y="210"/>
                    </a:lnTo>
                    <a:lnTo>
                      <a:pt x="272" y="210"/>
                    </a:lnTo>
                    <a:lnTo>
                      <a:pt x="280" y="213"/>
                    </a:lnTo>
                    <a:lnTo>
                      <a:pt x="280" y="213"/>
                    </a:lnTo>
                    <a:lnTo>
                      <a:pt x="284" y="213"/>
                    </a:lnTo>
                    <a:lnTo>
                      <a:pt x="284" y="213"/>
                    </a:lnTo>
                    <a:lnTo>
                      <a:pt x="286" y="213"/>
                    </a:lnTo>
                    <a:lnTo>
                      <a:pt x="286" y="213"/>
                    </a:lnTo>
                    <a:lnTo>
                      <a:pt x="288" y="211"/>
                    </a:lnTo>
                    <a:lnTo>
                      <a:pt x="288" y="210"/>
                    </a:lnTo>
                    <a:lnTo>
                      <a:pt x="286" y="207"/>
                    </a:lnTo>
                    <a:lnTo>
                      <a:pt x="286" y="207"/>
                    </a:lnTo>
                    <a:lnTo>
                      <a:pt x="286" y="206"/>
                    </a:lnTo>
                    <a:lnTo>
                      <a:pt x="286" y="205"/>
                    </a:lnTo>
                    <a:lnTo>
                      <a:pt x="288" y="201"/>
                    </a:lnTo>
                    <a:lnTo>
                      <a:pt x="288" y="201"/>
                    </a:lnTo>
                    <a:lnTo>
                      <a:pt x="289" y="197"/>
                    </a:lnTo>
                    <a:lnTo>
                      <a:pt x="290" y="194"/>
                    </a:lnTo>
                    <a:lnTo>
                      <a:pt x="290" y="194"/>
                    </a:lnTo>
                    <a:lnTo>
                      <a:pt x="296" y="190"/>
                    </a:lnTo>
                    <a:lnTo>
                      <a:pt x="296" y="190"/>
                    </a:lnTo>
                    <a:lnTo>
                      <a:pt x="297" y="186"/>
                    </a:lnTo>
                    <a:lnTo>
                      <a:pt x="297" y="186"/>
                    </a:lnTo>
                    <a:lnTo>
                      <a:pt x="300" y="185"/>
                    </a:lnTo>
                    <a:lnTo>
                      <a:pt x="304" y="185"/>
                    </a:lnTo>
                    <a:lnTo>
                      <a:pt x="304" y="185"/>
                    </a:lnTo>
                    <a:lnTo>
                      <a:pt x="309" y="182"/>
                    </a:lnTo>
                    <a:lnTo>
                      <a:pt x="309" y="182"/>
                    </a:lnTo>
                    <a:lnTo>
                      <a:pt x="314" y="180"/>
                    </a:lnTo>
                    <a:lnTo>
                      <a:pt x="314" y="180"/>
                    </a:lnTo>
                    <a:lnTo>
                      <a:pt x="321" y="176"/>
                    </a:lnTo>
                    <a:lnTo>
                      <a:pt x="321" y="176"/>
                    </a:lnTo>
                    <a:lnTo>
                      <a:pt x="324" y="176"/>
                    </a:lnTo>
                    <a:lnTo>
                      <a:pt x="325" y="173"/>
                    </a:lnTo>
                    <a:lnTo>
                      <a:pt x="325" y="173"/>
                    </a:lnTo>
                    <a:lnTo>
                      <a:pt x="326" y="170"/>
                    </a:lnTo>
                    <a:lnTo>
                      <a:pt x="326" y="168"/>
                    </a:lnTo>
                    <a:lnTo>
                      <a:pt x="326" y="161"/>
                    </a:lnTo>
                    <a:lnTo>
                      <a:pt x="326" y="161"/>
                    </a:lnTo>
                    <a:lnTo>
                      <a:pt x="326" y="157"/>
                    </a:lnTo>
                    <a:lnTo>
                      <a:pt x="326" y="157"/>
                    </a:lnTo>
                    <a:lnTo>
                      <a:pt x="324" y="153"/>
                    </a:lnTo>
                    <a:lnTo>
                      <a:pt x="324" y="153"/>
                    </a:lnTo>
                    <a:lnTo>
                      <a:pt x="322" y="149"/>
                    </a:lnTo>
                    <a:lnTo>
                      <a:pt x="322" y="147"/>
                    </a:lnTo>
                    <a:lnTo>
                      <a:pt x="322" y="144"/>
                    </a:lnTo>
                    <a:lnTo>
                      <a:pt x="322" y="144"/>
                    </a:lnTo>
                    <a:lnTo>
                      <a:pt x="325" y="143"/>
                    </a:lnTo>
                    <a:lnTo>
                      <a:pt x="326" y="143"/>
                    </a:lnTo>
                    <a:lnTo>
                      <a:pt x="329" y="143"/>
                    </a:lnTo>
                    <a:lnTo>
                      <a:pt x="329" y="140"/>
                    </a:lnTo>
                    <a:lnTo>
                      <a:pt x="329" y="140"/>
                    </a:lnTo>
                    <a:lnTo>
                      <a:pt x="329" y="137"/>
                    </a:lnTo>
                    <a:lnTo>
                      <a:pt x="328" y="135"/>
                    </a:lnTo>
                  </a:path>
                </a:pathLst>
              </a:custGeom>
              <a:noFill/>
              <a:ln w="3175">
                <a:solidFill>
                  <a:schemeClr val="tx1">
                    <a:lumMod val="20000"/>
                    <a:lumOff val="80000"/>
                  </a:schemeClr>
                </a:solidFill>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8" name="Freeform 73">
                <a:extLst>
                  <a:ext uri="{FF2B5EF4-FFF2-40B4-BE49-F238E27FC236}">
                    <a16:creationId xmlns:a16="http://schemas.microsoft.com/office/drawing/2014/main" id="{D22BCD9E-8DB7-473F-9036-C3E7214CD8FE}"/>
                  </a:ext>
                </a:extLst>
              </p:cNvPr>
              <p:cNvSpPr>
                <a:spLocks/>
              </p:cNvSpPr>
              <p:nvPr/>
            </p:nvSpPr>
            <p:spPr bwMode="auto">
              <a:xfrm>
                <a:off x="4317784" y="5313479"/>
                <a:ext cx="818324" cy="660806"/>
              </a:xfrm>
              <a:custGeom>
                <a:avLst/>
                <a:gdLst>
                  <a:gd name="T0" fmla="*/ 418 w 426"/>
                  <a:gd name="T1" fmla="*/ 95 h 344"/>
                  <a:gd name="T2" fmla="*/ 405 w 426"/>
                  <a:gd name="T3" fmla="*/ 68 h 344"/>
                  <a:gd name="T4" fmla="*/ 406 w 426"/>
                  <a:gd name="T5" fmla="*/ 56 h 344"/>
                  <a:gd name="T6" fmla="*/ 409 w 426"/>
                  <a:gd name="T7" fmla="*/ 21 h 344"/>
                  <a:gd name="T8" fmla="*/ 402 w 426"/>
                  <a:gd name="T9" fmla="*/ 8 h 344"/>
                  <a:gd name="T10" fmla="*/ 386 w 426"/>
                  <a:gd name="T11" fmla="*/ 9 h 344"/>
                  <a:gd name="T12" fmla="*/ 357 w 426"/>
                  <a:gd name="T13" fmla="*/ 16 h 344"/>
                  <a:gd name="T14" fmla="*/ 332 w 426"/>
                  <a:gd name="T15" fmla="*/ 16 h 344"/>
                  <a:gd name="T16" fmla="*/ 321 w 426"/>
                  <a:gd name="T17" fmla="*/ 37 h 344"/>
                  <a:gd name="T18" fmla="*/ 306 w 426"/>
                  <a:gd name="T19" fmla="*/ 61 h 344"/>
                  <a:gd name="T20" fmla="*/ 325 w 426"/>
                  <a:gd name="T21" fmla="*/ 58 h 344"/>
                  <a:gd name="T22" fmla="*/ 308 w 426"/>
                  <a:gd name="T23" fmla="*/ 85 h 344"/>
                  <a:gd name="T24" fmla="*/ 282 w 426"/>
                  <a:gd name="T25" fmla="*/ 113 h 344"/>
                  <a:gd name="T26" fmla="*/ 273 w 426"/>
                  <a:gd name="T27" fmla="*/ 128 h 344"/>
                  <a:gd name="T28" fmla="*/ 265 w 426"/>
                  <a:gd name="T29" fmla="*/ 144 h 344"/>
                  <a:gd name="T30" fmla="*/ 225 w 426"/>
                  <a:gd name="T31" fmla="*/ 146 h 344"/>
                  <a:gd name="T32" fmla="*/ 203 w 426"/>
                  <a:gd name="T33" fmla="*/ 143 h 344"/>
                  <a:gd name="T34" fmla="*/ 164 w 426"/>
                  <a:gd name="T35" fmla="*/ 144 h 344"/>
                  <a:gd name="T36" fmla="*/ 152 w 426"/>
                  <a:gd name="T37" fmla="*/ 163 h 344"/>
                  <a:gd name="T38" fmla="*/ 123 w 426"/>
                  <a:gd name="T39" fmla="*/ 176 h 344"/>
                  <a:gd name="T40" fmla="*/ 119 w 426"/>
                  <a:gd name="T41" fmla="*/ 204 h 344"/>
                  <a:gd name="T42" fmla="*/ 103 w 426"/>
                  <a:gd name="T43" fmla="*/ 232 h 344"/>
                  <a:gd name="T44" fmla="*/ 83 w 426"/>
                  <a:gd name="T45" fmla="*/ 246 h 344"/>
                  <a:gd name="T46" fmla="*/ 72 w 426"/>
                  <a:gd name="T47" fmla="*/ 254 h 344"/>
                  <a:gd name="T48" fmla="*/ 68 w 426"/>
                  <a:gd name="T49" fmla="*/ 271 h 344"/>
                  <a:gd name="T50" fmla="*/ 50 w 426"/>
                  <a:gd name="T51" fmla="*/ 290 h 344"/>
                  <a:gd name="T52" fmla="*/ 27 w 426"/>
                  <a:gd name="T53" fmla="*/ 304 h 344"/>
                  <a:gd name="T54" fmla="*/ 2 w 426"/>
                  <a:gd name="T55" fmla="*/ 311 h 344"/>
                  <a:gd name="T56" fmla="*/ 18 w 426"/>
                  <a:gd name="T57" fmla="*/ 323 h 344"/>
                  <a:gd name="T58" fmla="*/ 40 w 426"/>
                  <a:gd name="T59" fmla="*/ 325 h 344"/>
                  <a:gd name="T60" fmla="*/ 56 w 426"/>
                  <a:gd name="T61" fmla="*/ 337 h 344"/>
                  <a:gd name="T62" fmla="*/ 63 w 426"/>
                  <a:gd name="T63" fmla="*/ 324 h 344"/>
                  <a:gd name="T64" fmla="*/ 67 w 426"/>
                  <a:gd name="T65" fmla="*/ 311 h 344"/>
                  <a:gd name="T66" fmla="*/ 79 w 426"/>
                  <a:gd name="T67" fmla="*/ 307 h 344"/>
                  <a:gd name="T68" fmla="*/ 95 w 426"/>
                  <a:gd name="T69" fmla="*/ 300 h 344"/>
                  <a:gd name="T70" fmla="*/ 107 w 426"/>
                  <a:gd name="T71" fmla="*/ 284 h 344"/>
                  <a:gd name="T72" fmla="*/ 133 w 426"/>
                  <a:gd name="T73" fmla="*/ 281 h 344"/>
                  <a:gd name="T74" fmla="*/ 155 w 426"/>
                  <a:gd name="T75" fmla="*/ 284 h 344"/>
                  <a:gd name="T76" fmla="*/ 152 w 426"/>
                  <a:gd name="T77" fmla="*/ 274 h 344"/>
                  <a:gd name="T78" fmla="*/ 155 w 426"/>
                  <a:gd name="T79" fmla="*/ 271 h 344"/>
                  <a:gd name="T80" fmla="*/ 163 w 426"/>
                  <a:gd name="T81" fmla="*/ 283 h 344"/>
                  <a:gd name="T82" fmla="*/ 183 w 426"/>
                  <a:gd name="T83" fmla="*/ 290 h 344"/>
                  <a:gd name="T84" fmla="*/ 209 w 426"/>
                  <a:gd name="T85" fmla="*/ 300 h 344"/>
                  <a:gd name="T86" fmla="*/ 222 w 426"/>
                  <a:gd name="T87" fmla="*/ 279 h 344"/>
                  <a:gd name="T88" fmla="*/ 221 w 426"/>
                  <a:gd name="T89" fmla="*/ 267 h 344"/>
                  <a:gd name="T90" fmla="*/ 224 w 426"/>
                  <a:gd name="T91" fmla="*/ 253 h 344"/>
                  <a:gd name="T92" fmla="*/ 226 w 426"/>
                  <a:gd name="T93" fmla="*/ 232 h 344"/>
                  <a:gd name="T94" fmla="*/ 252 w 426"/>
                  <a:gd name="T95" fmla="*/ 229 h 344"/>
                  <a:gd name="T96" fmla="*/ 278 w 426"/>
                  <a:gd name="T97" fmla="*/ 222 h 344"/>
                  <a:gd name="T98" fmla="*/ 321 w 426"/>
                  <a:gd name="T99" fmla="*/ 237 h 344"/>
                  <a:gd name="T100" fmla="*/ 333 w 426"/>
                  <a:gd name="T101" fmla="*/ 243 h 344"/>
                  <a:gd name="T102" fmla="*/ 346 w 426"/>
                  <a:gd name="T103" fmla="*/ 234 h 344"/>
                  <a:gd name="T104" fmla="*/ 377 w 426"/>
                  <a:gd name="T105" fmla="*/ 238 h 344"/>
                  <a:gd name="T106" fmla="*/ 369 w 426"/>
                  <a:gd name="T107" fmla="*/ 218 h 344"/>
                  <a:gd name="T108" fmla="*/ 386 w 426"/>
                  <a:gd name="T109" fmla="*/ 220 h 344"/>
                  <a:gd name="T110" fmla="*/ 411 w 426"/>
                  <a:gd name="T111" fmla="*/ 214 h 344"/>
                  <a:gd name="T112" fmla="*/ 397 w 426"/>
                  <a:gd name="T113" fmla="*/ 193 h 344"/>
                  <a:gd name="T114" fmla="*/ 385 w 426"/>
                  <a:gd name="T115" fmla="*/ 172 h 344"/>
                  <a:gd name="T116" fmla="*/ 417 w 426"/>
                  <a:gd name="T117" fmla="*/ 168 h 344"/>
                  <a:gd name="T118" fmla="*/ 406 w 426"/>
                  <a:gd name="T119" fmla="*/ 136 h 344"/>
                  <a:gd name="T120" fmla="*/ 421 w 426"/>
                  <a:gd name="T121" fmla="*/ 12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26" h="344">
                    <a:moveTo>
                      <a:pt x="426" y="115"/>
                    </a:moveTo>
                    <a:lnTo>
                      <a:pt x="426" y="115"/>
                    </a:lnTo>
                    <a:lnTo>
                      <a:pt x="425" y="113"/>
                    </a:lnTo>
                    <a:lnTo>
                      <a:pt x="423" y="111"/>
                    </a:lnTo>
                    <a:lnTo>
                      <a:pt x="423" y="111"/>
                    </a:lnTo>
                    <a:lnTo>
                      <a:pt x="419" y="107"/>
                    </a:lnTo>
                    <a:lnTo>
                      <a:pt x="419" y="106"/>
                    </a:lnTo>
                    <a:lnTo>
                      <a:pt x="418" y="103"/>
                    </a:lnTo>
                    <a:lnTo>
                      <a:pt x="418" y="103"/>
                    </a:lnTo>
                    <a:lnTo>
                      <a:pt x="419" y="101"/>
                    </a:lnTo>
                    <a:lnTo>
                      <a:pt x="419" y="101"/>
                    </a:lnTo>
                    <a:lnTo>
                      <a:pt x="418" y="95"/>
                    </a:lnTo>
                    <a:lnTo>
                      <a:pt x="418" y="95"/>
                    </a:lnTo>
                    <a:lnTo>
                      <a:pt x="415" y="91"/>
                    </a:lnTo>
                    <a:lnTo>
                      <a:pt x="413" y="87"/>
                    </a:lnTo>
                    <a:lnTo>
                      <a:pt x="413" y="87"/>
                    </a:lnTo>
                    <a:lnTo>
                      <a:pt x="410" y="83"/>
                    </a:lnTo>
                    <a:lnTo>
                      <a:pt x="407" y="81"/>
                    </a:lnTo>
                    <a:lnTo>
                      <a:pt x="407" y="81"/>
                    </a:lnTo>
                    <a:lnTo>
                      <a:pt x="405" y="78"/>
                    </a:lnTo>
                    <a:lnTo>
                      <a:pt x="405" y="77"/>
                    </a:lnTo>
                    <a:lnTo>
                      <a:pt x="406" y="74"/>
                    </a:lnTo>
                    <a:lnTo>
                      <a:pt x="406" y="72"/>
                    </a:lnTo>
                    <a:lnTo>
                      <a:pt x="406" y="72"/>
                    </a:lnTo>
                    <a:lnTo>
                      <a:pt x="406" y="69"/>
                    </a:lnTo>
                    <a:lnTo>
                      <a:pt x="405" y="68"/>
                    </a:lnTo>
                    <a:lnTo>
                      <a:pt x="401" y="65"/>
                    </a:lnTo>
                    <a:lnTo>
                      <a:pt x="401" y="65"/>
                    </a:lnTo>
                    <a:lnTo>
                      <a:pt x="401" y="65"/>
                    </a:lnTo>
                    <a:lnTo>
                      <a:pt x="401" y="65"/>
                    </a:lnTo>
                    <a:lnTo>
                      <a:pt x="403" y="64"/>
                    </a:lnTo>
                    <a:lnTo>
                      <a:pt x="403" y="64"/>
                    </a:lnTo>
                    <a:lnTo>
                      <a:pt x="406" y="64"/>
                    </a:lnTo>
                    <a:lnTo>
                      <a:pt x="406" y="62"/>
                    </a:lnTo>
                    <a:lnTo>
                      <a:pt x="407" y="62"/>
                    </a:lnTo>
                    <a:lnTo>
                      <a:pt x="407" y="62"/>
                    </a:lnTo>
                    <a:lnTo>
                      <a:pt x="407" y="60"/>
                    </a:lnTo>
                    <a:lnTo>
                      <a:pt x="406" y="56"/>
                    </a:lnTo>
                    <a:lnTo>
                      <a:pt x="406" y="56"/>
                    </a:lnTo>
                    <a:lnTo>
                      <a:pt x="405" y="53"/>
                    </a:lnTo>
                    <a:lnTo>
                      <a:pt x="403" y="49"/>
                    </a:lnTo>
                    <a:lnTo>
                      <a:pt x="403" y="49"/>
                    </a:lnTo>
                    <a:lnTo>
                      <a:pt x="403" y="48"/>
                    </a:lnTo>
                    <a:lnTo>
                      <a:pt x="403" y="45"/>
                    </a:lnTo>
                    <a:lnTo>
                      <a:pt x="405" y="41"/>
                    </a:lnTo>
                    <a:lnTo>
                      <a:pt x="405" y="41"/>
                    </a:lnTo>
                    <a:lnTo>
                      <a:pt x="403" y="37"/>
                    </a:lnTo>
                    <a:lnTo>
                      <a:pt x="402" y="32"/>
                    </a:lnTo>
                    <a:lnTo>
                      <a:pt x="402" y="32"/>
                    </a:lnTo>
                    <a:lnTo>
                      <a:pt x="406" y="27"/>
                    </a:lnTo>
                    <a:lnTo>
                      <a:pt x="407" y="24"/>
                    </a:lnTo>
                    <a:lnTo>
                      <a:pt x="409" y="21"/>
                    </a:lnTo>
                    <a:lnTo>
                      <a:pt x="409" y="21"/>
                    </a:lnTo>
                    <a:lnTo>
                      <a:pt x="406" y="19"/>
                    </a:lnTo>
                    <a:lnTo>
                      <a:pt x="405" y="17"/>
                    </a:lnTo>
                    <a:lnTo>
                      <a:pt x="405" y="16"/>
                    </a:lnTo>
                    <a:lnTo>
                      <a:pt x="405" y="13"/>
                    </a:lnTo>
                    <a:lnTo>
                      <a:pt x="405" y="13"/>
                    </a:lnTo>
                    <a:lnTo>
                      <a:pt x="406" y="11"/>
                    </a:lnTo>
                    <a:lnTo>
                      <a:pt x="407" y="11"/>
                    </a:lnTo>
                    <a:lnTo>
                      <a:pt x="406" y="9"/>
                    </a:lnTo>
                    <a:lnTo>
                      <a:pt x="406" y="9"/>
                    </a:lnTo>
                    <a:lnTo>
                      <a:pt x="406" y="8"/>
                    </a:lnTo>
                    <a:lnTo>
                      <a:pt x="405" y="8"/>
                    </a:lnTo>
                    <a:lnTo>
                      <a:pt x="402" y="8"/>
                    </a:lnTo>
                    <a:lnTo>
                      <a:pt x="402" y="8"/>
                    </a:lnTo>
                    <a:lnTo>
                      <a:pt x="401" y="7"/>
                    </a:lnTo>
                    <a:lnTo>
                      <a:pt x="399" y="5"/>
                    </a:lnTo>
                    <a:lnTo>
                      <a:pt x="397" y="1"/>
                    </a:lnTo>
                    <a:lnTo>
                      <a:pt x="397" y="1"/>
                    </a:lnTo>
                    <a:lnTo>
                      <a:pt x="394" y="0"/>
                    </a:lnTo>
                    <a:lnTo>
                      <a:pt x="393" y="0"/>
                    </a:lnTo>
                    <a:lnTo>
                      <a:pt x="393" y="0"/>
                    </a:lnTo>
                    <a:lnTo>
                      <a:pt x="389" y="1"/>
                    </a:lnTo>
                    <a:lnTo>
                      <a:pt x="386" y="4"/>
                    </a:lnTo>
                    <a:lnTo>
                      <a:pt x="386" y="4"/>
                    </a:lnTo>
                    <a:lnTo>
                      <a:pt x="386" y="7"/>
                    </a:lnTo>
                    <a:lnTo>
                      <a:pt x="386" y="9"/>
                    </a:lnTo>
                    <a:lnTo>
                      <a:pt x="386" y="11"/>
                    </a:lnTo>
                    <a:lnTo>
                      <a:pt x="383" y="11"/>
                    </a:lnTo>
                    <a:lnTo>
                      <a:pt x="383" y="11"/>
                    </a:lnTo>
                    <a:lnTo>
                      <a:pt x="379" y="11"/>
                    </a:lnTo>
                    <a:lnTo>
                      <a:pt x="379" y="11"/>
                    </a:lnTo>
                    <a:lnTo>
                      <a:pt x="374" y="11"/>
                    </a:lnTo>
                    <a:lnTo>
                      <a:pt x="374" y="11"/>
                    </a:lnTo>
                    <a:lnTo>
                      <a:pt x="370" y="12"/>
                    </a:lnTo>
                    <a:lnTo>
                      <a:pt x="367" y="13"/>
                    </a:lnTo>
                    <a:lnTo>
                      <a:pt x="365" y="16"/>
                    </a:lnTo>
                    <a:lnTo>
                      <a:pt x="361" y="17"/>
                    </a:lnTo>
                    <a:lnTo>
                      <a:pt x="361" y="17"/>
                    </a:lnTo>
                    <a:lnTo>
                      <a:pt x="357" y="16"/>
                    </a:lnTo>
                    <a:lnTo>
                      <a:pt x="352" y="16"/>
                    </a:lnTo>
                    <a:lnTo>
                      <a:pt x="352" y="16"/>
                    </a:lnTo>
                    <a:lnTo>
                      <a:pt x="350" y="17"/>
                    </a:lnTo>
                    <a:lnTo>
                      <a:pt x="348" y="20"/>
                    </a:lnTo>
                    <a:lnTo>
                      <a:pt x="348" y="20"/>
                    </a:lnTo>
                    <a:lnTo>
                      <a:pt x="344" y="20"/>
                    </a:lnTo>
                    <a:lnTo>
                      <a:pt x="342" y="19"/>
                    </a:lnTo>
                    <a:lnTo>
                      <a:pt x="341" y="16"/>
                    </a:lnTo>
                    <a:lnTo>
                      <a:pt x="338" y="15"/>
                    </a:lnTo>
                    <a:lnTo>
                      <a:pt x="338" y="15"/>
                    </a:lnTo>
                    <a:lnTo>
                      <a:pt x="334" y="15"/>
                    </a:lnTo>
                    <a:lnTo>
                      <a:pt x="332" y="16"/>
                    </a:lnTo>
                    <a:lnTo>
                      <a:pt x="332" y="16"/>
                    </a:lnTo>
                    <a:lnTo>
                      <a:pt x="330" y="16"/>
                    </a:lnTo>
                    <a:lnTo>
                      <a:pt x="329" y="16"/>
                    </a:lnTo>
                    <a:lnTo>
                      <a:pt x="328" y="16"/>
                    </a:lnTo>
                    <a:lnTo>
                      <a:pt x="328" y="16"/>
                    </a:lnTo>
                    <a:lnTo>
                      <a:pt x="326" y="17"/>
                    </a:lnTo>
                    <a:lnTo>
                      <a:pt x="326" y="20"/>
                    </a:lnTo>
                    <a:lnTo>
                      <a:pt x="326" y="23"/>
                    </a:lnTo>
                    <a:lnTo>
                      <a:pt x="328" y="27"/>
                    </a:lnTo>
                    <a:lnTo>
                      <a:pt x="329" y="29"/>
                    </a:lnTo>
                    <a:lnTo>
                      <a:pt x="329" y="29"/>
                    </a:lnTo>
                    <a:lnTo>
                      <a:pt x="328" y="33"/>
                    </a:lnTo>
                    <a:lnTo>
                      <a:pt x="325" y="35"/>
                    </a:lnTo>
                    <a:lnTo>
                      <a:pt x="321" y="37"/>
                    </a:lnTo>
                    <a:lnTo>
                      <a:pt x="317" y="37"/>
                    </a:lnTo>
                    <a:lnTo>
                      <a:pt x="317" y="37"/>
                    </a:lnTo>
                    <a:lnTo>
                      <a:pt x="313" y="38"/>
                    </a:lnTo>
                    <a:lnTo>
                      <a:pt x="310" y="38"/>
                    </a:lnTo>
                    <a:lnTo>
                      <a:pt x="309" y="40"/>
                    </a:lnTo>
                    <a:lnTo>
                      <a:pt x="309" y="40"/>
                    </a:lnTo>
                    <a:lnTo>
                      <a:pt x="308" y="42"/>
                    </a:lnTo>
                    <a:lnTo>
                      <a:pt x="308" y="45"/>
                    </a:lnTo>
                    <a:lnTo>
                      <a:pt x="308" y="45"/>
                    </a:lnTo>
                    <a:lnTo>
                      <a:pt x="308" y="52"/>
                    </a:lnTo>
                    <a:lnTo>
                      <a:pt x="306" y="58"/>
                    </a:lnTo>
                    <a:lnTo>
                      <a:pt x="306" y="58"/>
                    </a:lnTo>
                    <a:lnTo>
                      <a:pt x="306" y="61"/>
                    </a:lnTo>
                    <a:lnTo>
                      <a:pt x="305" y="64"/>
                    </a:lnTo>
                    <a:lnTo>
                      <a:pt x="305" y="64"/>
                    </a:lnTo>
                    <a:lnTo>
                      <a:pt x="306" y="66"/>
                    </a:lnTo>
                    <a:lnTo>
                      <a:pt x="308" y="69"/>
                    </a:lnTo>
                    <a:lnTo>
                      <a:pt x="308" y="69"/>
                    </a:lnTo>
                    <a:lnTo>
                      <a:pt x="306" y="74"/>
                    </a:lnTo>
                    <a:lnTo>
                      <a:pt x="306" y="74"/>
                    </a:lnTo>
                    <a:lnTo>
                      <a:pt x="309" y="72"/>
                    </a:lnTo>
                    <a:lnTo>
                      <a:pt x="312" y="69"/>
                    </a:lnTo>
                    <a:lnTo>
                      <a:pt x="312" y="69"/>
                    </a:lnTo>
                    <a:lnTo>
                      <a:pt x="318" y="64"/>
                    </a:lnTo>
                    <a:lnTo>
                      <a:pt x="318" y="64"/>
                    </a:lnTo>
                    <a:lnTo>
                      <a:pt x="325" y="58"/>
                    </a:lnTo>
                    <a:lnTo>
                      <a:pt x="329" y="57"/>
                    </a:lnTo>
                    <a:lnTo>
                      <a:pt x="333" y="57"/>
                    </a:lnTo>
                    <a:lnTo>
                      <a:pt x="333" y="57"/>
                    </a:lnTo>
                    <a:lnTo>
                      <a:pt x="332" y="58"/>
                    </a:lnTo>
                    <a:lnTo>
                      <a:pt x="328" y="60"/>
                    </a:lnTo>
                    <a:lnTo>
                      <a:pt x="322" y="62"/>
                    </a:lnTo>
                    <a:lnTo>
                      <a:pt x="322" y="62"/>
                    </a:lnTo>
                    <a:lnTo>
                      <a:pt x="320" y="66"/>
                    </a:lnTo>
                    <a:lnTo>
                      <a:pt x="317" y="70"/>
                    </a:lnTo>
                    <a:lnTo>
                      <a:pt x="317" y="70"/>
                    </a:lnTo>
                    <a:lnTo>
                      <a:pt x="313" y="77"/>
                    </a:lnTo>
                    <a:lnTo>
                      <a:pt x="308" y="85"/>
                    </a:lnTo>
                    <a:lnTo>
                      <a:pt x="308" y="85"/>
                    </a:lnTo>
                    <a:lnTo>
                      <a:pt x="305" y="90"/>
                    </a:lnTo>
                    <a:lnTo>
                      <a:pt x="305" y="90"/>
                    </a:lnTo>
                    <a:lnTo>
                      <a:pt x="302" y="94"/>
                    </a:lnTo>
                    <a:lnTo>
                      <a:pt x="300" y="97"/>
                    </a:lnTo>
                    <a:lnTo>
                      <a:pt x="300" y="97"/>
                    </a:lnTo>
                    <a:lnTo>
                      <a:pt x="297" y="99"/>
                    </a:lnTo>
                    <a:lnTo>
                      <a:pt x="293" y="102"/>
                    </a:lnTo>
                    <a:lnTo>
                      <a:pt x="293" y="102"/>
                    </a:lnTo>
                    <a:lnTo>
                      <a:pt x="289" y="105"/>
                    </a:lnTo>
                    <a:lnTo>
                      <a:pt x="285" y="109"/>
                    </a:lnTo>
                    <a:lnTo>
                      <a:pt x="285" y="109"/>
                    </a:lnTo>
                    <a:lnTo>
                      <a:pt x="285" y="110"/>
                    </a:lnTo>
                    <a:lnTo>
                      <a:pt x="282" y="113"/>
                    </a:lnTo>
                    <a:lnTo>
                      <a:pt x="282" y="113"/>
                    </a:lnTo>
                    <a:lnTo>
                      <a:pt x="281" y="114"/>
                    </a:lnTo>
                    <a:lnTo>
                      <a:pt x="278" y="115"/>
                    </a:lnTo>
                    <a:lnTo>
                      <a:pt x="278" y="115"/>
                    </a:lnTo>
                    <a:lnTo>
                      <a:pt x="278" y="118"/>
                    </a:lnTo>
                    <a:lnTo>
                      <a:pt x="277" y="119"/>
                    </a:lnTo>
                    <a:lnTo>
                      <a:pt x="277" y="119"/>
                    </a:lnTo>
                    <a:lnTo>
                      <a:pt x="276" y="122"/>
                    </a:lnTo>
                    <a:lnTo>
                      <a:pt x="273" y="124"/>
                    </a:lnTo>
                    <a:lnTo>
                      <a:pt x="273" y="124"/>
                    </a:lnTo>
                    <a:lnTo>
                      <a:pt x="273" y="124"/>
                    </a:lnTo>
                    <a:lnTo>
                      <a:pt x="273" y="124"/>
                    </a:lnTo>
                    <a:lnTo>
                      <a:pt x="273" y="128"/>
                    </a:lnTo>
                    <a:lnTo>
                      <a:pt x="273" y="128"/>
                    </a:lnTo>
                    <a:lnTo>
                      <a:pt x="272" y="131"/>
                    </a:lnTo>
                    <a:lnTo>
                      <a:pt x="270" y="134"/>
                    </a:lnTo>
                    <a:lnTo>
                      <a:pt x="270" y="134"/>
                    </a:lnTo>
                    <a:lnTo>
                      <a:pt x="270" y="136"/>
                    </a:lnTo>
                    <a:lnTo>
                      <a:pt x="272" y="138"/>
                    </a:lnTo>
                    <a:lnTo>
                      <a:pt x="272" y="140"/>
                    </a:lnTo>
                    <a:lnTo>
                      <a:pt x="273" y="142"/>
                    </a:lnTo>
                    <a:lnTo>
                      <a:pt x="273" y="142"/>
                    </a:lnTo>
                    <a:lnTo>
                      <a:pt x="272" y="144"/>
                    </a:lnTo>
                    <a:lnTo>
                      <a:pt x="270" y="146"/>
                    </a:lnTo>
                    <a:lnTo>
                      <a:pt x="265" y="144"/>
                    </a:lnTo>
                    <a:lnTo>
                      <a:pt x="265" y="144"/>
                    </a:lnTo>
                    <a:lnTo>
                      <a:pt x="262" y="144"/>
                    </a:lnTo>
                    <a:lnTo>
                      <a:pt x="258" y="146"/>
                    </a:lnTo>
                    <a:lnTo>
                      <a:pt x="252" y="146"/>
                    </a:lnTo>
                    <a:lnTo>
                      <a:pt x="252" y="146"/>
                    </a:lnTo>
                    <a:lnTo>
                      <a:pt x="246" y="147"/>
                    </a:lnTo>
                    <a:lnTo>
                      <a:pt x="242" y="148"/>
                    </a:lnTo>
                    <a:lnTo>
                      <a:pt x="237" y="150"/>
                    </a:lnTo>
                    <a:lnTo>
                      <a:pt x="232" y="148"/>
                    </a:lnTo>
                    <a:lnTo>
                      <a:pt x="232" y="148"/>
                    </a:lnTo>
                    <a:lnTo>
                      <a:pt x="230" y="147"/>
                    </a:lnTo>
                    <a:lnTo>
                      <a:pt x="228" y="146"/>
                    </a:lnTo>
                    <a:lnTo>
                      <a:pt x="228" y="146"/>
                    </a:lnTo>
                    <a:lnTo>
                      <a:pt x="225" y="146"/>
                    </a:lnTo>
                    <a:lnTo>
                      <a:pt x="225" y="146"/>
                    </a:lnTo>
                    <a:lnTo>
                      <a:pt x="220" y="143"/>
                    </a:lnTo>
                    <a:lnTo>
                      <a:pt x="217" y="143"/>
                    </a:lnTo>
                    <a:lnTo>
                      <a:pt x="214" y="143"/>
                    </a:lnTo>
                    <a:lnTo>
                      <a:pt x="214" y="143"/>
                    </a:lnTo>
                    <a:lnTo>
                      <a:pt x="212" y="144"/>
                    </a:lnTo>
                    <a:lnTo>
                      <a:pt x="209" y="144"/>
                    </a:lnTo>
                    <a:lnTo>
                      <a:pt x="209" y="144"/>
                    </a:lnTo>
                    <a:lnTo>
                      <a:pt x="207" y="144"/>
                    </a:lnTo>
                    <a:lnTo>
                      <a:pt x="207" y="144"/>
                    </a:lnTo>
                    <a:lnTo>
                      <a:pt x="205" y="143"/>
                    </a:lnTo>
                    <a:lnTo>
                      <a:pt x="205" y="143"/>
                    </a:lnTo>
                    <a:lnTo>
                      <a:pt x="203" y="143"/>
                    </a:lnTo>
                    <a:lnTo>
                      <a:pt x="199" y="142"/>
                    </a:lnTo>
                    <a:lnTo>
                      <a:pt x="199" y="142"/>
                    </a:lnTo>
                    <a:lnTo>
                      <a:pt x="197" y="140"/>
                    </a:lnTo>
                    <a:lnTo>
                      <a:pt x="195" y="140"/>
                    </a:lnTo>
                    <a:lnTo>
                      <a:pt x="195" y="140"/>
                    </a:lnTo>
                    <a:lnTo>
                      <a:pt x="192" y="142"/>
                    </a:lnTo>
                    <a:lnTo>
                      <a:pt x="191" y="143"/>
                    </a:lnTo>
                    <a:lnTo>
                      <a:pt x="191" y="143"/>
                    </a:lnTo>
                    <a:lnTo>
                      <a:pt x="183" y="143"/>
                    </a:lnTo>
                    <a:lnTo>
                      <a:pt x="183" y="143"/>
                    </a:lnTo>
                    <a:lnTo>
                      <a:pt x="173" y="144"/>
                    </a:lnTo>
                    <a:lnTo>
                      <a:pt x="164" y="144"/>
                    </a:lnTo>
                    <a:lnTo>
                      <a:pt x="164" y="144"/>
                    </a:lnTo>
                    <a:lnTo>
                      <a:pt x="157" y="146"/>
                    </a:lnTo>
                    <a:lnTo>
                      <a:pt x="153" y="147"/>
                    </a:lnTo>
                    <a:lnTo>
                      <a:pt x="152" y="148"/>
                    </a:lnTo>
                    <a:lnTo>
                      <a:pt x="152" y="148"/>
                    </a:lnTo>
                    <a:lnTo>
                      <a:pt x="153" y="151"/>
                    </a:lnTo>
                    <a:lnTo>
                      <a:pt x="153" y="154"/>
                    </a:lnTo>
                    <a:lnTo>
                      <a:pt x="153" y="154"/>
                    </a:lnTo>
                    <a:lnTo>
                      <a:pt x="151" y="155"/>
                    </a:lnTo>
                    <a:lnTo>
                      <a:pt x="149" y="155"/>
                    </a:lnTo>
                    <a:lnTo>
                      <a:pt x="149" y="155"/>
                    </a:lnTo>
                    <a:lnTo>
                      <a:pt x="149" y="158"/>
                    </a:lnTo>
                    <a:lnTo>
                      <a:pt x="151" y="160"/>
                    </a:lnTo>
                    <a:lnTo>
                      <a:pt x="152" y="163"/>
                    </a:lnTo>
                    <a:lnTo>
                      <a:pt x="153" y="165"/>
                    </a:lnTo>
                    <a:lnTo>
                      <a:pt x="153" y="165"/>
                    </a:lnTo>
                    <a:lnTo>
                      <a:pt x="151" y="171"/>
                    </a:lnTo>
                    <a:lnTo>
                      <a:pt x="147" y="175"/>
                    </a:lnTo>
                    <a:lnTo>
                      <a:pt x="147" y="175"/>
                    </a:lnTo>
                    <a:lnTo>
                      <a:pt x="143" y="177"/>
                    </a:lnTo>
                    <a:lnTo>
                      <a:pt x="137" y="180"/>
                    </a:lnTo>
                    <a:lnTo>
                      <a:pt x="137" y="180"/>
                    </a:lnTo>
                    <a:lnTo>
                      <a:pt x="133" y="179"/>
                    </a:lnTo>
                    <a:lnTo>
                      <a:pt x="129" y="177"/>
                    </a:lnTo>
                    <a:lnTo>
                      <a:pt x="129" y="177"/>
                    </a:lnTo>
                    <a:lnTo>
                      <a:pt x="125" y="176"/>
                    </a:lnTo>
                    <a:lnTo>
                      <a:pt x="123" y="176"/>
                    </a:lnTo>
                    <a:lnTo>
                      <a:pt x="120" y="177"/>
                    </a:lnTo>
                    <a:lnTo>
                      <a:pt x="120" y="177"/>
                    </a:lnTo>
                    <a:lnTo>
                      <a:pt x="120" y="181"/>
                    </a:lnTo>
                    <a:lnTo>
                      <a:pt x="120" y="185"/>
                    </a:lnTo>
                    <a:lnTo>
                      <a:pt x="120" y="185"/>
                    </a:lnTo>
                    <a:lnTo>
                      <a:pt x="120" y="187"/>
                    </a:lnTo>
                    <a:lnTo>
                      <a:pt x="120" y="187"/>
                    </a:lnTo>
                    <a:lnTo>
                      <a:pt x="120" y="187"/>
                    </a:lnTo>
                    <a:lnTo>
                      <a:pt x="119" y="189"/>
                    </a:lnTo>
                    <a:lnTo>
                      <a:pt x="117" y="193"/>
                    </a:lnTo>
                    <a:lnTo>
                      <a:pt x="117" y="193"/>
                    </a:lnTo>
                    <a:lnTo>
                      <a:pt x="117" y="199"/>
                    </a:lnTo>
                    <a:lnTo>
                      <a:pt x="119" y="204"/>
                    </a:lnTo>
                    <a:lnTo>
                      <a:pt x="119" y="204"/>
                    </a:lnTo>
                    <a:lnTo>
                      <a:pt x="119" y="208"/>
                    </a:lnTo>
                    <a:lnTo>
                      <a:pt x="117" y="212"/>
                    </a:lnTo>
                    <a:lnTo>
                      <a:pt x="117" y="212"/>
                    </a:lnTo>
                    <a:lnTo>
                      <a:pt x="117" y="214"/>
                    </a:lnTo>
                    <a:lnTo>
                      <a:pt x="116" y="216"/>
                    </a:lnTo>
                    <a:lnTo>
                      <a:pt x="116" y="216"/>
                    </a:lnTo>
                    <a:lnTo>
                      <a:pt x="113" y="218"/>
                    </a:lnTo>
                    <a:lnTo>
                      <a:pt x="109" y="221"/>
                    </a:lnTo>
                    <a:lnTo>
                      <a:pt x="109" y="221"/>
                    </a:lnTo>
                    <a:lnTo>
                      <a:pt x="105" y="226"/>
                    </a:lnTo>
                    <a:lnTo>
                      <a:pt x="103" y="232"/>
                    </a:lnTo>
                    <a:lnTo>
                      <a:pt x="103" y="232"/>
                    </a:lnTo>
                    <a:lnTo>
                      <a:pt x="100" y="233"/>
                    </a:lnTo>
                    <a:lnTo>
                      <a:pt x="99" y="234"/>
                    </a:lnTo>
                    <a:lnTo>
                      <a:pt x="99" y="234"/>
                    </a:lnTo>
                    <a:lnTo>
                      <a:pt x="97" y="238"/>
                    </a:lnTo>
                    <a:lnTo>
                      <a:pt x="97" y="238"/>
                    </a:lnTo>
                    <a:lnTo>
                      <a:pt x="96" y="241"/>
                    </a:lnTo>
                    <a:lnTo>
                      <a:pt x="95" y="242"/>
                    </a:lnTo>
                    <a:lnTo>
                      <a:pt x="91" y="245"/>
                    </a:lnTo>
                    <a:lnTo>
                      <a:pt x="91" y="245"/>
                    </a:lnTo>
                    <a:lnTo>
                      <a:pt x="88" y="245"/>
                    </a:lnTo>
                    <a:lnTo>
                      <a:pt x="84" y="245"/>
                    </a:lnTo>
                    <a:lnTo>
                      <a:pt x="84" y="245"/>
                    </a:lnTo>
                    <a:lnTo>
                      <a:pt x="83" y="246"/>
                    </a:lnTo>
                    <a:lnTo>
                      <a:pt x="81" y="247"/>
                    </a:lnTo>
                    <a:lnTo>
                      <a:pt x="83" y="250"/>
                    </a:lnTo>
                    <a:lnTo>
                      <a:pt x="83" y="250"/>
                    </a:lnTo>
                    <a:lnTo>
                      <a:pt x="84" y="253"/>
                    </a:lnTo>
                    <a:lnTo>
                      <a:pt x="84" y="253"/>
                    </a:lnTo>
                    <a:lnTo>
                      <a:pt x="87" y="255"/>
                    </a:lnTo>
                    <a:lnTo>
                      <a:pt x="87" y="255"/>
                    </a:lnTo>
                    <a:lnTo>
                      <a:pt x="83" y="254"/>
                    </a:lnTo>
                    <a:lnTo>
                      <a:pt x="80" y="253"/>
                    </a:lnTo>
                    <a:lnTo>
                      <a:pt x="79" y="251"/>
                    </a:lnTo>
                    <a:lnTo>
                      <a:pt x="79" y="251"/>
                    </a:lnTo>
                    <a:lnTo>
                      <a:pt x="75" y="253"/>
                    </a:lnTo>
                    <a:lnTo>
                      <a:pt x="72" y="254"/>
                    </a:lnTo>
                    <a:lnTo>
                      <a:pt x="71" y="255"/>
                    </a:lnTo>
                    <a:lnTo>
                      <a:pt x="71" y="255"/>
                    </a:lnTo>
                    <a:lnTo>
                      <a:pt x="69" y="261"/>
                    </a:lnTo>
                    <a:lnTo>
                      <a:pt x="69" y="261"/>
                    </a:lnTo>
                    <a:lnTo>
                      <a:pt x="69" y="262"/>
                    </a:lnTo>
                    <a:lnTo>
                      <a:pt x="69" y="263"/>
                    </a:lnTo>
                    <a:lnTo>
                      <a:pt x="69" y="263"/>
                    </a:lnTo>
                    <a:lnTo>
                      <a:pt x="69" y="267"/>
                    </a:lnTo>
                    <a:lnTo>
                      <a:pt x="69" y="267"/>
                    </a:lnTo>
                    <a:lnTo>
                      <a:pt x="68" y="269"/>
                    </a:lnTo>
                    <a:lnTo>
                      <a:pt x="68" y="269"/>
                    </a:lnTo>
                    <a:lnTo>
                      <a:pt x="68" y="271"/>
                    </a:lnTo>
                    <a:lnTo>
                      <a:pt x="68" y="271"/>
                    </a:lnTo>
                    <a:lnTo>
                      <a:pt x="67" y="273"/>
                    </a:lnTo>
                    <a:lnTo>
                      <a:pt x="64" y="274"/>
                    </a:lnTo>
                    <a:lnTo>
                      <a:pt x="62" y="274"/>
                    </a:lnTo>
                    <a:lnTo>
                      <a:pt x="60" y="275"/>
                    </a:lnTo>
                    <a:lnTo>
                      <a:pt x="60" y="275"/>
                    </a:lnTo>
                    <a:lnTo>
                      <a:pt x="59" y="277"/>
                    </a:lnTo>
                    <a:lnTo>
                      <a:pt x="59" y="278"/>
                    </a:lnTo>
                    <a:lnTo>
                      <a:pt x="59" y="282"/>
                    </a:lnTo>
                    <a:lnTo>
                      <a:pt x="59" y="282"/>
                    </a:lnTo>
                    <a:lnTo>
                      <a:pt x="56" y="284"/>
                    </a:lnTo>
                    <a:lnTo>
                      <a:pt x="52" y="286"/>
                    </a:lnTo>
                    <a:lnTo>
                      <a:pt x="52" y="286"/>
                    </a:lnTo>
                    <a:lnTo>
                      <a:pt x="50" y="290"/>
                    </a:lnTo>
                    <a:lnTo>
                      <a:pt x="50" y="290"/>
                    </a:lnTo>
                    <a:lnTo>
                      <a:pt x="47" y="291"/>
                    </a:lnTo>
                    <a:lnTo>
                      <a:pt x="44" y="292"/>
                    </a:lnTo>
                    <a:lnTo>
                      <a:pt x="44" y="292"/>
                    </a:lnTo>
                    <a:lnTo>
                      <a:pt x="42" y="296"/>
                    </a:lnTo>
                    <a:lnTo>
                      <a:pt x="42" y="296"/>
                    </a:lnTo>
                    <a:lnTo>
                      <a:pt x="38" y="299"/>
                    </a:lnTo>
                    <a:lnTo>
                      <a:pt x="34" y="300"/>
                    </a:lnTo>
                    <a:lnTo>
                      <a:pt x="34" y="300"/>
                    </a:lnTo>
                    <a:lnTo>
                      <a:pt x="32" y="303"/>
                    </a:lnTo>
                    <a:lnTo>
                      <a:pt x="28" y="306"/>
                    </a:lnTo>
                    <a:lnTo>
                      <a:pt x="28" y="306"/>
                    </a:lnTo>
                    <a:lnTo>
                      <a:pt x="27" y="304"/>
                    </a:lnTo>
                    <a:lnTo>
                      <a:pt x="26" y="304"/>
                    </a:lnTo>
                    <a:lnTo>
                      <a:pt x="26" y="304"/>
                    </a:lnTo>
                    <a:lnTo>
                      <a:pt x="23" y="303"/>
                    </a:lnTo>
                    <a:lnTo>
                      <a:pt x="20" y="304"/>
                    </a:lnTo>
                    <a:lnTo>
                      <a:pt x="20" y="304"/>
                    </a:lnTo>
                    <a:lnTo>
                      <a:pt x="16" y="306"/>
                    </a:lnTo>
                    <a:lnTo>
                      <a:pt x="16" y="306"/>
                    </a:lnTo>
                    <a:lnTo>
                      <a:pt x="14" y="306"/>
                    </a:lnTo>
                    <a:lnTo>
                      <a:pt x="11" y="307"/>
                    </a:lnTo>
                    <a:lnTo>
                      <a:pt x="11" y="307"/>
                    </a:lnTo>
                    <a:lnTo>
                      <a:pt x="6" y="308"/>
                    </a:lnTo>
                    <a:lnTo>
                      <a:pt x="2" y="311"/>
                    </a:lnTo>
                    <a:lnTo>
                      <a:pt x="2" y="311"/>
                    </a:lnTo>
                    <a:lnTo>
                      <a:pt x="2" y="316"/>
                    </a:lnTo>
                    <a:lnTo>
                      <a:pt x="2" y="323"/>
                    </a:lnTo>
                    <a:lnTo>
                      <a:pt x="2" y="323"/>
                    </a:lnTo>
                    <a:lnTo>
                      <a:pt x="0" y="327"/>
                    </a:lnTo>
                    <a:lnTo>
                      <a:pt x="2" y="328"/>
                    </a:lnTo>
                    <a:lnTo>
                      <a:pt x="3" y="329"/>
                    </a:lnTo>
                    <a:lnTo>
                      <a:pt x="3" y="329"/>
                    </a:lnTo>
                    <a:lnTo>
                      <a:pt x="8" y="331"/>
                    </a:lnTo>
                    <a:lnTo>
                      <a:pt x="12" y="329"/>
                    </a:lnTo>
                    <a:lnTo>
                      <a:pt x="12" y="329"/>
                    </a:lnTo>
                    <a:lnTo>
                      <a:pt x="15" y="329"/>
                    </a:lnTo>
                    <a:lnTo>
                      <a:pt x="16" y="328"/>
                    </a:lnTo>
                    <a:lnTo>
                      <a:pt x="18" y="323"/>
                    </a:lnTo>
                    <a:lnTo>
                      <a:pt x="18" y="323"/>
                    </a:lnTo>
                    <a:lnTo>
                      <a:pt x="19" y="319"/>
                    </a:lnTo>
                    <a:lnTo>
                      <a:pt x="22" y="318"/>
                    </a:lnTo>
                    <a:lnTo>
                      <a:pt x="22" y="318"/>
                    </a:lnTo>
                    <a:lnTo>
                      <a:pt x="24" y="318"/>
                    </a:lnTo>
                    <a:lnTo>
                      <a:pt x="27" y="318"/>
                    </a:lnTo>
                    <a:lnTo>
                      <a:pt x="31" y="320"/>
                    </a:lnTo>
                    <a:lnTo>
                      <a:pt x="31" y="320"/>
                    </a:lnTo>
                    <a:lnTo>
                      <a:pt x="38" y="323"/>
                    </a:lnTo>
                    <a:lnTo>
                      <a:pt x="38" y="323"/>
                    </a:lnTo>
                    <a:lnTo>
                      <a:pt x="39" y="324"/>
                    </a:lnTo>
                    <a:lnTo>
                      <a:pt x="40" y="325"/>
                    </a:lnTo>
                    <a:lnTo>
                      <a:pt x="40" y="325"/>
                    </a:lnTo>
                    <a:lnTo>
                      <a:pt x="43" y="327"/>
                    </a:lnTo>
                    <a:lnTo>
                      <a:pt x="46" y="329"/>
                    </a:lnTo>
                    <a:lnTo>
                      <a:pt x="46" y="329"/>
                    </a:lnTo>
                    <a:lnTo>
                      <a:pt x="47" y="333"/>
                    </a:lnTo>
                    <a:lnTo>
                      <a:pt x="47" y="333"/>
                    </a:lnTo>
                    <a:lnTo>
                      <a:pt x="48" y="339"/>
                    </a:lnTo>
                    <a:lnTo>
                      <a:pt x="50" y="343"/>
                    </a:lnTo>
                    <a:lnTo>
                      <a:pt x="50" y="343"/>
                    </a:lnTo>
                    <a:lnTo>
                      <a:pt x="51" y="344"/>
                    </a:lnTo>
                    <a:lnTo>
                      <a:pt x="51" y="344"/>
                    </a:lnTo>
                    <a:lnTo>
                      <a:pt x="54" y="343"/>
                    </a:lnTo>
                    <a:lnTo>
                      <a:pt x="56" y="337"/>
                    </a:lnTo>
                    <a:lnTo>
                      <a:pt x="56" y="337"/>
                    </a:lnTo>
                    <a:lnTo>
                      <a:pt x="59" y="336"/>
                    </a:lnTo>
                    <a:lnTo>
                      <a:pt x="60" y="336"/>
                    </a:lnTo>
                    <a:lnTo>
                      <a:pt x="60" y="336"/>
                    </a:lnTo>
                    <a:lnTo>
                      <a:pt x="62" y="335"/>
                    </a:lnTo>
                    <a:lnTo>
                      <a:pt x="63" y="333"/>
                    </a:lnTo>
                    <a:lnTo>
                      <a:pt x="63" y="333"/>
                    </a:lnTo>
                    <a:lnTo>
                      <a:pt x="65" y="332"/>
                    </a:lnTo>
                    <a:lnTo>
                      <a:pt x="67" y="331"/>
                    </a:lnTo>
                    <a:lnTo>
                      <a:pt x="67" y="331"/>
                    </a:lnTo>
                    <a:lnTo>
                      <a:pt x="67" y="327"/>
                    </a:lnTo>
                    <a:lnTo>
                      <a:pt x="65" y="324"/>
                    </a:lnTo>
                    <a:lnTo>
                      <a:pt x="65" y="324"/>
                    </a:lnTo>
                    <a:lnTo>
                      <a:pt x="63" y="324"/>
                    </a:lnTo>
                    <a:lnTo>
                      <a:pt x="62" y="323"/>
                    </a:lnTo>
                    <a:lnTo>
                      <a:pt x="62" y="322"/>
                    </a:lnTo>
                    <a:lnTo>
                      <a:pt x="62" y="322"/>
                    </a:lnTo>
                    <a:lnTo>
                      <a:pt x="63" y="322"/>
                    </a:lnTo>
                    <a:lnTo>
                      <a:pt x="63" y="320"/>
                    </a:lnTo>
                    <a:lnTo>
                      <a:pt x="63" y="320"/>
                    </a:lnTo>
                    <a:lnTo>
                      <a:pt x="64" y="318"/>
                    </a:lnTo>
                    <a:lnTo>
                      <a:pt x="64" y="318"/>
                    </a:lnTo>
                    <a:lnTo>
                      <a:pt x="65" y="316"/>
                    </a:lnTo>
                    <a:lnTo>
                      <a:pt x="67" y="316"/>
                    </a:lnTo>
                    <a:lnTo>
                      <a:pt x="67" y="316"/>
                    </a:lnTo>
                    <a:lnTo>
                      <a:pt x="68" y="314"/>
                    </a:lnTo>
                    <a:lnTo>
                      <a:pt x="67" y="311"/>
                    </a:lnTo>
                    <a:lnTo>
                      <a:pt x="67" y="311"/>
                    </a:lnTo>
                    <a:lnTo>
                      <a:pt x="67" y="304"/>
                    </a:lnTo>
                    <a:lnTo>
                      <a:pt x="67" y="304"/>
                    </a:lnTo>
                    <a:lnTo>
                      <a:pt x="69" y="307"/>
                    </a:lnTo>
                    <a:lnTo>
                      <a:pt x="71" y="311"/>
                    </a:lnTo>
                    <a:lnTo>
                      <a:pt x="71" y="311"/>
                    </a:lnTo>
                    <a:lnTo>
                      <a:pt x="71" y="312"/>
                    </a:lnTo>
                    <a:lnTo>
                      <a:pt x="71" y="314"/>
                    </a:lnTo>
                    <a:lnTo>
                      <a:pt x="72" y="314"/>
                    </a:lnTo>
                    <a:lnTo>
                      <a:pt x="72" y="314"/>
                    </a:lnTo>
                    <a:lnTo>
                      <a:pt x="75" y="311"/>
                    </a:lnTo>
                    <a:lnTo>
                      <a:pt x="75" y="311"/>
                    </a:lnTo>
                    <a:lnTo>
                      <a:pt x="79" y="307"/>
                    </a:lnTo>
                    <a:lnTo>
                      <a:pt x="79" y="307"/>
                    </a:lnTo>
                    <a:lnTo>
                      <a:pt x="80" y="306"/>
                    </a:lnTo>
                    <a:lnTo>
                      <a:pt x="81" y="306"/>
                    </a:lnTo>
                    <a:lnTo>
                      <a:pt x="81" y="306"/>
                    </a:lnTo>
                    <a:lnTo>
                      <a:pt x="84" y="304"/>
                    </a:lnTo>
                    <a:lnTo>
                      <a:pt x="87" y="302"/>
                    </a:lnTo>
                    <a:lnTo>
                      <a:pt x="87" y="302"/>
                    </a:lnTo>
                    <a:lnTo>
                      <a:pt x="88" y="302"/>
                    </a:lnTo>
                    <a:lnTo>
                      <a:pt x="89" y="302"/>
                    </a:lnTo>
                    <a:lnTo>
                      <a:pt x="91" y="302"/>
                    </a:lnTo>
                    <a:lnTo>
                      <a:pt x="92" y="302"/>
                    </a:lnTo>
                    <a:lnTo>
                      <a:pt x="92" y="302"/>
                    </a:lnTo>
                    <a:lnTo>
                      <a:pt x="95" y="300"/>
                    </a:lnTo>
                    <a:lnTo>
                      <a:pt x="96" y="298"/>
                    </a:lnTo>
                    <a:lnTo>
                      <a:pt x="96" y="298"/>
                    </a:lnTo>
                    <a:lnTo>
                      <a:pt x="96" y="295"/>
                    </a:lnTo>
                    <a:lnTo>
                      <a:pt x="96" y="295"/>
                    </a:lnTo>
                    <a:lnTo>
                      <a:pt x="97" y="292"/>
                    </a:lnTo>
                    <a:lnTo>
                      <a:pt x="97" y="292"/>
                    </a:lnTo>
                    <a:lnTo>
                      <a:pt x="97" y="288"/>
                    </a:lnTo>
                    <a:lnTo>
                      <a:pt x="99" y="286"/>
                    </a:lnTo>
                    <a:lnTo>
                      <a:pt x="99" y="286"/>
                    </a:lnTo>
                    <a:lnTo>
                      <a:pt x="101" y="284"/>
                    </a:lnTo>
                    <a:lnTo>
                      <a:pt x="104" y="284"/>
                    </a:lnTo>
                    <a:lnTo>
                      <a:pt x="104" y="284"/>
                    </a:lnTo>
                    <a:lnTo>
                      <a:pt x="107" y="284"/>
                    </a:lnTo>
                    <a:lnTo>
                      <a:pt x="107" y="284"/>
                    </a:lnTo>
                    <a:lnTo>
                      <a:pt x="108" y="286"/>
                    </a:lnTo>
                    <a:lnTo>
                      <a:pt x="108" y="286"/>
                    </a:lnTo>
                    <a:lnTo>
                      <a:pt x="111" y="286"/>
                    </a:lnTo>
                    <a:lnTo>
                      <a:pt x="113" y="286"/>
                    </a:lnTo>
                    <a:lnTo>
                      <a:pt x="113" y="286"/>
                    </a:lnTo>
                    <a:lnTo>
                      <a:pt x="119" y="286"/>
                    </a:lnTo>
                    <a:lnTo>
                      <a:pt x="123" y="286"/>
                    </a:lnTo>
                    <a:lnTo>
                      <a:pt x="123" y="286"/>
                    </a:lnTo>
                    <a:lnTo>
                      <a:pt x="127" y="284"/>
                    </a:lnTo>
                    <a:lnTo>
                      <a:pt x="131" y="283"/>
                    </a:lnTo>
                    <a:lnTo>
                      <a:pt x="131" y="283"/>
                    </a:lnTo>
                    <a:lnTo>
                      <a:pt x="133" y="281"/>
                    </a:lnTo>
                    <a:lnTo>
                      <a:pt x="136" y="279"/>
                    </a:lnTo>
                    <a:lnTo>
                      <a:pt x="136" y="279"/>
                    </a:lnTo>
                    <a:lnTo>
                      <a:pt x="140" y="279"/>
                    </a:lnTo>
                    <a:lnTo>
                      <a:pt x="143" y="281"/>
                    </a:lnTo>
                    <a:lnTo>
                      <a:pt x="143" y="281"/>
                    </a:lnTo>
                    <a:lnTo>
                      <a:pt x="147" y="282"/>
                    </a:lnTo>
                    <a:lnTo>
                      <a:pt x="147" y="282"/>
                    </a:lnTo>
                    <a:lnTo>
                      <a:pt x="151" y="283"/>
                    </a:lnTo>
                    <a:lnTo>
                      <a:pt x="151" y="283"/>
                    </a:lnTo>
                    <a:lnTo>
                      <a:pt x="152" y="286"/>
                    </a:lnTo>
                    <a:lnTo>
                      <a:pt x="153" y="286"/>
                    </a:lnTo>
                    <a:lnTo>
                      <a:pt x="153" y="286"/>
                    </a:lnTo>
                    <a:lnTo>
                      <a:pt x="155" y="284"/>
                    </a:lnTo>
                    <a:lnTo>
                      <a:pt x="155" y="283"/>
                    </a:lnTo>
                    <a:lnTo>
                      <a:pt x="155" y="283"/>
                    </a:lnTo>
                    <a:lnTo>
                      <a:pt x="155" y="279"/>
                    </a:lnTo>
                    <a:lnTo>
                      <a:pt x="155" y="279"/>
                    </a:lnTo>
                    <a:lnTo>
                      <a:pt x="152" y="278"/>
                    </a:lnTo>
                    <a:lnTo>
                      <a:pt x="151" y="278"/>
                    </a:lnTo>
                    <a:lnTo>
                      <a:pt x="148" y="278"/>
                    </a:lnTo>
                    <a:lnTo>
                      <a:pt x="147" y="277"/>
                    </a:lnTo>
                    <a:lnTo>
                      <a:pt x="147" y="277"/>
                    </a:lnTo>
                    <a:lnTo>
                      <a:pt x="147" y="275"/>
                    </a:lnTo>
                    <a:lnTo>
                      <a:pt x="148" y="275"/>
                    </a:lnTo>
                    <a:lnTo>
                      <a:pt x="152" y="274"/>
                    </a:lnTo>
                    <a:lnTo>
                      <a:pt x="152" y="274"/>
                    </a:lnTo>
                    <a:lnTo>
                      <a:pt x="153" y="273"/>
                    </a:lnTo>
                    <a:lnTo>
                      <a:pt x="152" y="271"/>
                    </a:lnTo>
                    <a:lnTo>
                      <a:pt x="151" y="270"/>
                    </a:lnTo>
                    <a:lnTo>
                      <a:pt x="151" y="269"/>
                    </a:lnTo>
                    <a:lnTo>
                      <a:pt x="151" y="269"/>
                    </a:lnTo>
                    <a:lnTo>
                      <a:pt x="153" y="267"/>
                    </a:lnTo>
                    <a:lnTo>
                      <a:pt x="153" y="267"/>
                    </a:lnTo>
                    <a:lnTo>
                      <a:pt x="156" y="266"/>
                    </a:lnTo>
                    <a:lnTo>
                      <a:pt x="157" y="266"/>
                    </a:lnTo>
                    <a:lnTo>
                      <a:pt x="157" y="266"/>
                    </a:lnTo>
                    <a:lnTo>
                      <a:pt x="156" y="269"/>
                    </a:lnTo>
                    <a:lnTo>
                      <a:pt x="155" y="271"/>
                    </a:lnTo>
                    <a:lnTo>
                      <a:pt x="155" y="271"/>
                    </a:lnTo>
                    <a:lnTo>
                      <a:pt x="155" y="273"/>
                    </a:lnTo>
                    <a:lnTo>
                      <a:pt x="155" y="274"/>
                    </a:lnTo>
                    <a:lnTo>
                      <a:pt x="155" y="274"/>
                    </a:lnTo>
                    <a:lnTo>
                      <a:pt x="156" y="277"/>
                    </a:lnTo>
                    <a:lnTo>
                      <a:pt x="156" y="277"/>
                    </a:lnTo>
                    <a:lnTo>
                      <a:pt x="157" y="278"/>
                    </a:lnTo>
                    <a:lnTo>
                      <a:pt x="159" y="279"/>
                    </a:lnTo>
                    <a:lnTo>
                      <a:pt x="159" y="279"/>
                    </a:lnTo>
                    <a:lnTo>
                      <a:pt x="163" y="279"/>
                    </a:lnTo>
                    <a:lnTo>
                      <a:pt x="163" y="279"/>
                    </a:lnTo>
                    <a:lnTo>
                      <a:pt x="163" y="281"/>
                    </a:lnTo>
                    <a:lnTo>
                      <a:pt x="163" y="283"/>
                    </a:lnTo>
                    <a:lnTo>
                      <a:pt x="163" y="283"/>
                    </a:lnTo>
                    <a:lnTo>
                      <a:pt x="164" y="286"/>
                    </a:lnTo>
                    <a:lnTo>
                      <a:pt x="164" y="286"/>
                    </a:lnTo>
                    <a:lnTo>
                      <a:pt x="167" y="287"/>
                    </a:lnTo>
                    <a:lnTo>
                      <a:pt x="167" y="287"/>
                    </a:lnTo>
                    <a:lnTo>
                      <a:pt x="168" y="290"/>
                    </a:lnTo>
                    <a:lnTo>
                      <a:pt x="168" y="290"/>
                    </a:lnTo>
                    <a:lnTo>
                      <a:pt x="171" y="291"/>
                    </a:lnTo>
                    <a:lnTo>
                      <a:pt x="173" y="290"/>
                    </a:lnTo>
                    <a:lnTo>
                      <a:pt x="173" y="290"/>
                    </a:lnTo>
                    <a:lnTo>
                      <a:pt x="175" y="288"/>
                    </a:lnTo>
                    <a:lnTo>
                      <a:pt x="179" y="288"/>
                    </a:lnTo>
                    <a:lnTo>
                      <a:pt x="179" y="288"/>
                    </a:lnTo>
                    <a:lnTo>
                      <a:pt x="183" y="290"/>
                    </a:lnTo>
                    <a:lnTo>
                      <a:pt x="185" y="292"/>
                    </a:lnTo>
                    <a:lnTo>
                      <a:pt x="185" y="292"/>
                    </a:lnTo>
                    <a:lnTo>
                      <a:pt x="189" y="296"/>
                    </a:lnTo>
                    <a:lnTo>
                      <a:pt x="192" y="300"/>
                    </a:lnTo>
                    <a:lnTo>
                      <a:pt x="192" y="300"/>
                    </a:lnTo>
                    <a:lnTo>
                      <a:pt x="193" y="302"/>
                    </a:lnTo>
                    <a:lnTo>
                      <a:pt x="196" y="303"/>
                    </a:lnTo>
                    <a:lnTo>
                      <a:pt x="196" y="303"/>
                    </a:lnTo>
                    <a:lnTo>
                      <a:pt x="199" y="303"/>
                    </a:lnTo>
                    <a:lnTo>
                      <a:pt x="201" y="303"/>
                    </a:lnTo>
                    <a:lnTo>
                      <a:pt x="201" y="303"/>
                    </a:lnTo>
                    <a:lnTo>
                      <a:pt x="207" y="302"/>
                    </a:lnTo>
                    <a:lnTo>
                      <a:pt x="209" y="300"/>
                    </a:lnTo>
                    <a:lnTo>
                      <a:pt x="211" y="299"/>
                    </a:lnTo>
                    <a:lnTo>
                      <a:pt x="211" y="299"/>
                    </a:lnTo>
                    <a:lnTo>
                      <a:pt x="211" y="295"/>
                    </a:lnTo>
                    <a:lnTo>
                      <a:pt x="212" y="291"/>
                    </a:lnTo>
                    <a:lnTo>
                      <a:pt x="212" y="291"/>
                    </a:lnTo>
                    <a:lnTo>
                      <a:pt x="213" y="287"/>
                    </a:lnTo>
                    <a:lnTo>
                      <a:pt x="217" y="284"/>
                    </a:lnTo>
                    <a:lnTo>
                      <a:pt x="217" y="284"/>
                    </a:lnTo>
                    <a:lnTo>
                      <a:pt x="218" y="284"/>
                    </a:lnTo>
                    <a:lnTo>
                      <a:pt x="221" y="283"/>
                    </a:lnTo>
                    <a:lnTo>
                      <a:pt x="221" y="283"/>
                    </a:lnTo>
                    <a:lnTo>
                      <a:pt x="222" y="281"/>
                    </a:lnTo>
                    <a:lnTo>
                      <a:pt x="222" y="279"/>
                    </a:lnTo>
                    <a:lnTo>
                      <a:pt x="222" y="279"/>
                    </a:lnTo>
                    <a:lnTo>
                      <a:pt x="225" y="277"/>
                    </a:lnTo>
                    <a:lnTo>
                      <a:pt x="226" y="275"/>
                    </a:lnTo>
                    <a:lnTo>
                      <a:pt x="225" y="274"/>
                    </a:lnTo>
                    <a:lnTo>
                      <a:pt x="225" y="274"/>
                    </a:lnTo>
                    <a:lnTo>
                      <a:pt x="225" y="273"/>
                    </a:lnTo>
                    <a:lnTo>
                      <a:pt x="222" y="271"/>
                    </a:lnTo>
                    <a:lnTo>
                      <a:pt x="221" y="273"/>
                    </a:lnTo>
                    <a:lnTo>
                      <a:pt x="220" y="271"/>
                    </a:lnTo>
                    <a:lnTo>
                      <a:pt x="220" y="271"/>
                    </a:lnTo>
                    <a:lnTo>
                      <a:pt x="220" y="270"/>
                    </a:lnTo>
                    <a:lnTo>
                      <a:pt x="220" y="269"/>
                    </a:lnTo>
                    <a:lnTo>
                      <a:pt x="221" y="267"/>
                    </a:lnTo>
                    <a:lnTo>
                      <a:pt x="221" y="267"/>
                    </a:lnTo>
                    <a:lnTo>
                      <a:pt x="222" y="265"/>
                    </a:lnTo>
                    <a:lnTo>
                      <a:pt x="222" y="265"/>
                    </a:lnTo>
                    <a:lnTo>
                      <a:pt x="226" y="263"/>
                    </a:lnTo>
                    <a:lnTo>
                      <a:pt x="226" y="263"/>
                    </a:lnTo>
                    <a:lnTo>
                      <a:pt x="226" y="263"/>
                    </a:lnTo>
                    <a:lnTo>
                      <a:pt x="225" y="262"/>
                    </a:lnTo>
                    <a:lnTo>
                      <a:pt x="224" y="262"/>
                    </a:lnTo>
                    <a:lnTo>
                      <a:pt x="224" y="262"/>
                    </a:lnTo>
                    <a:lnTo>
                      <a:pt x="224" y="259"/>
                    </a:lnTo>
                    <a:lnTo>
                      <a:pt x="224" y="259"/>
                    </a:lnTo>
                    <a:lnTo>
                      <a:pt x="224" y="255"/>
                    </a:lnTo>
                    <a:lnTo>
                      <a:pt x="224" y="253"/>
                    </a:lnTo>
                    <a:lnTo>
                      <a:pt x="224" y="253"/>
                    </a:lnTo>
                    <a:lnTo>
                      <a:pt x="225" y="250"/>
                    </a:lnTo>
                    <a:lnTo>
                      <a:pt x="226" y="247"/>
                    </a:lnTo>
                    <a:lnTo>
                      <a:pt x="226" y="247"/>
                    </a:lnTo>
                    <a:lnTo>
                      <a:pt x="229" y="245"/>
                    </a:lnTo>
                    <a:lnTo>
                      <a:pt x="230" y="242"/>
                    </a:lnTo>
                    <a:lnTo>
                      <a:pt x="230" y="242"/>
                    </a:lnTo>
                    <a:lnTo>
                      <a:pt x="230" y="240"/>
                    </a:lnTo>
                    <a:lnTo>
                      <a:pt x="228" y="237"/>
                    </a:lnTo>
                    <a:lnTo>
                      <a:pt x="228" y="237"/>
                    </a:lnTo>
                    <a:lnTo>
                      <a:pt x="228" y="234"/>
                    </a:lnTo>
                    <a:lnTo>
                      <a:pt x="226" y="232"/>
                    </a:lnTo>
                    <a:lnTo>
                      <a:pt x="226" y="232"/>
                    </a:lnTo>
                    <a:lnTo>
                      <a:pt x="229" y="234"/>
                    </a:lnTo>
                    <a:lnTo>
                      <a:pt x="232" y="237"/>
                    </a:lnTo>
                    <a:lnTo>
                      <a:pt x="233" y="240"/>
                    </a:lnTo>
                    <a:lnTo>
                      <a:pt x="236" y="240"/>
                    </a:lnTo>
                    <a:lnTo>
                      <a:pt x="236" y="240"/>
                    </a:lnTo>
                    <a:lnTo>
                      <a:pt x="240" y="238"/>
                    </a:lnTo>
                    <a:lnTo>
                      <a:pt x="242" y="237"/>
                    </a:lnTo>
                    <a:lnTo>
                      <a:pt x="242" y="237"/>
                    </a:lnTo>
                    <a:lnTo>
                      <a:pt x="245" y="234"/>
                    </a:lnTo>
                    <a:lnTo>
                      <a:pt x="245" y="234"/>
                    </a:lnTo>
                    <a:lnTo>
                      <a:pt x="248" y="232"/>
                    </a:lnTo>
                    <a:lnTo>
                      <a:pt x="248" y="232"/>
                    </a:lnTo>
                    <a:lnTo>
                      <a:pt x="252" y="229"/>
                    </a:lnTo>
                    <a:lnTo>
                      <a:pt x="256" y="228"/>
                    </a:lnTo>
                    <a:lnTo>
                      <a:pt x="256" y="228"/>
                    </a:lnTo>
                    <a:lnTo>
                      <a:pt x="260" y="228"/>
                    </a:lnTo>
                    <a:lnTo>
                      <a:pt x="264" y="226"/>
                    </a:lnTo>
                    <a:lnTo>
                      <a:pt x="264" y="226"/>
                    </a:lnTo>
                    <a:lnTo>
                      <a:pt x="266" y="224"/>
                    </a:lnTo>
                    <a:lnTo>
                      <a:pt x="266" y="224"/>
                    </a:lnTo>
                    <a:lnTo>
                      <a:pt x="268" y="224"/>
                    </a:lnTo>
                    <a:lnTo>
                      <a:pt x="270" y="224"/>
                    </a:lnTo>
                    <a:lnTo>
                      <a:pt x="272" y="225"/>
                    </a:lnTo>
                    <a:lnTo>
                      <a:pt x="273" y="225"/>
                    </a:lnTo>
                    <a:lnTo>
                      <a:pt x="273" y="225"/>
                    </a:lnTo>
                    <a:lnTo>
                      <a:pt x="278" y="222"/>
                    </a:lnTo>
                    <a:lnTo>
                      <a:pt x="284" y="220"/>
                    </a:lnTo>
                    <a:lnTo>
                      <a:pt x="284" y="220"/>
                    </a:lnTo>
                    <a:lnTo>
                      <a:pt x="288" y="220"/>
                    </a:lnTo>
                    <a:lnTo>
                      <a:pt x="292" y="221"/>
                    </a:lnTo>
                    <a:lnTo>
                      <a:pt x="292" y="221"/>
                    </a:lnTo>
                    <a:lnTo>
                      <a:pt x="297" y="224"/>
                    </a:lnTo>
                    <a:lnTo>
                      <a:pt x="301" y="226"/>
                    </a:lnTo>
                    <a:lnTo>
                      <a:pt x="301" y="226"/>
                    </a:lnTo>
                    <a:lnTo>
                      <a:pt x="308" y="229"/>
                    </a:lnTo>
                    <a:lnTo>
                      <a:pt x="313" y="232"/>
                    </a:lnTo>
                    <a:lnTo>
                      <a:pt x="313" y="232"/>
                    </a:lnTo>
                    <a:lnTo>
                      <a:pt x="321" y="237"/>
                    </a:lnTo>
                    <a:lnTo>
                      <a:pt x="321" y="237"/>
                    </a:lnTo>
                    <a:lnTo>
                      <a:pt x="326" y="241"/>
                    </a:lnTo>
                    <a:lnTo>
                      <a:pt x="326" y="241"/>
                    </a:lnTo>
                    <a:lnTo>
                      <a:pt x="329" y="243"/>
                    </a:lnTo>
                    <a:lnTo>
                      <a:pt x="329" y="243"/>
                    </a:lnTo>
                    <a:lnTo>
                      <a:pt x="330" y="246"/>
                    </a:lnTo>
                    <a:lnTo>
                      <a:pt x="332" y="249"/>
                    </a:lnTo>
                    <a:lnTo>
                      <a:pt x="332" y="249"/>
                    </a:lnTo>
                    <a:lnTo>
                      <a:pt x="333" y="249"/>
                    </a:lnTo>
                    <a:lnTo>
                      <a:pt x="333" y="247"/>
                    </a:lnTo>
                    <a:lnTo>
                      <a:pt x="334" y="246"/>
                    </a:lnTo>
                    <a:lnTo>
                      <a:pt x="334" y="246"/>
                    </a:lnTo>
                    <a:lnTo>
                      <a:pt x="333" y="245"/>
                    </a:lnTo>
                    <a:lnTo>
                      <a:pt x="333" y="243"/>
                    </a:lnTo>
                    <a:lnTo>
                      <a:pt x="333" y="243"/>
                    </a:lnTo>
                    <a:lnTo>
                      <a:pt x="330" y="242"/>
                    </a:lnTo>
                    <a:lnTo>
                      <a:pt x="329" y="241"/>
                    </a:lnTo>
                    <a:lnTo>
                      <a:pt x="329" y="241"/>
                    </a:lnTo>
                    <a:lnTo>
                      <a:pt x="330" y="238"/>
                    </a:lnTo>
                    <a:lnTo>
                      <a:pt x="332" y="236"/>
                    </a:lnTo>
                    <a:lnTo>
                      <a:pt x="332" y="236"/>
                    </a:lnTo>
                    <a:lnTo>
                      <a:pt x="334" y="233"/>
                    </a:lnTo>
                    <a:lnTo>
                      <a:pt x="337" y="233"/>
                    </a:lnTo>
                    <a:lnTo>
                      <a:pt x="337" y="233"/>
                    </a:lnTo>
                    <a:lnTo>
                      <a:pt x="342" y="234"/>
                    </a:lnTo>
                    <a:lnTo>
                      <a:pt x="342" y="234"/>
                    </a:lnTo>
                    <a:lnTo>
                      <a:pt x="346" y="234"/>
                    </a:lnTo>
                    <a:lnTo>
                      <a:pt x="346" y="234"/>
                    </a:lnTo>
                    <a:lnTo>
                      <a:pt x="354" y="236"/>
                    </a:lnTo>
                    <a:lnTo>
                      <a:pt x="358" y="236"/>
                    </a:lnTo>
                    <a:lnTo>
                      <a:pt x="362" y="237"/>
                    </a:lnTo>
                    <a:lnTo>
                      <a:pt x="362" y="237"/>
                    </a:lnTo>
                    <a:lnTo>
                      <a:pt x="367" y="240"/>
                    </a:lnTo>
                    <a:lnTo>
                      <a:pt x="367" y="240"/>
                    </a:lnTo>
                    <a:lnTo>
                      <a:pt x="369" y="238"/>
                    </a:lnTo>
                    <a:lnTo>
                      <a:pt x="371" y="238"/>
                    </a:lnTo>
                    <a:lnTo>
                      <a:pt x="371" y="238"/>
                    </a:lnTo>
                    <a:lnTo>
                      <a:pt x="374" y="238"/>
                    </a:lnTo>
                    <a:lnTo>
                      <a:pt x="375" y="238"/>
                    </a:lnTo>
                    <a:lnTo>
                      <a:pt x="377" y="238"/>
                    </a:lnTo>
                    <a:lnTo>
                      <a:pt x="377" y="238"/>
                    </a:lnTo>
                    <a:lnTo>
                      <a:pt x="379" y="236"/>
                    </a:lnTo>
                    <a:lnTo>
                      <a:pt x="382" y="233"/>
                    </a:lnTo>
                    <a:lnTo>
                      <a:pt x="382" y="229"/>
                    </a:lnTo>
                    <a:lnTo>
                      <a:pt x="381" y="226"/>
                    </a:lnTo>
                    <a:lnTo>
                      <a:pt x="381" y="226"/>
                    </a:lnTo>
                    <a:lnTo>
                      <a:pt x="377" y="225"/>
                    </a:lnTo>
                    <a:lnTo>
                      <a:pt x="374" y="224"/>
                    </a:lnTo>
                    <a:lnTo>
                      <a:pt x="374" y="224"/>
                    </a:lnTo>
                    <a:lnTo>
                      <a:pt x="371" y="221"/>
                    </a:lnTo>
                    <a:lnTo>
                      <a:pt x="371" y="221"/>
                    </a:lnTo>
                    <a:lnTo>
                      <a:pt x="370" y="220"/>
                    </a:lnTo>
                    <a:lnTo>
                      <a:pt x="369" y="218"/>
                    </a:lnTo>
                    <a:lnTo>
                      <a:pt x="369" y="218"/>
                    </a:lnTo>
                    <a:lnTo>
                      <a:pt x="370" y="218"/>
                    </a:lnTo>
                    <a:lnTo>
                      <a:pt x="370" y="218"/>
                    </a:lnTo>
                    <a:lnTo>
                      <a:pt x="373" y="218"/>
                    </a:lnTo>
                    <a:lnTo>
                      <a:pt x="373" y="218"/>
                    </a:lnTo>
                    <a:lnTo>
                      <a:pt x="375" y="220"/>
                    </a:lnTo>
                    <a:lnTo>
                      <a:pt x="375" y="220"/>
                    </a:lnTo>
                    <a:lnTo>
                      <a:pt x="379" y="221"/>
                    </a:lnTo>
                    <a:lnTo>
                      <a:pt x="381" y="221"/>
                    </a:lnTo>
                    <a:lnTo>
                      <a:pt x="382" y="221"/>
                    </a:lnTo>
                    <a:lnTo>
                      <a:pt x="382" y="221"/>
                    </a:lnTo>
                    <a:lnTo>
                      <a:pt x="386" y="220"/>
                    </a:lnTo>
                    <a:lnTo>
                      <a:pt x="386" y="220"/>
                    </a:lnTo>
                    <a:lnTo>
                      <a:pt x="389" y="217"/>
                    </a:lnTo>
                    <a:lnTo>
                      <a:pt x="389" y="217"/>
                    </a:lnTo>
                    <a:lnTo>
                      <a:pt x="393" y="217"/>
                    </a:lnTo>
                    <a:lnTo>
                      <a:pt x="397" y="217"/>
                    </a:lnTo>
                    <a:lnTo>
                      <a:pt x="397" y="217"/>
                    </a:lnTo>
                    <a:lnTo>
                      <a:pt x="401" y="218"/>
                    </a:lnTo>
                    <a:lnTo>
                      <a:pt x="403" y="216"/>
                    </a:lnTo>
                    <a:lnTo>
                      <a:pt x="403" y="216"/>
                    </a:lnTo>
                    <a:lnTo>
                      <a:pt x="405" y="214"/>
                    </a:lnTo>
                    <a:lnTo>
                      <a:pt x="407" y="214"/>
                    </a:lnTo>
                    <a:lnTo>
                      <a:pt x="407" y="214"/>
                    </a:lnTo>
                    <a:lnTo>
                      <a:pt x="411" y="214"/>
                    </a:lnTo>
                    <a:lnTo>
                      <a:pt x="411" y="214"/>
                    </a:lnTo>
                    <a:lnTo>
                      <a:pt x="411" y="213"/>
                    </a:lnTo>
                    <a:lnTo>
                      <a:pt x="411" y="213"/>
                    </a:lnTo>
                    <a:lnTo>
                      <a:pt x="409" y="210"/>
                    </a:lnTo>
                    <a:lnTo>
                      <a:pt x="405" y="209"/>
                    </a:lnTo>
                    <a:lnTo>
                      <a:pt x="405" y="209"/>
                    </a:lnTo>
                    <a:lnTo>
                      <a:pt x="402" y="209"/>
                    </a:lnTo>
                    <a:lnTo>
                      <a:pt x="398" y="209"/>
                    </a:lnTo>
                    <a:lnTo>
                      <a:pt x="398" y="209"/>
                    </a:lnTo>
                    <a:lnTo>
                      <a:pt x="397" y="208"/>
                    </a:lnTo>
                    <a:lnTo>
                      <a:pt x="397" y="206"/>
                    </a:lnTo>
                    <a:lnTo>
                      <a:pt x="397" y="202"/>
                    </a:lnTo>
                    <a:lnTo>
                      <a:pt x="397" y="202"/>
                    </a:lnTo>
                    <a:lnTo>
                      <a:pt x="397" y="193"/>
                    </a:lnTo>
                    <a:lnTo>
                      <a:pt x="397" y="193"/>
                    </a:lnTo>
                    <a:lnTo>
                      <a:pt x="394" y="189"/>
                    </a:lnTo>
                    <a:lnTo>
                      <a:pt x="391" y="185"/>
                    </a:lnTo>
                    <a:lnTo>
                      <a:pt x="391" y="185"/>
                    </a:lnTo>
                    <a:lnTo>
                      <a:pt x="387" y="181"/>
                    </a:lnTo>
                    <a:lnTo>
                      <a:pt x="385" y="179"/>
                    </a:lnTo>
                    <a:lnTo>
                      <a:pt x="385" y="179"/>
                    </a:lnTo>
                    <a:lnTo>
                      <a:pt x="383" y="176"/>
                    </a:lnTo>
                    <a:lnTo>
                      <a:pt x="383" y="173"/>
                    </a:lnTo>
                    <a:lnTo>
                      <a:pt x="383" y="173"/>
                    </a:lnTo>
                    <a:lnTo>
                      <a:pt x="383" y="172"/>
                    </a:lnTo>
                    <a:lnTo>
                      <a:pt x="383" y="172"/>
                    </a:lnTo>
                    <a:lnTo>
                      <a:pt x="385" y="172"/>
                    </a:lnTo>
                    <a:lnTo>
                      <a:pt x="387" y="172"/>
                    </a:lnTo>
                    <a:lnTo>
                      <a:pt x="391" y="172"/>
                    </a:lnTo>
                    <a:lnTo>
                      <a:pt x="391" y="172"/>
                    </a:lnTo>
                    <a:lnTo>
                      <a:pt x="397" y="173"/>
                    </a:lnTo>
                    <a:lnTo>
                      <a:pt x="402" y="175"/>
                    </a:lnTo>
                    <a:lnTo>
                      <a:pt x="402" y="175"/>
                    </a:lnTo>
                    <a:lnTo>
                      <a:pt x="407" y="177"/>
                    </a:lnTo>
                    <a:lnTo>
                      <a:pt x="409" y="177"/>
                    </a:lnTo>
                    <a:lnTo>
                      <a:pt x="411" y="177"/>
                    </a:lnTo>
                    <a:lnTo>
                      <a:pt x="411" y="177"/>
                    </a:lnTo>
                    <a:lnTo>
                      <a:pt x="414" y="176"/>
                    </a:lnTo>
                    <a:lnTo>
                      <a:pt x="415" y="173"/>
                    </a:lnTo>
                    <a:lnTo>
                      <a:pt x="417" y="168"/>
                    </a:lnTo>
                    <a:lnTo>
                      <a:pt x="417" y="168"/>
                    </a:lnTo>
                    <a:lnTo>
                      <a:pt x="415" y="167"/>
                    </a:lnTo>
                    <a:lnTo>
                      <a:pt x="414" y="164"/>
                    </a:lnTo>
                    <a:lnTo>
                      <a:pt x="414" y="164"/>
                    </a:lnTo>
                    <a:lnTo>
                      <a:pt x="413" y="160"/>
                    </a:lnTo>
                    <a:lnTo>
                      <a:pt x="411" y="156"/>
                    </a:lnTo>
                    <a:lnTo>
                      <a:pt x="411" y="156"/>
                    </a:lnTo>
                    <a:lnTo>
                      <a:pt x="411" y="151"/>
                    </a:lnTo>
                    <a:lnTo>
                      <a:pt x="411" y="148"/>
                    </a:lnTo>
                    <a:lnTo>
                      <a:pt x="410" y="146"/>
                    </a:lnTo>
                    <a:lnTo>
                      <a:pt x="410" y="146"/>
                    </a:lnTo>
                    <a:lnTo>
                      <a:pt x="406" y="139"/>
                    </a:lnTo>
                    <a:lnTo>
                      <a:pt x="406" y="136"/>
                    </a:lnTo>
                    <a:lnTo>
                      <a:pt x="409" y="134"/>
                    </a:lnTo>
                    <a:lnTo>
                      <a:pt x="409" y="134"/>
                    </a:lnTo>
                    <a:lnTo>
                      <a:pt x="414" y="132"/>
                    </a:lnTo>
                    <a:lnTo>
                      <a:pt x="414" y="132"/>
                    </a:lnTo>
                    <a:lnTo>
                      <a:pt x="417" y="130"/>
                    </a:lnTo>
                    <a:lnTo>
                      <a:pt x="417" y="130"/>
                    </a:lnTo>
                    <a:lnTo>
                      <a:pt x="419" y="130"/>
                    </a:lnTo>
                    <a:lnTo>
                      <a:pt x="421" y="128"/>
                    </a:lnTo>
                    <a:lnTo>
                      <a:pt x="421" y="128"/>
                    </a:lnTo>
                    <a:lnTo>
                      <a:pt x="421" y="126"/>
                    </a:lnTo>
                    <a:lnTo>
                      <a:pt x="421" y="123"/>
                    </a:lnTo>
                    <a:lnTo>
                      <a:pt x="421" y="123"/>
                    </a:lnTo>
                    <a:lnTo>
                      <a:pt x="421" y="120"/>
                    </a:lnTo>
                    <a:lnTo>
                      <a:pt x="422" y="119"/>
                    </a:lnTo>
                    <a:lnTo>
                      <a:pt x="423" y="118"/>
                    </a:lnTo>
                    <a:lnTo>
                      <a:pt x="426" y="118"/>
                    </a:lnTo>
                    <a:lnTo>
                      <a:pt x="426" y="118"/>
                    </a:lnTo>
                    <a:lnTo>
                      <a:pt x="426" y="115"/>
                    </a:lnTo>
                    <a:close/>
                  </a:path>
                </a:pathLst>
              </a:custGeom>
              <a:solidFill>
                <a:schemeClr val="accent6">
                  <a:lumMod val="50000"/>
                </a:schemeClr>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09" name="Freeform 74">
                <a:extLst>
                  <a:ext uri="{FF2B5EF4-FFF2-40B4-BE49-F238E27FC236}">
                    <a16:creationId xmlns:a16="http://schemas.microsoft.com/office/drawing/2014/main" id="{88C118DC-8249-4F04-BF0F-E91C2C7092A2}"/>
                  </a:ext>
                </a:extLst>
              </p:cNvPr>
              <p:cNvSpPr>
                <a:spLocks/>
              </p:cNvSpPr>
              <p:nvPr/>
            </p:nvSpPr>
            <p:spPr bwMode="auto">
              <a:xfrm>
                <a:off x="4317784" y="5313479"/>
                <a:ext cx="818324" cy="660806"/>
              </a:xfrm>
              <a:custGeom>
                <a:avLst/>
                <a:gdLst>
                  <a:gd name="T0" fmla="*/ 418 w 426"/>
                  <a:gd name="T1" fmla="*/ 95 h 344"/>
                  <a:gd name="T2" fmla="*/ 405 w 426"/>
                  <a:gd name="T3" fmla="*/ 68 h 344"/>
                  <a:gd name="T4" fmla="*/ 406 w 426"/>
                  <a:gd name="T5" fmla="*/ 56 h 344"/>
                  <a:gd name="T6" fmla="*/ 409 w 426"/>
                  <a:gd name="T7" fmla="*/ 21 h 344"/>
                  <a:gd name="T8" fmla="*/ 402 w 426"/>
                  <a:gd name="T9" fmla="*/ 8 h 344"/>
                  <a:gd name="T10" fmla="*/ 386 w 426"/>
                  <a:gd name="T11" fmla="*/ 9 h 344"/>
                  <a:gd name="T12" fmla="*/ 357 w 426"/>
                  <a:gd name="T13" fmla="*/ 16 h 344"/>
                  <a:gd name="T14" fmla="*/ 332 w 426"/>
                  <a:gd name="T15" fmla="*/ 16 h 344"/>
                  <a:gd name="T16" fmla="*/ 321 w 426"/>
                  <a:gd name="T17" fmla="*/ 37 h 344"/>
                  <a:gd name="T18" fmla="*/ 306 w 426"/>
                  <a:gd name="T19" fmla="*/ 61 h 344"/>
                  <a:gd name="T20" fmla="*/ 325 w 426"/>
                  <a:gd name="T21" fmla="*/ 58 h 344"/>
                  <a:gd name="T22" fmla="*/ 308 w 426"/>
                  <a:gd name="T23" fmla="*/ 85 h 344"/>
                  <a:gd name="T24" fmla="*/ 282 w 426"/>
                  <a:gd name="T25" fmla="*/ 113 h 344"/>
                  <a:gd name="T26" fmla="*/ 273 w 426"/>
                  <a:gd name="T27" fmla="*/ 128 h 344"/>
                  <a:gd name="T28" fmla="*/ 265 w 426"/>
                  <a:gd name="T29" fmla="*/ 144 h 344"/>
                  <a:gd name="T30" fmla="*/ 225 w 426"/>
                  <a:gd name="T31" fmla="*/ 146 h 344"/>
                  <a:gd name="T32" fmla="*/ 203 w 426"/>
                  <a:gd name="T33" fmla="*/ 143 h 344"/>
                  <a:gd name="T34" fmla="*/ 164 w 426"/>
                  <a:gd name="T35" fmla="*/ 144 h 344"/>
                  <a:gd name="T36" fmla="*/ 152 w 426"/>
                  <a:gd name="T37" fmla="*/ 163 h 344"/>
                  <a:gd name="T38" fmla="*/ 123 w 426"/>
                  <a:gd name="T39" fmla="*/ 176 h 344"/>
                  <a:gd name="T40" fmla="*/ 119 w 426"/>
                  <a:gd name="T41" fmla="*/ 204 h 344"/>
                  <a:gd name="T42" fmla="*/ 103 w 426"/>
                  <a:gd name="T43" fmla="*/ 232 h 344"/>
                  <a:gd name="T44" fmla="*/ 83 w 426"/>
                  <a:gd name="T45" fmla="*/ 246 h 344"/>
                  <a:gd name="T46" fmla="*/ 72 w 426"/>
                  <a:gd name="T47" fmla="*/ 254 h 344"/>
                  <a:gd name="T48" fmla="*/ 68 w 426"/>
                  <a:gd name="T49" fmla="*/ 271 h 344"/>
                  <a:gd name="T50" fmla="*/ 50 w 426"/>
                  <a:gd name="T51" fmla="*/ 290 h 344"/>
                  <a:gd name="T52" fmla="*/ 27 w 426"/>
                  <a:gd name="T53" fmla="*/ 304 h 344"/>
                  <a:gd name="T54" fmla="*/ 2 w 426"/>
                  <a:gd name="T55" fmla="*/ 311 h 344"/>
                  <a:gd name="T56" fmla="*/ 18 w 426"/>
                  <a:gd name="T57" fmla="*/ 323 h 344"/>
                  <a:gd name="T58" fmla="*/ 40 w 426"/>
                  <a:gd name="T59" fmla="*/ 325 h 344"/>
                  <a:gd name="T60" fmla="*/ 56 w 426"/>
                  <a:gd name="T61" fmla="*/ 337 h 344"/>
                  <a:gd name="T62" fmla="*/ 63 w 426"/>
                  <a:gd name="T63" fmla="*/ 324 h 344"/>
                  <a:gd name="T64" fmla="*/ 67 w 426"/>
                  <a:gd name="T65" fmla="*/ 311 h 344"/>
                  <a:gd name="T66" fmla="*/ 79 w 426"/>
                  <a:gd name="T67" fmla="*/ 307 h 344"/>
                  <a:gd name="T68" fmla="*/ 95 w 426"/>
                  <a:gd name="T69" fmla="*/ 300 h 344"/>
                  <a:gd name="T70" fmla="*/ 107 w 426"/>
                  <a:gd name="T71" fmla="*/ 284 h 344"/>
                  <a:gd name="T72" fmla="*/ 133 w 426"/>
                  <a:gd name="T73" fmla="*/ 281 h 344"/>
                  <a:gd name="T74" fmla="*/ 155 w 426"/>
                  <a:gd name="T75" fmla="*/ 284 h 344"/>
                  <a:gd name="T76" fmla="*/ 152 w 426"/>
                  <a:gd name="T77" fmla="*/ 274 h 344"/>
                  <a:gd name="T78" fmla="*/ 155 w 426"/>
                  <a:gd name="T79" fmla="*/ 271 h 344"/>
                  <a:gd name="T80" fmla="*/ 163 w 426"/>
                  <a:gd name="T81" fmla="*/ 283 h 344"/>
                  <a:gd name="T82" fmla="*/ 183 w 426"/>
                  <a:gd name="T83" fmla="*/ 290 h 344"/>
                  <a:gd name="T84" fmla="*/ 209 w 426"/>
                  <a:gd name="T85" fmla="*/ 300 h 344"/>
                  <a:gd name="T86" fmla="*/ 222 w 426"/>
                  <a:gd name="T87" fmla="*/ 279 h 344"/>
                  <a:gd name="T88" fmla="*/ 221 w 426"/>
                  <a:gd name="T89" fmla="*/ 267 h 344"/>
                  <a:gd name="T90" fmla="*/ 224 w 426"/>
                  <a:gd name="T91" fmla="*/ 253 h 344"/>
                  <a:gd name="T92" fmla="*/ 226 w 426"/>
                  <a:gd name="T93" fmla="*/ 232 h 344"/>
                  <a:gd name="T94" fmla="*/ 252 w 426"/>
                  <a:gd name="T95" fmla="*/ 229 h 344"/>
                  <a:gd name="T96" fmla="*/ 278 w 426"/>
                  <a:gd name="T97" fmla="*/ 222 h 344"/>
                  <a:gd name="T98" fmla="*/ 321 w 426"/>
                  <a:gd name="T99" fmla="*/ 237 h 344"/>
                  <a:gd name="T100" fmla="*/ 333 w 426"/>
                  <a:gd name="T101" fmla="*/ 243 h 344"/>
                  <a:gd name="T102" fmla="*/ 346 w 426"/>
                  <a:gd name="T103" fmla="*/ 234 h 344"/>
                  <a:gd name="T104" fmla="*/ 377 w 426"/>
                  <a:gd name="T105" fmla="*/ 238 h 344"/>
                  <a:gd name="T106" fmla="*/ 369 w 426"/>
                  <a:gd name="T107" fmla="*/ 218 h 344"/>
                  <a:gd name="T108" fmla="*/ 386 w 426"/>
                  <a:gd name="T109" fmla="*/ 220 h 344"/>
                  <a:gd name="T110" fmla="*/ 411 w 426"/>
                  <a:gd name="T111" fmla="*/ 214 h 344"/>
                  <a:gd name="T112" fmla="*/ 397 w 426"/>
                  <a:gd name="T113" fmla="*/ 193 h 344"/>
                  <a:gd name="T114" fmla="*/ 385 w 426"/>
                  <a:gd name="T115" fmla="*/ 172 h 344"/>
                  <a:gd name="T116" fmla="*/ 417 w 426"/>
                  <a:gd name="T117" fmla="*/ 168 h 344"/>
                  <a:gd name="T118" fmla="*/ 406 w 426"/>
                  <a:gd name="T119" fmla="*/ 136 h 344"/>
                  <a:gd name="T120" fmla="*/ 421 w 426"/>
                  <a:gd name="T121" fmla="*/ 12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26" h="344">
                    <a:moveTo>
                      <a:pt x="426" y="115"/>
                    </a:moveTo>
                    <a:lnTo>
                      <a:pt x="426" y="115"/>
                    </a:lnTo>
                    <a:lnTo>
                      <a:pt x="425" y="113"/>
                    </a:lnTo>
                    <a:lnTo>
                      <a:pt x="423" y="111"/>
                    </a:lnTo>
                    <a:lnTo>
                      <a:pt x="423" y="111"/>
                    </a:lnTo>
                    <a:lnTo>
                      <a:pt x="419" y="107"/>
                    </a:lnTo>
                    <a:lnTo>
                      <a:pt x="419" y="106"/>
                    </a:lnTo>
                    <a:lnTo>
                      <a:pt x="418" y="103"/>
                    </a:lnTo>
                    <a:lnTo>
                      <a:pt x="418" y="103"/>
                    </a:lnTo>
                    <a:lnTo>
                      <a:pt x="419" y="101"/>
                    </a:lnTo>
                    <a:lnTo>
                      <a:pt x="419" y="101"/>
                    </a:lnTo>
                    <a:lnTo>
                      <a:pt x="418" y="95"/>
                    </a:lnTo>
                    <a:lnTo>
                      <a:pt x="418" y="95"/>
                    </a:lnTo>
                    <a:lnTo>
                      <a:pt x="415" y="91"/>
                    </a:lnTo>
                    <a:lnTo>
                      <a:pt x="413" y="87"/>
                    </a:lnTo>
                    <a:lnTo>
                      <a:pt x="413" y="87"/>
                    </a:lnTo>
                    <a:lnTo>
                      <a:pt x="410" y="83"/>
                    </a:lnTo>
                    <a:lnTo>
                      <a:pt x="407" y="81"/>
                    </a:lnTo>
                    <a:lnTo>
                      <a:pt x="407" y="81"/>
                    </a:lnTo>
                    <a:lnTo>
                      <a:pt x="405" y="78"/>
                    </a:lnTo>
                    <a:lnTo>
                      <a:pt x="405" y="77"/>
                    </a:lnTo>
                    <a:lnTo>
                      <a:pt x="406" y="74"/>
                    </a:lnTo>
                    <a:lnTo>
                      <a:pt x="406" y="72"/>
                    </a:lnTo>
                    <a:lnTo>
                      <a:pt x="406" y="72"/>
                    </a:lnTo>
                    <a:lnTo>
                      <a:pt x="406" y="69"/>
                    </a:lnTo>
                    <a:lnTo>
                      <a:pt x="405" y="68"/>
                    </a:lnTo>
                    <a:lnTo>
                      <a:pt x="401" y="65"/>
                    </a:lnTo>
                    <a:lnTo>
                      <a:pt x="401" y="65"/>
                    </a:lnTo>
                    <a:lnTo>
                      <a:pt x="401" y="65"/>
                    </a:lnTo>
                    <a:lnTo>
                      <a:pt x="401" y="65"/>
                    </a:lnTo>
                    <a:lnTo>
                      <a:pt x="403" y="64"/>
                    </a:lnTo>
                    <a:lnTo>
                      <a:pt x="403" y="64"/>
                    </a:lnTo>
                    <a:lnTo>
                      <a:pt x="406" y="64"/>
                    </a:lnTo>
                    <a:lnTo>
                      <a:pt x="406" y="62"/>
                    </a:lnTo>
                    <a:lnTo>
                      <a:pt x="407" y="62"/>
                    </a:lnTo>
                    <a:lnTo>
                      <a:pt x="407" y="62"/>
                    </a:lnTo>
                    <a:lnTo>
                      <a:pt x="407" y="60"/>
                    </a:lnTo>
                    <a:lnTo>
                      <a:pt x="406" y="56"/>
                    </a:lnTo>
                    <a:lnTo>
                      <a:pt x="406" y="56"/>
                    </a:lnTo>
                    <a:lnTo>
                      <a:pt x="405" y="53"/>
                    </a:lnTo>
                    <a:lnTo>
                      <a:pt x="403" y="49"/>
                    </a:lnTo>
                    <a:lnTo>
                      <a:pt x="403" y="49"/>
                    </a:lnTo>
                    <a:lnTo>
                      <a:pt x="403" y="48"/>
                    </a:lnTo>
                    <a:lnTo>
                      <a:pt x="403" y="45"/>
                    </a:lnTo>
                    <a:lnTo>
                      <a:pt x="405" y="41"/>
                    </a:lnTo>
                    <a:lnTo>
                      <a:pt x="405" y="41"/>
                    </a:lnTo>
                    <a:lnTo>
                      <a:pt x="403" y="37"/>
                    </a:lnTo>
                    <a:lnTo>
                      <a:pt x="402" y="32"/>
                    </a:lnTo>
                    <a:lnTo>
                      <a:pt x="402" y="32"/>
                    </a:lnTo>
                    <a:lnTo>
                      <a:pt x="406" y="27"/>
                    </a:lnTo>
                    <a:lnTo>
                      <a:pt x="407" y="24"/>
                    </a:lnTo>
                    <a:lnTo>
                      <a:pt x="409" y="21"/>
                    </a:lnTo>
                    <a:lnTo>
                      <a:pt x="409" y="21"/>
                    </a:lnTo>
                    <a:lnTo>
                      <a:pt x="406" y="19"/>
                    </a:lnTo>
                    <a:lnTo>
                      <a:pt x="405" y="17"/>
                    </a:lnTo>
                    <a:lnTo>
                      <a:pt x="405" y="16"/>
                    </a:lnTo>
                    <a:lnTo>
                      <a:pt x="405" y="13"/>
                    </a:lnTo>
                    <a:lnTo>
                      <a:pt x="405" y="13"/>
                    </a:lnTo>
                    <a:lnTo>
                      <a:pt x="406" y="11"/>
                    </a:lnTo>
                    <a:lnTo>
                      <a:pt x="407" y="11"/>
                    </a:lnTo>
                    <a:lnTo>
                      <a:pt x="406" y="9"/>
                    </a:lnTo>
                    <a:lnTo>
                      <a:pt x="406" y="9"/>
                    </a:lnTo>
                    <a:lnTo>
                      <a:pt x="406" y="8"/>
                    </a:lnTo>
                    <a:lnTo>
                      <a:pt x="405" y="8"/>
                    </a:lnTo>
                    <a:lnTo>
                      <a:pt x="402" y="8"/>
                    </a:lnTo>
                    <a:lnTo>
                      <a:pt x="402" y="8"/>
                    </a:lnTo>
                    <a:lnTo>
                      <a:pt x="401" y="7"/>
                    </a:lnTo>
                    <a:lnTo>
                      <a:pt x="399" y="5"/>
                    </a:lnTo>
                    <a:lnTo>
                      <a:pt x="397" y="1"/>
                    </a:lnTo>
                    <a:lnTo>
                      <a:pt x="397" y="1"/>
                    </a:lnTo>
                    <a:lnTo>
                      <a:pt x="394" y="0"/>
                    </a:lnTo>
                    <a:lnTo>
                      <a:pt x="393" y="0"/>
                    </a:lnTo>
                    <a:lnTo>
                      <a:pt x="393" y="0"/>
                    </a:lnTo>
                    <a:lnTo>
                      <a:pt x="389" y="1"/>
                    </a:lnTo>
                    <a:lnTo>
                      <a:pt x="386" y="4"/>
                    </a:lnTo>
                    <a:lnTo>
                      <a:pt x="386" y="4"/>
                    </a:lnTo>
                    <a:lnTo>
                      <a:pt x="386" y="7"/>
                    </a:lnTo>
                    <a:lnTo>
                      <a:pt x="386" y="9"/>
                    </a:lnTo>
                    <a:lnTo>
                      <a:pt x="386" y="11"/>
                    </a:lnTo>
                    <a:lnTo>
                      <a:pt x="383" y="11"/>
                    </a:lnTo>
                    <a:lnTo>
                      <a:pt x="383" y="11"/>
                    </a:lnTo>
                    <a:lnTo>
                      <a:pt x="379" y="11"/>
                    </a:lnTo>
                    <a:lnTo>
                      <a:pt x="379" y="11"/>
                    </a:lnTo>
                    <a:lnTo>
                      <a:pt x="374" y="11"/>
                    </a:lnTo>
                    <a:lnTo>
                      <a:pt x="374" y="11"/>
                    </a:lnTo>
                    <a:lnTo>
                      <a:pt x="370" y="12"/>
                    </a:lnTo>
                    <a:lnTo>
                      <a:pt x="367" y="13"/>
                    </a:lnTo>
                    <a:lnTo>
                      <a:pt x="365" y="16"/>
                    </a:lnTo>
                    <a:lnTo>
                      <a:pt x="361" y="17"/>
                    </a:lnTo>
                    <a:lnTo>
                      <a:pt x="361" y="17"/>
                    </a:lnTo>
                    <a:lnTo>
                      <a:pt x="357" y="16"/>
                    </a:lnTo>
                    <a:lnTo>
                      <a:pt x="352" y="16"/>
                    </a:lnTo>
                    <a:lnTo>
                      <a:pt x="352" y="16"/>
                    </a:lnTo>
                    <a:lnTo>
                      <a:pt x="350" y="17"/>
                    </a:lnTo>
                    <a:lnTo>
                      <a:pt x="348" y="20"/>
                    </a:lnTo>
                    <a:lnTo>
                      <a:pt x="348" y="20"/>
                    </a:lnTo>
                    <a:lnTo>
                      <a:pt x="344" y="20"/>
                    </a:lnTo>
                    <a:lnTo>
                      <a:pt x="342" y="19"/>
                    </a:lnTo>
                    <a:lnTo>
                      <a:pt x="341" y="16"/>
                    </a:lnTo>
                    <a:lnTo>
                      <a:pt x="338" y="15"/>
                    </a:lnTo>
                    <a:lnTo>
                      <a:pt x="338" y="15"/>
                    </a:lnTo>
                    <a:lnTo>
                      <a:pt x="334" y="15"/>
                    </a:lnTo>
                    <a:lnTo>
                      <a:pt x="332" y="16"/>
                    </a:lnTo>
                    <a:lnTo>
                      <a:pt x="332" y="16"/>
                    </a:lnTo>
                    <a:lnTo>
                      <a:pt x="330" y="16"/>
                    </a:lnTo>
                    <a:lnTo>
                      <a:pt x="329" y="16"/>
                    </a:lnTo>
                    <a:lnTo>
                      <a:pt x="328" y="16"/>
                    </a:lnTo>
                    <a:lnTo>
                      <a:pt x="328" y="16"/>
                    </a:lnTo>
                    <a:lnTo>
                      <a:pt x="326" y="17"/>
                    </a:lnTo>
                    <a:lnTo>
                      <a:pt x="326" y="20"/>
                    </a:lnTo>
                    <a:lnTo>
                      <a:pt x="326" y="23"/>
                    </a:lnTo>
                    <a:lnTo>
                      <a:pt x="328" y="27"/>
                    </a:lnTo>
                    <a:lnTo>
                      <a:pt x="329" y="29"/>
                    </a:lnTo>
                    <a:lnTo>
                      <a:pt x="329" y="29"/>
                    </a:lnTo>
                    <a:lnTo>
                      <a:pt x="328" y="33"/>
                    </a:lnTo>
                    <a:lnTo>
                      <a:pt x="325" y="35"/>
                    </a:lnTo>
                    <a:lnTo>
                      <a:pt x="321" y="37"/>
                    </a:lnTo>
                    <a:lnTo>
                      <a:pt x="317" y="37"/>
                    </a:lnTo>
                    <a:lnTo>
                      <a:pt x="317" y="37"/>
                    </a:lnTo>
                    <a:lnTo>
                      <a:pt x="313" y="38"/>
                    </a:lnTo>
                    <a:lnTo>
                      <a:pt x="310" y="38"/>
                    </a:lnTo>
                    <a:lnTo>
                      <a:pt x="309" y="40"/>
                    </a:lnTo>
                    <a:lnTo>
                      <a:pt x="309" y="40"/>
                    </a:lnTo>
                    <a:lnTo>
                      <a:pt x="308" y="42"/>
                    </a:lnTo>
                    <a:lnTo>
                      <a:pt x="308" y="45"/>
                    </a:lnTo>
                    <a:lnTo>
                      <a:pt x="308" y="45"/>
                    </a:lnTo>
                    <a:lnTo>
                      <a:pt x="308" y="52"/>
                    </a:lnTo>
                    <a:lnTo>
                      <a:pt x="306" y="58"/>
                    </a:lnTo>
                    <a:lnTo>
                      <a:pt x="306" y="58"/>
                    </a:lnTo>
                    <a:lnTo>
                      <a:pt x="306" y="61"/>
                    </a:lnTo>
                    <a:lnTo>
                      <a:pt x="305" y="64"/>
                    </a:lnTo>
                    <a:lnTo>
                      <a:pt x="305" y="64"/>
                    </a:lnTo>
                    <a:lnTo>
                      <a:pt x="306" y="66"/>
                    </a:lnTo>
                    <a:lnTo>
                      <a:pt x="308" y="69"/>
                    </a:lnTo>
                    <a:lnTo>
                      <a:pt x="308" y="69"/>
                    </a:lnTo>
                    <a:lnTo>
                      <a:pt x="306" y="74"/>
                    </a:lnTo>
                    <a:lnTo>
                      <a:pt x="306" y="74"/>
                    </a:lnTo>
                    <a:lnTo>
                      <a:pt x="309" y="72"/>
                    </a:lnTo>
                    <a:lnTo>
                      <a:pt x="312" y="69"/>
                    </a:lnTo>
                    <a:lnTo>
                      <a:pt x="312" y="69"/>
                    </a:lnTo>
                    <a:lnTo>
                      <a:pt x="318" y="64"/>
                    </a:lnTo>
                    <a:lnTo>
                      <a:pt x="318" y="64"/>
                    </a:lnTo>
                    <a:lnTo>
                      <a:pt x="325" y="58"/>
                    </a:lnTo>
                    <a:lnTo>
                      <a:pt x="329" y="57"/>
                    </a:lnTo>
                    <a:lnTo>
                      <a:pt x="333" y="57"/>
                    </a:lnTo>
                    <a:lnTo>
                      <a:pt x="333" y="57"/>
                    </a:lnTo>
                    <a:lnTo>
                      <a:pt x="332" y="58"/>
                    </a:lnTo>
                    <a:lnTo>
                      <a:pt x="328" y="60"/>
                    </a:lnTo>
                    <a:lnTo>
                      <a:pt x="322" y="62"/>
                    </a:lnTo>
                    <a:lnTo>
                      <a:pt x="322" y="62"/>
                    </a:lnTo>
                    <a:lnTo>
                      <a:pt x="320" y="66"/>
                    </a:lnTo>
                    <a:lnTo>
                      <a:pt x="317" y="70"/>
                    </a:lnTo>
                    <a:lnTo>
                      <a:pt x="317" y="70"/>
                    </a:lnTo>
                    <a:lnTo>
                      <a:pt x="313" y="77"/>
                    </a:lnTo>
                    <a:lnTo>
                      <a:pt x="308" y="85"/>
                    </a:lnTo>
                    <a:lnTo>
                      <a:pt x="308" y="85"/>
                    </a:lnTo>
                    <a:lnTo>
                      <a:pt x="305" y="90"/>
                    </a:lnTo>
                    <a:lnTo>
                      <a:pt x="305" y="90"/>
                    </a:lnTo>
                    <a:lnTo>
                      <a:pt x="302" y="94"/>
                    </a:lnTo>
                    <a:lnTo>
                      <a:pt x="300" y="97"/>
                    </a:lnTo>
                    <a:lnTo>
                      <a:pt x="300" y="97"/>
                    </a:lnTo>
                    <a:lnTo>
                      <a:pt x="297" y="99"/>
                    </a:lnTo>
                    <a:lnTo>
                      <a:pt x="293" y="102"/>
                    </a:lnTo>
                    <a:lnTo>
                      <a:pt x="293" y="102"/>
                    </a:lnTo>
                    <a:lnTo>
                      <a:pt x="289" y="105"/>
                    </a:lnTo>
                    <a:lnTo>
                      <a:pt x="285" y="109"/>
                    </a:lnTo>
                    <a:lnTo>
                      <a:pt x="285" y="109"/>
                    </a:lnTo>
                    <a:lnTo>
                      <a:pt x="285" y="110"/>
                    </a:lnTo>
                    <a:lnTo>
                      <a:pt x="282" y="113"/>
                    </a:lnTo>
                    <a:lnTo>
                      <a:pt x="282" y="113"/>
                    </a:lnTo>
                    <a:lnTo>
                      <a:pt x="281" y="114"/>
                    </a:lnTo>
                    <a:lnTo>
                      <a:pt x="278" y="115"/>
                    </a:lnTo>
                    <a:lnTo>
                      <a:pt x="278" y="115"/>
                    </a:lnTo>
                    <a:lnTo>
                      <a:pt x="278" y="118"/>
                    </a:lnTo>
                    <a:lnTo>
                      <a:pt x="277" y="119"/>
                    </a:lnTo>
                    <a:lnTo>
                      <a:pt x="277" y="119"/>
                    </a:lnTo>
                    <a:lnTo>
                      <a:pt x="276" y="122"/>
                    </a:lnTo>
                    <a:lnTo>
                      <a:pt x="273" y="124"/>
                    </a:lnTo>
                    <a:lnTo>
                      <a:pt x="273" y="124"/>
                    </a:lnTo>
                    <a:lnTo>
                      <a:pt x="273" y="124"/>
                    </a:lnTo>
                    <a:lnTo>
                      <a:pt x="273" y="124"/>
                    </a:lnTo>
                    <a:lnTo>
                      <a:pt x="273" y="128"/>
                    </a:lnTo>
                    <a:lnTo>
                      <a:pt x="273" y="128"/>
                    </a:lnTo>
                    <a:lnTo>
                      <a:pt x="272" y="131"/>
                    </a:lnTo>
                    <a:lnTo>
                      <a:pt x="270" y="134"/>
                    </a:lnTo>
                    <a:lnTo>
                      <a:pt x="270" y="134"/>
                    </a:lnTo>
                    <a:lnTo>
                      <a:pt x="270" y="136"/>
                    </a:lnTo>
                    <a:lnTo>
                      <a:pt x="272" y="138"/>
                    </a:lnTo>
                    <a:lnTo>
                      <a:pt x="272" y="140"/>
                    </a:lnTo>
                    <a:lnTo>
                      <a:pt x="273" y="142"/>
                    </a:lnTo>
                    <a:lnTo>
                      <a:pt x="273" y="142"/>
                    </a:lnTo>
                    <a:lnTo>
                      <a:pt x="272" y="144"/>
                    </a:lnTo>
                    <a:lnTo>
                      <a:pt x="270" y="146"/>
                    </a:lnTo>
                    <a:lnTo>
                      <a:pt x="265" y="144"/>
                    </a:lnTo>
                    <a:lnTo>
                      <a:pt x="265" y="144"/>
                    </a:lnTo>
                    <a:lnTo>
                      <a:pt x="262" y="144"/>
                    </a:lnTo>
                    <a:lnTo>
                      <a:pt x="258" y="146"/>
                    </a:lnTo>
                    <a:lnTo>
                      <a:pt x="252" y="146"/>
                    </a:lnTo>
                    <a:lnTo>
                      <a:pt x="252" y="146"/>
                    </a:lnTo>
                    <a:lnTo>
                      <a:pt x="246" y="147"/>
                    </a:lnTo>
                    <a:lnTo>
                      <a:pt x="242" y="148"/>
                    </a:lnTo>
                    <a:lnTo>
                      <a:pt x="237" y="150"/>
                    </a:lnTo>
                    <a:lnTo>
                      <a:pt x="232" y="148"/>
                    </a:lnTo>
                    <a:lnTo>
                      <a:pt x="232" y="148"/>
                    </a:lnTo>
                    <a:lnTo>
                      <a:pt x="230" y="147"/>
                    </a:lnTo>
                    <a:lnTo>
                      <a:pt x="228" y="146"/>
                    </a:lnTo>
                    <a:lnTo>
                      <a:pt x="228" y="146"/>
                    </a:lnTo>
                    <a:lnTo>
                      <a:pt x="225" y="146"/>
                    </a:lnTo>
                    <a:lnTo>
                      <a:pt x="225" y="146"/>
                    </a:lnTo>
                    <a:lnTo>
                      <a:pt x="220" y="143"/>
                    </a:lnTo>
                    <a:lnTo>
                      <a:pt x="217" y="143"/>
                    </a:lnTo>
                    <a:lnTo>
                      <a:pt x="214" y="143"/>
                    </a:lnTo>
                    <a:lnTo>
                      <a:pt x="214" y="143"/>
                    </a:lnTo>
                    <a:lnTo>
                      <a:pt x="212" y="144"/>
                    </a:lnTo>
                    <a:lnTo>
                      <a:pt x="209" y="144"/>
                    </a:lnTo>
                    <a:lnTo>
                      <a:pt x="209" y="144"/>
                    </a:lnTo>
                    <a:lnTo>
                      <a:pt x="207" y="144"/>
                    </a:lnTo>
                    <a:lnTo>
                      <a:pt x="207" y="144"/>
                    </a:lnTo>
                    <a:lnTo>
                      <a:pt x="205" y="143"/>
                    </a:lnTo>
                    <a:lnTo>
                      <a:pt x="205" y="143"/>
                    </a:lnTo>
                    <a:lnTo>
                      <a:pt x="203" y="143"/>
                    </a:lnTo>
                    <a:lnTo>
                      <a:pt x="199" y="142"/>
                    </a:lnTo>
                    <a:lnTo>
                      <a:pt x="199" y="142"/>
                    </a:lnTo>
                    <a:lnTo>
                      <a:pt x="197" y="140"/>
                    </a:lnTo>
                    <a:lnTo>
                      <a:pt x="195" y="140"/>
                    </a:lnTo>
                    <a:lnTo>
                      <a:pt x="195" y="140"/>
                    </a:lnTo>
                    <a:lnTo>
                      <a:pt x="192" y="142"/>
                    </a:lnTo>
                    <a:lnTo>
                      <a:pt x="191" y="143"/>
                    </a:lnTo>
                    <a:lnTo>
                      <a:pt x="191" y="143"/>
                    </a:lnTo>
                    <a:lnTo>
                      <a:pt x="183" y="143"/>
                    </a:lnTo>
                    <a:lnTo>
                      <a:pt x="183" y="143"/>
                    </a:lnTo>
                    <a:lnTo>
                      <a:pt x="173" y="144"/>
                    </a:lnTo>
                    <a:lnTo>
                      <a:pt x="164" y="144"/>
                    </a:lnTo>
                    <a:lnTo>
                      <a:pt x="164" y="144"/>
                    </a:lnTo>
                    <a:lnTo>
                      <a:pt x="157" y="146"/>
                    </a:lnTo>
                    <a:lnTo>
                      <a:pt x="153" y="147"/>
                    </a:lnTo>
                    <a:lnTo>
                      <a:pt x="152" y="148"/>
                    </a:lnTo>
                    <a:lnTo>
                      <a:pt x="152" y="148"/>
                    </a:lnTo>
                    <a:lnTo>
                      <a:pt x="153" y="151"/>
                    </a:lnTo>
                    <a:lnTo>
                      <a:pt x="153" y="154"/>
                    </a:lnTo>
                    <a:lnTo>
                      <a:pt x="153" y="154"/>
                    </a:lnTo>
                    <a:lnTo>
                      <a:pt x="151" y="155"/>
                    </a:lnTo>
                    <a:lnTo>
                      <a:pt x="149" y="155"/>
                    </a:lnTo>
                    <a:lnTo>
                      <a:pt x="149" y="155"/>
                    </a:lnTo>
                    <a:lnTo>
                      <a:pt x="149" y="158"/>
                    </a:lnTo>
                    <a:lnTo>
                      <a:pt x="151" y="160"/>
                    </a:lnTo>
                    <a:lnTo>
                      <a:pt x="152" y="163"/>
                    </a:lnTo>
                    <a:lnTo>
                      <a:pt x="153" y="165"/>
                    </a:lnTo>
                    <a:lnTo>
                      <a:pt x="153" y="165"/>
                    </a:lnTo>
                    <a:lnTo>
                      <a:pt x="151" y="171"/>
                    </a:lnTo>
                    <a:lnTo>
                      <a:pt x="147" y="175"/>
                    </a:lnTo>
                    <a:lnTo>
                      <a:pt x="147" y="175"/>
                    </a:lnTo>
                    <a:lnTo>
                      <a:pt x="143" y="177"/>
                    </a:lnTo>
                    <a:lnTo>
                      <a:pt x="137" y="180"/>
                    </a:lnTo>
                    <a:lnTo>
                      <a:pt x="137" y="180"/>
                    </a:lnTo>
                    <a:lnTo>
                      <a:pt x="133" y="179"/>
                    </a:lnTo>
                    <a:lnTo>
                      <a:pt x="129" y="177"/>
                    </a:lnTo>
                    <a:lnTo>
                      <a:pt x="129" y="177"/>
                    </a:lnTo>
                    <a:lnTo>
                      <a:pt x="125" y="176"/>
                    </a:lnTo>
                    <a:lnTo>
                      <a:pt x="123" y="176"/>
                    </a:lnTo>
                    <a:lnTo>
                      <a:pt x="120" y="177"/>
                    </a:lnTo>
                    <a:lnTo>
                      <a:pt x="120" y="177"/>
                    </a:lnTo>
                    <a:lnTo>
                      <a:pt x="120" y="181"/>
                    </a:lnTo>
                    <a:lnTo>
                      <a:pt x="120" y="185"/>
                    </a:lnTo>
                    <a:lnTo>
                      <a:pt x="120" y="185"/>
                    </a:lnTo>
                    <a:lnTo>
                      <a:pt x="120" y="187"/>
                    </a:lnTo>
                    <a:lnTo>
                      <a:pt x="120" y="187"/>
                    </a:lnTo>
                    <a:lnTo>
                      <a:pt x="120" y="187"/>
                    </a:lnTo>
                    <a:lnTo>
                      <a:pt x="119" y="189"/>
                    </a:lnTo>
                    <a:lnTo>
                      <a:pt x="117" y="193"/>
                    </a:lnTo>
                    <a:lnTo>
                      <a:pt x="117" y="193"/>
                    </a:lnTo>
                    <a:lnTo>
                      <a:pt x="117" y="199"/>
                    </a:lnTo>
                    <a:lnTo>
                      <a:pt x="119" y="204"/>
                    </a:lnTo>
                    <a:lnTo>
                      <a:pt x="119" y="204"/>
                    </a:lnTo>
                    <a:lnTo>
                      <a:pt x="119" y="208"/>
                    </a:lnTo>
                    <a:lnTo>
                      <a:pt x="117" y="212"/>
                    </a:lnTo>
                    <a:lnTo>
                      <a:pt x="117" y="212"/>
                    </a:lnTo>
                    <a:lnTo>
                      <a:pt x="117" y="214"/>
                    </a:lnTo>
                    <a:lnTo>
                      <a:pt x="116" y="216"/>
                    </a:lnTo>
                    <a:lnTo>
                      <a:pt x="116" y="216"/>
                    </a:lnTo>
                    <a:lnTo>
                      <a:pt x="113" y="218"/>
                    </a:lnTo>
                    <a:lnTo>
                      <a:pt x="109" y="221"/>
                    </a:lnTo>
                    <a:lnTo>
                      <a:pt x="109" y="221"/>
                    </a:lnTo>
                    <a:lnTo>
                      <a:pt x="105" y="226"/>
                    </a:lnTo>
                    <a:lnTo>
                      <a:pt x="103" y="232"/>
                    </a:lnTo>
                    <a:lnTo>
                      <a:pt x="103" y="232"/>
                    </a:lnTo>
                    <a:lnTo>
                      <a:pt x="100" y="233"/>
                    </a:lnTo>
                    <a:lnTo>
                      <a:pt x="99" y="234"/>
                    </a:lnTo>
                    <a:lnTo>
                      <a:pt x="99" y="234"/>
                    </a:lnTo>
                    <a:lnTo>
                      <a:pt x="97" y="238"/>
                    </a:lnTo>
                    <a:lnTo>
                      <a:pt x="97" y="238"/>
                    </a:lnTo>
                    <a:lnTo>
                      <a:pt x="96" y="241"/>
                    </a:lnTo>
                    <a:lnTo>
                      <a:pt x="95" y="242"/>
                    </a:lnTo>
                    <a:lnTo>
                      <a:pt x="91" y="245"/>
                    </a:lnTo>
                    <a:lnTo>
                      <a:pt x="91" y="245"/>
                    </a:lnTo>
                    <a:lnTo>
                      <a:pt x="88" y="245"/>
                    </a:lnTo>
                    <a:lnTo>
                      <a:pt x="84" y="245"/>
                    </a:lnTo>
                    <a:lnTo>
                      <a:pt x="84" y="245"/>
                    </a:lnTo>
                    <a:lnTo>
                      <a:pt x="83" y="246"/>
                    </a:lnTo>
                    <a:lnTo>
                      <a:pt x="81" y="247"/>
                    </a:lnTo>
                    <a:lnTo>
                      <a:pt x="83" y="250"/>
                    </a:lnTo>
                    <a:lnTo>
                      <a:pt x="83" y="250"/>
                    </a:lnTo>
                    <a:lnTo>
                      <a:pt x="84" y="253"/>
                    </a:lnTo>
                    <a:lnTo>
                      <a:pt x="84" y="253"/>
                    </a:lnTo>
                    <a:lnTo>
                      <a:pt x="87" y="255"/>
                    </a:lnTo>
                    <a:lnTo>
                      <a:pt x="87" y="255"/>
                    </a:lnTo>
                    <a:lnTo>
                      <a:pt x="83" y="254"/>
                    </a:lnTo>
                    <a:lnTo>
                      <a:pt x="80" y="253"/>
                    </a:lnTo>
                    <a:lnTo>
                      <a:pt x="79" y="251"/>
                    </a:lnTo>
                    <a:lnTo>
                      <a:pt x="79" y="251"/>
                    </a:lnTo>
                    <a:lnTo>
                      <a:pt x="75" y="253"/>
                    </a:lnTo>
                    <a:lnTo>
                      <a:pt x="72" y="254"/>
                    </a:lnTo>
                    <a:lnTo>
                      <a:pt x="71" y="255"/>
                    </a:lnTo>
                    <a:lnTo>
                      <a:pt x="71" y="255"/>
                    </a:lnTo>
                    <a:lnTo>
                      <a:pt x="69" y="261"/>
                    </a:lnTo>
                    <a:lnTo>
                      <a:pt x="69" y="261"/>
                    </a:lnTo>
                    <a:lnTo>
                      <a:pt x="69" y="262"/>
                    </a:lnTo>
                    <a:lnTo>
                      <a:pt x="69" y="263"/>
                    </a:lnTo>
                    <a:lnTo>
                      <a:pt x="69" y="263"/>
                    </a:lnTo>
                    <a:lnTo>
                      <a:pt x="69" y="267"/>
                    </a:lnTo>
                    <a:lnTo>
                      <a:pt x="69" y="267"/>
                    </a:lnTo>
                    <a:lnTo>
                      <a:pt x="68" y="269"/>
                    </a:lnTo>
                    <a:lnTo>
                      <a:pt x="68" y="269"/>
                    </a:lnTo>
                    <a:lnTo>
                      <a:pt x="68" y="271"/>
                    </a:lnTo>
                    <a:lnTo>
                      <a:pt x="68" y="271"/>
                    </a:lnTo>
                    <a:lnTo>
                      <a:pt x="67" y="273"/>
                    </a:lnTo>
                    <a:lnTo>
                      <a:pt x="64" y="274"/>
                    </a:lnTo>
                    <a:lnTo>
                      <a:pt x="62" y="274"/>
                    </a:lnTo>
                    <a:lnTo>
                      <a:pt x="60" y="275"/>
                    </a:lnTo>
                    <a:lnTo>
                      <a:pt x="60" y="275"/>
                    </a:lnTo>
                    <a:lnTo>
                      <a:pt x="59" y="277"/>
                    </a:lnTo>
                    <a:lnTo>
                      <a:pt x="59" y="278"/>
                    </a:lnTo>
                    <a:lnTo>
                      <a:pt x="59" y="282"/>
                    </a:lnTo>
                    <a:lnTo>
                      <a:pt x="59" y="282"/>
                    </a:lnTo>
                    <a:lnTo>
                      <a:pt x="56" y="284"/>
                    </a:lnTo>
                    <a:lnTo>
                      <a:pt x="52" y="286"/>
                    </a:lnTo>
                    <a:lnTo>
                      <a:pt x="52" y="286"/>
                    </a:lnTo>
                    <a:lnTo>
                      <a:pt x="50" y="290"/>
                    </a:lnTo>
                    <a:lnTo>
                      <a:pt x="50" y="290"/>
                    </a:lnTo>
                    <a:lnTo>
                      <a:pt x="47" y="291"/>
                    </a:lnTo>
                    <a:lnTo>
                      <a:pt x="44" y="292"/>
                    </a:lnTo>
                    <a:lnTo>
                      <a:pt x="44" y="292"/>
                    </a:lnTo>
                    <a:lnTo>
                      <a:pt x="42" y="296"/>
                    </a:lnTo>
                    <a:lnTo>
                      <a:pt x="42" y="296"/>
                    </a:lnTo>
                    <a:lnTo>
                      <a:pt x="38" y="299"/>
                    </a:lnTo>
                    <a:lnTo>
                      <a:pt x="34" y="300"/>
                    </a:lnTo>
                    <a:lnTo>
                      <a:pt x="34" y="300"/>
                    </a:lnTo>
                    <a:lnTo>
                      <a:pt x="32" y="303"/>
                    </a:lnTo>
                    <a:lnTo>
                      <a:pt x="28" y="306"/>
                    </a:lnTo>
                    <a:lnTo>
                      <a:pt x="28" y="306"/>
                    </a:lnTo>
                    <a:lnTo>
                      <a:pt x="27" y="304"/>
                    </a:lnTo>
                    <a:lnTo>
                      <a:pt x="26" y="304"/>
                    </a:lnTo>
                    <a:lnTo>
                      <a:pt x="26" y="304"/>
                    </a:lnTo>
                    <a:lnTo>
                      <a:pt x="23" y="303"/>
                    </a:lnTo>
                    <a:lnTo>
                      <a:pt x="20" y="304"/>
                    </a:lnTo>
                    <a:lnTo>
                      <a:pt x="20" y="304"/>
                    </a:lnTo>
                    <a:lnTo>
                      <a:pt x="16" y="306"/>
                    </a:lnTo>
                    <a:lnTo>
                      <a:pt x="16" y="306"/>
                    </a:lnTo>
                    <a:lnTo>
                      <a:pt x="14" y="306"/>
                    </a:lnTo>
                    <a:lnTo>
                      <a:pt x="11" y="307"/>
                    </a:lnTo>
                    <a:lnTo>
                      <a:pt x="11" y="307"/>
                    </a:lnTo>
                    <a:lnTo>
                      <a:pt x="6" y="308"/>
                    </a:lnTo>
                    <a:lnTo>
                      <a:pt x="2" y="311"/>
                    </a:lnTo>
                    <a:lnTo>
                      <a:pt x="2" y="311"/>
                    </a:lnTo>
                    <a:lnTo>
                      <a:pt x="2" y="316"/>
                    </a:lnTo>
                    <a:lnTo>
                      <a:pt x="2" y="323"/>
                    </a:lnTo>
                    <a:lnTo>
                      <a:pt x="2" y="323"/>
                    </a:lnTo>
                    <a:lnTo>
                      <a:pt x="0" y="327"/>
                    </a:lnTo>
                    <a:lnTo>
                      <a:pt x="2" y="328"/>
                    </a:lnTo>
                    <a:lnTo>
                      <a:pt x="3" y="329"/>
                    </a:lnTo>
                    <a:lnTo>
                      <a:pt x="3" y="329"/>
                    </a:lnTo>
                    <a:lnTo>
                      <a:pt x="8" y="331"/>
                    </a:lnTo>
                    <a:lnTo>
                      <a:pt x="12" y="329"/>
                    </a:lnTo>
                    <a:lnTo>
                      <a:pt x="12" y="329"/>
                    </a:lnTo>
                    <a:lnTo>
                      <a:pt x="15" y="329"/>
                    </a:lnTo>
                    <a:lnTo>
                      <a:pt x="16" y="328"/>
                    </a:lnTo>
                    <a:lnTo>
                      <a:pt x="18" y="323"/>
                    </a:lnTo>
                    <a:lnTo>
                      <a:pt x="18" y="323"/>
                    </a:lnTo>
                    <a:lnTo>
                      <a:pt x="19" y="319"/>
                    </a:lnTo>
                    <a:lnTo>
                      <a:pt x="22" y="318"/>
                    </a:lnTo>
                    <a:lnTo>
                      <a:pt x="22" y="318"/>
                    </a:lnTo>
                    <a:lnTo>
                      <a:pt x="24" y="318"/>
                    </a:lnTo>
                    <a:lnTo>
                      <a:pt x="27" y="318"/>
                    </a:lnTo>
                    <a:lnTo>
                      <a:pt x="31" y="320"/>
                    </a:lnTo>
                    <a:lnTo>
                      <a:pt x="31" y="320"/>
                    </a:lnTo>
                    <a:lnTo>
                      <a:pt x="38" y="323"/>
                    </a:lnTo>
                    <a:lnTo>
                      <a:pt x="38" y="323"/>
                    </a:lnTo>
                    <a:lnTo>
                      <a:pt x="39" y="324"/>
                    </a:lnTo>
                    <a:lnTo>
                      <a:pt x="40" y="325"/>
                    </a:lnTo>
                    <a:lnTo>
                      <a:pt x="40" y="325"/>
                    </a:lnTo>
                    <a:lnTo>
                      <a:pt x="43" y="327"/>
                    </a:lnTo>
                    <a:lnTo>
                      <a:pt x="46" y="329"/>
                    </a:lnTo>
                    <a:lnTo>
                      <a:pt x="46" y="329"/>
                    </a:lnTo>
                    <a:lnTo>
                      <a:pt x="47" y="333"/>
                    </a:lnTo>
                    <a:lnTo>
                      <a:pt x="47" y="333"/>
                    </a:lnTo>
                    <a:lnTo>
                      <a:pt x="48" y="339"/>
                    </a:lnTo>
                    <a:lnTo>
                      <a:pt x="50" y="343"/>
                    </a:lnTo>
                    <a:lnTo>
                      <a:pt x="50" y="343"/>
                    </a:lnTo>
                    <a:lnTo>
                      <a:pt x="51" y="344"/>
                    </a:lnTo>
                    <a:lnTo>
                      <a:pt x="51" y="344"/>
                    </a:lnTo>
                    <a:lnTo>
                      <a:pt x="54" y="343"/>
                    </a:lnTo>
                    <a:lnTo>
                      <a:pt x="56" y="337"/>
                    </a:lnTo>
                    <a:lnTo>
                      <a:pt x="56" y="337"/>
                    </a:lnTo>
                    <a:lnTo>
                      <a:pt x="59" y="336"/>
                    </a:lnTo>
                    <a:lnTo>
                      <a:pt x="60" y="336"/>
                    </a:lnTo>
                    <a:lnTo>
                      <a:pt x="60" y="336"/>
                    </a:lnTo>
                    <a:lnTo>
                      <a:pt x="62" y="335"/>
                    </a:lnTo>
                    <a:lnTo>
                      <a:pt x="63" y="333"/>
                    </a:lnTo>
                    <a:lnTo>
                      <a:pt x="63" y="333"/>
                    </a:lnTo>
                    <a:lnTo>
                      <a:pt x="65" y="332"/>
                    </a:lnTo>
                    <a:lnTo>
                      <a:pt x="67" y="331"/>
                    </a:lnTo>
                    <a:lnTo>
                      <a:pt x="67" y="331"/>
                    </a:lnTo>
                    <a:lnTo>
                      <a:pt x="67" y="327"/>
                    </a:lnTo>
                    <a:lnTo>
                      <a:pt x="65" y="324"/>
                    </a:lnTo>
                    <a:lnTo>
                      <a:pt x="65" y="324"/>
                    </a:lnTo>
                    <a:lnTo>
                      <a:pt x="63" y="324"/>
                    </a:lnTo>
                    <a:lnTo>
                      <a:pt x="62" y="323"/>
                    </a:lnTo>
                    <a:lnTo>
                      <a:pt x="62" y="322"/>
                    </a:lnTo>
                    <a:lnTo>
                      <a:pt x="62" y="322"/>
                    </a:lnTo>
                    <a:lnTo>
                      <a:pt x="63" y="322"/>
                    </a:lnTo>
                    <a:lnTo>
                      <a:pt x="63" y="320"/>
                    </a:lnTo>
                    <a:lnTo>
                      <a:pt x="63" y="320"/>
                    </a:lnTo>
                    <a:lnTo>
                      <a:pt x="64" y="318"/>
                    </a:lnTo>
                    <a:lnTo>
                      <a:pt x="64" y="318"/>
                    </a:lnTo>
                    <a:lnTo>
                      <a:pt x="65" y="316"/>
                    </a:lnTo>
                    <a:lnTo>
                      <a:pt x="67" y="316"/>
                    </a:lnTo>
                    <a:lnTo>
                      <a:pt x="67" y="316"/>
                    </a:lnTo>
                    <a:lnTo>
                      <a:pt x="68" y="314"/>
                    </a:lnTo>
                    <a:lnTo>
                      <a:pt x="67" y="311"/>
                    </a:lnTo>
                    <a:lnTo>
                      <a:pt x="67" y="311"/>
                    </a:lnTo>
                    <a:lnTo>
                      <a:pt x="67" y="304"/>
                    </a:lnTo>
                    <a:lnTo>
                      <a:pt x="67" y="304"/>
                    </a:lnTo>
                    <a:lnTo>
                      <a:pt x="69" y="307"/>
                    </a:lnTo>
                    <a:lnTo>
                      <a:pt x="71" y="311"/>
                    </a:lnTo>
                    <a:lnTo>
                      <a:pt x="71" y="311"/>
                    </a:lnTo>
                    <a:lnTo>
                      <a:pt x="71" y="312"/>
                    </a:lnTo>
                    <a:lnTo>
                      <a:pt x="71" y="314"/>
                    </a:lnTo>
                    <a:lnTo>
                      <a:pt x="72" y="314"/>
                    </a:lnTo>
                    <a:lnTo>
                      <a:pt x="72" y="314"/>
                    </a:lnTo>
                    <a:lnTo>
                      <a:pt x="75" y="311"/>
                    </a:lnTo>
                    <a:lnTo>
                      <a:pt x="75" y="311"/>
                    </a:lnTo>
                    <a:lnTo>
                      <a:pt x="79" y="307"/>
                    </a:lnTo>
                    <a:lnTo>
                      <a:pt x="79" y="307"/>
                    </a:lnTo>
                    <a:lnTo>
                      <a:pt x="80" y="306"/>
                    </a:lnTo>
                    <a:lnTo>
                      <a:pt x="81" y="306"/>
                    </a:lnTo>
                    <a:lnTo>
                      <a:pt x="81" y="306"/>
                    </a:lnTo>
                    <a:lnTo>
                      <a:pt x="84" y="304"/>
                    </a:lnTo>
                    <a:lnTo>
                      <a:pt x="87" y="302"/>
                    </a:lnTo>
                    <a:lnTo>
                      <a:pt x="87" y="302"/>
                    </a:lnTo>
                    <a:lnTo>
                      <a:pt x="88" y="302"/>
                    </a:lnTo>
                    <a:lnTo>
                      <a:pt x="89" y="302"/>
                    </a:lnTo>
                    <a:lnTo>
                      <a:pt x="91" y="302"/>
                    </a:lnTo>
                    <a:lnTo>
                      <a:pt x="92" y="302"/>
                    </a:lnTo>
                    <a:lnTo>
                      <a:pt x="92" y="302"/>
                    </a:lnTo>
                    <a:lnTo>
                      <a:pt x="95" y="300"/>
                    </a:lnTo>
                    <a:lnTo>
                      <a:pt x="96" y="298"/>
                    </a:lnTo>
                    <a:lnTo>
                      <a:pt x="96" y="298"/>
                    </a:lnTo>
                    <a:lnTo>
                      <a:pt x="96" y="295"/>
                    </a:lnTo>
                    <a:lnTo>
                      <a:pt x="96" y="295"/>
                    </a:lnTo>
                    <a:lnTo>
                      <a:pt x="97" y="292"/>
                    </a:lnTo>
                    <a:lnTo>
                      <a:pt x="97" y="292"/>
                    </a:lnTo>
                    <a:lnTo>
                      <a:pt x="97" y="288"/>
                    </a:lnTo>
                    <a:lnTo>
                      <a:pt x="99" y="286"/>
                    </a:lnTo>
                    <a:lnTo>
                      <a:pt x="99" y="286"/>
                    </a:lnTo>
                    <a:lnTo>
                      <a:pt x="101" y="284"/>
                    </a:lnTo>
                    <a:lnTo>
                      <a:pt x="104" y="284"/>
                    </a:lnTo>
                    <a:lnTo>
                      <a:pt x="104" y="284"/>
                    </a:lnTo>
                    <a:lnTo>
                      <a:pt x="107" y="284"/>
                    </a:lnTo>
                    <a:lnTo>
                      <a:pt x="107" y="284"/>
                    </a:lnTo>
                    <a:lnTo>
                      <a:pt x="108" y="286"/>
                    </a:lnTo>
                    <a:lnTo>
                      <a:pt x="108" y="286"/>
                    </a:lnTo>
                    <a:lnTo>
                      <a:pt x="111" y="286"/>
                    </a:lnTo>
                    <a:lnTo>
                      <a:pt x="113" y="286"/>
                    </a:lnTo>
                    <a:lnTo>
                      <a:pt x="113" y="286"/>
                    </a:lnTo>
                    <a:lnTo>
                      <a:pt x="119" y="286"/>
                    </a:lnTo>
                    <a:lnTo>
                      <a:pt x="123" y="286"/>
                    </a:lnTo>
                    <a:lnTo>
                      <a:pt x="123" y="286"/>
                    </a:lnTo>
                    <a:lnTo>
                      <a:pt x="127" y="284"/>
                    </a:lnTo>
                    <a:lnTo>
                      <a:pt x="131" y="283"/>
                    </a:lnTo>
                    <a:lnTo>
                      <a:pt x="131" y="283"/>
                    </a:lnTo>
                    <a:lnTo>
                      <a:pt x="133" y="281"/>
                    </a:lnTo>
                    <a:lnTo>
                      <a:pt x="136" y="279"/>
                    </a:lnTo>
                    <a:lnTo>
                      <a:pt x="136" y="279"/>
                    </a:lnTo>
                    <a:lnTo>
                      <a:pt x="140" y="279"/>
                    </a:lnTo>
                    <a:lnTo>
                      <a:pt x="143" y="281"/>
                    </a:lnTo>
                    <a:lnTo>
                      <a:pt x="143" y="281"/>
                    </a:lnTo>
                    <a:lnTo>
                      <a:pt x="147" y="282"/>
                    </a:lnTo>
                    <a:lnTo>
                      <a:pt x="147" y="282"/>
                    </a:lnTo>
                    <a:lnTo>
                      <a:pt x="151" y="283"/>
                    </a:lnTo>
                    <a:lnTo>
                      <a:pt x="151" y="283"/>
                    </a:lnTo>
                    <a:lnTo>
                      <a:pt x="152" y="286"/>
                    </a:lnTo>
                    <a:lnTo>
                      <a:pt x="153" y="286"/>
                    </a:lnTo>
                    <a:lnTo>
                      <a:pt x="153" y="286"/>
                    </a:lnTo>
                    <a:lnTo>
                      <a:pt x="155" y="284"/>
                    </a:lnTo>
                    <a:lnTo>
                      <a:pt x="155" y="283"/>
                    </a:lnTo>
                    <a:lnTo>
                      <a:pt x="155" y="283"/>
                    </a:lnTo>
                    <a:lnTo>
                      <a:pt x="155" y="279"/>
                    </a:lnTo>
                    <a:lnTo>
                      <a:pt x="155" y="279"/>
                    </a:lnTo>
                    <a:lnTo>
                      <a:pt x="152" y="278"/>
                    </a:lnTo>
                    <a:lnTo>
                      <a:pt x="151" y="278"/>
                    </a:lnTo>
                    <a:lnTo>
                      <a:pt x="148" y="278"/>
                    </a:lnTo>
                    <a:lnTo>
                      <a:pt x="147" y="277"/>
                    </a:lnTo>
                    <a:lnTo>
                      <a:pt x="147" y="277"/>
                    </a:lnTo>
                    <a:lnTo>
                      <a:pt x="147" y="275"/>
                    </a:lnTo>
                    <a:lnTo>
                      <a:pt x="148" y="275"/>
                    </a:lnTo>
                    <a:lnTo>
                      <a:pt x="152" y="274"/>
                    </a:lnTo>
                    <a:lnTo>
                      <a:pt x="152" y="274"/>
                    </a:lnTo>
                    <a:lnTo>
                      <a:pt x="153" y="273"/>
                    </a:lnTo>
                    <a:lnTo>
                      <a:pt x="152" y="271"/>
                    </a:lnTo>
                    <a:lnTo>
                      <a:pt x="151" y="270"/>
                    </a:lnTo>
                    <a:lnTo>
                      <a:pt x="151" y="269"/>
                    </a:lnTo>
                    <a:lnTo>
                      <a:pt x="151" y="269"/>
                    </a:lnTo>
                    <a:lnTo>
                      <a:pt x="153" y="267"/>
                    </a:lnTo>
                    <a:lnTo>
                      <a:pt x="153" y="267"/>
                    </a:lnTo>
                    <a:lnTo>
                      <a:pt x="156" y="266"/>
                    </a:lnTo>
                    <a:lnTo>
                      <a:pt x="157" y="266"/>
                    </a:lnTo>
                    <a:lnTo>
                      <a:pt x="157" y="266"/>
                    </a:lnTo>
                    <a:lnTo>
                      <a:pt x="156" y="269"/>
                    </a:lnTo>
                    <a:lnTo>
                      <a:pt x="155" y="271"/>
                    </a:lnTo>
                    <a:lnTo>
                      <a:pt x="155" y="271"/>
                    </a:lnTo>
                    <a:lnTo>
                      <a:pt x="155" y="273"/>
                    </a:lnTo>
                    <a:lnTo>
                      <a:pt x="155" y="274"/>
                    </a:lnTo>
                    <a:lnTo>
                      <a:pt x="155" y="274"/>
                    </a:lnTo>
                    <a:lnTo>
                      <a:pt x="156" y="277"/>
                    </a:lnTo>
                    <a:lnTo>
                      <a:pt x="156" y="277"/>
                    </a:lnTo>
                    <a:lnTo>
                      <a:pt x="157" y="278"/>
                    </a:lnTo>
                    <a:lnTo>
                      <a:pt x="159" y="279"/>
                    </a:lnTo>
                    <a:lnTo>
                      <a:pt x="159" y="279"/>
                    </a:lnTo>
                    <a:lnTo>
                      <a:pt x="163" y="279"/>
                    </a:lnTo>
                    <a:lnTo>
                      <a:pt x="163" y="279"/>
                    </a:lnTo>
                    <a:lnTo>
                      <a:pt x="163" y="281"/>
                    </a:lnTo>
                    <a:lnTo>
                      <a:pt x="163" y="283"/>
                    </a:lnTo>
                    <a:lnTo>
                      <a:pt x="163" y="283"/>
                    </a:lnTo>
                    <a:lnTo>
                      <a:pt x="164" y="286"/>
                    </a:lnTo>
                    <a:lnTo>
                      <a:pt x="164" y="286"/>
                    </a:lnTo>
                    <a:lnTo>
                      <a:pt x="167" y="287"/>
                    </a:lnTo>
                    <a:lnTo>
                      <a:pt x="167" y="287"/>
                    </a:lnTo>
                    <a:lnTo>
                      <a:pt x="168" y="290"/>
                    </a:lnTo>
                    <a:lnTo>
                      <a:pt x="168" y="290"/>
                    </a:lnTo>
                    <a:lnTo>
                      <a:pt x="171" y="291"/>
                    </a:lnTo>
                    <a:lnTo>
                      <a:pt x="173" y="290"/>
                    </a:lnTo>
                    <a:lnTo>
                      <a:pt x="173" y="290"/>
                    </a:lnTo>
                    <a:lnTo>
                      <a:pt x="175" y="288"/>
                    </a:lnTo>
                    <a:lnTo>
                      <a:pt x="179" y="288"/>
                    </a:lnTo>
                    <a:lnTo>
                      <a:pt x="179" y="288"/>
                    </a:lnTo>
                    <a:lnTo>
                      <a:pt x="183" y="290"/>
                    </a:lnTo>
                    <a:lnTo>
                      <a:pt x="185" y="292"/>
                    </a:lnTo>
                    <a:lnTo>
                      <a:pt x="185" y="292"/>
                    </a:lnTo>
                    <a:lnTo>
                      <a:pt x="189" y="296"/>
                    </a:lnTo>
                    <a:lnTo>
                      <a:pt x="192" y="300"/>
                    </a:lnTo>
                    <a:lnTo>
                      <a:pt x="192" y="300"/>
                    </a:lnTo>
                    <a:lnTo>
                      <a:pt x="193" y="302"/>
                    </a:lnTo>
                    <a:lnTo>
                      <a:pt x="196" y="303"/>
                    </a:lnTo>
                    <a:lnTo>
                      <a:pt x="196" y="303"/>
                    </a:lnTo>
                    <a:lnTo>
                      <a:pt x="199" y="303"/>
                    </a:lnTo>
                    <a:lnTo>
                      <a:pt x="201" y="303"/>
                    </a:lnTo>
                    <a:lnTo>
                      <a:pt x="201" y="303"/>
                    </a:lnTo>
                    <a:lnTo>
                      <a:pt x="207" y="302"/>
                    </a:lnTo>
                    <a:lnTo>
                      <a:pt x="209" y="300"/>
                    </a:lnTo>
                    <a:lnTo>
                      <a:pt x="211" y="299"/>
                    </a:lnTo>
                    <a:lnTo>
                      <a:pt x="211" y="299"/>
                    </a:lnTo>
                    <a:lnTo>
                      <a:pt x="211" y="295"/>
                    </a:lnTo>
                    <a:lnTo>
                      <a:pt x="212" y="291"/>
                    </a:lnTo>
                    <a:lnTo>
                      <a:pt x="212" y="291"/>
                    </a:lnTo>
                    <a:lnTo>
                      <a:pt x="213" y="287"/>
                    </a:lnTo>
                    <a:lnTo>
                      <a:pt x="217" y="284"/>
                    </a:lnTo>
                    <a:lnTo>
                      <a:pt x="217" y="284"/>
                    </a:lnTo>
                    <a:lnTo>
                      <a:pt x="218" y="284"/>
                    </a:lnTo>
                    <a:lnTo>
                      <a:pt x="221" y="283"/>
                    </a:lnTo>
                    <a:lnTo>
                      <a:pt x="221" y="283"/>
                    </a:lnTo>
                    <a:lnTo>
                      <a:pt x="222" y="281"/>
                    </a:lnTo>
                    <a:lnTo>
                      <a:pt x="222" y="279"/>
                    </a:lnTo>
                    <a:lnTo>
                      <a:pt x="222" y="279"/>
                    </a:lnTo>
                    <a:lnTo>
                      <a:pt x="225" y="277"/>
                    </a:lnTo>
                    <a:lnTo>
                      <a:pt x="226" y="275"/>
                    </a:lnTo>
                    <a:lnTo>
                      <a:pt x="225" y="274"/>
                    </a:lnTo>
                    <a:lnTo>
                      <a:pt x="225" y="274"/>
                    </a:lnTo>
                    <a:lnTo>
                      <a:pt x="225" y="273"/>
                    </a:lnTo>
                    <a:lnTo>
                      <a:pt x="222" y="271"/>
                    </a:lnTo>
                    <a:lnTo>
                      <a:pt x="221" y="273"/>
                    </a:lnTo>
                    <a:lnTo>
                      <a:pt x="220" y="271"/>
                    </a:lnTo>
                    <a:lnTo>
                      <a:pt x="220" y="271"/>
                    </a:lnTo>
                    <a:lnTo>
                      <a:pt x="220" y="270"/>
                    </a:lnTo>
                    <a:lnTo>
                      <a:pt x="220" y="269"/>
                    </a:lnTo>
                    <a:lnTo>
                      <a:pt x="221" y="267"/>
                    </a:lnTo>
                    <a:lnTo>
                      <a:pt x="221" y="267"/>
                    </a:lnTo>
                    <a:lnTo>
                      <a:pt x="222" y="265"/>
                    </a:lnTo>
                    <a:lnTo>
                      <a:pt x="222" y="265"/>
                    </a:lnTo>
                    <a:lnTo>
                      <a:pt x="226" y="263"/>
                    </a:lnTo>
                    <a:lnTo>
                      <a:pt x="226" y="263"/>
                    </a:lnTo>
                    <a:lnTo>
                      <a:pt x="226" y="263"/>
                    </a:lnTo>
                    <a:lnTo>
                      <a:pt x="225" y="262"/>
                    </a:lnTo>
                    <a:lnTo>
                      <a:pt x="224" y="262"/>
                    </a:lnTo>
                    <a:lnTo>
                      <a:pt x="224" y="262"/>
                    </a:lnTo>
                    <a:lnTo>
                      <a:pt x="224" y="259"/>
                    </a:lnTo>
                    <a:lnTo>
                      <a:pt x="224" y="259"/>
                    </a:lnTo>
                    <a:lnTo>
                      <a:pt x="224" y="255"/>
                    </a:lnTo>
                    <a:lnTo>
                      <a:pt x="224" y="253"/>
                    </a:lnTo>
                    <a:lnTo>
                      <a:pt x="224" y="253"/>
                    </a:lnTo>
                    <a:lnTo>
                      <a:pt x="225" y="250"/>
                    </a:lnTo>
                    <a:lnTo>
                      <a:pt x="226" y="247"/>
                    </a:lnTo>
                    <a:lnTo>
                      <a:pt x="226" y="247"/>
                    </a:lnTo>
                    <a:lnTo>
                      <a:pt x="229" y="245"/>
                    </a:lnTo>
                    <a:lnTo>
                      <a:pt x="230" y="242"/>
                    </a:lnTo>
                    <a:lnTo>
                      <a:pt x="230" y="242"/>
                    </a:lnTo>
                    <a:lnTo>
                      <a:pt x="230" y="240"/>
                    </a:lnTo>
                    <a:lnTo>
                      <a:pt x="228" y="237"/>
                    </a:lnTo>
                    <a:lnTo>
                      <a:pt x="228" y="237"/>
                    </a:lnTo>
                    <a:lnTo>
                      <a:pt x="228" y="234"/>
                    </a:lnTo>
                    <a:lnTo>
                      <a:pt x="226" y="232"/>
                    </a:lnTo>
                    <a:lnTo>
                      <a:pt x="226" y="232"/>
                    </a:lnTo>
                    <a:lnTo>
                      <a:pt x="229" y="234"/>
                    </a:lnTo>
                    <a:lnTo>
                      <a:pt x="232" y="237"/>
                    </a:lnTo>
                    <a:lnTo>
                      <a:pt x="233" y="240"/>
                    </a:lnTo>
                    <a:lnTo>
                      <a:pt x="236" y="240"/>
                    </a:lnTo>
                    <a:lnTo>
                      <a:pt x="236" y="240"/>
                    </a:lnTo>
                    <a:lnTo>
                      <a:pt x="240" y="238"/>
                    </a:lnTo>
                    <a:lnTo>
                      <a:pt x="242" y="237"/>
                    </a:lnTo>
                    <a:lnTo>
                      <a:pt x="242" y="237"/>
                    </a:lnTo>
                    <a:lnTo>
                      <a:pt x="245" y="234"/>
                    </a:lnTo>
                    <a:lnTo>
                      <a:pt x="245" y="234"/>
                    </a:lnTo>
                    <a:lnTo>
                      <a:pt x="248" y="232"/>
                    </a:lnTo>
                    <a:lnTo>
                      <a:pt x="248" y="232"/>
                    </a:lnTo>
                    <a:lnTo>
                      <a:pt x="252" y="229"/>
                    </a:lnTo>
                    <a:lnTo>
                      <a:pt x="256" y="228"/>
                    </a:lnTo>
                    <a:lnTo>
                      <a:pt x="256" y="228"/>
                    </a:lnTo>
                    <a:lnTo>
                      <a:pt x="260" y="228"/>
                    </a:lnTo>
                    <a:lnTo>
                      <a:pt x="264" y="226"/>
                    </a:lnTo>
                    <a:lnTo>
                      <a:pt x="264" y="226"/>
                    </a:lnTo>
                    <a:lnTo>
                      <a:pt x="266" y="224"/>
                    </a:lnTo>
                    <a:lnTo>
                      <a:pt x="266" y="224"/>
                    </a:lnTo>
                    <a:lnTo>
                      <a:pt x="268" y="224"/>
                    </a:lnTo>
                    <a:lnTo>
                      <a:pt x="270" y="224"/>
                    </a:lnTo>
                    <a:lnTo>
                      <a:pt x="272" y="225"/>
                    </a:lnTo>
                    <a:lnTo>
                      <a:pt x="273" y="225"/>
                    </a:lnTo>
                    <a:lnTo>
                      <a:pt x="273" y="225"/>
                    </a:lnTo>
                    <a:lnTo>
                      <a:pt x="278" y="222"/>
                    </a:lnTo>
                    <a:lnTo>
                      <a:pt x="284" y="220"/>
                    </a:lnTo>
                    <a:lnTo>
                      <a:pt x="284" y="220"/>
                    </a:lnTo>
                    <a:lnTo>
                      <a:pt x="288" y="220"/>
                    </a:lnTo>
                    <a:lnTo>
                      <a:pt x="292" y="221"/>
                    </a:lnTo>
                    <a:lnTo>
                      <a:pt x="292" y="221"/>
                    </a:lnTo>
                    <a:lnTo>
                      <a:pt x="297" y="224"/>
                    </a:lnTo>
                    <a:lnTo>
                      <a:pt x="301" y="226"/>
                    </a:lnTo>
                    <a:lnTo>
                      <a:pt x="301" y="226"/>
                    </a:lnTo>
                    <a:lnTo>
                      <a:pt x="308" y="229"/>
                    </a:lnTo>
                    <a:lnTo>
                      <a:pt x="313" y="232"/>
                    </a:lnTo>
                    <a:lnTo>
                      <a:pt x="313" y="232"/>
                    </a:lnTo>
                    <a:lnTo>
                      <a:pt x="321" y="237"/>
                    </a:lnTo>
                    <a:lnTo>
                      <a:pt x="321" y="237"/>
                    </a:lnTo>
                    <a:lnTo>
                      <a:pt x="326" y="241"/>
                    </a:lnTo>
                    <a:lnTo>
                      <a:pt x="326" y="241"/>
                    </a:lnTo>
                    <a:lnTo>
                      <a:pt x="329" y="243"/>
                    </a:lnTo>
                    <a:lnTo>
                      <a:pt x="329" y="243"/>
                    </a:lnTo>
                    <a:lnTo>
                      <a:pt x="330" y="246"/>
                    </a:lnTo>
                    <a:lnTo>
                      <a:pt x="332" y="249"/>
                    </a:lnTo>
                    <a:lnTo>
                      <a:pt x="332" y="249"/>
                    </a:lnTo>
                    <a:lnTo>
                      <a:pt x="333" y="249"/>
                    </a:lnTo>
                    <a:lnTo>
                      <a:pt x="333" y="247"/>
                    </a:lnTo>
                    <a:lnTo>
                      <a:pt x="334" y="246"/>
                    </a:lnTo>
                    <a:lnTo>
                      <a:pt x="334" y="246"/>
                    </a:lnTo>
                    <a:lnTo>
                      <a:pt x="333" y="245"/>
                    </a:lnTo>
                    <a:lnTo>
                      <a:pt x="333" y="243"/>
                    </a:lnTo>
                    <a:lnTo>
                      <a:pt x="333" y="243"/>
                    </a:lnTo>
                    <a:lnTo>
                      <a:pt x="330" y="242"/>
                    </a:lnTo>
                    <a:lnTo>
                      <a:pt x="329" y="241"/>
                    </a:lnTo>
                    <a:lnTo>
                      <a:pt x="329" y="241"/>
                    </a:lnTo>
                    <a:lnTo>
                      <a:pt x="330" y="238"/>
                    </a:lnTo>
                    <a:lnTo>
                      <a:pt x="332" y="236"/>
                    </a:lnTo>
                    <a:lnTo>
                      <a:pt x="332" y="236"/>
                    </a:lnTo>
                    <a:lnTo>
                      <a:pt x="334" y="233"/>
                    </a:lnTo>
                    <a:lnTo>
                      <a:pt x="337" y="233"/>
                    </a:lnTo>
                    <a:lnTo>
                      <a:pt x="337" y="233"/>
                    </a:lnTo>
                    <a:lnTo>
                      <a:pt x="342" y="234"/>
                    </a:lnTo>
                    <a:lnTo>
                      <a:pt x="342" y="234"/>
                    </a:lnTo>
                    <a:lnTo>
                      <a:pt x="346" y="234"/>
                    </a:lnTo>
                    <a:lnTo>
                      <a:pt x="346" y="234"/>
                    </a:lnTo>
                    <a:lnTo>
                      <a:pt x="354" y="236"/>
                    </a:lnTo>
                    <a:lnTo>
                      <a:pt x="358" y="236"/>
                    </a:lnTo>
                    <a:lnTo>
                      <a:pt x="362" y="237"/>
                    </a:lnTo>
                    <a:lnTo>
                      <a:pt x="362" y="237"/>
                    </a:lnTo>
                    <a:lnTo>
                      <a:pt x="367" y="240"/>
                    </a:lnTo>
                    <a:lnTo>
                      <a:pt x="367" y="240"/>
                    </a:lnTo>
                    <a:lnTo>
                      <a:pt x="369" y="238"/>
                    </a:lnTo>
                    <a:lnTo>
                      <a:pt x="371" y="238"/>
                    </a:lnTo>
                    <a:lnTo>
                      <a:pt x="371" y="238"/>
                    </a:lnTo>
                    <a:lnTo>
                      <a:pt x="374" y="238"/>
                    </a:lnTo>
                    <a:lnTo>
                      <a:pt x="375" y="238"/>
                    </a:lnTo>
                    <a:lnTo>
                      <a:pt x="377" y="238"/>
                    </a:lnTo>
                    <a:lnTo>
                      <a:pt x="377" y="238"/>
                    </a:lnTo>
                    <a:lnTo>
                      <a:pt x="379" y="236"/>
                    </a:lnTo>
                    <a:lnTo>
                      <a:pt x="382" y="233"/>
                    </a:lnTo>
                    <a:lnTo>
                      <a:pt x="382" y="229"/>
                    </a:lnTo>
                    <a:lnTo>
                      <a:pt x="381" y="226"/>
                    </a:lnTo>
                    <a:lnTo>
                      <a:pt x="381" y="226"/>
                    </a:lnTo>
                    <a:lnTo>
                      <a:pt x="377" y="225"/>
                    </a:lnTo>
                    <a:lnTo>
                      <a:pt x="374" y="224"/>
                    </a:lnTo>
                    <a:lnTo>
                      <a:pt x="374" y="224"/>
                    </a:lnTo>
                    <a:lnTo>
                      <a:pt x="371" y="221"/>
                    </a:lnTo>
                    <a:lnTo>
                      <a:pt x="371" y="221"/>
                    </a:lnTo>
                    <a:lnTo>
                      <a:pt x="370" y="220"/>
                    </a:lnTo>
                    <a:lnTo>
                      <a:pt x="369" y="218"/>
                    </a:lnTo>
                    <a:lnTo>
                      <a:pt x="369" y="218"/>
                    </a:lnTo>
                    <a:lnTo>
                      <a:pt x="370" y="218"/>
                    </a:lnTo>
                    <a:lnTo>
                      <a:pt x="370" y="218"/>
                    </a:lnTo>
                    <a:lnTo>
                      <a:pt x="373" y="218"/>
                    </a:lnTo>
                    <a:lnTo>
                      <a:pt x="373" y="218"/>
                    </a:lnTo>
                    <a:lnTo>
                      <a:pt x="375" y="220"/>
                    </a:lnTo>
                    <a:lnTo>
                      <a:pt x="375" y="220"/>
                    </a:lnTo>
                    <a:lnTo>
                      <a:pt x="379" y="221"/>
                    </a:lnTo>
                    <a:lnTo>
                      <a:pt x="381" y="221"/>
                    </a:lnTo>
                    <a:lnTo>
                      <a:pt x="382" y="221"/>
                    </a:lnTo>
                    <a:lnTo>
                      <a:pt x="382" y="221"/>
                    </a:lnTo>
                    <a:lnTo>
                      <a:pt x="386" y="220"/>
                    </a:lnTo>
                    <a:lnTo>
                      <a:pt x="386" y="220"/>
                    </a:lnTo>
                    <a:lnTo>
                      <a:pt x="389" y="217"/>
                    </a:lnTo>
                    <a:lnTo>
                      <a:pt x="389" y="217"/>
                    </a:lnTo>
                    <a:lnTo>
                      <a:pt x="393" y="217"/>
                    </a:lnTo>
                    <a:lnTo>
                      <a:pt x="397" y="217"/>
                    </a:lnTo>
                    <a:lnTo>
                      <a:pt x="397" y="217"/>
                    </a:lnTo>
                    <a:lnTo>
                      <a:pt x="401" y="218"/>
                    </a:lnTo>
                    <a:lnTo>
                      <a:pt x="403" y="216"/>
                    </a:lnTo>
                    <a:lnTo>
                      <a:pt x="403" y="216"/>
                    </a:lnTo>
                    <a:lnTo>
                      <a:pt x="405" y="214"/>
                    </a:lnTo>
                    <a:lnTo>
                      <a:pt x="407" y="214"/>
                    </a:lnTo>
                    <a:lnTo>
                      <a:pt x="407" y="214"/>
                    </a:lnTo>
                    <a:lnTo>
                      <a:pt x="411" y="214"/>
                    </a:lnTo>
                    <a:lnTo>
                      <a:pt x="411" y="214"/>
                    </a:lnTo>
                    <a:lnTo>
                      <a:pt x="411" y="213"/>
                    </a:lnTo>
                    <a:lnTo>
                      <a:pt x="411" y="213"/>
                    </a:lnTo>
                    <a:lnTo>
                      <a:pt x="409" y="210"/>
                    </a:lnTo>
                    <a:lnTo>
                      <a:pt x="405" y="209"/>
                    </a:lnTo>
                    <a:lnTo>
                      <a:pt x="405" y="209"/>
                    </a:lnTo>
                    <a:lnTo>
                      <a:pt x="402" y="209"/>
                    </a:lnTo>
                    <a:lnTo>
                      <a:pt x="398" y="209"/>
                    </a:lnTo>
                    <a:lnTo>
                      <a:pt x="398" y="209"/>
                    </a:lnTo>
                    <a:lnTo>
                      <a:pt x="397" y="208"/>
                    </a:lnTo>
                    <a:lnTo>
                      <a:pt x="397" y="206"/>
                    </a:lnTo>
                    <a:lnTo>
                      <a:pt x="397" y="202"/>
                    </a:lnTo>
                    <a:lnTo>
                      <a:pt x="397" y="202"/>
                    </a:lnTo>
                    <a:lnTo>
                      <a:pt x="397" y="193"/>
                    </a:lnTo>
                    <a:lnTo>
                      <a:pt x="397" y="193"/>
                    </a:lnTo>
                    <a:lnTo>
                      <a:pt x="394" y="189"/>
                    </a:lnTo>
                    <a:lnTo>
                      <a:pt x="391" y="185"/>
                    </a:lnTo>
                    <a:lnTo>
                      <a:pt x="391" y="185"/>
                    </a:lnTo>
                    <a:lnTo>
                      <a:pt x="387" y="181"/>
                    </a:lnTo>
                    <a:lnTo>
                      <a:pt x="385" y="179"/>
                    </a:lnTo>
                    <a:lnTo>
                      <a:pt x="385" y="179"/>
                    </a:lnTo>
                    <a:lnTo>
                      <a:pt x="383" y="176"/>
                    </a:lnTo>
                    <a:lnTo>
                      <a:pt x="383" y="173"/>
                    </a:lnTo>
                    <a:lnTo>
                      <a:pt x="383" y="173"/>
                    </a:lnTo>
                    <a:lnTo>
                      <a:pt x="383" y="172"/>
                    </a:lnTo>
                    <a:lnTo>
                      <a:pt x="383" y="172"/>
                    </a:lnTo>
                    <a:lnTo>
                      <a:pt x="385" y="172"/>
                    </a:lnTo>
                    <a:lnTo>
                      <a:pt x="387" y="172"/>
                    </a:lnTo>
                    <a:lnTo>
                      <a:pt x="391" y="172"/>
                    </a:lnTo>
                    <a:lnTo>
                      <a:pt x="391" y="172"/>
                    </a:lnTo>
                    <a:lnTo>
                      <a:pt x="397" y="173"/>
                    </a:lnTo>
                    <a:lnTo>
                      <a:pt x="402" y="175"/>
                    </a:lnTo>
                    <a:lnTo>
                      <a:pt x="402" y="175"/>
                    </a:lnTo>
                    <a:lnTo>
                      <a:pt x="407" y="177"/>
                    </a:lnTo>
                    <a:lnTo>
                      <a:pt x="409" y="177"/>
                    </a:lnTo>
                    <a:lnTo>
                      <a:pt x="411" y="177"/>
                    </a:lnTo>
                    <a:lnTo>
                      <a:pt x="411" y="177"/>
                    </a:lnTo>
                    <a:lnTo>
                      <a:pt x="414" y="176"/>
                    </a:lnTo>
                    <a:lnTo>
                      <a:pt x="415" y="173"/>
                    </a:lnTo>
                    <a:lnTo>
                      <a:pt x="417" y="168"/>
                    </a:lnTo>
                    <a:lnTo>
                      <a:pt x="417" y="168"/>
                    </a:lnTo>
                    <a:lnTo>
                      <a:pt x="415" y="167"/>
                    </a:lnTo>
                    <a:lnTo>
                      <a:pt x="414" y="164"/>
                    </a:lnTo>
                    <a:lnTo>
                      <a:pt x="414" y="164"/>
                    </a:lnTo>
                    <a:lnTo>
                      <a:pt x="413" y="160"/>
                    </a:lnTo>
                    <a:lnTo>
                      <a:pt x="411" y="156"/>
                    </a:lnTo>
                    <a:lnTo>
                      <a:pt x="411" y="156"/>
                    </a:lnTo>
                    <a:lnTo>
                      <a:pt x="411" y="151"/>
                    </a:lnTo>
                    <a:lnTo>
                      <a:pt x="411" y="148"/>
                    </a:lnTo>
                    <a:lnTo>
                      <a:pt x="410" y="146"/>
                    </a:lnTo>
                    <a:lnTo>
                      <a:pt x="410" y="146"/>
                    </a:lnTo>
                    <a:lnTo>
                      <a:pt x="406" y="139"/>
                    </a:lnTo>
                    <a:lnTo>
                      <a:pt x="406" y="136"/>
                    </a:lnTo>
                    <a:lnTo>
                      <a:pt x="409" y="134"/>
                    </a:lnTo>
                    <a:lnTo>
                      <a:pt x="409" y="134"/>
                    </a:lnTo>
                    <a:lnTo>
                      <a:pt x="414" y="132"/>
                    </a:lnTo>
                    <a:lnTo>
                      <a:pt x="414" y="132"/>
                    </a:lnTo>
                    <a:lnTo>
                      <a:pt x="417" y="130"/>
                    </a:lnTo>
                    <a:lnTo>
                      <a:pt x="417" y="130"/>
                    </a:lnTo>
                    <a:lnTo>
                      <a:pt x="419" y="130"/>
                    </a:lnTo>
                    <a:lnTo>
                      <a:pt x="421" y="128"/>
                    </a:lnTo>
                    <a:lnTo>
                      <a:pt x="421" y="128"/>
                    </a:lnTo>
                    <a:lnTo>
                      <a:pt x="421" y="126"/>
                    </a:lnTo>
                    <a:lnTo>
                      <a:pt x="421" y="123"/>
                    </a:lnTo>
                    <a:lnTo>
                      <a:pt x="421" y="123"/>
                    </a:lnTo>
                    <a:lnTo>
                      <a:pt x="421" y="120"/>
                    </a:lnTo>
                    <a:lnTo>
                      <a:pt x="422" y="119"/>
                    </a:lnTo>
                    <a:lnTo>
                      <a:pt x="423" y="118"/>
                    </a:lnTo>
                    <a:lnTo>
                      <a:pt x="426" y="118"/>
                    </a:lnTo>
                    <a:lnTo>
                      <a:pt x="426" y="118"/>
                    </a:lnTo>
                    <a:lnTo>
                      <a:pt x="426" y="115"/>
                    </a:lnTo>
                  </a:path>
                </a:pathLst>
              </a:custGeom>
              <a:noFill/>
              <a:ln w="3175">
                <a:solidFill>
                  <a:schemeClr val="tx1">
                    <a:lumMod val="20000"/>
                    <a:lumOff val="80000"/>
                  </a:schemeClr>
                </a:solidFill>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0" name="Freeform 75">
                <a:extLst>
                  <a:ext uri="{FF2B5EF4-FFF2-40B4-BE49-F238E27FC236}">
                    <a16:creationId xmlns:a16="http://schemas.microsoft.com/office/drawing/2014/main" id="{85D0D7C5-F8F5-4A7F-8A7D-F0FA1A07782F}"/>
                  </a:ext>
                </a:extLst>
              </p:cNvPr>
              <p:cNvSpPr>
                <a:spLocks/>
              </p:cNvSpPr>
              <p:nvPr/>
            </p:nvSpPr>
            <p:spPr bwMode="auto">
              <a:xfrm>
                <a:off x="5122661" y="5714957"/>
                <a:ext cx="97968" cy="53787"/>
              </a:xfrm>
              <a:custGeom>
                <a:avLst/>
                <a:gdLst>
                  <a:gd name="T0" fmla="*/ 39 w 51"/>
                  <a:gd name="T1" fmla="*/ 25 h 28"/>
                  <a:gd name="T2" fmla="*/ 39 w 51"/>
                  <a:gd name="T3" fmla="*/ 25 h 28"/>
                  <a:gd name="T4" fmla="*/ 40 w 51"/>
                  <a:gd name="T5" fmla="*/ 24 h 28"/>
                  <a:gd name="T6" fmla="*/ 42 w 51"/>
                  <a:gd name="T7" fmla="*/ 21 h 28"/>
                  <a:gd name="T8" fmla="*/ 42 w 51"/>
                  <a:gd name="T9" fmla="*/ 21 h 28"/>
                  <a:gd name="T10" fmla="*/ 43 w 51"/>
                  <a:gd name="T11" fmla="*/ 17 h 28"/>
                  <a:gd name="T12" fmla="*/ 46 w 51"/>
                  <a:gd name="T13" fmla="*/ 16 h 28"/>
                  <a:gd name="T14" fmla="*/ 46 w 51"/>
                  <a:gd name="T15" fmla="*/ 16 h 28"/>
                  <a:gd name="T16" fmla="*/ 50 w 51"/>
                  <a:gd name="T17" fmla="*/ 13 h 28"/>
                  <a:gd name="T18" fmla="*/ 51 w 51"/>
                  <a:gd name="T19" fmla="*/ 12 h 28"/>
                  <a:gd name="T20" fmla="*/ 51 w 51"/>
                  <a:gd name="T21" fmla="*/ 11 h 28"/>
                  <a:gd name="T22" fmla="*/ 51 w 51"/>
                  <a:gd name="T23" fmla="*/ 11 h 28"/>
                  <a:gd name="T24" fmla="*/ 50 w 51"/>
                  <a:gd name="T25" fmla="*/ 8 h 28"/>
                  <a:gd name="T26" fmla="*/ 48 w 51"/>
                  <a:gd name="T27" fmla="*/ 5 h 28"/>
                  <a:gd name="T28" fmla="*/ 48 w 51"/>
                  <a:gd name="T29" fmla="*/ 5 h 28"/>
                  <a:gd name="T30" fmla="*/ 46 w 51"/>
                  <a:gd name="T31" fmla="*/ 4 h 28"/>
                  <a:gd name="T32" fmla="*/ 44 w 51"/>
                  <a:gd name="T33" fmla="*/ 3 h 28"/>
                  <a:gd name="T34" fmla="*/ 39 w 51"/>
                  <a:gd name="T35" fmla="*/ 3 h 28"/>
                  <a:gd name="T36" fmla="*/ 39 w 51"/>
                  <a:gd name="T37" fmla="*/ 3 h 28"/>
                  <a:gd name="T38" fmla="*/ 34 w 51"/>
                  <a:gd name="T39" fmla="*/ 1 h 28"/>
                  <a:gd name="T40" fmla="*/ 28 w 51"/>
                  <a:gd name="T41" fmla="*/ 0 h 28"/>
                  <a:gd name="T42" fmla="*/ 28 w 51"/>
                  <a:gd name="T43" fmla="*/ 0 h 28"/>
                  <a:gd name="T44" fmla="*/ 27 w 51"/>
                  <a:gd name="T45" fmla="*/ 0 h 28"/>
                  <a:gd name="T46" fmla="*/ 24 w 51"/>
                  <a:gd name="T47" fmla="*/ 1 h 28"/>
                  <a:gd name="T48" fmla="*/ 20 w 51"/>
                  <a:gd name="T49" fmla="*/ 4 h 28"/>
                  <a:gd name="T50" fmla="*/ 20 w 51"/>
                  <a:gd name="T51" fmla="*/ 4 h 28"/>
                  <a:gd name="T52" fmla="*/ 16 w 51"/>
                  <a:gd name="T53" fmla="*/ 5 h 28"/>
                  <a:gd name="T54" fmla="*/ 16 w 51"/>
                  <a:gd name="T55" fmla="*/ 5 h 28"/>
                  <a:gd name="T56" fmla="*/ 15 w 51"/>
                  <a:gd name="T57" fmla="*/ 7 h 28"/>
                  <a:gd name="T58" fmla="*/ 15 w 51"/>
                  <a:gd name="T59" fmla="*/ 7 h 28"/>
                  <a:gd name="T60" fmla="*/ 14 w 51"/>
                  <a:gd name="T61" fmla="*/ 8 h 28"/>
                  <a:gd name="T62" fmla="*/ 11 w 51"/>
                  <a:gd name="T63" fmla="*/ 8 h 28"/>
                  <a:gd name="T64" fmla="*/ 11 w 51"/>
                  <a:gd name="T65" fmla="*/ 8 h 28"/>
                  <a:gd name="T66" fmla="*/ 8 w 51"/>
                  <a:gd name="T67" fmla="*/ 9 h 28"/>
                  <a:gd name="T68" fmla="*/ 8 w 51"/>
                  <a:gd name="T69" fmla="*/ 9 h 28"/>
                  <a:gd name="T70" fmla="*/ 6 w 51"/>
                  <a:gd name="T71" fmla="*/ 11 h 28"/>
                  <a:gd name="T72" fmla="*/ 6 w 51"/>
                  <a:gd name="T73" fmla="*/ 11 h 28"/>
                  <a:gd name="T74" fmla="*/ 4 w 51"/>
                  <a:gd name="T75" fmla="*/ 12 h 28"/>
                  <a:gd name="T76" fmla="*/ 2 w 51"/>
                  <a:gd name="T77" fmla="*/ 13 h 28"/>
                  <a:gd name="T78" fmla="*/ 2 w 51"/>
                  <a:gd name="T79" fmla="*/ 13 h 28"/>
                  <a:gd name="T80" fmla="*/ 0 w 51"/>
                  <a:gd name="T81" fmla="*/ 16 h 28"/>
                  <a:gd name="T82" fmla="*/ 0 w 51"/>
                  <a:gd name="T83" fmla="*/ 16 h 28"/>
                  <a:gd name="T84" fmla="*/ 2 w 51"/>
                  <a:gd name="T85" fmla="*/ 17 h 28"/>
                  <a:gd name="T86" fmla="*/ 2 w 51"/>
                  <a:gd name="T87" fmla="*/ 17 h 28"/>
                  <a:gd name="T88" fmla="*/ 4 w 51"/>
                  <a:gd name="T89" fmla="*/ 17 h 28"/>
                  <a:gd name="T90" fmla="*/ 7 w 51"/>
                  <a:gd name="T91" fmla="*/ 17 h 28"/>
                  <a:gd name="T92" fmla="*/ 7 w 51"/>
                  <a:gd name="T93" fmla="*/ 17 h 28"/>
                  <a:gd name="T94" fmla="*/ 10 w 51"/>
                  <a:gd name="T95" fmla="*/ 17 h 28"/>
                  <a:gd name="T96" fmla="*/ 12 w 51"/>
                  <a:gd name="T97" fmla="*/ 19 h 28"/>
                  <a:gd name="T98" fmla="*/ 12 w 51"/>
                  <a:gd name="T99" fmla="*/ 19 h 28"/>
                  <a:gd name="T100" fmla="*/ 14 w 51"/>
                  <a:gd name="T101" fmla="*/ 20 h 28"/>
                  <a:gd name="T102" fmla="*/ 14 w 51"/>
                  <a:gd name="T103" fmla="*/ 20 h 28"/>
                  <a:gd name="T104" fmla="*/ 19 w 51"/>
                  <a:gd name="T105" fmla="*/ 23 h 28"/>
                  <a:gd name="T106" fmla="*/ 19 w 51"/>
                  <a:gd name="T107" fmla="*/ 23 h 28"/>
                  <a:gd name="T108" fmla="*/ 24 w 51"/>
                  <a:gd name="T109" fmla="*/ 27 h 28"/>
                  <a:gd name="T110" fmla="*/ 24 w 51"/>
                  <a:gd name="T111" fmla="*/ 27 h 28"/>
                  <a:gd name="T112" fmla="*/ 28 w 51"/>
                  <a:gd name="T113" fmla="*/ 28 h 28"/>
                  <a:gd name="T114" fmla="*/ 31 w 51"/>
                  <a:gd name="T115" fmla="*/ 28 h 28"/>
                  <a:gd name="T116" fmla="*/ 39 w 51"/>
                  <a:gd name="T117" fmla="*/ 2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 h="28">
                    <a:moveTo>
                      <a:pt x="39" y="25"/>
                    </a:moveTo>
                    <a:lnTo>
                      <a:pt x="39" y="25"/>
                    </a:lnTo>
                    <a:lnTo>
                      <a:pt x="40" y="24"/>
                    </a:lnTo>
                    <a:lnTo>
                      <a:pt x="42" y="21"/>
                    </a:lnTo>
                    <a:lnTo>
                      <a:pt x="42" y="21"/>
                    </a:lnTo>
                    <a:lnTo>
                      <a:pt x="43" y="17"/>
                    </a:lnTo>
                    <a:lnTo>
                      <a:pt x="46" y="16"/>
                    </a:lnTo>
                    <a:lnTo>
                      <a:pt x="46" y="16"/>
                    </a:lnTo>
                    <a:lnTo>
                      <a:pt x="50" y="13"/>
                    </a:lnTo>
                    <a:lnTo>
                      <a:pt x="51" y="12"/>
                    </a:lnTo>
                    <a:lnTo>
                      <a:pt x="51" y="11"/>
                    </a:lnTo>
                    <a:lnTo>
                      <a:pt x="51" y="11"/>
                    </a:lnTo>
                    <a:lnTo>
                      <a:pt x="50" y="8"/>
                    </a:lnTo>
                    <a:lnTo>
                      <a:pt x="48" y="5"/>
                    </a:lnTo>
                    <a:lnTo>
                      <a:pt x="48" y="5"/>
                    </a:lnTo>
                    <a:lnTo>
                      <a:pt x="46" y="4"/>
                    </a:lnTo>
                    <a:lnTo>
                      <a:pt x="44" y="3"/>
                    </a:lnTo>
                    <a:lnTo>
                      <a:pt x="39" y="3"/>
                    </a:lnTo>
                    <a:lnTo>
                      <a:pt x="39" y="3"/>
                    </a:lnTo>
                    <a:lnTo>
                      <a:pt x="34" y="1"/>
                    </a:lnTo>
                    <a:lnTo>
                      <a:pt x="28" y="0"/>
                    </a:lnTo>
                    <a:lnTo>
                      <a:pt x="28" y="0"/>
                    </a:lnTo>
                    <a:lnTo>
                      <a:pt x="27" y="0"/>
                    </a:lnTo>
                    <a:lnTo>
                      <a:pt x="24" y="1"/>
                    </a:lnTo>
                    <a:lnTo>
                      <a:pt x="20" y="4"/>
                    </a:lnTo>
                    <a:lnTo>
                      <a:pt x="20" y="4"/>
                    </a:lnTo>
                    <a:lnTo>
                      <a:pt x="16" y="5"/>
                    </a:lnTo>
                    <a:lnTo>
                      <a:pt x="16" y="5"/>
                    </a:lnTo>
                    <a:lnTo>
                      <a:pt x="15" y="7"/>
                    </a:lnTo>
                    <a:lnTo>
                      <a:pt x="15" y="7"/>
                    </a:lnTo>
                    <a:lnTo>
                      <a:pt x="14" y="8"/>
                    </a:lnTo>
                    <a:lnTo>
                      <a:pt x="11" y="8"/>
                    </a:lnTo>
                    <a:lnTo>
                      <a:pt x="11" y="8"/>
                    </a:lnTo>
                    <a:lnTo>
                      <a:pt x="8" y="9"/>
                    </a:lnTo>
                    <a:lnTo>
                      <a:pt x="8" y="9"/>
                    </a:lnTo>
                    <a:lnTo>
                      <a:pt x="6" y="11"/>
                    </a:lnTo>
                    <a:lnTo>
                      <a:pt x="6" y="11"/>
                    </a:lnTo>
                    <a:lnTo>
                      <a:pt x="4" y="12"/>
                    </a:lnTo>
                    <a:lnTo>
                      <a:pt x="2" y="13"/>
                    </a:lnTo>
                    <a:lnTo>
                      <a:pt x="2" y="13"/>
                    </a:lnTo>
                    <a:lnTo>
                      <a:pt x="0" y="16"/>
                    </a:lnTo>
                    <a:lnTo>
                      <a:pt x="0" y="16"/>
                    </a:lnTo>
                    <a:lnTo>
                      <a:pt x="2" y="17"/>
                    </a:lnTo>
                    <a:lnTo>
                      <a:pt x="2" y="17"/>
                    </a:lnTo>
                    <a:lnTo>
                      <a:pt x="4" y="17"/>
                    </a:lnTo>
                    <a:lnTo>
                      <a:pt x="7" y="17"/>
                    </a:lnTo>
                    <a:lnTo>
                      <a:pt x="7" y="17"/>
                    </a:lnTo>
                    <a:lnTo>
                      <a:pt x="10" y="17"/>
                    </a:lnTo>
                    <a:lnTo>
                      <a:pt x="12" y="19"/>
                    </a:lnTo>
                    <a:lnTo>
                      <a:pt x="12" y="19"/>
                    </a:lnTo>
                    <a:lnTo>
                      <a:pt x="14" y="20"/>
                    </a:lnTo>
                    <a:lnTo>
                      <a:pt x="14" y="20"/>
                    </a:lnTo>
                    <a:lnTo>
                      <a:pt x="19" y="23"/>
                    </a:lnTo>
                    <a:lnTo>
                      <a:pt x="19" y="23"/>
                    </a:lnTo>
                    <a:lnTo>
                      <a:pt x="24" y="27"/>
                    </a:lnTo>
                    <a:lnTo>
                      <a:pt x="24" y="27"/>
                    </a:lnTo>
                    <a:lnTo>
                      <a:pt x="28" y="28"/>
                    </a:lnTo>
                    <a:lnTo>
                      <a:pt x="31" y="28"/>
                    </a:lnTo>
                    <a:lnTo>
                      <a:pt x="39" y="25"/>
                    </a:lnTo>
                    <a:close/>
                  </a:path>
                </a:pathLst>
              </a:custGeom>
              <a:solidFill>
                <a:schemeClr val="accent6">
                  <a:lumMod val="50000"/>
                </a:schemeClr>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11" name="Freeform 76">
                <a:extLst>
                  <a:ext uri="{FF2B5EF4-FFF2-40B4-BE49-F238E27FC236}">
                    <a16:creationId xmlns:a16="http://schemas.microsoft.com/office/drawing/2014/main" id="{9AAC787E-0B0F-46FA-961B-59D9EDB09A40}"/>
                  </a:ext>
                </a:extLst>
              </p:cNvPr>
              <p:cNvSpPr>
                <a:spLocks/>
              </p:cNvSpPr>
              <p:nvPr/>
            </p:nvSpPr>
            <p:spPr bwMode="auto">
              <a:xfrm>
                <a:off x="5122661" y="5714957"/>
                <a:ext cx="97968" cy="53787"/>
              </a:xfrm>
              <a:custGeom>
                <a:avLst/>
                <a:gdLst>
                  <a:gd name="T0" fmla="*/ 39 w 51"/>
                  <a:gd name="T1" fmla="*/ 25 h 28"/>
                  <a:gd name="T2" fmla="*/ 39 w 51"/>
                  <a:gd name="T3" fmla="*/ 25 h 28"/>
                  <a:gd name="T4" fmla="*/ 40 w 51"/>
                  <a:gd name="T5" fmla="*/ 24 h 28"/>
                  <a:gd name="T6" fmla="*/ 42 w 51"/>
                  <a:gd name="T7" fmla="*/ 21 h 28"/>
                  <a:gd name="T8" fmla="*/ 42 w 51"/>
                  <a:gd name="T9" fmla="*/ 21 h 28"/>
                  <a:gd name="T10" fmla="*/ 43 w 51"/>
                  <a:gd name="T11" fmla="*/ 17 h 28"/>
                  <a:gd name="T12" fmla="*/ 46 w 51"/>
                  <a:gd name="T13" fmla="*/ 16 h 28"/>
                  <a:gd name="T14" fmla="*/ 46 w 51"/>
                  <a:gd name="T15" fmla="*/ 16 h 28"/>
                  <a:gd name="T16" fmla="*/ 50 w 51"/>
                  <a:gd name="T17" fmla="*/ 13 h 28"/>
                  <a:gd name="T18" fmla="*/ 51 w 51"/>
                  <a:gd name="T19" fmla="*/ 12 h 28"/>
                  <a:gd name="T20" fmla="*/ 51 w 51"/>
                  <a:gd name="T21" fmla="*/ 11 h 28"/>
                  <a:gd name="T22" fmla="*/ 51 w 51"/>
                  <a:gd name="T23" fmla="*/ 11 h 28"/>
                  <a:gd name="T24" fmla="*/ 50 w 51"/>
                  <a:gd name="T25" fmla="*/ 8 h 28"/>
                  <a:gd name="T26" fmla="*/ 48 w 51"/>
                  <a:gd name="T27" fmla="*/ 5 h 28"/>
                  <a:gd name="T28" fmla="*/ 48 w 51"/>
                  <a:gd name="T29" fmla="*/ 5 h 28"/>
                  <a:gd name="T30" fmla="*/ 46 w 51"/>
                  <a:gd name="T31" fmla="*/ 4 h 28"/>
                  <a:gd name="T32" fmla="*/ 44 w 51"/>
                  <a:gd name="T33" fmla="*/ 3 h 28"/>
                  <a:gd name="T34" fmla="*/ 39 w 51"/>
                  <a:gd name="T35" fmla="*/ 3 h 28"/>
                  <a:gd name="T36" fmla="*/ 39 w 51"/>
                  <a:gd name="T37" fmla="*/ 3 h 28"/>
                  <a:gd name="T38" fmla="*/ 34 w 51"/>
                  <a:gd name="T39" fmla="*/ 1 h 28"/>
                  <a:gd name="T40" fmla="*/ 28 w 51"/>
                  <a:gd name="T41" fmla="*/ 0 h 28"/>
                  <a:gd name="T42" fmla="*/ 28 w 51"/>
                  <a:gd name="T43" fmla="*/ 0 h 28"/>
                  <a:gd name="T44" fmla="*/ 27 w 51"/>
                  <a:gd name="T45" fmla="*/ 0 h 28"/>
                  <a:gd name="T46" fmla="*/ 24 w 51"/>
                  <a:gd name="T47" fmla="*/ 1 h 28"/>
                  <a:gd name="T48" fmla="*/ 20 w 51"/>
                  <a:gd name="T49" fmla="*/ 4 h 28"/>
                  <a:gd name="T50" fmla="*/ 20 w 51"/>
                  <a:gd name="T51" fmla="*/ 4 h 28"/>
                  <a:gd name="T52" fmla="*/ 16 w 51"/>
                  <a:gd name="T53" fmla="*/ 5 h 28"/>
                  <a:gd name="T54" fmla="*/ 16 w 51"/>
                  <a:gd name="T55" fmla="*/ 5 h 28"/>
                  <a:gd name="T56" fmla="*/ 15 w 51"/>
                  <a:gd name="T57" fmla="*/ 7 h 28"/>
                  <a:gd name="T58" fmla="*/ 15 w 51"/>
                  <a:gd name="T59" fmla="*/ 7 h 28"/>
                  <a:gd name="T60" fmla="*/ 14 w 51"/>
                  <a:gd name="T61" fmla="*/ 8 h 28"/>
                  <a:gd name="T62" fmla="*/ 11 w 51"/>
                  <a:gd name="T63" fmla="*/ 8 h 28"/>
                  <a:gd name="T64" fmla="*/ 11 w 51"/>
                  <a:gd name="T65" fmla="*/ 8 h 28"/>
                  <a:gd name="T66" fmla="*/ 8 w 51"/>
                  <a:gd name="T67" fmla="*/ 9 h 28"/>
                  <a:gd name="T68" fmla="*/ 8 w 51"/>
                  <a:gd name="T69" fmla="*/ 9 h 28"/>
                  <a:gd name="T70" fmla="*/ 6 w 51"/>
                  <a:gd name="T71" fmla="*/ 11 h 28"/>
                  <a:gd name="T72" fmla="*/ 6 w 51"/>
                  <a:gd name="T73" fmla="*/ 11 h 28"/>
                  <a:gd name="T74" fmla="*/ 4 w 51"/>
                  <a:gd name="T75" fmla="*/ 12 h 28"/>
                  <a:gd name="T76" fmla="*/ 2 w 51"/>
                  <a:gd name="T77" fmla="*/ 13 h 28"/>
                  <a:gd name="T78" fmla="*/ 2 w 51"/>
                  <a:gd name="T79" fmla="*/ 13 h 28"/>
                  <a:gd name="T80" fmla="*/ 0 w 51"/>
                  <a:gd name="T81" fmla="*/ 16 h 28"/>
                  <a:gd name="T82" fmla="*/ 0 w 51"/>
                  <a:gd name="T83" fmla="*/ 16 h 28"/>
                  <a:gd name="T84" fmla="*/ 2 w 51"/>
                  <a:gd name="T85" fmla="*/ 17 h 28"/>
                  <a:gd name="T86" fmla="*/ 2 w 51"/>
                  <a:gd name="T87" fmla="*/ 17 h 28"/>
                  <a:gd name="T88" fmla="*/ 4 w 51"/>
                  <a:gd name="T89" fmla="*/ 17 h 28"/>
                  <a:gd name="T90" fmla="*/ 7 w 51"/>
                  <a:gd name="T91" fmla="*/ 17 h 28"/>
                  <a:gd name="T92" fmla="*/ 7 w 51"/>
                  <a:gd name="T93" fmla="*/ 17 h 28"/>
                  <a:gd name="T94" fmla="*/ 10 w 51"/>
                  <a:gd name="T95" fmla="*/ 17 h 28"/>
                  <a:gd name="T96" fmla="*/ 12 w 51"/>
                  <a:gd name="T97" fmla="*/ 19 h 28"/>
                  <a:gd name="T98" fmla="*/ 12 w 51"/>
                  <a:gd name="T99" fmla="*/ 19 h 28"/>
                  <a:gd name="T100" fmla="*/ 14 w 51"/>
                  <a:gd name="T101" fmla="*/ 20 h 28"/>
                  <a:gd name="T102" fmla="*/ 14 w 51"/>
                  <a:gd name="T103" fmla="*/ 20 h 28"/>
                  <a:gd name="T104" fmla="*/ 19 w 51"/>
                  <a:gd name="T105" fmla="*/ 23 h 28"/>
                  <a:gd name="T106" fmla="*/ 19 w 51"/>
                  <a:gd name="T107" fmla="*/ 23 h 28"/>
                  <a:gd name="T108" fmla="*/ 24 w 51"/>
                  <a:gd name="T109" fmla="*/ 27 h 28"/>
                  <a:gd name="T110" fmla="*/ 24 w 51"/>
                  <a:gd name="T111" fmla="*/ 27 h 28"/>
                  <a:gd name="T112" fmla="*/ 28 w 51"/>
                  <a:gd name="T113" fmla="*/ 28 h 28"/>
                  <a:gd name="T114" fmla="*/ 31 w 51"/>
                  <a:gd name="T115" fmla="*/ 28 h 28"/>
                  <a:gd name="T116" fmla="*/ 39 w 51"/>
                  <a:gd name="T117" fmla="*/ 2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 h="28">
                    <a:moveTo>
                      <a:pt x="39" y="25"/>
                    </a:moveTo>
                    <a:lnTo>
                      <a:pt x="39" y="25"/>
                    </a:lnTo>
                    <a:lnTo>
                      <a:pt x="40" y="24"/>
                    </a:lnTo>
                    <a:lnTo>
                      <a:pt x="42" y="21"/>
                    </a:lnTo>
                    <a:lnTo>
                      <a:pt x="42" y="21"/>
                    </a:lnTo>
                    <a:lnTo>
                      <a:pt x="43" y="17"/>
                    </a:lnTo>
                    <a:lnTo>
                      <a:pt x="46" y="16"/>
                    </a:lnTo>
                    <a:lnTo>
                      <a:pt x="46" y="16"/>
                    </a:lnTo>
                    <a:lnTo>
                      <a:pt x="50" y="13"/>
                    </a:lnTo>
                    <a:lnTo>
                      <a:pt x="51" y="12"/>
                    </a:lnTo>
                    <a:lnTo>
                      <a:pt x="51" y="11"/>
                    </a:lnTo>
                    <a:lnTo>
                      <a:pt x="51" y="11"/>
                    </a:lnTo>
                    <a:lnTo>
                      <a:pt x="50" y="8"/>
                    </a:lnTo>
                    <a:lnTo>
                      <a:pt x="48" y="5"/>
                    </a:lnTo>
                    <a:lnTo>
                      <a:pt x="48" y="5"/>
                    </a:lnTo>
                    <a:lnTo>
                      <a:pt x="46" y="4"/>
                    </a:lnTo>
                    <a:lnTo>
                      <a:pt x="44" y="3"/>
                    </a:lnTo>
                    <a:lnTo>
                      <a:pt x="39" y="3"/>
                    </a:lnTo>
                    <a:lnTo>
                      <a:pt x="39" y="3"/>
                    </a:lnTo>
                    <a:lnTo>
                      <a:pt x="34" y="1"/>
                    </a:lnTo>
                    <a:lnTo>
                      <a:pt x="28" y="0"/>
                    </a:lnTo>
                    <a:lnTo>
                      <a:pt x="28" y="0"/>
                    </a:lnTo>
                    <a:lnTo>
                      <a:pt x="27" y="0"/>
                    </a:lnTo>
                    <a:lnTo>
                      <a:pt x="24" y="1"/>
                    </a:lnTo>
                    <a:lnTo>
                      <a:pt x="20" y="4"/>
                    </a:lnTo>
                    <a:lnTo>
                      <a:pt x="20" y="4"/>
                    </a:lnTo>
                    <a:lnTo>
                      <a:pt x="16" y="5"/>
                    </a:lnTo>
                    <a:lnTo>
                      <a:pt x="16" y="5"/>
                    </a:lnTo>
                    <a:lnTo>
                      <a:pt x="15" y="7"/>
                    </a:lnTo>
                    <a:lnTo>
                      <a:pt x="15" y="7"/>
                    </a:lnTo>
                    <a:lnTo>
                      <a:pt x="14" y="8"/>
                    </a:lnTo>
                    <a:lnTo>
                      <a:pt x="11" y="8"/>
                    </a:lnTo>
                    <a:lnTo>
                      <a:pt x="11" y="8"/>
                    </a:lnTo>
                    <a:lnTo>
                      <a:pt x="8" y="9"/>
                    </a:lnTo>
                    <a:lnTo>
                      <a:pt x="8" y="9"/>
                    </a:lnTo>
                    <a:lnTo>
                      <a:pt x="6" y="11"/>
                    </a:lnTo>
                    <a:lnTo>
                      <a:pt x="6" y="11"/>
                    </a:lnTo>
                    <a:lnTo>
                      <a:pt x="4" y="12"/>
                    </a:lnTo>
                    <a:lnTo>
                      <a:pt x="2" y="13"/>
                    </a:lnTo>
                    <a:lnTo>
                      <a:pt x="2" y="13"/>
                    </a:lnTo>
                    <a:lnTo>
                      <a:pt x="0" y="16"/>
                    </a:lnTo>
                    <a:lnTo>
                      <a:pt x="0" y="16"/>
                    </a:lnTo>
                    <a:lnTo>
                      <a:pt x="2" y="17"/>
                    </a:lnTo>
                    <a:lnTo>
                      <a:pt x="2" y="17"/>
                    </a:lnTo>
                    <a:lnTo>
                      <a:pt x="4" y="17"/>
                    </a:lnTo>
                    <a:lnTo>
                      <a:pt x="7" y="17"/>
                    </a:lnTo>
                    <a:lnTo>
                      <a:pt x="7" y="17"/>
                    </a:lnTo>
                    <a:lnTo>
                      <a:pt x="10" y="17"/>
                    </a:lnTo>
                    <a:lnTo>
                      <a:pt x="12" y="19"/>
                    </a:lnTo>
                    <a:lnTo>
                      <a:pt x="12" y="19"/>
                    </a:lnTo>
                    <a:lnTo>
                      <a:pt x="14" y="20"/>
                    </a:lnTo>
                    <a:lnTo>
                      <a:pt x="14" y="20"/>
                    </a:lnTo>
                    <a:lnTo>
                      <a:pt x="19" y="23"/>
                    </a:lnTo>
                    <a:lnTo>
                      <a:pt x="19" y="23"/>
                    </a:lnTo>
                    <a:lnTo>
                      <a:pt x="24" y="27"/>
                    </a:lnTo>
                    <a:lnTo>
                      <a:pt x="24" y="27"/>
                    </a:lnTo>
                    <a:lnTo>
                      <a:pt x="28" y="28"/>
                    </a:lnTo>
                    <a:lnTo>
                      <a:pt x="31" y="28"/>
                    </a:lnTo>
                    <a:lnTo>
                      <a:pt x="39" y="25"/>
                    </a:lnTo>
                  </a:path>
                </a:pathLst>
              </a:custGeom>
              <a:noFill/>
              <a:ln w="3175">
                <a:solidFill>
                  <a:schemeClr val="tx1">
                    <a:lumMod val="20000"/>
                    <a:lumOff val="80000"/>
                  </a:schemeClr>
                </a:solidFill>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2" name="Freeform 77">
                <a:extLst>
                  <a:ext uri="{FF2B5EF4-FFF2-40B4-BE49-F238E27FC236}">
                    <a16:creationId xmlns:a16="http://schemas.microsoft.com/office/drawing/2014/main" id="{BB3DDDDD-A5A8-4229-9ACE-CED1D174C628}"/>
                  </a:ext>
                </a:extLst>
              </p:cNvPr>
              <p:cNvSpPr>
                <a:spLocks/>
              </p:cNvSpPr>
              <p:nvPr/>
            </p:nvSpPr>
            <p:spPr bwMode="auto">
              <a:xfrm>
                <a:off x="5301309" y="5019574"/>
                <a:ext cx="414925" cy="464870"/>
              </a:xfrm>
              <a:custGeom>
                <a:avLst/>
                <a:gdLst>
                  <a:gd name="T0" fmla="*/ 212 w 216"/>
                  <a:gd name="T1" fmla="*/ 59 h 242"/>
                  <a:gd name="T2" fmla="*/ 207 w 216"/>
                  <a:gd name="T3" fmla="*/ 34 h 242"/>
                  <a:gd name="T4" fmla="*/ 185 w 216"/>
                  <a:gd name="T5" fmla="*/ 17 h 242"/>
                  <a:gd name="T6" fmla="*/ 163 w 216"/>
                  <a:gd name="T7" fmla="*/ 2 h 242"/>
                  <a:gd name="T8" fmla="*/ 144 w 216"/>
                  <a:gd name="T9" fmla="*/ 2 h 242"/>
                  <a:gd name="T10" fmla="*/ 127 w 216"/>
                  <a:gd name="T11" fmla="*/ 4 h 242"/>
                  <a:gd name="T12" fmla="*/ 111 w 216"/>
                  <a:gd name="T13" fmla="*/ 0 h 242"/>
                  <a:gd name="T14" fmla="*/ 95 w 216"/>
                  <a:gd name="T15" fmla="*/ 4 h 242"/>
                  <a:gd name="T16" fmla="*/ 87 w 216"/>
                  <a:gd name="T17" fmla="*/ 16 h 242"/>
                  <a:gd name="T18" fmla="*/ 80 w 216"/>
                  <a:gd name="T19" fmla="*/ 29 h 242"/>
                  <a:gd name="T20" fmla="*/ 75 w 216"/>
                  <a:gd name="T21" fmla="*/ 33 h 242"/>
                  <a:gd name="T22" fmla="*/ 72 w 216"/>
                  <a:gd name="T23" fmla="*/ 33 h 242"/>
                  <a:gd name="T24" fmla="*/ 64 w 216"/>
                  <a:gd name="T25" fmla="*/ 43 h 242"/>
                  <a:gd name="T26" fmla="*/ 47 w 216"/>
                  <a:gd name="T27" fmla="*/ 55 h 242"/>
                  <a:gd name="T28" fmla="*/ 32 w 216"/>
                  <a:gd name="T29" fmla="*/ 58 h 242"/>
                  <a:gd name="T30" fmla="*/ 24 w 216"/>
                  <a:gd name="T31" fmla="*/ 57 h 242"/>
                  <a:gd name="T32" fmla="*/ 8 w 216"/>
                  <a:gd name="T33" fmla="*/ 58 h 242"/>
                  <a:gd name="T34" fmla="*/ 3 w 216"/>
                  <a:gd name="T35" fmla="*/ 59 h 242"/>
                  <a:gd name="T36" fmla="*/ 2 w 216"/>
                  <a:gd name="T37" fmla="*/ 68 h 242"/>
                  <a:gd name="T38" fmla="*/ 12 w 216"/>
                  <a:gd name="T39" fmla="*/ 78 h 242"/>
                  <a:gd name="T40" fmla="*/ 11 w 216"/>
                  <a:gd name="T41" fmla="*/ 94 h 242"/>
                  <a:gd name="T42" fmla="*/ 3 w 216"/>
                  <a:gd name="T43" fmla="*/ 107 h 242"/>
                  <a:gd name="T44" fmla="*/ 12 w 216"/>
                  <a:gd name="T45" fmla="*/ 120 h 242"/>
                  <a:gd name="T46" fmla="*/ 23 w 216"/>
                  <a:gd name="T47" fmla="*/ 129 h 242"/>
                  <a:gd name="T48" fmla="*/ 34 w 216"/>
                  <a:gd name="T49" fmla="*/ 136 h 242"/>
                  <a:gd name="T50" fmla="*/ 43 w 216"/>
                  <a:gd name="T51" fmla="*/ 154 h 242"/>
                  <a:gd name="T52" fmla="*/ 55 w 216"/>
                  <a:gd name="T53" fmla="*/ 149 h 242"/>
                  <a:gd name="T54" fmla="*/ 67 w 216"/>
                  <a:gd name="T55" fmla="*/ 161 h 242"/>
                  <a:gd name="T56" fmla="*/ 76 w 216"/>
                  <a:gd name="T57" fmla="*/ 182 h 242"/>
                  <a:gd name="T58" fmla="*/ 68 w 216"/>
                  <a:gd name="T59" fmla="*/ 194 h 242"/>
                  <a:gd name="T60" fmla="*/ 55 w 216"/>
                  <a:gd name="T61" fmla="*/ 205 h 242"/>
                  <a:gd name="T62" fmla="*/ 64 w 216"/>
                  <a:gd name="T63" fmla="*/ 218 h 242"/>
                  <a:gd name="T64" fmla="*/ 80 w 216"/>
                  <a:gd name="T65" fmla="*/ 215 h 242"/>
                  <a:gd name="T66" fmla="*/ 86 w 216"/>
                  <a:gd name="T67" fmla="*/ 221 h 242"/>
                  <a:gd name="T68" fmla="*/ 84 w 216"/>
                  <a:gd name="T69" fmla="*/ 232 h 242"/>
                  <a:gd name="T70" fmla="*/ 100 w 216"/>
                  <a:gd name="T71" fmla="*/ 240 h 242"/>
                  <a:gd name="T72" fmla="*/ 107 w 216"/>
                  <a:gd name="T73" fmla="*/ 231 h 242"/>
                  <a:gd name="T74" fmla="*/ 131 w 216"/>
                  <a:gd name="T75" fmla="*/ 230 h 242"/>
                  <a:gd name="T76" fmla="*/ 140 w 216"/>
                  <a:gd name="T77" fmla="*/ 219 h 242"/>
                  <a:gd name="T78" fmla="*/ 147 w 216"/>
                  <a:gd name="T79" fmla="*/ 203 h 242"/>
                  <a:gd name="T80" fmla="*/ 138 w 216"/>
                  <a:gd name="T81" fmla="*/ 198 h 242"/>
                  <a:gd name="T82" fmla="*/ 127 w 216"/>
                  <a:gd name="T83" fmla="*/ 197 h 242"/>
                  <a:gd name="T84" fmla="*/ 140 w 216"/>
                  <a:gd name="T85" fmla="*/ 193 h 242"/>
                  <a:gd name="T86" fmla="*/ 144 w 216"/>
                  <a:gd name="T87" fmla="*/ 184 h 242"/>
                  <a:gd name="T88" fmla="*/ 155 w 216"/>
                  <a:gd name="T89" fmla="*/ 186 h 242"/>
                  <a:gd name="T90" fmla="*/ 177 w 216"/>
                  <a:gd name="T91" fmla="*/ 173 h 242"/>
                  <a:gd name="T92" fmla="*/ 172 w 216"/>
                  <a:gd name="T93" fmla="*/ 166 h 242"/>
                  <a:gd name="T94" fmla="*/ 165 w 216"/>
                  <a:gd name="T95" fmla="*/ 160 h 242"/>
                  <a:gd name="T96" fmla="*/ 169 w 216"/>
                  <a:gd name="T97" fmla="*/ 157 h 242"/>
                  <a:gd name="T98" fmla="*/ 171 w 216"/>
                  <a:gd name="T99" fmla="*/ 153 h 242"/>
                  <a:gd name="T100" fmla="*/ 175 w 216"/>
                  <a:gd name="T101" fmla="*/ 152 h 242"/>
                  <a:gd name="T102" fmla="*/ 183 w 216"/>
                  <a:gd name="T103" fmla="*/ 158 h 242"/>
                  <a:gd name="T104" fmla="*/ 187 w 216"/>
                  <a:gd name="T105" fmla="*/ 152 h 242"/>
                  <a:gd name="T106" fmla="*/ 201 w 216"/>
                  <a:gd name="T107" fmla="*/ 137 h 242"/>
                  <a:gd name="T108" fmla="*/ 205 w 216"/>
                  <a:gd name="T109" fmla="*/ 109 h 242"/>
                  <a:gd name="T110" fmla="*/ 215 w 216"/>
                  <a:gd name="T111" fmla="*/ 8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6" h="242">
                    <a:moveTo>
                      <a:pt x="215" y="65"/>
                    </a:moveTo>
                    <a:lnTo>
                      <a:pt x="215" y="65"/>
                    </a:lnTo>
                    <a:lnTo>
                      <a:pt x="213" y="62"/>
                    </a:lnTo>
                    <a:lnTo>
                      <a:pt x="212" y="59"/>
                    </a:lnTo>
                    <a:lnTo>
                      <a:pt x="212" y="59"/>
                    </a:lnTo>
                    <a:lnTo>
                      <a:pt x="212" y="59"/>
                    </a:lnTo>
                    <a:lnTo>
                      <a:pt x="212" y="59"/>
                    </a:lnTo>
                    <a:lnTo>
                      <a:pt x="212" y="59"/>
                    </a:lnTo>
                    <a:lnTo>
                      <a:pt x="212" y="59"/>
                    </a:lnTo>
                    <a:lnTo>
                      <a:pt x="211" y="50"/>
                    </a:lnTo>
                    <a:lnTo>
                      <a:pt x="211" y="50"/>
                    </a:lnTo>
                    <a:lnTo>
                      <a:pt x="208" y="38"/>
                    </a:lnTo>
                    <a:lnTo>
                      <a:pt x="208" y="38"/>
                    </a:lnTo>
                    <a:lnTo>
                      <a:pt x="207" y="34"/>
                    </a:lnTo>
                    <a:lnTo>
                      <a:pt x="203" y="30"/>
                    </a:lnTo>
                    <a:lnTo>
                      <a:pt x="203" y="30"/>
                    </a:lnTo>
                    <a:lnTo>
                      <a:pt x="197" y="25"/>
                    </a:lnTo>
                    <a:lnTo>
                      <a:pt x="189" y="21"/>
                    </a:lnTo>
                    <a:lnTo>
                      <a:pt x="189" y="21"/>
                    </a:lnTo>
                    <a:lnTo>
                      <a:pt x="187" y="18"/>
                    </a:lnTo>
                    <a:lnTo>
                      <a:pt x="185" y="17"/>
                    </a:lnTo>
                    <a:lnTo>
                      <a:pt x="185" y="17"/>
                    </a:lnTo>
                    <a:lnTo>
                      <a:pt x="184" y="14"/>
                    </a:lnTo>
                    <a:lnTo>
                      <a:pt x="181" y="13"/>
                    </a:lnTo>
                    <a:lnTo>
                      <a:pt x="181" y="13"/>
                    </a:lnTo>
                    <a:lnTo>
                      <a:pt x="172" y="8"/>
                    </a:lnTo>
                    <a:lnTo>
                      <a:pt x="172" y="8"/>
                    </a:lnTo>
                    <a:lnTo>
                      <a:pt x="163" y="2"/>
                    </a:lnTo>
                    <a:lnTo>
                      <a:pt x="163" y="2"/>
                    </a:lnTo>
                    <a:lnTo>
                      <a:pt x="159" y="2"/>
                    </a:lnTo>
                    <a:lnTo>
                      <a:pt x="155" y="2"/>
                    </a:lnTo>
                    <a:lnTo>
                      <a:pt x="147" y="2"/>
                    </a:lnTo>
                    <a:lnTo>
                      <a:pt x="147" y="2"/>
                    </a:lnTo>
                    <a:lnTo>
                      <a:pt x="144" y="2"/>
                    </a:lnTo>
                    <a:lnTo>
                      <a:pt x="144" y="2"/>
                    </a:lnTo>
                    <a:lnTo>
                      <a:pt x="142" y="1"/>
                    </a:lnTo>
                    <a:lnTo>
                      <a:pt x="140" y="0"/>
                    </a:lnTo>
                    <a:lnTo>
                      <a:pt x="140" y="0"/>
                    </a:lnTo>
                    <a:lnTo>
                      <a:pt x="138" y="1"/>
                    </a:lnTo>
                    <a:lnTo>
                      <a:pt x="135" y="2"/>
                    </a:lnTo>
                    <a:lnTo>
                      <a:pt x="135" y="2"/>
                    </a:lnTo>
                    <a:lnTo>
                      <a:pt x="127" y="4"/>
                    </a:lnTo>
                    <a:lnTo>
                      <a:pt x="127" y="4"/>
                    </a:lnTo>
                    <a:lnTo>
                      <a:pt x="119" y="1"/>
                    </a:lnTo>
                    <a:lnTo>
                      <a:pt x="119" y="1"/>
                    </a:lnTo>
                    <a:lnTo>
                      <a:pt x="114" y="1"/>
                    </a:lnTo>
                    <a:lnTo>
                      <a:pt x="114" y="1"/>
                    </a:lnTo>
                    <a:lnTo>
                      <a:pt x="111" y="0"/>
                    </a:lnTo>
                    <a:lnTo>
                      <a:pt x="111" y="0"/>
                    </a:lnTo>
                    <a:lnTo>
                      <a:pt x="108" y="0"/>
                    </a:lnTo>
                    <a:lnTo>
                      <a:pt x="106" y="0"/>
                    </a:lnTo>
                    <a:lnTo>
                      <a:pt x="102" y="2"/>
                    </a:lnTo>
                    <a:lnTo>
                      <a:pt x="102" y="2"/>
                    </a:lnTo>
                    <a:lnTo>
                      <a:pt x="98" y="4"/>
                    </a:lnTo>
                    <a:lnTo>
                      <a:pt x="98" y="4"/>
                    </a:lnTo>
                    <a:lnTo>
                      <a:pt x="95" y="4"/>
                    </a:lnTo>
                    <a:lnTo>
                      <a:pt x="92" y="5"/>
                    </a:lnTo>
                    <a:lnTo>
                      <a:pt x="92" y="5"/>
                    </a:lnTo>
                    <a:lnTo>
                      <a:pt x="90" y="8"/>
                    </a:lnTo>
                    <a:lnTo>
                      <a:pt x="88" y="12"/>
                    </a:lnTo>
                    <a:lnTo>
                      <a:pt x="88" y="12"/>
                    </a:lnTo>
                    <a:lnTo>
                      <a:pt x="87" y="16"/>
                    </a:lnTo>
                    <a:lnTo>
                      <a:pt x="87" y="16"/>
                    </a:lnTo>
                    <a:lnTo>
                      <a:pt x="84" y="21"/>
                    </a:lnTo>
                    <a:lnTo>
                      <a:pt x="84" y="21"/>
                    </a:lnTo>
                    <a:lnTo>
                      <a:pt x="84" y="25"/>
                    </a:lnTo>
                    <a:lnTo>
                      <a:pt x="84" y="26"/>
                    </a:lnTo>
                    <a:lnTo>
                      <a:pt x="82" y="27"/>
                    </a:lnTo>
                    <a:lnTo>
                      <a:pt x="82" y="27"/>
                    </a:lnTo>
                    <a:lnTo>
                      <a:pt x="80" y="29"/>
                    </a:lnTo>
                    <a:lnTo>
                      <a:pt x="79" y="30"/>
                    </a:lnTo>
                    <a:lnTo>
                      <a:pt x="79" y="30"/>
                    </a:lnTo>
                    <a:lnTo>
                      <a:pt x="78" y="33"/>
                    </a:lnTo>
                    <a:lnTo>
                      <a:pt x="78" y="34"/>
                    </a:lnTo>
                    <a:lnTo>
                      <a:pt x="78" y="34"/>
                    </a:lnTo>
                    <a:lnTo>
                      <a:pt x="76" y="34"/>
                    </a:lnTo>
                    <a:lnTo>
                      <a:pt x="75" y="33"/>
                    </a:lnTo>
                    <a:lnTo>
                      <a:pt x="72" y="31"/>
                    </a:lnTo>
                    <a:lnTo>
                      <a:pt x="72" y="31"/>
                    </a:lnTo>
                    <a:lnTo>
                      <a:pt x="72" y="31"/>
                    </a:lnTo>
                    <a:lnTo>
                      <a:pt x="72" y="31"/>
                    </a:lnTo>
                    <a:lnTo>
                      <a:pt x="72" y="31"/>
                    </a:lnTo>
                    <a:lnTo>
                      <a:pt x="72" y="33"/>
                    </a:lnTo>
                    <a:lnTo>
                      <a:pt x="72" y="33"/>
                    </a:lnTo>
                    <a:lnTo>
                      <a:pt x="72" y="34"/>
                    </a:lnTo>
                    <a:lnTo>
                      <a:pt x="72" y="34"/>
                    </a:lnTo>
                    <a:lnTo>
                      <a:pt x="70" y="38"/>
                    </a:lnTo>
                    <a:lnTo>
                      <a:pt x="66" y="42"/>
                    </a:lnTo>
                    <a:lnTo>
                      <a:pt x="66" y="42"/>
                    </a:lnTo>
                    <a:lnTo>
                      <a:pt x="64" y="43"/>
                    </a:lnTo>
                    <a:lnTo>
                      <a:pt x="64" y="43"/>
                    </a:lnTo>
                    <a:lnTo>
                      <a:pt x="58" y="43"/>
                    </a:lnTo>
                    <a:lnTo>
                      <a:pt x="58" y="43"/>
                    </a:lnTo>
                    <a:lnTo>
                      <a:pt x="55" y="45"/>
                    </a:lnTo>
                    <a:lnTo>
                      <a:pt x="52" y="47"/>
                    </a:lnTo>
                    <a:lnTo>
                      <a:pt x="50" y="54"/>
                    </a:lnTo>
                    <a:lnTo>
                      <a:pt x="50" y="54"/>
                    </a:lnTo>
                    <a:lnTo>
                      <a:pt x="47" y="55"/>
                    </a:lnTo>
                    <a:lnTo>
                      <a:pt x="46" y="55"/>
                    </a:lnTo>
                    <a:lnTo>
                      <a:pt x="40" y="55"/>
                    </a:lnTo>
                    <a:lnTo>
                      <a:pt x="40" y="55"/>
                    </a:lnTo>
                    <a:lnTo>
                      <a:pt x="36" y="58"/>
                    </a:lnTo>
                    <a:lnTo>
                      <a:pt x="34" y="59"/>
                    </a:lnTo>
                    <a:lnTo>
                      <a:pt x="34" y="59"/>
                    </a:lnTo>
                    <a:lnTo>
                      <a:pt x="32" y="58"/>
                    </a:lnTo>
                    <a:lnTo>
                      <a:pt x="31" y="58"/>
                    </a:lnTo>
                    <a:lnTo>
                      <a:pt x="31" y="58"/>
                    </a:lnTo>
                    <a:lnTo>
                      <a:pt x="28" y="57"/>
                    </a:lnTo>
                    <a:lnTo>
                      <a:pt x="28" y="57"/>
                    </a:lnTo>
                    <a:lnTo>
                      <a:pt x="27" y="57"/>
                    </a:lnTo>
                    <a:lnTo>
                      <a:pt x="24" y="57"/>
                    </a:lnTo>
                    <a:lnTo>
                      <a:pt x="24" y="57"/>
                    </a:lnTo>
                    <a:lnTo>
                      <a:pt x="22" y="57"/>
                    </a:lnTo>
                    <a:lnTo>
                      <a:pt x="19" y="57"/>
                    </a:lnTo>
                    <a:lnTo>
                      <a:pt x="19" y="57"/>
                    </a:lnTo>
                    <a:lnTo>
                      <a:pt x="16" y="55"/>
                    </a:lnTo>
                    <a:lnTo>
                      <a:pt x="14" y="57"/>
                    </a:lnTo>
                    <a:lnTo>
                      <a:pt x="8" y="58"/>
                    </a:lnTo>
                    <a:lnTo>
                      <a:pt x="8" y="58"/>
                    </a:lnTo>
                    <a:lnTo>
                      <a:pt x="7" y="59"/>
                    </a:lnTo>
                    <a:lnTo>
                      <a:pt x="7" y="59"/>
                    </a:lnTo>
                    <a:lnTo>
                      <a:pt x="7" y="59"/>
                    </a:lnTo>
                    <a:lnTo>
                      <a:pt x="7" y="59"/>
                    </a:lnTo>
                    <a:lnTo>
                      <a:pt x="6" y="59"/>
                    </a:lnTo>
                    <a:lnTo>
                      <a:pt x="6" y="59"/>
                    </a:lnTo>
                    <a:lnTo>
                      <a:pt x="3" y="59"/>
                    </a:lnTo>
                    <a:lnTo>
                      <a:pt x="0" y="59"/>
                    </a:lnTo>
                    <a:lnTo>
                      <a:pt x="0" y="59"/>
                    </a:lnTo>
                    <a:lnTo>
                      <a:pt x="2" y="63"/>
                    </a:lnTo>
                    <a:lnTo>
                      <a:pt x="2" y="63"/>
                    </a:lnTo>
                    <a:lnTo>
                      <a:pt x="2" y="66"/>
                    </a:lnTo>
                    <a:lnTo>
                      <a:pt x="2" y="68"/>
                    </a:lnTo>
                    <a:lnTo>
                      <a:pt x="2" y="68"/>
                    </a:lnTo>
                    <a:lnTo>
                      <a:pt x="3" y="71"/>
                    </a:lnTo>
                    <a:lnTo>
                      <a:pt x="6" y="72"/>
                    </a:lnTo>
                    <a:lnTo>
                      <a:pt x="6" y="72"/>
                    </a:lnTo>
                    <a:lnTo>
                      <a:pt x="10" y="75"/>
                    </a:lnTo>
                    <a:lnTo>
                      <a:pt x="11" y="76"/>
                    </a:lnTo>
                    <a:lnTo>
                      <a:pt x="12" y="78"/>
                    </a:lnTo>
                    <a:lnTo>
                      <a:pt x="12" y="78"/>
                    </a:lnTo>
                    <a:lnTo>
                      <a:pt x="14" y="82"/>
                    </a:lnTo>
                    <a:lnTo>
                      <a:pt x="15" y="86"/>
                    </a:lnTo>
                    <a:lnTo>
                      <a:pt x="15" y="86"/>
                    </a:lnTo>
                    <a:lnTo>
                      <a:pt x="15" y="87"/>
                    </a:lnTo>
                    <a:lnTo>
                      <a:pt x="14" y="90"/>
                    </a:lnTo>
                    <a:lnTo>
                      <a:pt x="14" y="90"/>
                    </a:lnTo>
                    <a:lnTo>
                      <a:pt x="11" y="94"/>
                    </a:lnTo>
                    <a:lnTo>
                      <a:pt x="7" y="98"/>
                    </a:lnTo>
                    <a:lnTo>
                      <a:pt x="7" y="98"/>
                    </a:lnTo>
                    <a:lnTo>
                      <a:pt x="6" y="100"/>
                    </a:lnTo>
                    <a:lnTo>
                      <a:pt x="6" y="103"/>
                    </a:lnTo>
                    <a:lnTo>
                      <a:pt x="6" y="103"/>
                    </a:lnTo>
                    <a:lnTo>
                      <a:pt x="4" y="104"/>
                    </a:lnTo>
                    <a:lnTo>
                      <a:pt x="3" y="107"/>
                    </a:lnTo>
                    <a:lnTo>
                      <a:pt x="3" y="107"/>
                    </a:lnTo>
                    <a:lnTo>
                      <a:pt x="4" y="109"/>
                    </a:lnTo>
                    <a:lnTo>
                      <a:pt x="6" y="111"/>
                    </a:lnTo>
                    <a:lnTo>
                      <a:pt x="8" y="113"/>
                    </a:lnTo>
                    <a:lnTo>
                      <a:pt x="8" y="113"/>
                    </a:lnTo>
                    <a:lnTo>
                      <a:pt x="10" y="116"/>
                    </a:lnTo>
                    <a:lnTo>
                      <a:pt x="12" y="120"/>
                    </a:lnTo>
                    <a:lnTo>
                      <a:pt x="12" y="120"/>
                    </a:lnTo>
                    <a:lnTo>
                      <a:pt x="15" y="120"/>
                    </a:lnTo>
                    <a:lnTo>
                      <a:pt x="18" y="121"/>
                    </a:lnTo>
                    <a:lnTo>
                      <a:pt x="18" y="121"/>
                    </a:lnTo>
                    <a:lnTo>
                      <a:pt x="20" y="125"/>
                    </a:lnTo>
                    <a:lnTo>
                      <a:pt x="23" y="129"/>
                    </a:lnTo>
                    <a:lnTo>
                      <a:pt x="23" y="129"/>
                    </a:lnTo>
                    <a:lnTo>
                      <a:pt x="24" y="131"/>
                    </a:lnTo>
                    <a:lnTo>
                      <a:pt x="27" y="132"/>
                    </a:lnTo>
                    <a:lnTo>
                      <a:pt x="27" y="132"/>
                    </a:lnTo>
                    <a:lnTo>
                      <a:pt x="30" y="135"/>
                    </a:lnTo>
                    <a:lnTo>
                      <a:pt x="31" y="136"/>
                    </a:lnTo>
                    <a:lnTo>
                      <a:pt x="34" y="136"/>
                    </a:lnTo>
                    <a:lnTo>
                      <a:pt x="34" y="136"/>
                    </a:lnTo>
                    <a:lnTo>
                      <a:pt x="36" y="137"/>
                    </a:lnTo>
                    <a:lnTo>
                      <a:pt x="38" y="139"/>
                    </a:lnTo>
                    <a:lnTo>
                      <a:pt x="39" y="145"/>
                    </a:lnTo>
                    <a:lnTo>
                      <a:pt x="39" y="145"/>
                    </a:lnTo>
                    <a:lnTo>
                      <a:pt x="42" y="152"/>
                    </a:lnTo>
                    <a:lnTo>
                      <a:pt x="42" y="152"/>
                    </a:lnTo>
                    <a:lnTo>
                      <a:pt x="43" y="154"/>
                    </a:lnTo>
                    <a:lnTo>
                      <a:pt x="44" y="154"/>
                    </a:lnTo>
                    <a:lnTo>
                      <a:pt x="44" y="154"/>
                    </a:lnTo>
                    <a:lnTo>
                      <a:pt x="47" y="153"/>
                    </a:lnTo>
                    <a:lnTo>
                      <a:pt x="50" y="152"/>
                    </a:lnTo>
                    <a:lnTo>
                      <a:pt x="52" y="149"/>
                    </a:lnTo>
                    <a:lnTo>
                      <a:pt x="55" y="149"/>
                    </a:lnTo>
                    <a:lnTo>
                      <a:pt x="55" y="149"/>
                    </a:lnTo>
                    <a:lnTo>
                      <a:pt x="58" y="150"/>
                    </a:lnTo>
                    <a:lnTo>
                      <a:pt x="59" y="153"/>
                    </a:lnTo>
                    <a:lnTo>
                      <a:pt x="59" y="153"/>
                    </a:lnTo>
                    <a:lnTo>
                      <a:pt x="60" y="156"/>
                    </a:lnTo>
                    <a:lnTo>
                      <a:pt x="63" y="158"/>
                    </a:lnTo>
                    <a:lnTo>
                      <a:pt x="63" y="158"/>
                    </a:lnTo>
                    <a:lnTo>
                      <a:pt x="67" y="161"/>
                    </a:lnTo>
                    <a:lnTo>
                      <a:pt x="67" y="161"/>
                    </a:lnTo>
                    <a:lnTo>
                      <a:pt x="70" y="165"/>
                    </a:lnTo>
                    <a:lnTo>
                      <a:pt x="70" y="165"/>
                    </a:lnTo>
                    <a:lnTo>
                      <a:pt x="76" y="174"/>
                    </a:lnTo>
                    <a:lnTo>
                      <a:pt x="76" y="174"/>
                    </a:lnTo>
                    <a:lnTo>
                      <a:pt x="76" y="178"/>
                    </a:lnTo>
                    <a:lnTo>
                      <a:pt x="76" y="182"/>
                    </a:lnTo>
                    <a:lnTo>
                      <a:pt x="74" y="185"/>
                    </a:lnTo>
                    <a:lnTo>
                      <a:pt x="71" y="188"/>
                    </a:lnTo>
                    <a:lnTo>
                      <a:pt x="71" y="188"/>
                    </a:lnTo>
                    <a:lnTo>
                      <a:pt x="68" y="191"/>
                    </a:lnTo>
                    <a:lnTo>
                      <a:pt x="68" y="191"/>
                    </a:lnTo>
                    <a:lnTo>
                      <a:pt x="68" y="194"/>
                    </a:lnTo>
                    <a:lnTo>
                      <a:pt x="68" y="194"/>
                    </a:lnTo>
                    <a:lnTo>
                      <a:pt x="64" y="194"/>
                    </a:lnTo>
                    <a:lnTo>
                      <a:pt x="60" y="194"/>
                    </a:lnTo>
                    <a:lnTo>
                      <a:pt x="60" y="194"/>
                    </a:lnTo>
                    <a:lnTo>
                      <a:pt x="58" y="197"/>
                    </a:lnTo>
                    <a:lnTo>
                      <a:pt x="56" y="199"/>
                    </a:lnTo>
                    <a:lnTo>
                      <a:pt x="56" y="199"/>
                    </a:lnTo>
                    <a:lnTo>
                      <a:pt x="55" y="205"/>
                    </a:lnTo>
                    <a:lnTo>
                      <a:pt x="55" y="205"/>
                    </a:lnTo>
                    <a:lnTo>
                      <a:pt x="55" y="209"/>
                    </a:lnTo>
                    <a:lnTo>
                      <a:pt x="56" y="213"/>
                    </a:lnTo>
                    <a:lnTo>
                      <a:pt x="59" y="217"/>
                    </a:lnTo>
                    <a:lnTo>
                      <a:pt x="62" y="218"/>
                    </a:lnTo>
                    <a:lnTo>
                      <a:pt x="62" y="218"/>
                    </a:lnTo>
                    <a:lnTo>
                      <a:pt x="64" y="218"/>
                    </a:lnTo>
                    <a:lnTo>
                      <a:pt x="66" y="217"/>
                    </a:lnTo>
                    <a:lnTo>
                      <a:pt x="70" y="215"/>
                    </a:lnTo>
                    <a:lnTo>
                      <a:pt x="70" y="215"/>
                    </a:lnTo>
                    <a:lnTo>
                      <a:pt x="75" y="215"/>
                    </a:lnTo>
                    <a:lnTo>
                      <a:pt x="75" y="215"/>
                    </a:lnTo>
                    <a:lnTo>
                      <a:pt x="78" y="214"/>
                    </a:lnTo>
                    <a:lnTo>
                      <a:pt x="80" y="215"/>
                    </a:lnTo>
                    <a:lnTo>
                      <a:pt x="80" y="215"/>
                    </a:lnTo>
                    <a:lnTo>
                      <a:pt x="82" y="217"/>
                    </a:lnTo>
                    <a:lnTo>
                      <a:pt x="82" y="217"/>
                    </a:lnTo>
                    <a:lnTo>
                      <a:pt x="84" y="218"/>
                    </a:lnTo>
                    <a:lnTo>
                      <a:pt x="84" y="218"/>
                    </a:lnTo>
                    <a:lnTo>
                      <a:pt x="86" y="221"/>
                    </a:lnTo>
                    <a:lnTo>
                      <a:pt x="86" y="221"/>
                    </a:lnTo>
                    <a:lnTo>
                      <a:pt x="88" y="223"/>
                    </a:lnTo>
                    <a:lnTo>
                      <a:pt x="90" y="226"/>
                    </a:lnTo>
                    <a:lnTo>
                      <a:pt x="90" y="226"/>
                    </a:lnTo>
                    <a:lnTo>
                      <a:pt x="90" y="229"/>
                    </a:lnTo>
                    <a:lnTo>
                      <a:pt x="87" y="230"/>
                    </a:lnTo>
                    <a:lnTo>
                      <a:pt x="84" y="232"/>
                    </a:lnTo>
                    <a:lnTo>
                      <a:pt x="84" y="232"/>
                    </a:lnTo>
                    <a:lnTo>
                      <a:pt x="82" y="238"/>
                    </a:lnTo>
                    <a:lnTo>
                      <a:pt x="82" y="238"/>
                    </a:lnTo>
                    <a:lnTo>
                      <a:pt x="87" y="240"/>
                    </a:lnTo>
                    <a:lnTo>
                      <a:pt x="92" y="242"/>
                    </a:lnTo>
                    <a:lnTo>
                      <a:pt x="92" y="242"/>
                    </a:lnTo>
                    <a:lnTo>
                      <a:pt x="96" y="242"/>
                    </a:lnTo>
                    <a:lnTo>
                      <a:pt x="100" y="240"/>
                    </a:lnTo>
                    <a:lnTo>
                      <a:pt x="100" y="240"/>
                    </a:lnTo>
                    <a:lnTo>
                      <a:pt x="102" y="238"/>
                    </a:lnTo>
                    <a:lnTo>
                      <a:pt x="102" y="238"/>
                    </a:lnTo>
                    <a:lnTo>
                      <a:pt x="103" y="234"/>
                    </a:lnTo>
                    <a:lnTo>
                      <a:pt x="104" y="232"/>
                    </a:lnTo>
                    <a:lnTo>
                      <a:pt x="107" y="231"/>
                    </a:lnTo>
                    <a:lnTo>
                      <a:pt x="107" y="231"/>
                    </a:lnTo>
                    <a:lnTo>
                      <a:pt x="112" y="231"/>
                    </a:lnTo>
                    <a:lnTo>
                      <a:pt x="118" y="229"/>
                    </a:lnTo>
                    <a:lnTo>
                      <a:pt x="118" y="229"/>
                    </a:lnTo>
                    <a:lnTo>
                      <a:pt x="122" y="229"/>
                    </a:lnTo>
                    <a:lnTo>
                      <a:pt x="127" y="229"/>
                    </a:lnTo>
                    <a:lnTo>
                      <a:pt x="127" y="229"/>
                    </a:lnTo>
                    <a:lnTo>
                      <a:pt x="131" y="230"/>
                    </a:lnTo>
                    <a:lnTo>
                      <a:pt x="135" y="229"/>
                    </a:lnTo>
                    <a:lnTo>
                      <a:pt x="135" y="229"/>
                    </a:lnTo>
                    <a:lnTo>
                      <a:pt x="138" y="225"/>
                    </a:lnTo>
                    <a:lnTo>
                      <a:pt x="138" y="225"/>
                    </a:lnTo>
                    <a:lnTo>
                      <a:pt x="139" y="222"/>
                    </a:lnTo>
                    <a:lnTo>
                      <a:pt x="139" y="222"/>
                    </a:lnTo>
                    <a:lnTo>
                      <a:pt x="140" y="219"/>
                    </a:lnTo>
                    <a:lnTo>
                      <a:pt x="143" y="218"/>
                    </a:lnTo>
                    <a:lnTo>
                      <a:pt x="144" y="217"/>
                    </a:lnTo>
                    <a:lnTo>
                      <a:pt x="145" y="215"/>
                    </a:lnTo>
                    <a:lnTo>
                      <a:pt x="145" y="215"/>
                    </a:lnTo>
                    <a:lnTo>
                      <a:pt x="147" y="209"/>
                    </a:lnTo>
                    <a:lnTo>
                      <a:pt x="147" y="209"/>
                    </a:lnTo>
                    <a:lnTo>
                      <a:pt x="147" y="203"/>
                    </a:lnTo>
                    <a:lnTo>
                      <a:pt x="147" y="198"/>
                    </a:lnTo>
                    <a:lnTo>
                      <a:pt x="147" y="198"/>
                    </a:lnTo>
                    <a:lnTo>
                      <a:pt x="145" y="195"/>
                    </a:lnTo>
                    <a:lnTo>
                      <a:pt x="144" y="195"/>
                    </a:lnTo>
                    <a:lnTo>
                      <a:pt x="142" y="198"/>
                    </a:lnTo>
                    <a:lnTo>
                      <a:pt x="142" y="198"/>
                    </a:lnTo>
                    <a:lnTo>
                      <a:pt x="138" y="198"/>
                    </a:lnTo>
                    <a:lnTo>
                      <a:pt x="138" y="198"/>
                    </a:lnTo>
                    <a:lnTo>
                      <a:pt x="132" y="199"/>
                    </a:lnTo>
                    <a:lnTo>
                      <a:pt x="132" y="199"/>
                    </a:lnTo>
                    <a:lnTo>
                      <a:pt x="126" y="199"/>
                    </a:lnTo>
                    <a:lnTo>
                      <a:pt x="126" y="199"/>
                    </a:lnTo>
                    <a:lnTo>
                      <a:pt x="126" y="198"/>
                    </a:lnTo>
                    <a:lnTo>
                      <a:pt x="127" y="197"/>
                    </a:lnTo>
                    <a:lnTo>
                      <a:pt x="130" y="195"/>
                    </a:lnTo>
                    <a:lnTo>
                      <a:pt x="130" y="195"/>
                    </a:lnTo>
                    <a:lnTo>
                      <a:pt x="135" y="195"/>
                    </a:lnTo>
                    <a:lnTo>
                      <a:pt x="138" y="195"/>
                    </a:lnTo>
                    <a:lnTo>
                      <a:pt x="139" y="194"/>
                    </a:lnTo>
                    <a:lnTo>
                      <a:pt x="139" y="194"/>
                    </a:lnTo>
                    <a:lnTo>
                      <a:pt x="140" y="193"/>
                    </a:lnTo>
                    <a:lnTo>
                      <a:pt x="139" y="190"/>
                    </a:lnTo>
                    <a:lnTo>
                      <a:pt x="138" y="188"/>
                    </a:lnTo>
                    <a:lnTo>
                      <a:pt x="138" y="188"/>
                    </a:lnTo>
                    <a:lnTo>
                      <a:pt x="139" y="186"/>
                    </a:lnTo>
                    <a:lnTo>
                      <a:pt x="140" y="185"/>
                    </a:lnTo>
                    <a:lnTo>
                      <a:pt x="144" y="184"/>
                    </a:lnTo>
                    <a:lnTo>
                      <a:pt x="144" y="184"/>
                    </a:lnTo>
                    <a:lnTo>
                      <a:pt x="147" y="181"/>
                    </a:lnTo>
                    <a:lnTo>
                      <a:pt x="148" y="181"/>
                    </a:lnTo>
                    <a:lnTo>
                      <a:pt x="149" y="181"/>
                    </a:lnTo>
                    <a:lnTo>
                      <a:pt x="149" y="181"/>
                    </a:lnTo>
                    <a:lnTo>
                      <a:pt x="152" y="184"/>
                    </a:lnTo>
                    <a:lnTo>
                      <a:pt x="155" y="186"/>
                    </a:lnTo>
                    <a:lnTo>
                      <a:pt x="155" y="186"/>
                    </a:lnTo>
                    <a:lnTo>
                      <a:pt x="157" y="188"/>
                    </a:lnTo>
                    <a:lnTo>
                      <a:pt x="161" y="186"/>
                    </a:lnTo>
                    <a:lnTo>
                      <a:pt x="161" y="186"/>
                    </a:lnTo>
                    <a:lnTo>
                      <a:pt x="172" y="180"/>
                    </a:lnTo>
                    <a:lnTo>
                      <a:pt x="172" y="180"/>
                    </a:lnTo>
                    <a:lnTo>
                      <a:pt x="176" y="177"/>
                    </a:lnTo>
                    <a:lnTo>
                      <a:pt x="177" y="173"/>
                    </a:lnTo>
                    <a:lnTo>
                      <a:pt x="177" y="173"/>
                    </a:lnTo>
                    <a:lnTo>
                      <a:pt x="176" y="170"/>
                    </a:lnTo>
                    <a:lnTo>
                      <a:pt x="176" y="170"/>
                    </a:lnTo>
                    <a:lnTo>
                      <a:pt x="173" y="169"/>
                    </a:lnTo>
                    <a:lnTo>
                      <a:pt x="172" y="169"/>
                    </a:lnTo>
                    <a:lnTo>
                      <a:pt x="172" y="166"/>
                    </a:lnTo>
                    <a:lnTo>
                      <a:pt x="172" y="166"/>
                    </a:lnTo>
                    <a:lnTo>
                      <a:pt x="176" y="164"/>
                    </a:lnTo>
                    <a:lnTo>
                      <a:pt x="176" y="162"/>
                    </a:lnTo>
                    <a:lnTo>
                      <a:pt x="175" y="161"/>
                    </a:lnTo>
                    <a:lnTo>
                      <a:pt x="175" y="161"/>
                    </a:lnTo>
                    <a:lnTo>
                      <a:pt x="171" y="160"/>
                    </a:lnTo>
                    <a:lnTo>
                      <a:pt x="165" y="160"/>
                    </a:lnTo>
                    <a:lnTo>
                      <a:pt x="165" y="160"/>
                    </a:lnTo>
                    <a:lnTo>
                      <a:pt x="159" y="158"/>
                    </a:lnTo>
                    <a:lnTo>
                      <a:pt x="159" y="158"/>
                    </a:lnTo>
                    <a:lnTo>
                      <a:pt x="156" y="158"/>
                    </a:lnTo>
                    <a:lnTo>
                      <a:pt x="156" y="158"/>
                    </a:lnTo>
                    <a:lnTo>
                      <a:pt x="163" y="157"/>
                    </a:lnTo>
                    <a:lnTo>
                      <a:pt x="169" y="157"/>
                    </a:lnTo>
                    <a:lnTo>
                      <a:pt x="169" y="157"/>
                    </a:lnTo>
                    <a:lnTo>
                      <a:pt x="172" y="157"/>
                    </a:lnTo>
                    <a:lnTo>
                      <a:pt x="175" y="157"/>
                    </a:lnTo>
                    <a:lnTo>
                      <a:pt x="175" y="157"/>
                    </a:lnTo>
                    <a:lnTo>
                      <a:pt x="173" y="156"/>
                    </a:lnTo>
                    <a:lnTo>
                      <a:pt x="172" y="154"/>
                    </a:lnTo>
                    <a:lnTo>
                      <a:pt x="172" y="154"/>
                    </a:lnTo>
                    <a:lnTo>
                      <a:pt x="171" y="153"/>
                    </a:lnTo>
                    <a:lnTo>
                      <a:pt x="169" y="152"/>
                    </a:lnTo>
                    <a:lnTo>
                      <a:pt x="167" y="149"/>
                    </a:lnTo>
                    <a:lnTo>
                      <a:pt x="167" y="149"/>
                    </a:lnTo>
                    <a:lnTo>
                      <a:pt x="168" y="149"/>
                    </a:lnTo>
                    <a:lnTo>
                      <a:pt x="171" y="150"/>
                    </a:lnTo>
                    <a:lnTo>
                      <a:pt x="175" y="152"/>
                    </a:lnTo>
                    <a:lnTo>
                      <a:pt x="175" y="152"/>
                    </a:lnTo>
                    <a:lnTo>
                      <a:pt x="177" y="153"/>
                    </a:lnTo>
                    <a:lnTo>
                      <a:pt x="177" y="153"/>
                    </a:lnTo>
                    <a:lnTo>
                      <a:pt x="177" y="154"/>
                    </a:lnTo>
                    <a:lnTo>
                      <a:pt x="179" y="157"/>
                    </a:lnTo>
                    <a:lnTo>
                      <a:pt x="179" y="157"/>
                    </a:lnTo>
                    <a:lnTo>
                      <a:pt x="180" y="158"/>
                    </a:lnTo>
                    <a:lnTo>
                      <a:pt x="183" y="158"/>
                    </a:lnTo>
                    <a:lnTo>
                      <a:pt x="183" y="158"/>
                    </a:lnTo>
                    <a:lnTo>
                      <a:pt x="184" y="157"/>
                    </a:lnTo>
                    <a:lnTo>
                      <a:pt x="184" y="156"/>
                    </a:lnTo>
                    <a:lnTo>
                      <a:pt x="184" y="156"/>
                    </a:lnTo>
                    <a:lnTo>
                      <a:pt x="185" y="153"/>
                    </a:lnTo>
                    <a:lnTo>
                      <a:pt x="187" y="152"/>
                    </a:lnTo>
                    <a:lnTo>
                      <a:pt x="187" y="152"/>
                    </a:lnTo>
                    <a:lnTo>
                      <a:pt x="189" y="147"/>
                    </a:lnTo>
                    <a:lnTo>
                      <a:pt x="189" y="147"/>
                    </a:lnTo>
                    <a:lnTo>
                      <a:pt x="191" y="143"/>
                    </a:lnTo>
                    <a:lnTo>
                      <a:pt x="195" y="140"/>
                    </a:lnTo>
                    <a:lnTo>
                      <a:pt x="195" y="140"/>
                    </a:lnTo>
                    <a:lnTo>
                      <a:pt x="197" y="139"/>
                    </a:lnTo>
                    <a:lnTo>
                      <a:pt x="201" y="137"/>
                    </a:lnTo>
                    <a:lnTo>
                      <a:pt x="201" y="137"/>
                    </a:lnTo>
                    <a:lnTo>
                      <a:pt x="203" y="136"/>
                    </a:lnTo>
                    <a:lnTo>
                      <a:pt x="204" y="133"/>
                    </a:lnTo>
                    <a:lnTo>
                      <a:pt x="205" y="129"/>
                    </a:lnTo>
                    <a:lnTo>
                      <a:pt x="205" y="129"/>
                    </a:lnTo>
                    <a:lnTo>
                      <a:pt x="205" y="109"/>
                    </a:lnTo>
                    <a:lnTo>
                      <a:pt x="205" y="109"/>
                    </a:lnTo>
                    <a:lnTo>
                      <a:pt x="207" y="102"/>
                    </a:lnTo>
                    <a:lnTo>
                      <a:pt x="208" y="95"/>
                    </a:lnTo>
                    <a:lnTo>
                      <a:pt x="208" y="95"/>
                    </a:lnTo>
                    <a:lnTo>
                      <a:pt x="211" y="91"/>
                    </a:lnTo>
                    <a:lnTo>
                      <a:pt x="213" y="86"/>
                    </a:lnTo>
                    <a:lnTo>
                      <a:pt x="213" y="86"/>
                    </a:lnTo>
                    <a:lnTo>
                      <a:pt x="215" y="80"/>
                    </a:lnTo>
                    <a:lnTo>
                      <a:pt x="215" y="80"/>
                    </a:lnTo>
                    <a:lnTo>
                      <a:pt x="215" y="75"/>
                    </a:lnTo>
                    <a:lnTo>
                      <a:pt x="216" y="70"/>
                    </a:lnTo>
                    <a:lnTo>
                      <a:pt x="216" y="70"/>
                    </a:lnTo>
                    <a:lnTo>
                      <a:pt x="216" y="67"/>
                    </a:lnTo>
                    <a:lnTo>
                      <a:pt x="215" y="65"/>
                    </a:lnTo>
                    <a:close/>
                  </a:path>
                </a:pathLst>
              </a:custGeom>
              <a:solidFill>
                <a:schemeClr val="accent6">
                  <a:lumMod val="50000"/>
                </a:schemeClr>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13" name="Freeform 78">
                <a:extLst>
                  <a:ext uri="{FF2B5EF4-FFF2-40B4-BE49-F238E27FC236}">
                    <a16:creationId xmlns:a16="http://schemas.microsoft.com/office/drawing/2014/main" id="{ACFE3F95-5B28-4568-83D8-C5F31D88BC18}"/>
                  </a:ext>
                </a:extLst>
              </p:cNvPr>
              <p:cNvSpPr>
                <a:spLocks/>
              </p:cNvSpPr>
              <p:nvPr/>
            </p:nvSpPr>
            <p:spPr bwMode="auto">
              <a:xfrm>
                <a:off x="5301309" y="5019574"/>
                <a:ext cx="414925" cy="464870"/>
              </a:xfrm>
              <a:custGeom>
                <a:avLst/>
                <a:gdLst>
                  <a:gd name="T0" fmla="*/ 212 w 216"/>
                  <a:gd name="T1" fmla="*/ 59 h 242"/>
                  <a:gd name="T2" fmla="*/ 207 w 216"/>
                  <a:gd name="T3" fmla="*/ 34 h 242"/>
                  <a:gd name="T4" fmla="*/ 185 w 216"/>
                  <a:gd name="T5" fmla="*/ 17 h 242"/>
                  <a:gd name="T6" fmla="*/ 163 w 216"/>
                  <a:gd name="T7" fmla="*/ 2 h 242"/>
                  <a:gd name="T8" fmla="*/ 144 w 216"/>
                  <a:gd name="T9" fmla="*/ 2 h 242"/>
                  <a:gd name="T10" fmla="*/ 127 w 216"/>
                  <a:gd name="T11" fmla="*/ 4 h 242"/>
                  <a:gd name="T12" fmla="*/ 111 w 216"/>
                  <a:gd name="T13" fmla="*/ 0 h 242"/>
                  <a:gd name="T14" fmla="*/ 95 w 216"/>
                  <a:gd name="T15" fmla="*/ 4 h 242"/>
                  <a:gd name="T16" fmla="*/ 87 w 216"/>
                  <a:gd name="T17" fmla="*/ 16 h 242"/>
                  <a:gd name="T18" fmla="*/ 80 w 216"/>
                  <a:gd name="T19" fmla="*/ 29 h 242"/>
                  <a:gd name="T20" fmla="*/ 75 w 216"/>
                  <a:gd name="T21" fmla="*/ 33 h 242"/>
                  <a:gd name="T22" fmla="*/ 72 w 216"/>
                  <a:gd name="T23" fmla="*/ 33 h 242"/>
                  <a:gd name="T24" fmla="*/ 64 w 216"/>
                  <a:gd name="T25" fmla="*/ 43 h 242"/>
                  <a:gd name="T26" fmla="*/ 47 w 216"/>
                  <a:gd name="T27" fmla="*/ 55 h 242"/>
                  <a:gd name="T28" fmla="*/ 32 w 216"/>
                  <a:gd name="T29" fmla="*/ 58 h 242"/>
                  <a:gd name="T30" fmla="*/ 24 w 216"/>
                  <a:gd name="T31" fmla="*/ 57 h 242"/>
                  <a:gd name="T32" fmla="*/ 8 w 216"/>
                  <a:gd name="T33" fmla="*/ 58 h 242"/>
                  <a:gd name="T34" fmla="*/ 3 w 216"/>
                  <a:gd name="T35" fmla="*/ 59 h 242"/>
                  <a:gd name="T36" fmla="*/ 2 w 216"/>
                  <a:gd name="T37" fmla="*/ 68 h 242"/>
                  <a:gd name="T38" fmla="*/ 12 w 216"/>
                  <a:gd name="T39" fmla="*/ 78 h 242"/>
                  <a:gd name="T40" fmla="*/ 11 w 216"/>
                  <a:gd name="T41" fmla="*/ 94 h 242"/>
                  <a:gd name="T42" fmla="*/ 3 w 216"/>
                  <a:gd name="T43" fmla="*/ 107 h 242"/>
                  <a:gd name="T44" fmla="*/ 12 w 216"/>
                  <a:gd name="T45" fmla="*/ 120 h 242"/>
                  <a:gd name="T46" fmla="*/ 23 w 216"/>
                  <a:gd name="T47" fmla="*/ 129 h 242"/>
                  <a:gd name="T48" fmla="*/ 34 w 216"/>
                  <a:gd name="T49" fmla="*/ 136 h 242"/>
                  <a:gd name="T50" fmla="*/ 43 w 216"/>
                  <a:gd name="T51" fmla="*/ 154 h 242"/>
                  <a:gd name="T52" fmla="*/ 55 w 216"/>
                  <a:gd name="T53" fmla="*/ 149 h 242"/>
                  <a:gd name="T54" fmla="*/ 67 w 216"/>
                  <a:gd name="T55" fmla="*/ 161 h 242"/>
                  <a:gd name="T56" fmla="*/ 76 w 216"/>
                  <a:gd name="T57" fmla="*/ 182 h 242"/>
                  <a:gd name="T58" fmla="*/ 68 w 216"/>
                  <a:gd name="T59" fmla="*/ 194 h 242"/>
                  <a:gd name="T60" fmla="*/ 55 w 216"/>
                  <a:gd name="T61" fmla="*/ 205 h 242"/>
                  <a:gd name="T62" fmla="*/ 64 w 216"/>
                  <a:gd name="T63" fmla="*/ 218 h 242"/>
                  <a:gd name="T64" fmla="*/ 80 w 216"/>
                  <a:gd name="T65" fmla="*/ 215 h 242"/>
                  <a:gd name="T66" fmla="*/ 86 w 216"/>
                  <a:gd name="T67" fmla="*/ 221 h 242"/>
                  <a:gd name="T68" fmla="*/ 84 w 216"/>
                  <a:gd name="T69" fmla="*/ 232 h 242"/>
                  <a:gd name="T70" fmla="*/ 100 w 216"/>
                  <a:gd name="T71" fmla="*/ 240 h 242"/>
                  <a:gd name="T72" fmla="*/ 107 w 216"/>
                  <a:gd name="T73" fmla="*/ 231 h 242"/>
                  <a:gd name="T74" fmla="*/ 131 w 216"/>
                  <a:gd name="T75" fmla="*/ 230 h 242"/>
                  <a:gd name="T76" fmla="*/ 140 w 216"/>
                  <a:gd name="T77" fmla="*/ 219 h 242"/>
                  <a:gd name="T78" fmla="*/ 147 w 216"/>
                  <a:gd name="T79" fmla="*/ 203 h 242"/>
                  <a:gd name="T80" fmla="*/ 138 w 216"/>
                  <a:gd name="T81" fmla="*/ 198 h 242"/>
                  <a:gd name="T82" fmla="*/ 127 w 216"/>
                  <a:gd name="T83" fmla="*/ 197 h 242"/>
                  <a:gd name="T84" fmla="*/ 140 w 216"/>
                  <a:gd name="T85" fmla="*/ 193 h 242"/>
                  <a:gd name="T86" fmla="*/ 144 w 216"/>
                  <a:gd name="T87" fmla="*/ 184 h 242"/>
                  <a:gd name="T88" fmla="*/ 155 w 216"/>
                  <a:gd name="T89" fmla="*/ 186 h 242"/>
                  <a:gd name="T90" fmla="*/ 177 w 216"/>
                  <a:gd name="T91" fmla="*/ 173 h 242"/>
                  <a:gd name="T92" fmla="*/ 172 w 216"/>
                  <a:gd name="T93" fmla="*/ 166 h 242"/>
                  <a:gd name="T94" fmla="*/ 165 w 216"/>
                  <a:gd name="T95" fmla="*/ 160 h 242"/>
                  <a:gd name="T96" fmla="*/ 169 w 216"/>
                  <a:gd name="T97" fmla="*/ 157 h 242"/>
                  <a:gd name="T98" fmla="*/ 171 w 216"/>
                  <a:gd name="T99" fmla="*/ 153 h 242"/>
                  <a:gd name="T100" fmla="*/ 175 w 216"/>
                  <a:gd name="T101" fmla="*/ 152 h 242"/>
                  <a:gd name="T102" fmla="*/ 183 w 216"/>
                  <a:gd name="T103" fmla="*/ 158 h 242"/>
                  <a:gd name="T104" fmla="*/ 187 w 216"/>
                  <a:gd name="T105" fmla="*/ 152 h 242"/>
                  <a:gd name="T106" fmla="*/ 201 w 216"/>
                  <a:gd name="T107" fmla="*/ 137 h 242"/>
                  <a:gd name="T108" fmla="*/ 205 w 216"/>
                  <a:gd name="T109" fmla="*/ 109 h 242"/>
                  <a:gd name="T110" fmla="*/ 215 w 216"/>
                  <a:gd name="T111" fmla="*/ 8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6" h="242">
                    <a:moveTo>
                      <a:pt x="215" y="65"/>
                    </a:moveTo>
                    <a:lnTo>
                      <a:pt x="215" y="65"/>
                    </a:lnTo>
                    <a:lnTo>
                      <a:pt x="213" y="62"/>
                    </a:lnTo>
                    <a:lnTo>
                      <a:pt x="212" y="59"/>
                    </a:lnTo>
                    <a:lnTo>
                      <a:pt x="212" y="59"/>
                    </a:lnTo>
                    <a:lnTo>
                      <a:pt x="212" y="59"/>
                    </a:lnTo>
                    <a:lnTo>
                      <a:pt x="212" y="59"/>
                    </a:lnTo>
                    <a:lnTo>
                      <a:pt x="212" y="59"/>
                    </a:lnTo>
                    <a:lnTo>
                      <a:pt x="212" y="59"/>
                    </a:lnTo>
                    <a:lnTo>
                      <a:pt x="211" y="50"/>
                    </a:lnTo>
                    <a:lnTo>
                      <a:pt x="211" y="50"/>
                    </a:lnTo>
                    <a:lnTo>
                      <a:pt x="208" y="38"/>
                    </a:lnTo>
                    <a:lnTo>
                      <a:pt x="208" y="38"/>
                    </a:lnTo>
                    <a:lnTo>
                      <a:pt x="207" y="34"/>
                    </a:lnTo>
                    <a:lnTo>
                      <a:pt x="203" y="30"/>
                    </a:lnTo>
                    <a:lnTo>
                      <a:pt x="203" y="30"/>
                    </a:lnTo>
                    <a:lnTo>
                      <a:pt x="197" y="25"/>
                    </a:lnTo>
                    <a:lnTo>
                      <a:pt x="189" y="21"/>
                    </a:lnTo>
                    <a:lnTo>
                      <a:pt x="189" y="21"/>
                    </a:lnTo>
                    <a:lnTo>
                      <a:pt x="187" y="18"/>
                    </a:lnTo>
                    <a:lnTo>
                      <a:pt x="185" y="17"/>
                    </a:lnTo>
                    <a:lnTo>
                      <a:pt x="185" y="17"/>
                    </a:lnTo>
                    <a:lnTo>
                      <a:pt x="184" y="14"/>
                    </a:lnTo>
                    <a:lnTo>
                      <a:pt x="181" y="13"/>
                    </a:lnTo>
                    <a:lnTo>
                      <a:pt x="181" y="13"/>
                    </a:lnTo>
                    <a:lnTo>
                      <a:pt x="172" y="8"/>
                    </a:lnTo>
                    <a:lnTo>
                      <a:pt x="172" y="8"/>
                    </a:lnTo>
                    <a:lnTo>
                      <a:pt x="163" y="2"/>
                    </a:lnTo>
                    <a:lnTo>
                      <a:pt x="163" y="2"/>
                    </a:lnTo>
                    <a:lnTo>
                      <a:pt x="159" y="2"/>
                    </a:lnTo>
                    <a:lnTo>
                      <a:pt x="155" y="2"/>
                    </a:lnTo>
                    <a:lnTo>
                      <a:pt x="147" y="2"/>
                    </a:lnTo>
                    <a:lnTo>
                      <a:pt x="147" y="2"/>
                    </a:lnTo>
                    <a:lnTo>
                      <a:pt x="144" y="2"/>
                    </a:lnTo>
                    <a:lnTo>
                      <a:pt x="144" y="2"/>
                    </a:lnTo>
                    <a:lnTo>
                      <a:pt x="142" y="1"/>
                    </a:lnTo>
                    <a:lnTo>
                      <a:pt x="140" y="0"/>
                    </a:lnTo>
                    <a:lnTo>
                      <a:pt x="140" y="0"/>
                    </a:lnTo>
                    <a:lnTo>
                      <a:pt x="138" y="1"/>
                    </a:lnTo>
                    <a:lnTo>
                      <a:pt x="135" y="2"/>
                    </a:lnTo>
                    <a:lnTo>
                      <a:pt x="135" y="2"/>
                    </a:lnTo>
                    <a:lnTo>
                      <a:pt x="127" y="4"/>
                    </a:lnTo>
                    <a:lnTo>
                      <a:pt x="127" y="4"/>
                    </a:lnTo>
                    <a:lnTo>
                      <a:pt x="119" y="1"/>
                    </a:lnTo>
                    <a:lnTo>
                      <a:pt x="119" y="1"/>
                    </a:lnTo>
                    <a:lnTo>
                      <a:pt x="114" y="1"/>
                    </a:lnTo>
                    <a:lnTo>
                      <a:pt x="114" y="1"/>
                    </a:lnTo>
                    <a:lnTo>
                      <a:pt x="111" y="0"/>
                    </a:lnTo>
                    <a:lnTo>
                      <a:pt x="111" y="0"/>
                    </a:lnTo>
                    <a:lnTo>
                      <a:pt x="108" y="0"/>
                    </a:lnTo>
                    <a:lnTo>
                      <a:pt x="106" y="0"/>
                    </a:lnTo>
                    <a:lnTo>
                      <a:pt x="102" y="2"/>
                    </a:lnTo>
                    <a:lnTo>
                      <a:pt x="102" y="2"/>
                    </a:lnTo>
                    <a:lnTo>
                      <a:pt x="98" y="4"/>
                    </a:lnTo>
                    <a:lnTo>
                      <a:pt x="98" y="4"/>
                    </a:lnTo>
                    <a:lnTo>
                      <a:pt x="95" y="4"/>
                    </a:lnTo>
                    <a:lnTo>
                      <a:pt x="92" y="5"/>
                    </a:lnTo>
                    <a:lnTo>
                      <a:pt x="92" y="5"/>
                    </a:lnTo>
                    <a:lnTo>
                      <a:pt x="90" y="8"/>
                    </a:lnTo>
                    <a:lnTo>
                      <a:pt x="88" y="12"/>
                    </a:lnTo>
                    <a:lnTo>
                      <a:pt x="88" y="12"/>
                    </a:lnTo>
                    <a:lnTo>
                      <a:pt x="87" y="16"/>
                    </a:lnTo>
                    <a:lnTo>
                      <a:pt x="87" y="16"/>
                    </a:lnTo>
                    <a:lnTo>
                      <a:pt x="84" y="21"/>
                    </a:lnTo>
                    <a:lnTo>
                      <a:pt x="84" y="21"/>
                    </a:lnTo>
                    <a:lnTo>
                      <a:pt x="84" y="25"/>
                    </a:lnTo>
                    <a:lnTo>
                      <a:pt x="84" y="26"/>
                    </a:lnTo>
                    <a:lnTo>
                      <a:pt x="82" y="27"/>
                    </a:lnTo>
                    <a:lnTo>
                      <a:pt x="82" y="27"/>
                    </a:lnTo>
                    <a:lnTo>
                      <a:pt x="80" y="29"/>
                    </a:lnTo>
                    <a:lnTo>
                      <a:pt x="79" y="30"/>
                    </a:lnTo>
                    <a:lnTo>
                      <a:pt x="79" y="30"/>
                    </a:lnTo>
                    <a:lnTo>
                      <a:pt x="78" y="33"/>
                    </a:lnTo>
                    <a:lnTo>
                      <a:pt x="78" y="34"/>
                    </a:lnTo>
                    <a:lnTo>
                      <a:pt x="78" y="34"/>
                    </a:lnTo>
                    <a:lnTo>
                      <a:pt x="76" y="34"/>
                    </a:lnTo>
                    <a:lnTo>
                      <a:pt x="75" y="33"/>
                    </a:lnTo>
                    <a:lnTo>
                      <a:pt x="72" y="31"/>
                    </a:lnTo>
                    <a:lnTo>
                      <a:pt x="72" y="31"/>
                    </a:lnTo>
                    <a:lnTo>
                      <a:pt x="72" y="31"/>
                    </a:lnTo>
                    <a:lnTo>
                      <a:pt x="72" y="31"/>
                    </a:lnTo>
                    <a:lnTo>
                      <a:pt x="72" y="31"/>
                    </a:lnTo>
                    <a:lnTo>
                      <a:pt x="72" y="33"/>
                    </a:lnTo>
                    <a:lnTo>
                      <a:pt x="72" y="33"/>
                    </a:lnTo>
                    <a:lnTo>
                      <a:pt x="72" y="34"/>
                    </a:lnTo>
                    <a:lnTo>
                      <a:pt x="72" y="34"/>
                    </a:lnTo>
                    <a:lnTo>
                      <a:pt x="70" y="38"/>
                    </a:lnTo>
                    <a:lnTo>
                      <a:pt x="66" y="42"/>
                    </a:lnTo>
                    <a:lnTo>
                      <a:pt x="66" y="42"/>
                    </a:lnTo>
                    <a:lnTo>
                      <a:pt x="64" y="43"/>
                    </a:lnTo>
                    <a:lnTo>
                      <a:pt x="64" y="43"/>
                    </a:lnTo>
                    <a:lnTo>
                      <a:pt x="58" y="43"/>
                    </a:lnTo>
                    <a:lnTo>
                      <a:pt x="58" y="43"/>
                    </a:lnTo>
                    <a:lnTo>
                      <a:pt x="55" y="45"/>
                    </a:lnTo>
                    <a:lnTo>
                      <a:pt x="52" y="47"/>
                    </a:lnTo>
                    <a:lnTo>
                      <a:pt x="50" y="54"/>
                    </a:lnTo>
                    <a:lnTo>
                      <a:pt x="50" y="54"/>
                    </a:lnTo>
                    <a:lnTo>
                      <a:pt x="47" y="55"/>
                    </a:lnTo>
                    <a:lnTo>
                      <a:pt x="46" y="55"/>
                    </a:lnTo>
                    <a:lnTo>
                      <a:pt x="40" y="55"/>
                    </a:lnTo>
                    <a:lnTo>
                      <a:pt x="40" y="55"/>
                    </a:lnTo>
                    <a:lnTo>
                      <a:pt x="36" y="58"/>
                    </a:lnTo>
                    <a:lnTo>
                      <a:pt x="34" y="59"/>
                    </a:lnTo>
                    <a:lnTo>
                      <a:pt x="34" y="59"/>
                    </a:lnTo>
                    <a:lnTo>
                      <a:pt x="32" y="58"/>
                    </a:lnTo>
                    <a:lnTo>
                      <a:pt x="31" y="58"/>
                    </a:lnTo>
                    <a:lnTo>
                      <a:pt x="31" y="58"/>
                    </a:lnTo>
                    <a:lnTo>
                      <a:pt x="28" y="57"/>
                    </a:lnTo>
                    <a:lnTo>
                      <a:pt x="28" y="57"/>
                    </a:lnTo>
                    <a:lnTo>
                      <a:pt x="27" y="57"/>
                    </a:lnTo>
                    <a:lnTo>
                      <a:pt x="24" y="57"/>
                    </a:lnTo>
                    <a:lnTo>
                      <a:pt x="24" y="57"/>
                    </a:lnTo>
                    <a:lnTo>
                      <a:pt x="22" y="57"/>
                    </a:lnTo>
                    <a:lnTo>
                      <a:pt x="19" y="57"/>
                    </a:lnTo>
                    <a:lnTo>
                      <a:pt x="19" y="57"/>
                    </a:lnTo>
                    <a:lnTo>
                      <a:pt x="16" y="55"/>
                    </a:lnTo>
                    <a:lnTo>
                      <a:pt x="14" y="57"/>
                    </a:lnTo>
                    <a:lnTo>
                      <a:pt x="8" y="58"/>
                    </a:lnTo>
                    <a:lnTo>
                      <a:pt x="8" y="58"/>
                    </a:lnTo>
                    <a:lnTo>
                      <a:pt x="7" y="59"/>
                    </a:lnTo>
                    <a:lnTo>
                      <a:pt x="7" y="59"/>
                    </a:lnTo>
                    <a:lnTo>
                      <a:pt x="7" y="59"/>
                    </a:lnTo>
                    <a:lnTo>
                      <a:pt x="7" y="59"/>
                    </a:lnTo>
                    <a:lnTo>
                      <a:pt x="6" y="59"/>
                    </a:lnTo>
                    <a:lnTo>
                      <a:pt x="6" y="59"/>
                    </a:lnTo>
                    <a:lnTo>
                      <a:pt x="3" y="59"/>
                    </a:lnTo>
                    <a:lnTo>
                      <a:pt x="0" y="59"/>
                    </a:lnTo>
                    <a:lnTo>
                      <a:pt x="0" y="59"/>
                    </a:lnTo>
                    <a:lnTo>
                      <a:pt x="2" y="63"/>
                    </a:lnTo>
                    <a:lnTo>
                      <a:pt x="2" y="63"/>
                    </a:lnTo>
                    <a:lnTo>
                      <a:pt x="2" y="66"/>
                    </a:lnTo>
                    <a:lnTo>
                      <a:pt x="2" y="68"/>
                    </a:lnTo>
                    <a:lnTo>
                      <a:pt x="2" y="68"/>
                    </a:lnTo>
                    <a:lnTo>
                      <a:pt x="3" y="71"/>
                    </a:lnTo>
                    <a:lnTo>
                      <a:pt x="6" y="72"/>
                    </a:lnTo>
                    <a:lnTo>
                      <a:pt x="6" y="72"/>
                    </a:lnTo>
                    <a:lnTo>
                      <a:pt x="10" y="75"/>
                    </a:lnTo>
                    <a:lnTo>
                      <a:pt x="11" y="76"/>
                    </a:lnTo>
                    <a:lnTo>
                      <a:pt x="12" y="78"/>
                    </a:lnTo>
                    <a:lnTo>
                      <a:pt x="12" y="78"/>
                    </a:lnTo>
                    <a:lnTo>
                      <a:pt x="14" y="82"/>
                    </a:lnTo>
                    <a:lnTo>
                      <a:pt x="15" y="86"/>
                    </a:lnTo>
                    <a:lnTo>
                      <a:pt x="15" y="86"/>
                    </a:lnTo>
                    <a:lnTo>
                      <a:pt x="15" y="87"/>
                    </a:lnTo>
                    <a:lnTo>
                      <a:pt x="14" y="90"/>
                    </a:lnTo>
                    <a:lnTo>
                      <a:pt x="14" y="90"/>
                    </a:lnTo>
                    <a:lnTo>
                      <a:pt x="11" y="94"/>
                    </a:lnTo>
                    <a:lnTo>
                      <a:pt x="7" y="98"/>
                    </a:lnTo>
                    <a:lnTo>
                      <a:pt x="7" y="98"/>
                    </a:lnTo>
                    <a:lnTo>
                      <a:pt x="6" y="100"/>
                    </a:lnTo>
                    <a:lnTo>
                      <a:pt x="6" y="103"/>
                    </a:lnTo>
                    <a:lnTo>
                      <a:pt x="6" y="103"/>
                    </a:lnTo>
                    <a:lnTo>
                      <a:pt x="4" y="104"/>
                    </a:lnTo>
                    <a:lnTo>
                      <a:pt x="3" y="107"/>
                    </a:lnTo>
                    <a:lnTo>
                      <a:pt x="3" y="107"/>
                    </a:lnTo>
                    <a:lnTo>
                      <a:pt x="4" y="109"/>
                    </a:lnTo>
                    <a:lnTo>
                      <a:pt x="6" y="111"/>
                    </a:lnTo>
                    <a:lnTo>
                      <a:pt x="8" y="113"/>
                    </a:lnTo>
                    <a:lnTo>
                      <a:pt x="8" y="113"/>
                    </a:lnTo>
                    <a:lnTo>
                      <a:pt x="10" y="116"/>
                    </a:lnTo>
                    <a:lnTo>
                      <a:pt x="12" y="120"/>
                    </a:lnTo>
                    <a:lnTo>
                      <a:pt x="12" y="120"/>
                    </a:lnTo>
                    <a:lnTo>
                      <a:pt x="15" y="120"/>
                    </a:lnTo>
                    <a:lnTo>
                      <a:pt x="18" y="121"/>
                    </a:lnTo>
                    <a:lnTo>
                      <a:pt x="18" y="121"/>
                    </a:lnTo>
                    <a:lnTo>
                      <a:pt x="20" y="125"/>
                    </a:lnTo>
                    <a:lnTo>
                      <a:pt x="23" y="129"/>
                    </a:lnTo>
                    <a:lnTo>
                      <a:pt x="23" y="129"/>
                    </a:lnTo>
                    <a:lnTo>
                      <a:pt x="24" y="131"/>
                    </a:lnTo>
                    <a:lnTo>
                      <a:pt x="27" y="132"/>
                    </a:lnTo>
                    <a:lnTo>
                      <a:pt x="27" y="132"/>
                    </a:lnTo>
                    <a:lnTo>
                      <a:pt x="30" y="135"/>
                    </a:lnTo>
                    <a:lnTo>
                      <a:pt x="31" y="136"/>
                    </a:lnTo>
                    <a:lnTo>
                      <a:pt x="34" y="136"/>
                    </a:lnTo>
                    <a:lnTo>
                      <a:pt x="34" y="136"/>
                    </a:lnTo>
                    <a:lnTo>
                      <a:pt x="36" y="137"/>
                    </a:lnTo>
                    <a:lnTo>
                      <a:pt x="38" y="139"/>
                    </a:lnTo>
                    <a:lnTo>
                      <a:pt x="39" y="145"/>
                    </a:lnTo>
                    <a:lnTo>
                      <a:pt x="39" y="145"/>
                    </a:lnTo>
                    <a:lnTo>
                      <a:pt x="42" y="152"/>
                    </a:lnTo>
                    <a:lnTo>
                      <a:pt x="42" y="152"/>
                    </a:lnTo>
                    <a:lnTo>
                      <a:pt x="43" y="154"/>
                    </a:lnTo>
                    <a:lnTo>
                      <a:pt x="44" y="154"/>
                    </a:lnTo>
                    <a:lnTo>
                      <a:pt x="44" y="154"/>
                    </a:lnTo>
                    <a:lnTo>
                      <a:pt x="47" y="153"/>
                    </a:lnTo>
                    <a:lnTo>
                      <a:pt x="50" y="152"/>
                    </a:lnTo>
                    <a:lnTo>
                      <a:pt x="52" y="149"/>
                    </a:lnTo>
                    <a:lnTo>
                      <a:pt x="55" y="149"/>
                    </a:lnTo>
                    <a:lnTo>
                      <a:pt x="55" y="149"/>
                    </a:lnTo>
                    <a:lnTo>
                      <a:pt x="58" y="150"/>
                    </a:lnTo>
                    <a:lnTo>
                      <a:pt x="59" y="153"/>
                    </a:lnTo>
                    <a:lnTo>
                      <a:pt x="59" y="153"/>
                    </a:lnTo>
                    <a:lnTo>
                      <a:pt x="60" y="156"/>
                    </a:lnTo>
                    <a:lnTo>
                      <a:pt x="63" y="158"/>
                    </a:lnTo>
                    <a:lnTo>
                      <a:pt x="63" y="158"/>
                    </a:lnTo>
                    <a:lnTo>
                      <a:pt x="67" y="161"/>
                    </a:lnTo>
                    <a:lnTo>
                      <a:pt x="67" y="161"/>
                    </a:lnTo>
                    <a:lnTo>
                      <a:pt x="70" y="165"/>
                    </a:lnTo>
                    <a:lnTo>
                      <a:pt x="70" y="165"/>
                    </a:lnTo>
                    <a:lnTo>
                      <a:pt x="76" y="174"/>
                    </a:lnTo>
                    <a:lnTo>
                      <a:pt x="76" y="174"/>
                    </a:lnTo>
                    <a:lnTo>
                      <a:pt x="76" y="178"/>
                    </a:lnTo>
                    <a:lnTo>
                      <a:pt x="76" y="182"/>
                    </a:lnTo>
                    <a:lnTo>
                      <a:pt x="74" y="185"/>
                    </a:lnTo>
                    <a:lnTo>
                      <a:pt x="71" y="188"/>
                    </a:lnTo>
                    <a:lnTo>
                      <a:pt x="71" y="188"/>
                    </a:lnTo>
                    <a:lnTo>
                      <a:pt x="68" y="191"/>
                    </a:lnTo>
                    <a:lnTo>
                      <a:pt x="68" y="191"/>
                    </a:lnTo>
                    <a:lnTo>
                      <a:pt x="68" y="194"/>
                    </a:lnTo>
                    <a:lnTo>
                      <a:pt x="68" y="194"/>
                    </a:lnTo>
                    <a:lnTo>
                      <a:pt x="64" y="194"/>
                    </a:lnTo>
                    <a:lnTo>
                      <a:pt x="60" y="194"/>
                    </a:lnTo>
                    <a:lnTo>
                      <a:pt x="60" y="194"/>
                    </a:lnTo>
                    <a:lnTo>
                      <a:pt x="58" y="197"/>
                    </a:lnTo>
                    <a:lnTo>
                      <a:pt x="56" y="199"/>
                    </a:lnTo>
                    <a:lnTo>
                      <a:pt x="56" y="199"/>
                    </a:lnTo>
                    <a:lnTo>
                      <a:pt x="55" y="205"/>
                    </a:lnTo>
                    <a:lnTo>
                      <a:pt x="55" y="205"/>
                    </a:lnTo>
                    <a:lnTo>
                      <a:pt x="55" y="209"/>
                    </a:lnTo>
                    <a:lnTo>
                      <a:pt x="56" y="213"/>
                    </a:lnTo>
                    <a:lnTo>
                      <a:pt x="59" y="217"/>
                    </a:lnTo>
                    <a:lnTo>
                      <a:pt x="62" y="218"/>
                    </a:lnTo>
                    <a:lnTo>
                      <a:pt x="62" y="218"/>
                    </a:lnTo>
                    <a:lnTo>
                      <a:pt x="64" y="218"/>
                    </a:lnTo>
                    <a:lnTo>
                      <a:pt x="66" y="217"/>
                    </a:lnTo>
                    <a:lnTo>
                      <a:pt x="70" y="215"/>
                    </a:lnTo>
                    <a:lnTo>
                      <a:pt x="70" y="215"/>
                    </a:lnTo>
                    <a:lnTo>
                      <a:pt x="75" y="215"/>
                    </a:lnTo>
                    <a:lnTo>
                      <a:pt x="75" y="215"/>
                    </a:lnTo>
                    <a:lnTo>
                      <a:pt x="78" y="214"/>
                    </a:lnTo>
                    <a:lnTo>
                      <a:pt x="80" y="215"/>
                    </a:lnTo>
                    <a:lnTo>
                      <a:pt x="80" y="215"/>
                    </a:lnTo>
                    <a:lnTo>
                      <a:pt x="82" y="217"/>
                    </a:lnTo>
                    <a:lnTo>
                      <a:pt x="82" y="217"/>
                    </a:lnTo>
                    <a:lnTo>
                      <a:pt x="84" y="218"/>
                    </a:lnTo>
                    <a:lnTo>
                      <a:pt x="84" y="218"/>
                    </a:lnTo>
                    <a:lnTo>
                      <a:pt x="86" y="221"/>
                    </a:lnTo>
                    <a:lnTo>
                      <a:pt x="86" y="221"/>
                    </a:lnTo>
                    <a:lnTo>
                      <a:pt x="88" y="223"/>
                    </a:lnTo>
                    <a:lnTo>
                      <a:pt x="90" y="226"/>
                    </a:lnTo>
                    <a:lnTo>
                      <a:pt x="90" y="226"/>
                    </a:lnTo>
                    <a:lnTo>
                      <a:pt x="90" y="229"/>
                    </a:lnTo>
                    <a:lnTo>
                      <a:pt x="87" y="230"/>
                    </a:lnTo>
                    <a:lnTo>
                      <a:pt x="84" y="232"/>
                    </a:lnTo>
                    <a:lnTo>
                      <a:pt x="84" y="232"/>
                    </a:lnTo>
                    <a:lnTo>
                      <a:pt x="82" y="238"/>
                    </a:lnTo>
                    <a:lnTo>
                      <a:pt x="82" y="238"/>
                    </a:lnTo>
                    <a:lnTo>
                      <a:pt x="87" y="240"/>
                    </a:lnTo>
                    <a:lnTo>
                      <a:pt x="92" y="242"/>
                    </a:lnTo>
                    <a:lnTo>
                      <a:pt x="92" y="242"/>
                    </a:lnTo>
                    <a:lnTo>
                      <a:pt x="96" y="242"/>
                    </a:lnTo>
                    <a:lnTo>
                      <a:pt x="100" y="240"/>
                    </a:lnTo>
                    <a:lnTo>
                      <a:pt x="100" y="240"/>
                    </a:lnTo>
                    <a:lnTo>
                      <a:pt x="102" y="238"/>
                    </a:lnTo>
                    <a:lnTo>
                      <a:pt x="102" y="238"/>
                    </a:lnTo>
                    <a:lnTo>
                      <a:pt x="103" y="234"/>
                    </a:lnTo>
                    <a:lnTo>
                      <a:pt x="104" y="232"/>
                    </a:lnTo>
                    <a:lnTo>
                      <a:pt x="107" y="231"/>
                    </a:lnTo>
                    <a:lnTo>
                      <a:pt x="107" y="231"/>
                    </a:lnTo>
                    <a:lnTo>
                      <a:pt x="112" y="231"/>
                    </a:lnTo>
                    <a:lnTo>
                      <a:pt x="118" y="229"/>
                    </a:lnTo>
                    <a:lnTo>
                      <a:pt x="118" y="229"/>
                    </a:lnTo>
                    <a:lnTo>
                      <a:pt x="122" y="229"/>
                    </a:lnTo>
                    <a:lnTo>
                      <a:pt x="127" y="229"/>
                    </a:lnTo>
                    <a:lnTo>
                      <a:pt x="127" y="229"/>
                    </a:lnTo>
                    <a:lnTo>
                      <a:pt x="131" y="230"/>
                    </a:lnTo>
                    <a:lnTo>
                      <a:pt x="135" y="229"/>
                    </a:lnTo>
                    <a:lnTo>
                      <a:pt x="135" y="229"/>
                    </a:lnTo>
                    <a:lnTo>
                      <a:pt x="138" y="225"/>
                    </a:lnTo>
                    <a:lnTo>
                      <a:pt x="138" y="225"/>
                    </a:lnTo>
                    <a:lnTo>
                      <a:pt x="139" y="222"/>
                    </a:lnTo>
                    <a:lnTo>
                      <a:pt x="139" y="222"/>
                    </a:lnTo>
                    <a:lnTo>
                      <a:pt x="140" y="219"/>
                    </a:lnTo>
                    <a:lnTo>
                      <a:pt x="143" y="218"/>
                    </a:lnTo>
                    <a:lnTo>
                      <a:pt x="144" y="217"/>
                    </a:lnTo>
                    <a:lnTo>
                      <a:pt x="145" y="215"/>
                    </a:lnTo>
                    <a:lnTo>
                      <a:pt x="145" y="215"/>
                    </a:lnTo>
                    <a:lnTo>
                      <a:pt x="147" y="209"/>
                    </a:lnTo>
                    <a:lnTo>
                      <a:pt x="147" y="209"/>
                    </a:lnTo>
                    <a:lnTo>
                      <a:pt x="147" y="203"/>
                    </a:lnTo>
                    <a:lnTo>
                      <a:pt x="147" y="198"/>
                    </a:lnTo>
                    <a:lnTo>
                      <a:pt x="147" y="198"/>
                    </a:lnTo>
                    <a:lnTo>
                      <a:pt x="145" y="195"/>
                    </a:lnTo>
                    <a:lnTo>
                      <a:pt x="144" y="195"/>
                    </a:lnTo>
                    <a:lnTo>
                      <a:pt x="142" y="198"/>
                    </a:lnTo>
                    <a:lnTo>
                      <a:pt x="142" y="198"/>
                    </a:lnTo>
                    <a:lnTo>
                      <a:pt x="138" y="198"/>
                    </a:lnTo>
                    <a:lnTo>
                      <a:pt x="138" y="198"/>
                    </a:lnTo>
                    <a:lnTo>
                      <a:pt x="132" y="199"/>
                    </a:lnTo>
                    <a:lnTo>
                      <a:pt x="132" y="199"/>
                    </a:lnTo>
                    <a:lnTo>
                      <a:pt x="126" y="199"/>
                    </a:lnTo>
                    <a:lnTo>
                      <a:pt x="126" y="199"/>
                    </a:lnTo>
                    <a:lnTo>
                      <a:pt x="126" y="198"/>
                    </a:lnTo>
                    <a:lnTo>
                      <a:pt x="127" y="197"/>
                    </a:lnTo>
                    <a:lnTo>
                      <a:pt x="130" y="195"/>
                    </a:lnTo>
                    <a:lnTo>
                      <a:pt x="130" y="195"/>
                    </a:lnTo>
                    <a:lnTo>
                      <a:pt x="135" y="195"/>
                    </a:lnTo>
                    <a:lnTo>
                      <a:pt x="138" y="195"/>
                    </a:lnTo>
                    <a:lnTo>
                      <a:pt x="139" y="194"/>
                    </a:lnTo>
                    <a:lnTo>
                      <a:pt x="139" y="194"/>
                    </a:lnTo>
                    <a:lnTo>
                      <a:pt x="140" y="193"/>
                    </a:lnTo>
                    <a:lnTo>
                      <a:pt x="139" y="190"/>
                    </a:lnTo>
                    <a:lnTo>
                      <a:pt x="138" y="188"/>
                    </a:lnTo>
                    <a:lnTo>
                      <a:pt x="138" y="188"/>
                    </a:lnTo>
                    <a:lnTo>
                      <a:pt x="139" y="186"/>
                    </a:lnTo>
                    <a:lnTo>
                      <a:pt x="140" y="185"/>
                    </a:lnTo>
                    <a:lnTo>
                      <a:pt x="144" y="184"/>
                    </a:lnTo>
                    <a:lnTo>
                      <a:pt x="144" y="184"/>
                    </a:lnTo>
                    <a:lnTo>
                      <a:pt x="147" y="181"/>
                    </a:lnTo>
                    <a:lnTo>
                      <a:pt x="148" y="181"/>
                    </a:lnTo>
                    <a:lnTo>
                      <a:pt x="149" y="181"/>
                    </a:lnTo>
                    <a:lnTo>
                      <a:pt x="149" y="181"/>
                    </a:lnTo>
                    <a:lnTo>
                      <a:pt x="152" y="184"/>
                    </a:lnTo>
                    <a:lnTo>
                      <a:pt x="155" y="186"/>
                    </a:lnTo>
                    <a:lnTo>
                      <a:pt x="155" y="186"/>
                    </a:lnTo>
                    <a:lnTo>
                      <a:pt x="157" y="188"/>
                    </a:lnTo>
                    <a:lnTo>
                      <a:pt x="161" y="186"/>
                    </a:lnTo>
                    <a:lnTo>
                      <a:pt x="161" y="186"/>
                    </a:lnTo>
                    <a:lnTo>
                      <a:pt x="172" y="180"/>
                    </a:lnTo>
                    <a:lnTo>
                      <a:pt x="172" y="180"/>
                    </a:lnTo>
                    <a:lnTo>
                      <a:pt x="176" y="177"/>
                    </a:lnTo>
                    <a:lnTo>
                      <a:pt x="177" y="173"/>
                    </a:lnTo>
                    <a:lnTo>
                      <a:pt x="177" y="173"/>
                    </a:lnTo>
                    <a:lnTo>
                      <a:pt x="176" y="170"/>
                    </a:lnTo>
                    <a:lnTo>
                      <a:pt x="176" y="170"/>
                    </a:lnTo>
                    <a:lnTo>
                      <a:pt x="173" y="169"/>
                    </a:lnTo>
                    <a:lnTo>
                      <a:pt x="172" y="169"/>
                    </a:lnTo>
                    <a:lnTo>
                      <a:pt x="172" y="166"/>
                    </a:lnTo>
                    <a:lnTo>
                      <a:pt x="172" y="166"/>
                    </a:lnTo>
                    <a:lnTo>
                      <a:pt x="176" y="164"/>
                    </a:lnTo>
                    <a:lnTo>
                      <a:pt x="176" y="162"/>
                    </a:lnTo>
                    <a:lnTo>
                      <a:pt x="175" y="161"/>
                    </a:lnTo>
                    <a:lnTo>
                      <a:pt x="175" y="161"/>
                    </a:lnTo>
                    <a:lnTo>
                      <a:pt x="171" y="160"/>
                    </a:lnTo>
                    <a:lnTo>
                      <a:pt x="165" y="160"/>
                    </a:lnTo>
                    <a:lnTo>
                      <a:pt x="165" y="160"/>
                    </a:lnTo>
                    <a:lnTo>
                      <a:pt x="159" y="158"/>
                    </a:lnTo>
                    <a:lnTo>
                      <a:pt x="159" y="158"/>
                    </a:lnTo>
                    <a:lnTo>
                      <a:pt x="156" y="158"/>
                    </a:lnTo>
                    <a:lnTo>
                      <a:pt x="156" y="158"/>
                    </a:lnTo>
                    <a:lnTo>
                      <a:pt x="163" y="157"/>
                    </a:lnTo>
                    <a:lnTo>
                      <a:pt x="169" y="157"/>
                    </a:lnTo>
                    <a:lnTo>
                      <a:pt x="169" y="157"/>
                    </a:lnTo>
                    <a:lnTo>
                      <a:pt x="172" y="157"/>
                    </a:lnTo>
                    <a:lnTo>
                      <a:pt x="175" y="157"/>
                    </a:lnTo>
                    <a:lnTo>
                      <a:pt x="175" y="157"/>
                    </a:lnTo>
                    <a:lnTo>
                      <a:pt x="173" y="156"/>
                    </a:lnTo>
                    <a:lnTo>
                      <a:pt x="172" y="154"/>
                    </a:lnTo>
                    <a:lnTo>
                      <a:pt x="172" y="154"/>
                    </a:lnTo>
                    <a:lnTo>
                      <a:pt x="171" y="153"/>
                    </a:lnTo>
                    <a:lnTo>
                      <a:pt x="169" y="152"/>
                    </a:lnTo>
                    <a:lnTo>
                      <a:pt x="167" y="149"/>
                    </a:lnTo>
                    <a:lnTo>
                      <a:pt x="167" y="149"/>
                    </a:lnTo>
                    <a:lnTo>
                      <a:pt x="168" y="149"/>
                    </a:lnTo>
                    <a:lnTo>
                      <a:pt x="171" y="150"/>
                    </a:lnTo>
                    <a:lnTo>
                      <a:pt x="175" y="152"/>
                    </a:lnTo>
                    <a:lnTo>
                      <a:pt x="175" y="152"/>
                    </a:lnTo>
                    <a:lnTo>
                      <a:pt x="177" y="153"/>
                    </a:lnTo>
                    <a:lnTo>
                      <a:pt x="177" y="153"/>
                    </a:lnTo>
                    <a:lnTo>
                      <a:pt x="177" y="154"/>
                    </a:lnTo>
                    <a:lnTo>
                      <a:pt x="179" y="157"/>
                    </a:lnTo>
                    <a:lnTo>
                      <a:pt x="179" y="157"/>
                    </a:lnTo>
                    <a:lnTo>
                      <a:pt x="180" y="158"/>
                    </a:lnTo>
                    <a:lnTo>
                      <a:pt x="183" y="158"/>
                    </a:lnTo>
                    <a:lnTo>
                      <a:pt x="183" y="158"/>
                    </a:lnTo>
                    <a:lnTo>
                      <a:pt x="184" y="157"/>
                    </a:lnTo>
                    <a:lnTo>
                      <a:pt x="184" y="156"/>
                    </a:lnTo>
                    <a:lnTo>
                      <a:pt x="184" y="156"/>
                    </a:lnTo>
                    <a:lnTo>
                      <a:pt x="185" y="153"/>
                    </a:lnTo>
                    <a:lnTo>
                      <a:pt x="187" y="152"/>
                    </a:lnTo>
                    <a:lnTo>
                      <a:pt x="187" y="152"/>
                    </a:lnTo>
                    <a:lnTo>
                      <a:pt x="189" y="147"/>
                    </a:lnTo>
                    <a:lnTo>
                      <a:pt x="189" y="147"/>
                    </a:lnTo>
                    <a:lnTo>
                      <a:pt x="191" y="143"/>
                    </a:lnTo>
                    <a:lnTo>
                      <a:pt x="195" y="140"/>
                    </a:lnTo>
                    <a:lnTo>
                      <a:pt x="195" y="140"/>
                    </a:lnTo>
                    <a:lnTo>
                      <a:pt x="197" y="139"/>
                    </a:lnTo>
                    <a:lnTo>
                      <a:pt x="201" y="137"/>
                    </a:lnTo>
                    <a:lnTo>
                      <a:pt x="201" y="137"/>
                    </a:lnTo>
                    <a:lnTo>
                      <a:pt x="203" y="136"/>
                    </a:lnTo>
                    <a:lnTo>
                      <a:pt x="204" y="133"/>
                    </a:lnTo>
                    <a:lnTo>
                      <a:pt x="205" y="129"/>
                    </a:lnTo>
                    <a:lnTo>
                      <a:pt x="205" y="129"/>
                    </a:lnTo>
                    <a:lnTo>
                      <a:pt x="205" y="109"/>
                    </a:lnTo>
                    <a:lnTo>
                      <a:pt x="205" y="109"/>
                    </a:lnTo>
                    <a:lnTo>
                      <a:pt x="207" y="102"/>
                    </a:lnTo>
                    <a:lnTo>
                      <a:pt x="208" y="95"/>
                    </a:lnTo>
                    <a:lnTo>
                      <a:pt x="208" y="95"/>
                    </a:lnTo>
                    <a:lnTo>
                      <a:pt x="211" y="91"/>
                    </a:lnTo>
                    <a:lnTo>
                      <a:pt x="213" y="86"/>
                    </a:lnTo>
                    <a:lnTo>
                      <a:pt x="213" y="86"/>
                    </a:lnTo>
                    <a:lnTo>
                      <a:pt x="215" y="80"/>
                    </a:lnTo>
                    <a:lnTo>
                      <a:pt x="215" y="80"/>
                    </a:lnTo>
                    <a:lnTo>
                      <a:pt x="215" y="75"/>
                    </a:lnTo>
                    <a:lnTo>
                      <a:pt x="216" y="70"/>
                    </a:lnTo>
                    <a:lnTo>
                      <a:pt x="216" y="70"/>
                    </a:lnTo>
                    <a:lnTo>
                      <a:pt x="216" y="67"/>
                    </a:lnTo>
                    <a:lnTo>
                      <a:pt x="215" y="65"/>
                    </a:lnTo>
                  </a:path>
                </a:pathLst>
              </a:custGeom>
              <a:noFill/>
              <a:ln w="3175">
                <a:solidFill>
                  <a:schemeClr val="tx1">
                    <a:lumMod val="20000"/>
                    <a:lumOff val="80000"/>
                  </a:schemeClr>
                </a:solidFill>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4" name="Freeform 79">
                <a:extLst>
                  <a:ext uri="{FF2B5EF4-FFF2-40B4-BE49-F238E27FC236}">
                    <a16:creationId xmlns:a16="http://schemas.microsoft.com/office/drawing/2014/main" id="{4415C2BA-8732-4430-A122-41E1AF0DD415}"/>
                  </a:ext>
                </a:extLst>
              </p:cNvPr>
              <p:cNvSpPr>
                <a:spLocks noEditPoints="1"/>
              </p:cNvSpPr>
              <p:nvPr/>
            </p:nvSpPr>
            <p:spPr bwMode="auto">
              <a:xfrm>
                <a:off x="4796100" y="4973471"/>
                <a:ext cx="388032" cy="424530"/>
              </a:xfrm>
              <a:custGeom>
                <a:avLst/>
                <a:gdLst>
                  <a:gd name="T0" fmla="*/ 202 w 202"/>
                  <a:gd name="T1" fmla="*/ 133 h 221"/>
                  <a:gd name="T2" fmla="*/ 193 w 202"/>
                  <a:gd name="T3" fmla="*/ 123 h 221"/>
                  <a:gd name="T4" fmla="*/ 189 w 202"/>
                  <a:gd name="T5" fmla="*/ 116 h 221"/>
                  <a:gd name="T6" fmla="*/ 180 w 202"/>
                  <a:gd name="T7" fmla="*/ 107 h 221"/>
                  <a:gd name="T8" fmla="*/ 162 w 202"/>
                  <a:gd name="T9" fmla="*/ 95 h 221"/>
                  <a:gd name="T10" fmla="*/ 160 w 202"/>
                  <a:gd name="T11" fmla="*/ 85 h 221"/>
                  <a:gd name="T12" fmla="*/ 153 w 202"/>
                  <a:gd name="T13" fmla="*/ 83 h 221"/>
                  <a:gd name="T14" fmla="*/ 150 w 202"/>
                  <a:gd name="T15" fmla="*/ 71 h 221"/>
                  <a:gd name="T16" fmla="*/ 148 w 202"/>
                  <a:gd name="T17" fmla="*/ 57 h 221"/>
                  <a:gd name="T18" fmla="*/ 132 w 202"/>
                  <a:gd name="T19" fmla="*/ 50 h 221"/>
                  <a:gd name="T20" fmla="*/ 138 w 202"/>
                  <a:gd name="T21" fmla="*/ 28 h 221"/>
                  <a:gd name="T22" fmla="*/ 128 w 202"/>
                  <a:gd name="T23" fmla="*/ 7 h 221"/>
                  <a:gd name="T24" fmla="*/ 112 w 202"/>
                  <a:gd name="T25" fmla="*/ 7 h 221"/>
                  <a:gd name="T26" fmla="*/ 100 w 202"/>
                  <a:gd name="T27" fmla="*/ 9 h 221"/>
                  <a:gd name="T28" fmla="*/ 92 w 202"/>
                  <a:gd name="T29" fmla="*/ 22 h 221"/>
                  <a:gd name="T30" fmla="*/ 80 w 202"/>
                  <a:gd name="T31" fmla="*/ 28 h 221"/>
                  <a:gd name="T32" fmla="*/ 81 w 202"/>
                  <a:gd name="T33" fmla="*/ 41 h 221"/>
                  <a:gd name="T34" fmla="*/ 76 w 202"/>
                  <a:gd name="T35" fmla="*/ 44 h 221"/>
                  <a:gd name="T36" fmla="*/ 61 w 202"/>
                  <a:gd name="T37" fmla="*/ 42 h 221"/>
                  <a:gd name="T38" fmla="*/ 48 w 202"/>
                  <a:gd name="T39" fmla="*/ 41 h 221"/>
                  <a:gd name="T40" fmla="*/ 40 w 202"/>
                  <a:gd name="T41" fmla="*/ 50 h 221"/>
                  <a:gd name="T42" fmla="*/ 32 w 202"/>
                  <a:gd name="T43" fmla="*/ 45 h 221"/>
                  <a:gd name="T44" fmla="*/ 24 w 202"/>
                  <a:gd name="T45" fmla="*/ 44 h 221"/>
                  <a:gd name="T46" fmla="*/ 11 w 202"/>
                  <a:gd name="T47" fmla="*/ 57 h 221"/>
                  <a:gd name="T48" fmla="*/ 7 w 202"/>
                  <a:gd name="T49" fmla="*/ 70 h 221"/>
                  <a:gd name="T50" fmla="*/ 20 w 202"/>
                  <a:gd name="T51" fmla="*/ 74 h 221"/>
                  <a:gd name="T52" fmla="*/ 21 w 202"/>
                  <a:gd name="T53" fmla="*/ 85 h 221"/>
                  <a:gd name="T54" fmla="*/ 9 w 202"/>
                  <a:gd name="T55" fmla="*/ 100 h 221"/>
                  <a:gd name="T56" fmla="*/ 15 w 202"/>
                  <a:gd name="T57" fmla="*/ 110 h 221"/>
                  <a:gd name="T58" fmla="*/ 24 w 202"/>
                  <a:gd name="T59" fmla="*/ 112 h 221"/>
                  <a:gd name="T60" fmla="*/ 1 w 202"/>
                  <a:gd name="T61" fmla="*/ 124 h 221"/>
                  <a:gd name="T62" fmla="*/ 12 w 202"/>
                  <a:gd name="T63" fmla="*/ 137 h 221"/>
                  <a:gd name="T64" fmla="*/ 27 w 202"/>
                  <a:gd name="T65" fmla="*/ 141 h 221"/>
                  <a:gd name="T66" fmla="*/ 25 w 202"/>
                  <a:gd name="T67" fmla="*/ 149 h 221"/>
                  <a:gd name="T68" fmla="*/ 16 w 202"/>
                  <a:gd name="T69" fmla="*/ 161 h 221"/>
                  <a:gd name="T70" fmla="*/ 13 w 202"/>
                  <a:gd name="T71" fmla="*/ 184 h 221"/>
                  <a:gd name="T72" fmla="*/ 19 w 202"/>
                  <a:gd name="T73" fmla="*/ 193 h 221"/>
                  <a:gd name="T74" fmla="*/ 27 w 202"/>
                  <a:gd name="T75" fmla="*/ 206 h 221"/>
                  <a:gd name="T76" fmla="*/ 35 w 202"/>
                  <a:gd name="T77" fmla="*/ 205 h 221"/>
                  <a:gd name="T78" fmla="*/ 47 w 202"/>
                  <a:gd name="T79" fmla="*/ 214 h 221"/>
                  <a:gd name="T80" fmla="*/ 59 w 202"/>
                  <a:gd name="T81" fmla="*/ 221 h 221"/>
                  <a:gd name="T82" fmla="*/ 64 w 202"/>
                  <a:gd name="T83" fmla="*/ 215 h 221"/>
                  <a:gd name="T84" fmla="*/ 80 w 202"/>
                  <a:gd name="T85" fmla="*/ 206 h 221"/>
                  <a:gd name="T86" fmla="*/ 79 w 202"/>
                  <a:gd name="T87" fmla="*/ 193 h 221"/>
                  <a:gd name="T88" fmla="*/ 85 w 202"/>
                  <a:gd name="T89" fmla="*/ 192 h 221"/>
                  <a:gd name="T90" fmla="*/ 93 w 202"/>
                  <a:gd name="T91" fmla="*/ 196 h 221"/>
                  <a:gd name="T92" fmla="*/ 103 w 202"/>
                  <a:gd name="T93" fmla="*/ 193 h 221"/>
                  <a:gd name="T94" fmla="*/ 121 w 202"/>
                  <a:gd name="T95" fmla="*/ 189 h 221"/>
                  <a:gd name="T96" fmla="*/ 134 w 202"/>
                  <a:gd name="T97" fmla="*/ 188 h 221"/>
                  <a:gd name="T98" fmla="*/ 140 w 202"/>
                  <a:gd name="T99" fmla="*/ 178 h 221"/>
                  <a:gd name="T100" fmla="*/ 148 w 202"/>
                  <a:gd name="T101" fmla="*/ 178 h 221"/>
                  <a:gd name="T102" fmla="*/ 157 w 202"/>
                  <a:gd name="T103" fmla="*/ 185 h 221"/>
                  <a:gd name="T104" fmla="*/ 156 w 202"/>
                  <a:gd name="T105" fmla="*/ 190 h 221"/>
                  <a:gd name="T106" fmla="*/ 158 w 202"/>
                  <a:gd name="T107" fmla="*/ 198 h 221"/>
                  <a:gd name="T108" fmla="*/ 172 w 202"/>
                  <a:gd name="T109" fmla="*/ 182 h 221"/>
                  <a:gd name="T110" fmla="*/ 178 w 202"/>
                  <a:gd name="T111" fmla="*/ 171 h 221"/>
                  <a:gd name="T112" fmla="*/ 186 w 202"/>
                  <a:gd name="T113" fmla="*/ 163 h 221"/>
                  <a:gd name="T114" fmla="*/ 194 w 202"/>
                  <a:gd name="T115" fmla="*/ 155 h 221"/>
                  <a:gd name="T116" fmla="*/ 196 w 202"/>
                  <a:gd name="T117" fmla="*/ 151 h 221"/>
                  <a:gd name="T118" fmla="*/ 202 w 202"/>
                  <a:gd name="T119" fmla="*/ 139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2" h="221">
                    <a:moveTo>
                      <a:pt x="75" y="48"/>
                    </a:moveTo>
                    <a:lnTo>
                      <a:pt x="75" y="48"/>
                    </a:lnTo>
                    <a:lnTo>
                      <a:pt x="75" y="49"/>
                    </a:lnTo>
                    <a:lnTo>
                      <a:pt x="75" y="49"/>
                    </a:lnTo>
                    <a:lnTo>
                      <a:pt x="75" y="48"/>
                    </a:lnTo>
                    <a:close/>
                    <a:moveTo>
                      <a:pt x="202" y="133"/>
                    </a:moveTo>
                    <a:lnTo>
                      <a:pt x="202" y="133"/>
                    </a:lnTo>
                    <a:lnTo>
                      <a:pt x="201" y="128"/>
                    </a:lnTo>
                    <a:lnTo>
                      <a:pt x="198" y="126"/>
                    </a:lnTo>
                    <a:lnTo>
                      <a:pt x="198" y="126"/>
                    </a:lnTo>
                    <a:lnTo>
                      <a:pt x="196" y="123"/>
                    </a:lnTo>
                    <a:lnTo>
                      <a:pt x="193" y="123"/>
                    </a:lnTo>
                    <a:lnTo>
                      <a:pt x="193" y="123"/>
                    </a:lnTo>
                    <a:lnTo>
                      <a:pt x="190" y="122"/>
                    </a:lnTo>
                    <a:lnTo>
                      <a:pt x="190" y="120"/>
                    </a:lnTo>
                    <a:lnTo>
                      <a:pt x="190" y="118"/>
                    </a:lnTo>
                    <a:lnTo>
                      <a:pt x="189" y="116"/>
                    </a:lnTo>
                    <a:lnTo>
                      <a:pt x="189" y="116"/>
                    </a:lnTo>
                    <a:lnTo>
                      <a:pt x="186" y="115"/>
                    </a:lnTo>
                    <a:lnTo>
                      <a:pt x="184" y="114"/>
                    </a:lnTo>
                    <a:lnTo>
                      <a:pt x="184" y="114"/>
                    </a:lnTo>
                    <a:lnTo>
                      <a:pt x="182" y="108"/>
                    </a:lnTo>
                    <a:lnTo>
                      <a:pt x="182" y="108"/>
                    </a:lnTo>
                    <a:lnTo>
                      <a:pt x="180" y="107"/>
                    </a:lnTo>
                    <a:lnTo>
                      <a:pt x="177" y="106"/>
                    </a:lnTo>
                    <a:lnTo>
                      <a:pt x="177" y="106"/>
                    </a:lnTo>
                    <a:lnTo>
                      <a:pt x="170" y="102"/>
                    </a:lnTo>
                    <a:lnTo>
                      <a:pt x="170" y="102"/>
                    </a:lnTo>
                    <a:lnTo>
                      <a:pt x="165" y="98"/>
                    </a:lnTo>
                    <a:lnTo>
                      <a:pt x="162" y="95"/>
                    </a:lnTo>
                    <a:lnTo>
                      <a:pt x="162" y="92"/>
                    </a:lnTo>
                    <a:lnTo>
                      <a:pt x="162" y="92"/>
                    </a:lnTo>
                    <a:lnTo>
                      <a:pt x="162" y="89"/>
                    </a:lnTo>
                    <a:lnTo>
                      <a:pt x="161" y="85"/>
                    </a:lnTo>
                    <a:lnTo>
                      <a:pt x="161" y="85"/>
                    </a:lnTo>
                    <a:lnTo>
                      <a:pt x="160" y="85"/>
                    </a:lnTo>
                    <a:lnTo>
                      <a:pt x="157" y="85"/>
                    </a:lnTo>
                    <a:lnTo>
                      <a:pt x="157" y="85"/>
                    </a:lnTo>
                    <a:lnTo>
                      <a:pt x="157" y="85"/>
                    </a:lnTo>
                    <a:lnTo>
                      <a:pt x="157" y="85"/>
                    </a:lnTo>
                    <a:lnTo>
                      <a:pt x="153" y="83"/>
                    </a:lnTo>
                    <a:lnTo>
                      <a:pt x="153" y="83"/>
                    </a:lnTo>
                    <a:lnTo>
                      <a:pt x="150" y="81"/>
                    </a:lnTo>
                    <a:lnTo>
                      <a:pt x="149" y="79"/>
                    </a:lnTo>
                    <a:lnTo>
                      <a:pt x="148" y="78"/>
                    </a:lnTo>
                    <a:lnTo>
                      <a:pt x="148" y="78"/>
                    </a:lnTo>
                    <a:lnTo>
                      <a:pt x="149" y="74"/>
                    </a:lnTo>
                    <a:lnTo>
                      <a:pt x="150" y="71"/>
                    </a:lnTo>
                    <a:lnTo>
                      <a:pt x="153" y="67"/>
                    </a:lnTo>
                    <a:lnTo>
                      <a:pt x="154" y="65"/>
                    </a:lnTo>
                    <a:lnTo>
                      <a:pt x="154" y="65"/>
                    </a:lnTo>
                    <a:lnTo>
                      <a:pt x="154" y="61"/>
                    </a:lnTo>
                    <a:lnTo>
                      <a:pt x="153" y="59"/>
                    </a:lnTo>
                    <a:lnTo>
                      <a:pt x="148" y="57"/>
                    </a:lnTo>
                    <a:lnTo>
                      <a:pt x="148" y="57"/>
                    </a:lnTo>
                    <a:lnTo>
                      <a:pt x="140" y="55"/>
                    </a:lnTo>
                    <a:lnTo>
                      <a:pt x="136" y="54"/>
                    </a:lnTo>
                    <a:lnTo>
                      <a:pt x="133" y="53"/>
                    </a:lnTo>
                    <a:lnTo>
                      <a:pt x="133" y="53"/>
                    </a:lnTo>
                    <a:lnTo>
                      <a:pt x="132" y="50"/>
                    </a:lnTo>
                    <a:lnTo>
                      <a:pt x="132" y="48"/>
                    </a:lnTo>
                    <a:lnTo>
                      <a:pt x="133" y="42"/>
                    </a:lnTo>
                    <a:lnTo>
                      <a:pt x="137" y="37"/>
                    </a:lnTo>
                    <a:lnTo>
                      <a:pt x="138" y="33"/>
                    </a:lnTo>
                    <a:lnTo>
                      <a:pt x="138" y="33"/>
                    </a:lnTo>
                    <a:lnTo>
                      <a:pt x="138" y="28"/>
                    </a:lnTo>
                    <a:lnTo>
                      <a:pt x="138" y="24"/>
                    </a:lnTo>
                    <a:lnTo>
                      <a:pt x="136" y="16"/>
                    </a:lnTo>
                    <a:lnTo>
                      <a:pt x="136" y="16"/>
                    </a:lnTo>
                    <a:lnTo>
                      <a:pt x="134" y="13"/>
                    </a:lnTo>
                    <a:lnTo>
                      <a:pt x="133" y="10"/>
                    </a:lnTo>
                    <a:lnTo>
                      <a:pt x="128" y="7"/>
                    </a:lnTo>
                    <a:lnTo>
                      <a:pt x="128" y="7"/>
                    </a:lnTo>
                    <a:lnTo>
                      <a:pt x="122" y="3"/>
                    </a:lnTo>
                    <a:lnTo>
                      <a:pt x="117" y="0"/>
                    </a:lnTo>
                    <a:lnTo>
                      <a:pt x="117" y="0"/>
                    </a:lnTo>
                    <a:lnTo>
                      <a:pt x="114" y="4"/>
                    </a:lnTo>
                    <a:lnTo>
                      <a:pt x="112" y="7"/>
                    </a:lnTo>
                    <a:lnTo>
                      <a:pt x="112" y="7"/>
                    </a:lnTo>
                    <a:lnTo>
                      <a:pt x="108" y="8"/>
                    </a:lnTo>
                    <a:lnTo>
                      <a:pt x="105" y="8"/>
                    </a:lnTo>
                    <a:lnTo>
                      <a:pt x="103" y="8"/>
                    </a:lnTo>
                    <a:lnTo>
                      <a:pt x="100" y="9"/>
                    </a:lnTo>
                    <a:lnTo>
                      <a:pt x="100" y="9"/>
                    </a:lnTo>
                    <a:lnTo>
                      <a:pt x="99" y="13"/>
                    </a:lnTo>
                    <a:lnTo>
                      <a:pt x="99" y="13"/>
                    </a:lnTo>
                    <a:lnTo>
                      <a:pt x="95" y="17"/>
                    </a:lnTo>
                    <a:lnTo>
                      <a:pt x="95" y="17"/>
                    </a:lnTo>
                    <a:lnTo>
                      <a:pt x="92" y="21"/>
                    </a:lnTo>
                    <a:lnTo>
                      <a:pt x="92" y="22"/>
                    </a:lnTo>
                    <a:lnTo>
                      <a:pt x="89" y="24"/>
                    </a:lnTo>
                    <a:lnTo>
                      <a:pt x="89" y="24"/>
                    </a:lnTo>
                    <a:lnTo>
                      <a:pt x="84" y="25"/>
                    </a:lnTo>
                    <a:lnTo>
                      <a:pt x="81" y="25"/>
                    </a:lnTo>
                    <a:lnTo>
                      <a:pt x="80" y="28"/>
                    </a:lnTo>
                    <a:lnTo>
                      <a:pt x="80" y="28"/>
                    </a:lnTo>
                    <a:lnTo>
                      <a:pt x="80" y="29"/>
                    </a:lnTo>
                    <a:lnTo>
                      <a:pt x="80" y="32"/>
                    </a:lnTo>
                    <a:lnTo>
                      <a:pt x="81" y="37"/>
                    </a:lnTo>
                    <a:lnTo>
                      <a:pt x="81" y="37"/>
                    </a:lnTo>
                    <a:lnTo>
                      <a:pt x="81" y="40"/>
                    </a:lnTo>
                    <a:lnTo>
                      <a:pt x="81" y="41"/>
                    </a:lnTo>
                    <a:lnTo>
                      <a:pt x="77" y="45"/>
                    </a:lnTo>
                    <a:lnTo>
                      <a:pt x="77" y="45"/>
                    </a:lnTo>
                    <a:lnTo>
                      <a:pt x="76" y="46"/>
                    </a:lnTo>
                    <a:lnTo>
                      <a:pt x="76" y="46"/>
                    </a:lnTo>
                    <a:lnTo>
                      <a:pt x="76" y="45"/>
                    </a:lnTo>
                    <a:lnTo>
                      <a:pt x="76" y="44"/>
                    </a:lnTo>
                    <a:lnTo>
                      <a:pt x="76" y="44"/>
                    </a:lnTo>
                    <a:lnTo>
                      <a:pt x="73" y="42"/>
                    </a:lnTo>
                    <a:lnTo>
                      <a:pt x="69" y="42"/>
                    </a:lnTo>
                    <a:lnTo>
                      <a:pt x="65" y="42"/>
                    </a:lnTo>
                    <a:lnTo>
                      <a:pt x="61" y="42"/>
                    </a:lnTo>
                    <a:lnTo>
                      <a:pt x="61" y="42"/>
                    </a:lnTo>
                    <a:lnTo>
                      <a:pt x="59" y="40"/>
                    </a:lnTo>
                    <a:lnTo>
                      <a:pt x="57" y="40"/>
                    </a:lnTo>
                    <a:lnTo>
                      <a:pt x="55" y="40"/>
                    </a:lnTo>
                    <a:lnTo>
                      <a:pt x="55" y="40"/>
                    </a:lnTo>
                    <a:lnTo>
                      <a:pt x="48" y="41"/>
                    </a:lnTo>
                    <a:lnTo>
                      <a:pt x="48" y="41"/>
                    </a:lnTo>
                    <a:lnTo>
                      <a:pt x="49" y="44"/>
                    </a:lnTo>
                    <a:lnTo>
                      <a:pt x="49" y="44"/>
                    </a:lnTo>
                    <a:lnTo>
                      <a:pt x="48" y="48"/>
                    </a:lnTo>
                    <a:lnTo>
                      <a:pt x="45" y="50"/>
                    </a:lnTo>
                    <a:lnTo>
                      <a:pt x="41" y="51"/>
                    </a:lnTo>
                    <a:lnTo>
                      <a:pt x="40" y="50"/>
                    </a:lnTo>
                    <a:lnTo>
                      <a:pt x="39" y="49"/>
                    </a:lnTo>
                    <a:lnTo>
                      <a:pt x="39" y="49"/>
                    </a:lnTo>
                    <a:lnTo>
                      <a:pt x="36" y="46"/>
                    </a:lnTo>
                    <a:lnTo>
                      <a:pt x="33" y="45"/>
                    </a:lnTo>
                    <a:lnTo>
                      <a:pt x="32" y="45"/>
                    </a:lnTo>
                    <a:lnTo>
                      <a:pt x="32" y="45"/>
                    </a:lnTo>
                    <a:lnTo>
                      <a:pt x="29" y="46"/>
                    </a:lnTo>
                    <a:lnTo>
                      <a:pt x="28" y="46"/>
                    </a:lnTo>
                    <a:lnTo>
                      <a:pt x="28" y="46"/>
                    </a:lnTo>
                    <a:lnTo>
                      <a:pt x="27" y="45"/>
                    </a:lnTo>
                    <a:lnTo>
                      <a:pt x="24" y="44"/>
                    </a:lnTo>
                    <a:lnTo>
                      <a:pt x="24" y="44"/>
                    </a:lnTo>
                    <a:lnTo>
                      <a:pt x="21" y="44"/>
                    </a:lnTo>
                    <a:lnTo>
                      <a:pt x="20" y="46"/>
                    </a:lnTo>
                    <a:lnTo>
                      <a:pt x="16" y="50"/>
                    </a:lnTo>
                    <a:lnTo>
                      <a:pt x="16" y="50"/>
                    </a:lnTo>
                    <a:lnTo>
                      <a:pt x="12" y="53"/>
                    </a:lnTo>
                    <a:lnTo>
                      <a:pt x="11" y="57"/>
                    </a:lnTo>
                    <a:lnTo>
                      <a:pt x="11" y="57"/>
                    </a:lnTo>
                    <a:lnTo>
                      <a:pt x="8" y="59"/>
                    </a:lnTo>
                    <a:lnTo>
                      <a:pt x="7" y="63"/>
                    </a:lnTo>
                    <a:lnTo>
                      <a:pt x="7" y="63"/>
                    </a:lnTo>
                    <a:lnTo>
                      <a:pt x="7" y="70"/>
                    </a:lnTo>
                    <a:lnTo>
                      <a:pt x="7" y="70"/>
                    </a:lnTo>
                    <a:lnTo>
                      <a:pt x="7" y="70"/>
                    </a:lnTo>
                    <a:lnTo>
                      <a:pt x="7" y="70"/>
                    </a:lnTo>
                    <a:lnTo>
                      <a:pt x="12" y="71"/>
                    </a:lnTo>
                    <a:lnTo>
                      <a:pt x="16" y="73"/>
                    </a:lnTo>
                    <a:lnTo>
                      <a:pt x="16" y="73"/>
                    </a:lnTo>
                    <a:lnTo>
                      <a:pt x="20" y="74"/>
                    </a:lnTo>
                    <a:lnTo>
                      <a:pt x="24" y="77"/>
                    </a:lnTo>
                    <a:lnTo>
                      <a:pt x="25" y="81"/>
                    </a:lnTo>
                    <a:lnTo>
                      <a:pt x="25" y="82"/>
                    </a:lnTo>
                    <a:lnTo>
                      <a:pt x="24" y="83"/>
                    </a:lnTo>
                    <a:lnTo>
                      <a:pt x="24" y="83"/>
                    </a:lnTo>
                    <a:lnTo>
                      <a:pt x="21" y="85"/>
                    </a:lnTo>
                    <a:lnTo>
                      <a:pt x="19" y="86"/>
                    </a:lnTo>
                    <a:lnTo>
                      <a:pt x="19" y="86"/>
                    </a:lnTo>
                    <a:lnTo>
                      <a:pt x="17" y="90"/>
                    </a:lnTo>
                    <a:lnTo>
                      <a:pt x="16" y="92"/>
                    </a:lnTo>
                    <a:lnTo>
                      <a:pt x="16" y="92"/>
                    </a:lnTo>
                    <a:lnTo>
                      <a:pt x="9" y="100"/>
                    </a:lnTo>
                    <a:lnTo>
                      <a:pt x="8" y="103"/>
                    </a:lnTo>
                    <a:lnTo>
                      <a:pt x="7" y="106"/>
                    </a:lnTo>
                    <a:lnTo>
                      <a:pt x="8" y="108"/>
                    </a:lnTo>
                    <a:lnTo>
                      <a:pt x="11" y="110"/>
                    </a:lnTo>
                    <a:lnTo>
                      <a:pt x="11" y="110"/>
                    </a:lnTo>
                    <a:lnTo>
                      <a:pt x="15" y="110"/>
                    </a:lnTo>
                    <a:lnTo>
                      <a:pt x="19" y="108"/>
                    </a:lnTo>
                    <a:lnTo>
                      <a:pt x="23" y="107"/>
                    </a:lnTo>
                    <a:lnTo>
                      <a:pt x="24" y="108"/>
                    </a:lnTo>
                    <a:lnTo>
                      <a:pt x="24" y="110"/>
                    </a:lnTo>
                    <a:lnTo>
                      <a:pt x="24" y="110"/>
                    </a:lnTo>
                    <a:lnTo>
                      <a:pt x="24" y="112"/>
                    </a:lnTo>
                    <a:lnTo>
                      <a:pt x="21" y="115"/>
                    </a:lnTo>
                    <a:lnTo>
                      <a:pt x="15" y="116"/>
                    </a:lnTo>
                    <a:lnTo>
                      <a:pt x="15" y="116"/>
                    </a:lnTo>
                    <a:lnTo>
                      <a:pt x="7" y="119"/>
                    </a:lnTo>
                    <a:lnTo>
                      <a:pt x="4" y="122"/>
                    </a:lnTo>
                    <a:lnTo>
                      <a:pt x="1" y="124"/>
                    </a:lnTo>
                    <a:lnTo>
                      <a:pt x="1" y="124"/>
                    </a:lnTo>
                    <a:lnTo>
                      <a:pt x="0" y="128"/>
                    </a:lnTo>
                    <a:lnTo>
                      <a:pt x="1" y="131"/>
                    </a:lnTo>
                    <a:lnTo>
                      <a:pt x="7" y="133"/>
                    </a:lnTo>
                    <a:lnTo>
                      <a:pt x="7" y="133"/>
                    </a:lnTo>
                    <a:lnTo>
                      <a:pt x="12" y="137"/>
                    </a:lnTo>
                    <a:lnTo>
                      <a:pt x="15" y="139"/>
                    </a:lnTo>
                    <a:lnTo>
                      <a:pt x="19" y="140"/>
                    </a:lnTo>
                    <a:lnTo>
                      <a:pt x="19" y="140"/>
                    </a:lnTo>
                    <a:lnTo>
                      <a:pt x="23" y="140"/>
                    </a:lnTo>
                    <a:lnTo>
                      <a:pt x="24" y="141"/>
                    </a:lnTo>
                    <a:lnTo>
                      <a:pt x="27" y="141"/>
                    </a:lnTo>
                    <a:lnTo>
                      <a:pt x="27" y="141"/>
                    </a:lnTo>
                    <a:lnTo>
                      <a:pt x="27" y="143"/>
                    </a:lnTo>
                    <a:lnTo>
                      <a:pt x="27" y="143"/>
                    </a:lnTo>
                    <a:lnTo>
                      <a:pt x="25" y="145"/>
                    </a:lnTo>
                    <a:lnTo>
                      <a:pt x="25" y="149"/>
                    </a:lnTo>
                    <a:lnTo>
                      <a:pt x="25" y="149"/>
                    </a:lnTo>
                    <a:lnTo>
                      <a:pt x="24" y="152"/>
                    </a:lnTo>
                    <a:lnTo>
                      <a:pt x="23" y="156"/>
                    </a:lnTo>
                    <a:lnTo>
                      <a:pt x="23" y="156"/>
                    </a:lnTo>
                    <a:lnTo>
                      <a:pt x="19" y="159"/>
                    </a:lnTo>
                    <a:lnTo>
                      <a:pt x="16" y="161"/>
                    </a:lnTo>
                    <a:lnTo>
                      <a:pt x="16" y="161"/>
                    </a:lnTo>
                    <a:lnTo>
                      <a:pt x="12" y="167"/>
                    </a:lnTo>
                    <a:lnTo>
                      <a:pt x="11" y="174"/>
                    </a:lnTo>
                    <a:lnTo>
                      <a:pt x="11" y="174"/>
                    </a:lnTo>
                    <a:lnTo>
                      <a:pt x="11" y="180"/>
                    </a:lnTo>
                    <a:lnTo>
                      <a:pt x="12" y="182"/>
                    </a:lnTo>
                    <a:lnTo>
                      <a:pt x="13" y="184"/>
                    </a:lnTo>
                    <a:lnTo>
                      <a:pt x="13" y="184"/>
                    </a:lnTo>
                    <a:lnTo>
                      <a:pt x="16" y="188"/>
                    </a:lnTo>
                    <a:lnTo>
                      <a:pt x="16" y="188"/>
                    </a:lnTo>
                    <a:lnTo>
                      <a:pt x="16" y="190"/>
                    </a:lnTo>
                    <a:lnTo>
                      <a:pt x="16" y="190"/>
                    </a:lnTo>
                    <a:lnTo>
                      <a:pt x="19" y="193"/>
                    </a:lnTo>
                    <a:lnTo>
                      <a:pt x="21" y="196"/>
                    </a:lnTo>
                    <a:lnTo>
                      <a:pt x="21" y="196"/>
                    </a:lnTo>
                    <a:lnTo>
                      <a:pt x="24" y="198"/>
                    </a:lnTo>
                    <a:lnTo>
                      <a:pt x="25" y="201"/>
                    </a:lnTo>
                    <a:lnTo>
                      <a:pt x="25" y="201"/>
                    </a:lnTo>
                    <a:lnTo>
                      <a:pt x="27" y="206"/>
                    </a:lnTo>
                    <a:lnTo>
                      <a:pt x="27" y="206"/>
                    </a:lnTo>
                    <a:lnTo>
                      <a:pt x="29" y="208"/>
                    </a:lnTo>
                    <a:lnTo>
                      <a:pt x="31" y="208"/>
                    </a:lnTo>
                    <a:lnTo>
                      <a:pt x="33" y="205"/>
                    </a:lnTo>
                    <a:lnTo>
                      <a:pt x="35" y="205"/>
                    </a:lnTo>
                    <a:lnTo>
                      <a:pt x="35" y="205"/>
                    </a:lnTo>
                    <a:lnTo>
                      <a:pt x="37" y="205"/>
                    </a:lnTo>
                    <a:lnTo>
                      <a:pt x="40" y="205"/>
                    </a:lnTo>
                    <a:lnTo>
                      <a:pt x="44" y="209"/>
                    </a:lnTo>
                    <a:lnTo>
                      <a:pt x="44" y="209"/>
                    </a:lnTo>
                    <a:lnTo>
                      <a:pt x="47" y="214"/>
                    </a:lnTo>
                    <a:lnTo>
                      <a:pt x="47" y="214"/>
                    </a:lnTo>
                    <a:lnTo>
                      <a:pt x="48" y="218"/>
                    </a:lnTo>
                    <a:lnTo>
                      <a:pt x="48" y="218"/>
                    </a:lnTo>
                    <a:lnTo>
                      <a:pt x="52" y="219"/>
                    </a:lnTo>
                    <a:lnTo>
                      <a:pt x="52" y="219"/>
                    </a:lnTo>
                    <a:lnTo>
                      <a:pt x="56" y="221"/>
                    </a:lnTo>
                    <a:lnTo>
                      <a:pt x="59" y="221"/>
                    </a:lnTo>
                    <a:lnTo>
                      <a:pt x="59" y="221"/>
                    </a:lnTo>
                    <a:lnTo>
                      <a:pt x="59" y="218"/>
                    </a:lnTo>
                    <a:lnTo>
                      <a:pt x="60" y="217"/>
                    </a:lnTo>
                    <a:lnTo>
                      <a:pt x="60" y="217"/>
                    </a:lnTo>
                    <a:lnTo>
                      <a:pt x="61" y="215"/>
                    </a:lnTo>
                    <a:lnTo>
                      <a:pt x="64" y="215"/>
                    </a:lnTo>
                    <a:lnTo>
                      <a:pt x="68" y="214"/>
                    </a:lnTo>
                    <a:lnTo>
                      <a:pt x="68" y="214"/>
                    </a:lnTo>
                    <a:lnTo>
                      <a:pt x="72" y="214"/>
                    </a:lnTo>
                    <a:lnTo>
                      <a:pt x="76" y="212"/>
                    </a:lnTo>
                    <a:lnTo>
                      <a:pt x="79" y="210"/>
                    </a:lnTo>
                    <a:lnTo>
                      <a:pt x="80" y="206"/>
                    </a:lnTo>
                    <a:lnTo>
                      <a:pt x="80" y="206"/>
                    </a:lnTo>
                    <a:lnTo>
                      <a:pt x="79" y="204"/>
                    </a:lnTo>
                    <a:lnTo>
                      <a:pt x="77" y="200"/>
                    </a:lnTo>
                    <a:lnTo>
                      <a:pt x="77" y="197"/>
                    </a:lnTo>
                    <a:lnTo>
                      <a:pt x="77" y="194"/>
                    </a:lnTo>
                    <a:lnTo>
                      <a:pt x="79" y="193"/>
                    </a:lnTo>
                    <a:lnTo>
                      <a:pt x="79" y="193"/>
                    </a:lnTo>
                    <a:lnTo>
                      <a:pt x="80" y="193"/>
                    </a:lnTo>
                    <a:lnTo>
                      <a:pt x="81" y="193"/>
                    </a:lnTo>
                    <a:lnTo>
                      <a:pt x="83" y="193"/>
                    </a:lnTo>
                    <a:lnTo>
                      <a:pt x="83" y="193"/>
                    </a:lnTo>
                    <a:lnTo>
                      <a:pt x="85" y="192"/>
                    </a:lnTo>
                    <a:lnTo>
                      <a:pt x="89" y="192"/>
                    </a:lnTo>
                    <a:lnTo>
                      <a:pt x="89" y="192"/>
                    </a:lnTo>
                    <a:lnTo>
                      <a:pt x="89" y="192"/>
                    </a:lnTo>
                    <a:lnTo>
                      <a:pt x="89" y="192"/>
                    </a:lnTo>
                    <a:lnTo>
                      <a:pt x="92" y="194"/>
                    </a:lnTo>
                    <a:lnTo>
                      <a:pt x="93" y="196"/>
                    </a:lnTo>
                    <a:lnTo>
                      <a:pt x="96" y="197"/>
                    </a:lnTo>
                    <a:lnTo>
                      <a:pt x="99" y="197"/>
                    </a:lnTo>
                    <a:lnTo>
                      <a:pt x="99" y="197"/>
                    </a:lnTo>
                    <a:lnTo>
                      <a:pt x="101" y="194"/>
                    </a:lnTo>
                    <a:lnTo>
                      <a:pt x="103" y="193"/>
                    </a:lnTo>
                    <a:lnTo>
                      <a:pt x="103" y="193"/>
                    </a:lnTo>
                    <a:lnTo>
                      <a:pt x="108" y="193"/>
                    </a:lnTo>
                    <a:lnTo>
                      <a:pt x="112" y="194"/>
                    </a:lnTo>
                    <a:lnTo>
                      <a:pt x="112" y="194"/>
                    </a:lnTo>
                    <a:lnTo>
                      <a:pt x="116" y="193"/>
                    </a:lnTo>
                    <a:lnTo>
                      <a:pt x="118" y="190"/>
                    </a:lnTo>
                    <a:lnTo>
                      <a:pt x="121" y="189"/>
                    </a:lnTo>
                    <a:lnTo>
                      <a:pt x="125" y="188"/>
                    </a:lnTo>
                    <a:lnTo>
                      <a:pt x="125" y="188"/>
                    </a:lnTo>
                    <a:lnTo>
                      <a:pt x="130" y="188"/>
                    </a:lnTo>
                    <a:lnTo>
                      <a:pt x="130" y="188"/>
                    </a:lnTo>
                    <a:lnTo>
                      <a:pt x="134" y="188"/>
                    </a:lnTo>
                    <a:lnTo>
                      <a:pt x="134" y="188"/>
                    </a:lnTo>
                    <a:lnTo>
                      <a:pt x="137" y="188"/>
                    </a:lnTo>
                    <a:lnTo>
                      <a:pt x="137" y="186"/>
                    </a:lnTo>
                    <a:lnTo>
                      <a:pt x="137" y="184"/>
                    </a:lnTo>
                    <a:lnTo>
                      <a:pt x="137" y="181"/>
                    </a:lnTo>
                    <a:lnTo>
                      <a:pt x="137" y="181"/>
                    </a:lnTo>
                    <a:lnTo>
                      <a:pt x="140" y="178"/>
                    </a:lnTo>
                    <a:lnTo>
                      <a:pt x="144" y="177"/>
                    </a:lnTo>
                    <a:lnTo>
                      <a:pt x="144" y="177"/>
                    </a:lnTo>
                    <a:lnTo>
                      <a:pt x="145" y="177"/>
                    </a:lnTo>
                    <a:lnTo>
                      <a:pt x="145" y="177"/>
                    </a:lnTo>
                    <a:lnTo>
                      <a:pt x="148" y="178"/>
                    </a:lnTo>
                    <a:lnTo>
                      <a:pt x="148" y="178"/>
                    </a:lnTo>
                    <a:lnTo>
                      <a:pt x="150" y="182"/>
                    </a:lnTo>
                    <a:lnTo>
                      <a:pt x="152" y="184"/>
                    </a:lnTo>
                    <a:lnTo>
                      <a:pt x="153" y="185"/>
                    </a:lnTo>
                    <a:lnTo>
                      <a:pt x="153" y="185"/>
                    </a:lnTo>
                    <a:lnTo>
                      <a:pt x="156" y="185"/>
                    </a:lnTo>
                    <a:lnTo>
                      <a:pt x="157" y="185"/>
                    </a:lnTo>
                    <a:lnTo>
                      <a:pt x="157" y="186"/>
                    </a:lnTo>
                    <a:lnTo>
                      <a:pt x="157" y="186"/>
                    </a:lnTo>
                    <a:lnTo>
                      <a:pt x="158" y="188"/>
                    </a:lnTo>
                    <a:lnTo>
                      <a:pt x="157" y="188"/>
                    </a:lnTo>
                    <a:lnTo>
                      <a:pt x="156" y="190"/>
                    </a:lnTo>
                    <a:lnTo>
                      <a:pt x="156" y="190"/>
                    </a:lnTo>
                    <a:lnTo>
                      <a:pt x="156" y="193"/>
                    </a:lnTo>
                    <a:lnTo>
                      <a:pt x="156" y="194"/>
                    </a:lnTo>
                    <a:lnTo>
                      <a:pt x="157" y="196"/>
                    </a:lnTo>
                    <a:lnTo>
                      <a:pt x="160" y="198"/>
                    </a:lnTo>
                    <a:lnTo>
                      <a:pt x="160" y="198"/>
                    </a:lnTo>
                    <a:lnTo>
                      <a:pt x="158" y="198"/>
                    </a:lnTo>
                    <a:lnTo>
                      <a:pt x="158" y="198"/>
                    </a:lnTo>
                    <a:lnTo>
                      <a:pt x="166" y="194"/>
                    </a:lnTo>
                    <a:lnTo>
                      <a:pt x="170" y="192"/>
                    </a:lnTo>
                    <a:lnTo>
                      <a:pt x="172" y="189"/>
                    </a:lnTo>
                    <a:lnTo>
                      <a:pt x="172" y="189"/>
                    </a:lnTo>
                    <a:lnTo>
                      <a:pt x="172" y="182"/>
                    </a:lnTo>
                    <a:lnTo>
                      <a:pt x="173" y="180"/>
                    </a:lnTo>
                    <a:lnTo>
                      <a:pt x="174" y="176"/>
                    </a:lnTo>
                    <a:lnTo>
                      <a:pt x="174" y="176"/>
                    </a:lnTo>
                    <a:lnTo>
                      <a:pt x="178" y="173"/>
                    </a:lnTo>
                    <a:lnTo>
                      <a:pt x="178" y="173"/>
                    </a:lnTo>
                    <a:lnTo>
                      <a:pt x="178" y="171"/>
                    </a:lnTo>
                    <a:lnTo>
                      <a:pt x="178" y="171"/>
                    </a:lnTo>
                    <a:lnTo>
                      <a:pt x="182" y="169"/>
                    </a:lnTo>
                    <a:lnTo>
                      <a:pt x="182" y="169"/>
                    </a:lnTo>
                    <a:lnTo>
                      <a:pt x="186" y="167"/>
                    </a:lnTo>
                    <a:lnTo>
                      <a:pt x="186" y="167"/>
                    </a:lnTo>
                    <a:lnTo>
                      <a:pt x="186" y="163"/>
                    </a:lnTo>
                    <a:lnTo>
                      <a:pt x="186" y="163"/>
                    </a:lnTo>
                    <a:lnTo>
                      <a:pt x="188" y="160"/>
                    </a:lnTo>
                    <a:lnTo>
                      <a:pt x="190" y="159"/>
                    </a:lnTo>
                    <a:lnTo>
                      <a:pt x="193" y="157"/>
                    </a:lnTo>
                    <a:lnTo>
                      <a:pt x="194" y="155"/>
                    </a:lnTo>
                    <a:lnTo>
                      <a:pt x="194" y="155"/>
                    </a:lnTo>
                    <a:lnTo>
                      <a:pt x="193" y="153"/>
                    </a:lnTo>
                    <a:lnTo>
                      <a:pt x="193" y="152"/>
                    </a:lnTo>
                    <a:lnTo>
                      <a:pt x="193" y="152"/>
                    </a:lnTo>
                    <a:lnTo>
                      <a:pt x="194" y="152"/>
                    </a:lnTo>
                    <a:lnTo>
                      <a:pt x="196" y="151"/>
                    </a:lnTo>
                    <a:lnTo>
                      <a:pt x="196" y="151"/>
                    </a:lnTo>
                    <a:lnTo>
                      <a:pt x="196" y="148"/>
                    </a:lnTo>
                    <a:lnTo>
                      <a:pt x="197" y="145"/>
                    </a:lnTo>
                    <a:lnTo>
                      <a:pt x="197" y="145"/>
                    </a:lnTo>
                    <a:lnTo>
                      <a:pt x="200" y="143"/>
                    </a:lnTo>
                    <a:lnTo>
                      <a:pt x="200" y="143"/>
                    </a:lnTo>
                    <a:lnTo>
                      <a:pt x="202" y="139"/>
                    </a:lnTo>
                    <a:lnTo>
                      <a:pt x="202" y="136"/>
                    </a:lnTo>
                    <a:lnTo>
                      <a:pt x="202" y="133"/>
                    </a:lnTo>
                    <a:close/>
                  </a:path>
                </a:pathLst>
              </a:custGeom>
              <a:solidFill>
                <a:schemeClr val="accent6">
                  <a:lumMod val="50000"/>
                </a:schemeClr>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15" name="Rectangle 80">
                <a:extLst>
                  <a:ext uri="{FF2B5EF4-FFF2-40B4-BE49-F238E27FC236}">
                    <a16:creationId xmlns:a16="http://schemas.microsoft.com/office/drawing/2014/main" id="{1A480F83-CCC3-4BC3-B368-3DDB53DBCC2C}"/>
                  </a:ext>
                </a:extLst>
              </p:cNvPr>
              <p:cNvSpPr>
                <a:spLocks noChangeArrowheads="1"/>
              </p:cNvSpPr>
              <p:nvPr/>
            </p:nvSpPr>
            <p:spPr bwMode="auto">
              <a:xfrm>
                <a:off x="4940171" y="5065676"/>
                <a:ext cx="1921" cy="1921"/>
              </a:xfrm>
              <a:prstGeom prst="rect">
                <a:avLst/>
              </a:prstGeom>
              <a:noFill/>
              <a:ln w="3175">
                <a:solidFill>
                  <a:schemeClr val="tx1">
                    <a:lumMod val="20000"/>
                    <a:lumOff val="80000"/>
                  </a:schemeClr>
                </a:solidFill>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6" name="Freeform 81">
                <a:extLst>
                  <a:ext uri="{FF2B5EF4-FFF2-40B4-BE49-F238E27FC236}">
                    <a16:creationId xmlns:a16="http://schemas.microsoft.com/office/drawing/2014/main" id="{6E3A1E0D-0BA4-401F-BA63-31B2A86BD9C0}"/>
                  </a:ext>
                </a:extLst>
              </p:cNvPr>
              <p:cNvSpPr>
                <a:spLocks/>
              </p:cNvSpPr>
              <p:nvPr/>
            </p:nvSpPr>
            <p:spPr bwMode="auto">
              <a:xfrm>
                <a:off x="4796100" y="4973471"/>
                <a:ext cx="388032" cy="424530"/>
              </a:xfrm>
              <a:custGeom>
                <a:avLst/>
                <a:gdLst>
                  <a:gd name="T0" fmla="*/ 196 w 202"/>
                  <a:gd name="T1" fmla="*/ 123 h 221"/>
                  <a:gd name="T2" fmla="*/ 189 w 202"/>
                  <a:gd name="T3" fmla="*/ 116 h 221"/>
                  <a:gd name="T4" fmla="*/ 182 w 202"/>
                  <a:gd name="T5" fmla="*/ 108 h 221"/>
                  <a:gd name="T6" fmla="*/ 165 w 202"/>
                  <a:gd name="T7" fmla="*/ 98 h 221"/>
                  <a:gd name="T8" fmla="*/ 161 w 202"/>
                  <a:gd name="T9" fmla="*/ 85 h 221"/>
                  <a:gd name="T10" fmla="*/ 153 w 202"/>
                  <a:gd name="T11" fmla="*/ 83 h 221"/>
                  <a:gd name="T12" fmla="*/ 149 w 202"/>
                  <a:gd name="T13" fmla="*/ 74 h 221"/>
                  <a:gd name="T14" fmla="*/ 153 w 202"/>
                  <a:gd name="T15" fmla="*/ 59 h 221"/>
                  <a:gd name="T16" fmla="*/ 133 w 202"/>
                  <a:gd name="T17" fmla="*/ 53 h 221"/>
                  <a:gd name="T18" fmla="*/ 138 w 202"/>
                  <a:gd name="T19" fmla="*/ 33 h 221"/>
                  <a:gd name="T20" fmla="*/ 133 w 202"/>
                  <a:gd name="T21" fmla="*/ 10 h 221"/>
                  <a:gd name="T22" fmla="*/ 114 w 202"/>
                  <a:gd name="T23" fmla="*/ 4 h 221"/>
                  <a:gd name="T24" fmla="*/ 100 w 202"/>
                  <a:gd name="T25" fmla="*/ 9 h 221"/>
                  <a:gd name="T26" fmla="*/ 92 w 202"/>
                  <a:gd name="T27" fmla="*/ 21 h 221"/>
                  <a:gd name="T28" fmla="*/ 80 w 202"/>
                  <a:gd name="T29" fmla="*/ 28 h 221"/>
                  <a:gd name="T30" fmla="*/ 81 w 202"/>
                  <a:gd name="T31" fmla="*/ 40 h 221"/>
                  <a:gd name="T32" fmla="*/ 76 w 202"/>
                  <a:gd name="T33" fmla="*/ 45 h 221"/>
                  <a:gd name="T34" fmla="*/ 61 w 202"/>
                  <a:gd name="T35" fmla="*/ 42 h 221"/>
                  <a:gd name="T36" fmla="*/ 48 w 202"/>
                  <a:gd name="T37" fmla="*/ 41 h 221"/>
                  <a:gd name="T38" fmla="*/ 41 w 202"/>
                  <a:gd name="T39" fmla="*/ 51 h 221"/>
                  <a:gd name="T40" fmla="*/ 32 w 202"/>
                  <a:gd name="T41" fmla="*/ 45 h 221"/>
                  <a:gd name="T42" fmla="*/ 24 w 202"/>
                  <a:gd name="T43" fmla="*/ 44 h 221"/>
                  <a:gd name="T44" fmla="*/ 12 w 202"/>
                  <a:gd name="T45" fmla="*/ 53 h 221"/>
                  <a:gd name="T46" fmla="*/ 7 w 202"/>
                  <a:gd name="T47" fmla="*/ 70 h 221"/>
                  <a:gd name="T48" fmla="*/ 16 w 202"/>
                  <a:gd name="T49" fmla="*/ 73 h 221"/>
                  <a:gd name="T50" fmla="*/ 24 w 202"/>
                  <a:gd name="T51" fmla="*/ 83 h 221"/>
                  <a:gd name="T52" fmla="*/ 16 w 202"/>
                  <a:gd name="T53" fmla="*/ 92 h 221"/>
                  <a:gd name="T54" fmla="*/ 11 w 202"/>
                  <a:gd name="T55" fmla="*/ 110 h 221"/>
                  <a:gd name="T56" fmla="*/ 24 w 202"/>
                  <a:gd name="T57" fmla="*/ 110 h 221"/>
                  <a:gd name="T58" fmla="*/ 4 w 202"/>
                  <a:gd name="T59" fmla="*/ 122 h 221"/>
                  <a:gd name="T60" fmla="*/ 7 w 202"/>
                  <a:gd name="T61" fmla="*/ 133 h 221"/>
                  <a:gd name="T62" fmla="*/ 24 w 202"/>
                  <a:gd name="T63" fmla="*/ 141 h 221"/>
                  <a:gd name="T64" fmla="*/ 25 w 202"/>
                  <a:gd name="T65" fmla="*/ 149 h 221"/>
                  <a:gd name="T66" fmla="*/ 16 w 202"/>
                  <a:gd name="T67" fmla="*/ 161 h 221"/>
                  <a:gd name="T68" fmla="*/ 12 w 202"/>
                  <a:gd name="T69" fmla="*/ 182 h 221"/>
                  <a:gd name="T70" fmla="*/ 16 w 202"/>
                  <a:gd name="T71" fmla="*/ 190 h 221"/>
                  <a:gd name="T72" fmla="*/ 25 w 202"/>
                  <a:gd name="T73" fmla="*/ 201 h 221"/>
                  <a:gd name="T74" fmla="*/ 35 w 202"/>
                  <a:gd name="T75" fmla="*/ 205 h 221"/>
                  <a:gd name="T76" fmla="*/ 47 w 202"/>
                  <a:gd name="T77" fmla="*/ 214 h 221"/>
                  <a:gd name="T78" fmla="*/ 56 w 202"/>
                  <a:gd name="T79" fmla="*/ 221 h 221"/>
                  <a:gd name="T80" fmla="*/ 61 w 202"/>
                  <a:gd name="T81" fmla="*/ 215 h 221"/>
                  <a:gd name="T82" fmla="*/ 79 w 202"/>
                  <a:gd name="T83" fmla="*/ 210 h 221"/>
                  <a:gd name="T84" fmla="*/ 77 w 202"/>
                  <a:gd name="T85" fmla="*/ 194 h 221"/>
                  <a:gd name="T86" fmla="*/ 83 w 202"/>
                  <a:gd name="T87" fmla="*/ 193 h 221"/>
                  <a:gd name="T88" fmla="*/ 92 w 202"/>
                  <a:gd name="T89" fmla="*/ 194 h 221"/>
                  <a:gd name="T90" fmla="*/ 103 w 202"/>
                  <a:gd name="T91" fmla="*/ 193 h 221"/>
                  <a:gd name="T92" fmla="*/ 118 w 202"/>
                  <a:gd name="T93" fmla="*/ 190 h 221"/>
                  <a:gd name="T94" fmla="*/ 134 w 202"/>
                  <a:gd name="T95" fmla="*/ 188 h 221"/>
                  <a:gd name="T96" fmla="*/ 137 w 202"/>
                  <a:gd name="T97" fmla="*/ 181 h 221"/>
                  <a:gd name="T98" fmla="*/ 148 w 202"/>
                  <a:gd name="T99" fmla="*/ 178 h 221"/>
                  <a:gd name="T100" fmla="*/ 156 w 202"/>
                  <a:gd name="T101" fmla="*/ 185 h 221"/>
                  <a:gd name="T102" fmla="*/ 156 w 202"/>
                  <a:gd name="T103" fmla="*/ 190 h 221"/>
                  <a:gd name="T104" fmla="*/ 160 w 202"/>
                  <a:gd name="T105" fmla="*/ 198 h 221"/>
                  <a:gd name="T106" fmla="*/ 172 w 202"/>
                  <a:gd name="T107" fmla="*/ 189 h 221"/>
                  <a:gd name="T108" fmla="*/ 178 w 202"/>
                  <a:gd name="T109" fmla="*/ 173 h 221"/>
                  <a:gd name="T110" fmla="*/ 186 w 202"/>
                  <a:gd name="T111" fmla="*/ 167 h 221"/>
                  <a:gd name="T112" fmla="*/ 194 w 202"/>
                  <a:gd name="T113" fmla="*/ 155 h 221"/>
                  <a:gd name="T114" fmla="*/ 196 w 202"/>
                  <a:gd name="T115" fmla="*/ 151 h 221"/>
                  <a:gd name="T116" fmla="*/ 200 w 202"/>
                  <a:gd name="T117" fmla="*/ 14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2" h="221">
                    <a:moveTo>
                      <a:pt x="202" y="133"/>
                    </a:moveTo>
                    <a:lnTo>
                      <a:pt x="202" y="133"/>
                    </a:lnTo>
                    <a:lnTo>
                      <a:pt x="201" y="128"/>
                    </a:lnTo>
                    <a:lnTo>
                      <a:pt x="198" y="126"/>
                    </a:lnTo>
                    <a:lnTo>
                      <a:pt x="198" y="126"/>
                    </a:lnTo>
                    <a:lnTo>
                      <a:pt x="196" y="123"/>
                    </a:lnTo>
                    <a:lnTo>
                      <a:pt x="193" y="123"/>
                    </a:lnTo>
                    <a:lnTo>
                      <a:pt x="193" y="123"/>
                    </a:lnTo>
                    <a:lnTo>
                      <a:pt x="190" y="122"/>
                    </a:lnTo>
                    <a:lnTo>
                      <a:pt x="190" y="120"/>
                    </a:lnTo>
                    <a:lnTo>
                      <a:pt x="190" y="118"/>
                    </a:lnTo>
                    <a:lnTo>
                      <a:pt x="189" y="116"/>
                    </a:lnTo>
                    <a:lnTo>
                      <a:pt x="189" y="116"/>
                    </a:lnTo>
                    <a:lnTo>
                      <a:pt x="186" y="115"/>
                    </a:lnTo>
                    <a:lnTo>
                      <a:pt x="184" y="114"/>
                    </a:lnTo>
                    <a:lnTo>
                      <a:pt x="184" y="114"/>
                    </a:lnTo>
                    <a:lnTo>
                      <a:pt x="182" y="108"/>
                    </a:lnTo>
                    <a:lnTo>
                      <a:pt x="182" y="108"/>
                    </a:lnTo>
                    <a:lnTo>
                      <a:pt x="180" y="107"/>
                    </a:lnTo>
                    <a:lnTo>
                      <a:pt x="177" y="106"/>
                    </a:lnTo>
                    <a:lnTo>
                      <a:pt x="177" y="106"/>
                    </a:lnTo>
                    <a:lnTo>
                      <a:pt x="170" y="102"/>
                    </a:lnTo>
                    <a:lnTo>
                      <a:pt x="170" y="102"/>
                    </a:lnTo>
                    <a:lnTo>
                      <a:pt x="165" y="98"/>
                    </a:lnTo>
                    <a:lnTo>
                      <a:pt x="162" y="95"/>
                    </a:lnTo>
                    <a:lnTo>
                      <a:pt x="162" y="92"/>
                    </a:lnTo>
                    <a:lnTo>
                      <a:pt x="162" y="92"/>
                    </a:lnTo>
                    <a:lnTo>
                      <a:pt x="162" y="89"/>
                    </a:lnTo>
                    <a:lnTo>
                      <a:pt x="161" y="85"/>
                    </a:lnTo>
                    <a:lnTo>
                      <a:pt x="161" y="85"/>
                    </a:lnTo>
                    <a:lnTo>
                      <a:pt x="160" y="85"/>
                    </a:lnTo>
                    <a:lnTo>
                      <a:pt x="157" y="85"/>
                    </a:lnTo>
                    <a:lnTo>
                      <a:pt x="157" y="85"/>
                    </a:lnTo>
                    <a:lnTo>
                      <a:pt x="157" y="85"/>
                    </a:lnTo>
                    <a:lnTo>
                      <a:pt x="157" y="85"/>
                    </a:lnTo>
                    <a:lnTo>
                      <a:pt x="153" y="83"/>
                    </a:lnTo>
                    <a:lnTo>
                      <a:pt x="153" y="83"/>
                    </a:lnTo>
                    <a:lnTo>
                      <a:pt x="150" y="81"/>
                    </a:lnTo>
                    <a:lnTo>
                      <a:pt x="149" y="79"/>
                    </a:lnTo>
                    <a:lnTo>
                      <a:pt x="148" y="78"/>
                    </a:lnTo>
                    <a:lnTo>
                      <a:pt x="148" y="78"/>
                    </a:lnTo>
                    <a:lnTo>
                      <a:pt x="149" y="74"/>
                    </a:lnTo>
                    <a:lnTo>
                      <a:pt x="150" y="71"/>
                    </a:lnTo>
                    <a:lnTo>
                      <a:pt x="153" y="67"/>
                    </a:lnTo>
                    <a:lnTo>
                      <a:pt x="154" y="65"/>
                    </a:lnTo>
                    <a:lnTo>
                      <a:pt x="154" y="65"/>
                    </a:lnTo>
                    <a:lnTo>
                      <a:pt x="154" y="61"/>
                    </a:lnTo>
                    <a:lnTo>
                      <a:pt x="153" y="59"/>
                    </a:lnTo>
                    <a:lnTo>
                      <a:pt x="148" y="57"/>
                    </a:lnTo>
                    <a:lnTo>
                      <a:pt x="148" y="57"/>
                    </a:lnTo>
                    <a:lnTo>
                      <a:pt x="140" y="55"/>
                    </a:lnTo>
                    <a:lnTo>
                      <a:pt x="136" y="54"/>
                    </a:lnTo>
                    <a:lnTo>
                      <a:pt x="133" y="53"/>
                    </a:lnTo>
                    <a:lnTo>
                      <a:pt x="133" y="53"/>
                    </a:lnTo>
                    <a:lnTo>
                      <a:pt x="132" y="50"/>
                    </a:lnTo>
                    <a:lnTo>
                      <a:pt x="132" y="48"/>
                    </a:lnTo>
                    <a:lnTo>
                      <a:pt x="133" y="42"/>
                    </a:lnTo>
                    <a:lnTo>
                      <a:pt x="137" y="37"/>
                    </a:lnTo>
                    <a:lnTo>
                      <a:pt x="138" y="33"/>
                    </a:lnTo>
                    <a:lnTo>
                      <a:pt x="138" y="33"/>
                    </a:lnTo>
                    <a:lnTo>
                      <a:pt x="138" y="28"/>
                    </a:lnTo>
                    <a:lnTo>
                      <a:pt x="138" y="24"/>
                    </a:lnTo>
                    <a:lnTo>
                      <a:pt x="136" y="16"/>
                    </a:lnTo>
                    <a:lnTo>
                      <a:pt x="136" y="16"/>
                    </a:lnTo>
                    <a:lnTo>
                      <a:pt x="134" y="13"/>
                    </a:lnTo>
                    <a:lnTo>
                      <a:pt x="133" y="10"/>
                    </a:lnTo>
                    <a:lnTo>
                      <a:pt x="128" y="7"/>
                    </a:lnTo>
                    <a:lnTo>
                      <a:pt x="128" y="7"/>
                    </a:lnTo>
                    <a:lnTo>
                      <a:pt x="122" y="3"/>
                    </a:lnTo>
                    <a:lnTo>
                      <a:pt x="117" y="0"/>
                    </a:lnTo>
                    <a:lnTo>
                      <a:pt x="117" y="0"/>
                    </a:lnTo>
                    <a:lnTo>
                      <a:pt x="114" y="4"/>
                    </a:lnTo>
                    <a:lnTo>
                      <a:pt x="112" y="7"/>
                    </a:lnTo>
                    <a:lnTo>
                      <a:pt x="112" y="7"/>
                    </a:lnTo>
                    <a:lnTo>
                      <a:pt x="108" y="8"/>
                    </a:lnTo>
                    <a:lnTo>
                      <a:pt x="105" y="8"/>
                    </a:lnTo>
                    <a:lnTo>
                      <a:pt x="103" y="8"/>
                    </a:lnTo>
                    <a:lnTo>
                      <a:pt x="100" y="9"/>
                    </a:lnTo>
                    <a:lnTo>
                      <a:pt x="100" y="9"/>
                    </a:lnTo>
                    <a:lnTo>
                      <a:pt x="99" y="13"/>
                    </a:lnTo>
                    <a:lnTo>
                      <a:pt x="99" y="13"/>
                    </a:lnTo>
                    <a:lnTo>
                      <a:pt x="95" y="17"/>
                    </a:lnTo>
                    <a:lnTo>
                      <a:pt x="95" y="17"/>
                    </a:lnTo>
                    <a:lnTo>
                      <a:pt x="92" y="21"/>
                    </a:lnTo>
                    <a:lnTo>
                      <a:pt x="92" y="22"/>
                    </a:lnTo>
                    <a:lnTo>
                      <a:pt x="89" y="24"/>
                    </a:lnTo>
                    <a:lnTo>
                      <a:pt x="89" y="24"/>
                    </a:lnTo>
                    <a:lnTo>
                      <a:pt x="84" y="25"/>
                    </a:lnTo>
                    <a:lnTo>
                      <a:pt x="81" y="25"/>
                    </a:lnTo>
                    <a:lnTo>
                      <a:pt x="80" y="28"/>
                    </a:lnTo>
                    <a:lnTo>
                      <a:pt x="80" y="28"/>
                    </a:lnTo>
                    <a:lnTo>
                      <a:pt x="80" y="29"/>
                    </a:lnTo>
                    <a:lnTo>
                      <a:pt x="80" y="32"/>
                    </a:lnTo>
                    <a:lnTo>
                      <a:pt x="81" y="37"/>
                    </a:lnTo>
                    <a:lnTo>
                      <a:pt x="81" y="37"/>
                    </a:lnTo>
                    <a:lnTo>
                      <a:pt x="81" y="40"/>
                    </a:lnTo>
                    <a:lnTo>
                      <a:pt x="81" y="41"/>
                    </a:lnTo>
                    <a:lnTo>
                      <a:pt x="77" y="45"/>
                    </a:lnTo>
                    <a:lnTo>
                      <a:pt x="77" y="45"/>
                    </a:lnTo>
                    <a:lnTo>
                      <a:pt x="76" y="46"/>
                    </a:lnTo>
                    <a:lnTo>
                      <a:pt x="76" y="46"/>
                    </a:lnTo>
                    <a:lnTo>
                      <a:pt x="76" y="45"/>
                    </a:lnTo>
                    <a:lnTo>
                      <a:pt x="76" y="44"/>
                    </a:lnTo>
                    <a:lnTo>
                      <a:pt x="76" y="44"/>
                    </a:lnTo>
                    <a:lnTo>
                      <a:pt x="73" y="42"/>
                    </a:lnTo>
                    <a:lnTo>
                      <a:pt x="69" y="42"/>
                    </a:lnTo>
                    <a:lnTo>
                      <a:pt x="65" y="42"/>
                    </a:lnTo>
                    <a:lnTo>
                      <a:pt x="61" y="42"/>
                    </a:lnTo>
                    <a:lnTo>
                      <a:pt x="61" y="42"/>
                    </a:lnTo>
                    <a:lnTo>
                      <a:pt x="59" y="40"/>
                    </a:lnTo>
                    <a:lnTo>
                      <a:pt x="57" y="40"/>
                    </a:lnTo>
                    <a:lnTo>
                      <a:pt x="55" y="40"/>
                    </a:lnTo>
                    <a:lnTo>
                      <a:pt x="55" y="40"/>
                    </a:lnTo>
                    <a:lnTo>
                      <a:pt x="48" y="41"/>
                    </a:lnTo>
                    <a:lnTo>
                      <a:pt x="48" y="41"/>
                    </a:lnTo>
                    <a:lnTo>
                      <a:pt x="49" y="44"/>
                    </a:lnTo>
                    <a:lnTo>
                      <a:pt x="49" y="44"/>
                    </a:lnTo>
                    <a:lnTo>
                      <a:pt x="48" y="48"/>
                    </a:lnTo>
                    <a:lnTo>
                      <a:pt x="45" y="50"/>
                    </a:lnTo>
                    <a:lnTo>
                      <a:pt x="41" y="51"/>
                    </a:lnTo>
                    <a:lnTo>
                      <a:pt x="40" y="50"/>
                    </a:lnTo>
                    <a:lnTo>
                      <a:pt x="39" y="49"/>
                    </a:lnTo>
                    <a:lnTo>
                      <a:pt x="39" y="49"/>
                    </a:lnTo>
                    <a:lnTo>
                      <a:pt x="36" y="46"/>
                    </a:lnTo>
                    <a:lnTo>
                      <a:pt x="33" y="45"/>
                    </a:lnTo>
                    <a:lnTo>
                      <a:pt x="32" y="45"/>
                    </a:lnTo>
                    <a:lnTo>
                      <a:pt x="32" y="45"/>
                    </a:lnTo>
                    <a:lnTo>
                      <a:pt x="29" y="46"/>
                    </a:lnTo>
                    <a:lnTo>
                      <a:pt x="28" y="46"/>
                    </a:lnTo>
                    <a:lnTo>
                      <a:pt x="28" y="46"/>
                    </a:lnTo>
                    <a:lnTo>
                      <a:pt x="27" y="45"/>
                    </a:lnTo>
                    <a:lnTo>
                      <a:pt x="24" y="44"/>
                    </a:lnTo>
                    <a:lnTo>
                      <a:pt x="24" y="44"/>
                    </a:lnTo>
                    <a:lnTo>
                      <a:pt x="21" y="44"/>
                    </a:lnTo>
                    <a:lnTo>
                      <a:pt x="20" y="46"/>
                    </a:lnTo>
                    <a:lnTo>
                      <a:pt x="16" y="50"/>
                    </a:lnTo>
                    <a:lnTo>
                      <a:pt x="16" y="50"/>
                    </a:lnTo>
                    <a:lnTo>
                      <a:pt x="12" y="53"/>
                    </a:lnTo>
                    <a:lnTo>
                      <a:pt x="11" y="57"/>
                    </a:lnTo>
                    <a:lnTo>
                      <a:pt x="11" y="57"/>
                    </a:lnTo>
                    <a:lnTo>
                      <a:pt x="8" y="59"/>
                    </a:lnTo>
                    <a:lnTo>
                      <a:pt x="7" y="63"/>
                    </a:lnTo>
                    <a:lnTo>
                      <a:pt x="7" y="63"/>
                    </a:lnTo>
                    <a:lnTo>
                      <a:pt x="7" y="70"/>
                    </a:lnTo>
                    <a:lnTo>
                      <a:pt x="7" y="70"/>
                    </a:lnTo>
                    <a:lnTo>
                      <a:pt x="7" y="70"/>
                    </a:lnTo>
                    <a:lnTo>
                      <a:pt x="7" y="70"/>
                    </a:lnTo>
                    <a:lnTo>
                      <a:pt x="12" y="71"/>
                    </a:lnTo>
                    <a:lnTo>
                      <a:pt x="16" y="73"/>
                    </a:lnTo>
                    <a:lnTo>
                      <a:pt x="16" y="73"/>
                    </a:lnTo>
                    <a:lnTo>
                      <a:pt x="20" y="74"/>
                    </a:lnTo>
                    <a:lnTo>
                      <a:pt x="24" y="77"/>
                    </a:lnTo>
                    <a:lnTo>
                      <a:pt x="25" y="81"/>
                    </a:lnTo>
                    <a:lnTo>
                      <a:pt x="25" y="82"/>
                    </a:lnTo>
                    <a:lnTo>
                      <a:pt x="24" y="83"/>
                    </a:lnTo>
                    <a:lnTo>
                      <a:pt x="24" y="83"/>
                    </a:lnTo>
                    <a:lnTo>
                      <a:pt x="21" y="85"/>
                    </a:lnTo>
                    <a:lnTo>
                      <a:pt x="19" y="86"/>
                    </a:lnTo>
                    <a:lnTo>
                      <a:pt x="19" y="86"/>
                    </a:lnTo>
                    <a:lnTo>
                      <a:pt x="17" y="90"/>
                    </a:lnTo>
                    <a:lnTo>
                      <a:pt x="16" y="92"/>
                    </a:lnTo>
                    <a:lnTo>
                      <a:pt x="16" y="92"/>
                    </a:lnTo>
                    <a:lnTo>
                      <a:pt x="9" y="100"/>
                    </a:lnTo>
                    <a:lnTo>
                      <a:pt x="8" y="103"/>
                    </a:lnTo>
                    <a:lnTo>
                      <a:pt x="7" y="106"/>
                    </a:lnTo>
                    <a:lnTo>
                      <a:pt x="8" y="108"/>
                    </a:lnTo>
                    <a:lnTo>
                      <a:pt x="11" y="110"/>
                    </a:lnTo>
                    <a:lnTo>
                      <a:pt x="11" y="110"/>
                    </a:lnTo>
                    <a:lnTo>
                      <a:pt x="15" y="110"/>
                    </a:lnTo>
                    <a:lnTo>
                      <a:pt x="19" y="108"/>
                    </a:lnTo>
                    <a:lnTo>
                      <a:pt x="23" y="107"/>
                    </a:lnTo>
                    <a:lnTo>
                      <a:pt x="24" y="108"/>
                    </a:lnTo>
                    <a:lnTo>
                      <a:pt x="24" y="110"/>
                    </a:lnTo>
                    <a:lnTo>
                      <a:pt x="24" y="110"/>
                    </a:lnTo>
                    <a:lnTo>
                      <a:pt x="24" y="112"/>
                    </a:lnTo>
                    <a:lnTo>
                      <a:pt x="21" y="115"/>
                    </a:lnTo>
                    <a:lnTo>
                      <a:pt x="15" y="116"/>
                    </a:lnTo>
                    <a:lnTo>
                      <a:pt x="15" y="116"/>
                    </a:lnTo>
                    <a:lnTo>
                      <a:pt x="7" y="119"/>
                    </a:lnTo>
                    <a:lnTo>
                      <a:pt x="4" y="122"/>
                    </a:lnTo>
                    <a:lnTo>
                      <a:pt x="1" y="124"/>
                    </a:lnTo>
                    <a:lnTo>
                      <a:pt x="1" y="124"/>
                    </a:lnTo>
                    <a:lnTo>
                      <a:pt x="0" y="128"/>
                    </a:lnTo>
                    <a:lnTo>
                      <a:pt x="1" y="131"/>
                    </a:lnTo>
                    <a:lnTo>
                      <a:pt x="7" y="133"/>
                    </a:lnTo>
                    <a:lnTo>
                      <a:pt x="7" y="133"/>
                    </a:lnTo>
                    <a:lnTo>
                      <a:pt x="12" y="137"/>
                    </a:lnTo>
                    <a:lnTo>
                      <a:pt x="15" y="139"/>
                    </a:lnTo>
                    <a:lnTo>
                      <a:pt x="19" y="140"/>
                    </a:lnTo>
                    <a:lnTo>
                      <a:pt x="19" y="140"/>
                    </a:lnTo>
                    <a:lnTo>
                      <a:pt x="23" y="140"/>
                    </a:lnTo>
                    <a:lnTo>
                      <a:pt x="24" y="141"/>
                    </a:lnTo>
                    <a:lnTo>
                      <a:pt x="27" y="141"/>
                    </a:lnTo>
                    <a:lnTo>
                      <a:pt x="27" y="141"/>
                    </a:lnTo>
                    <a:lnTo>
                      <a:pt x="27" y="143"/>
                    </a:lnTo>
                    <a:lnTo>
                      <a:pt x="27" y="143"/>
                    </a:lnTo>
                    <a:lnTo>
                      <a:pt x="25" y="145"/>
                    </a:lnTo>
                    <a:lnTo>
                      <a:pt x="25" y="149"/>
                    </a:lnTo>
                    <a:lnTo>
                      <a:pt x="25" y="149"/>
                    </a:lnTo>
                    <a:lnTo>
                      <a:pt x="24" y="152"/>
                    </a:lnTo>
                    <a:lnTo>
                      <a:pt x="23" y="156"/>
                    </a:lnTo>
                    <a:lnTo>
                      <a:pt x="23" y="156"/>
                    </a:lnTo>
                    <a:lnTo>
                      <a:pt x="19" y="159"/>
                    </a:lnTo>
                    <a:lnTo>
                      <a:pt x="16" y="161"/>
                    </a:lnTo>
                    <a:lnTo>
                      <a:pt x="16" y="161"/>
                    </a:lnTo>
                    <a:lnTo>
                      <a:pt x="12" y="167"/>
                    </a:lnTo>
                    <a:lnTo>
                      <a:pt x="11" y="174"/>
                    </a:lnTo>
                    <a:lnTo>
                      <a:pt x="11" y="174"/>
                    </a:lnTo>
                    <a:lnTo>
                      <a:pt x="11" y="180"/>
                    </a:lnTo>
                    <a:lnTo>
                      <a:pt x="12" y="182"/>
                    </a:lnTo>
                    <a:lnTo>
                      <a:pt x="13" y="184"/>
                    </a:lnTo>
                    <a:lnTo>
                      <a:pt x="13" y="184"/>
                    </a:lnTo>
                    <a:lnTo>
                      <a:pt x="16" y="188"/>
                    </a:lnTo>
                    <a:lnTo>
                      <a:pt x="16" y="188"/>
                    </a:lnTo>
                    <a:lnTo>
                      <a:pt x="16" y="190"/>
                    </a:lnTo>
                    <a:lnTo>
                      <a:pt x="16" y="190"/>
                    </a:lnTo>
                    <a:lnTo>
                      <a:pt x="19" y="193"/>
                    </a:lnTo>
                    <a:lnTo>
                      <a:pt x="21" y="196"/>
                    </a:lnTo>
                    <a:lnTo>
                      <a:pt x="21" y="196"/>
                    </a:lnTo>
                    <a:lnTo>
                      <a:pt x="24" y="198"/>
                    </a:lnTo>
                    <a:lnTo>
                      <a:pt x="25" y="201"/>
                    </a:lnTo>
                    <a:lnTo>
                      <a:pt x="25" y="201"/>
                    </a:lnTo>
                    <a:lnTo>
                      <a:pt x="27" y="206"/>
                    </a:lnTo>
                    <a:lnTo>
                      <a:pt x="27" y="206"/>
                    </a:lnTo>
                    <a:lnTo>
                      <a:pt x="29" y="208"/>
                    </a:lnTo>
                    <a:lnTo>
                      <a:pt x="31" y="208"/>
                    </a:lnTo>
                    <a:lnTo>
                      <a:pt x="33" y="205"/>
                    </a:lnTo>
                    <a:lnTo>
                      <a:pt x="35" y="205"/>
                    </a:lnTo>
                    <a:lnTo>
                      <a:pt x="35" y="205"/>
                    </a:lnTo>
                    <a:lnTo>
                      <a:pt x="37" y="205"/>
                    </a:lnTo>
                    <a:lnTo>
                      <a:pt x="40" y="205"/>
                    </a:lnTo>
                    <a:lnTo>
                      <a:pt x="44" y="209"/>
                    </a:lnTo>
                    <a:lnTo>
                      <a:pt x="44" y="209"/>
                    </a:lnTo>
                    <a:lnTo>
                      <a:pt x="47" y="214"/>
                    </a:lnTo>
                    <a:lnTo>
                      <a:pt x="47" y="214"/>
                    </a:lnTo>
                    <a:lnTo>
                      <a:pt x="48" y="218"/>
                    </a:lnTo>
                    <a:lnTo>
                      <a:pt x="48" y="218"/>
                    </a:lnTo>
                    <a:lnTo>
                      <a:pt x="52" y="219"/>
                    </a:lnTo>
                    <a:lnTo>
                      <a:pt x="52" y="219"/>
                    </a:lnTo>
                    <a:lnTo>
                      <a:pt x="56" y="221"/>
                    </a:lnTo>
                    <a:lnTo>
                      <a:pt x="59" y="221"/>
                    </a:lnTo>
                    <a:lnTo>
                      <a:pt x="59" y="221"/>
                    </a:lnTo>
                    <a:lnTo>
                      <a:pt x="59" y="218"/>
                    </a:lnTo>
                    <a:lnTo>
                      <a:pt x="60" y="217"/>
                    </a:lnTo>
                    <a:lnTo>
                      <a:pt x="60" y="217"/>
                    </a:lnTo>
                    <a:lnTo>
                      <a:pt x="61" y="215"/>
                    </a:lnTo>
                    <a:lnTo>
                      <a:pt x="64" y="215"/>
                    </a:lnTo>
                    <a:lnTo>
                      <a:pt x="68" y="214"/>
                    </a:lnTo>
                    <a:lnTo>
                      <a:pt x="68" y="214"/>
                    </a:lnTo>
                    <a:lnTo>
                      <a:pt x="72" y="214"/>
                    </a:lnTo>
                    <a:lnTo>
                      <a:pt x="76" y="212"/>
                    </a:lnTo>
                    <a:lnTo>
                      <a:pt x="79" y="210"/>
                    </a:lnTo>
                    <a:lnTo>
                      <a:pt x="80" y="206"/>
                    </a:lnTo>
                    <a:lnTo>
                      <a:pt x="80" y="206"/>
                    </a:lnTo>
                    <a:lnTo>
                      <a:pt x="79" y="204"/>
                    </a:lnTo>
                    <a:lnTo>
                      <a:pt x="77" y="200"/>
                    </a:lnTo>
                    <a:lnTo>
                      <a:pt x="77" y="197"/>
                    </a:lnTo>
                    <a:lnTo>
                      <a:pt x="77" y="194"/>
                    </a:lnTo>
                    <a:lnTo>
                      <a:pt x="79" y="193"/>
                    </a:lnTo>
                    <a:lnTo>
                      <a:pt x="79" y="193"/>
                    </a:lnTo>
                    <a:lnTo>
                      <a:pt x="80" y="193"/>
                    </a:lnTo>
                    <a:lnTo>
                      <a:pt x="81" y="193"/>
                    </a:lnTo>
                    <a:lnTo>
                      <a:pt x="83" y="193"/>
                    </a:lnTo>
                    <a:lnTo>
                      <a:pt x="83" y="193"/>
                    </a:lnTo>
                    <a:lnTo>
                      <a:pt x="85" y="192"/>
                    </a:lnTo>
                    <a:lnTo>
                      <a:pt x="89" y="192"/>
                    </a:lnTo>
                    <a:lnTo>
                      <a:pt x="89" y="192"/>
                    </a:lnTo>
                    <a:lnTo>
                      <a:pt x="89" y="192"/>
                    </a:lnTo>
                    <a:lnTo>
                      <a:pt x="89" y="192"/>
                    </a:lnTo>
                    <a:lnTo>
                      <a:pt x="92" y="194"/>
                    </a:lnTo>
                    <a:lnTo>
                      <a:pt x="93" y="196"/>
                    </a:lnTo>
                    <a:lnTo>
                      <a:pt x="96" y="197"/>
                    </a:lnTo>
                    <a:lnTo>
                      <a:pt x="99" y="197"/>
                    </a:lnTo>
                    <a:lnTo>
                      <a:pt x="99" y="197"/>
                    </a:lnTo>
                    <a:lnTo>
                      <a:pt x="101" y="194"/>
                    </a:lnTo>
                    <a:lnTo>
                      <a:pt x="103" y="193"/>
                    </a:lnTo>
                    <a:lnTo>
                      <a:pt x="103" y="193"/>
                    </a:lnTo>
                    <a:lnTo>
                      <a:pt x="108" y="193"/>
                    </a:lnTo>
                    <a:lnTo>
                      <a:pt x="112" y="194"/>
                    </a:lnTo>
                    <a:lnTo>
                      <a:pt x="112" y="194"/>
                    </a:lnTo>
                    <a:lnTo>
                      <a:pt x="116" y="193"/>
                    </a:lnTo>
                    <a:lnTo>
                      <a:pt x="118" y="190"/>
                    </a:lnTo>
                    <a:lnTo>
                      <a:pt x="121" y="189"/>
                    </a:lnTo>
                    <a:lnTo>
                      <a:pt x="125" y="188"/>
                    </a:lnTo>
                    <a:lnTo>
                      <a:pt x="125" y="188"/>
                    </a:lnTo>
                    <a:lnTo>
                      <a:pt x="130" y="188"/>
                    </a:lnTo>
                    <a:lnTo>
                      <a:pt x="130" y="188"/>
                    </a:lnTo>
                    <a:lnTo>
                      <a:pt x="134" y="188"/>
                    </a:lnTo>
                    <a:lnTo>
                      <a:pt x="134" y="188"/>
                    </a:lnTo>
                    <a:lnTo>
                      <a:pt x="137" y="188"/>
                    </a:lnTo>
                    <a:lnTo>
                      <a:pt x="137" y="186"/>
                    </a:lnTo>
                    <a:lnTo>
                      <a:pt x="137" y="184"/>
                    </a:lnTo>
                    <a:lnTo>
                      <a:pt x="137" y="181"/>
                    </a:lnTo>
                    <a:lnTo>
                      <a:pt x="137" y="181"/>
                    </a:lnTo>
                    <a:lnTo>
                      <a:pt x="140" y="178"/>
                    </a:lnTo>
                    <a:lnTo>
                      <a:pt x="144" y="177"/>
                    </a:lnTo>
                    <a:lnTo>
                      <a:pt x="144" y="177"/>
                    </a:lnTo>
                    <a:lnTo>
                      <a:pt x="145" y="177"/>
                    </a:lnTo>
                    <a:lnTo>
                      <a:pt x="145" y="177"/>
                    </a:lnTo>
                    <a:lnTo>
                      <a:pt x="148" y="178"/>
                    </a:lnTo>
                    <a:lnTo>
                      <a:pt x="148" y="178"/>
                    </a:lnTo>
                    <a:lnTo>
                      <a:pt x="150" y="182"/>
                    </a:lnTo>
                    <a:lnTo>
                      <a:pt x="152" y="184"/>
                    </a:lnTo>
                    <a:lnTo>
                      <a:pt x="153" y="185"/>
                    </a:lnTo>
                    <a:lnTo>
                      <a:pt x="153" y="185"/>
                    </a:lnTo>
                    <a:lnTo>
                      <a:pt x="156" y="185"/>
                    </a:lnTo>
                    <a:lnTo>
                      <a:pt x="157" y="185"/>
                    </a:lnTo>
                    <a:lnTo>
                      <a:pt x="157" y="186"/>
                    </a:lnTo>
                    <a:lnTo>
                      <a:pt x="157" y="186"/>
                    </a:lnTo>
                    <a:lnTo>
                      <a:pt x="158" y="188"/>
                    </a:lnTo>
                    <a:lnTo>
                      <a:pt x="157" y="188"/>
                    </a:lnTo>
                    <a:lnTo>
                      <a:pt x="156" y="190"/>
                    </a:lnTo>
                    <a:lnTo>
                      <a:pt x="156" y="190"/>
                    </a:lnTo>
                    <a:lnTo>
                      <a:pt x="156" y="193"/>
                    </a:lnTo>
                    <a:lnTo>
                      <a:pt x="156" y="194"/>
                    </a:lnTo>
                    <a:lnTo>
                      <a:pt x="157" y="196"/>
                    </a:lnTo>
                    <a:lnTo>
                      <a:pt x="160" y="198"/>
                    </a:lnTo>
                    <a:lnTo>
                      <a:pt x="160" y="198"/>
                    </a:lnTo>
                    <a:lnTo>
                      <a:pt x="158" y="198"/>
                    </a:lnTo>
                    <a:lnTo>
                      <a:pt x="158" y="198"/>
                    </a:lnTo>
                    <a:lnTo>
                      <a:pt x="166" y="194"/>
                    </a:lnTo>
                    <a:lnTo>
                      <a:pt x="170" y="192"/>
                    </a:lnTo>
                    <a:lnTo>
                      <a:pt x="172" y="189"/>
                    </a:lnTo>
                    <a:lnTo>
                      <a:pt x="172" y="189"/>
                    </a:lnTo>
                    <a:lnTo>
                      <a:pt x="172" y="182"/>
                    </a:lnTo>
                    <a:lnTo>
                      <a:pt x="173" y="180"/>
                    </a:lnTo>
                    <a:lnTo>
                      <a:pt x="174" y="176"/>
                    </a:lnTo>
                    <a:lnTo>
                      <a:pt x="174" y="176"/>
                    </a:lnTo>
                    <a:lnTo>
                      <a:pt x="178" y="173"/>
                    </a:lnTo>
                    <a:lnTo>
                      <a:pt x="178" y="173"/>
                    </a:lnTo>
                    <a:lnTo>
                      <a:pt x="178" y="171"/>
                    </a:lnTo>
                    <a:lnTo>
                      <a:pt x="178" y="171"/>
                    </a:lnTo>
                    <a:lnTo>
                      <a:pt x="182" y="169"/>
                    </a:lnTo>
                    <a:lnTo>
                      <a:pt x="182" y="169"/>
                    </a:lnTo>
                    <a:lnTo>
                      <a:pt x="186" y="167"/>
                    </a:lnTo>
                    <a:lnTo>
                      <a:pt x="186" y="167"/>
                    </a:lnTo>
                    <a:lnTo>
                      <a:pt x="186" y="163"/>
                    </a:lnTo>
                    <a:lnTo>
                      <a:pt x="186" y="163"/>
                    </a:lnTo>
                    <a:lnTo>
                      <a:pt x="188" y="160"/>
                    </a:lnTo>
                    <a:lnTo>
                      <a:pt x="190" y="159"/>
                    </a:lnTo>
                    <a:lnTo>
                      <a:pt x="193" y="157"/>
                    </a:lnTo>
                    <a:lnTo>
                      <a:pt x="194" y="155"/>
                    </a:lnTo>
                    <a:lnTo>
                      <a:pt x="194" y="155"/>
                    </a:lnTo>
                    <a:lnTo>
                      <a:pt x="193" y="153"/>
                    </a:lnTo>
                    <a:lnTo>
                      <a:pt x="193" y="152"/>
                    </a:lnTo>
                    <a:lnTo>
                      <a:pt x="193" y="152"/>
                    </a:lnTo>
                    <a:lnTo>
                      <a:pt x="194" y="152"/>
                    </a:lnTo>
                    <a:lnTo>
                      <a:pt x="196" y="151"/>
                    </a:lnTo>
                    <a:lnTo>
                      <a:pt x="196" y="151"/>
                    </a:lnTo>
                    <a:lnTo>
                      <a:pt x="196" y="148"/>
                    </a:lnTo>
                    <a:lnTo>
                      <a:pt x="197" y="145"/>
                    </a:lnTo>
                    <a:lnTo>
                      <a:pt x="197" y="145"/>
                    </a:lnTo>
                    <a:lnTo>
                      <a:pt x="200" y="143"/>
                    </a:lnTo>
                    <a:lnTo>
                      <a:pt x="200" y="143"/>
                    </a:lnTo>
                    <a:lnTo>
                      <a:pt x="202" y="139"/>
                    </a:lnTo>
                    <a:lnTo>
                      <a:pt x="202" y="136"/>
                    </a:lnTo>
                    <a:lnTo>
                      <a:pt x="202" y="133"/>
                    </a:lnTo>
                  </a:path>
                </a:pathLst>
              </a:custGeom>
              <a:noFill/>
              <a:ln w="3175">
                <a:solidFill>
                  <a:schemeClr val="tx1">
                    <a:lumMod val="20000"/>
                    <a:lumOff val="80000"/>
                  </a:schemeClr>
                </a:solidFill>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7" name="Freeform 82">
                <a:extLst>
                  <a:ext uri="{FF2B5EF4-FFF2-40B4-BE49-F238E27FC236}">
                    <a16:creationId xmlns:a16="http://schemas.microsoft.com/office/drawing/2014/main" id="{8F931290-99C7-4F49-B965-725450A69E01}"/>
                  </a:ext>
                </a:extLst>
              </p:cNvPr>
              <p:cNvSpPr>
                <a:spLocks/>
              </p:cNvSpPr>
              <p:nvPr/>
            </p:nvSpPr>
            <p:spPr bwMode="auto">
              <a:xfrm>
                <a:off x="5011246" y="4846688"/>
                <a:ext cx="428371" cy="497526"/>
              </a:xfrm>
              <a:custGeom>
                <a:avLst/>
                <a:gdLst>
                  <a:gd name="T0" fmla="*/ 211 w 223"/>
                  <a:gd name="T1" fmla="*/ 120 h 259"/>
                  <a:gd name="T2" fmla="*/ 197 w 223"/>
                  <a:gd name="T3" fmla="*/ 108 h 259"/>
                  <a:gd name="T4" fmla="*/ 198 w 223"/>
                  <a:gd name="T5" fmla="*/ 102 h 259"/>
                  <a:gd name="T6" fmla="*/ 211 w 223"/>
                  <a:gd name="T7" fmla="*/ 87 h 259"/>
                  <a:gd name="T8" fmla="*/ 222 w 223"/>
                  <a:gd name="T9" fmla="*/ 59 h 259"/>
                  <a:gd name="T10" fmla="*/ 213 w 223"/>
                  <a:gd name="T11" fmla="*/ 33 h 259"/>
                  <a:gd name="T12" fmla="*/ 199 w 223"/>
                  <a:gd name="T13" fmla="*/ 16 h 259"/>
                  <a:gd name="T14" fmla="*/ 187 w 223"/>
                  <a:gd name="T15" fmla="*/ 9 h 259"/>
                  <a:gd name="T16" fmla="*/ 178 w 223"/>
                  <a:gd name="T17" fmla="*/ 21 h 259"/>
                  <a:gd name="T18" fmla="*/ 170 w 223"/>
                  <a:gd name="T19" fmla="*/ 13 h 259"/>
                  <a:gd name="T20" fmla="*/ 163 w 223"/>
                  <a:gd name="T21" fmla="*/ 0 h 259"/>
                  <a:gd name="T22" fmla="*/ 149 w 223"/>
                  <a:gd name="T23" fmla="*/ 5 h 259"/>
                  <a:gd name="T24" fmla="*/ 145 w 223"/>
                  <a:gd name="T25" fmla="*/ 14 h 259"/>
                  <a:gd name="T26" fmla="*/ 136 w 223"/>
                  <a:gd name="T27" fmla="*/ 21 h 259"/>
                  <a:gd name="T28" fmla="*/ 121 w 223"/>
                  <a:gd name="T29" fmla="*/ 10 h 259"/>
                  <a:gd name="T30" fmla="*/ 114 w 223"/>
                  <a:gd name="T31" fmla="*/ 22 h 259"/>
                  <a:gd name="T32" fmla="*/ 104 w 223"/>
                  <a:gd name="T33" fmla="*/ 21 h 259"/>
                  <a:gd name="T34" fmla="*/ 92 w 223"/>
                  <a:gd name="T35" fmla="*/ 32 h 259"/>
                  <a:gd name="T36" fmla="*/ 81 w 223"/>
                  <a:gd name="T37" fmla="*/ 51 h 259"/>
                  <a:gd name="T38" fmla="*/ 70 w 223"/>
                  <a:gd name="T39" fmla="*/ 49 h 259"/>
                  <a:gd name="T40" fmla="*/ 58 w 223"/>
                  <a:gd name="T41" fmla="*/ 47 h 259"/>
                  <a:gd name="T42" fmla="*/ 46 w 223"/>
                  <a:gd name="T43" fmla="*/ 50 h 259"/>
                  <a:gd name="T44" fmla="*/ 36 w 223"/>
                  <a:gd name="T45" fmla="*/ 43 h 259"/>
                  <a:gd name="T46" fmla="*/ 29 w 223"/>
                  <a:gd name="T47" fmla="*/ 33 h 259"/>
                  <a:gd name="T48" fmla="*/ 16 w 223"/>
                  <a:gd name="T49" fmla="*/ 16 h 259"/>
                  <a:gd name="T50" fmla="*/ 5 w 223"/>
                  <a:gd name="T51" fmla="*/ 26 h 259"/>
                  <a:gd name="T52" fmla="*/ 1 w 223"/>
                  <a:gd name="T53" fmla="*/ 58 h 259"/>
                  <a:gd name="T54" fmla="*/ 13 w 223"/>
                  <a:gd name="T55" fmla="*/ 70 h 259"/>
                  <a:gd name="T56" fmla="*/ 26 w 223"/>
                  <a:gd name="T57" fmla="*/ 90 h 259"/>
                  <a:gd name="T58" fmla="*/ 20 w 223"/>
                  <a:gd name="T59" fmla="*/ 116 h 259"/>
                  <a:gd name="T60" fmla="*/ 41 w 223"/>
                  <a:gd name="T61" fmla="*/ 125 h 259"/>
                  <a:gd name="T62" fmla="*/ 36 w 223"/>
                  <a:gd name="T63" fmla="*/ 144 h 259"/>
                  <a:gd name="T64" fmla="*/ 45 w 223"/>
                  <a:gd name="T65" fmla="*/ 151 h 259"/>
                  <a:gd name="T66" fmla="*/ 50 w 223"/>
                  <a:gd name="T67" fmla="*/ 158 h 259"/>
                  <a:gd name="T68" fmla="*/ 65 w 223"/>
                  <a:gd name="T69" fmla="*/ 172 h 259"/>
                  <a:gd name="T70" fmla="*/ 77 w 223"/>
                  <a:gd name="T71" fmla="*/ 182 h 259"/>
                  <a:gd name="T72" fmla="*/ 81 w 223"/>
                  <a:gd name="T73" fmla="*/ 189 h 259"/>
                  <a:gd name="T74" fmla="*/ 90 w 223"/>
                  <a:gd name="T75" fmla="*/ 199 h 259"/>
                  <a:gd name="T76" fmla="*/ 84 w 223"/>
                  <a:gd name="T77" fmla="*/ 214 h 259"/>
                  <a:gd name="T78" fmla="*/ 82 w 223"/>
                  <a:gd name="T79" fmla="*/ 221 h 259"/>
                  <a:gd name="T80" fmla="*/ 74 w 223"/>
                  <a:gd name="T81" fmla="*/ 233 h 259"/>
                  <a:gd name="T82" fmla="*/ 80 w 223"/>
                  <a:gd name="T83" fmla="*/ 242 h 259"/>
                  <a:gd name="T84" fmla="*/ 86 w 223"/>
                  <a:gd name="T85" fmla="*/ 259 h 259"/>
                  <a:gd name="T86" fmla="*/ 104 w 223"/>
                  <a:gd name="T87" fmla="*/ 243 h 259"/>
                  <a:gd name="T88" fmla="*/ 116 w 223"/>
                  <a:gd name="T89" fmla="*/ 246 h 259"/>
                  <a:gd name="T90" fmla="*/ 117 w 223"/>
                  <a:gd name="T91" fmla="*/ 235 h 259"/>
                  <a:gd name="T92" fmla="*/ 141 w 223"/>
                  <a:gd name="T93" fmla="*/ 215 h 259"/>
                  <a:gd name="T94" fmla="*/ 150 w 223"/>
                  <a:gd name="T95" fmla="*/ 209 h 259"/>
                  <a:gd name="T96" fmla="*/ 157 w 223"/>
                  <a:gd name="T97" fmla="*/ 201 h 259"/>
                  <a:gd name="T98" fmla="*/ 157 w 223"/>
                  <a:gd name="T99" fmla="*/ 190 h 259"/>
                  <a:gd name="T100" fmla="*/ 166 w 223"/>
                  <a:gd name="T101" fmla="*/ 176 h 259"/>
                  <a:gd name="T102" fmla="*/ 157 w 223"/>
                  <a:gd name="T103" fmla="*/ 162 h 259"/>
                  <a:gd name="T104" fmla="*/ 153 w 223"/>
                  <a:gd name="T105" fmla="*/ 153 h 259"/>
                  <a:gd name="T106" fmla="*/ 165 w 223"/>
                  <a:gd name="T107" fmla="*/ 147 h 259"/>
                  <a:gd name="T108" fmla="*/ 178 w 223"/>
                  <a:gd name="T109" fmla="*/ 147 h 259"/>
                  <a:gd name="T110" fmla="*/ 185 w 223"/>
                  <a:gd name="T111" fmla="*/ 149 h 259"/>
                  <a:gd name="T112" fmla="*/ 201 w 223"/>
                  <a:gd name="T113" fmla="*/ 144 h 259"/>
                  <a:gd name="T114" fmla="*/ 217 w 223"/>
                  <a:gd name="T115" fmla="*/ 132 h 259"/>
                  <a:gd name="T116" fmla="*/ 223 w 223"/>
                  <a:gd name="T117" fmla="*/ 121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3" h="259">
                    <a:moveTo>
                      <a:pt x="222" y="120"/>
                    </a:moveTo>
                    <a:lnTo>
                      <a:pt x="222" y="120"/>
                    </a:lnTo>
                    <a:lnTo>
                      <a:pt x="219" y="121"/>
                    </a:lnTo>
                    <a:lnTo>
                      <a:pt x="215" y="121"/>
                    </a:lnTo>
                    <a:lnTo>
                      <a:pt x="215" y="121"/>
                    </a:lnTo>
                    <a:lnTo>
                      <a:pt x="214" y="121"/>
                    </a:lnTo>
                    <a:lnTo>
                      <a:pt x="211" y="120"/>
                    </a:lnTo>
                    <a:lnTo>
                      <a:pt x="210" y="116"/>
                    </a:lnTo>
                    <a:lnTo>
                      <a:pt x="210" y="116"/>
                    </a:lnTo>
                    <a:lnTo>
                      <a:pt x="206" y="111"/>
                    </a:lnTo>
                    <a:lnTo>
                      <a:pt x="206" y="111"/>
                    </a:lnTo>
                    <a:lnTo>
                      <a:pt x="202" y="108"/>
                    </a:lnTo>
                    <a:lnTo>
                      <a:pt x="197" y="108"/>
                    </a:lnTo>
                    <a:lnTo>
                      <a:pt x="197" y="108"/>
                    </a:lnTo>
                    <a:lnTo>
                      <a:pt x="195" y="110"/>
                    </a:lnTo>
                    <a:lnTo>
                      <a:pt x="194" y="110"/>
                    </a:lnTo>
                    <a:lnTo>
                      <a:pt x="194" y="110"/>
                    </a:lnTo>
                    <a:lnTo>
                      <a:pt x="194" y="108"/>
                    </a:lnTo>
                    <a:lnTo>
                      <a:pt x="195" y="107"/>
                    </a:lnTo>
                    <a:lnTo>
                      <a:pt x="195" y="107"/>
                    </a:lnTo>
                    <a:lnTo>
                      <a:pt x="198" y="102"/>
                    </a:lnTo>
                    <a:lnTo>
                      <a:pt x="201" y="96"/>
                    </a:lnTo>
                    <a:lnTo>
                      <a:pt x="201" y="96"/>
                    </a:lnTo>
                    <a:lnTo>
                      <a:pt x="203" y="94"/>
                    </a:lnTo>
                    <a:lnTo>
                      <a:pt x="206" y="91"/>
                    </a:lnTo>
                    <a:lnTo>
                      <a:pt x="209" y="90"/>
                    </a:lnTo>
                    <a:lnTo>
                      <a:pt x="211" y="87"/>
                    </a:lnTo>
                    <a:lnTo>
                      <a:pt x="211" y="87"/>
                    </a:lnTo>
                    <a:lnTo>
                      <a:pt x="215" y="82"/>
                    </a:lnTo>
                    <a:lnTo>
                      <a:pt x="219" y="78"/>
                    </a:lnTo>
                    <a:lnTo>
                      <a:pt x="219" y="78"/>
                    </a:lnTo>
                    <a:lnTo>
                      <a:pt x="221" y="75"/>
                    </a:lnTo>
                    <a:lnTo>
                      <a:pt x="222" y="74"/>
                    </a:lnTo>
                    <a:lnTo>
                      <a:pt x="222" y="70"/>
                    </a:lnTo>
                    <a:lnTo>
                      <a:pt x="222" y="59"/>
                    </a:lnTo>
                    <a:lnTo>
                      <a:pt x="222" y="59"/>
                    </a:lnTo>
                    <a:lnTo>
                      <a:pt x="222" y="54"/>
                    </a:lnTo>
                    <a:lnTo>
                      <a:pt x="219" y="50"/>
                    </a:lnTo>
                    <a:lnTo>
                      <a:pt x="219" y="50"/>
                    </a:lnTo>
                    <a:lnTo>
                      <a:pt x="215" y="42"/>
                    </a:lnTo>
                    <a:lnTo>
                      <a:pt x="213" y="33"/>
                    </a:lnTo>
                    <a:lnTo>
                      <a:pt x="213" y="33"/>
                    </a:lnTo>
                    <a:lnTo>
                      <a:pt x="210" y="29"/>
                    </a:lnTo>
                    <a:lnTo>
                      <a:pt x="210" y="29"/>
                    </a:lnTo>
                    <a:lnTo>
                      <a:pt x="209" y="25"/>
                    </a:lnTo>
                    <a:lnTo>
                      <a:pt x="209" y="25"/>
                    </a:lnTo>
                    <a:lnTo>
                      <a:pt x="202" y="18"/>
                    </a:lnTo>
                    <a:lnTo>
                      <a:pt x="202" y="18"/>
                    </a:lnTo>
                    <a:lnTo>
                      <a:pt x="199" y="16"/>
                    </a:lnTo>
                    <a:lnTo>
                      <a:pt x="195" y="14"/>
                    </a:lnTo>
                    <a:lnTo>
                      <a:pt x="195" y="14"/>
                    </a:lnTo>
                    <a:lnTo>
                      <a:pt x="191" y="13"/>
                    </a:lnTo>
                    <a:lnTo>
                      <a:pt x="189" y="10"/>
                    </a:lnTo>
                    <a:lnTo>
                      <a:pt x="189" y="10"/>
                    </a:lnTo>
                    <a:lnTo>
                      <a:pt x="187" y="9"/>
                    </a:lnTo>
                    <a:lnTo>
                      <a:pt x="187" y="9"/>
                    </a:lnTo>
                    <a:lnTo>
                      <a:pt x="185" y="10"/>
                    </a:lnTo>
                    <a:lnTo>
                      <a:pt x="182" y="13"/>
                    </a:lnTo>
                    <a:lnTo>
                      <a:pt x="182" y="13"/>
                    </a:lnTo>
                    <a:lnTo>
                      <a:pt x="181" y="18"/>
                    </a:lnTo>
                    <a:lnTo>
                      <a:pt x="179" y="20"/>
                    </a:lnTo>
                    <a:lnTo>
                      <a:pt x="178" y="21"/>
                    </a:lnTo>
                    <a:lnTo>
                      <a:pt x="178" y="21"/>
                    </a:lnTo>
                    <a:lnTo>
                      <a:pt x="177" y="20"/>
                    </a:lnTo>
                    <a:lnTo>
                      <a:pt x="177" y="18"/>
                    </a:lnTo>
                    <a:lnTo>
                      <a:pt x="177" y="18"/>
                    </a:lnTo>
                    <a:lnTo>
                      <a:pt x="174" y="17"/>
                    </a:lnTo>
                    <a:lnTo>
                      <a:pt x="170" y="14"/>
                    </a:lnTo>
                    <a:lnTo>
                      <a:pt x="170" y="14"/>
                    </a:lnTo>
                    <a:lnTo>
                      <a:pt x="170" y="13"/>
                    </a:lnTo>
                    <a:lnTo>
                      <a:pt x="170" y="10"/>
                    </a:lnTo>
                    <a:lnTo>
                      <a:pt x="170" y="6"/>
                    </a:lnTo>
                    <a:lnTo>
                      <a:pt x="170" y="6"/>
                    </a:lnTo>
                    <a:lnTo>
                      <a:pt x="167" y="1"/>
                    </a:lnTo>
                    <a:lnTo>
                      <a:pt x="166" y="0"/>
                    </a:lnTo>
                    <a:lnTo>
                      <a:pt x="163" y="0"/>
                    </a:lnTo>
                    <a:lnTo>
                      <a:pt x="163" y="0"/>
                    </a:lnTo>
                    <a:lnTo>
                      <a:pt x="161" y="0"/>
                    </a:lnTo>
                    <a:lnTo>
                      <a:pt x="159" y="0"/>
                    </a:lnTo>
                    <a:lnTo>
                      <a:pt x="155" y="2"/>
                    </a:lnTo>
                    <a:lnTo>
                      <a:pt x="155" y="2"/>
                    </a:lnTo>
                    <a:lnTo>
                      <a:pt x="151" y="4"/>
                    </a:lnTo>
                    <a:lnTo>
                      <a:pt x="149" y="5"/>
                    </a:lnTo>
                    <a:lnTo>
                      <a:pt x="149" y="5"/>
                    </a:lnTo>
                    <a:lnTo>
                      <a:pt x="149" y="6"/>
                    </a:lnTo>
                    <a:lnTo>
                      <a:pt x="150" y="8"/>
                    </a:lnTo>
                    <a:lnTo>
                      <a:pt x="150" y="8"/>
                    </a:lnTo>
                    <a:lnTo>
                      <a:pt x="151" y="12"/>
                    </a:lnTo>
                    <a:lnTo>
                      <a:pt x="150" y="13"/>
                    </a:lnTo>
                    <a:lnTo>
                      <a:pt x="147" y="13"/>
                    </a:lnTo>
                    <a:lnTo>
                      <a:pt x="145" y="14"/>
                    </a:lnTo>
                    <a:lnTo>
                      <a:pt x="145" y="14"/>
                    </a:lnTo>
                    <a:lnTo>
                      <a:pt x="144" y="17"/>
                    </a:lnTo>
                    <a:lnTo>
                      <a:pt x="144" y="17"/>
                    </a:lnTo>
                    <a:lnTo>
                      <a:pt x="141" y="18"/>
                    </a:lnTo>
                    <a:lnTo>
                      <a:pt x="141" y="18"/>
                    </a:lnTo>
                    <a:lnTo>
                      <a:pt x="138" y="20"/>
                    </a:lnTo>
                    <a:lnTo>
                      <a:pt x="136" y="21"/>
                    </a:lnTo>
                    <a:lnTo>
                      <a:pt x="133" y="20"/>
                    </a:lnTo>
                    <a:lnTo>
                      <a:pt x="132" y="17"/>
                    </a:lnTo>
                    <a:lnTo>
                      <a:pt x="132" y="17"/>
                    </a:lnTo>
                    <a:lnTo>
                      <a:pt x="129" y="13"/>
                    </a:lnTo>
                    <a:lnTo>
                      <a:pt x="129" y="13"/>
                    </a:lnTo>
                    <a:lnTo>
                      <a:pt x="125" y="10"/>
                    </a:lnTo>
                    <a:lnTo>
                      <a:pt x="121" y="10"/>
                    </a:lnTo>
                    <a:lnTo>
                      <a:pt x="121" y="10"/>
                    </a:lnTo>
                    <a:lnTo>
                      <a:pt x="120" y="12"/>
                    </a:lnTo>
                    <a:lnTo>
                      <a:pt x="120" y="14"/>
                    </a:lnTo>
                    <a:lnTo>
                      <a:pt x="118" y="18"/>
                    </a:lnTo>
                    <a:lnTo>
                      <a:pt x="118" y="18"/>
                    </a:lnTo>
                    <a:lnTo>
                      <a:pt x="116" y="20"/>
                    </a:lnTo>
                    <a:lnTo>
                      <a:pt x="114" y="22"/>
                    </a:lnTo>
                    <a:lnTo>
                      <a:pt x="114" y="22"/>
                    </a:lnTo>
                    <a:lnTo>
                      <a:pt x="114" y="24"/>
                    </a:lnTo>
                    <a:lnTo>
                      <a:pt x="114" y="24"/>
                    </a:lnTo>
                    <a:lnTo>
                      <a:pt x="114" y="24"/>
                    </a:lnTo>
                    <a:lnTo>
                      <a:pt x="114" y="24"/>
                    </a:lnTo>
                    <a:lnTo>
                      <a:pt x="109" y="22"/>
                    </a:lnTo>
                    <a:lnTo>
                      <a:pt x="104" y="21"/>
                    </a:lnTo>
                    <a:lnTo>
                      <a:pt x="104" y="21"/>
                    </a:lnTo>
                    <a:lnTo>
                      <a:pt x="101" y="20"/>
                    </a:lnTo>
                    <a:lnTo>
                      <a:pt x="100" y="20"/>
                    </a:lnTo>
                    <a:lnTo>
                      <a:pt x="97" y="21"/>
                    </a:lnTo>
                    <a:lnTo>
                      <a:pt x="96" y="24"/>
                    </a:lnTo>
                    <a:lnTo>
                      <a:pt x="96" y="24"/>
                    </a:lnTo>
                    <a:lnTo>
                      <a:pt x="92" y="32"/>
                    </a:lnTo>
                    <a:lnTo>
                      <a:pt x="88" y="38"/>
                    </a:lnTo>
                    <a:lnTo>
                      <a:pt x="88" y="38"/>
                    </a:lnTo>
                    <a:lnTo>
                      <a:pt x="84" y="43"/>
                    </a:lnTo>
                    <a:lnTo>
                      <a:pt x="81" y="46"/>
                    </a:lnTo>
                    <a:lnTo>
                      <a:pt x="80" y="50"/>
                    </a:lnTo>
                    <a:lnTo>
                      <a:pt x="80" y="50"/>
                    </a:lnTo>
                    <a:lnTo>
                      <a:pt x="81" y="51"/>
                    </a:lnTo>
                    <a:lnTo>
                      <a:pt x="81" y="51"/>
                    </a:lnTo>
                    <a:lnTo>
                      <a:pt x="81" y="51"/>
                    </a:lnTo>
                    <a:lnTo>
                      <a:pt x="77" y="51"/>
                    </a:lnTo>
                    <a:lnTo>
                      <a:pt x="73" y="51"/>
                    </a:lnTo>
                    <a:lnTo>
                      <a:pt x="73" y="51"/>
                    </a:lnTo>
                    <a:lnTo>
                      <a:pt x="70" y="49"/>
                    </a:lnTo>
                    <a:lnTo>
                      <a:pt x="70" y="49"/>
                    </a:lnTo>
                    <a:lnTo>
                      <a:pt x="68" y="47"/>
                    </a:lnTo>
                    <a:lnTo>
                      <a:pt x="68" y="47"/>
                    </a:lnTo>
                    <a:lnTo>
                      <a:pt x="64" y="50"/>
                    </a:lnTo>
                    <a:lnTo>
                      <a:pt x="64" y="50"/>
                    </a:lnTo>
                    <a:lnTo>
                      <a:pt x="61" y="50"/>
                    </a:lnTo>
                    <a:lnTo>
                      <a:pt x="60" y="49"/>
                    </a:lnTo>
                    <a:lnTo>
                      <a:pt x="58" y="47"/>
                    </a:lnTo>
                    <a:lnTo>
                      <a:pt x="56" y="46"/>
                    </a:lnTo>
                    <a:lnTo>
                      <a:pt x="56" y="46"/>
                    </a:lnTo>
                    <a:lnTo>
                      <a:pt x="53" y="46"/>
                    </a:lnTo>
                    <a:lnTo>
                      <a:pt x="52" y="47"/>
                    </a:lnTo>
                    <a:lnTo>
                      <a:pt x="49" y="49"/>
                    </a:lnTo>
                    <a:lnTo>
                      <a:pt x="46" y="50"/>
                    </a:lnTo>
                    <a:lnTo>
                      <a:pt x="46" y="50"/>
                    </a:lnTo>
                    <a:lnTo>
                      <a:pt x="42" y="50"/>
                    </a:lnTo>
                    <a:lnTo>
                      <a:pt x="37" y="50"/>
                    </a:lnTo>
                    <a:lnTo>
                      <a:pt x="37" y="50"/>
                    </a:lnTo>
                    <a:lnTo>
                      <a:pt x="38" y="47"/>
                    </a:lnTo>
                    <a:lnTo>
                      <a:pt x="38" y="45"/>
                    </a:lnTo>
                    <a:lnTo>
                      <a:pt x="38" y="45"/>
                    </a:lnTo>
                    <a:lnTo>
                      <a:pt x="36" y="43"/>
                    </a:lnTo>
                    <a:lnTo>
                      <a:pt x="34" y="43"/>
                    </a:lnTo>
                    <a:lnTo>
                      <a:pt x="33" y="42"/>
                    </a:lnTo>
                    <a:lnTo>
                      <a:pt x="33" y="42"/>
                    </a:lnTo>
                    <a:lnTo>
                      <a:pt x="33" y="38"/>
                    </a:lnTo>
                    <a:lnTo>
                      <a:pt x="33" y="38"/>
                    </a:lnTo>
                    <a:lnTo>
                      <a:pt x="32" y="35"/>
                    </a:lnTo>
                    <a:lnTo>
                      <a:pt x="29" y="33"/>
                    </a:lnTo>
                    <a:lnTo>
                      <a:pt x="29" y="33"/>
                    </a:lnTo>
                    <a:lnTo>
                      <a:pt x="25" y="26"/>
                    </a:lnTo>
                    <a:lnTo>
                      <a:pt x="20" y="21"/>
                    </a:lnTo>
                    <a:lnTo>
                      <a:pt x="20" y="21"/>
                    </a:lnTo>
                    <a:lnTo>
                      <a:pt x="17" y="18"/>
                    </a:lnTo>
                    <a:lnTo>
                      <a:pt x="16" y="16"/>
                    </a:lnTo>
                    <a:lnTo>
                      <a:pt x="16" y="16"/>
                    </a:lnTo>
                    <a:lnTo>
                      <a:pt x="12" y="16"/>
                    </a:lnTo>
                    <a:lnTo>
                      <a:pt x="8" y="17"/>
                    </a:lnTo>
                    <a:lnTo>
                      <a:pt x="8" y="17"/>
                    </a:lnTo>
                    <a:lnTo>
                      <a:pt x="6" y="18"/>
                    </a:lnTo>
                    <a:lnTo>
                      <a:pt x="5" y="21"/>
                    </a:lnTo>
                    <a:lnTo>
                      <a:pt x="5" y="26"/>
                    </a:lnTo>
                    <a:lnTo>
                      <a:pt x="5" y="26"/>
                    </a:lnTo>
                    <a:lnTo>
                      <a:pt x="2" y="30"/>
                    </a:lnTo>
                    <a:lnTo>
                      <a:pt x="0" y="34"/>
                    </a:lnTo>
                    <a:lnTo>
                      <a:pt x="0" y="34"/>
                    </a:lnTo>
                    <a:lnTo>
                      <a:pt x="0" y="39"/>
                    </a:lnTo>
                    <a:lnTo>
                      <a:pt x="0" y="45"/>
                    </a:lnTo>
                    <a:lnTo>
                      <a:pt x="0" y="45"/>
                    </a:lnTo>
                    <a:lnTo>
                      <a:pt x="1" y="58"/>
                    </a:lnTo>
                    <a:lnTo>
                      <a:pt x="1" y="58"/>
                    </a:lnTo>
                    <a:lnTo>
                      <a:pt x="2" y="62"/>
                    </a:lnTo>
                    <a:lnTo>
                      <a:pt x="4" y="65"/>
                    </a:lnTo>
                    <a:lnTo>
                      <a:pt x="5" y="66"/>
                    </a:lnTo>
                    <a:lnTo>
                      <a:pt x="5" y="66"/>
                    </a:lnTo>
                    <a:lnTo>
                      <a:pt x="10" y="69"/>
                    </a:lnTo>
                    <a:lnTo>
                      <a:pt x="13" y="70"/>
                    </a:lnTo>
                    <a:lnTo>
                      <a:pt x="16" y="73"/>
                    </a:lnTo>
                    <a:lnTo>
                      <a:pt x="16" y="73"/>
                    </a:lnTo>
                    <a:lnTo>
                      <a:pt x="21" y="76"/>
                    </a:lnTo>
                    <a:lnTo>
                      <a:pt x="22" y="79"/>
                    </a:lnTo>
                    <a:lnTo>
                      <a:pt x="24" y="82"/>
                    </a:lnTo>
                    <a:lnTo>
                      <a:pt x="24" y="82"/>
                    </a:lnTo>
                    <a:lnTo>
                      <a:pt x="26" y="90"/>
                    </a:lnTo>
                    <a:lnTo>
                      <a:pt x="26" y="94"/>
                    </a:lnTo>
                    <a:lnTo>
                      <a:pt x="26" y="99"/>
                    </a:lnTo>
                    <a:lnTo>
                      <a:pt x="26" y="99"/>
                    </a:lnTo>
                    <a:lnTo>
                      <a:pt x="25" y="103"/>
                    </a:lnTo>
                    <a:lnTo>
                      <a:pt x="21" y="108"/>
                    </a:lnTo>
                    <a:lnTo>
                      <a:pt x="20" y="114"/>
                    </a:lnTo>
                    <a:lnTo>
                      <a:pt x="20" y="116"/>
                    </a:lnTo>
                    <a:lnTo>
                      <a:pt x="21" y="119"/>
                    </a:lnTo>
                    <a:lnTo>
                      <a:pt x="21" y="119"/>
                    </a:lnTo>
                    <a:lnTo>
                      <a:pt x="24" y="120"/>
                    </a:lnTo>
                    <a:lnTo>
                      <a:pt x="28" y="121"/>
                    </a:lnTo>
                    <a:lnTo>
                      <a:pt x="36" y="123"/>
                    </a:lnTo>
                    <a:lnTo>
                      <a:pt x="36" y="123"/>
                    </a:lnTo>
                    <a:lnTo>
                      <a:pt x="41" y="125"/>
                    </a:lnTo>
                    <a:lnTo>
                      <a:pt x="42" y="127"/>
                    </a:lnTo>
                    <a:lnTo>
                      <a:pt x="42" y="131"/>
                    </a:lnTo>
                    <a:lnTo>
                      <a:pt x="42" y="131"/>
                    </a:lnTo>
                    <a:lnTo>
                      <a:pt x="41" y="133"/>
                    </a:lnTo>
                    <a:lnTo>
                      <a:pt x="38" y="137"/>
                    </a:lnTo>
                    <a:lnTo>
                      <a:pt x="37" y="140"/>
                    </a:lnTo>
                    <a:lnTo>
                      <a:pt x="36" y="144"/>
                    </a:lnTo>
                    <a:lnTo>
                      <a:pt x="36" y="144"/>
                    </a:lnTo>
                    <a:lnTo>
                      <a:pt x="37" y="145"/>
                    </a:lnTo>
                    <a:lnTo>
                      <a:pt x="38" y="147"/>
                    </a:lnTo>
                    <a:lnTo>
                      <a:pt x="41" y="149"/>
                    </a:lnTo>
                    <a:lnTo>
                      <a:pt x="41" y="149"/>
                    </a:lnTo>
                    <a:lnTo>
                      <a:pt x="45" y="151"/>
                    </a:lnTo>
                    <a:lnTo>
                      <a:pt x="45" y="151"/>
                    </a:lnTo>
                    <a:lnTo>
                      <a:pt x="45" y="151"/>
                    </a:lnTo>
                    <a:lnTo>
                      <a:pt x="45" y="151"/>
                    </a:lnTo>
                    <a:lnTo>
                      <a:pt x="48" y="151"/>
                    </a:lnTo>
                    <a:lnTo>
                      <a:pt x="49" y="151"/>
                    </a:lnTo>
                    <a:lnTo>
                      <a:pt x="49" y="151"/>
                    </a:lnTo>
                    <a:lnTo>
                      <a:pt x="50" y="155"/>
                    </a:lnTo>
                    <a:lnTo>
                      <a:pt x="50" y="158"/>
                    </a:lnTo>
                    <a:lnTo>
                      <a:pt x="50" y="158"/>
                    </a:lnTo>
                    <a:lnTo>
                      <a:pt x="50" y="161"/>
                    </a:lnTo>
                    <a:lnTo>
                      <a:pt x="53" y="164"/>
                    </a:lnTo>
                    <a:lnTo>
                      <a:pt x="58" y="168"/>
                    </a:lnTo>
                    <a:lnTo>
                      <a:pt x="58" y="168"/>
                    </a:lnTo>
                    <a:lnTo>
                      <a:pt x="65" y="172"/>
                    </a:lnTo>
                    <a:lnTo>
                      <a:pt x="65" y="172"/>
                    </a:lnTo>
                    <a:lnTo>
                      <a:pt x="68" y="173"/>
                    </a:lnTo>
                    <a:lnTo>
                      <a:pt x="70" y="174"/>
                    </a:lnTo>
                    <a:lnTo>
                      <a:pt x="70" y="174"/>
                    </a:lnTo>
                    <a:lnTo>
                      <a:pt x="72" y="180"/>
                    </a:lnTo>
                    <a:lnTo>
                      <a:pt x="72" y="180"/>
                    </a:lnTo>
                    <a:lnTo>
                      <a:pt x="74" y="181"/>
                    </a:lnTo>
                    <a:lnTo>
                      <a:pt x="77" y="182"/>
                    </a:lnTo>
                    <a:lnTo>
                      <a:pt x="77" y="182"/>
                    </a:lnTo>
                    <a:lnTo>
                      <a:pt x="78" y="185"/>
                    </a:lnTo>
                    <a:lnTo>
                      <a:pt x="78" y="185"/>
                    </a:lnTo>
                    <a:lnTo>
                      <a:pt x="78" y="185"/>
                    </a:lnTo>
                    <a:lnTo>
                      <a:pt x="78" y="185"/>
                    </a:lnTo>
                    <a:lnTo>
                      <a:pt x="78" y="188"/>
                    </a:lnTo>
                    <a:lnTo>
                      <a:pt x="81" y="189"/>
                    </a:lnTo>
                    <a:lnTo>
                      <a:pt x="81" y="189"/>
                    </a:lnTo>
                    <a:lnTo>
                      <a:pt x="84" y="189"/>
                    </a:lnTo>
                    <a:lnTo>
                      <a:pt x="86" y="192"/>
                    </a:lnTo>
                    <a:lnTo>
                      <a:pt x="86" y="192"/>
                    </a:lnTo>
                    <a:lnTo>
                      <a:pt x="89" y="194"/>
                    </a:lnTo>
                    <a:lnTo>
                      <a:pt x="90" y="199"/>
                    </a:lnTo>
                    <a:lnTo>
                      <a:pt x="90" y="199"/>
                    </a:lnTo>
                    <a:lnTo>
                      <a:pt x="90" y="202"/>
                    </a:lnTo>
                    <a:lnTo>
                      <a:pt x="90" y="205"/>
                    </a:lnTo>
                    <a:lnTo>
                      <a:pt x="88" y="209"/>
                    </a:lnTo>
                    <a:lnTo>
                      <a:pt x="88" y="209"/>
                    </a:lnTo>
                    <a:lnTo>
                      <a:pt x="85" y="211"/>
                    </a:lnTo>
                    <a:lnTo>
                      <a:pt x="85" y="211"/>
                    </a:lnTo>
                    <a:lnTo>
                      <a:pt x="84" y="214"/>
                    </a:lnTo>
                    <a:lnTo>
                      <a:pt x="84" y="217"/>
                    </a:lnTo>
                    <a:lnTo>
                      <a:pt x="84" y="217"/>
                    </a:lnTo>
                    <a:lnTo>
                      <a:pt x="82" y="218"/>
                    </a:lnTo>
                    <a:lnTo>
                      <a:pt x="81" y="218"/>
                    </a:lnTo>
                    <a:lnTo>
                      <a:pt x="81" y="218"/>
                    </a:lnTo>
                    <a:lnTo>
                      <a:pt x="81" y="219"/>
                    </a:lnTo>
                    <a:lnTo>
                      <a:pt x="82" y="221"/>
                    </a:lnTo>
                    <a:lnTo>
                      <a:pt x="82" y="221"/>
                    </a:lnTo>
                    <a:lnTo>
                      <a:pt x="81" y="223"/>
                    </a:lnTo>
                    <a:lnTo>
                      <a:pt x="78" y="225"/>
                    </a:lnTo>
                    <a:lnTo>
                      <a:pt x="76" y="226"/>
                    </a:lnTo>
                    <a:lnTo>
                      <a:pt x="74" y="229"/>
                    </a:lnTo>
                    <a:lnTo>
                      <a:pt x="74" y="229"/>
                    </a:lnTo>
                    <a:lnTo>
                      <a:pt x="74" y="233"/>
                    </a:lnTo>
                    <a:lnTo>
                      <a:pt x="74" y="233"/>
                    </a:lnTo>
                    <a:lnTo>
                      <a:pt x="77" y="233"/>
                    </a:lnTo>
                    <a:lnTo>
                      <a:pt x="80" y="234"/>
                    </a:lnTo>
                    <a:lnTo>
                      <a:pt x="80" y="234"/>
                    </a:lnTo>
                    <a:lnTo>
                      <a:pt x="81" y="237"/>
                    </a:lnTo>
                    <a:lnTo>
                      <a:pt x="81" y="239"/>
                    </a:lnTo>
                    <a:lnTo>
                      <a:pt x="80" y="242"/>
                    </a:lnTo>
                    <a:lnTo>
                      <a:pt x="78" y="244"/>
                    </a:lnTo>
                    <a:lnTo>
                      <a:pt x="78" y="244"/>
                    </a:lnTo>
                    <a:lnTo>
                      <a:pt x="80" y="252"/>
                    </a:lnTo>
                    <a:lnTo>
                      <a:pt x="81" y="256"/>
                    </a:lnTo>
                    <a:lnTo>
                      <a:pt x="84" y="258"/>
                    </a:lnTo>
                    <a:lnTo>
                      <a:pt x="84" y="258"/>
                    </a:lnTo>
                    <a:lnTo>
                      <a:pt x="86" y="259"/>
                    </a:lnTo>
                    <a:lnTo>
                      <a:pt x="89" y="258"/>
                    </a:lnTo>
                    <a:lnTo>
                      <a:pt x="94" y="255"/>
                    </a:lnTo>
                    <a:lnTo>
                      <a:pt x="94" y="255"/>
                    </a:lnTo>
                    <a:lnTo>
                      <a:pt x="96" y="251"/>
                    </a:lnTo>
                    <a:lnTo>
                      <a:pt x="98" y="247"/>
                    </a:lnTo>
                    <a:lnTo>
                      <a:pt x="98" y="247"/>
                    </a:lnTo>
                    <a:lnTo>
                      <a:pt x="104" y="243"/>
                    </a:lnTo>
                    <a:lnTo>
                      <a:pt x="106" y="242"/>
                    </a:lnTo>
                    <a:lnTo>
                      <a:pt x="109" y="242"/>
                    </a:lnTo>
                    <a:lnTo>
                      <a:pt x="109" y="242"/>
                    </a:lnTo>
                    <a:lnTo>
                      <a:pt x="112" y="242"/>
                    </a:lnTo>
                    <a:lnTo>
                      <a:pt x="113" y="243"/>
                    </a:lnTo>
                    <a:lnTo>
                      <a:pt x="114" y="244"/>
                    </a:lnTo>
                    <a:lnTo>
                      <a:pt x="116" y="246"/>
                    </a:lnTo>
                    <a:lnTo>
                      <a:pt x="116" y="246"/>
                    </a:lnTo>
                    <a:lnTo>
                      <a:pt x="118" y="246"/>
                    </a:lnTo>
                    <a:lnTo>
                      <a:pt x="118" y="243"/>
                    </a:lnTo>
                    <a:lnTo>
                      <a:pt x="116" y="239"/>
                    </a:lnTo>
                    <a:lnTo>
                      <a:pt x="116" y="239"/>
                    </a:lnTo>
                    <a:lnTo>
                      <a:pt x="116" y="237"/>
                    </a:lnTo>
                    <a:lnTo>
                      <a:pt x="117" y="235"/>
                    </a:lnTo>
                    <a:lnTo>
                      <a:pt x="122" y="233"/>
                    </a:lnTo>
                    <a:lnTo>
                      <a:pt x="122" y="233"/>
                    </a:lnTo>
                    <a:lnTo>
                      <a:pt x="132" y="226"/>
                    </a:lnTo>
                    <a:lnTo>
                      <a:pt x="132" y="226"/>
                    </a:lnTo>
                    <a:lnTo>
                      <a:pt x="140" y="223"/>
                    </a:lnTo>
                    <a:lnTo>
                      <a:pt x="140" y="223"/>
                    </a:lnTo>
                    <a:lnTo>
                      <a:pt x="141" y="215"/>
                    </a:lnTo>
                    <a:lnTo>
                      <a:pt x="141" y="215"/>
                    </a:lnTo>
                    <a:lnTo>
                      <a:pt x="141" y="211"/>
                    </a:lnTo>
                    <a:lnTo>
                      <a:pt x="142" y="210"/>
                    </a:lnTo>
                    <a:lnTo>
                      <a:pt x="145" y="209"/>
                    </a:lnTo>
                    <a:lnTo>
                      <a:pt x="145" y="209"/>
                    </a:lnTo>
                    <a:lnTo>
                      <a:pt x="149" y="210"/>
                    </a:lnTo>
                    <a:lnTo>
                      <a:pt x="150" y="209"/>
                    </a:lnTo>
                    <a:lnTo>
                      <a:pt x="151" y="207"/>
                    </a:lnTo>
                    <a:lnTo>
                      <a:pt x="151" y="207"/>
                    </a:lnTo>
                    <a:lnTo>
                      <a:pt x="154" y="203"/>
                    </a:lnTo>
                    <a:lnTo>
                      <a:pt x="157" y="201"/>
                    </a:lnTo>
                    <a:lnTo>
                      <a:pt x="157" y="201"/>
                    </a:lnTo>
                    <a:lnTo>
                      <a:pt x="157" y="201"/>
                    </a:lnTo>
                    <a:lnTo>
                      <a:pt x="157" y="201"/>
                    </a:lnTo>
                    <a:lnTo>
                      <a:pt x="155" y="199"/>
                    </a:lnTo>
                    <a:lnTo>
                      <a:pt x="154" y="197"/>
                    </a:lnTo>
                    <a:lnTo>
                      <a:pt x="154" y="197"/>
                    </a:lnTo>
                    <a:lnTo>
                      <a:pt x="155" y="194"/>
                    </a:lnTo>
                    <a:lnTo>
                      <a:pt x="157" y="193"/>
                    </a:lnTo>
                    <a:lnTo>
                      <a:pt x="157" y="193"/>
                    </a:lnTo>
                    <a:lnTo>
                      <a:pt x="157" y="190"/>
                    </a:lnTo>
                    <a:lnTo>
                      <a:pt x="158" y="188"/>
                    </a:lnTo>
                    <a:lnTo>
                      <a:pt x="158" y="188"/>
                    </a:lnTo>
                    <a:lnTo>
                      <a:pt x="162" y="184"/>
                    </a:lnTo>
                    <a:lnTo>
                      <a:pt x="165" y="180"/>
                    </a:lnTo>
                    <a:lnTo>
                      <a:pt x="165" y="180"/>
                    </a:lnTo>
                    <a:lnTo>
                      <a:pt x="166" y="177"/>
                    </a:lnTo>
                    <a:lnTo>
                      <a:pt x="166" y="176"/>
                    </a:lnTo>
                    <a:lnTo>
                      <a:pt x="166" y="176"/>
                    </a:lnTo>
                    <a:lnTo>
                      <a:pt x="165" y="172"/>
                    </a:lnTo>
                    <a:lnTo>
                      <a:pt x="163" y="168"/>
                    </a:lnTo>
                    <a:lnTo>
                      <a:pt x="163" y="168"/>
                    </a:lnTo>
                    <a:lnTo>
                      <a:pt x="162" y="166"/>
                    </a:lnTo>
                    <a:lnTo>
                      <a:pt x="161" y="165"/>
                    </a:lnTo>
                    <a:lnTo>
                      <a:pt x="157" y="162"/>
                    </a:lnTo>
                    <a:lnTo>
                      <a:pt x="157" y="162"/>
                    </a:lnTo>
                    <a:lnTo>
                      <a:pt x="154" y="161"/>
                    </a:lnTo>
                    <a:lnTo>
                      <a:pt x="153" y="158"/>
                    </a:lnTo>
                    <a:lnTo>
                      <a:pt x="153" y="158"/>
                    </a:lnTo>
                    <a:lnTo>
                      <a:pt x="153" y="156"/>
                    </a:lnTo>
                    <a:lnTo>
                      <a:pt x="153" y="153"/>
                    </a:lnTo>
                    <a:lnTo>
                      <a:pt x="153" y="153"/>
                    </a:lnTo>
                    <a:lnTo>
                      <a:pt x="151" y="149"/>
                    </a:lnTo>
                    <a:lnTo>
                      <a:pt x="151" y="149"/>
                    </a:lnTo>
                    <a:lnTo>
                      <a:pt x="153" y="149"/>
                    </a:lnTo>
                    <a:lnTo>
                      <a:pt x="155" y="149"/>
                    </a:lnTo>
                    <a:lnTo>
                      <a:pt x="159" y="148"/>
                    </a:lnTo>
                    <a:lnTo>
                      <a:pt x="159" y="148"/>
                    </a:lnTo>
                    <a:lnTo>
                      <a:pt x="165" y="147"/>
                    </a:lnTo>
                    <a:lnTo>
                      <a:pt x="167" y="145"/>
                    </a:lnTo>
                    <a:lnTo>
                      <a:pt x="170" y="147"/>
                    </a:lnTo>
                    <a:lnTo>
                      <a:pt x="170" y="147"/>
                    </a:lnTo>
                    <a:lnTo>
                      <a:pt x="173" y="147"/>
                    </a:lnTo>
                    <a:lnTo>
                      <a:pt x="175" y="147"/>
                    </a:lnTo>
                    <a:lnTo>
                      <a:pt x="175" y="147"/>
                    </a:lnTo>
                    <a:lnTo>
                      <a:pt x="178" y="147"/>
                    </a:lnTo>
                    <a:lnTo>
                      <a:pt x="179" y="147"/>
                    </a:lnTo>
                    <a:lnTo>
                      <a:pt x="179" y="147"/>
                    </a:lnTo>
                    <a:lnTo>
                      <a:pt x="182" y="148"/>
                    </a:lnTo>
                    <a:lnTo>
                      <a:pt x="182" y="148"/>
                    </a:lnTo>
                    <a:lnTo>
                      <a:pt x="183" y="148"/>
                    </a:lnTo>
                    <a:lnTo>
                      <a:pt x="185" y="149"/>
                    </a:lnTo>
                    <a:lnTo>
                      <a:pt x="185" y="149"/>
                    </a:lnTo>
                    <a:lnTo>
                      <a:pt x="187" y="148"/>
                    </a:lnTo>
                    <a:lnTo>
                      <a:pt x="191" y="145"/>
                    </a:lnTo>
                    <a:lnTo>
                      <a:pt x="191" y="145"/>
                    </a:lnTo>
                    <a:lnTo>
                      <a:pt x="197" y="145"/>
                    </a:lnTo>
                    <a:lnTo>
                      <a:pt x="198" y="145"/>
                    </a:lnTo>
                    <a:lnTo>
                      <a:pt x="201" y="144"/>
                    </a:lnTo>
                    <a:lnTo>
                      <a:pt x="201" y="144"/>
                    </a:lnTo>
                    <a:lnTo>
                      <a:pt x="203" y="137"/>
                    </a:lnTo>
                    <a:lnTo>
                      <a:pt x="206" y="135"/>
                    </a:lnTo>
                    <a:lnTo>
                      <a:pt x="209" y="133"/>
                    </a:lnTo>
                    <a:lnTo>
                      <a:pt x="209" y="133"/>
                    </a:lnTo>
                    <a:lnTo>
                      <a:pt x="215" y="133"/>
                    </a:lnTo>
                    <a:lnTo>
                      <a:pt x="215" y="133"/>
                    </a:lnTo>
                    <a:lnTo>
                      <a:pt x="217" y="132"/>
                    </a:lnTo>
                    <a:lnTo>
                      <a:pt x="217" y="132"/>
                    </a:lnTo>
                    <a:lnTo>
                      <a:pt x="221" y="128"/>
                    </a:lnTo>
                    <a:lnTo>
                      <a:pt x="223" y="124"/>
                    </a:lnTo>
                    <a:lnTo>
                      <a:pt x="223" y="124"/>
                    </a:lnTo>
                    <a:lnTo>
                      <a:pt x="223" y="121"/>
                    </a:lnTo>
                    <a:lnTo>
                      <a:pt x="223" y="121"/>
                    </a:lnTo>
                    <a:lnTo>
                      <a:pt x="223" y="121"/>
                    </a:lnTo>
                    <a:lnTo>
                      <a:pt x="222" y="120"/>
                    </a:lnTo>
                    <a:close/>
                  </a:path>
                </a:pathLst>
              </a:custGeom>
              <a:solidFill>
                <a:schemeClr val="accent6">
                  <a:lumMod val="50000"/>
                </a:schemeClr>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18" name="Freeform 83">
                <a:extLst>
                  <a:ext uri="{FF2B5EF4-FFF2-40B4-BE49-F238E27FC236}">
                    <a16:creationId xmlns:a16="http://schemas.microsoft.com/office/drawing/2014/main" id="{95CA8851-D202-4363-88E2-394174555830}"/>
                  </a:ext>
                </a:extLst>
              </p:cNvPr>
              <p:cNvSpPr>
                <a:spLocks/>
              </p:cNvSpPr>
              <p:nvPr/>
            </p:nvSpPr>
            <p:spPr bwMode="auto">
              <a:xfrm>
                <a:off x="5011246" y="4846688"/>
                <a:ext cx="428371" cy="497526"/>
              </a:xfrm>
              <a:custGeom>
                <a:avLst/>
                <a:gdLst>
                  <a:gd name="T0" fmla="*/ 211 w 223"/>
                  <a:gd name="T1" fmla="*/ 120 h 259"/>
                  <a:gd name="T2" fmla="*/ 197 w 223"/>
                  <a:gd name="T3" fmla="*/ 108 h 259"/>
                  <a:gd name="T4" fmla="*/ 198 w 223"/>
                  <a:gd name="T5" fmla="*/ 102 h 259"/>
                  <a:gd name="T6" fmla="*/ 211 w 223"/>
                  <a:gd name="T7" fmla="*/ 87 h 259"/>
                  <a:gd name="T8" fmla="*/ 222 w 223"/>
                  <a:gd name="T9" fmla="*/ 59 h 259"/>
                  <a:gd name="T10" fmla="*/ 213 w 223"/>
                  <a:gd name="T11" fmla="*/ 33 h 259"/>
                  <a:gd name="T12" fmla="*/ 199 w 223"/>
                  <a:gd name="T13" fmla="*/ 16 h 259"/>
                  <a:gd name="T14" fmla="*/ 187 w 223"/>
                  <a:gd name="T15" fmla="*/ 9 h 259"/>
                  <a:gd name="T16" fmla="*/ 178 w 223"/>
                  <a:gd name="T17" fmla="*/ 21 h 259"/>
                  <a:gd name="T18" fmla="*/ 170 w 223"/>
                  <a:gd name="T19" fmla="*/ 13 h 259"/>
                  <a:gd name="T20" fmla="*/ 163 w 223"/>
                  <a:gd name="T21" fmla="*/ 0 h 259"/>
                  <a:gd name="T22" fmla="*/ 149 w 223"/>
                  <a:gd name="T23" fmla="*/ 5 h 259"/>
                  <a:gd name="T24" fmla="*/ 145 w 223"/>
                  <a:gd name="T25" fmla="*/ 14 h 259"/>
                  <a:gd name="T26" fmla="*/ 136 w 223"/>
                  <a:gd name="T27" fmla="*/ 21 h 259"/>
                  <a:gd name="T28" fmla="*/ 121 w 223"/>
                  <a:gd name="T29" fmla="*/ 10 h 259"/>
                  <a:gd name="T30" fmla="*/ 114 w 223"/>
                  <a:gd name="T31" fmla="*/ 22 h 259"/>
                  <a:gd name="T32" fmla="*/ 104 w 223"/>
                  <a:gd name="T33" fmla="*/ 21 h 259"/>
                  <a:gd name="T34" fmla="*/ 92 w 223"/>
                  <a:gd name="T35" fmla="*/ 32 h 259"/>
                  <a:gd name="T36" fmla="*/ 81 w 223"/>
                  <a:gd name="T37" fmla="*/ 51 h 259"/>
                  <a:gd name="T38" fmla="*/ 70 w 223"/>
                  <a:gd name="T39" fmla="*/ 49 h 259"/>
                  <a:gd name="T40" fmla="*/ 58 w 223"/>
                  <a:gd name="T41" fmla="*/ 47 h 259"/>
                  <a:gd name="T42" fmla="*/ 46 w 223"/>
                  <a:gd name="T43" fmla="*/ 50 h 259"/>
                  <a:gd name="T44" fmla="*/ 36 w 223"/>
                  <a:gd name="T45" fmla="*/ 43 h 259"/>
                  <a:gd name="T46" fmla="*/ 29 w 223"/>
                  <a:gd name="T47" fmla="*/ 33 h 259"/>
                  <a:gd name="T48" fmla="*/ 16 w 223"/>
                  <a:gd name="T49" fmla="*/ 16 h 259"/>
                  <a:gd name="T50" fmla="*/ 5 w 223"/>
                  <a:gd name="T51" fmla="*/ 26 h 259"/>
                  <a:gd name="T52" fmla="*/ 1 w 223"/>
                  <a:gd name="T53" fmla="*/ 58 h 259"/>
                  <a:gd name="T54" fmla="*/ 13 w 223"/>
                  <a:gd name="T55" fmla="*/ 70 h 259"/>
                  <a:gd name="T56" fmla="*/ 26 w 223"/>
                  <a:gd name="T57" fmla="*/ 90 h 259"/>
                  <a:gd name="T58" fmla="*/ 20 w 223"/>
                  <a:gd name="T59" fmla="*/ 116 h 259"/>
                  <a:gd name="T60" fmla="*/ 41 w 223"/>
                  <a:gd name="T61" fmla="*/ 125 h 259"/>
                  <a:gd name="T62" fmla="*/ 36 w 223"/>
                  <a:gd name="T63" fmla="*/ 144 h 259"/>
                  <a:gd name="T64" fmla="*/ 45 w 223"/>
                  <a:gd name="T65" fmla="*/ 151 h 259"/>
                  <a:gd name="T66" fmla="*/ 50 w 223"/>
                  <a:gd name="T67" fmla="*/ 158 h 259"/>
                  <a:gd name="T68" fmla="*/ 65 w 223"/>
                  <a:gd name="T69" fmla="*/ 172 h 259"/>
                  <a:gd name="T70" fmla="*/ 77 w 223"/>
                  <a:gd name="T71" fmla="*/ 182 h 259"/>
                  <a:gd name="T72" fmla="*/ 81 w 223"/>
                  <a:gd name="T73" fmla="*/ 189 h 259"/>
                  <a:gd name="T74" fmla="*/ 90 w 223"/>
                  <a:gd name="T75" fmla="*/ 199 h 259"/>
                  <a:gd name="T76" fmla="*/ 84 w 223"/>
                  <a:gd name="T77" fmla="*/ 214 h 259"/>
                  <a:gd name="T78" fmla="*/ 82 w 223"/>
                  <a:gd name="T79" fmla="*/ 221 h 259"/>
                  <a:gd name="T80" fmla="*/ 74 w 223"/>
                  <a:gd name="T81" fmla="*/ 233 h 259"/>
                  <a:gd name="T82" fmla="*/ 80 w 223"/>
                  <a:gd name="T83" fmla="*/ 242 h 259"/>
                  <a:gd name="T84" fmla="*/ 86 w 223"/>
                  <a:gd name="T85" fmla="*/ 259 h 259"/>
                  <a:gd name="T86" fmla="*/ 104 w 223"/>
                  <a:gd name="T87" fmla="*/ 243 h 259"/>
                  <a:gd name="T88" fmla="*/ 116 w 223"/>
                  <a:gd name="T89" fmla="*/ 246 h 259"/>
                  <a:gd name="T90" fmla="*/ 117 w 223"/>
                  <a:gd name="T91" fmla="*/ 235 h 259"/>
                  <a:gd name="T92" fmla="*/ 141 w 223"/>
                  <a:gd name="T93" fmla="*/ 215 h 259"/>
                  <a:gd name="T94" fmla="*/ 150 w 223"/>
                  <a:gd name="T95" fmla="*/ 209 h 259"/>
                  <a:gd name="T96" fmla="*/ 157 w 223"/>
                  <a:gd name="T97" fmla="*/ 201 h 259"/>
                  <a:gd name="T98" fmla="*/ 157 w 223"/>
                  <a:gd name="T99" fmla="*/ 190 h 259"/>
                  <a:gd name="T100" fmla="*/ 166 w 223"/>
                  <a:gd name="T101" fmla="*/ 176 h 259"/>
                  <a:gd name="T102" fmla="*/ 157 w 223"/>
                  <a:gd name="T103" fmla="*/ 162 h 259"/>
                  <a:gd name="T104" fmla="*/ 153 w 223"/>
                  <a:gd name="T105" fmla="*/ 153 h 259"/>
                  <a:gd name="T106" fmla="*/ 165 w 223"/>
                  <a:gd name="T107" fmla="*/ 147 h 259"/>
                  <a:gd name="T108" fmla="*/ 178 w 223"/>
                  <a:gd name="T109" fmla="*/ 147 h 259"/>
                  <a:gd name="T110" fmla="*/ 185 w 223"/>
                  <a:gd name="T111" fmla="*/ 149 h 259"/>
                  <a:gd name="T112" fmla="*/ 201 w 223"/>
                  <a:gd name="T113" fmla="*/ 144 h 259"/>
                  <a:gd name="T114" fmla="*/ 217 w 223"/>
                  <a:gd name="T115" fmla="*/ 132 h 259"/>
                  <a:gd name="T116" fmla="*/ 223 w 223"/>
                  <a:gd name="T117" fmla="*/ 121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3" h="259">
                    <a:moveTo>
                      <a:pt x="222" y="120"/>
                    </a:moveTo>
                    <a:lnTo>
                      <a:pt x="222" y="120"/>
                    </a:lnTo>
                    <a:lnTo>
                      <a:pt x="219" y="121"/>
                    </a:lnTo>
                    <a:lnTo>
                      <a:pt x="215" y="121"/>
                    </a:lnTo>
                    <a:lnTo>
                      <a:pt x="215" y="121"/>
                    </a:lnTo>
                    <a:lnTo>
                      <a:pt x="214" y="121"/>
                    </a:lnTo>
                    <a:lnTo>
                      <a:pt x="211" y="120"/>
                    </a:lnTo>
                    <a:lnTo>
                      <a:pt x="210" y="116"/>
                    </a:lnTo>
                    <a:lnTo>
                      <a:pt x="210" y="116"/>
                    </a:lnTo>
                    <a:lnTo>
                      <a:pt x="206" y="111"/>
                    </a:lnTo>
                    <a:lnTo>
                      <a:pt x="206" y="111"/>
                    </a:lnTo>
                    <a:lnTo>
                      <a:pt x="202" y="108"/>
                    </a:lnTo>
                    <a:lnTo>
                      <a:pt x="197" y="108"/>
                    </a:lnTo>
                    <a:lnTo>
                      <a:pt x="197" y="108"/>
                    </a:lnTo>
                    <a:lnTo>
                      <a:pt x="195" y="110"/>
                    </a:lnTo>
                    <a:lnTo>
                      <a:pt x="194" y="110"/>
                    </a:lnTo>
                    <a:lnTo>
                      <a:pt x="194" y="110"/>
                    </a:lnTo>
                    <a:lnTo>
                      <a:pt x="194" y="108"/>
                    </a:lnTo>
                    <a:lnTo>
                      <a:pt x="195" y="107"/>
                    </a:lnTo>
                    <a:lnTo>
                      <a:pt x="195" y="107"/>
                    </a:lnTo>
                    <a:lnTo>
                      <a:pt x="198" y="102"/>
                    </a:lnTo>
                    <a:lnTo>
                      <a:pt x="201" y="96"/>
                    </a:lnTo>
                    <a:lnTo>
                      <a:pt x="201" y="96"/>
                    </a:lnTo>
                    <a:lnTo>
                      <a:pt x="203" y="94"/>
                    </a:lnTo>
                    <a:lnTo>
                      <a:pt x="206" y="91"/>
                    </a:lnTo>
                    <a:lnTo>
                      <a:pt x="209" y="90"/>
                    </a:lnTo>
                    <a:lnTo>
                      <a:pt x="211" y="87"/>
                    </a:lnTo>
                    <a:lnTo>
                      <a:pt x="211" y="87"/>
                    </a:lnTo>
                    <a:lnTo>
                      <a:pt x="215" y="82"/>
                    </a:lnTo>
                    <a:lnTo>
                      <a:pt x="219" y="78"/>
                    </a:lnTo>
                    <a:lnTo>
                      <a:pt x="219" y="78"/>
                    </a:lnTo>
                    <a:lnTo>
                      <a:pt x="221" y="75"/>
                    </a:lnTo>
                    <a:lnTo>
                      <a:pt x="222" y="74"/>
                    </a:lnTo>
                    <a:lnTo>
                      <a:pt x="222" y="70"/>
                    </a:lnTo>
                    <a:lnTo>
                      <a:pt x="222" y="59"/>
                    </a:lnTo>
                    <a:lnTo>
                      <a:pt x="222" y="59"/>
                    </a:lnTo>
                    <a:lnTo>
                      <a:pt x="222" y="54"/>
                    </a:lnTo>
                    <a:lnTo>
                      <a:pt x="219" y="50"/>
                    </a:lnTo>
                    <a:lnTo>
                      <a:pt x="219" y="50"/>
                    </a:lnTo>
                    <a:lnTo>
                      <a:pt x="215" y="42"/>
                    </a:lnTo>
                    <a:lnTo>
                      <a:pt x="213" y="33"/>
                    </a:lnTo>
                    <a:lnTo>
                      <a:pt x="213" y="33"/>
                    </a:lnTo>
                    <a:lnTo>
                      <a:pt x="210" y="29"/>
                    </a:lnTo>
                    <a:lnTo>
                      <a:pt x="210" y="29"/>
                    </a:lnTo>
                    <a:lnTo>
                      <a:pt x="209" y="25"/>
                    </a:lnTo>
                    <a:lnTo>
                      <a:pt x="209" y="25"/>
                    </a:lnTo>
                    <a:lnTo>
                      <a:pt x="202" y="18"/>
                    </a:lnTo>
                    <a:lnTo>
                      <a:pt x="202" y="18"/>
                    </a:lnTo>
                    <a:lnTo>
                      <a:pt x="199" y="16"/>
                    </a:lnTo>
                    <a:lnTo>
                      <a:pt x="195" y="14"/>
                    </a:lnTo>
                    <a:lnTo>
                      <a:pt x="195" y="14"/>
                    </a:lnTo>
                    <a:lnTo>
                      <a:pt x="191" y="13"/>
                    </a:lnTo>
                    <a:lnTo>
                      <a:pt x="189" y="10"/>
                    </a:lnTo>
                    <a:lnTo>
                      <a:pt x="189" y="10"/>
                    </a:lnTo>
                    <a:lnTo>
                      <a:pt x="187" y="9"/>
                    </a:lnTo>
                    <a:lnTo>
                      <a:pt x="187" y="9"/>
                    </a:lnTo>
                    <a:lnTo>
                      <a:pt x="185" y="10"/>
                    </a:lnTo>
                    <a:lnTo>
                      <a:pt x="182" y="13"/>
                    </a:lnTo>
                    <a:lnTo>
                      <a:pt x="182" y="13"/>
                    </a:lnTo>
                    <a:lnTo>
                      <a:pt x="181" y="18"/>
                    </a:lnTo>
                    <a:lnTo>
                      <a:pt x="179" y="20"/>
                    </a:lnTo>
                    <a:lnTo>
                      <a:pt x="178" y="21"/>
                    </a:lnTo>
                    <a:lnTo>
                      <a:pt x="178" y="21"/>
                    </a:lnTo>
                    <a:lnTo>
                      <a:pt x="177" y="20"/>
                    </a:lnTo>
                    <a:lnTo>
                      <a:pt x="177" y="18"/>
                    </a:lnTo>
                    <a:lnTo>
                      <a:pt x="177" y="18"/>
                    </a:lnTo>
                    <a:lnTo>
                      <a:pt x="174" y="17"/>
                    </a:lnTo>
                    <a:lnTo>
                      <a:pt x="170" y="14"/>
                    </a:lnTo>
                    <a:lnTo>
                      <a:pt x="170" y="14"/>
                    </a:lnTo>
                    <a:lnTo>
                      <a:pt x="170" y="13"/>
                    </a:lnTo>
                    <a:lnTo>
                      <a:pt x="170" y="10"/>
                    </a:lnTo>
                    <a:lnTo>
                      <a:pt x="170" y="6"/>
                    </a:lnTo>
                    <a:lnTo>
                      <a:pt x="170" y="6"/>
                    </a:lnTo>
                    <a:lnTo>
                      <a:pt x="167" y="1"/>
                    </a:lnTo>
                    <a:lnTo>
                      <a:pt x="166" y="0"/>
                    </a:lnTo>
                    <a:lnTo>
                      <a:pt x="163" y="0"/>
                    </a:lnTo>
                    <a:lnTo>
                      <a:pt x="163" y="0"/>
                    </a:lnTo>
                    <a:lnTo>
                      <a:pt x="161" y="0"/>
                    </a:lnTo>
                    <a:lnTo>
                      <a:pt x="159" y="0"/>
                    </a:lnTo>
                    <a:lnTo>
                      <a:pt x="155" y="2"/>
                    </a:lnTo>
                    <a:lnTo>
                      <a:pt x="155" y="2"/>
                    </a:lnTo>
                    <a:lnTo>
                      <a:pt x="151" y="4"/>
                    </a:lnTo>
                    <a:lnTo>
                      <a:pt x="149" y="5"/>
                    </a:lnTo>
                    <a:lnTo>
                      <a:pt x="149" y="5"/>
                    </a:lnTo>
                    <a:lnTo>
                      <a:pt x="149" y="6"/>
                    </a:lnTo>
                    <a:lnTo>
                      <a:pt x="150" y="8"/>
                    </a:lnTo>
                    <a:lnTo>
                      <a:pt x="150" y="8"/>
                    </a:lnTo>
                    <a:lnTo>
                      <a:pt x="151" y="12"/>
                    </a:lnTo>
                    <a:lnTo>
                      <a:pt x="150" y="13"/>
                    </a:lnTo>
                    <a:lnTo>
                      <a:pt x="147" y="13"/>
                    </a:lnTo>
                    <a:lnTo>
                      <a:pt x="145" y="14"/>
                    </a:lnTo>
                    <a:lnTo>
                      <a:pt x="145" y="14"/>
                    </a:lnTo>
                    <a:lnTo>
                      <a:pt x="144" y="17"/>
                    </a:lnTo>
                    <a:lnTo>
                      <a:pt x="144" y="17"/>
                    </a:lnTo>
                    <a:lnTo>
                      <a:pt x="141" y="18"/>
                    </a:lnTo>
                    <a:lnTo>
                      <a:pt x="141" y="18"/>
                    </a:lnTo>
                    <a:lnTo>
                      <a:pt x="138" y="20"/>
                    </a:lnTo>
                    <a:lnTo>
                      <a:pt x="136" y="21"/>
                    </a:lnTo>
                    <a:lnTo>
                      <a:pt x="133" y="20"/>
                    </a:lnTo>
                    <a:lnTo>
                      <a:pt x="132" y="17"/>
                    </a:lnTo>
                    <a:lnTo>
                      <a:pt x="132" y="17"/>
                    </a:lnTo>
                    <a:lnTo>
                      <a:pt x="129" y="13"/>
                    </a:lnTo>
                    <a:lnTo>
                      <a:pt x="129" y="13"/>
                    </a:lnTo>
                    <a:lnTo>
                      <a:pt x="125" y="10"/>
                    </a:lnTo>
                    <a:lnTo>
                      <a:pt x="121" y="10"/>
                    </a:lnTo>
                    <a:lnTo>
                      <a:pt x="121" y="10"/>
                    </a:lnTo>
                    <a:lnTo>
                      <a:pt x="120" y="12"/>
                    </a:lnTo>
                    <a:lnTo>
                      <a:pt x="120" y="14"/>
                    </a:lnTo>
                    <a:lnTo>
                      <a:pt x="118" y="18"/>
                    </a:lnTo>
                    <a:lnTo>
                      <a:pt x="118" y="18"/>
                    </a:lnTo>
                    <a:lnTo>
                      <a:pt x="116" y="20"/>
                    </a:lnTo>
                    <a:lnTo>
                      <a:pt x="114" y="22"/>
                    </a:lnTo>
                    <a:lnTo>
                      <a:pt x="114" y="22"/>
                    </a:lnTo>
                    <a:lnTo>
                      <a:pt x="114" y="24"/>
                    </a:lnTo>
                    <a:lnTo>
                      <a:pt x="114" y="24"/>
                    </a:lnTo>
                    <a:lnTo>
                      <a:pt x="114" y="24"/>
                    </a:lnTo>
                    <a:lnTo>
                      <a:pt x="114" y="24"/>
                    </a:lnTo>
                    <a:lnTo>
                      <a:pt x="109" y="22"/>
                    </a:lnTo>
                    <a:lnTo>
                      <a:pt x="104" y="21"/>
                    </a:lnTo>
                    <a:lnTo>
                      <a:pt x="104" y="21"/>
                    </a:lnTo>
                    <a:lnTo>
                      <a:pt x="101" y="20"/>
                    </a:lnTo>
                    <a:lnTo>
                      <a:pt x="100" y="20"/>
                    </a:lnTo>
                    <a:lnTo>
                      <a:pt x="97" y="21"/>
                    </a:lnTo>
                    <a:lnTo>
                      <a:pt x="96" y="24"/>
                    </a:lnTo>
                    <a:lnTo>
                      <a:pt x="96" y="24"/>
                    </a:lnTo>
                    <a:lnTo>
                      <a:pt x="92" y="32"/>
                    </a:lnTo>
                    <a:lnTo>
                      <a:pt x="88" y="38"/>
                    </a:lnTo>
                    <a:lnTo>
                      <a:pt x="88" y="38"/>
                    </a:lnTo>
                    <a:lnTo>
                      <a:pt x="84" y="43"/>
                    </a:lnTo>
                    <a:lnTo>
                      <a:pt x="81" y="46"/>
                    </a:lnTo>
                    <a:lnTo>
                      <a:pt x="80" y="50"/>
                    </a:lnTo>
                    <a:lnTo>
                      <a:pt x="80" y="50"/>
                    </a:lnTo>
                    <a:lnTo>
                      <a:pt x="81" y="51"/>
                    </a:lnTo>
                    <a:lnTo>
                      <a:pt x="81" y="51"/>
                    </a:lnTo>
                    <a:lnTo>
                      <a:pt x="81" y="51"/>
                    </a:lnTo>
                    <a:lnTo>
                      <a:pt x="77" y="51"/>
                    </a:lnTo>
                    <a:lnTo>
                      <a:pt x="73" y="51"/>
                    </a:lnTo>
                    <a:lnTo>
                      <a:pt x="73" y="51"/>
                    </a:lnTo>
                    <a:lnTo>
                      <a:pt x="70" y="49"/>
                    </a:lnTo>
                    <a:lnTo>
                      <a:pt x="70" y="49"/>
                    </a:lnTo>
                    <a:lnTo>
                      <a:pt x="68" y="47"/>
                    </a:lnTo>
                    <a:lnTo>
                      <a:pt x="68" y="47"/>
                    </a:lnTo>
                    <a:lnTo>
                      <a:pt x="64" y="50"/>
                    </a:lnTo>
                    <a:lnTo>
                      <a:pt x="64" y="50"/>
                    </a:lnTo>
                    <a:lnTo>
                      <a:pt x="61" y="50"/>
                    </a:lnTo>
                    <a:lnTo>
                      <a:pt x="60" y="49"/>
                    </a:lnTo>
                    <a:lnTo>
                      <a:pt x="58" y="47"/>
                    </a:lnTo>
                    <a:lnTo>
                      <a:pt x="56" y="46"/>
                    </a:lnTo>
                    <a:lnTo>
                      <a:pt x="56" y="46"/>
                    </a:lnTo>
                    <a:lnTo>
                      <a:pt x="53" y="46"/>
                    </a:lnTo>
                    <a:lnTo>
                      <a:pt x="52" y="47"/>
                    </a:lnTo>
                    <a:lnTo>
                      <a:pt x="49" y="49"/>
                    </a:lnTo>
                    <a:lnTo>
                      <a:pt x="46" y="50"/>
                    </a:lnTo>
                    <a:lnTo>
                      <a:pt x="46" y="50"/>
                    </a:lnTo>
                    <a:lnTo>
                      <a:pt x="42" y="50"/>
                    </a:lnTo>
                    <a:lnTo>
                      <a:pt x="37" y="50"/>
                    </a:lnTo>
                    <a:lnTo>
                      <a:pt x="37" y="50"/>
                    </a:lnTo>
                    <a:lnTo>
                      <a:pt x="38" y="47"/>
                    </a:lnTo>
                    <a:lnTo>
                      <a:pt x="38" y="45"/>
                    </a:lnTo>
                    <a:lnTo>
                      <a:pt x="38" y="45"/>
                    </a:lnTo>
                    <a:lnTo>
                      <a:pt x="36" y="43"/>
                    </a:lnTo>
                    <a:lnTo>
                      <a:pt x="34" y="43"/>
                    </a:lnTo>
                    <a:lnTo>
                      <a:pt x="33" y="42"/>
                    </a:lnTo>
                    <a:lnTo>
                      <a:pt x="33" y="42"/>
                    </a:lnTo>
                    <a:lnTo>
                      <a:pt x="33" y="38"/>
                    </a:lnTo>
                    <a:lnTo>
                      <a:pt x="33" y="38"/>
                    </a:lnTo>
                    <a:lnTo>
                      <a:pt x="32" y="35"/>
                    </a:lnTo>
                    <a:lnTo>
                      <a:pt x="29" y="33"/>
                    </a:lnTo>
                    <a:lnTo>
                      <a:pt x="29" y="33"/>
                    </a:lnTo>
                    <a:lnTo>
                      <a:pt x="25" y="26"/>
                    </a:lnTo>
                    <a:lnTo>
                      <a:pt x="20" y="21"/>
                    </a:lnTo>
                    <a:lnTo>
                      <a:pt x="20" y="21"/>
                    </a:lnTo>
                    <a:lnTo>
                      <a:pt x="17" y="18"/>
                    </a:lnTo>
                    <a:lnTo>
                      <a:pt x="16" y="16"/>
                    </a:lnTo>
                    <a:lnTo>
                      <a:pt x="16" y="16"/>
                    </a:lnTo>
                    <a:lnTo>
                      <a:pt x="12" y="16"/>
                    </a:lnTo>
                    <a:lnTo>
                      <a:pt x="8" y="17"/>
                    </a:lnTo>
                    <a:lnTo>
                      <a:pt x="8" y="17"/>
                    </a:lnTo>
                    <a:lnTo>
                      <a:pt x="6" y="18"/>
                    </a:lnTo>
                    <a:lnTo>
                      <a:pt x="5" y="21"/>
                    </a:lnTo>
                    <a:lnTo>
                      <a:pt x="5" y="26"/>
                    </a:lnTo>
                    <a:lnTo>
                      <a:pt x="5" y="26"/>
                    </a:lnTo>
                    <a:lnTo>
                      <a:pt x="2" y="30"/>
                    </a:lnTo>
                    <a:lnTo>
                      <a:pt x="0" y="34"/>
                    </a:lnTo>
                    <a:lnTo>
                      <a:pt x="0" y="34"/>
                    </a:lnTo>
                    <a:lnTo>
                      <a:pt x="0" y="39"/>
                    </a:lnTo>
                    <a:lnTo>
                      <a:pt x="0" y="45"/>
                    </a:lnTo>
                    <a:lnTo>
                      <a:pt x="0" y="45"/>
                    </a:lnTo>
                    <a:lnTo>
                      <a:pt x="1" y="58"/>
                    </a:lnTo>
                    <a:lnTo>
                      <a:pt x="1" y="58"/>
                    </a:lnTo>
                    <a:lnTo>
                      <a:pt x="2" y="62"/>
                    </a:lnTo>
                    <a:lnTo>
                      <a:pt x="4" y="65"/>
                    </a:lnTo>
                    <a:lnTo>
                      <a:pt x="5" y="66"/>
                    </a:lnTo>
                    <a:lnTo>
                      <a:pt x="5" y="66"/>
                    </a:lnTo>
                    <a:lnTo>
                      <a:pt x="10" y="69"/>
                    </a:lnTo>
                    <a:lnTo>
                      <a:pt x="13" y="70"/>
                    </a:lnTo>
                    <a:lnTo>
                      <a:pt x="16" y="73"/>
                    </a:lnTo>
                    <a:lnTo>
                      <a:pt x="16" y="73"/>
                    </a:lnTo>
                    <a:lnTo>
                      <a:pt x="21" y="76"/>
                    </a:lnTo>
                    <a:lnTo>
                      <a:pt x="22" y="79"/>
                    </a:lnTo>
                    <a:lnTo>
                      <a:pt x="24" y="82"/>
                    </a:lnTo>
                    <a:lnTo>
                      <a:pt x="24" y="82"/>
                    </a:lnTo>
                    <a:lnTo>
                      <a:pt x="26" y="90"/>
                    </a:lnTo>
                    <a:lnTo>
                      <a:pt x="26" y="94"/>
                    </a:lnTo>
                    <a:lnTo>
                      <a:pt x="26" y="99"/>
                    </a:lnTo>
                    <a:lnTo>
                      <a:pt x="26" y="99"/>
                    </a:lnTo>
                    <a:lnTo>
                      <a:pt x="25" y="103"/>
                    </a:lnTo>
                    <a:lnTo>
                      <a:pt x="21" y="108"/>
                    </a:lnTo>
                    <a:lnTo>
                      <a:pt x="20" y="114"/>
                    </a:lnTo>
                    <a:lnTo>
                      <a:pt x="20" y="116"/>
                    </a:lnTo>
                    <a:lnTo>
                      <a:pt x="21" y="119"/>
                    </a:lnTo>
                    <a:lnTo>
                      <a:pt x="21" y="119"/>
                    </a:lnTo>
                    <a:lnTo>
                      <a:pt x="24" y="120"/>
                    </a:lnTo>
                    <a:lnTo>
                      <a:pt x="28" y="121"/>
                    </a:lnTo>
                    <a:lnTo>
                      <a:pt x="36" y="123"/>
                    </a:lnTo>
                    <a:lnTo>
                      <a:pt x="36" y="123"/>
                    </a:lnTo>
                    <a:lnTo>
                      <a:pt x="41" y="125"/>
                    </a:lnTo>
                    <a:lnTo>
                      <a:pt x="42" y="127"/>
                    </a:lnTo>
                    <a:lnTo>
                      <a:pt x="42" y="131"/>
                    </a:lnTo>
                    <a:lnTo>
                      <a:pt x="42" y="131"/>
                    </a:lnTo>
                    <a:lnTo>
                      <a:pt x="41" y="133"/>
                    </a:lnTo>
                    <a:lnTo>
                      <a:pt x="38" y="137"/>
                    </a:lnTo>
                    <a:lnTo>
                      <a:pt x="37" y="140"/>
                    </a:lnTo>
                    <a:lnTo>
                      <a:pt x="36" y="144"/>
                    </a:lnTo>
                    <a:lnTo>
                      <a:pt x="36" y="144"/>
                    </a:lnTo>
                    <a:lnTo>
                      <a:pt x="37" y="145"/>
                    </a:lnTo>
                    <a:lnTo>
                      <a:pt x="38" y="147"/>
                    </a:lnTo>
                    <a:lnTo>
                      <a:pt x="41" y="149"/>
                    </a:lnTo>
                    <a:lnTo>
                      <a:pt x="41" y="149"/>
                    </a:lnTo>
                    <a:lnTo>
                      <a:pt x="45" y="151"/>
                    </a:lnTo>
                    <a:lnTo>
                      <a:pt x="45" y="151"/>
                    </a:lnTo>
                    <a:lnTo>
                      <a:pt x="45" y="151"/>
                    </a:lnTo>
                    <a:lnTo>
                      <a:pt x="45" y="151"/>
                    </a:lnTo>
                    <a:lnTo>
                      <a:pt x="48" y="151"/>
                    </a:lnTo>
                    <a:lnTo>
                      <a:pt x="49" y="151"/>
                    </a:lnTo>
                    <a:lnTo>
                      <a:pt x="49" y="151"/>
                    </a:lnTo>
                    <a:lnTo>
                      <a:pt x="50" y="155"/>
                    </a:lnTo>
                    <a:lnTo>
                      <a:pt x="50" y="158"/>
                    </a:lnTo>
                    <a:lnTo>
                      <a:pt x="50" y="158"/>
                    </a:lnTo>
                    <a:lnTo>
                      <a:pt x="50" y="161"/>
                    </a:lnTo>
                    <a:lnTo>
                      <a:pt x="53" y="164"/>
                    </a:lnTo>
                    <a:lnTo>
                      <a:pt x="58" y="168"/>
                    </a:lnTo>
                    <a:lnTo>
                      <a:pt x="58" y="168"/>
                    </a:lnTo>
                    <a:lnTo>
                      <a:pt x="65" y="172"/>
                    </a:lnTo>
                    <a:lnTo>
                      <a:pt x="65" y="172"/>
                    </a:lnTo>
                    <a:lnTo>
                      <a:pt x="68" y="173"/>
                    </a:lnTo>
                    <a:lnTo>
                      <a:pt x="70" y="174"/>
                    </a:lnTo>
                    <a:lnTo>
                      <a:pt x="70" y="174"/>
                    </a:lnTo>
                    <a:lnTo>
                      <a:pt x="72" y="180"/>
                    </a:lnTo>
                    <a:lnTo>
                      <a:pt x="72" y="180"/>
                    </a:lnTo>
                    <a:lnTo>
                      <a:pt x="74" y="181"/>
                    </a:lnTo>
                    <a:lnTo>
                      <a:pt x="77" y="182"/>
                    </a:lnTo>
                    <a:lnTo>
                      <a:pt x="77" y="182"/>
                    </a:lnTo>
                    <a:lnTo>
                      <a:pt x="78" y="185"/>
                    </a:lnTo>
                    <a:lnTo>
                      <a:pt x="78" y="185"/>
                    </a:lnTo>
                    <a:lnTo>
                      <a:pt x="78" y="185"/>
                    </a:lnTo>
                    <a:lnTo>
                      <a:pt x="78" y="185"/>
                    </a:lnTo>
                    <a:lnTo>
                      <a:pt x="78" y="188"/>
                    </a:lnTo>
                    <a:lnTo>
                      <a:pt x="81" y="189"/>
                    </a:lnTo>
                    <a:lnTo>
                      <a:pt x="81" y="189"/>
                    </a:lnTo>
                    <a:lnTo>
                      <a:pt x="84" y="189"/>
                    </a:lnTo>
                    <a:lnTo>
                      <a:pt x="86" y="192"/>
                    </a:lnTo>
                    <a:lnTo>
                      <a:pt x="86" y="192"/>
                    </a:lnTo>
                    <a:lnTo>
                      <a:pt x="89" y="194"/>
                    </a:lnTo>
                    <a:lnTo>
                      <a:pt x="90" y="199"/>
                    </a:lnTo>
                    <a:lnTo>
                      <a:pt x="90" y="199"/>
                    </a:lnTo>
                    <a:lnTo>
                      <a:pt x="90" y="202"/>
                    </a:lnTo>
                    <a:lnTo>
                      <a:pt x="90" y="205"/>
                    </a:lnTo>
                    <a:lnTo>
                      <a:pt x="88" y="209"/>
                    </a:lnTo>
                    <a:lnTo>
                      <a:pt x="88" y="209"/>
                    </a:lnTo>
                    <a:lnTo>
                      <a:pt x="85" y="211"/>
                    </a:lnTo>
                    <a:lnTo>
                      <a:pt x="85" y="211"/>
                    </a:lnTo>
                    <a:lnTo>
                      <a:pt x="84" y="214"/>
                    </a:lnTo>
                    <a:lnTo>
                      <a:pt x="84" y="217"/>
                    </a:lnTo>
                    <a:lnTo>
                      <a:pt x="84" y="217"/>
                    </a:lnTo>
                    <a:lnTo>
                      <a:pt x="82" y="218"/>
                    </a:lnTo>
                    <a:lnTo>
                      <a:pt x="81" y="218"/>
                    </a:lnTo>
                    <a:lnTo>
                      <a:pt x="81" y="218"/>
                    </a:lnTo>
                    <a:lnTo>
                      <a:pt x="81" y="219"/>
                    </a:lnTo>
                    <a:lnTo>
                      <a:pt x="82" y="221"/>
                    </a:lnTo>
                    <a:lnTo>
                      <a:pt x="82" y="221"/>
                    </a:lnTo>
                    <a:lnTo>
                      <a:pt x="81" y="223"/>
                    </a:lnTo>
                    <a:lnTo>
                      <a:pt x="78" y="225"/>
                    </a:lnTo>
                    <a:lnTo>
                      <a:pt x="76" y="226"/>
                    </a:lnTo>
                    <a:lnTo>
                      <a:pt x="74" y="229"/>
                    </a:lnTo>
                    <a:lnTo>
                      <a:pt x="74" y="229"/>
                    </a:lnTo>
                    <a:lnTo>
                      <a:pt x="74" y="233"/>
                    </a:lnTo>
                    <a:lnTo>
                      <a:pt x="74" y="233"/>
                    </a:lnTo>
                    <a:lnTo>
                      <a:pt x="77" y="233"/>
                    </a:lnTo>
                    <a:lnTo>
                      <a:pt x="80" y="234"/>
                    </a:lnTo>
                    <a:lnTo>
                      <a:pt x="80" y="234"/>
                    </a:lnTo>
                    <a:lnTo>
                      <a:pt x="81" y="237"/>
                    </a:lnTo>
                    <a:lnTo>
                      <a:pt x="81" y="239"/>
                    </a:lnTo>
                    <a:lnTo>
                      <a:pt x="80" y="242"/>
                    </a:lnTo>
                    <a:lnTo>
                      <a:pt x="78" y="244"/>
                    </a:lnTo>
                    <a:lnTo>
                      <a:pt x="78" y="244"/>
                    </a:lnTo>
                    <a:lnTo>
                      <a:pt x="80" y="252"/>
                    </a:lnTo>
                    <a:lnTo>
                      <a:pt x="81" y="256"/>
                    </a:lnTo>
                    <a:lnTo>
                      <a:pt x="84" y="258"/>
                    </a:lnTo>
                    <a:lnTo>
                      <a:pt x="84" y="258"/>
                    </a:lnTo>
                    <a:lnTo>
                      <a:pt x="86" y="259"/>
                    </a:lnTo>
                    <a:lnTo>
                      <a:pt x="89" y="258"/>
                    </a:lnTo>
                    <a:lnTo>
                      <a:pt x="94" y="255"/>
                    </a:lnTo>
                    <a:lnTo>
                      <a:pt x="94" y="255"/>
                    </a:lnTo>
                    <a:lnTo>
                      <a:pt x="96" y="251"/>
                    </a:lnTo>
                    <a:lnTo>
                      <a:pt x="98" y="247"/>
                    </a:lnTo>
                    <a:lnTo>
                      <a:pt x="98" y="247"/>
                    </a:lnTo>
                    <a:lnTo>
                      <a:pt x="104" y="243"/>
                    </a:lnTo>
                    <a:lnTo>
                      <a:pt x="106" y="242"/>
                    </a:lnTo>
                    <a:lnTo>
                      <a:pt x="109" y="242"/>
                    </a:lnTo>
                    <a:lnTo>
                      <a:pt x="109" y="242"/>
                    </a:lnTo>
                    <a:lnTo>
                      <a:pt x="112" y="242"/>
                    </a:lnTo>
                    <a:lnTo>
                      <a:pt x="113" y="243"/>
                    </a:lnTo>
                    <a:lnTo>
                      <a:pt x="114" y="244"/>
                    </a:lnTo>
                    <a:lnTo>
                      <a:pt x="116" y="246"/>
                    </a:lnTo>
                    <a:lnTo>
                      <a:pt x="116" y="246"/>
                    </a:lnTo>
                    <a:lnTo>
                      <a:pt x="118" y="246"/>
                    </a:lnTo>
                    <a:lnTo>
                      <a:pt x="118" y="243"/>
                    </a:lnTo>
                    <a:lnTo>
                      <a:pt x="116" y="239"/>
                    </a:lnTo>
                    <a:lnTo>
                      <a:pt x="116" y="239"/>
                    </a:lnTo>
                    <a:lnTo>
                      <a:pt x="116" y="237"/>
                    </a:lnTo>
                    <a:lnTo>
                      <a:pt x="117" y="235"/>
                    </a:lnTo>
                    <a:lnTo>
                      <a:pt x="122" y="233"/>
                    </a:lnTo>
                    <a:lnTo>
                      <a:pt x="122" y="233"/>
                    </a:lnTo>
                    <a:lnTo>
                      <a:pt x="132" y="226"/>
                    </a:lnTo>
                    <a:lnTo>
                      <a:pt x="132" y="226"/>
                    </a:lnTo>
                    <a:lnTo>
                      <a:pt x="140" y="223"/>
                    </a:lnTo>
                    <a:lnTo>
                      <a:pt x="140" y="223"/>
                    </a:lnTo>
                    <a:lnTo>
                      <a:pt x="141" y="215"/>
                    </a:lnTo>
                    <a:lnTo>
                      <a:pt x="141" y="215"/>
                    </a:lnTo>
                    <a:lnTo>
                      <a:pt x="141" y="211"/>
                    </a:lnTo>
                    <a:lnTo>
                      <a:pt x="142" y="210"/>
                    </a:lnTo>
                    <a:lnTo>
                      <a:pt x="145" y="209"/>
                    </a:lnTo>
                    <a:lnTo>
                      <a:pt x="145" y="209"/>
                    </a:lnTo>
                    <a:lnTo>
                      <a:pt x="149" y="210"/>
                    </a:lnTo>
                    <a:lnTo>
                      <a:pt x="150" y="209"/>
                    </a:lnTo>
                    <a:lnTo>
                      <a:pt x="151" y="207"/>
                    </a:lnTo>
                    <a:lnTo>
                      <a:pt x="151" y="207"/>
                    </a:lnTo>
                    <a:lnTo>
                      <a:pt x="154" y="203"/>
                    </a:lnTo>
                    <a:lnTo>
                      <a:pt x="157" y="201"/>
                    </a:lnTo>
                    <a:lnTo>
                      <a:pt x="157" y="201"/>
                    </a:lnTo>
                    <a:lnTo>
                      <a:pt x="157" y="201"/>
                    </a:lnTo>
                    <a:lnTo>
                      <a:pt x="157" y="201"/>
                    </a:lnTo>
                    <a:lnTo>
                      <a:pt x="155" y="199"/>
                    </a:lnTo>
                    <a:lnTo>
                      <a:pt x="154" y="197"/>
                    </a:lnTo>
                    <a:lnTo>
                      <a:pt x="154" y="197"/>
                    </a:lnTo>
                    <a:lnTo>
                      <a:pt x="155" y="194"/>
                    </a:lnTo>
                    <a:lnTo>
                      <a:pt x="157" y="193"/>
                    </a:lnTo>
                    <a:lnTo>
                      <a:pt x="157" y="193"/>
                    </a:lnTo>
                    <a:lnTo>
                      <a:pt x="157" y="190"/>
                    </a:lnTo>
                    <a:lnTo>
                      <a:pt x="158" y="188"/>
                    </a:lnTo>
                    <a:lnTo>
                      <a:pt x="158" y="188"/>
                    </a:lnTo>
                    <a:lnTo>
                      <a:pt x="162" y="184"/>
                    </a:lnTo>
                    <a:lnTo>
                      <a:pt x="165" y="180"/>
                    </a:lnTo>
                    <a:lnTo>
                      <a:pt x="165" y="180"/>
                    </a:lnTo>
                    <a:lnTo>
                      <a:pt x="166" y="177"/>
                    </a:lnTo>
                    <a:lnTo>
                      <a:pt x="166" y="176"/>
                    </a:lnTo>
                    <a:lnTo>
                      <a:pt x="166" y="176"/>
                    </a:lnTo>
                    <a:lnTo>
                      <a:pt x="165" y="172"/>
                    </a:lnTo>
                    <a:lnTo>
                      <a:pt x="163" y="168"/>
                    </a:lnTo>
                    <a:lnTo>
                      <a:pt x="163" y="168"/>
                    </a:lnTo>
                    <a:lnTo>
                      <a:pt x="162" y="166"/>
                    </a:lnTo>
                    <a:lnTo>
                      <a:pt x="161" y="165"/>
                    </a:lnTo>
                    <a:lnTo>
                      <a:pt x="157" y="162"/>
                    </a:lnTo>
                    <a:lnTo>
                      <a:pt x="157" y="162"/>
                    </a:lnTo>
                    <a:lnTo>
                      <a:pt x="154" y="161"/>
                    </a:lnTo>
                    <a:lnTo>
                      <a:pt x="153" y="158"/>
                    </a:lnTo>
                    <a:lnTo>
                      <a:pt x="153" y="158"/>
                    </a:lnTo>
                    <a:lnTo>
                      <a:pt x="153" y="156"/>
                    </a:lnTo>
                    <a:lnTo>
                      <a:pt x="153" y="153"/>
                    </a:lnTo>
                    <a:lnTo>
                      <a:pt x="153" y="153"/>
                    </a:lnTo>
                    <a:lnTo>
                      <a:pt x="151" y="149"/>
                    </a:lnTo>
                    <a:lnTo>
                      <a:pt x="151" y="149"/>
                    </a:lnTo>
                    <a:lnTo>
                      <a:pt x="153" y="149"/>
                    </a:lnTo>
                    <a:lnTo>
                      <a:pt x="155" y="149"/>
                    </a:lnTo>
                    <a:lnTo>
                      <a:pt x="159" y="148"/>
                    </a:lnTo>
                    <a:lnTo>
                      <a:pt x="159" y="148"/>
                    </a:lnTo>
                    <a:lnTo>
                      <a:pt x="165" y="147"/>
                    </a:lnTo>
                    <a:lnTo>
                      <a:pt x="167" y="145"/>
                    </a:lnTo>
                    <a:lnTo>
                      <a:pt x="170" y="147"/>
                    </a:lnTo>
                    <a:lnTo>
                      <a:pt x="170" y="147"/>
                    </a:lnTo>
                    <a:lnTo>
                      <a:pt x="173" y="147"/>
                    </a:lnTo>
                    <a:lnTo>
                      <a:pt x="175" y="147"/>
                    </a:lnTo>
                    <a:lnTo>
                      <a:pt x="175" y="147"/>
                    </a:lnTo>
                    <a:lnTo>
                      <a:pt x="178" y="147"/>
                    </a:lnTo>
                    <a:lnTo>
                      <a:pt x="179" y="147"/>
                    </a:lnTo>
                    <a:lnTo>
                      <a:pt x="179" y="147"/>
                    </a:lnTo>
                    <a:lnTo>
                      <a:pt x="182" y="148"/>
                    </a:lnTo>
                    <a:lnTo>
                      <a:pt x="182" y="148"/>
                    </a:lnTo>
                    <a:lnTo>
                      <a:pt x="183" y="148"/>
                    </a:lnTo>
                    <a:lnTo>
                      <a:pt x="185" y="149"/>
                    </a:lnTo>
                    <a:lnTo>
                      <a:pt x="185" y="149"/>
                    </a:lnTo>
                    <a:lnTo>
                      <a:pt x="187" y="148"/>
                    </a:lnTo>
                    <a:lnTo>
                      <a:pt x="191" y="145"/>
                    </a:lnTo>
                    <a:lnTo>
                      <a:pt x="191" y="145"/>
                    </a:lnTo>
                    <a:lnTo>
                      <a:pt x="197" y="145"/>
                    </a:lnTo>
                    <a:lnTo>
                      <a:pt x="198" y="145"/>
                    </a:lnTo>
                    <a:lnTo>
                      <a:pt x="201" y="144"/>
                    </a:lnTo>
                    <a:lnTo>
                      <a:pt x="201" y="144"/>
                    </a:lnTo>
                    <a:lnTo>
                      <a:pt x="203" y="137"/>
                    </a:lnTo>
                    <a:lnTo>
                      <a:pt x="206" y="135"/>
                    </a:lnTo>
                    <a:lnTo>
                      <a:pt x="209" y="133"/>
                    </a:lnTo>
                    <a:lnTo>
                      <a:pt x="209" y="133"/>
                    </a:lnTo>
                    <a:lnTo>
                      <a:pt x="215" y="133"/>
                    </a:lnTo>
                    <a:lnTo>
                      <a:pt x="215" y="133"/>
                    </a:lnTo>
                    <a:lnTo>
                      <a:pt x="217" y="132"/>
                    </a:lnTo>
                    <a:lnTo>
                      <a:pt x="217" y="132"/>
                    </a:lnTo>
                    <a:lnTo>
                      <a:pt x="221" y="128"/>
                    </a:lnTo>
                    <a:lnTo>
                      <a:pt x="223" y="124"/>
                    </a:lnTo>
                    <a:lnTo>
                      <a:pt x="223" y="124"/>
                    </a:lnTo>
                    <a:lnTo>
                      <a:pt x="223" y="121"/>
                    </a:lnTo>
                    <a:lnTo>
                      <a:pt x="223" y="121"/>
                    </a:lnTo>
                    <a:lnTo>
                      <a:pt x="223" y="121"/>
                    </a:lnTo>
                    <a:lnTo>
                      <a:pt x="222" y="120"/>
                    </a:lnTo>
                  </a:path>
                </a:pathLst>
              </a:custGeom>
              <a:noFill/>
              <a:ln w="3175">
                <a:solidFill>
                  <a:schemeClr val="tx1">
                    <a:lumMod val="20000"/>
                    <a:lumOff val="80000"/>
                  </a:schemeClr>
                </a:solidFill>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19" name="Freeform 84">
                <a:extLst>
                  <a:ext uri="{FF2B5EF4-FFF2-40B4-BE49-F238E27FC236}">
                    <a16:creationId xmlns:a16="http://schemas.microsoft.com/office/drawing/2014/main" id="{B218F001-DA12-4880-8D30-62F31928423B}"/>
                  </a:ext>
                </a:extLst>
              </p:cNvPr>
              <p:cNvSpPr>
                <a:spLocks/>
              </p:cNvSpPr>
              <p:nvPr/>
            </p:nvSpPr>
            <p:spPr bwMode="auto">
              <a:xfrm>
                <a:off x="4909436" y="4562388"/>
                <a:ext cx="484079" cy="382269"/>
              </a:xfrm>
              <a:custGeom>
                <a:avLst/>
                <a:gdLst>
                  <a:gd name="T0" fmla="*/ 231 w 252"/>
                  <a:gd name="T1" fmla="*/ 112 h 199"/>
                  <a:gd name="T2" fmla="*/ 219 w 252"/>
                  <a:gd name="T3" fmla="*/ 94 h 199"/>
                  <a:gd name="T4" fmla="*/ 216 w 252"/>
                  <a:gd name="T5" fmla="*/ 71 h 199"/>
                  <a:gd name="T6" fmla="*/ 222 w 252"/>
                  <a:gd name="T7" fmla="*/ 62 h 199"/>
                  <a:gd name="T8" fmla="*/ 207 w 252"/>
                  <a:gd name="T9" fmla="*/ 55 h 199"/>
                  <a:gd name="T10" fmla="*/ 195 w 252"/>
                  <a:gd name="T11" fmla="*/ 43 h 199"/>
                  <a:gd name="T12" fmla="*/ 190 w 252"/>
                  <a:gd name="T13" fmla="*/ 27 h 199"/>
                  <a:gd name="T14" fmla="*/ 179 w 252"/>
                  <a:gd name="T15" fmla="*/ 12 h 199"/>
                  <a:gd name="T16" fmla="*/ 161 w 252"/>
                  <a:gd name="T17" fmla="*/ 1 h 199"/>
                  <a:gd name="T18" fmla="*/ 153 w 252"/>
                  <a:gd name="T19" fmla="*/ 8 h 199"/>
                  <a:gd name="T20" fmla="*/ 131 w 252"/>
                  <a:gd name="T21" fmla="*/ 9 h 199"/>
                  <a:gd name="T22" fmla="*/ 111 w 252"/>
                  <a:gd name="T23" fmla="*/ 14 h 199"/>
                  <a:gd name="T24" fmla="*/ 98 w 252"/>
                  <a:gd name="T25" fmla="*/ 14 h 199"/>
                  <a:gd name="T26" fmla="*/ 90 w 252"/>
                  <a:gd name="T27" fmla="*/ 14 h 199"/>
                  <a:gd name="T28" fmla="*/ 71 w 252"/>
                  <a:gd name="T29" fmla="*/ 6 h 199"/>
                  <a:gd name="T30" fmla="*/ 62 w 252"/>
                  <a:gd name="T31" fmla="*/ 13 h 199"/>
                  <a:gd name="T32" fmla="*/ 42 w 252"/>
                  <a:gd name="T33" fmla="*/ 17 h 199"/>
                  <a:gd name="T34" fmla="*/ 20 w 252"/>
                  <a:gd name="T35" fmla="*/ 25 h 199"/>
                  <a:gd name="T36" fmla="*/ 18 w 252"/>
                  <a:gd name="T37" fmla="*/ 50 h 199"/>
                  <a:gd name="T38" fmla="*/ 0 w 252"/>
                  <a:gd name="T39" fmla="*/ 71 h 199"/>
                  <a:gd name="T40" fmla="*/ 9 w 252"/>
                  <a:gd name="T41" fmla="*/ 80 h 199"/>
                  <a:gd name="T42" fmla="*/ 18 w 252"/>
                  <a:gd name="T43" fmla="*/ 84 h 199"/>
                  <a:gd name="T44" fmla="*/ 34 w 252"/>
                  <a:gd name="T45" fmla="*/ 95 h 199"/>
                  <a:gd name="T46" fmla="*/ 51 w 252"/>
                  <a:gd name="T47" fmla="*/ 115 h 199"/>
                  <a:gd name="T48" fmla="*/ 40 w 252"/>
                  <a:gd name="T49" fmla="*/ 128 h 199"/>
                  <a:gd name="T50" fmla="*/ 41 w 252"/>
                  <a:gd name="T51" fmla="*/ 140 h 199"/>
                  <a:gd name="T52" fmla="*/ 50 w 252"/>
                  <a:gd name="T53" fmla="*/ 142 h 199"/>
                  <a:gd name="T54" fmla="*/ 59 w 252"/>
                  <a:gd name="T55" fmla="*/ 160 h 199"/>
                  <a:gd name="T56" fmla="*/ 73 w 252"/>
                  <a:gd name="T57" fmla="*/ 169 h 199"/>
                  <a:gd name="T58" fmla="*/ 86 w 252"/>
                  <a:gd name="T59" fmla="*/ 186 h 199"/>
                  <a:gd name="T60" fmla="*/ 91 w 252"/>
                  <a:gd name="T61" fmla="*/ 195 h 199"/>
                  <a:gd name="T62" fmla="*/ 105 w 252"/>
                  <a:gd name="T63" fmla="*/ 195 h 199"/>
                  <a:gd name="T64" fmla="*/ 117 w 252"/>
                  <a:gd name="T65" fmla="*/ 198 h 199"/>
                  <a:gd name="T66" fmla="*/ 126 w 252"/>
                  <a:gd name="T67" fmla="*/ 199 h 199"/>
                  <a:gd name="T68" fmla="*/ 137 w 252"/>
                  <a:gd name="T69" fmla="*/ 191 h 199"/>
                  <a:gd name="T70" fmla="*/ 151 w 252"/>
                  <a:gd name="T71" fmla="*/ 168 h 199"/>
                  <a:gd name="T72" fmla="*/ 167 w 252"/>
                  <a:gd name="T73" fmla="*/ 172 h 199"/>
                  <a:gd name="T74" fmla="*/ 173 w 252"/>
                  <a:gd name="T75" fmla="*/ 160 h 199"/>
                  <a:gd name="T76" fmla="*/ 185 w 252"/>
                  <a:gd name="T77" fmla="*/ 165 h 199"/>
                  <a:gd name="T78" fmla="*/ 197 w 252"/>
                  <a:gd name="T79" fmla="*/ 165 h 199"/>
                  <a:gd name="T80" fmla="*/ 203 w 252"/>
                  <a:gd name="T81" fmla="*/ 156 h 199"/>
                  <a:gd name="T82" fmla="*/ 212 w 252"/>
                  <a:gd name="T83" fmla="*/ 148 h 199"/>
                  <a:gd name="T84" fmla="*/ 223 w 252"/>
                  <a:gd name="T85" fmla="*/ 154 h 199"/>
                  <a:gd name="T86" fmla="*/ 230 w 252"/>
                  <a:gd name="T87" fmla="*/ 166 h 199"/>
                  <a:gd name="T88" fmla="*/ 235 w 252"/>
                  <a:gd name="T89" fmla="*/ 161 h 199"/>
                  <a:gd name="T90" fmla="*/ 234 w 252"/>
                  <a:gd name="T91" fmla="*/ 152 h 199"/>
                  <a:gd name="T92" fmla="*/ 219 w 252"/>
                  <a:gd name="T93" fmla="*/ 139 h 199"/>
                  <a:gd name="T94" fmla="*/ 207 w 252"/>
                  <a:gd name="T95" fmla="*/ 132 h 199"/>
                  <a:gd name="T96" fmla="*/ 191 w 252"/>
                  <a:gd name="T97" fmla="*/ 137 h 199"/>
                  <a:gd name="T98" fmla="*/ 170 w 252"/>
                  <a:gd name="T99" fmla="*/ 135 h 199"/>
                  <a:gd name="T100" fmla="*/ 182 w 252"/>
                  <a:gd name="T101" fmla="*/ 128 h 199"/>
                  <a:gd name="T102" fmla="*/ 197 w 252"/>
                  <a:gd name="T103" fmla="*/ 128 h 199"/>
                  <a:gd name="T104" fmla="*/ 215 w 252"/>
                  <a:gd name="T105" fmla="*/ 127 h 199"/>
                  <a:gd name="T106" fmla="*/ 231 w 252"/>
                  <a:gd name="T107" fmla="*/ 141 h 199"/>
                  <a:gd name="T108" fmla="*/ 248 w 252"/>
                  <a:gd name="T109" fmla="*/ 14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2" h="199">
                    <a:moveTo>
                      <a:pt x="247" y="133"/>
                    </a:moveTo>
                    <a:lnTo>
                      <a:pt x="247" y="133"/>
                    </a:lnTo>
                    <a:lnTo>
                      <a:pt x="243" y="127"/>
                    </a:lnTo>
                    <a:lnTo>
                      <a:pt x="238" y="120"/>
                    </a:lnTo>
                    <a:lnTo>
                      <a:pt x="238" y="120"/>
                    </a:lnTo>
                    <a:lnTo>
                      <a:pt x="231" y="112"/>
                    </a:lnTo>
                    <a:lnTo>
                      <a:pt x="231" y="112"/>
                    </a:lnTo>
                    <a:lnTo>
                      <a:pt x="226" y="107"/>
                    </a:lnTo>
                    <a:lnTo>
                      <a:pt x="226" y="107"/>
                    </a:lnTo>
                    <a:lnTo>
                      <a:pt x="223" y="104"/>
                    </a:lnTo>
                    <a:lnTo>
                      <a:pt x="220" y="100"/>
                    </a:lnTo>
                    <a:lnTo>
                      <a:pt x="220" y="100"/>
                    </a:lnTo>
                    <a:lnTo>
                      <a:pt x="219" y="94"/>
                    </a:lnTo>
                    <a:lnTo>
                      <a:pt x="219" y="94"/>
                    </a:lnTo>
                    <a:lnTo>
                      <a:pt x="215" y="87"/>
                    </a:lnTo>
                    <a:lnTo>
                      <a:pt x="215" y="87"/>
                    </a:lnTo>
                    <a:lnTo>
                      <a:pt x="215" y="83"/>
                    </a:lnTo>
                    <a:lnTo>
                      <a:pt x="215" y="79"/>
                    </a:lnTo>
                    <a:lnTo>
                      <a:pt x="215" y="79"/>
                    </a:lnTo>
                    <a:lnTo>
                      <a:pt x="215" y="74"/>
                    </a:lnTo>
                    <a:lnTo>
                      <a:pt x="216" y="71"/>
                    </a:lnTo>
                    <a:lnTo>
                      <a:pt x="218" y="70"/>
                    </a:lnTo>
                    <a:lnTo>
                      <a:pt x="218" y="70"/>
                    </a:lnTo>
                    <a:lnTo>
                      <a:pt x="222" y="67"/>
                    </a:lnTo>
                    <a:lnTo>
                      <a:pt x="223" y="66"/>
                    </a:lnTo>
                    <a:lnTo>
                      <a:pt x="223" y="63"/>
                    </a:lnTo>
                    <a:lnTo>
                      <a:pt x="223" y="63"/>
                    </a:lnTo>
                    <a:lnTo>
                      <a:pt x="222" y="62"/>
                    </a:lnTo>
                    <a:lnTo>
                      <a:pt x="220" y="60"/>
                    </a:lnTo>
                    <a:lnTo>
                      <a:pt x="220" y="60"/>
                    </a:lnTo>
                    <a:lnTo>
                      <a:pt x="214" y="59"/>
                    </a:lnTo>
                    <a:lnTo>
                      <a:pt x="214" y="59"/>
                    </a:lnTo>
                    <a:lnTo>
                      <a:pt x="211" y="58"/>
                    </a:lnTo>
                    <a:lnTo>
                      <a:pt x="211" y="58"/>
                    </a:lnTo>
                    <a:lnTo>
                      <a:pt x="207" y="55"/>
                    </a:lnTo>
                    <a:lnTo>
                      <a:pt x="206" y="51"/>
                    </a:lnTo>
                    <a:lnTo>
                      <a:pt x="206" y="51"/>
                    </a:lnTo>
                    <a:lnTo>
                      <a:pt x="203" y="49"/>
                    </a:lnTo>
                    <a:lnTo>
                      <a:pt x="200" y="47"/>
                    </a:lnTo>
                    <a:lnTo>
                      <a:pt x="200" y="47"/>
                    </a:lnTo>
                    <a:lnTo>
                      <a:pt x="198" y="46"/>
                    </a:lnTo>
                    <a:lnTo>
                      <a:pt x="195" y="43"/>
                    </a:lnTo>
                    <a:lnTo>
                      <a:pt x="195" y="43"/>
                    </a:lnTo>
                    <a:lnTo>
                      <a:pt x="194" y="39"/>
                    </a:lnTo>
                    <a:lnTo>
                      <a:pt x="191" y="35"/>
                    </a:lnTo>
                    <a:lnTo>
                      <a:pt x="191" y="35"/>
                    </a:lnTo>
                    <a:lnTo>
                      <a:pt x="191" y="31"/>
                    </a:lnTo>
                    <a:lnTo>
                      <a:pt x="190" y="27"/>
                    </a:lnTo>
                    <a:lnTo>
                      <a:pt x="190" y="27"/>
                    </a:lnTo>
                    <a:lnTo>
                      <a:pt x="186" y="23"/>
                    </a:lnTo>
                    <a:lnTo>
                      <a:pt x="185" y="22"/>
                    </a:lnTo>
                    <a:lnTo>
                      <a:pt x="183" y="19"/>
                    </a:lnTo>
                    <a:lnTo>
                      <a:pt x="183" y="19"/>
                    </a:lnTo>
                    <a:lnTo>
                      <a:pt x="183" y="17"/>
                    </a:lnTo>
                    <a:lnTo>
                      <a:pt x="183" y="17"/>
                    </a:lnTo>
                    <a:lnTo>
                      <a:pt x="179" y="12"/>
                    </a:lnTo>
                    <a:lnTo>
                      <a:pt x="179" y="12"/>
                    </a:lnTo>
                    <a:lnTo>
                      <a:pt x="177" y="9"/>
                    </a:lnTo>
                    <a:lnTo>
                      <a:pt x="173" y="9"/>
                    </a:lnTo>
                    <a:lnTo>
                      <a:pt x="173" y="9"/>
                    </a:lnTo>
                    <a:lnTo>
                      <a:pt x="167" y="6"/>
                    </a:lnTo>
                    <a:lnTo>
                      <a:pt x="167" y="6"/>
                    </a:lnTo>
                    <a:lnTo>
                      <a:pt x="161" y="1"/>
                    </a:lnTo>
                    <a:lnTo>
                      <a:pt x="161" y="1"/>
                    </a:lnTo>
                    <a:lnTo>
                      <a:pt x="155" y="0"/>
                    </a:lnTo>
                    <a:lnTo>
                      <a:pt x="155" y="0"/>
                    </a:lnTo>
                    <a:lnTo>
                      <a:pt x="157" y="4"/>
                    </a:lnTo>
                    <a:lnTo>
                      <a:pt x="155" y="6"/>
                    </a:lnTo>
                    <a:lnTo>
                      <a:pt x="155" y="6"/>
                    </a:lnTo>
                    <a:lnTo>
                      <a:pt x="153" y="8"/>
                    </a:lnTo>
                    <a:lnTo>
                      <a:pt x="150" y="9"/>
                    </a:lnTo>
                    <a:lnTo>
                      <a:pt x="145" y="6"/>
                    </a:lnTo>
                    <a:lnTo>
                      <a:pt x="145" y="6"/>
                    </a:lnTo>
                    <a:lnTo>
                      <a:pt x="141" y="6"/>
                    </a:lnTo>
                    <a:lnTo>
                      <a:pt x="138" y="8"/>
                    </a:lnTo>
                    <a:lnTo>
                      <a:pt x="131" y="9"/>
                    </a:lnTo>
                    <a:lnTo>
                      <a:pt x="131" y="9"/>
                    </a:lnTo>
                    <a:lnTo>
                      <a:pt x="126" y="9"/>
                    </a:lnTo>
                    <a:lnTo>
                      <a:pt x="119" y="9"/>
                    </a:lnTo>
                    <a:lnTo>
                      <a:pt x="119" y="9"/>
                    </a:lnTo>
                    <a:lnTo>
                      <a:pt x="115" y="13"/>
                    </a:lnTo>
                    <a:lnTo>
                      <a:pt x="114" y="14"/>
                    </a:lnTo>
                    <a:lnTo>
                      <a:pt x="111" y="14"/>
                    </a:lnTo>
                    <a:lnTo>
                      <a:pt x="111" y="14"/>
                    </a:lnTo>
                    <a:lnTo>
                      <a:pt x="109" y="14"/>
                    </a:lnTo>
                    <a:lnTo>
                      <a:pt x="107" y="12"/>
                    </a:lnTo>
                    <a:lnTo>
                      <a:pt x="105" y="10"/>
                    </a:lnTo>
                    <a:lnTo>
                      <a:pt x="102" y="10"/>
                    </a:lnTo>
                    <a:lnTo>
                      <a:pt x="102" y="10"/>
                    </a:lnTo>
                    <a:lnTo>
                      <a:pt x="99" y="13"/>
                    </a:lnTo>
                    <a:lnTo>
                      <a:pt x="98" y="14"/>
                    </a:lnTo>
                    <a:lnTo>
                      <a:pt x="98" y="14"/>
                    </a:lnTo>
                    <a:lnTo>
                      <a:pt x="97" y="14"/>
                    </a:lnTo>
                    <a:lnTo>
                      <a:pt x="95" y="14"/>
                    </a:lnTo>
                    <a:lnTo>
                      <a:pt x="94" y="13"/>
                    </a:lnTo>
                    <a:lnTo>
                      <a:pt x="94" y="13"/>
                    </a:lnTo>
                    <a:lnTo>
                      <a:pt x="91" y="14"/>
                    </a:lnTo>
                    <a:lnTo>
                      <a:pt x="90" y="14"/>
                    </a:lnTo>
                    <a:lnTo>
                      <a:pt x="87" y="13"/>
                    </a:lnTo>
                    <a:lnTo>
                      <a:pt x="87" y="13"/>
                    </a:lnTo>
                    <a:lnTo>
                      <a:pt x="82" y="9"/>
                    </a:lnTo>
                    <a:lnTo>
                      <a:pt x="82" y="9"/>
                    </a:lnTo>
                    <a:lnTo>
                      <a:pt x="77" y="6"/>
                    </a:lnTo>
                    <a:lnTo>
                      <a:pt x="71" y="6"/>
                    </a:lnTo>
                    <a:lnTo>
                      <a:pt x="71" y="6"/>
                    </a:lnTo>
                    <a:lnTo>
                      <a:pt x="69" y="8"/>
                    </a:lnTo>
                    <a:lnTo>
                      <a:pt x="67" y="9"/>
                    </a:lnTo>
                    <a:lnTo>
                      <a:pt x="67" y="13"/>
                    </a:lnTo>
                    <a:lnTo>
                      <a:pt x="67" y="13"/>
                    </a:lnTo>
                    <a:lnTo>
                      <a:pt x="63" y="13"/>
                    </a:lnTo>
                    <a:lnTo>
                      <a:pt x="63" y="13"/>
                    </a:lnTo>
                    <a:lnTo>
                      <a:pt x="62" y="13"/>
                    </a:lnTo>
                    <a:lnTo>
                      <a:pt x="61" y="14"/>
                    </a:lnTo>
                    <a:lnTo>
                      <a:pt x="61" y="14"/>
                    </a:lnTo>
                    <a:lnTo>
                      <a:pt x="57" y="17"/>
                    </a:lnTo>
                    <a:lnTo>
                      <a:pt x="53" y="17"/>
                    </a:lnTo>
                    <a:lnTo>
                      <a:pt x="53" y="17"/>
                    </a:lnTo>
                    <a:lnTo>
                      <a:pt x="48" y="16"/>
                    </a:lnTo>
                    <a:lnTo>
                      <a:pt x="42" y="17"/>
                    </a:lnTo>
                    <a:lnTo>
                      <a:pt x="38" y="17"/>
                    </a:lnTo>
                    <a:lnTo>
                      <a:pt x="33" y="19"/>
                    </a:lnTo>
                    <a:lnTo>
                      <a:pt x="33" y="19"/>
                    </a:lnTo>
                    <a:lnTo>
                      <a:pt x="28" y="21"/>
                    </a:lnTo>
                    <a:lnTo>
                      <a:pt x="22" y="22"/>
                    </a:lnTo>
                    <a:lnTo>
                      <a:pt x="22" y="22"/>
                    </a:lnTo>
                    <a:lnTo>
                      <a:pt x="20" y="25"/>
                    </a:lnTo>
                    <a:lnTo>
                      <a:pt x="20" y="27"/>
                    </a:lnTo>
                    <a:lnTo>
                      <a:pt x="20" y="34"/>
                    </a:lnTo>
                    <a:lnTo>
                      <a:pt x="20" y="34"/>
                    </a:lnTo>
                    <a:lnTo>
                      <a:pt x="20" y="42"/>
                    </a:lnTo>
                    <a:lnTo>
                      <a:pt x="20" y="46"/>
                    </a:lnTo>
                    <a:lnTo>
                      <a:pt x="18" y="50"/>
                    </a:lnTo>
                    <a:lnTo>
                      <a:pt x="18" y="50"/>
                    </a:lnTo>
                    <a:lnTo>
                      <a:pt x="16" y="53"/>
                    </a:lnTo>
                    <a:lnTo>
                      <a:pt x="13" y="55"/>
                    </a:lnTo>
                    <a:lnTo>
                      <a:pt x="6" y="59"/>
                    </a:lnTo>
                    <a:lnTo>
                      <a:pt x="4" y="62"/>
                    </a:lnTo>
                    <a:lnTo>
                      <a:pt x="1" y="64"/>
                    </a:lnTo>
                    <a:lnTo>
                      <a:pt x="0" y="67"/>
                    </a:lnTo>
                    <a:lnTo>
                      <a:pt x="0" y="71"/>
                    </a:lnTo>
                    <a:lnTo>
                      <a:pt x="0" y="71"/>
                    </a:lnTo>
                    <a:lnTo>
                      <a:pt x="1" y="74"/>
                    </a:lnTo>
                    <a:lnTo>
                      <a:pt x="2" y="75"/>
                    </a:lnTo>
                    <a:lnTo>
                      <a:pt x="5" y="76"/>
                    </a:lnTo>
                    <a:lnTo>
                      <a:pt x="5" y="76"/>
                    </a:lnTo>
                    <a:lnTo>
                      <a:pt x="8" y="78"/>
                    </a:lnTo>
                    <a:lnTo>
                      <a:pt x="9" y="80"/>
                    </a:lnTo>
                    <a:lnTo>
                      <a:pt x="9" y="80"/>
                    </a:lnTo>
                    <a:lnTo>
                      <a:pt x="10" y="83"/>
                    </a:lnTo>
                    <a:lnTo>
                      <a:pt x="13" y="84"/>
                    </a:lnTo>
                    <a:lnTo>
                      <a:pt x="13" y="84"/>
                    </a:lnTo>
                    <a:lnTo>
                      <a:pt x="16" y="84"/>
                    </a:lnTo>
                    <a:lnTo>
                      <a:pt x="18" y="84"/>
                    </a:lnTo>
                    <a:lnTo>
                      <a:pt x="18" y="84"/>
                    </a:lnTo>
                    <a:lnTo>
                      <a:pt x="20" y="86"/>
                    </a:lnTo>
                    <a:lnTo>
                      <a:pt x="21" y="88"/>
                    </a:lnTo>
                    <a:lnTo>
                      <a:pt x="24" y="91"/>
                    </a:lnTo>
                    <a:lnTo>
                      <a:pt x="25" y="92"/>
                    </a:lnTo>
                    <a:lnTo>
                      <a:pt x="25" y="92"/>
                    </a:lnTo>
                    <a:lnTo>
                      <a:pt x="30" y="94"/>
                    </a:lnTo>
                    <a:lnTo>
                      <a:pt x="34" y="95"/>
                    </a:lnTo>
                    <a:lnTo>
                      <a:pt x="34" y="95"/>
                    </a:lnTo>
                    <a:lnTo>
                      <a:pt x="40" y="100"/>
                    </a:lnTo>
                    <a:lnTo>
                      <a:pt x="40" y="100"/>
                    </a:lnTo>
                    <a:lnTo>
                      <a:pt x="45" y="108"/>
                    </a:lnTo>
                    <a:lnTo>
                      <a:pt x="51" y="115"/>
                    </a:lnTo>
                    <a:lnTo>
                      <a:pt x="51" y="115"/>
                    </a:lnTo>
                    <a:lnTo>
                      <a:pt x="51" y="115"/>
                    </a:lnTo>
                    <a:lnTo>
                      <a:pt x="51" y="115"/>
                    </a:lnTo>
                    <a:lnTo>
                      <a:pt x="50" y="116"/>
                    </a:lnTo>
                    <a:lnTo>
                      <a:pt x="50" y="116"/>
                    </a:lnTo>
                    <a:lnTo>
                      <a:pt x="45" y="120"/>
                    </a:lnTo>
                    <a:lnTo>
                      <a:pt x="45" y="120"/>
                    </a:lnTo>
                    <a:lnTo>
                      <a:pt x="41" y="124"/>
                    </a:lnTo>
                    <a:lnTo>
                      <a:pt x="40" y="128"/>
                    </a:lnTo>
                    <a:lnTo>
                      <a:pt x="40" y="128"/>
                    </a:lnTo>
                    <a:lnTo>
                      <a:pt x="40" y="131"/>
                    </a:lnTo>
                    <a:lnTo>
                      <a:pt x="38" y="133"/>
                    </a:lnTo>
                    <a:lnTo>
                      <a:pt x="38" y="133"/>
                    </a:lnTo>
                    <a:lnTo>
                      <a:pt x="38" y="137"/>
                    </a:lnTo>
                    <a:lnTo>
                      <a:pt x="41" y="140"/>
                    </a:lnTo>
                    <a:lnTo>
                      <a:pt x="41" y="140"/>
                    </a:lnTo>
                    <a:lnTo>
                      <a:pt x="42" y="141"/>
                    </a:lnTo>
                    <a:lnTo>
                      <a:pt x="44" y="140"/>
                    </a:lnTo>
                    <a:lnTo>
                      <a:pt x="45" y="140"/>
                    </a:lnTo>
                    <a:lnTo>
                      <a:pt x="48" y="140"/>
                    </a:lnTo>
                    <a:lnTo>
                      <a:pt x="48" y="140"/>
                    </a:lnTo>
                    <a:lnTo>
                      <a:pt x="49" y="140"/>
                    </a:lnTo>
                    <a:lnTo>
                      <a:pt x="50" y="142"/>
                    </a:lnTo>
                    <a:lnTo>
                      <a:pt x="51" y="146"/>
                    </a:lnTo>
                    <a:lnTo>
                      <a:pt x="51" y="146"/>
                    </a:lnTo>
                    <a:lnTo>
                      <a:pt x="53" y="150"/>
                    </a:lnTo>
                    <a:lnTo>
                      <a:pt x="55" y="153"/>
                    </a:lnTo>
                    <a:lnTo>
                      <a:pt x="55" y="153"/>
                    </a:lnTo>
                    <a:lnTo>
                      <a:pt x="57" y="157"/>
                    </a:lnTo>
                    <a:lnTo>
                      <a:pt x="59" y="160"/>
                    </a:lnTo>
                    <a:lnTo>
                      <a:pt x="59" y="160"/>
                    </a:lnTo>
                    <a:lnTo>
                      <a:pt x="63" y="164"/>
                    </a:lnTo>
                    <a:lnTo>
                      <a:pt x="63" y="164"/>
                    </a:lnTo>
                    <a:lnTo>
                      <a:pt x="69" y="164"/>
                    </a:lnTo>
                    <a:lnTo>
                      <a:pt x="69" y="164"/>
                    </a:lnTo>
                    <a:lnTo>
                      <a:pt x="70" y="166"/>
                    </a:lnTo>
                    <a:lnTo>
                      <a:pt x="73" y="169"/>
                    </a:lnTo>
                    <a:lnTo>
                      <a:pt x="73" y="169"/>
                    </a:lnTo>
                    <a:lnTo>
                      <a:pt x="78" y="174"/>
                    </a:lnTo>
                    <a:lnTo>
                      <a:pt x="82" y="181"/>
                    </a:lnTo>
                    <a:lnTo>
                      <a:pt x="82" y="181"/>
                    </a:lnTo>
                    <a:lnTo>
                      <a:pt x="85" y="183"/>
                    </a:lnTo>
                    <a:lnTo>
                      <a:pt x="86" y="186"/>
                    </a:lnTo>
                    <a:lnTo>
                      <a:pt x="86" y="186"/>
                    </a:lnTo>
                    <a:lnTo>
                      <a:pt x="86" y="190"/>
                    </a:lnTo>
                    <a:lnTo>
                      <a:pt x="86" y="190"/>
                    </a:lnTo>
                    <a:lnTo>
                      <a:pt x="87" y="191"/>
                    </a:lnTo>
                    <a:lnTo>
                      <a:pt x="89" y="191"/>
                    </a:lnTo>
                    <a:lnTo>
                      <a:pt x="91" y="193"/>
                    </a:lnTo>
                    <a:lnTo>
                      <a:pt x="91" y="193"/>
                    </a:lnTo>
                    <a:lnTo>
                      <a:pt x="91" y="195"/>
                    </a:lnTo>
                    <a:lnTo>
                      <a:pt x="90" y="198"/>
                    </a:lnTo>
                    <a:lnTo>
                      <a:pt x="90" y="198"/>
                    </a:lnTo>
                    <a:lnTo>
                      <a:pt x="95" y="198"/>
                    </a:lnTo>
                    <a:lnTo>
                      <a:pt x="99" y="198"/>
                    </a:lnTo>
                    <a:lnTo>
                      <a:pt x="99" y="198"/>
                    </a:lnTo>
                    <a:lnTo>
                      <a:pt x="102" y="197"/>
                    </a:lnTo>
                    <a:lnTo>
                      <a:pt x="105" y="195"/>
                    </a:lnTo>
                    <a:lnTo>
                      <a:pt x="106" y="194"/>
                    </a:lnTo>
                    <a:lnTo>
                      <a:pt x="109" y="194"/>
                    </a:lnTo>
                    <a:lnTo>
                      <a:pt x="109" y="194"/>
                    </a:lnTo>
                    <a:lnTo>
                      <a:pt x="111" y="195"/>
                    </a:lnTo>
                    <a:lnTo>
                      <a:pt x="113" y="197"/>
                    </a:lnTo>
                    <a:lnTo>
                      <a:pt x="114" y="198"/>
                    </a:lnTo>
                    <a:lnTo>
                      <a:pt x="117" y="198"/>
                    </a:lnTo>
                    <a:lnTo>
                      <a:pt x="117" y="198"/>
                    </a:lnTo>
                    <a:lnTo>
                      <a:pt x="121" y="195"/>
                    </a:lnTo>
                    <a:lnTo>
                      <a:pt x="121" y="195"/>
                    </a:lnTo>
                    <a:lnTo>
                      <a:pt x="123" y="197"/>
                    </a:lnTo>
                    <a:lnTo>
                      <a:pt x="123" y="197"/>
                    </a:lnTo>
                    <a:lnTo>
                      <a:pt x="126" y="199"/>
                    </a:lnTo>
                    <a:lnTo>
                      <a:pt x="126" y="199"/>
                    </a:lnTo>
                    <a:lnTo>
                      <a:pt x="130" y="199"/>
                    </a:lnTo>
                    <a:lnTo>
                      <a:pt x="134" y="199"/>
                    </a:lnTo>
                    <a:lnTo>
                      <a:pt x="134" y="199"/>
                    </a:lnTo>
                    <a:lnTo>
                      <a:pt x="133" y="198"/>
                    </a:lnTo>
                    <a:lnTo>
                      <a:pt x="133" y="198"/>
                    </a:lnTo>
                    <a:lnTo>
                      <a:pt x="134" y="194"/>
                    </a:lnTo>
                    <a:lnTo>
                      <a:pt x="137" y="191"/>
                    </a:lnTo>
                    <a:lnTo>
                      <a:pt x="141" y="186"/>
                    </a:lnTo>
                    <a:lnTo>
                      <a:pt x="141" y="186"/>
                    </a:lnTo>
                    <a:lnTo>
                      <a:pt x="145" y="180"/>
                    </a:lnTo>
                    <a:lnTo>
                      <a:pt x="149" y="172"/>
                    </a:lnTo>
                    <a:lnTo>
                      <a:pt x="149" y="172"/>
                    </a:lnTo>
                    <a:lnTo>
                      <a:pt x="150" y="169"/>
                    </a:lnTo>
                    <a:lnTo>
                      <a:pt x="151" y="168"/>
                    </a:lnTo>
                    <a:lnTo>
                      <a:pt x="151" y="168"/>
                    </a:lnTo>
                    <a:lnTo>
                      <a:pt x="154" y="168"/>
                    </a:lnTo>
                    <a:lnTo>
                      <a:pt x="157" y="169"/>
                    </a:lnTo>
                    <a:lnTo>
                      <a:pt x="157" y="169"/>
                    </a:lnTo>
                    <a:lnTo>
                      <a:pt x="162" y="170"/>
                    </a:lnTo>
                    <a:lnTo>
                      <a:pt x="167" y="172"/>
                    </a:lnTo>
                    <a:lnTo>
                      <a:pt x="167" y="172"/>
                    </a:lnTo>
                    <a:lnTo>
                      <a:pt x="167" y="170"/>
                    </a:lnTo>
                    <a:lnTo>
                      <a:pt x="167" y="170"/>
                    </a:lnTo>
                    <a:lnTo>
                      <a:pt x="169" y="168"/>
                    </a:lnTo>
                    <a:lnTo>
                      <a:pt x="171" y="166"/>
                    </a:lnTo>
                    <a:lnTo>
                      <a:pt x="171" y="166"/>
                    </a:lnTo>
                    <a:lnTo>
                      <a:pt x="173" y="162"/>
                    </a:lnTo>
                    <a:lnTo>
                      <a:pt x="173" y="160"/>
                    </a:lnTo>
                    <a:lnTo>
                      <a:pt x="174" y="158"/>
                    </a:lnTo>
                    <a:lnTo>
                      <a:pt x="174" y="158"/>
                    </a:lnTo>
                    <a:lnTo>
                      <a:pt x="178" y="158"/>
                    </a:lnTo>
                    <a:lnTo>
                      <a:pt x="182" y="161"/>
                    </a:lnTo>
                    <a:lnTo>
                      <a:pt x="182" y="161"/>
                    </a:lnTo>
                    <a:lnTo>
                      <a:pt x="185" y="165"/>
                    </a:lnTo>
                    <a:lnTo>
                      <a:pt x="185" y="165"/>
                    </a:lnTo>
                    <a:lnTo>
                      <a:pt x="186" y="168"/>
                    </a:lnTo>
                    <a:lnTo>
                      <a:pt x="189" y="169"/>
                    </a:lnTo>
                    <a:lnTo>
                      <a:pt x="191" y="168"/>
                    </a:lnTo>
                    <a:lnTo>
                      <a:pt x="194" y="166"/>
                    </a:lnTo>
                    <a:lnTo>
                      <a:pt x="194" y="166"/>
                    </a:lnTo>
                    <a:lnTo>
                      <a:pt x="197" y="165"/>
                    </a:lnTo>
                    <a:lnTo>
                      <a:pt x="197" y="165"/>
                    </a:lnTo>
                    <a:lnTo>
                      <a:pt x="198" y="162"/>
                    </a:lnTo>
                    <a:lnTo>
                      <a:pt x="198" y="162"/>
                    </a:lnTo>
                    <a:lnTo>
                      <a:pt x="200" y="161"/>
                    </a:lnTo>
                    <a:lnTo>
                      <a:pt x="203" y="161"/>
                    </a:lnTo>
                    <a:lnTo>
                      <a:pt x="204" y="160"/>
                    </a:lnTo>
                    <a:lnTo>
                      <a:pt x="203" y="156"/>
                    </a:lnTo>
                    <a:lnTo>
                      <a:pt x="203" y="156"/>
                    </a:lnTo>
                    <a:lnTo>
                      <a:pt x="202" y="154"/>
                    </a:lnTo>
                    <a:lnTo>
                      <a:pt x="202" y="153"/>
                    </a:lnTo>
                    <a:lnTo>
                      <a:pt x="202" y="153"/>
                    </a:lnTo>
                    <a:lnTo>
                      <a:pt x="204" y="152"/>
                    </a:lnTo>
                    <a:lnTo>
                      <a:pt x="208" y="150"/>
                    </a:lnTo>
                    <a:lnTo>
                      <a:pt x="208" y="150"/>
                    </a:lnTo>
                    <a:lnTo>
                      <a:pt x="212" y="148"/>
                    </a:lnTo>
                    <a:lnTo>
                      <a:pt x="214" y="148"/>
                    </a:lnTo>
                    <a:lnTo>
                      <a:pt x="216" y="148"/>
                    </a:lnTo>
                    <a:lnTo>
                      <a:pt x="216" y="148"/>
                    </a:lnTo>
                    <a:lnTo>
                      <a:pt x="219" y="148"/>
                    </a:lnTo>
                    <a:lnTo>
                      <a:pt x="220" y="149"/>
                    </a:lnTo>
                    <a:lnTo>
                      <a:pt x="223" y="154"/>
                    </a:lnTo>
                    <a:lnTo>
                      <a:pt x="223" y="154"/>
                    </a:lnTo>
                    <a:lnTo>
                      <a:pt x="223" y="158"/>
                    </a:lnTo>
                    <a:lnTo>
                      <a:pt x="223" y="161"/>
                    </a:lnTo>
                    <a:lnTo>
                      <a:pt x="223" y="162"/>
                    </a:lnTo>
                    <a:lnTo>
                      <a:pt x="223" y="162"/>
                    </a:lnTo>
                    <a:lnTo>
                      <a:pt x="227" y="165"/>
                    </a:lnTo>
                    <a:lnTo>
                      <a:pt x="230" y="166"/>
                    </a:lnTo>
                    <a:lnTo>
                      <a:pt x="230" y="166"/>
                    </a:lnTo>
                    <a:lnTo>
                      <a:pt x="230" y="168"/>
                    </a:lnTo>
                    <a:lnTo>
                      <a:pt x="231" y="169"/>
                    </a:lnTo>
                    <a:lnTo>
                      <a:pt x="231" y="169"/>
                    </a:lnTo>
                    <a:lnTo>
                      <a:pt x="232" y="168"/>
                    </a:lnTo>
                    <a:lnTo>
                      <a:pt x="234" y="166"/>
                    </a:lnTo>
                    <a:lnTo>
                      <a:pt x="235" y="161"/>
                    </a:lnTo>
                    <a:lnTo>
                      <a:pt x="235" y="161"/>
                    </a:lnTo>
                    <a:lnTo>
                      <a:pt x="238" y="158"/>
                    </a:lnTo>
                    <a:lnTo>
                      <a:pt x="240" y="157"/>
                    </a:lnTo>
                    <a:lnTo>
                      <a:pt x="240" y="157"/>
                    </a:lnTo>
                    <a:lnTo>
                      <a:pt x="238" y="154"/>
                    </a:lnTo>
                    <a:lnTo>
                      <a:pt x="236" y="152"/>
                    </a:lnTo>
                    <a:lnTo>
                      <a:pt x="236" y="152"/>
                    </a:lnTo>
                    <a:lnTo>
                      <a:pt x="234" y="152"/>
                    </a:lnTo>
                    <a:lnTo>
                      <a:pt x="234" y="152"/>
                    </a:lnTo>
                    <a:lnTo>
                      <a:pt x="230" y="150"/>
                    </a:lnTo>
                    <a:lnTo>
                      <a:pt x="227" y="149"/>
                    </a:lnTo>
                    <a:lnTo>
                      <a:pt x="227" y="149"/>
                    </a:lnTo>
                    <a:lnTo>
                      <a:pt x="222" y="144"/>
                    </a:lnTo>
                    <a:lnTo>
                      <a:pt x="222" y="144"/>
                    </a:lnTo>
                    <a:lnTo>
                      <a:pt x="219" y="139"/>
                    </a:lnTo>
                    <a:lnTo>
                      <a:pt x="219" y="139"/>
                    </a:lnTo>
                    <a:lnTo>
                      <a:pt x="214" y="136"/>
                    </a:lnTo>
                    <a:lnTo>
                      <a:pt x="214" y="136"/>
                    </a:lnTo>
                    <a:lnTo>
                      <a:pt x="212" y="133"/>
                    </a:lnTo>
                    <a:lnTo>
                      <a:pt x="211" y="132"/>
                    </a:lnTo>
                    <a:lnTo>
                      <a:pt x="211" y="132"/>
                    </a:lnTo>
                    <a:lnTo>
                      <a:pt x="207" y="132"/>
                    </a:lnTo>
                    <a:lnTo>
                      <a:pt x="207" y="132"/>
                    </a:lnTo>
                    <a:lnTo>
                      <a:pt x="202" y="132"/>
                    </a:lnTo>
                    <a:lnTo>
                      <a:pt x="197" y="132"/>
                    </a:lnTo>
                    <a:lnTo>
                      <a:pt x="197" y="132"/>
                    </a:lnTo>
                    <a:lnTo>
                      <a:pt x="194" y="133"/>
                    </a:lnTo>
                    <a:lnTo>
                      <a:pt x="193" y="136"/>
                    </a:lnTo>
                    <a:lnTo>
                      <a:pt x="191" y="137"/>
                    </a:lnTo>
                    <a:lnTo>
                      <a:pt x="189" y="137"/>
                    </a:lnTo>
                    <a:lnTo>
                      <a:pt x="189" y="137"/>
                    </a:lnTo>
                    <a:lnTo>
                      <a:pt x="185" y="136"/>
                    </a:lnTo>
                    <a:lnTo>
                      <a:pt x="181" y="135"/>
                    </a:lnTo>
                    <a:lnTo>
                      <a:pt x="181" y="135"/>
                    </a:lnTo>
                    <a:lnTo>
                      <a:pt x="170" y="135"/>
                    </a:lnTo>
                    <a:lnTo>
                      <a:pt x="170" y="135"/>
                    </a:lnTo>
                    <a:lnTo>
                      <a:pt x="170" y="132"/>
                    </a:lnTo>
                    <a:lnTo>
                      <a:pt x="171" y="132"/>
                    </a:lnTo>
                    <a:lnTo>
                      <a:pt x="174" y="129"/>
                    </a:lnTo>
                    <a:lnTo>
                      <a:pt x="174" y="129"/>
                    </a:lnTo>
                    <a:lnTo>
                      <a:pt x="178" y="128"/>
                    </a:lnTo>
                    <a:lnTo>
                      <a:pt x="179" y="128"/>
                    </a:lnTo>
                    <a:lnTo>
                      <a:pt x="182" y="128"/>
                    </a:lnTo>
                    <a:lnTo>
                      <a:pt x="182" y="128"/>
                    </a:lnTo>
                    <a:lnTo>
                      <a:pt x="185" y="131"/>
                    </a:lnTo>
                    <a:lnTo>
                      <a:pt x="186" y="131"/>
                    </a:lnTo>
                    <a:lnTo>
                      <a:pt x="189" y="131"/>
                    </a:lnTo>
                    <a:lnTo>
                      <a:pt x="189" y="131"/>
                    </a:lnTo>
                    <a:lnTo>
                      <a:pt x="193" y="129"/>
                    </a:lnTo>
                    <a:lnTo>
                      <a:pt x="197" y="128"/>
                    </a:lnTo>
                    <a:lnTo>
                      <a:pt x="197" y="128"/>
                    </a:lnTo>
                    <a:lnTo>
                      <a:pt x="202" y="127"/>
                    </a:lnTo>
                    <a:lnTo>
                      <a:pt x="206" y="125"/>
                    </a:lnTo>
                    <a:lnTo>
                      <a:pt x="206" y="125"/>
                    </a:lnTo>
                    <a:lnTo>
                      <a:pt x="210" y="125"/>
                    </a:lnTo>
                    <a:lnTo>
                      <a:pt x="215" y="127"/>
                    </a:lnTo>
                    <a:lnTo>
                      <a:pt x="215" y="127"/>
                    </a:lnTo>
                    <a:lnTo>
                      <a:pt x="218" y="131"/>
                    </a:lnTo>
                    <a:lnTo>
                      <a:pt x="218" y="131"/>
                    </a:lnTo>
                    <a:lnTo>
                      <a:pt x="219" y="133"/>
                    </a:lnTo>
                    <a:lnTo>
                      <a:pt x="222" y="135"/>
                    </a:lnTo>
                    <a:lnTo>
                      <a:pt x="222" y="135"/>
                    </a:lnTo>
                    <a:lnTo>
                      <a:pt x="226" y="139"/>
                    </a:lnTo>
                    <a:lnTo>
                      <a:pt x="231" y="141"/>
                    </a:lnTo>
                    <a:lnTo>
                      <a:pt x="231" y="141"/>
                    </a:lnTo>
                    <a:lnTo>
                      <a:pt x="234" y="141"/>
                    </a:lnTo>
                    <a:lnTo>
                      <a:pt x="238" y="141"/>
                    </a:lnTo>
                    <a:lnTo>
                      <a:pt x="243" y="141"/>
                    </a:lnTo>
                    <a:lnTo>
                      <a:pt x="243" y="141"/>
                    </a:lnTo>
                    <a:lnTo>
                      <a:pt x="248" y="142"/>
                    </a:lnTo>
                    <a:lnTo>
                      <a:pt x="248" y="142"/>
                    </a:lnTo>
                    <a:lnTo>
                      <a:pt x="250" y="145"/>
                    </a:lnTo>
                    <a:lnTo>
                      <a:pt x="252" y="145"/>
                    </a:lnTo>
                    <a:lnTo>
                      <a:pt x="252" y="145"/>
                    </a:lnTo>
                    <a:lnTo>
                      <a:pt x="251" y="142"/>
                    </a:lnTo>
                    <a:lnTo>
                      <a:pt x="251" y="139"/>
                    </a:lnTo>
                    <a:lnTo>
                      <a:pt x="247" y="133"/>
                    </a:lnTo>
                    <a:close/>
                  </a:path>
                </a:pathLst>
              </a:custGeom>
              <a:solidFill>
                <a:schemeClr val="accent6">
                  <a:lumMod val="50000"/>
                </a:schemeClr>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20" name="Freeform 85">
                <a:extLst>
                  <a:ext uri="{FF2B5EF4-FFF2-40B4-BE49-F238E27FC236}">
                    <a16:creationId xmlns:a16="http://schemas.microsoft.com/office/drawing/2014/main" id="{5E33CD8A-F9FA-409E-AB73-175CB283D2F1}"/>
                  </a:ext>
                </a:extLst>
              </p:cNvPr>
              <p:cNvSpPr>
                <a:spLocks/>
              </p:cNvSpPr>
              <p:nvPr/>
            </p:nvSpPr>
            <p:spPr bwMode="auto">
              <a:xfrm>
                <a:off x="4909436" y="4562388"/>
                <a:ext cx="484079" cy="382269"/>
              </a:xfrm>
              <a:custGeom>
                <a:avLst/>
                <a:gdLst>
                  <a:gd name="T0" fmla="*/ 231 w 252"/>
                  <a:gd name="T1" fmla="*/ 112 h 199"/>
                  <a:gd name="T2" fmla="*/ 219 w 252"/>
                  <a:gd name="T3" fmla="*/ 94 h 199"/>
                  <a:gd name="T4" fmla="*/ 216 w 252"/>
                  <a:gd name="T5" fmla="*/ 71 h 199"/>
                  <a:gd name="T6" fmla="*/ 222 w 252"/>
                  <a:gd name="T7" fmla="*/ 62 h 199"/>
                  <a:gd name="T8" fmla="*/ 207 w 252"/>
                  <a:gd name="T9" fmla="*/ 55 h 199"/>
                  <a:gd name="T10" fmla="*/ 195 w 252"/>
                  <a:gd name="T11" fmla="*/ 43 h 199"/>
                  <a:gd name="T12" fmla="*/ 190 w 252"/>
                  <a:gd name="T13" fmla="*/ 27 h 199"/>
                  <a:gd name="T14" fmla="*/ 179 w 252"/>
                  <a:gd name="T15" fmla="*/ 12 h 199"/>
                  <a:gd name="T16" fmla="*/ 161 w 252"/>
                  <a:gd name="T17" fmla="*/ 1 h 199"/>
                  <a:gd name="T18" fmla="*/ 153 w 252"/>
                  <a:gd name="T19" fmla="*/ 8 h 199"/>
                  <a:gd name="T20" fmla="*/ 131 w 252"/>
                  <a:gd name="T21" fmla="*/ 9 h 199"/>
                  <a:gd name="T22" fmla="*/ 111 w 252"/>
                  <a:gd name="T23" fmla="*/ 14 h 199"/>
                  <a:gd name="T24" fmla="*/ 98 w 252"/>
                  <a:gd name="T25" fmla="*/ 14 h 199"/>
                  <a:gd name="T26" fmla="*/ 90 w 252"/>
                  <a:gd name="T27" fmla="*/ 14 h 199"/>
                  <a:gd name="T28" fmla="*/ 71 w 252"/>
                  <a:gd name="T29" fmla="*/ 6 h 199"/>
                  <a:gd name="T30" fmla="*/ 62 w 252"/>
                  <a:gd name="T31" fmla="*/ 13 h 199"/>
                  <a:gd name="T32" fmla="*/ 42 w 252"/>
                  <a:gd name="T33" fmla="*/ 17 h 199"/>
                  <a:gd name="T34" fmla="*/ 20 w 252"/>
                  <a:gd name="T35" fmla="*/ 25 h 199"/>
                  <a:gd name="T36" fmla="*/ 18 w 252"/>
                  <a:gd name="T37" fmla="*/ 50 h 199"/>
                  <a:gd name="T38" fmla="*/ 0 w 252"/>
                  <a:gd name="T39" fmla="*/ 71 h 199"/>
                  <a:gd name="T40" fmla="*/ 9 w 252"/>
                  <a:gd name="T41" fmla="*/ 80 h 199"/>
                  <a:gd name="T42" fmla="*/ 18 w 252"/>
                  <a:gd name="T43" fmla="*/ 84 h 199"/>
                  <a:gd name="T44" fmla="*/ 34 w 252"/>
                  <a:gd name="T45" fmla="*/ 95 h 199"/>
                  <a:gd name="T46" fmla="*/ 51 w 252"/>
                  <a:gd name="T47" fmla="*/ 115 h 199"/>
                  <a:gd name="T48" fmla="*/ 40 w 252"/>
                  <a:gd name="T49" fmla="*/ 128 h 199"/>
                  <a:gd name="T50" fmla="*/ 41 w 252"/>
                  <a:gd name="T51" fmla="*/ 140 h 199"/>
                  <a:gd name="T52" fmla="*/ 50 w 252"/>
                  <a:gd name="T53" fmla="*/ 142 h 199"/>
                  <a:gd name="T54" fmla="*/ 59 w 252"/>
                  <a:gd name="T55" fmla="*/ 160 h 199"/>
                  <a:gd name="T56" fmla="*/ 73 w 252"/>
                  <a:gd name="T57" fmla="*/ 169 h 199"/>
                  <a:gd name="T58" fmla="*/ 86 w 252"/>
                  <a:gd name="T59" fmla="*/ 186 h 199"/>
                  <a:gd name="T60" fmla="*/ 91 w 252"/>
                  <a:gd name="T61" fmla="*/ 195 h 199"/>
                  <a:gd name="T62" fmla="*/ 105 w 252"/>
                  <a:gd name="T63" fmla="*/ 195 h 199"/>
                  <a:gd name="T64" fmla="*/ 117 w 252"/>
                  <a:gd name="T65" fmla="*/ 198 h 199"/>
                  <a:gd name="T66" fmla="*/ 126 w 252"/>
                  <a:gd name="T67" fmla="*/ 199 h 199"/>
                  <a:gd name="T68" fmla="*/ 137 w 252"/>
                  <a:gd name="T69" fmla="*/ 191 h 199"/>
                  <a:gd name="T70" fmla="*/ 151 w 252"/>
                  <a:gd name="T71" fmla="*/ 168 h 199"/>
                  <a:gd name="T72" fmla="*/ 167 w 252"/>
                  <a:gd name="T73" fmla="*/ 172 h 199"/>
                  <a:gd name="T74" fmla="*/ 173 w 252"/>
                  <a:gd name="T75" fmla="*/ 160 h 199"/>
                  <a:gd name="T76" fmla="*/ 185 w 252"/>
                  <a:gd name="T77" fmla="*/ 165 h 199"/>
                  <a:gd name="T78" fmla="*/ 197 w 252"/>
                  <a:gd name="T79" fmla="*/ 165 h 199"/>
                  <a:gd name="T80" fmla="*/ 203 w 252"/>
                  <a:gd name="T81" fmla="*/ 156 h 199"/>
                  <a:gd name="T82" fmla="*/ 212 w 252"/>
                  <a:gd name="T83" fmla="*/ 148 h 199"/>
                  <a:gd name="T84" fmla="*/ 223 w 252"/>
                  <a:gd name="T85" fmla="*/ 154 h 199"/>
                  <a:gd name="T86" fmla="*/ 230 w 252"/>
                  <a:gd name="T87" fmla="*/ 166 h 199"/>
                  <a:gd name="T88" fmla="*/ 235 w 252"/>
                  <a:gd name="T89" fmla="*/ 161 h 199"/>
                  <a:gd name="T90" fmla="*/ 234 w 252"/>
                  <a:gd name="T91" fmla="*/ 152 h 199"/>
                  <a:gd name="T92" fmla="*/ 219 w 252"/>
                  <a:gd name="T93" fmla="*/ 139 h 199"/>
                  <a:gd name="T94" fmla="*/ 207 w 252"/>
                  <a:gd name="T95" fmla="*/ 132 h 199"/>
                  <a:gd name="T96" fmla="*/ 191 w 252"/>
                  <a:gd name="T97" fmla="*/ 137 h 199"/>
                  <a:gd name="T98" fmla="*/ 170 w 252"/>
                  <a:gd name="T99" fmla="*/ 135 h 199"/>
                  <a:gd name="T100" fmla="*/ 182 w 252"/>
                  <a:gd name="T101" fmla="*/ 128 h 199"/>
                  <a:gd name="T102" fmla="*/ 197 w 252"/>
                  <a:gd name="T103" fmla="*/ 128 h 199"/>
                  <a:gd name="T104" fmla="*/ 215 w 252"/>
                  <a:gd name="T105" fmla="*/ 127 h 199"/>
                  <a:gd name="T106" fmla="*/ 231 w 252"/>
                  <a:gd name="T107" fmla="*/ 141 h 199"/>
                  <a:gd name="T108" fmla="*/ 248 w 252"/>
                  <a:gd name="T109" fmla="*/ 14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2" h="199">
                    <a:moveTo>
                      <a:pt x="247" y="133"/>
                    </a:moveTo>
                    <a:lnTo>
                      <a:pt x="247" y="133"/>
                    </a:lnTo>
                    <a:lnTo>
                      <a:pt x="243" y="127"/>
                    </a:lnTo>
                    <a:lnTo>
                      <a:pt x="238" y="120"/>
                    </a:lnTo>
                    <a:lnTo>
                      <a:pt x="238" y="120"/>
                    </a:lnTo>
                    <a:lnTo>
                      <a:pt x="231" y="112"/>
                    </a:lnTo>
                    <a:lnTo>
                      <a:pt x="231" y="112"/>
                    </a:lnTo>
                    <a:lnTo>
                      <a:pt x="226" y="107"/>
                    </a:lnTo>
                    <a:lnTo>
                      <a:pt x="226" y="107"/>
                    </a:lnTo>
                    <a:lnTo>
                      <a:pt x="223" y="104"/>
                    </a:lnTo>
                    <a:lnTo>
                      <a:pt x="220" y="100"/>
                    </a:lnTo>
                    <a:lnTo>
                      <a:pt x="220" y="100"/>
                    </a:lnTo>
                    <a:lnTo>
                      <a:pt x="219" y="94"/>
                    </a:lnTo>
                    <a:lnTo>
                      <a:pt x="219" y="94"/>
                    </a:lnTo>
                    <a:lnTo>
                      <a:pt x="215" y="87"/>
                    </a:lnTo>
                    <a:lnTo>
                      <a:pt x="215" y="87"/>
                    </a:lnTo>
                    <a:lnTo>
                      <a:pt x="215" y="83"/>
                    </a:lnTo>
                    <a:lnTo>
                      <a:pt x="215" y="79"/>
                    </a:lnTo>
                    <a:lnTo>
                      <a:pt x="215" y="79"/>
                    </a:lnTo>
                    <a:lnTo>
                      <a:pt x="215" y="74"/>
                    </a:lnTo>
                    <a:lnTo>
                      <a:pt x="216" y="71"/>
                    </a:lnTo>
                    <a:lnTo>
                      <a:pt x="218" y="70"/>
                    </a:lnTo>
                    <a:lnTo>
                      <a:pt x="218" y="70"/>
                    </a:lnTo>
                    <a:lnTo>
                      <a:pt x="222" y="67"/>
                    </a:lnTo>
                    <a:lnTo>
                      <a:pt x="223" y="66"/>
                    </a:lnTo>
                    <a:lnTo>
                      <a:pt x="223" y="63"/>
                    </a:lnTo>
                    <a:lnTo>
                      <a:pt x="223" y="63"/>
                    </a:lnTo>
                    <a:lnTo>
                      <a:pt x="222" y="62"/>
                    </a:lnTo>
                    <a:lnTo>
                      <a:pt x="220" y="60"/>
                    </a:lnTo>
                    <a:lnTo>
                      <a:pt x="220" y="60"/>
                    </a:lnTo>
                    <a:lnTo>
                      <a:pt x="214" y="59"/>
                    </a:lnTo>
                    <a:lnTo>
                      <a:pt x="214" y="59"/>
                    </a:lnTo>
                    <a:lnTo>
                      <a:pt x="211" y="58"/>
                    </a:lnTo>
                    <a:lnTo>
                      <a:pt x="211" y="58"/>
                    </a:lnTo>
                    <a:lnTo>
                      <a:pt x="207" y="55"/>
                    </a:lnTo>
                    <a:lnTo>
                      <a:pt x="206" y="51"/>
                    </a:lnTo>
                    <a:lnTo>
                      <a:pt x="206" y="51"/>
                    </a:lnTo>
                    <a:lnTo>
                      <a:pt x="203" y="49"/>
                    </a:lnTo>
                    <a:lnTo>
                      <a:pt x="200" y="47"/>
                    </a:lnTo>
                    <a:lnTo>
                      <a:pt x="200" y="47"/>
                    </a:lnTo>
                    <a:lnTo>
                      <a:pt x="198" y="46"/>
                    </a:lnTo>
                    <a:lnTo>
                      <a:pt x="195" y="43"/>
                    </a:lnTo>
                    <a:lnTo>
                      <a:pt x="195" y="43"/>
                    </a:lnTo>
                    <a:lnTo>
                      <a:pt x="194" y="39"/>
                    </a:lnTo>
                    <a:lnTo>
                      <a:pt x="191" y="35"/>
                    </a:lnTo>
                    <a:lnTo>
                      <a:pt x="191" y="35"/>
                    </a:lnTo>
                    <a:lnTo>
                      <a:pt x="191" y="31"/>
                    </a:lnTo>
                    <a:lnTo>
                      <a:pt x="190" y="27"/>
                    </a:lnTo>
                    <a:lnTo>
                      <a:pt x="190" y="27"/>
                    </a:lnTo>
                    <a:lnTo>
                      <a:pt x="186" y="23"/>
                    </a:lnTo>
                    <a:lnTo>
                      <a:pt x="185" y="22"/>
                    </a:lnTo>
                    <a:lnTo>
                      <a:pt x="183" y="19"/>
                    </a:lnTo>
                    <a:lnTo>
                      <a:pt x="183" y="19"/>
                    </a:lnTo>
                    <a:lnTo>
                      <a:pt x="183" y="17"/>
                    </a:lnTo>
                    <a:lnTo>
                      <a:pt x="183" y="17"/>
                    </a:lnTo>
                    <a:lnTo>
                      <a:pt x="179" y="12"/>
                    </a:lnTo>
                    <a:lnTo>
                      <a:pt x="179" y="12"/>
                    </a:lnTo>
                    <a:lnTo>
                      <a:pt x="177" y="9"/>
                    </a:lnTo>
                    <a:lnTo>
                      <a:pt x="173" y="9"/>
                    </a:lnTo>
                    <a:lnTo>
                      <a:pt x="173" y="9"/>
                    </a:lnTo>
                    <a:lnTo>
                      <a:pt x="167" y="6"/>
                    </a:lnTo>
                    <a:lnTo>
                      <a:pt x="167" y="6"/>
                    </a:lnTo>
                    <a:lnTo>
                      <a:pt x="161" y="1"/>
                    </a:lnTo>
                    <a:lnTo>
                      <a:pt x="161" y="1"/>
                    </a:lnTo>
                    <a:lnTo>
                      <a:pt x="155" y="0"/>
                    </a:lnTo>
                    <a:lnTo>
                      <a:pt x="155" y="0"/>
                    </a:lnTo>
                    <a:lnTo>
                      <a:pt x="157" y="4"/>
                    </a:lnTo>
                    <a:lnTo>
                      <a:pt x="155" y="6"/>
                    </a:lnTo>
                    <a:lnTo>
                      <a:pt x="155" y="6"/>
                    </a:lnTo>
                    <a:lnTo>
                      <a:pt x="153" y="8"/>
                    </a:lnTo>
                    <a:lnTo>
                      <a:pt x="150" y="9"/>
                    </a:lnTo>
                    <a:lnTo>
                      <a:pt x="145" y="6"/>
                    </a:lnTo>
                    <a:lnTo>
                      <a:pt x="145" y="6"/>
                    </a:lnTo>
                    <a:lnTo>
                      <a:pt x="141" y="6"/>
                    </a:lnTo>
                    <a:lnTo>
                      <a:pt x="138" y="8"/>
                    </a:lnTo>
                    <a:lnTo>
                      <a:pt x="131" y="9"/>
                    </a:lnTo>
                    <a:lnTo>
                      <a:pt x="131" y="9"/>
                    </a:lnTo>
                    <a:lnTo>
                      <a:pt x="126" y="9"/>
                    </a:lnTo>
                    <a:lnTo>
                      <a:pt x="119" y="9"/>
                    </a:lnTo>
                    <a:lnTo>
                      <a:pt x="119" y="9"/>
                    </a:lnTo>
                    <a:lnTo>
                      <a:pt x="115" y="13"/>
                    </a:lnTo>
                    <a:lnTo>
                      <a:pt x="114" y="14"/>
                    </a:lnTo>
                    <a:lnTo>
                      <a:pt x="111" y="14"/>
                    </a:lnTo>
                    <a:lnTo>
                      <a:pt x="111" y="14"/>
                    </a:lnTo>
                    <a:lnTo>
                      <a:pt x="109" y="14"/>
                    </a:lnTo>
                    <a:lnTo>
                      <a:pt x="107" y="12"/>
                    </a:lnTo>
                    <a:lnTo>
                      <a:pt x="105" y="10"/>
                    </a:lnTo>
                    <a:lnTo>
                      <a:pt x="102" y="10"/>
                    </a:lnTo>
                    <a:lnTo>
                      <a:pt x="102" y="10"/>
                    </a:lnTo>
                    <a:lnTo>
                      <a:pt x="99" y="13"/>
                    </a:lnTo>
                    <a:lnTo>
                      <a:pt x="98" y="14"/>
                    </a:lnTo>
                    <a:lnTo>
                      <a:pt x="98" y="14"/>
                    </a:lnTo>
                    <a:lnTo>
                      <a:pt x="97" y="14"/>
                    </a:lnTo>
                    <a:lnTo>
                      <a:pt x="95" y="14"/>
                    </a:lnTo>
                    <a:lnTo>
                      <a:pt x="94" y="13"/>
                    </a:lnTo>
                    <a:lnTo>
                      <a:pt x="94" y="13"/>
                    </a:lnTo>
                    <a:lnTo>
                      <a:pt x="91" y="14"/>
                    </a:lnTo>
                    <a:lnTo>
                      <a:pt x="90" y="14"/>
                    </a:lnTo>
                    <a:lnTo>
                      <a:pt x="87" y="13"/>
                    </a:lnTo>
                    <a:lnTo>
                      <a:pt x="87" y="13"/>
                    </a:lnTo>
                    <a:lnTo>
                      <a:pt x="82" y="9"/>
                    </a:lnTo>
                    <a:lnTo>
                      <a:pt x="82" y="9"/>
                    </a:lnTo>
                    <a:lnTo>
                      <a:pt x="77" y="6"/>
                    </a:lnTo>
                    <a:lnTo>
                      <a:pt x="71" y="6"/>
                    </a:lnTo>
                    <a:lnTo>
                      <a:pt x="71" y="6"/>
                    </a:lnTo>
                    <a:lnTo>
                      <a:pt x="69" y="8"/>
                    </a:lnTo>
                    <a:lnTo>
                      <a:pt x="67" y="9"/>
                    </a:lnTo>
                    <a:lnTo>
                      <a:pt x="67" y="13"/>
                    </a:lnTo>
                    <a:lnTo>
                      <a:pt x="67" y="13"/>
                    </a:lnTo>
                    <a:lnTo>
                      <a:pt x="63" y="13"/>
                    </a:lnTo>
                    <a:lnTo>
                      <a:pt x="63" y="13"/>
                    </a:lnTo>
                    <a:lnTo>
                      <a:pt x="62" y="13"/>
                    </a:lnTo>
                    <a:lnTo>
                      <a:pt x="61" y="14"/>
                    </a:lnTo>
                    <a:lnTo>
                      <a:pt x="61" y="14"/>
                    </a:lnTo>
                    <a:lnTo>
                      <a:pt x="57" y="17"/>
                    </a:lnTo>
                    <a:lnTo>
                      <a:pt x="53" y="17"/>
                    </a:lnTo>
                    <a:lnTo>
                      <a:pt x="53" y="17"/>
                    </a:lnTo>
                    <a:lnTo>
                      <a:pt x="48" y="16"/>
                    </a:lnTo>
                    <a:lnTo>
                      <a:pt x="42" y="17"/>
                    </a:lnTo>
                    <a:lnTo>
                      <a:pt x="38" y="17"/>
                    </a:lnTo>
                    <a:lnTo>
                      <a:pt x="33" y="19"/>
                    </a:lnTo>
                    <a:lnTo>
                      <a:pt x="33" y="19"/>
                    </a:lnTo>
                    <a:lnTo>
                      <a:pt x="28" y="21"/>
                    </a:lnTo>
                    <a:lnTo>
                      <a:pt x="22" y="22"/>
                    </a:lnTo>
                    <a:lnTo>
                      <a:pt x="22" y="22"/>
                    </a:lnTo>
                    <a:lnTo>
                      <a:pt x="20" y="25"/>
                    </a:lnTo>
                    <a:lnTo>
                      <a:pt x="20" y="27"/>
                    </a:lnTo>
                    <a:lnTo>
                      <a:pt x="20" y="34"/>
                    </a:lnTo>
                    <a:lnTo>
                      <a:pt x="20" y="34"/>
                    </a:lnTo>
                    <a:lnTo>
                      <a:pt x="20" y="42"/>
                    </a:lnTo>
                    <a:lnTo>
                      <a:pt x="20" y="46"/>
                    </a:lnTo>
                    <a:lnTo>
                      <a:pt x="18" y="50"/>
                    </a:lnTo>
                    <a:lnTo>
                      <a:pt x="18" y="50"/>
                    </a:lnTo>
                    <a:lnTo>
                      <a:pt x="16" y="53"/>
                    </a:lnTo>
                    <a:lnTo>
                      <a:pt x="13" y="55"/>
                    </a:lnTo>
                    <a:lnTo>
                      <a:pt x="6" y="59"/>
                    </a:lnTo>
                    <a:lnTo>
                      <a:pt x="4" y="62"/>
                    </a:lnTo>
                    <a:lnTo>
                      <a:pt x="1" y="64"/>
                    </a:lnTo>
                    <a:lnTo>
                      <a:pt x="0" y="67"/>
                    </a:lnTo>
                    <a:lnTo>
                      <a:pt x="0" y="71"/>
                    </a:lnTo>
                    <a:lnTo>
                      <a:pt x="0" y="71"/>
                    </a:lnTo>
                    <a:lnTo>
                      <a:pt x="1" y="74"/>
                    </a:lnTo>
                    <a:lnTo>
                      <a:pt x="2" y="75"/>
                    </a:lnTo>
                    <a:lnTo>
                      <a:pt x="5" y="76"/>
                    </a:lnTo>
                    <a:lnTo>
                      <a:pt x="5" y="76"/>
                    </a:lnTo>
                    <a:lnTo>
                      <a:pt x="8" y="78"/>
                    </a:lnTo>
                    <a:lnTo>
                      <a:pt x="9" y="80"/>
                    </a:lnTo>
                    <a:lnTo>
                      <a:pt x="9" y="80"/>
                    </a:lnTo>
                    <a:lnTo>
                      <a:pt x="10" y="83"/>
                    </a:lnTo>
                    <a:lnTo>
                      <a:pt x="13" y="84"/>
                    </a:lnTo>
                    <a:lnTo>
                      <a:pt x="13" y="84"/>
                    </a:lnTo>
                    <a:lnTo>
                      <a:pt x="16" y="84"/>
                    </a:lnTo>
                    <a:lnTo>
                      <a:pt x="18" y="84"/>
                    </a:lnTo>
                    <a:lnTo>
                      <a:pt x="18" y="84"/>
                    </a:lnTo>
                    <a:lnTo>
                      <a:pt x="20" y="86"/>
                    </a:lnTo>
                    <a:lnTo>
                      <a:pt x="21" y="88"/>
                    </a:lnTo>
                    <a:lnTo>
                      <a:pt x="24" y="91"/>
                    </a:lnTo>
                    <a:lnTo>
                      <a:pt x="25" y="92"/>
                    </a:lnTo>
                    <a:lnTo>
                      <a:pt x="25" y="92"/>
                    </a:lnTo>
                    <a:lnTo>
                      <a:pt x="30" y="94"/>
                    </a:lnTo>
                    <a:lnTo>
                      <a:pt x="34" y="95"/>
                    </a:lnTo>
                    <a:lnTo>
                      <a:pt x="34" y="95"/>
                    </a:lnTo>
                    <a:lnTo>
                      <a:pt x="40" y="100"/>
                    </a:lnTo>
                    <a:lnTo>
                      <a:pt x="40" y="100"/>
                    </a:lnTo>
                    <a:lnTo>
                      <a:pt x="45" y="108"/>
                    </a:lnTo>
                    <a:lnTo>
                      <a:pt x="51" y="115"/>
                    </a:lnTo>
                    <a:lnTo>
                      <a:pt x="51" y="115"/>
                    </a:lnTo>
                    <a:lnTo>
                      <a:pt x="51" y="115"/>
                    </a:lnTo>
                    <a:lnTo>
                      <a:pt x="51" y="115"/>
                    </a:lnTo>
                    <a:lnTo>
                      <a:pt x="50" y="116"/>
                    </a:lnTo>
                    <a:lnTo>
                      <a:pt x="50" y="116"/>
                    </a:lnTo>
                    <a:lnTo>
                      <a:pt x="45" y="120"/>
                    </a:lnTo>
                    <a:lnTo>
                      <a:pt x="45" y="120"/>
                    </a:lnTo>
                    <a:lnTo>
                      <a:pt x="41" y="124"/>
                    </a:lnTo>
                    <a:lnTo>
                      <a:pt x="40" y="128"/>
                    </a:lnTo>
                    <a:lnTo>
                      <a:pt x="40" y="128"/>
                    </a:lnTo>
                    <a:lnTo>
                      <a:pt x="40" y="131"/>
                    </a:lnTo>
                    <a:lnTo>
                      <a:pt x="38" y="133"/>
                    </a:lnTo>
                    <a:lnTo>
                      <a:pt x="38" y="133"/>
                    </a:lnTo>
                    <a:lnTo>
                      <a:pt x="38" y="137"/>
                    </a:lnTo>
                    <a:lnTo>
                      <a:pt x="41" y="140"/>
                    </a:lnTo>
                    <a:lnTo>
                      <a:pt x="41" y="140"/>
                    </a:lnTo>
                    <a:lnTo>
                      <a:pt x="42" y="141"/>
                    </a:lnTo>
                    <a:lnTo>
                      <a:pt x="44" y="140"/>
                    </a:lnTo>
                    <a:lnTo>
                      <a:pt x="45" y="140"/>
                    </a:lnTo>
                    <a:lnTo>
                      <a:pt x="48" y="140"/>
                    </a:lnTo>
                    <a:lnTo>
                      <a:pt x="48" y="140"/>
                    </a:lnTo>
                    <a:lnTo>
                      <a:pt x="49" y="140"/>
                    </a:lnTo>
                    <a:lnTo>
                      <a:pt x="50" y="142"/>
                    </a:lnTo>
                    <a:lnTo>
                      <a:pt x="51" y="146"/>
                    </a:lnTo>
                    <a:lnTo>
                      <a:pt x="51" y="146"/>
                    </a:lnTo>
                    <a:lnTo>
                      <a:pt x="53" y="150"/>
                    </a:lnTo>
                    <a:lnTo>
                      <a:pt x="55" y="153"/>
                    </a:lnTo>
                    <a:lnTo>
                      <a:pt x="55" y="153"/>
                    </a:lnTo>
                    <a:lnTo>
                      <a:pt x="57" y="157"/>
                    </a:lnTo>
                    <a:lnTo>
                      <a:pt x="59" y="160"/>
                    </a:lnTo>
                    <a:lnTo>
                      <a:pt x="59" y="160"/>
                    </a:lnTo>
                    <a:lnTo>
                      <a:pt x="63" y="164"/>
                    </a:lnTo>
                    <a:lnTo>
                      <a:pt x="63" y="164"/>
                    </a:lnTo>
                    <a:lnTo>
                      <a:pt x="69" y="164"/>
                    </a:lnTo>
                    <a:lnTo>
                      <a:pt x="69" y="164"/>
                    </a:lnTo>
                    <a:lnTo>
                      <a:pt x="70" y="166"/>
                    </a:lnTo>
                    <a:lnTo>
                      <a:pt x="73" y="169"/>
                    </a:lnTo>
                    <a:lnTo>
                      <a:pt x="73" y="169"/>
                    </a:lnTo>
                    <a:lnTo>
                      <a:pt x="78" y="174"/>
                    </a:lnTo>
                    <a:lnTo>
                      <a:pt x="82" y="181"/>
                    </a:lnTo>
                    <a:lnTo>
                      <a:pt x="82" y="181"/>
                    </a:lnTo>
                    <a:lnTo>
                      <a:pt x="85" y="183"/>
                    </a:lnTo>
                    <a:lnTo>
                      <a:pt x="86" y="186"/>
                    </a:lnTo>
                    <a:lnTo>
                      <a:pt x="86" y="186"/>
                    </a:lnTo>
                    <a:lnTo>
                      <a:pt x="86" y="190"/>
                    </a:lnTo>
                    <a:lnTo>
                      <a:pt x="86" y="190"/>
                    </a:lnTo>
                    <a:lnTo>
                      <a:pt x="87" y="191"/>
                    </a:lnTo>
                    <a:lnTo>
                      <a:pt x="89" y="191"/>
                    </a:lnTo>
                    <a:lnTo>
                      <a:pt x="91" y="193"/>
                    </a:lnTo>
                    <a:lnTo>
                      <a:pt x="91" y="193"/>
                    </a:lnTo>
                    <a:lnTo>
                      <a:pt x="91" y="195"/>
                    </a:lnTo>
                    <a:lnTo>
                      <a:pt x="90" y="198"/>
                    </a:lnTo>
                    <a:lnTo>
                      <a:pt x="90" y="198"/>
                    </a:lnTo>
                    <a:lnTo>
                      <a:pt x="95" y="198"/>
                    </a:lnTo>
                    <a:lnTo>
                      <a:pt x="99" y="198"/>
                    </a:lnTo>
                    <a:lnTo>
                      <a:pt x="99" y="198"/>
                    </a:lnTo>
                    <a:lnTo>
                      <a:pt x="102" y="197"/>
                    </a:lnTo>
                    <a:lnTo>
                      <a:pt x="105" y="195"/>
                    </a:lnTo>
                    <a:lnTo>
                      <a:pt x="106" y="194"/>
                    </a:lnTo>
                    <a:lnTo>
                      <a:pt x="109" y="194"/>
                    </a:lnTo>
                    <a:lnTo>
                      <a:pt x="109" y="194"/>
                    </a:lnTo>
                    <a:lnTo>
                      <a:pt x="111" y="195"/>
                    </a:lnTo>
                    <a:lnTo>
                      <a:pt x="113" y="197"/>
                    </a:lnTo>
                    <a:lnTo>
                      <a:pt x="114" y="198"/>
                    </a:lnTo>
                    <a:lnTo>
                      <a:pt x="117" y="198"/>
                    </a:lnTo>
                    <a:lnTo>
                      <a:pt x="117" y="198"/>
                    </a:lnTo>
                    <a:lnTo>
                      <a:pt x="121" y="195"/>
                    </a:lnTo>
                    <a:lnTo>
                      <a:pt x="121" y="195"/>
                    </a:lnTo>
                    <a:lnTo>
                      <a:pt x="123" y="197"/>
                    </a:lnTo>
                    <a:lnTo>
                      <a:pt x="123" y="197"/>
                    </a:lnTo>
                    <a:lnTo>
                      <a:pt x="126" y="199"/>
                    </a:lnTo>
                    <a:lnTo>
                      <a:pt x="126" y="199"/>
                    </a:lnTo>
                    <a:lnTo>
                      <a:pt x="130" y="199"/>
                    </a:lnTo>
                    <a:lnTo>
                      <a:pt x="134" y="199"/>
                    </a:lnTo>
                    <a:lnTo>
                      <a:pt x="134" y="199"/>
                    </a:lnTo>
                    <a:lnTo>
                      <a:pt x="133" y="198"/>
                    </a:lnTo>
                    <a:lnTo>
                      <a:pt x="133" y="198"/>
                    </a:lnTo>
                    <a:lnTo>
                      <a:pt x="134" y="194"/>
                    </a:lnTo>
                    <a:lnTo>
                      <a:pt x="137" y="191"/>
                    </a:lnTo>
                    <a:lnTo>
                      <a:pt x="141" y="186"/>
                    </a:lnTo>
                    <a:lnTo>
                      <a:pt x="141" y="186"/>
                    </a:lnTo>
                    <a:lnTo>
                      <a:pt x="145" y="180"/>
                    </a:lnTo>
                    <a:lnTo>
                      <a:pt x="149" y="172"/>
                    </a:lnTo>
                    <a:lnTo>
                      <a:pt x="149" y="172"/>
                    </a:lnTo>
                    <a:lnTo>
                      <a:pt x="150" y="169"/>
                    </a:lnTo>
                    <a:lnTo>
                      <a:pt x="151" y="168"/>
                    </a:lnTo>
                    <a:lnTo>
                      <a:pt x="151" y="168"/>
                    </a:lnTo>
                    <a:lnTo>
                      <a:pt x="154" y="168"/>
                    </a:lnTo>
                    <a:lnTo>
                      <a:pt x="157" y="169"/>
                    </a:lnTo>
                    <a:lnTo>
                      <a:pt x="157" y="169"/>
                    </a:lnTo>
                    <a:lnTo>
                      <a:pt x="162" y="170"/>
                    </a:lnTo>
                    <a:lnTo>
                      <a:pt x="167" y="172"/>
                    </a:lnTo>
                    <a:lnTo>
                      <a:pt x="167" y="172"/>
                    </a:lnTo>
                    <a:lnTo>
                      <a:pt x="167" y="170"/>
                    </a:lnTo>
                    <a:lnTo>
                      <a:pt x="167" y="170"/>
                    </a:lnTo>
                    <a:lnTo>
                      <a:pt x="169" y="168"/>
                    </a:lnTo>
                    <a:lnTo>
                      <a:pt x="171" y="166"/>
                    </a:lnTo>
                    <a:lnTo>
                      <a:pt x="171" y="166"/>
                    </a:lnTo>
                    <a:lnTo>
                      <a:pt x="173" y="162"/>
                    </a:lnTo>
                    <a:lnTo>
                      <a:pt x="173" y="160"/>
                    </a:lnTo>
                    <a:lnTo>
                      <a:pt x="174" y="158"/>
                    </a:lnTo>
                    <a:lnTo>
                      <a:pt x="174" y="158"/>
                    </a:lnTo>
                    <a:lnTo>
                      <a:pt x="178" y="158"/>
                    </a:lnTo>
                    <a:lnTo>
                      <a:pt x="182" y="161"/>
                    </a:lnTo>
                    <a:lnTo>
                      <a:pt x="182" y="161"/>
                    </a:lnTo>
                    <a:lnTo>
                      <a:pt x="185" y="165"/>
                    </a:lnTo>
                    <a:lnTo>
                      <a:pt x="185" y="165"/>
                    </a:lnTo>
                    <a:lnTo>
                      <a:pt x="186" y="168"/>
                    </a:lnTo>
                    <a:lnTo>
                      <a:pt x="189" y="169"/>
                    </a:lnTo>
                    <a:lnTo>
                      <a:pt x="191" y="168"/>
                    </a:lnTo>
                    <a:lnTo>
                      <a:pt x="194" y="166"/>
                    </a:lnTo>
                    <a:lnTo>
                      <a:pt x="194" y="166"/>
                    </a:lnTo>
                    <a:lnTo>
                      <a:pt x="197" y="165"/>
                    </a:lnTo>
                    <a:lnTo>
                      <a:pt x="197" y="165"/>
                    </a:lnTo>
                    <a:lnTo>
                      <a:pt x="198" y="162"/>
                    </a:lnTo>
                    <a:lnTo>
                      <a:pt x="198" y="162"/>
                    </a:lnTo>
                    <a:lnTo>
                      <a:pt x="200" y="161"/>
                    </a:lnTo>
                    <a:lnTo>
                      <a:pt x="203" y="161"/>
                    </a:lnTo>
                    <a:lnTo>
                      <a:pt x="204" y="160"/>
                    </a:lnTo>
                    <a:lnTo>
                      <a:pt x="203" y="156"/>
                    </a:lnTo>
                    <a:lnTo>
                      <a:pt x="203" y="156"/>
                    </a:lnTo>
                    <a:lnTo>
                      <a:pt x="202" y="154"/>
                    </a:lnTo>
                    <a:lnTo>
                      <a:pt x="202" y="153"/>
                    </a:lnTo>
                    <a:lnTo>
                      <a:pt x="202" y="153"/>
                    </a:lnTo>
                    <a:lnTo>
                      <a:pt x="204" y="152"/>
                    </a:lnTo>
                    <a:lnTo>
                      <a:pt x="208" y="150"/>
                    </a:lnTo>
                    <a:lnTo>
                      <a:pt x="208" y="150"/>
                    </a:lnTo>
                    <a:lnTo>
                      <a:pt x="212" y="148"/>
                    </a:lnTo>
                    <a:lnTo>
                      <a:pt x="214" y="148"/>
                    </a:lnTo>
                    <a:lnTo>
                      <a:pt x="216" y="148"/>
                    </a:lnTo>
                    <a:lnTo>
                      <a:pt x="216" y="148"/>
                    </a:lnTo>
                    <a:lnTo>
                      <a:pt x="219" y="148"/>
                    </a:lnTo>
                    <a:lnTo>
                      <a:pt x="220" y="149"/>
                    </a:lnTo>
                    <a:lnTo>
                      <a:pt x="223" y="154"/>
                    </a:lnTo>
                    <a:lnTo>
                      <a:pt x="223" y="154"/>
                    </a:lnTo>
                    <a:lnTo>
                      <a:pt x="223" y="158"/>
                    </a:lnTo>
                    <a:lnTo>
                      <a:pt x="223" y="161"/>
                    </a:lnTo>
                    <a:lnTo>
                      <a:pt x="223" y="162"/>
                    </a:lnTo>
                    <a:lnTo>
                      <a:pt x="223" y="162"/>
                    </a:lnTo>
                    <a:lnTo>
                      <a:pt x="227" y="165"/>
                    </a:lnTo>
                    <a:lnTo>
                      <a:pt x="230" y="166"/>
                    </a:lnTo>
                    <a:lnTo>
                      <a:pt x="230" y="166"/>
                    </a:lnTo>
                    <a:lnTo>
                      <a:pt x="230" y="168"/>
                    </a:lnTo>
                    <a:lnTo>
                      <a:pt x="231" y="169"/>
                    </a:lnTo>
                    <a:lnTo>
                      <a:pt x="231" y="169"/>
                    </a:lnTo>
                    <a:lnTo>
                      <a:pt x="232" y="168"/>
                    </a:lnTo>
                    <a:lnTo>
                      <a:pt x="234" y="166"/>
                    </a:lnTo>
                    <a:lnTo>
                      <a:pt x="235" y="161"/>
                    </a:lnTo>
                    <a:lnTo>
                      <a:pt x="235" y="161"/>
                    </a:lnTo>
                    <a:lnTo>
                      <a:pt x="238" y="158"/>
                    </a:lnTo>
                    <a:lnTo>
                      <a:pt x="240" y="157"/>
                    </a:lnTo>
                    <a:lnTo>
                      <a:pt x="240" y="157"/>
                    </a:lnTo>
                    <a:lnTo>
                      <a:pt x="238" y="154"/>
                    </a:lnTo>
                    <a:lnTo>
                      <a:pt x="236" y="152"/>
                    </a:lnTo>
                    <a:lnTo>
                      <a:pt x="236" y="152"/>
                    </a:lnTo>
                    <a:lnTo>
                      <a:pt x="234" y="152"/>
                    </a:lnTo>
                    <a:lnTo>
                      <a:pt x="234" y="152"/>
                    </a:lnTo>
                    <a:lnTo>
                      <a:pt x="230" y="150"/>
                    </a:lnTo>
                    <a:lnTo>
                      <a:pt x="227" y="149"/>
                    </a:lnTo>
                    <a:lnTo>
                      <a:pt x="227" y="149"/>
                    </a:lnTo>
                    <a:lnTo>
                      <a:pt x="222" y="144"/>
                    </a:lnTo>
                    <a:lnTo>
                      <a:pt x="222" y="144"/>
                    </a:lnTo>
                    <a:lnTo>
                      <a:pt x="219" y="139"/>
                    </a:lnTo>
                    <a:lnTo>
                      <a:pt x="219" y="139"/>
                    </a:lnTo>
                    <a:lnTo>
                      <a:pt x="214" y="136"/>
                    </a:lnTo>
                    <a:lnTo>
                      <a:pt x="214" y="136"/>
                    </a:lnTo>
                    <a:lnTo>
                      <a:pt x="212" y="133"/>
                    </a:lnTo>
                    <a:lnTo>
                      <a:pt x="211" y="132"/>
                    </a:lnTo>
                    <a:lnTo>
                      <a:pt x="211" y="132"/>
                    </a:lnTo>
                    <a:lnTo>
                      <a:pt x="207" y="132"/>
                    </a:lnTo>
                    <a:lnTo>
                      <a:pt x="207" y="132"/>
                    </a:lnTo>
                    <a:lnTo>
                      <a:pt x="202" y="132"/>
                    </a:lnTo>
                    <a:lnTo>
                      <a:pt x="197" y="132"/>
                    </a:lnTo>
                    <a:lnTo>
                      <a:pt x="197" y="132"/>
                    </a:lnTo>
                    <a:lnTo>
                      <a:pt x="194" y="133"/>
                    </a:lnTo>
                    <a:lnTo>
                      <a:pt x="193" y="136"/>
                    </a:lnTo>
                    <a:lnTo>
                      <a:pt x="191" y="137"/>
                    </a:lnTo>
                    <a:lnTo>
                      <a:pt x="189" y="137"/>
                    </a:lnTo>
                    <a:lnTo>
                      <a:pt x="189" y="137"/>
                    </a:lnTo>
                    <a:lnTo>
                      <a:pt x="185" y="136"/>
                    </a:lnTo>
                    <a:lnTo>
                      <a:pt x="181" y="135"/>
                    </a:lnTo>
                    <a:lnTo>
                      <a:pt x="181" y="135"/>
                    </a:lnTo>
                    <a:lnTo>
                      <a:pt x="170" y="135"/>
                    </a:lnTo>
                    <a:lnTo>
                      <a:pt x="170" y="135"/>
                    </a:lnTo>
                    <a:lnTo>
                      <a:pt x="170" y="132"/>
                    </a:lnTo>
                    <a:lnTo>
                      <a:pt x="171" y="132"/>
                    </a:lnTo>
                    <a:lnTo>
                      <a:pt x="174" y="129"/>
                    </a:lnTo>
                    <a:lnTo>
                      <a:pt x="174" y="129"/>
                    </a:lnTo>
                    <a:lnTo>
                      <a:pt x="178" y="128"/>
                    </a:lnTo>
                    <a:lnTo>
                      <a:pt x="179" y="128"/>
                    </a:lnTo>
                    <a:lnTo>
                      <a:pt x="182" y="128"/>
                    </a:lnTo>
                    <a:lnTo>
                      <a:pt x="182" y="128"/>
                    </a:lnTo>
                    <a:lnTo>
                      <a:pt x="185" y="131"/>
                    </a:lnTo>
                    <a:lnTo>
                      <a:pt x="186" y="131"/>
                    </a:lnTo>
                    <a:lnTo>
                      <a:pt x="189" y="131"/>
                    </a:lnTo>
                    <a:lnTo>
                      <a:pt x="189" y="131"/>
                    </a:lnTo>
                    <a:lnTo>
                      <a:pt x="193" y="129"/>
                    </a:lnTo>
                    <a:lnTo>
                      <a:pt x="197" y="128"/>
                    </a:lnTo>
                    <a:lnTo>
                      <a:pt x="197" y="128"/>
                    </a:lnTo>
                    <a:lnTo>
                      <a:pt x="202" y="127"/>
                    </a:lnTo>
                    <a:lnTo>
                      <a:pt x="206" y="125"/>
                    </a:lnTo>
                    <a:lnTo>
                      <a:pt x="206" y="125"/>
                    </a:lnTo>
                    <a:lnTo>
                      <a:pt x="210" y="125"/>
                    </a:lnTo>
                    <a:lnTo>
                      <a:pt x="215" y="127"/>
                    </a:lnTo>
                    <a:lnTo>
                      <a:pt x="215" y="127"/>
                    </a:lnTo>
                    <a:lnTo>
                      <a:pt x="218" y="131"/>
                    </a:lnTo>
                    <a:lnTo>
                      <a:pt x="218" y="131"/>
                    </a:lnTo>
                    <a:lnTo>
                      <a:pt x="219" y="133"/>
                    </a:lnTo>
                    <a:lnTo>
                      <a:pt x="222" y="135"/>
                    </a:lnTo>
                    <a:lnTo>
                      <a:pt x="222" y="135"/>
                    </a:lnTo>
                    <a:lnTo>
                      <a:pt x="226" y="139"/>
                    </a:lnTo>
                    <a:lnTo>
                      <a:pt x="231" y="141"/>
                    </a:lnTo>
                    <a:lnTo>
                      <a:pt x="231" y="141"/>
                    </a:lnTo>
                    <a:lnTo>
                      <a:pt x="234" y="141"/>
                    </a:lnTo>
                    <a:lnTo>
                      <a:pt x="238" y="141"/>
                    </a:lnTo>
                    <a:lnTo>
                      <a:pt x="243" y="141"/>
                    </a:lnTo>
                    <a:lnTo>
                      <a:pt x="243" y="141"/>
                    </a:lnTo>
                    <a:lnTo>
                      <a:pt x="248" y="142"/>
                    </a:lnTo>
                    <a:lnTo>
                      <a:pt x="248" y="142"/>
                    </a:lnTo>
                    <a:lnTo>
                      <a:pt x="250" y="145"/>
                    </a:lnTo>
                    <a:lnTo>
                      <a:pt x="252" y="145"/>
                    </a:lnTo>
                    <a:lnTo>
                      <a:pt x="252" y="145"/>
                    </a:lnTo>
                    <a:lnTo>
                      <a:pt x="251" y="142"/>
                    </a:lnTo>
                    <a:lnTo>
                      <a:pt x="251" y="139"/>
                    </a:lnTo>
                    <a:lnTo>
                      <a:pt x="247" y="133"/>
                    </a:lnTo>
                  </a:path>
                </a:pathLst>
              </a:custGeom>
              <a:noFill/>
              <a:ln w="3175">
                <a:solidFill>
                  <a:schemeClr val="tx1">
                    <a:lumMod val="20000"/>
                    <a:lumOff val="80000"/>
                  </a:schemeClr>
                </a:solidFill>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1" name="Freeform 86">
                <a:extLst>
                  <a:ext uri="{FF2B5EF4-FFF2-40B4-BE49-F238E27FC236}">
                    <a16:creationId xmlns:a16="http://schemas.microsoft.com/office/drawing/2014/main" id="{4476CB8C-7E68-4B39-B7DF-364493F06FB5}"/>
                  </a:ext>
                </a:extLst>
              </p:cNvPr>
              <p:cNvSpPr>
                <a:spLocks/>
              </p:cNvSpPr>
              <p:nvPr/>
            </p:nvSpPr>
            <p:spPr bwMode="auto">
              <a:xfrm>
                <a:off x="4709657" y="4383740"/>
                <a:ext cx="320798" cy="678095"/>
              </a:xfrm>
              <a:custGeom>
                <a:avLst/>
                <a:gdLst>
                  <a:gd name="T0" fmla="*/ 155 w 167"/>
                  <a:gd name="T1" fmla="*/ 239 h 353"/>
                  <a:gd name="T2" fmla="*/ 144 w 167"/>
                  <a:gd name="T3" fmla="*/ 232 h 353"/>
                  <a:gd name="T4" fmla="*/ 149 w 167"/>
                  <a:gd name="T5" fmla="*/ 213 h 353"/>
                  <a:gd name="T6" fmla="*/ 134 w 167"/>
                  <a:gd name="T7" fmla="*/ 187 h 353"/>
                  <a:gd name="T8" fmla="*/ 117 w 167"/>
                  <a:gd name="T9" fmla="*/ 177 h 353"/>
                  <a:gd name="T10" fmla="*/ 104 w 167"/>
                  <a:gd name="T11" fmla="*/ 164 h 353"/>
                  <a:gd name="T12" fmla="*/ 122 w 167"/>
                  <a:gd name="T13" fmla="*/ 143 h 353"/>
                  <a:gd name="T14" fmla="*/ 137 w 167"/>
                  <a:gd name="T15" fmla="*/ 112 h 353"/>
                  <a:gd name="T16" fmla="*/ 122 w 167"/>
                  <a:gd name="T17" fmla="*/ 93 h 353"/>
                  <a:gd name="T18" fmla="*/ 120 w 167"/>
                  <a:gd name="T19" fmla="*/ 65 h 353"/>
                  <a:gd name="T20" fmla="*/ 100 w 167"/>
                  <a:gd name="T21" fmla="*/ 56 h 353"/>
                  <a:gd name="T22" fmla="*/ 97 w 167"/>
                  <a:gd name="T23" fmla="*/ 30 h 353"/>
                  <a:gd name="T24" fmla="*/ 101 w 167"/>
                  <a:gd name="T25" fmla="*/ 13 h 353"/>
                  <a:gd name="T26" fmla="*/ 84 w 167"/>
                  <a:gd name="T27" fmla="*/ 1 h 353"/>
                  <a:gd name="T28" fmla="*/ 61 w 167"/>
                  <a:gd name="T29" fmla="*/ 21 h 353"/>
                  <a:gd name="T30" fmla="*/ 50 w 167"/>
                  <a:gd name="T31" fmla="*/ 33 h 353"/>
                  <a:gd name="T32" fmla="*/ 49 w 167"/>
                  <a:gd name="T33" fmla="*/ 38 h 353"/>
                  <a:gd name="T34" fmla="*/ 36 w 167"/>
                  <a:gd name="T35" fmla="*/ 40 h 353"/>
                  <a:gd name="T36" fmla="*/ 30 w 167"/>
                  <a:gd name="T37" fmla="*/ 49 h 353"/>
                  <a:gd name="T38" fmla="*/ 21 w 167"/>
                  <a:gd name="T39" fmla="*/ 49 h 353"/>
                  <a:gd name="T40" fmla="*/ 14 w 167"/>
                  <a:gd name="T41" fmla="*/ 73 h 353"/>
                  <a:gd name="T42" fmla="*/ 4 w 167"/>
                  <a:gd name="T43" fmla="*/ 87 h 353"/>
                  <a:gd name="T44" fmla="*/ 0 w 167"/>
                  <a:gd name="T45" fmla="*/ 107 h 353"/>
                  <a:gd name="T46" fmla="*/ 12 w 167"/>
                  <a:gd name="T47" fmla="*/ 126 h 353"/>
                  <a:gd name="T48" fmla="*/ 21 w 167"/>
                  <a:gd name="T49" fmla="*/ 146 h 353"/>
                  <a:gd name="T50" fmla="*/ 36 w 167"/>
                  <a:gd name="T51" fmla="*/ 157 h 353"/>
                  <a:gd name="T52" fmla="*/ 37 w 167"/>
                  <a:gd name="T53" fmla="*/ 157 h 353"/>
                  <a:gd name="T54" fmla="*/ 38 w 167"/>
                  <a:gd name="T55" fmla="*/ 177 h 353"/>
                  <a:gd name="T56" fmla="*/ 45 w 167"/>
                  <a:gd name="T57" fmla="*/ 176 h 353"/>
                  <a:gd name="T58" fmla="*/ 53 w 167"/>
                  <a:gd name="T59" fmla="*/ 164 h 353"/>
                  <a:gd name="T60" fmla="*/ 56 w 167"/>
                  <a:gd name="T61" fmla="*/ 160 h 353"/>
                  <a:gd name="T62" fmla="*/ 68 w 167"/>
                  <a:gd name="T63" fmla="*/ 157 h 353"/>
                  <a:gd name="T64" fmla="*/ 73 w 167"/>
                  <a:gd name="T65" fmla="*/ 156 h 353"/>
                  <a:gd name="T66" fmla="*/ 73 w 167"/>
                  <a:gd name="T67" fmla="*/ 163 h 353"/>
                  <a:gd name="T68" fmla="*/ 74 w 167"/>
                  <a:gd name="T69" fmla="*/ 173 h 353"/>
                  <a:gd name="T70" fmla="*/ 66 w 167"/>
                  <a:gd name="T71" fmla="*/ 185 h 353"/>
                  <a:gd name="T72" fmla="*/ 70 w 167"/>
                  <a:gd name="T73" fmla="*/ 192 h 353"/>
                  <a:gd name="T74" fmla="*/ 61 w 167"/>
                  <a:gd name="T75" fmla="*/ 198 h 353"/>
                  <a:gd name="T76" fmla="*/ 54 w 167"/>
                  <a:gd name="T77" fmla="*/ 206 h 353"/>
                  <a:gd name="T78" fmla="*/ 56 w 167"/>
                  <a:gd name="T79" fmla="*/ 226 h 353"/>
                  <a:gd name="T80" fmla="*/ 66 w 167"/>
                  <a:gd name="T81" fmla="*/ 234 h 353"/>
                  <a:gd name="T82" fmla="*/ 57 w 167"/>
                  <a:gd name="T83" fmla="*/ 247 h 353"/>
                  <a:gd name="T84" fmla="*/ 53 w 167"/>
                  <a:gd name="T85" fmla="*/ 265 h 353"/>
                  <a:gd name="T86" fmla="*/ 61 w 167"/>
                  <a:gd name="T87" fmla="*/ 279 h 353"/>
                  <a:gd name="T88" fmla="*/ 73 w 167"/>
                  <a:gd name="T89" fmla="*/ 295 h 353"/>
                  <a:gd name="T90" fmla="*/ 89 w 167"/>
                  <a:gd name="T91" fmla="*/ 288 h 353"/>
                  <a:gd name="T92" fmla="*/ 81 w 167"/>
                  <a:gd name="T93" fmla="*/ 299 h 353"/>
                  <a:gd name="T94" fmla="*/ 60 w 167"/>
                  <a:gd name="T95" fmla="*/ 295 h 353"/>
                  <a:gd name="T96" fmla="*/ 72 w 167"/>
                  <a:gd name="T97" fmla="*/ 320 h 353"/>
                  <a:gd name="T98" fmla="*/ 88 w 167"/>
                  <a:gd name="T99" fmla="*/ 347 h 353"/>
                  <a:gd name="T100" fmla="*/ 113 w 167"/>
                  <a:gd name="T101" fmla="*/ 349 h 353"/>
                  <a:gd name="T102" fmla="*/ 122 w 167"/>
                  <a:gd name="T103" fmla="*/ 352 h 353"/>
                  <a:gd name="T104" fmla="*/ 126 w 167"/>
                  <a:gd name="T105" fmla="*/ 340 h 353"/>
                  <a:gd name="T106" fmla="*/ 134 w 167"/>
                  <a:gd name="T107" fmla="*/ 331 h 353"/>
                  <a:gd name="T108" fmla="*/ 148 w 167"/>
                  <a:gd name="T109" fmla="*/ 315 h 353"/>
                  <a:gd name="T110" fmla="*/ 162 w 167"/>
                  <a:gd name="T111" fmla="*/ 307 h 353"/>
                  <a:gd name="T112" fmla="*/ 157 w 167"/>
                  <a:gd name="T113" fmla="*/ 275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7" h="353">
                    <a:moveTo>
                      <a:pt x="167" y="257"/>
                    </a:moveTo>
                    <a:lnTo>
                      <a:pt x="167" y="257"/>
                    </a:lnTo>
                    <a:lnTo>
                      <a:pt x="163" y="253"/>
                    </a:lnTo>
                    <a:lnTo>
                      <a:pt x="163" y="253"/>
                    </a:lnTo>
                    <a:lnTo>
                      <a:pt x="161" y="250"/>
                    </a:lnTo>
                    <a:lnTo>
                      <a:pt x="159" y="246"/>
                    </a:lnTo>
                    <a:lnTo>
                      <a:pt x="159" y="246"/>
                    </a:lnTo>
                    <a:lnTo>
                      <a:pt x="157" y="243"/>
                    </a:lnTo>
                    <a:lnTo>
                      <a:pt x="155" y="239"/>
                    </a:lnTo>
                    <a:lnTo>
                      <a:pt x="155" y="239"/>
                    </a:lnTo>
                    <a:lnTo>
                      <a:pt x="154" y="235"/>
                    </a:lnTo>
                    <a:lnTo>
                      <a:pt x="153" y="233"/>
                    </a:lnTo>
                    <a:lnTo>
                      <a:pt x="152" y="233"/>
                    </a:lnTo>
                    <a:lnTo>
                      <a:pt x="152" y="233"/>
                    </a:lnTo>
                    <a:lnTo>
                      <a:pt x="149" y="233"/>
                    </a:lnTo>
                    <a:lnTo>
                      <a:pt x="148" y="233"/>
                    </a:lnTo>
                    <a:lnTo>
                      <a:pt x="146" y="234"/>
                    </a:lnTo>
                    <a:lnTo>
                      <a:pt x="145" y="233"/>
                    </a:lnTo>
                    <a:lnTo>
                      <a:pt x="145" y="233"/>
                    </a:lnTo>
                    <a:lnTo>
                      <a:pt x="144" y="232"/>
                    </a:lnTo>
                    <a:lnTo>
                      <a:pt x="144" y="232"/>
                    </a:lnTo>
                    <a:lnTo>
                      <a:pt x="142" y="229"/>
                    </a:lnTo>
                    <a:lnTo>
                      <a:pt x="142" y="226"/>
                    </a:lnTo>
                    <a:lnTo>
                      <a:pt x="142" y="226"/>
                    </a:lnTo>
                    <a:lnTo>
                      <a:pt x="144" y="224"/>
                    </a:lnTo>
                    <a:lnTo>
                      <a:pt x="144" y="221"/>
                    </a:lnTo>
                    <a:lnTo>
                      <a:pt x="144" y="221"/>
                    </a:lnTo>
                    <a:lnTo>
                      <a:pt x="145" y="217"/>
                    </a:lnTo>
                    <a:lnTo>
                      <a:pt x="149" y="213"/>
                    </a:lnTo>
                    <a:lnTo>
                      <a:pt x="149" y="213"/>
                    </a:lnTo>
                    <a:lnTo>
                      <a:pt x="154" y="209"/>
                    </a:lnTo>
                    <a:lnTo>
                      <a:pt x="154" y="209"/>
                    </a:lnTo>
                    <a:lnTo>
                      <a:pt x="155" y="208"/>
                    </a:lnTo>
                    <a:lnTo>
                      <a:pt x="155" y="208"/>
                    </a:lnTo>
                    <a:lnTo>
                      <a:pt x="149" y="201"/>
                    </a:lnTo>
                    <a:lnTo>
                      <a:pt x="144" y="193"/>
                    </a:lnTo>
                    <a:lnTo>
                      <a:pt x="144" y="193"/>
                    </a:lnTo>
                    <a:lnTo>
                      <a:pt x="138" y="188"/>
                    </a:lnTo>
                    <a:lnTo>
                      <a:pt x="138" y="188"/>
                    </a:lnTo>
                    <a:lnTo>
                      <a:pt x="134" y="187"/>
                    </a:lnTo>
                    <a:lnTo>
                      <a:pt x="129" y="185"/>
                    </a:lnTo>
                    <a:lnTo>
                      <a:pt x="129" y="185"/>
                    </a:lnTo>
                    <a:lnTo>
                      <a:pt x="128" y="184"/>
                    </a:lnTo>
                    <a:lnTo>
                      <a:pt x="125" y="181"/>
                    </a:lnTo>
                    <a:lnTo>
                      <a:pt x="124" y="179"/>
                    </a:lnTo>
                    <a:lnTo>
                      <a:pt x="122" y="177"/>
                    </a:lnTo>
                    <a:lnTo>
                      <a:pt x="122" y="177"/>
                    </a:lnTo>
                    <a:lnTo>
                      <a:pt x="120" y="177"/>
                    </a:lnTo>
                    <a:lnTo>
                      <a:pt x="117" y="177"/>
                    </a:lnTo>
                    <a:lnTo>
                      <a:pt x="117" y="177"/>
                    </a:lnTo>
                    <a:lnTo>
                      <a:pt x="114" y="176"/>
                    </a:lnTo>
                    <a:lnTo>
                      <a:pt x="113" y="173"/>
                    </a:lnTo>
                    <a:lnTo>
                      <a:pt x="113" y="173"/>
                    </a:lnTo>
                    <a:lnTo>
                      <a:pt x="112" y="171"/>
                    </a:lnTo>
                    <a:lnTo>
                      <a:pt x="109" y="169"/>
                    </a:lnTo>
                    <a:lnTo>
                      <a:pt x="109" y="169"/>
                    </a:lnTo>
                    <a:lnTo>
                      <a:pt x="106" y="168"/>
                    </a:lnTo>
                    <a:lnTo>
                      <a:pt x="105" y="167"/>
                    </a:lnTo>
                    <a:lnTo>
                      <a:pt x="104" y="164"/>
                    </a:lnTo>
                    <a:lnTo>
                      <a:pt x="104" y="164"/>
                    </a:lnTo>
                    <a:lnTo>
                      <a:pt x="104" y="160"/>
                    </a:lnTo>
                    <a:lnTo>
                      <a:pt x="105" y="157"/>
                    </a:lnTo>
                    <a:lnTo>
                      <a:pt x="108" y="155"/>
                    </a:lnTo>
                    <a:lnTo>
                      <a:pt x="112" y="152"/>
                    </a:lnTo>
                    <a:lnTo>
                      <a:pt x="112" y="152"/>
                    </a:lnTo>
                    <a:lnTo>
                      <a:pt x="112" y="152"/>
                    </a:lnTo>
                    <a:lnTo>
                      <a:pt x="117" y="148"/>
                    </a:lnTo>
                    <a:lnTo>
                      <a:pt x="120" y="146"/>
                    </a:lnTo>
                    <a:lnTo>
                      <a:pt x="122" y="143"/>
                    </a:lnTo>
                    <a:lnTo>
                      <a:pt x="122" y="143"/>
                    </a:lnTo>
                    <a:lnTo>
                      <a:pt x="124" y="139"/>
                    </a:lnTo>
                    <a:lnTo>
                      <a:pt x="124" y="135"/>
                    </a:lnTo>
                    <a:lnTo>
                      <a:pt x="124" y="127"/>
                    </a:lnTo>
                    <a:lnTo>
                      <a:pt x="124" y="127"/>
                    </a:lnTo>
                    <a:lnTo>
                      <a:pt x="124" y="120"/>
                    </a:lnTo>
                    <a:lnTo>
                      <a:pt x="124" y="118"/>
                    </a:lnTo>
                    <a:lnTo>
                      <a:pt x="126" y="115"/>
                    </a:lnTo>
                    <a:lnTo>
                      <a:pt x="126" y="115"/>
                    </a:lnTo>
                    <a:lnTo>
                      <a:pt x="132" y="114"/>
                    </a:lnTo>
                    <a:lnTo>
                      <a:pt x="137" y="112"/>
                    </a:lnTo>
                    <a:lnTo>
                      <a:pt x="137" y="112"/>
                    </a:lnTo>
                    <a:lnTo>
                      <a:pt x="138" y="112"/>
                    </a:lnTo>
                    <a:lnTo>
                      <a:pt x="138" y="112"/>
                    </a:lnTo>
                    <a:lnTo>
                      <a:pt x="138" y="107"/>
                    </a:lnTo>
                    <a:lnTo>
                      <a:pt x="137" y="102"/>
                    </a:lnTo>
                    <a:lnTo>
                      <a:pt x="137" y="102"/>
                    </a:lnTo>
                    <a:lnTo>
                      <a:pt x="133" y="99"/>
                    </a:lnTo>
                    <a:lnTo>
                      <a:pt x="129" y="97"/>
                    </a:lnTo>
                    <a:lnTo>
                      <a:pt x="125" y="94"/>
                    </a:lnTo>
                    <a:lnTo>
                      <a:pt x="122" y="93"/>
                    </a:lnTo>
                    <a:lnTo>
                      <a:pt x="122" y="90"/>
                    </a:lnTo>
                    <a:lnTo>
                      <a:pt x="122" y="90"/>
                    </a:lnTo>
                    <a:lnTo>
                      <a:pt x="121" y="86"/>
                    </a:lnTo>
                    <a:lnTo>
                      <a:pt x="122" y="82"/>
                    </a:lnTo>
                    <a:lnTo>
                      <a:pt x="122" y="79"/>
                    </a:lnTo>
                    <a:lnTo>
                      <a:pt x="121" y="75"/>
                    </a:lnTo>
                    <a:lnTo>
                      <a:pt x="121" y="75"/>
                    </a:lnTo>
                    <a:lnTo>
                      <a:pt x="118" y="71"/>
                    </a:lnTo>
                    <a:lnTo>
                      <a:pt x="118" y="68"/>
                    </a:lnTo>
                    <a:lnTo>
                      <a:pt x="120" y="65"/>
                    </a:lnTo>
                    <a:lnTo>
                      <a:pt x="121" y="60"/>
                    </a:lnTo>
                    <a:lnTo>
                      <a:pt x="121" y="60"/>
                    </a:lnTo>
                    <a:lnTo>
                      <a:pt x="117" y="54"/>
                    </a:lnTo>
                    <a:lnTo>
                      <a:pt x="117" y="54"/>
                    </a:lnTo>
                    <a:lnTo>
                      <a:pt x="114" y="54"/>
                    </a:lnTo>
                    <a:lnTo>
                      <a:pt x="112" y="54"/>
                    </a:lnTo>
                    <a:lnTo>
                      <a:pt x="108" y="56"/>
                    </a:lnTo>
                    <a:lnTo>
                      <a:pt x="104" y="57"/>
                    </a:lnTo>
                    <a:lnTo>
                      <a:pt x="101" y="57"/>
                    </a:lnTo>
                    <a:lnTo>
                      <a:pt x="100" y="56"/>
                    </a:lnTo>
                    <a:lnTo>
                      <a:pt x="100" y="56"/>
                    </a:lnTo>
                    <a:lnTo>
                      <a:pt x="97" y="52"/>
                    </a:lnTo>
                    <a:lnTo>
                      <a:pt x="97" y="48"/>
                    </a:lnTo>
                    <a:lnTo>
                      <a:pt x="98" y="44"/>
                    </a:lnTo>
                    <a:lnTo>
                      <a:pt x="100" y="40"/>
                    </a:lnTo>
                    <a:lnTo>
                      <a:pt x="100" y="40"/>
                    </a:lnTo>
                    <a:lnTo>
                      <a:pt x="98" y="37"/>
                    </a:lnTo>
                    <a:lnTo>
                      <a:pt x="98" y="36"/>
                    </a:lnTo>
                    <a:lnTo>
                      <a:pt x="97" y="33"/>
                    </a:lnTo>
                    <a:lnTo>
                      <a:pt x="97" y="30"/>
                    </a:lnTo>
                    <a:lnTo>
                      <a:pt x="97" y="30"/>
                    </a:lnTo>
                    <a:lnTo>
                      <a:pt x="98" y="28"/>
                    </a:lnTo>
                    <a:lnTo>
                      <a:pt x="100" y="27"/>
                    </a:lnTo>
                    <a:lnTo>
                      <a:pt x="104" y="23"/>
                    </a:lnTo>
                    <a:lnTo>
                      <a:pt x="104" y="23"/>
                    </a:lnTo>
                    <a:lnTo>
                      <a:pt x="106" y="20"/>
                    </a:lnTo>
                    <a:lnTo>
                      <a:pt x="106" y="17"/>
                    </a:lnTo>
                    <a:lnTo>
                      <a:pt x="105" y="16"/>
                    </a:lnTo>
                    <a:lnTo>
                      <a:pt x="105" y="16"/>
                    </a:lnTo>
                    <a:lnTo>
                      <a:pt x="101" y="13"/>
                    </a:lnTo>
                    <a:lnTo>
                      <a:pt x="101" y="13"/>
                    </a:lnTo>
                    <a:lnTo>
                      <a:pt x="97" y="11"/>
                    </a:lnTo>
                    <a:lnTo>
                      <a:pt x="97" y="11"/>
                    </a:lnTo>
                    <a:lnTo>
                      <a:pt x="93" y="8"/>
                    </a:lnTo>
                    <a:lnTo>
                      <a:pt x="89" y="4"/>
                    </a:lnTo>
                    <a:lnTo>
                      <a:pt x="89" y="4"/>
                    </a:lnTo>
                    <a:lnTo>
                      <a:pt x="88" y="0"/>
                    </a:lnTo>
                    <a:lnTo>
                      <a:pt x="86" y="0"/>
                    </a:lnTo>
                    <a:lnTo>
                      <a:pt x="84" y="1"/>
                    </a:lnTo>
                    <a:lnTo>
                      <a:pt x="84" y="1"/>
                    </a:lnTo>
                    <a:lnTo>
                      <a:pt x="78" y="5"/>
                    </a:lnTo>
                    <a:lnTo>
                      <a:pt x="78" y="5"/>
                    </a:lnTo>
                    <a:lnTo>
                      <a:pt x="74" y="8"/>
                    </a:lnTo>
                    <a:lnTo>
                      <a:pt x="74" y="8"/>
                    </a:lnTo>
                    <a:lnTo>
                      <a:pt x="72" y="11"/>
                    </a:lnTo>
                    <a:lnTo>
                      <a:pt x="68" y="15"/>
                    </a:lnTo>
                    <a:lnTo>
                      <a:pt x="68" y="15"/>
                    </a:lnTo>
                    <a:lnTo>
                      <a:pt x="65" y="19"/>
                    </a:lnTo>
                    <a:lnTo>
                      <a:pt x="64" y="20"/>
                    </a:lnTo>
                    <a:lnTo>
                      <a:pt x="61" y="21"/>
                    </a:lnTo>
                    <a:lnTo>
                      <a:pt x="61" y="21"/>
                    </a:lnTo>
                    <a:lnTo>
                      <a:pt x="57" y="23"/>
                    </a:lnTo>
                    <a:lnTo>
                      <a:pt x="56" y="23"/>
                    </a:lnTo>
                    <a:lnTo>
                      <a:pt x="54" y="25"/>
                    </a:lnTo>
                    <a:lnTo>
                      <a:pt x="54" y="25"/>
                    </a:lnTo>
                    <a:lnTo>
                      <a:pt x="53" y="29"/>
                    </a:lnTo>
                    <a:lnTo>
                      <a:pt x="53" y="30"/>
                    </a:lnTo>
                    <a:lnTo>
                      <a:pt x="52" y="32"/>
                    </a:lnTo>
                    <a:lnTo>
                      <a:pt x="52" y="32"/>
                    </a:lnTo>
                    <a:lnTo>
                      <a:pt x="50" y="33"/>
                    </a:lnTo>
                    <a:lnTo>
                      <a:pt x="50" y="33"/>
                    </a:lnTo>
                    <a:lnTo>
                      <a:pt x="50" y="33"/>
                    </a:lnTo>
                    <a:lnTo>
                      <a:pt x="50" y="33"/>
                    </a:lnTo>
                    <a:lnTo>
                      <a:pt x="50" y="34"/>
                    </a:lnTo>
                    <a:lnTo>
                      <a:pt x="50" y="37"/>
                    </a:lnTo>
                    <a:lnTo>
                      <a:pt x="50" y="37"/>
                    </a:lnTo>
                    <a:lnTo>
                      <a:pt x="50" y="37"/>
                    </a:lnTo>
                    <a:lnTo>
                      <a:pt x="50" y="38"/>
                    </a:lnTo>
                    <a:lnTo>
                      <a:pt x="50" y="38"/>
                    </a:lnTo>
                    <a:lnTo>
                      <a:pt x="49" y="38"/>
                    </a:lnTo>
                    <a:lnTo>
                      <a:pt x="48" y="40"/>
                    </a:lnTo>
                    <a:lnTo>
                      <a:pt x="48" y="40"/>
                    </a:lnTo>
                    <a:lnTo>
                      <a:pt x="46" y="41"/>
                    </a:lnTo>
                    <a:lnTo>
                      <a:pt x="46" y="41"/>
                    </a:lnTo>
                    <a:lnTo>
                      <a:pt x="44" y="41"/>
                    </a:lnTo>
                    <a:lnTo>
                      <a:pt x="44" y="41"/>
                    </a:lnTo>
                    <a:lnTo>
                      <a:pt x="42" y="40"/>
                    </a:lnTo>
                    <a:lnTo>
                      <a:pt x="40" y="40"/>
                    </a:lnTo>
                    <a:lnTo>
                      <a:pt x="40" y="40"/>
                    </a:lnTo>
                    <a:lnTo>
                      <a:pt x="36" y="40"/>
                    </a:lnTo>
                    <a:lnTo>
                      <a:pt x="36" y="40"/>
                    </a:lnTo>
                    <a:lnTo>
                      <a:pt x="32" y="41"/>
                    </a:lnTo>
                    <a:lnTo>
                      <a:pt x="29" y="42"/>
                    </a:lnTo>
                    <a:lnTo>
                      <a:pt x="29" y="42"/>
                    </a:lnTo>
                    <a:lnTo>
                      <a:pt x="28" y="44"/>
                    </a:lnTo>
                    <a:lnTo>
                      <a:pt x="28" y="45"/>
                    </a:lnTo>
                    <a:lnTo>
                      <a:pt x="29" y="46"/>
                    </a:lnTo>
                    <a:lnTo>
                      <a:pt x="29" y="46"/>
                    </a:lnTo>
                    <a:lnTo>
                      <a:pt x="30" y="48"/>
                    </a:lnTo>
                    <a:lnTo>
                      <a:pt x="30" y="49"/>
                    </a:lnTo>
                    <a:lnTo>
                      <a:pt x="30" y="49"/>
                    </a:lnTo>
                    <a:lnTo>
                      <a:pt x="29" y="50"/>
                    </a:lnTo>
                    <a:lnTo>
                      <a:pt x="28" y="50"/>
                    </a:lnTo>
                    <a:lnTo>
                      <a:pt x="28" y="50"/>
                    </a:lnTo>
                    <a:lnTo>
                      <a:pt x="26" y="50"/>
                    </a:lnTo>
                    <a:lnTo>
                      <a:pt x="25" y="49"/>
                    </a:lnTo>
                    <a:lnTo>
                      <a:pt x="24" y="48"/>
                    </a:lnTo>
                    <a:lnTo>
                      <a:pt x="24" y="48"/>
                    </a:lnTo>
                    <a:lnTo>
                      <a:pt x="24" y="48"/>
                    </a:lnTo>
                    <a:lnTo>
                      <a:pt x="21" y="49"/>
                    </a:lnTo>
                    <a:lnTo>
                      <a:pt x="21" y="49"/>
                    </a:lnTo>
                    <a:lnTo>
                      <a:pt x="18" y="52"/>
                    </a:lnTo>
                    <a:lnTo>
                      <a:pt x="18" y="52"/>
                    </a:lnTo>
                    <a:lnTo>
                      <a:pt x="17" y="60"/>
                    </a:lnTo>
                    <a:lnTo>
                      <a:pt x="17" y="60"/>
                    </a:lnTo>
                    <a:lnTo>
                      <a:pt x="17" y="62"/>
                    </a:lnTo>
                    <a:lnTo>
                      <a:pt x="16" y="65"/>
                    </a:lnTo>
                    <a:lnTo>
                      <a:pt x="16" y="65"/>
                    </a:lnTo>
                    <a:lnTo>
                      <a:pt x="16" y="69"/>
                    </a:lnTo>
                    <a:lnTo>
                      <a:pt x="14" y="73"/>
                    </a:lnTo>
                    <a:lnTo>
                      <a:pt x="14" y="73"/>
                    </a:lnTo>
                    <a:lnTo>
                      <a:pt x="12" y="74"/>
                    </a:lnTo>
                    <a:lnTo>
                      <a:pt x="10" y="75"/>
                    </a:lnTo>
                    <a:lnTo>
                      <a:pt x="10" y="75"/>
                    </a:lnTo>
                    <a:lnTo>
                      <a:pt x="7" y="81"/>
                    </a:lnTo>
                    <a:lnTo>
                      <a:pt x="7" y="81"/>
                    </a:lnTo>
                    <a:lnTo>
                      <a:pt x="7" y="83"/>
                    </a:lnTo>
                    <a:lnTo>
                      <a:pt x="5" y="86"/>
                    </a:lnTo>
                    <a:lnTo>
                      <a:pt x="5" y="86"/>
                    </a:lnTo>
                    <a:lnTo>
                      <a:pt x="4" y="87"/>
                    </a:lnTo>
                    <a:lnTo>
                      <a:pt x="4" y="90"/>
                    </a:lnTo>
                    <a:lnTo>
                      <a:pt x="4" y="90"/>
                    </a:lnTo>
                    <a:lnTo>
                      <a:pt x="4" y="97"/>
                    </a:lnTo>
                    <a:lnTo>
                      <a:pt x="4" y="97"/>
                    </a:lnTo>
                    <a:lnTo>
                      <a:pt x="3" y="99"/>
                    </a:lnTo>
                    <a:lnTo>
                      <a:pt x="3" y="99"/>
                    </a:lnTo>
                    <a:lnTo>
                      <a:pt x="3" y="102"/>
                    </a:lnTo>
                    <a:lnTo>
                      <a:pt x="3" y="102"/>
                    </a:lnTo>
                    <a:lnTo>
                      <a:pt x="0" y="107"/>
                    </a:lnTo>
                    <a:lnTo>
                      <a:pt x="0" y="107"/>
                    </a:lnTo>
                    <a:lnTo>
                      <a:pt x="0" y="110"/>
                    </a:lnTo>
                    <a:lnTo>
                      <a:pt x="1" y="111"/>
                    </a:lnTo>
                    <a:lnTo>
                      <a:pt x="4" y="112"/>
                    </a:lnTo>
                    <a:lnTo>
                      <a:pt x="4" y="112"/>
                    </a:lnTo>
                    <a:lnTo>
                      <a:pt x="8" y="118"/>
                    </a:lnTo>
                    <a:lnTo>
                      <a:pt x="8" y="118"/>
                    </a:lnTo>
                    <a:lnTo>
                      <a:pt x="10" y="122"/>
                    </a:lnTo>
                    <a:lnTo>
                      <a:pt x="10" y="122"/>
                    </a:lnTo>
                    <a:lnTo>
                      <a:pt x="12" y="126"/>
                    </a:lnTo>
                    <a:lnTo>
                      <a:pt x="12" y="126"/>
                    </a:lnTo>
                    <a:lnTo>
                      <a:pt x="14" y="128"/>
                    </a:lnTo>
                    <a:lnTo>
                      <a:pt x="14" y="128"/>
                    </a:lnTo>
                    <a:lnTo>
                      <a:pt x="17" y="134"/>
                    </a:lnTo>
                    <a:lnTo>
                      <a:pt x="17" y="134"/>
                    </a:lnTo>
                    <a:lnTo>
                      <a:pt x="18" y="136"/>
                    </a:lnTo>
                    <a:lnTo>
                      <a:pt x="20" y="139"/>
                    </a:lnTo>
                    <a:lnTo>
                      <a:pt x="20" y="139"/>
                    </a:lnTo>
                    <a:lnTo>
                      <a:pt x="20" y="142"/>
                    </a:lnTo>
                    <a:lnTo>
                      <a:pt x="21" y="146"/>
                    </a:lnTo>
                    <a:lnTo>
                      <a:pt x="21" y="146"/>
                    </a:lnTo>
                    <a:lnTo>
                      <a:pt x="24" y="150"/>
                    </a:lnTo>
                    <a:lnTo>
                      <a:pt x="26" y="153"/>
                    </a:lnTo>
                    <a:lnTo>
                      <a:pt x="26" y="153"/>
                    </a:lnTo>
                    <a:lnTo>
                      <a:pt x="26" y="156"/>
                    </a:lnTo>
                    <a:lnTo>
                      <a:pt x="28" y="157"/>
                    </a:lnTo>
                    <a:lnTo>
                      <a:pt x="28" y="157"/>
                    </a:lnTo>
                    <a:lnTo>
                      <a:pt x="30" y="159"/>
                    </a:lnTo>
                    <a:lnTo>
                      <a:pt x="34" y="159"/>
                    </a:lnTo>
                    <a:lnTo>
                      <a:pt x="34" y="159"/>
                    </a:lnTo>
                    <a:lnTo>
                      <a:pt x="36" y="157"/>
                    </a:lnTo>
                    <a:lnTo>
                      <a:pt x="36" y="155"/>
                    </a:lnTo>
                    <a:lnTo>
                      <a:pt x="36" y="151"/>
                    </a:lnTo>
                    <a:lnTo>
                      <a:pt x="37" y="148"/>
                    </a:lnTo>
                    <a:lnTo>
                      <a:pt x="37" y="148"/>
                    </a:lnTo>
                    <a:lnTo>
                      <a:pt x="38" y="151"/>
                    </a:lnTo>
                    <a:lnTo>
                      <a:pt x="38" y="152"/>
                    </a:lnTo>
                    <a:lnTo>
                      <a:pt x="38" y="152"/>
                    </a:lnTo>
                    <a:lnTo>
                      <a:pt x="38" y="155"/>
                    </a:lnTo>
                    <a:lnTo>
                      <a:pt x="37" y="157"/>
                    </a:lnTo>
                    <a:lnTo>
                      <a:pt x="37" y="157"/>
                    </a:lnTo>
                    <a:lnTo>
                      <a:pt x="36" y="161"/>
                    </a:lnTo>
                    <a:lnTo>
                      <a:pt x="34" y="165"/>
                    </a:lnTo>
                    <a:lnTo>
                      <a:pt x="34" y="165"/>
                    </a:lnTo>
                    <a:lnTo>
                      <a:pt x="33" y="168"/>
                    </a:lnTo>
                    <a:lnTo>
                      <a:pt x="33" y="171"/>
                    </a:lnTo>
                    <a:lnTo>
                      <a:pt x="33" y="171"/>
                    </a:lnTo>
                    <a:lnTo>
                      <a:pt x="34" y="175"/>
                    </a:lnTo>
                    <a:lnTo>
                      <a:pt x="34" y="175"/>
                    </a:lnTo>
                    <a:lnTo>
                      <a:pt x="38" y="177"/>
                    </a:lnTo>
                    <a:lnTo>
                      <a:pt x="38" y="177"/>
                    </a:lnTo>
                    <a:lnTo>
                      <a:pt x="37" y="176"/>
                    </a:lnTo>
                    <a:lnTo>
                      <a:pt x="37" y="175"/>
                    </a:lnTo>
                    <a:lnTo>
                      <a:pt x="37" y="175"/>
                    </a:lnTo>
                    <a:lnTo>
                      <a:pt x="37" y="173"/>
                    </a:lnTo>
                    <a:lnTo>
                      <a:pt x="38" y="173"/>
                    </a:lnTo>
                    <a:lnTo>
                      <a:pt x="40" y="175"/>
                    </a:lnTo>
                    <a:lnTo>
                      <a:pt x="40" y="175"/>
                    </a:lnTo>
                    <a:lnTo>
                      <a:pt x="42" y="176"/>
                    </a:lnTo>
                    <a:lnTo>
                      <a:pt x="44" y="176"/>
                    </a:lnTo>
                    <a:lnTo>
                      <a:pt x="45" y="176"/>
                    </a:lnTo>
                    <a:lnTo>
                      <a:pt x="45" y="176"/>
                    </a:lnTo>
                    <a:lnTo>
                      <a:pt x="46" y="175"/>
                    </a:lnTo>
                    <a:lnTo>
                      <a:pt x="46" y="172"/>
                    </a:lnTo>
                    <a:lnTo>
                      <a:pt x="46" y="172"/>
                    </a:lnTo>
                    <a:lnTo>
                      <a:pt x="49" y="169"/>
                    </a:lnTo>
                    <a:lnTo>
                      <a:pt x="49" y="169"/>
                    </a:lnTo>
                    <a:lnTo>
                      <a:pt x="50" y="167"/>
                    </a:lnTo>
                    <a:lnTo>
                      <a:pt x="50" y="167"/>
                    </a:lnTo>
                    <a:lnTo>
                      <a:pt x="53" y="164"/>
                    </a:lnTo>
                    <a:lnTo>
                      <a:pt x="53" y="164"/>
                    </a:lnTo>
                    <a:lnTo>
                      <a:pt x="53" y="161"/>
                    </a:lnTo>
                    <a:lnTo>
                      <a:pt x="53" y="161"/>
                    </a:lnTo>
                    <a:lnTo>
                      <a:pt x="53" y="159"/>
                    </a:lnTo>
                    <a:lnTo>
                      <a:pt x="53" y="156"/>
                    </a:lnTo>
                    <a:lnTo>
                      <a:pt x="54" y="156"/>
                    </a:lnTo>
                    <a:lnTo>
                      <a:pt x="54" y="156"/>
                    </a:lnTo>
                    <a:lnTo>
                      <a:pt x="56" y="156"/>
                    </a:lnTo>
                    <a:lnTo>
                      <a:pt x="56" y="157"/>
                    </a:lnTo>
                    <a:lnTo>
                      <a:pt x="56" y="160"/>
                    </a:lnTo>
                    <a:lnTo>
                      <a:pt x="56" y="160"/>
                    </a:lnTo>
                    <a:lnTo>
                      <a:pt x="58" y="163"/>
                    </a:lnTo>
                    <a:lnTo>
                      <a:pt x="61" y="165"/>
                    </a:lnTo>
                    <a:lnTo>
                      <a:pt x="61" y="165"/>
                    </a:lnTo>
                    <a:lnTo>
                      <a:pt x="62" y="165"/>
                    </a:lnTo>
                    <a:lnTo>
                      <a:pt x="64" y="164"/>
                    </a:lnTo>
                    <a:lnTo>
                      <a:pt x="66" y="161"/>
                    </a:lnTo>
                    <a:lnTo>
                      <a:pt x="66" y="161"/>
                    </a:lnTo>
                    <a:lnTo>
                      <a:pt x="66" y="159"/>
                    </a:lnTo>
                    <a:lnTo>
                      <a:pt x="68" y="157"/>
                    </a:lnTo>
                    <a:lnTo>
                      <a:pt x="68" y="157"/>
                    </a:lnTo>
                    <a:lnTo>
                      <a:pt x="70" y="156"/>
                    </a:lnTo>
                    <a:lnTo>
                      <a:pt x="70" y="156"/>
                    </a:lnTo>
                    <a:lnTo>
                      <a:pt x="74" y="153"/>
                    </a:lnTo>
                    <a:lnTo>
                      <a:pt x="77" y="151"/>
                    </a:lnTo>
                    <a:lnTo>
                      <a:pt x="77" y="151"/>
                    </a:lnTo>
                    <a:lnTo>
                      <a:pt x="76" y="153"/>
                    </a:lnTo>
                    <a:lnTo>
                      <a:pt x="76" y="155"/>
                    </a:lnTo>
                    <a:lnTo>
                      <a:pt x="76" y="155"/>
                    </a:lnTo>
                    <a:lnTo>
                      <a:pt x="73" y="156"/>
                    </a:lnTo>
                    <a:lnTo>
                      <a:pt x="73" y="156"/>
                    </a:lnTo>
                    <a:lnTo>
                      <a:pt x="73" y="159"/>
                    </a:lnTo>
                    <a:lnTo>
                      <a:pt x="73" y="159"/>
                    </a:lnTo>
                    <a:lnTo>
                      <a:pt x="73" y="160"/>
                    </a:lnTo>
                    <a:lnTo>
                      <a:pt x="73" y="160"/>
                    </a:lnTo>
                    <a:lnTo>
                      <a:pt x="73" y="160"/>
                    </a:lnTo>
                    <a:lnTo>
                      <a:pt x="73" y="160"/>
                    </a:lnTo>
                    <a:lnTo>
                      <a:pt x="73" y="160"/>
                    </a:lnTo>
                    <a:lnTo>
                      <a:pt x="73" y="160"/>
                    </a:lnTo>
                    <a:lnTo>
                      <a:pt x="73" y="160"/>
                    </a:lnTo>
                    <a:lnTo>
                      <a:pt x="73" y="163"/>
                    </a:lnTo>
                    <a:lnTo>
                      <a:pt x="73" y="163"/>
                    </a:lnTo>
                    <a:lnTo>
                      <a:pt x="74" y="164"/>
                    </a:lnTo>
                    <a:lnTo>
                      <a:pt x="76" y="165"/>
                    </a:lnTo>
                    <a:lnTo>
                      <a:pt x="76" y="165"/>
                    </a:lnTo>
                    <a:lnTo>
                      <a:pt x="77" y="168"/>
                    </a:lnTo>
                    <a:lnTo>
                      <a:pt x="76" y="171"/>
                    </a:lnTo>
                    <a:lnTo>
                      <a:pt x="76" y="171"/>
                    </a:lnTo>
                    <a:lnTo>
                      <a:pt x="76" y="172"/>
                    </a:lnTo>
                    <a:lnTo>
                      <a:pt x="74" y="173"/>
                    </a:lnTo>
                    <a:lnTo>
                      <a:pt x="74" y="173"/>
                    </a:lnTo>
                    <a:lnTo>
                      <a:pt x="72" y="176"/>
                    </a:lnTo>
                    <a:lnTo>
                      <a:pt x="69" y="179"/>
                    </a:lnTo>
                    <a:lnTo>
                      <a:pt x="69" y="179"/>
                    </a:lnTo>
                    <a:lnTo>
                      <a:pt x="68" y="181"/>
                    </a:lnTo>
                    <a:lnTo>
                      <a:pt x="68" y="181"/>
                    </a:lnTo>
                    <a:lnTo>
                      <a:pt x="68" y="183"/>
                    </a:lnTo>
                    <a:lnTo>
                      <a:pt x="68" y="183"/>
                    </a:lnTo>
                    <a:lnTo>
                      <a:pt x="66" y="184"/>
                    </a:lnTo>
                    <a:lnTo>
                      <a:pt x="66" y="185"/>
                    </a:lnTo>
                    <a:lnTo>
                      <a:pt x="66" y="185"/>
                    </a:lnTo>
                    <a:lnTo>
                      <a:pt x="69" y="188"/>
                    </a:lnTo>
                    <a:lnTo>
                      <a:pt x="72" y="188"/>
                    </a:lnTo>
                    <a:lnTo>
                      <a:pt x="72" y="188"/>
                    </a:lnTo>
                    <a:lnTo>
                      <a:pt x="73" y="187"/>
                    </a:lnTo>
                    <a:lnTo>
                      <a:pt x="74" y="187"/>
                    </a:lnTo>
                    <a:lnTo>
                      <a:pt x="76" y="188"/>
                    </a:lnTo>
                    <a:lnTo>
                      <a:pt x="76" y="188"/>
                    </a:lnTo>
                    <a:lnTo>
                      <a:pt x="73" y="189"/>
                    </a:lnTo>
                    <a:lnTo>
                      <a:pt x="70" y="192"/>
                    </a:lnTo>
                    <a:lnTo>
                      <a:pt x="70" y="192"/>
                    </a:lnTo>
                    <a:lnTo>
                      <a:pt x="70" y="194"/>
                    </a:lnTo>
                    <a:lnTo>
                      <a:pt x="70" y="194"/>
                    </a:lnTo>
                    <a:lnTo>
                      <a:pt x="69" y="196"/>
                    </a:lnTo>
                    <a:lnTo>
                      <a:pt x="69" y="196"/>
                    </a:lnTo>
                    <a:lnTo>
                      <a:pt x="66" y="196"/>
                    </a:lnTo>
                    <a:lnTo>
                      <a:pt x="64" y="196"/>
                    </a:lnTo>
                    <a:lnTo>
                      <a:pt x="64" y="196"/>
                    </a:lnTo>
                    <a:lnTo>
                      <a:pt x="62" y="197"/>
                    </a:lnTo>
                    <a:lnTo>
                      <a:pt x="62" y="197"/>
                    </a:lnTo>
                    <a:lnTo>
                      <a:pt x="61" y="198"/>
                    </a:lnTo>
                    <a:lnTo>
                      <a:pt x="61" y="198"/>
                    </a:lnTo>
                    <a:lnTo>
                      <a:pt x="60" y="200"/>
                    </a:lnTo>
                    <a:lnTo>
                      <a:pt x="60" y="200"/>
                    </a:lnTo>
                    <a:lnTo>
                      <a:pt x="56" y="200"/>
                    </a:lnTo>
                    <a:lnTo>
                      <a:pt x="56" y="200"/>
                    </a:lnTo>
                    <a:lnTo>
                      <a:pt x="54" y="201"/>
                    </a:lnTo>
                    <a:lnTo>
                      <a:pt x="54" y="204"/>
                    </a:lnTo>
                    <a:lnTo>
                      <a:pt x="54" y="204"/>
                    </a:lnTo>
                    <a:lnTo>
                      <a:pt x="54" y="206"/>
                    </a:lnTo>
                    <a:lnTo>
                      <a:pt x="54" y="206"/>
                    </a:lnTo>
                    <a:lnTo>
                      <a:pt x="54" y="208"/>
                    </a:lnTo>
                    <a:lnTo>
                      <a:pt x="54" y="208"/>
                    </a:lnTo>
                    <a:lnTo>
                      <a:pt x="54" y="210"/>
                    </a:lnTo>
                    <a:lnTo>
                      <a:pt x="54" y="214"/>
                    </a:lnTo>
                    <a:lnTo>
                      <a:pt x="53" y="217"/>
                    </a:lnTo>
                    <a:lnTo>
                      <a:pt x="54" y="220"/>
                    </a:lnTo>
                    <a:lnTo>
                      <a:pt x="54" y="220"/>
                    </a:lnTo>
                    <a:lnTo>
                      <a:pt x="54" y="224"/>
                    </a:lnTo>
                    <a:lnTo>
                      <a:pt x="56" y="226"/>
                    </a:lnTo>
                    <a:lnTo>
                      <a:pt x="56" y="226"/>
                    </a:lnTo>
                    <a:lnTo>
                      <a:pt x="58" y="228"/>
                    </a:lnTo>
                    <a:lnTo>
                      <a:pt x="58" y="228"/>
                    </a:lnTo>
                    <a:lnTo>
                      <a:pt x="61" y="229"/>
                    </a:lnTo>
                    <a:lnTo>
                      <a:pt x="61" y="229"/>
                    </a:lnTo>
                    <a:lnTo>
                      <a:pt x="65" y="230"/>
                    </a:lnTo>
                    <a:lnTo>
                      <a:pt x="68" y="230"/>
                    </a:lnTo>
                    <a:lnTo>
                      <a:pt x="68" y="230"/>
                    </a:lnTo>
                    <a:lnTo>
                      <a:pt x="66" y="233"/>
                    </a:lnTo>
                    <a:lnTo>
                      <a:pt x="66" y="233"/>
                    </a:lnTo>
                    <a:lnTo>
                      <a:pt x="66" y="234"/>
                    </a:lnTo>
                    <a:lnTo>
                      <a:pt x="66" y="234"/>
                    </a:lnTo>
                    <a:lnTo>
                      <a:pt x="64" y="235"/>
                    </a:lnTo>
                    <a:lnTo>
                      <a:pt x="64" y="235"/>
                    </a:lnTo>
                    <a:lnTo>
                      <a:pt x="62" y="237"/>
                    </a:lnTo>
                    <a:lnTo>
                      <a:pt x="62" y="237"/>
                    </a:lnTo>
                    <a:lnTo>
                      <a:pt x="60" y="242"/>
                    </a:lnTo>
                    <a:lnTo>
                      <a:pt x="60" y="242"/>
                    </a:lnTo>
                    <a:lnTo>
                      <a:pt x="57" y="245"/>
                    </a:lnTo>
                    <a:lnTo>
                      <a:pt x="57" y="245"/>
                    </a:lnTo>
                    <a:lnTo>
                      <a:pt x="57" y="247"/>
                    </a:lnTo>
                    <a:lnTo>
                      <a:pt x="56" y="249"/>
                    </a:lnTo>
                    <a:lnTo>
                      <a:pt x="56" y="249"/>
                    </a:lnTo>
                    <a:lnTo>
                      <a:pt x="54" y="250"/>
                    </a:lnTo>
                    <a:lnTo>
                      <a:pt x="52" y="253"/>
                    </a:lnTo>
                    <a:lnTo>
                      <a:pt x="52" y="253"/>
                    </a:lnTo>
                    <a:lnTo>
                      <a:pt x="50" y="258"/>
                    </a:lnTo>
                    <a:lnTo>
                      <a:pt x="50" y="262"/>
                    </a:lnTo>
                    <a:lnTo>
                      <a:pt x="50" y="262"/>
                    </a:lnTo>
                    <a:lnTo>
                      <a:pt x="53" y="265"/>
                    </a:lnTo>
                    <a:lnTo>
                      <a:pt x="53" y="265"/>
                    </a:lnTo>
                    <a:lnTo>
                      <a:pt x="54" y="269"/>
                    </a:lnTo>
                    <a:lnTo>
                      <a:pt x="54" y="269"/>
                    </a:lnTo>
                    <a:lnTo>
                      <a:pt x="57" y="271"/>
                    </a:lnTo>
                    <a:lnTo>
                      <a:pt x="58" y="274"/>
                    </a:lnTo>
                    <a:lnTo>
                      <a:pt x="58" y="274"/>
                    </a:lnTo>
                    <a:lnTo>
                      <a:pt x="58" y="275"/>
                    </a:lnTo>
                    <a:lnTo>
                      <a:pt x="60" y="278"/>
                    </a:lnTo>
                    <a:lnTo>
                      <a:pt x="60" y="278"/>
                    </a:lnTo>
                    <a:lnTo>
                      <a:pt x="61" y="279"/>
                    </a:lnTo>
                    <a:lnTo>
                      <a:pt x="61" y="279"/>
                    </a:lnTo>
                    <a:lnTo>
                      <a:pt x="62" y="282"/>
                    </a:lnTo>
                    <a:lnTo>
                      <a:pt x="62" y="282"/>
                    </a:lnTo>
                    <a:lnTo>
                      <a:pt x="64" y="284"/>
                    </a:lnTo>
                    <a:lnTo>
                      <a:pt x="64" y="284"/>
                    </a:lnTo>
                    <a:lnTo>
                      <a:pt x="65" y="287"/>
                    </a:lnTo>
                    <a:lnTo>
                      <a:pt x="65" y="287"/>
                    </a:lnTo>
                    <a:lnTo>
                      <a:pt x="68" y="291"/>
                    </a:lnTo>
                    <a:lnTo>
                      <a:pt x="68" y="291"/>
                    </a:lnTo>
                    <a:lnTo>
                      <a:pt x="70" y="294"/>
                    </a:lnTo>
                    <a:lnTo>
                      <a:pt x="73" y="295"/>
                    </a:lnTo>
                    <a:lnTo>
                      <a:pt x="73" y="295"/>
                    </a:lnTo>
                    <a:lnTo>
                      <a:pt x="74" y="295"/>
                    </a:lnTo>
                    <a:lnTo>
                      <a:pt x="74" y="295"/>
                    </a:lnTo>
                    <a:lnTo>
                      <a:pt x="78" y="295"/>
                    </a:lnTo>
                    <a:lnTo>
                      <a:pt x="82" y="292"/>
                    </a:lnTo>
                    <a:lnTo>
                      <a:pt x="82" y="292"/>
                    </a:lnTo>
                    <a:lnTo>
                      <a:pt x="85" y="290"/>
                    </a:lnTo>
                    <a:lnTo>
                      <a:pt x="88" y="288"/>
                    </a:lnTo>
                    <a:lnTo>
                      <a:pt x="89" y="288"/>
                    </a:lnTo>
                    <a:lnTo>
                      <a:pt x="89" y="288"/>
                    </a:lnTo>
                    <a:lnTo>
                      <a:pt x="89" y="291"/>
                    </a:lnTo>
                    <a:lnTo>
                      <a:pt x="89" y="291"/>
                    </a:lnTo>
                    <a:lnTo>
                      <a:pt x="86" y="292"/>
                    </a:lnTo>
                    <a:lnTo>
                      <a:pt x="84" y="294"/>
                    </a:lnTo>
                    <a:lnTo>
                      <a:pt x="84" y="294"/>
                    </a:lnTo>
                    <a:lnTo>
                      <a:pt x="84" y="295"/>
                    </a:lnTo>
                    <a:lnTo>
                      <a:pt x="84" y="298"/>
                    </a:lnTo>
                    <a:lnTo>
                      <a:pt x="84" y="298"/>
                    </a:lnTo>
                    <a:lnTo>
                      <a:pt x="81" y="299"/>
                    </a:lnTo>
                    <a:lnTo>
                      <a:pt x="81" y="299"/>
                    </a:lnTo>
                    <a:lnTo>
                      <a:pt x="77" y="299"/>
                    </a:lnTo>
                    <a:lnTo>
                      <a:pt x="77" y="299"/>
                    </a:lnTo>
                    <a:lnTo>
                      <a:pt x="73" y="300"/>
                    </a:lnTo>
                    <a:lnTo>
                      <a:pt x="73" y="300"/>
                    </a:lnTo>
                    <a:lnTo>
                      <a:pt x="72" y="300"/>
                    </a:lnTo>
                    <a:lnTo>
                      <a:pt x="70" y="299"/>
                    </a:lnTo>
                    <a:lnTo>
                      <a:pt x="68" y="296"/>
                    </a:lnTo>
                    <a:lnTo>
                      <a:pt x="68" y="296"/>
                    </a:lnTo>
                    <a:lnTo>
                      <a:pt x="62" y="295"/>
                    </a:lnTo>
                    <a:lnTo>
                      <a:pt x="60" y="295"/>
                    </a:lnTo>
                    <a:lnTo>
                      <a:pt x="57" y="296"/>
                    </a:lnTo>
                    <a:lnTo>
                      <a:pt x="57" y="296"/>
                    </a:lnTo>
                    <a:lnTo>
                      <a:pt x="56" y="298"/>
                    </a:lnTo>
                    <a:lnTo>
                      <a:pt x="54" y="299"/>
                    </a:lnTo>
                    <a:lnTo>
                      <a:pt x="57" y="303"/>
                    </a:lnTo>
                    <a:lnTo>
                      <a:pt x="64" y="308"/>
                    </a:lnTo>
                    <a:lnTo>
                      <a:pt x="64" y="308"/>
                    </a:lnTo>
                    <a:lnTo>
                      <a:pt x="69" y="314"/>
                    </a:lnTo>
                    <a:lnTo>
                      <a:pt x="70" y="316"/>
                    </a:lnTo>
                    <a:lnTo>
                      <a:pt x="72" y="320"/>
                    </a:lnTo>
                    <a:lnTo>
                      <a:pt x="72" y="320"/>
                    </a:lnTo>
                    <a:lnTo>
                      <a:pt x="73" y="324"/>
                    </a:lnTo>
                    <a:lnTo>
                      <a:pt x="76" y="328"/>
                    </a:lnTo>
                    <a:lnTo>
                      <a:pt x="76" y="328"/>
                    </a:lnTo>
                    <a:lnTo>
                      <a:pt x="78" y="336"/>
                    </a:lnTo>
                    <a:lnTo>
                      <a:pt x="80" y="340"/>
                    </a:lnTo>
                    <a:lnTo>
                      <a:pt x="82" y="343"/>
                    </a:lnTo>
                    <a:lnTo>
                      <a:pt x="82" y="343"/>
                    </a:lnTo>
                    <a:lnTo>
                      <a:pt x="85" y="345"/>
                    </a:lnTo>
                    <a:lnTo>
                      <a:pt x="88" y="347"/>
                    </a:lnTo>
                    <a:lnTo>
                      <a:pt x="94" y="348"/>
                    </a:lnTo>
                    <a:lnTo>
                      <a:pt x="94" y="348"/>
                    </a:lnTo>
                    <a:lnTo>
                      <a:pt x="100" y="347"/>
                    </a:lnTo>
                    <a:lnTo>
                      <a:pt x="100" y="347"/>
                    </a:lnTo>
                    <a:lnTo>
                      <a:pt x="102" y="347"/>
                    </a:lnTo>
                    <a:lnTo>
                      <a:pt x="104" y="347"/>
                    </a:lnTo>
                    <a:lnTo>
                      <a:pt x="106" y="349"/>
                    </a:lnTo>
                    <a:lnTo>
                      <a:pt x="106" y="349"/>
                    </a:lnTo>
                    <a:lnTo>
                      <a:pt x="109" y="349"/>
                    </a:lnTo>
                    <a:lnTo>
                      <a:pt x="113" y="349"/>
                    </a:lnTo>
                    <a:lnTo>
                      <a:pt x="116" y="349"/>
                    </a:lnTo>
                    <a:lnTo>
                      <a:pt x="120" y="349"/>
                    </a:lnTo>
                    <a:lnTo>
                      <a:pt x="120" y="349"/>
                    </a:lnTo>
                    <a:lnTo>
                      <a:pt x="121" y="351"/>
                    </a:lnTo>
                    <a:lnTo>
                      <a:pt x="121" y="351"/>
                    </a:lnTo>
                    <a:lnTo>
                      <a:pt x="121" y="352"/>
                    </a:lnTo>
                    <a:lnTo>
                      <a:pt x="121" y="353"/>
                    </a:lnTo>
                    <a:lnTo>
                      <a:pt x="121" y="353"/>
                    </a:lnTo>
                    <a:lnTo>
                      <a:pt x="122" y="352"/>
                    </a:lnTo>
                    <a:lnTo>
                      <a:pt x="122" y="352"/>
                    </a:lnTo>
                    <a:lnTo>
                      <a:pt x="126" y="348"/>
                    </a:lnTo>
                    <a:lnTo>
                      <a:pt x="126" y="347"/>
                    </a:lnTo>
                    <a:lnTo>
                      <a:pt x="126" y="344"/>
                    </a:lnTo>
                    <a:lnTo>
                      <a:pt x="126" y="344"/>
                    </a:lnTo>
                    <a:lnTo>
                      <a:pt x="126" y="341"/>
                    </a:lnTo>
                    <a:lnTo>
                      <a:pt x="126" y="341"/>
                    </a:lnTo>
                    <a:lnTo>
                      <a:pt x="126" y="341"/>
                    </a:lnTo>
                    <a:lnTo>
                      <a:pt x="126" y="341"/>
                    </a:lnTo>
                    <a:lnTo>
                      <a:pt x="126" y="340"/>
                    </a:lnTo>
                    <a:lnTo>
                      <a:pt x="126" y="340"/>
                    </a:lnTo>
                    <a:lnTo>
                      <a:pt x="125" y="337"/>
                    </a:lnTo>
                    <a:lnTo>
                      <a:pt x="125" y="335"/>
                    </a:lnTo>
                    <a:lnTo>
                      <a:pt x="125" y="335"/>
                    </a:lnTo>
                    <a:lnTo>
                      <a:pt x="126" y="332"/>
                    </a:lnTo>
                    <a:lnTo>
                      <a:pt x="128" y="332"/>
                    </a:lnTo>
                    <a:lnTo>
                      <a:pt x="132" y="331"/>
                    </a:lnTo>
                    <a:lnTo>
                      <a:pt x="132" y="331"/>
                    </a:lnTo>
                    <a:lnTo>
                      <a:pt x="133" y="331"/>
                    </a:lnTo>
                    <a:lnTo>
                      <a:pt x="133" y="331"/>
                    </a:lnTo>
                    <a:lnTo>
                      <a:pt x="134" y="331"/>
                    </a:lnTo>
                    <a:lnTo>
                      <a:pt x="134" y="331"/>
                    </a:lnTo>
                    <a:lnTo>
                      <a:pt x="137" y="329"/>
                    </a:lnTo>
                    <a:lnTo>
                      <a:pt x="137" y="328"/>
                    </a:lnTo>
                    <a:lnTo>
                      <a:pt x="140" y="324"/>
                    </a:lnTo>
                    <a:lnTo>
                      <a:pt x="140" y="324"/>
                    </a:lnTo>
                    <a:lnTo>
                      <a:pt x="144" y="320"/>
                    </a:lnTo>
                    <a:lnTo>
                      <a:pt x="144" y="320"/>
                    </a:lnTo>
                    <a:lnTo>
                      <a:pt x="145" y="316"/>
                    </a:lnTo>
                    <a:lnTo>
                      <a:pt x="145" y="316"/>
                    </a:lnTo>
                    <a:lnTo>
                      <a:pt x="148" y="315"/>
                    </a:lnTo>
                    <a:lnTo>
                      <a:pt x="150" y="315"/>
                    </a:lnTo>
                    <a:lnTo>
                      <a:pt x="153" y="315"/>
                    </a:lnTo>
                    <a:lnTo>
                      <a:pt x="157" y="314"/>
                    </a:lnTo>
                    <a:lnTo>
                      <a:pt x="157" y="314"/>
                    </a:lnTo>
                    <a:lnTo>
                      <a:pt x="159" y="311"/>
                    </a:lnTo>
                    <a:lnTo>
                      <a:pt x="162" y="307"/>
                    </a:lnTo>
                    <a:lnTo>
                      <a:pt x="162" y="307"/>
                    </a:lnTo>
                    <a:lnTo>
                      <a:pt x="162" y="307"/>
                    </a:lnTo>
                    <a:lnTo>
                      <a:pt x="162" y="307"/>
                    </a:lnTo>
                    <a:lnTo>
                      <a:pt x="162" y="307"/>
                    </a:lnTo>
                    <a:lnTo>
                      <a:pt x="162" y="307"/>
                    </a:lnTo>
                    <a:lnTo>
                      <a:pt x="161" y="306"/>
                    </a:lnTo>
                    <a:lnTo>
                      <a:pt x="159" y="303"/>
                    </a:lnTo>
                    <a:lnTo>
                      <a:pt x="158" y="299"/>
                    </a:lnTo>
                    <a:lnTo>
                      <a:pt x="158" y="299"/>
                    </a:lnTo>
                    <a:lnTo>
                      <a:pt x="157" y="286"/>
                    </a:lnTo>
                    <a:lnTo>
                      <a:pt x="157" y="286"/>
                    </a:lnTo>
                    <a:lnTo>
                      <a:pt x="157" y="280"/>
                    </a:lnTo>
                    <a:lnTo>
                      <a:pt x="157" y="275"/>
                    </a:lnTo>
                    <a:lnTo>
                      <a:pt x="157" y="275"/>
                    </a:lnTo>
                    <a:lnTo>
                      <a:pt x="159" y="271"/>
                    </a:lnTo>
                    <a:lnTo>
                      <a:pt x="162" y="267"/>
                    </a:lnTo>
                    <a:lnTo>
                      <a:pt x="162" y="267"/>
                    </a:lnTo>
                    <a:lnTo>
                      <a:pt x="162" y="262"/>
                    </a:lnTo>
                    <a:lnTo>
                      <a:pt x="163" y="259"/>
                    </a:lnTo>
                    <a:lnTo>
                      <a:pt x="165" y="258"/>
                    </a:lnTo>
                    <a:lnTo>
                      <a:pt x="165" y="258"/>
                    </a:lnTo>
                    <a:lnTo>
                      <a:pt x="167" y="257"/>
                    </a:lnTo>
                    <a:lnTo>
                      <a:pt x="167" y="257"/>
                    </a:lnTo>
                    <a:close/>
                  </a:path>
                </a:pathLst>
              </a:custGeom>
              <a:solidFill>
                <a:schemeClr val="accent6">
                  <a:lumMod val="50000"/>
                </a:schemeClr>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22" name="Freeform 87">
                <a:extLst>
                  <a:ext uri="{FF2B5EF4-FFF2-40B4-BE49-F238E27FC236}">
                    <a16:creationId xmlns:a16="http://schemas.microsoft.com/office/drawing/2014/main" id="{11D21073-6618-4826-9339-7679BD6F4081}"/>
                  </a:ext>
                </a:extLst>
              </p:cNvPr>
              <p:cNvSpPr>
                <a:spLocks/>
              </p:cNvSpPr>
              <p:nvPr/>
            </p:nvSpPr>
            <p:spPr bwMode="auto">
              <a:xfrm>
                <a:off x="4872938" y="4201250"/>
                <a:ext cx="338087" cy="397636"/>
              </a:xfrm>
              <a:custGeom>
                <a:avLst/>
                <a:gdLst>
                  <a:gd name="T0" fmla="*/ 170 w 176"/>
                  <a:gd name="T1" fmla="*/ 186 h 207"/>
                  <a:gd name="T2" fmla="*/ 154 w 176"/>
                  <a:gd name="T3" fmla="*/ 181 h 207"/>
                  <a:gd name="T4" fmla="*/ 141 w 176"/>
                  <a:gd name="T5" fmla="*/ 180 h 207"/>
                  <a:gd name="T6" fmla="*/ 140 w 176"/>
                  <a:gd name="T7" fmla="*/ 170 h 207"/>
                  <a:gd name="T8" fmla="*/ 129 w 176"/>
                  <a:gd name="T9" fmla="*/ 161 h 207"/>
                  <a:gd name="T10" fmla="*/ 124 w 176"/>
                  <a:gd name="T11" fmla="*/ 145 h 207"/>
                  <a:gd name="T12" fmla="*/ 118 w 176"/>
                  <a:gd name="T13" fmla="*/ 127 h 207"/>
                  <a:gd name="T14" fmla="*/ 116 w 176"/>
                  <a:gd name="T15" fmla="*/ 116 h 207"/>
                  <a:gd name="T16" fmla="*/ 112 w 176"/>
                  <a:gd name="T17" fmla="*/ 111 h 207"/>
                  <a:gd name="T18" fmla="*/ 110 w 176"/>
                  <a:gd name="T19" fmla="*/ 108 h 207"/>
                  <a:gd name="T20" fmla="*/ 109 w 176"/>
                  <a:gd name="T21" fmla="*/ 107 h 207"/>
                  <a:gd name="T22" fmla="*/ 105 w 176"/>
                  <a:gd name="T23" fmla="*/ 96 h 207"/>
                  <a:gd name="T24" fmla="*/ 97 w 176"/>
                  <a:gd name="T25" fmla="*/ 77 h 207"/>
                  <a:gd name="T26" fmla="*/ 96 w 176"/>
                  <a:gd name="T27" fmla="*/ 65 h 207"/>
                  <a:gd name="T28" fmla="*/ 97 w 176"/>
                  <a:gd name="T29" fmla="*/ 54 h 207"/>
                  <a:gd name="T30" fmla="*/ 93 w 176"/>
                  <a:gd name="T31" fmla="*/ 41 h 207"/>
                  <a:gd name="T32" fmla="*/ 90 w 176"/>
                  <a:gd name="T33" fmla="*/ 32 h 207"/>
                  <a:gd name="T34" fmla="*/ 81 w 176"/>
                  <a:gd name="T35" fmla="*/ 26 h 207"/>
                  <a:gd name="T36" fmla="*/ 72 w 176"/>
                  <a:gd name="T37" fmla="*/ 20 h 207"/>
                  <a:gd name="T38" fmla="*/ 65 w 176"/>
                  <a:gd name="T39" fmla="*/ 10 h 207"/>
                  <a:gd name="T40" fmla="*/ 57 w 176"/>
                  <a:gd name="T41" fmla="*/ 0 h 207"/>
                  <a:gd name="T42" fmla="*/ 45 w 176"/>
                  <a:gd name="T43" fmla="*/ 9 h 207"/>
                  <a:gd name="T44" fmla="*/ 41 w 176"/>
                  <a:gd name="T45" fmla="*/ 17 h 207"/>
                  <a:gd name="T46" fmla="*/ 36 w 176"/>
                  <a:gd name="T47" fmla="*/ 21 h 207"/>
                  <a:gd name="T48" fmla="*/ 32 w 176"/>
                  <a:gd name="T49" fmla="*/ 25 h 207"/>
                  <a:gd name="T50" fmla="*/ 44 w 176"/>
                  <a:gd name="T51" fmla="*/ 46 h 207"/>
                  <a:gd name="T52" fmla="*/ 40 w 176"/>
                  <a:gd name="T53" fmla="*/ 55 h 207"/>
                  <a:gd name="T54" fmla="*/ 31 w 176"/>
                  <a:gd name="T55" fmla="*/ 65 h 207"/>
                  <a:gd name="T56" fmla="*/ 25 w 176"/>
                  <a:gd name="T57" fmla="*/ 65 h 207"/>
                  <a:gd name="T58" fmla="*/ 16 w 176"/>
                  <a:gd name="T59" fmla="*/ 66 h 207"/>
                  <a:gd name="T60" fmla="*/ 5 w 176"/>
                  <a:gd name="T61" fmla="*/ 82 h 207"/>
                  <a:gd name="T62" fmla="*/ 1 w 176"/>
                  <a:gd name="T63" fmla="*/ 92 h 207"/>
                  <a:gd name="T64" fmla="*/ 1 w 176"/>
                  <a:gd name="T65" fmla="*/ 95 h 207"/>
                  <a:gd name="T66" fmla="*/ 1 w 176"/>
                  <a:gd name="T67" fmla="*/ 95 h 207"/>
                  <a:gd name="T68" fmla="*/ 3 w 176"/>
                  <a:gd name="T69" fmla="*/ 96 h 207"/>
                  <a:gd name="T70" fmla="*/ 4 w 176"/>
                  <a:gd name="T71" fmla="*/ 98 h 207"/>
                  <a:gd name="T72" fmla="*/ 4 w 176"/>
                  <a:gd name="T73" fmla="*/ 99 h 207"/>
                  <a:gd name="T74" fmla="*/ 16 w 176"/>
                  <a:gd name="T75" fmla="*/ 108 h 207"/>
                  <a:gd name="T76" fmla="*/ 21 w 176"/>
                  <a:gd name="T77" fmla="*/ 115 h 207"/>
                  <a:gd name="T78" fmla="*/ 12 w 176"/>
                  <a:gd name="T79" fmla="*/ 125 h 207"/>
                  <a:gd name="T80" fmla="*/ 15 w 176"/>
                  <a:gd name="T81" fmla="*/ 135 h 207"/>
                  <a:gd name="T82" fmla="*/ 15 w 176"/>
                  <a:gd name="T83" fmla="*/ 151 h 207"/>
                  <a:gd name="T84" fmla="*/ 27 w 176"/>
                  <a:gd name="T85" fmla="*/ 149 h 207"/>
                  <a:gd name="T86" fmla="*/ 36 w 176"/>
                  <a:gd name="T87" fmla="*/ 155 h 207"/>
                  <a:gd name="T88" fmla="*/ 36 w 176"/>
                  <a:gd name="T89" fmla="*/ 170 h 207"/>
                  <a:gd name="T90" fmla="*/ 37 w 176"/>
                  <a:gd name="T91" fmla="*/ 185 h 207"/>
                  <a:gd name="T92" fmla="*/ 52 w 176"/>
                  <a:gd name="T93" fmla="*/ 197 h 207"/>
                  <a:gd name="T94" fmla="*/ 53 w 176"/>
                  <a:gd name="T95" fmla="*/ 207 h 207"/>
                  <a:gd name="T96" fmla="*/ 72 w 176"/>
                  <a:gd name="T97" fmla="*/ 205 h 207"/>
                  <a:gd name="T98" fmla="*/ 81 w 176"/>
                  <a:gd name="T99" fmla="*/ 201 h 207"/>
                  <a:gd name="T100" fmla="*/ 86 w 176"/>
                  <a:gd name="T101" fmla="*/ 197 h 207"/>
                  <a:gd name="T102" fmla="*/ 101 w 176"/>
                  <a:gd name="T103" fmla="*/ 197 h 207"/>
                  <a:gd name="T104" fmla="*/ 110 w 176"/>
                  <a:gd name="T105" fmla="*/ 202 h 207"/>
                  <a:gd name="T106" fmla="*/ 117 w 176"/>
                  <a:gd name="T107" fmla="*/ 202 h 207"/>
                  <a:gd name="T108" fmla="*/ 121 w 176"/>
                  <a:gd name="T109" fmla="*/ 198 h 207"/>
                  <a:gd name="T110" fmla="*/ 130 w 176"/>
                  <a:gd name="T111" fmla="*/ 202 h 207"/>
                  <a:gd name="T112" fmla="*/ 138 w 176"/>
                  <a:gd name="T113" fmla="*/ 197 h 207"/>
                  <a:gd name="T114" fmla="*/ 160 w 176"/>
                  <a:gd name="T115" fmla="*/ 194 h 207"/>
                  <a:gd name="T116" fmla="*/ 174 w 176"/>
                  <a:gd name="T117" fmla="*/ 194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 h="207">
                    <a:moveTo>
                      <a:pt x="174" y="188"/>
                    </a:moveTo>
                    <a:lnTo>
                      <a:pt x="174" y="188"/>
                    </a:lnTo>
                    <a:lnTo>
                      <a:pt x="174" y="188"/>
                    </a:lnTo>
                    <a:lnTo>
                      <a:pt x="174" y="188"/>
                    </a:lnTo>
                    <a:lnTo>
                      <a:pt x="170" y="186"/>
                    </a:lnTo>
                    <a:lnTo>
                      <a:pt x="170" y="186"/>
                    </a:lnTo>
                    <a:lnTo>
                      <a:pt x="166" y="185"/>
                    </a:lnTo>
                    <a:lnTo>
                      <a:pt x="162" y="184"/>
                    </a:lnTo>
                    <a:lnTo>
                      <a:pt x="162" y="184"/>
                    </a:lnTo>
                    <a:lnTo>
                      <a:pt x="154" y="181"/>
                    </a:lnTo>
                    <a:lnTo>
                      <a:pt x="154" y="181"/>
                    </a:lnTo>
                    <a:lnTo>
                      <a:pt x="152" y="180"/>
                    </a:lnTo>
                    <a:lnTo>
                      <a:pt x="148" y="181"/>
                    </a:lnTo>
                    <a:lnTo>
                      <a:pt x="144" y="181"/>
                    </a:lnTo>
                    <a:lnTo>
                      <a:pt x="141" y="180"/>
                    </a:lnTo>
                    <a:lnTo>
                      <a:pt x="141" y="180"/>
                    </a:lnTo>
                    <a:lnTo>
                      <a:pt x="141" y="176"/>
                    </a:lnTo>
                    <a:lnTo>
                      <a:pt x="141" y="176"/>
                    </a:lnTo>
                    <a:lnTo>
                      <a:pt x="140" y="170"/>
                    </a:lnTo>
                    <a:lnTo>
                      <a:pt x="140" y="170"/>
                    </a:lnTo>
                    <a:lnTo>
                      <a:pt x="137" y="168"/>
                    </a:lnTo>
                    <a:lnTo>
                      <a:pt x="136" y="166"/>
                    </a:lnTo>
                    <a:lnTo>
                      <a:pt x="130" y="163"/>
                    </a:lnTo>
                    <a:lnTo>
                      <a:pt x="130" y="163"/>
                    </a:lnTo>
                    <a:lnTo>
                      <a:pt x="129" y="161"/>
                    </a:lnTo>
                    <a:lnTo>
                      <a:pt x="129" y="161"/>
                    </a:lnTo>
                    <a:lnTo>
                      <a:pt x="126" y="155"/>
                    </a:lnTo>
                    <a:lnTo>
                      <a:pt x="124" y="148"/>
                    </a:lnTo>
                    <a:lnTo>
                      <a:pt x="124" y="148"/>
                    </a:lnTo>
                    <a:lnTo>
                      <a:pt x="124" y="145"/>
                    </a:lnTo>
                    <a:lnTo>
                      <a:pt x="124" y="145"/>
                    </a:lnTo>
                    <a:lnTo>
                      <a:pt x="121" y="140"/>
                    </a:lnTo>
                    <a:lnTo>
                      <a:pt x="120" y="133"/>
                    </a:lnTo>
                    <a:lnTo>
                      <a:pt x="120" y="133"/>
                    </a:lnTo>
                    <a:lnTo>
                      <a:pt x="118" y="127"/>
                    </a:lnTo>
                    <a:lnTo>
                      <a:pt x="117" y="120"/>
                    </a:lnTo>
                    <a:lnTo>
                      <a:pt x="117" y="120"/>
                    </a:lnTo>
                    <a:lnTo>
                      <a:pt x="117" y="118"/>
                    </a:lnTo>
                    <a:lnTo>
                      <a:pt x="116" y="116"/>
                    </a:lnTo>
                    <a:lnTo>
                      <a:pt x="116" y="116"/>
                    </a:lnTo>
                    <a:lnTo>
                      <a:pt x="114" y="116"/>
                    </a:lnTo>
                    <a:lnTo>
                      <a:pt x="112" y="115"/>
                    </a:lnTo>
                    <a:lnTo>
                      <a:pt x="112" y="115"/>
                    </a:lnTo>
                    <a:lnTo>
                      <a:pt x="112" y="111"/>
                    </a:lnTo>
                    <a:lnTo>
                      <a:pt x="112" y="111"/>
                    </a:lnTo>
                    <a:lnTo>
                      <a:pt x="110" y="110"/>
                    </a:lnTo>
                    <a:lnTo>
                      <a:pt x="110" y="110"/>
                    </a:lnTo>
                    <a:lnTo>
                      <a:pt x="112" y="110"/>
                    </a:lnTo>
                    <a:lnTo>
                      <a:pt x="112" y="110"/>
                    </a:lnTo>
                    <a:lnTo>
                      <a:pt x="110" y="108"/>
                    </a:lnTo>
                    <a:lnTo>
                      <a:pt x="110" y="108"/>
                    </a:lnTo>
                    <a:lnTo>
                      <a:pt x="110" y="108"/>
                    </a:lnTo>
                    <a:lnTo>
                      <a:pt x="110" y="108"/>
                    </a:lnTo>
                    <a:lnTo>
                      <a:pt x="109" y="107"/>
                    </a:lnTo>
                    <a:lnTo>
                      <a:pt x="109" y="107"/>
                    </a:lnTo>
                    <a:lnTo>
                      <a:pt x="108" y="106"/>
                    </a:lnTo>
                    <a:lnTo>
                      <a:pt x="106" y="102"/>
                    </a:lnTo>
                    <a:lnTo>
                      <a:pt x="106" y="102"/>
                    </a:lnTo>
                    <a:lnTo>
                      <a:pt x="105" y="96"/>
                    </a:lnTo>
                    <a:lnTo>
                      <a:pt x="105" y="96"/>
                    </a:lnTo>
                    <a:lnTo>
                      <a:pt x="102" y="90"/>
                    </a:lnTo>
                    <a:lnTo>
                      <a:pt x="98" y="83"/>
                    </a:lnTo>
                    <a:lnTo>
                      <a:pt x="98" y="83"/>
                    </a:lnTo>
                    <a:lnTo>
                      <a:pt x="98" y="81"/>
                    </a:lnTo>
                    <a:lnTo>
                      <a:pt x="97" y="77"/>
                    </a:lnTo>
                    <a:lnTo>
                      <a:pt x="97" y="70"/>
                    </a:lnTo>
                    <a:lnTo>
                      <a:pt x="97" y="70"/>
                    </a:lnTo>
                    <a:lnTo>
                      <a:pt x="96" y="67"/>
                    </a:lnTo>
                    <a:lnTo>
                      <a:pt x="96" y="65"/>
                    </a:lnTo>
                    <a:lnTo>
                      <a:pt x="96" y="65"/>
                    </a:lnTo>
                    <a:lnTo>
                      <a:pt x="96" y="62"/>
                    </a:lnTo>
                    <a:lnTo>
                      <a:pt x="97" y="61"/>
                    </a:lnTo>
                    <a:lnTo>
                      <a:pt x="97" y="61"/>
                    </a:lnTo>
                    <a:lnTo>
                      <a:pt x="97" y="54"/>
                    </a:lnTo>
                    <a:lnTo>
                      <a:pt x="97" y="54"/>
                    </a:lnTo>
                    <a:lnTo>
                      <a:pt x="97" y="50"/>
                    </a:lnTo>
                    <a:lnTo>
                      <a:pt x="97" y="50"/>
                    </a:lnTo>
                    <a:lnTo>
                      <a:pt x="96" y="45"/>
                    </a:lnTo>
                    <a:lnTo>
                      <a:pt x="93" y="41"/>
                    </a:lnTo>
                    <a:lnTo>
                      <a:pt x="93" y="41"/>
                    </a:lnTo>
                    <a:lnTo>
                      <a:pt x="92" y="36"/>
                    </a:lnTo>
                    <a:lnTo>
                      <a:pt x="92" y="36"/>
                    </a:lnTo>
                    <a:lnTo>
                      <a:pt x="92" y="34"/>
                    </a:lnTo>
                    <a:lnTo>
                      <a:pt x="90" y="32"/>
                    </a:lnTo>
                    <a:lnTo>
                      <a:pt x="90" y="32"/>
                    </a:lnTo>
                    <a:lnTo>
                      <a:pt x="86" y="28"/>
                    </a:lnTo>
                    <a:lnTo>
                      <a:pt x="86" y="28"/>
                    </a:lnTo>
                    <a:lnTo>
                      <a:pt x="84" y="26"/>
                    </a:lnTo>
                    <a:lnTo>
                      <a:pt x="81" y="26"/>
                    </a:lnTo>
                    <a:lnTo>
                      <a:pt x="81" y="26"/>
                    </a:lnTo>
                    <a:lnTo>
                      <a:pt x="80" y="24"/>
                    </a:lnTo>
                    <a:lnTo>
                      <a:pt x="77" y="22"/>
                    </a:lnTo>
                    <a:lnTo>
                      <a:pt x="77" y="22"/>
                    </a:lnTo>
                    <a:lnTo>
                      <a:pt x="74" y="22"/>
                    </a:lnTo>
                    <a:lnTo>
                      <a:pt x="72" y="20"/>
                    </a:lnTo>
                    <a:lnTo>
                      <a:pt x="72" y="20"/>
                    </a:lnTo>
                    <a:lnTo>
                      <a:pt x="69" y="18"/>
                    </a:lnTo>
                    <a:lnTo>
                      <a:pt x="69" y="18"/>
                    </a:lnTo>
                    <a:lnTo>
                      <a:pt x="67" y="14"/>
                    </a:lnTo>
                    <a:lnTo>
                      <a:pt x="65" y="10"/>
                    </a:lnTo>
                    <a:lnTo>
                      <a:pt x="65" y="10"/>
                    </a:lnTo>
                    <a:lnTo>
                      <a:pt x="60" y="4"/>
                    </a:lnTo>
                    <a:lnTo>
                      <a:pt x="60" y="4"/>
                    </a:lnTo>
                    <a:lnTo>
                      <a:pt x="57" y="0"/>
                    </a:lnTo>
                    <a:lnTo>
                      <a:pt x="57" y="0"/>
                    </a:lnTo>
                    <a:lnTo>
                      <a:pt x="56" y="0"/>
                    </a:lnTo>
                    <a:lnTo>
                      <a:pt x="56" y="0"/>
                    </a:lnTo>
                    <a:lnTo>
                      <a:pt x="51" y="4"/>
                    </a:lnTo>
                    <a:lnTo>
                      <a:pt x="45" y="9"/>
                    </a:lnTo>
                    <a:lnTo>
                      <a:pt x="45" y="9"/>
                    </a:lnTo>
                    <a:lnTo>
                      <a:pt x="45" y="8"/>
                    </a:lnTo>
                    <a:lnTo>
                      <a:pt x="45" y="8"/>
                    </a:lnTo>
                    <a:lnTo>
                      <a:pt x="41" y="14"/>
                    </a:lnTo>
                    <a:lnTo>
                      <a:pt x="41" y="14"/>
                    </a:lnTo>
                    <a:lnTo>
                      <a:pt x="41" y="17"/>
                    </a:lnTo>
                    <a:lnTo>
                      <a:pt x="39" y="20"/>
                    </a:lnTo>
                    <a:lnTo>
                      <a:pt x="39" y="20"/>
                    </a:lnTo>
                    <a:lnTo>
                      <a:pt x="37" y="21"/>
                    </a:lnTo>
                    <a:lnTo>
                      <a:pt x="36" y="21"/>
                    </a:lnTo>
                    <a:lnTo>
                      <a:pt x="36" y="21"/>
                    </a:lnTo>
                    <a:lnTo>
                      <a:pt x="35" y="21"/>
                    </a:lnTo>
                    <a:lnTo>
                      <a:pt x="32" y="21"/>
                    </a:lnTo>
                    <a:lnTo>
                      <a:pt x="32" y="21"/>
                    </a:lnTo>
                    <a:lnTo>
                      <a:pt x="32" y="22"/>
                    </a:lnTo>
                    <a:lnTo>
                      <a:pt x="32" y="25"/>
                    </a:lnTo>
                    <a:lnTo>
                      <a:pt x="33" y="29"/>
                    </a:lnTo>
                    <a:lnTo>
                      <a:pt x="39" y="37"/>
                    </a:lnTo>
                    <a:lnTo>
                      <a:pt x="39" y="37"/>
                    </a:lnTo>
                    <a:lnTo>
                      <a:pt x="41" y="42"/>
                    </a:lnTo>
                    <a:lnTo>
                      <a:pt x="44" y="46"/>
                    </a:lnTo>
                    <a:lnTo>
                      <a:pt x="45" y="49"/>
                    </a:lnTo>
                    <a:lnTo>
                      <a:pt x="45" y="51"/>
                    </a:lnTo>
                    <a:lnTo>
                      <a:pt x="43" y="54"/>
                    </a:lnTo>
                    <a:lnTo>
                      <a:pt x="40" y="55"/>
                    </a:lnTo>
                    <a:lnTo>
                      <a:pt x="40" y="55"/>
                    </a:lnTo>
                    <a:lnTo>
                      <a:pt x="35" y="58"/>
                    </a:lnTo>
                    <a:lnTo>
                      <a:pt x="32" y="59"/>
                    </a:lnTo>
                    <a:lnTo>
                      <a:pt x="31" y="62"/>
                    </a:lnTo>
                    <a:lnTo>
                      <a:pt x="31" y="62"/>
                    </a:lnTo>
                    <a:lnTo>
                      <a:pt x="31" y="65"/>
                    </a:lnTo>
                    <a:lnTo>
                      <a:pt x="28" y="67"/>
                    </a:lnTo>
                    <a:lnTo>
                      <a:pt x="28" y="67"/>
                    </a:lnTo>
                    <a:lnTo>
                      <a:pt x="27" y="67"/>
                    </a:lnTo>
                    <a:lnTo>
                      <a:pt x="27" y="66"/>
                    </a:lnTo>
                    <a:lnTo>
                      <a:pt x="25" y="65"/>
                    </a:lnTo>
                    <a:lnTo>
                      <a:pt x="25" y="65"/>
                    </a:lnTo>
                    <a:lnTo>
                      <a:pt x="23" y="63"/>
                    </a:lnTo>
                    <a:lnTo>
                      <a:pt x="20" y="63"/>
                    </a:lnTo>
                    <a:lnTo>
                      <a:pt x="16" y="66"/>
                    </a:lnTo>
                    <a:lnTo>
                      <a:pt x="16" y="66"/>
                    </a:lnTo>
                    <a:lnTo>
                      <a:pt x="12" y="74"/>
                    </a:lnTo>
                    <a:lnTo>
                      <a:pt x="12" y="74"/>
                    </a:lnTo>
                    <a:lnTo>
                      <a:pt x="7" y="79"/>
                    </a:lnTo>
                    <a:lnTo>
                      <a:pt x="7" y="79"/>
                    </a:lnTo>
                    <a:lnTo>
                      <a:pt x="5" y="82"/>
                    </a:lnTo>
                    <a:lnTo>
                      <a:pt x="5" y="84"/>
                    </a:lnTo>
                    <a:lnTo>
                      <a:pt x="4" y="87"/>
                    </a:lnTo>
                    <a:lnTo>
                      <a:pt x="4" y="90"/>
                    </a:lnTo>
                    <a:lnTo>
                      <a:pt x="4" y="90"/>
                    </a:lnTo>
                    <a:lnTo>
                      <a:pt x="1" y="92"/>
                    </a:lnTo>
                    <a:lnTo>
                      <a:pt x="0" y="95"/>
                    </a:lnTo>
                    <a:lnTo>
                      <a:pt x="0" y="95"/>
                    </a:lnTo>
                    <a:lnTo>
                      <a:pt x="1" y="95"/>
                    </a:lnTo>
                    <a:lnTo>
                      <a:pt x="1" y="95"/>
                    </a:lnTo>
                    <a:lnTo>
                      <a:pt x="1" y="95"/>
                    </a:lnTo>
                    <a:lnTo>
                      <a:pt x="1" y="95"/>
                    </a:lnTo>
                    <a:lnTo>
                      <a:pt x="1" y="95"/>
                    </a:lnTo>
                    <a:lnTo>
                      <a:pt x="1" y="95"/>
                    </a:lnTo>
                    <a:lnTo>
                      <a:pt x="1" y="95"/>
                    </a:lnTo>
                    <a:lnTo>
                      <a:pt x="1" y="95"/>
                    </a:lnTo>
                    <a:lnTo>
                      <a:pt x="3" y="95"/>
                    </a:lnTo>
                    <a:lnTo>
                      <a:pt x="3" y="95"/>
                    </a:lnTo>
                    <a:lnTo>
                      <a:pt x="3" y="95"/>
                    </a:lnTo>
                    <a:lnTo>
                      <a:pt x="3" y="95"/>
                    </a:lnTo>
                    <a:lnTo>
                      <a:pt x="3" y="96"/>
                    </a:lnTo>
                    <a:lnTo>
                      <a:pt x="3" y="96"/>
                    </a:lnTo>
                    <a:lnTo>
                      <a:pt x="3" y="96"/>
                    </a:lnTo>
                    <a:lnTo>
                      <a:pt x="3" y="96"/>
                    </a:lnTo>
                    <a:lnTo>
                      <a:pt x="4" y="98"/>
                    </a:lnTo>
                    <a:lnTo>
                      <a:pt x="4" y="98"/>
                    </a:lnTo>
                    <a:lnTo>
                      <a:pt x="4" y="99"/>
                    </a:lnTo>
                    <a:lnTo>
                      <a:pt x="4" y="99"/>
                    </a:lnTo>
                    <a:lnTo>
                      <a:pt x="4" y="99"/>
                    </a:lnTo>
                    <a:lnTo>
                      <a:pt x="4" y="99"/>
                    </a:lnTo>
                    <a:lnTo>
                      <a:pt x="4" y="99"/>
                    </a:lnTo>
                    <a:lnTo>
                      <a:pt x="4" y="99"/>
                    </a:lnTo>
                    <a:lnTo>
                      <a:pt x="8" y="103"/>
                    </a:lnTo>
                    <a:lnTo>
                      <a:pt x="12" y="106"/>
                    </a:lnTo>
                    <a:lnTo>
                      <a:pt x="12" y="106"/>
                    </a:lnTo>
                    <a:lnTo>
                      <a:pt x="16" y="108"/>
                    </a:lnTo>
                    <a:lnTo>
                      <a:pt x="16" y="108"/>
                    </a:lnTo>
                    <a:lnTo>
                      <a:pt x="20" y="111"/>
                    </a:lnTo>
                    <a:lnTo>
                      <a:pt x="20" y="111"/>
                    </a:lnTo>
                    <a:lnTo>
                      <a:pt x="21" y="112"/>
                    </a:lnTo>
                    <a:lnTo>
                      <a:pt x="21" y="115"/>
                    </a:lnTo>
                    <a:lnTo>
                      <a:pt x="19" y="118"/>
                    </a:lnTo>
                    <a:lnTo>
                      <a:pt x="19" y="118"/>
                    </a:lnTo>
                    <a:lnTo>
                      <a:pt x="15" y="122"/>
                    </a:lnTo>
                    <a:lnTo>
                      <a:pt x="13" y="123"/>
                    </a:lnTo>
                    <a:lnTo>
                      <a:pt x="12" y="125"/>
                    </a:lnTo>
                    <a:lnTo>
                      <a:pt x="12" y="125"/>
                    </a:lnTo>
                    <a:lnTo>
                      <a:pt x="12" y="128"/>
                    </a:lnTo>
                    <a:lnTo>
                      <a:pt x="13" y="131"/>
                    </a:lnTo>
                    <a:lnTo>
                      <a:pt x="13" y="132"/>
                    </a:lnTo>
                    <a:lnTo>
                      <a:pt x="15" y="135"/>
                    </a:lnTo>
                    <a:lnTo>
                      <a:pt x="15" y="135"/>
                    </a:lnTo>
                    <a:lnTo>
                      <a:pt x="13" y="139"/>
                    </a:lnTo>
                    <a:lnTo>
                      <a:pt x="12" y="143"/>
                    </a:lnTo>
                    <a:lnTo>
                      <a:pt x="12" y="147"/>
                    </a:lnTo>
                    <a:lnTo>
                      <a:pt x="15" y="151"/>
                    </a:lnTo>
                    <a:lnTo>
                      <a:pt x="15" y="151"/>
                    </a:lnTo>
                    <a:lnTo>
                      <a:pt x="16" y="152"/>
                    </a:lnTo>
                    <a:lnTo>
                      <a:pt x="19" y="152"/>
                    </a:lnTo>
                    <a:lnTo>
                      <a:pt x="23" y="151"/>
                    </a:lnTo>
                    <a:lnTo>
                      <a:pt x="27" y="149"/>
                    </a:lnTo>
                    <a:lnTo>
                      <a:pt x="29" y="149"/>
                    </a:lnTo>
                    <a:lnTo>
                      <a:pt x="32" y="149"/>
                    </a:lnTo>
                    <a:lnTo>
                      <a:pt x="32" y="149"/>
                    </a:lnTo>
                    <a:lnTo>
                      <a:pt x="36" y="155"/>
                    </a:lnTo>
                    <a:lnTo>
                      <a:pt x="36" y="155"/>
                    </a:lnTo>
                    <a:lnTo>
                      <a:pt x="35" y="160"/>
                    </a:lnTo>
                    <a:lnTo>
                      <a:pt x="33" y="163"/>
                    </a:lnTo>
                    <a:lnTo>
                      <a:pt x="33" y="166"/>
                    </a:lnTo>
                    <a:lnTo>
                      <a:pt x="36" y="170"/>
                    </a:lnTo>
                    <a:lnTo>
                      <a:pt x="36" y="170"/>
                    </a:lnTo>
                    <a:lnTo>
                      <a:pt x="37" y="174"/>
                    </a:lnTo>
                    <a:lnTo>
                      <a:pt x="37" y="177"/>
                    </a:lnTo>
                    <a:lnTo>
                      <a:pt x="36" y="181"/>
                    </a:lnTo>
                    <a:lnTo>
                      <a:pt x="37" y="185"/>
                    </a:lnTo>
                    <a:lnTo>
                      <a:pt x="37" y="185"/>
                    </a:lnTo>
                    <a:lnTo>
                      <a:pt x="37" y="188"/>
                    </a:lnTo>
                    <a:lnTo>
                      <a:pt x="40" y="189"/>
                    </a:lnTo>
                    <a:lnTo>
                      <a:pt x="44" y="192"/>
                    </a:lnTo>
                    <a:lnTo>
                      <a:pt x="48" y="194"/>
                    </a:lnTo>
                    <a:lnTo>
                      <a:pt x="52" y="197"/>
                    </a:lnTo>
                    <a:lnTo>
                      <a:pt x="52" y="197"/>
                    </a:lnTo>
                    <a:lnTo>
                      <a:pt x="53" y="201"/>
                    </a:lnTo>
                    <a:lnTo>
                      <a:pt x="53" y="206"/>
                    </a:lnTo>
                    <a:lnTo>
                      <a:pt x="53" y="206"/>
                    </a:lnTo>
                    <a:lnTo>
                      <a:pt x="53" y="207"/>
                    </a:lnTo>
                    <a:lnTo>
                      <a:pt x="53" y="207"/>
                    </a:lnTo>
                    <a:lnTo>
                      <a:pt x="53" y="207"/>
                    </a:lnTo>
                    <a:lnTo>
                      <a:pt x="57" y="205"/>
                    </a:lnTo>
                    <a:lnTo>
                      <a:pt x="63" y="205"/>
                    </a:lnTo>
                    <a:lnTo>
                      <a:pt x="72" y="205"/>
                    </a:lnTo>
                    <a:lnTo>
                      <a:pt x="72" y="205"/>
                    </a:lnTo>
                    <a:lnTo>
                      <a:pt x="76" y="205"/>
                    </a:lnTo>
                    <a:lnTo>
                      <a:pt x="80" y="202"/>
                    </a:lnTo>
                    <a:lnTo>
                      <a:pt x="80" y="202"/>
                    </a:lnTo>
                    <a:lnTo>
                      <a:pt x="81" y="201"/>
                    </a:lnTo>
                    <a:lnTo>
                      <a:pt x="82" y="201"/>
                    </a:lnTo>
                    <a:lnTo>
                      <a:pt x="82" y="201"/>
                    </a:lnTo>
                    <a:lnTo>
                      <a:pt x="86" y="201"/>
                    </a:lnTo>
                    <a:lnTo>
                      <a:pt x="86" y="201"/>
                    </a:lnTo>
                    <a:lnTo>
                      <a:pt x="86" y="197"/>
                    </a:lnTo>
                    <a:lnTo>
                      <a:pt x="88" y="196"/>
                    </a:lnTo>
                    <a:lnTo>
                      <a:pt x="90" y="194"/>
                    </a:lnTo>
                    <a:lnTo>
                      <a:pt x="90" y="194"/>
                    </a:lnTo>
                    <a:lnTo>
                      <a:pt x="96" y="194"/>
                    </a:lnTo>
                    <a:lnTo>
                      <a:pt x="101" y="197"/>
                    </a:lnTo>
                    <a:lnTo>
                      <a:pt x="101" y="197"/>
                    </a:lnTo>
                    <a:lnTo>
                      <a:pt x="106" y="201"/>
                    </a:lnTo>
                    <a:lnTo>
                      <a:pt x="106" y="201"/>
                    </a:lnTo>
                    <a:lnTo>
                      <a:pt x="109" y="202"/>
                    </a:lnTo>
                    <a:lnTo>
                      <a:pt x="110" y="202"/>
                    </a:lnTo>
                    <a:lnTo>
                      <a:pt x="113" y="201"/>
                    </a:lnTo>
                    <a:lnTo>
                      <a:pt x="113" y="201"/>
                    </a:lnTo>
                    <a:lnTo>
                      <a:pt x="114" y="202"/>
                    </a:lnTo>
                    <a:lnTo>
                      <a:pt x="116" y="202"/>
                    </a:lnTo>
                    <a:lnTo>
                      <a:pt x="117" y="202"/>
                    </a:lnTo>
                    <a:lnTo>
                      <a:pt x="117" y="202"/>
                    </a:lnTo>
                    <a:lnTo>
                      <a:pt x="118" y="201"/>
                    </a:lnTo>
                    <a:lnTo>
                      <a:pt x="121" y="198"/>
                    </a:lnTo>
                    <a:lnTo>
                      <a:pt x="121" y="198"/>
                    </a:lnTo>
                    <a:lnTo>
                      <a:pt x="121" y="198"/>
                    </a:lnTo>
                    <a:lnTo>
                      <a:pt x="121" y="198"/>
                    </a:lnTo>
                    <a:lnTo>
                      <a:pt x="124" y="198"/>
                    </a:lnTo>
                    <a:lnTo>
                      <a:pt x="126" y="200"/>
                    </a:lnTo>
                    <a:lnTo>
                      <a:pt x="128" y="202"/>
                    </a:lnTo>
                    <a:lnTo>
                      <a:pt x="130" y="202"/>
                    </a:lnTo>
                    <a:lnTo>
                      <a:pt x="130" y="202"/>
                    </a:lnTo>
                    <a:lnTo>
                      <a:pt x="133" y="202"/>
                    </a:lnTo>
                    <a:lnTo>
                      <a:pt x="134" y="201"/>
                    </a:lnTo>
                    <a:lnTo>
                      <a:pt x="138" y="197"/>
                    </a:lnTo>
                    <a:lnTo>
                      <a:pt x="138" y="197"/>
                    </a:lnTo>
                    <a:lnTo>
                      <a:pt x="145" y="197"/>
                    </a:lnTo>
                    <a:lnTo>
                      <a:pt x="150" y="197"/>
                    </a:lnTo>
                    <a:lnTo>
                      <a:pt x="150" y="197"/>
                    </a:lnTo>
                    <a:lnTo>
                      <a:pt x="157" y="196"/>
                    </a:lnTo>
                    <a:lnTo>
                      <a:pt x="160" y="194"/>
                    </a:lnTo>
                    <a:lnTo>
                      <a:pt x="164" y="194"/>
                    </a:lnTo>
                    <a:lnTo>
                      <a:pt x="164" y="194"/>
                    </a:lnTo>
                    <a:lnTo>
                      <a:pt x="169" y="197"/>
                    </a:lnTo>
                    <a:lnTo>
                      <a:pt x="172" y="196"/>
                    </a:lnTo>
                    <a:lnTo>
                      <a:pt x="174" y="194"/>
                    </a:lnTo>
                    <a:lnTo>
                      <a:pt x="174" y="194"/>
                    </a:lnTo>
                    <a:lnTo>
                      <a:pt x="176" y="192"/>
                    </a:lnTo>
                    <a:lnTo>
                      <a:pt x="174" y="188"/>
                    </a:lnTo>
                    <a:close/>
                  </a:path>
                </a:pathLst>
              </a:custGeom>
              <a:solidFill>
                <a:schemeClr val="accent6">
                  <a:lumMod val="50000"/>
                </a:schemeClr>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23" name="Freeform 88">
                <a:extLst>
                  <a:ext uri="{FF2B5EF4-FFF2-40B4-BE49-F238E27FC236}">
                    <a16:creationId xmlns:a16="http://schemas.microsoft.com/office/drawing/2014/main" id="{1BE98A8C-CFD5-4CD9-8EFA-E6FF5FE70122}"/>
                  </a:ext>
                </a:extLst>
              </p:cNvPr>
              <p:cNvSpPr>
                <a:spLocks/>
              </p:cNvSpPr>
              <p:nvPr/>
            </p:nvSpPr>
            <p:spPr bwMode="auto">
              <a:xfrm>
                <a:off x="4872938" y="4201250"/>
                <a:ext cx="338087" cy="397636"/>
              </a:xfrm>
              <a:custGeom>
                <a:avLst/>
                <a:gdLst>
                  <a:gd name="T0" fmla="*/ 170 w 176"/>
                  <a:gd name="T1" fmla="*/ 186 h 207"/>
                  <a:gd name="T2" fmla="*/ 154 w 176"/>
                  <a:gd name="T3" fmla="*/ 181 h 207"/>
                  <a:gd name="T4" fmla="*/ 141 w 176"/>
                  <a:gd name="T5" fmla="*/ 180 h 207"/>
                  <a:gd name="T6" fmla="*/ 140 w 176"/>
                  <a:gd name="T7" fmla="*/ 170 h 207"/>
                  <a:gd name="T8" fmla="*/ 129 w 176"/>
                  <a:gd name="T9" fmla="*/ 161 h 207"/>
                  <a:gd name="T10" fmla="*/ 124 w 176"/>
                  <a:gd name="T11" fmla="*/ 145 h 207"/>
                  <a:gd name="T12" fmla="*/ 118 w 176"/>
                  <a:gd name="T13" fmla="*/ 127 h 207"/>
                  <a:gd name="T14" fmla="*/ 116 w 176"/>
                  <a:gd name="T15" fmla="*/ 116 h 207"/>
                  <a:gd name="T16" fmla="*/ 112 w 176"/>
                  <a:gd name="T17" fmla="*/ 111 h 207"/>
                  <a:gd name="T18" fmla="*/ 110 w 176"/>
                  <a:gd name="T19" fmla="*/ 108 h 207"/>
                  <a:gd name="T20" fmla="*/ 109 w 176"/>
                  <a:gd name="T21" fmla="*/ 107 h 207"/>
                  <a:gd name="T22" fmla="*/ 105 w 176"/>
                  <a:gd name="T23" fmla="*/ 96 h 207"/>
                  <a:gd name="T24" fmla="*/ 97 w 176"/>
                  <a:gd name="T25" fmla="*/ 77 h 207"/>
                  <a:gd name="T26" fmla="*/ 96 w 176"/>
                  <a:gd name="T27" fmla="*/ 65 h 207"/>
                  <a:gd name="T28" fmla="*/ 97 w 176"/>
                  <a:gd name="T29" fmla="*/ 54 h 207"/>
                  <a:gd name="T30" fmla="*/ 93 w 176"/>
                  <a:gd name="T31" fmla="*/ 41 h 207"/>
                  <a:gd name="T32" fmla="*/ 90 w 176"/>
                  <a:gd name="T33" fmla="*/ 32 h 207"/>
                  <a:gd name="T34" fmla="*/ 81 w 176"/>
                  <a:gd name="T35" fmla="*/ 26 h 207"/>
                  <a:gd name="T36" fmla="*/ 72 w 176"/>
                  <a:gd name="T37" fmla="*/ 20 h 207"/>
                  <a:gd name="T38" fmla="*/ 65 w 176"/>
                  <a:gd name="T39" fmla="*/ 10 h 207"/>
                  <a:gd name="T40" fmla="*/ 57 w 176"/>
                  <a:gd name="T41" fmla="*/ 0 h 207"/>
                  <a:gd name="T42" fmla="*/ 45 w 176"/>
                  <a:gd name="T43" fmla="*/ 9 h 207"/>
                  <a:gd name="T44" fmla="*/ 41 w 176"/>
                  <a:gd name="T45" fmla="*/ 17 h 207"/>
                  <a:gd name="T46" fmla="*/ 36 w 176"/>
                  <a:gd name="T47" fmla="*/ 21 h 207"/>
                  <a:gd name="T48" fmla="*/ 32 w 176"/>
                  <a:gd name="T49" fmla="*/ 25 h 207"/>
                  <a:gd name="T50" fmla="*/ 44 w 176"/>
                  <a:gd name="T51" fmla="*/ 46 h 207"/>
                  <a:gd name="T52" fmla="*/ 40 w 176"/>
                  <a:gd name="T53" fmla="*/ 55 h 207"/>
                  <a:gd name="T54" fmla="*/ 31 w 176"/>
                  <a:gd name="T55" fmla="*/ 65 h 207"/>
                  <a:gd name="T56" fmla="*/ 25 w 176"/>
                  <a:gd name="T57" fmla="*/ 65 h 207"/>
                  <a:gd name="T58" fmla="*/ 16 w 176"/>
                  <a:gd name="T59" fmla="*/ 66 h 207"/>
                  <a:gd name="T60" fmla="*/ 5 w 176"/>
                  <a:gd name="T61" fmla="*/ 82 h 207"/>
                  <a:gd name="T62" fmla="*/ 1 w 176"/>
                  <a:gd name="T63" fmla="*/ 92 h 207"/>
                  <a:gd name="T64" fmla="*/ 1 w 176"/>
                  <a:gd name="T65" fmla="*/ 95 h 207"/>
                  <a:gd name="T66" fmla="*/ 1 w 176"/>
                  <a:gd name="T67" fmla="*/ 95 h 207"/>
                  <a:gd name="T68" fmla="*/ 3 w 176"/>
                  <a:gd name="T69" fmla="*/ 96 h 207"/>
                  <a:gd name="T70" fmla="*/ 4 w 176"/>
                  <a:gd name="T71" fmla="*/ 98 h 207"/>
                  <a:gd name="T72" fmla="*/ 4 w 176"/>
                  <a:gd name="T73" fmla="*/ 99 h 207"/>
                  <a:gd name="T74" fmla="*/ 16 w 176"/>
                  <a:gd name="T75" fmla="*/ 108 h 207"/>
                  <a:gd name="T76" fmla="*/ 21 w 176"/>
                  <a:gd name="T77" fmla="*/ 115 h 207"/>
                  <a:gd name="T78" fmla="*/ 12 w 176"/>
                  <a:gd name="T79" fmla="*/ 125 h 207"/>
                  <a:gd name="T80" fmla="*/ 15 w 176"/>
                  <a:gd name="T81" fmla="*/ 135 h 207"/>
                  <a:gd name="T82" fmla="*/ 15 w 176"/>
                  <a:gd name="T83" fmla="*/ 151 h 207"/>
                  <a:gd name="T84" fmla="*/ 27 w 176"/>
                  <a:gd name="T85" fmla="*/ 149 h 207"/>
                  <a:gd name="T86" fmla="*/ 36 w 176"/>
                  <a:gd name="T87" fmla="*/ 155 h 207"/>
                  <a:gd name="T88" fmla="*/ 36 w 176"/>
                  <a:gd name="T89" fmla="*/ 170 h 207"/>
                  <a:gd name="T90" fmla="*/ 37 w 176"/>
                  <a:gd name="T91" fmla="*/ 185 h 207"/>
                  <a:gd name="T92" fmla="*/ 52 w 176"/>
                  <a:gd name="T93" fmla="*/ 197 h 207"/>
                  <a:gd name="T94" fmla="*/ 53 w 176"/>
                  <a:gd name="T95" fmla="*/ 207 h 207"/>
                  <a:gd name="T96" fmla="*/ 72 w 176"/>
                  <a:gd name="T97" fmla="*/ 205 h 207"/>
                  <a:gd name="T98" fmla="*/ 81 w 176"/>
                  <a:gd name="T99" fmla="*/ 201 h 207"/>
                  <a:gd name="T100" fmla="*/ 86 w 176"/>
                  <a:gd name="T101" fmla="*/ 197 h 207"/>
                  <a:gd name="T102" fmla="*/ 101 w 176"/>
                  <a:gd name="T103" fmla="*/ 197 h 207"/>
                  <a:gd name="T104" fmla="*/ 110 w 176"/>
                  <a:gd name="T105" fmla="*/ 202 h 207"/>
                  <a:gd name="T106" fmla="*/ 117 w 176"/>
                  <a:gd name="T107" fmla="*/ 202 h 207"/>
                  <a:gd name="T108" fmla="*/ 121 w 176"/>
                  <a:gd name="T109" fmla="*/ 198 h 207"/>
                  <a:gd name="T110" fmla="*/ 130 w 176"/>
                  <a:gd name="T111" fmla="*/ 202 h 207"/>
                  <a:gd name="T112" fmla="*/ 138 w 176"/>
                  <a:gd name="T113" fmla="*/ 197 h 207"/>
                  <a:gd name="T114" fmla="*/ 160 w 176"/>
                  <a:gd name="T115" fmla="*/ 194 h 207"/>
                  <a:gd name="T116" fmla="*/ 174 w 176"/>
                  <a:gd name="T117" fmla="*/ 194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 h="207">
                    <a:moveTo>
                      <a:pt x="174" y="188"/>
                    </a:moveTo>
                    <a:lnTo>
                      <a:pt x="174" y="188"/>
                    </a:lnTo>
                    <a:lnTo>
                      <a:pt x="174" y="188"/>
                    </a:lnTo>
                    <a:lnTo>
                      <a:pt x="174" y="188"/>
                    </a:lnTo>
                    <a:lnTo>
                      <a:pt x="170" y="186"/>
                    </a:lnTo>
                    <a:lnTo>
                      <a:pt x="170" y="186"/>
                    </a:lnTo>
                    <a:lnTo>
                      <a:pt x="166" y="185"/>
                    </a:lnTo>
                    <a:lnTo>
                      <a:pt x="162" y="184"/>
                    </a:lnTo>
                    <a:lnTo>
                      <a:pt x="162" y="184"/>
                    </a:lnTo>
                    <a:lnTo>
                      <a:pt x="154" y="181"/>
                    </a:lnTo>
                    <a:lnTo>
                      <a:pt x="154" y="181"/>
                    </a:lnTo>
                    <a:lnTo>
                      <a:pt x="152" y="180"/>
                    </a:lnTo>
                    <a:lnTo>
                      <a:pt x="148" y="181"/>
                    </a:lnTo>
                    <a:lnTo>
                      <a:pt x="144" y="181"/>
                    </a:lnTo>
                    <a:lnTo>
                      <a:pt x="141" y="180"/>
                    </a:lnTo>
                    <a:lnTo>
                      <a:pt x="141" y="180"/>
                    </a:lnTo>
                    <a:lnTo>
                      <a:pt x="141" y="176"/>
                    </a:lnTo>
                    <a:lnTo>
                      <a:pt x="141" y="176"/>
                    </a:lnTo>
                    <a:lnTo>
                      <a:pt x="140" y="170"/>
                    </a:lnTo>
                    <a:lnTo>
                      <a:pt x="140" y="170"/>
                    </a:lnTo>
                    <a:lnTo>
                      <a:pt x="137" y="168"/>
                    </a:lnTo>
                    <a:lnTo>
                      <a:pt x="136" y="166"/>
                    </a:lnTo>
                    <a:lnTo>
                      <a:pt x="130" y="163"/>
                    </a:lnTo>
                    <a:lnTo>
                      <a:pt x="130" y="163"/>
                    </a:lnTo>
                    <a:lnTo>
                      <a:pt x="129" y="161"/>
                    </a:lnTo>
                    <a:lnTo>
                      <a:pt x="129" y="161"/>
                    </a:lnTo>
                    <a:lnTo>
                      <a:pt x="126" y="155"/>
                    </a:lnTo>
                    <a:lnTo>
                      <a:pt x="124" y="148"/>
                    </a:lnTo>
                    <a:lnTo>
                      <a:pt x="124" y="148"/>
                    </a:lnTo>
                    <a:lnTo>
                      <a:pt x="124" y="145"/>
                    </a:lnTo>
                    <a:lnTo>
                      <a:pt x="124" y="145"/>
                    </a:lnTo>
                    <a:lnTo>
                      <a:pt x="121" y="140"/>
                    </a:lnTo>
                    <a:lnTo>
                      <a:pt x="120" y="133"/>
                    </a:lnTo>
                    <a:lnTo>
                      <a:pt x="120" y="133"/>
                    </a:lnTo>
                    <a:lnTo>
                      <a:pt x="118" y="127"/>
                    </a:lnTo>
                    <a:lnTo>
                      <a:pt x="117" y="120"/>
                    </a:lnTo>
                    <a:lnTo>
                      <a:pt x="117" y="120"/>
                    </a:lnTo>
                    <a:lnTo>
                      <a:pt x="117" y="118"/>
                    </a:lnTo>
                    <a:lnTo>
                      <a:pt x="116" y="116"/>
                    </a:lnTo>
                    <a:lnTo>
                      <a:pt x="116" y="116"/>
                    </a:lnTo>
                    <a:lnTo>
                      <a:pt x="114" y="116"/>
                    </a:lnTo>
                    <a:lnTo>
                      <a:pt x="112" y="115"/>
                    </a:lnTo>
                    <a:lnTo>
                      <a:pt x="112" y="115"/>
                    </a:lnTo>
                    <a:lnTo>
                      <a:pt x="112" y="111"/>
                    </a:lnTo>
                    <a:lnTo>
                      <a:pt x="112" y="111"/>
                    </a:lnTo>
                    <a:lnTo>
                      <a:pt x="110" y="110"/>
                    </a:lnTo>
                    <a:lnTo>
                      <a:pt x="110" y="110"/>
                    </a:lnTo>
                    <a:lnTo>
                      <a:pt x="112" y="110"/>
                    </a:lnTo>
                    <a:lnTo>
                      <a:pt x="112" y="110"/>
                    </a:lnTo>
                    <a:lnTo>
                      <a:pt x="110" y="108"/>
                    </a:lnTo>
                    <a:lnTo>
                      <a:pt x="110" y="108"/>
                    </a:lnTo>
                    <a:lnTo>
                      <a:pt x="110" y="108"/>
                    </a:lnTo>
                    <a:lnTo>
                      <a:pt x="110" y="108"/>
                    </a:lnTo>
                    <a:lnTo>
                      <a:pt x="109" y="107"/>
                    </a:lnTo>
                    <a:lnTo>
                      <a:pt x="109" y="107"/>
                    </a:lnTo>
                    <a:lnTo>
                      <a:pt x="108" y="106"/>
                    </a:lnTo>
                    <a:lnTo>
                      <a:pt x="106" y="102"/>
                    </a:lnTo>
                    <a:lnTo>
                      <a:pt x="106" y="102"/>
                    </a:lnTo>
                    <a:lnTo>
                      <a:pt x="105" y="96"/>
                    </a:lnTo>
                    <a:lnTo>
                      <a:pt x="105" y="96"/>
                    </a:lnTo>
                    <a:lnTo>
                      <a:pt x="102" y="90"/>
                    </a:lnTo>
                    <a:lnTo>
                      <a:pt x="98" y="83"/>
                    </a:lnTo>
                    <a:lnTo>
                      <a:pt x="98" y="83"/>
                    </a:lnTo>
                    <a:lnTo>
                      <a:pt x="98" y="81"/>
                    </a:lnTo>
                    <a:lnTo>
                      <a:pt x="97" y="77"/>
                    </a:lnTo>
                    <a:lnTo>
                      <a:pt x="97" y="70"/>
                    </a:lnTo>
                    <a:lnTo>
                      <a:pt x="97" y="70"/>
                    </a:lnTo>
                    <a:lnTo>
                      <a:pt x="96" y="67"/>
                    </a:lnTo>
                    <a:lnTo>
                      <a:pt x="96" y="65"/>
                    </a:lnTo>
                    <a:lnTo>
                      <a:pt x="96" y="65"/>
                    </a:lnTo>
                    <a:lnTo>
                      <a:pt x="96" y="62"/>
                    </a:lnTo>
                    <a:lnTo>
                      <a:pt x="97" y="61"/>
                    </a:lnTo>
                    <a:lnTo>
                      <a:pt x="97" y="61"/>
                    </a:lnTo>
                    <a:lnTo>
                      <a:pt x="97" y="54"/>
                    </a:lnTo>
                    <a:lnTo>
                      <a:pt x="97" y="54"/>
                    </a:lnTo>
                    <a:lnTo>
                      <a:pt x="97" y="50"/>
                    </a:lnTo>
                    <a:lnTo>
                      <a:pt x="97" y="50"/>
                    </a:lnTo>
                    <a:lnTo>
                      <a:pt x="96" y="45"/>
                    </a:lnTo>
                    <a:lnTo>
                      <a:pt x="93" y="41"/>
                    </a:lnTo>
                    <a:lnTo>
                      <a:pt x="93" y="41"/>
                    </a:lnTo>
                    <a:lnTo>
                      <a:pt x="92" y="36"/>
                    </a:lnTo>
                    <a:lnTo>
                      <a:pt x="92" y="36"/>
                    </a:lnTo>
                    <a:lnTo>
                      <a:pt x="92" y="34"/>
                    </a:lnTo>
                    <a:lnTo>
                      <a:pt x="90" y="32"/>
                    </a:lnTo>
                    <a:lnTo>
                      <a:pt x="90" y="32"/>
                    </a:lnTo>
                    <a:lnTo>
                      <a:pt x="86" y="28"/>
                    </a:lnTo>
                    <a:lnTo>
                      <a:pt x="86" y="28"/>
                    </a:lnTo>
                    <a:lnTo>
                      <a:pt x="84" y="26"/>
                    </a:lnTo>
                    <a:lnTo>
                      <a:pt x="81" y="26"/>
                    </a:lnTo>
                    <a:lnTo>
                      <a:pt x="81" y="26"/>
                    </a:lnTo>
                    <a:lnTo>
                      <a:pt x="80" y="24"/>
                    </a:lnTo>
                    <a:lnTo>
                      <a:pt x="77" y="22"/>
                    </a:lnTo>
                    <a:lnTo>
                      <a:pt x="77" y="22"/>
                    </a:lnTo>
                    <a:lnTo>
                      <a:pt x="74" y="22"/>
                    </a:lnTo>
                    <a:lnTo>
                      <a:pt x="72" y="20"/>
                    </a:lnTo>
                    <a:lnTo>
                      <a:pt x="72" y="20"/>
                    </a:lnTo>
                    <a:lnTo>
                      <a:pt x="69" y="18"/>
                    </a:lnTo>
                    <a:lnTo>
                      <a:pt x="69" y="18"/>
                    </a:lnTo>
                    <a:lnTo>
                      <a:pt x="67" y="14"/>
                    </a:lnTo>
                    <a:lnTo>
                      <a:pt x="65" y="10"/>
                    </a:lnTo>
                    <a:lnTo>
                      <a:pt x="65" y="10"/>
                    </a:lnTo>
                    <a:lnTo>
                      <a:pt x="60" y="4"/>
                    </a:lnTo>
                    <a:lnTo>
                      <a:pt x="60" y="4"/>
                    </a:lnTo>
                    <a:lnTo>
                      <a:pt x="57" y="0"/>
                    </a:lnTo>
                    <a:lnTo>
                      <a:pt x="57" y="0"/>
                    </a:lnTo>
                    <a:lnTo>
                      <a:pt x="56" y="0"/>
                    </a:lnTo>
                    <a:lnTo>
                      <a:pt x="56" y="0"/>
                    </a:lnTo>
                    <a:lnTo>
                      <a:pt x="51" y="4"/>
                    </a:lnTo>
                    <a:lnTo>
                      <a:pt x="45" y="9"/>
                    </a:lnTo>
                    <a:lnTo>
                      <a:pt x="45" y="9"/>
                    </a:lnTo>
                    <a:lnTo>
                      <a:pt x="45" y="8"/>
                    </a:lnTo>
                    <a:lnTo>
                      <a:pt x="45" y="8"/>
                    </a:lnTo>
                    <a:lnTo>
                      <a:pt x="41" y="14"/>
                    </a:lnTo>
                    <a:lnTo>
                      <a:pt x="41" y="14"/>
                    </a:lnTo>
                    <a:lnTo>
                      <a:pt x="41" y="17"/>
                    </a:lnTo>
                    <a:lnTo>
                      <a:pt x="39" y="20"/>
                    </a:lnTo>
                    <a:lnTo>
                      <a:pt x="39" y="20"/>
                    </a:lnTo>
                    <a:lnTo>
                      <a:pt x="37" y="21"/>
                    </a:lnTo>
                    <a:lnTo>
                      <a:pt x="36" y="21"/>
                    </a:lnTo>
                    <a:lnTo>
                      <a:pt x="36" y="21"/>
                    </a:lnTo>
                    <a:lnTo>
                      <a:pt x="35" y="21"/>
                    </a:lnTo>
                    <a:lnTo>
                      <a:pt x="32" y="21"/>
                    </a:lnTo>
                    <a:lnTo>
                      <a:pt x="32" y="21"/>
                    </a:lnTo>
                    <a:lnTo>
                      <a:pt x="32" y="22"/>
                    </a:lnTo>
                    <a:lnTo>
                      <a:pt x="32" y="25"/>
                    </a:lnTo>
                    <a:lnTo>
                      <a:pt x="33" y="29"/>
                    </a:lnTo>
                    <a:lnTo>
                      <a:pt x="39" y="37"/>
                    </a:lnTo>
                    <a:lnTo>
                      <a:pt x="39" y="37"/>
                    </a:lnTo>
                    <a:lnTo>
                      <a:pt x="41" y="42"/>
                    </a:lnTo>
                    <a:lnTo>
                      <a:pt x="44" y="46"/>
                    </a:lnTo>
                    <a:lnTo>
                      <a:pt x="45" y="49"/>
                    </a:lnTo>
                    <a:lnTo>
                      <a:pt x="45" y="51"/>
                    </a:lnTo>
                    <a:lnTo>
                      <a:pt x="43" y="54"/>
                    </a:lnTo>
                    <a:lnTo>
                      <a:pt x="40" y="55"/>
                    </a:lnTo>
                    <a:lnTo>
                      <a:pt x="40" y="55"/>
                    </a:lnTo>
                    <a:lnTo>
                      <a:pt x="35" y="58"/>
                    </a:lnTo>
                    <a:lnTo>
                      <a:pt x="32" y="59"/>
                    </a:lnTo>
                    <a:lnTo>
                      <a:pt x="31" y="62"/>
                    </a:lnTo>
                    <a:lnTo>
                      <a:pt x="31" y="62"/>
                    </a:lnTo>
                    <a:lnTo>
                      <a:pt x="31" y="65"/>
                    </a:lnTo>
                    <a:lnTo>
                      <a:pt x="28" y="67"/>
                    </a:lnTo>
                    <a:lnTo>
                      <a:pt x="28" y="67"/>
                    </a:lnTo>
                    <a:lnTo>
                      <a:pt x="27" y="67"/>
                    </a:lnTo>
                    <a:lnTo>
                      <a:pt x="27" y="66"/>
                    </a:lnTo>
                    <a:lnTo>
                      <a:pt x="25" y="65"/>
                    </a:lnTo>
                    <a:lnTo>
                      <a:pt x="25" y="65"/>
                    </a:lnTo>
                    <a:lnTo>
                      <a:pt x="23" y="63"/>
                    </a:lnTo>
                    <a:lnTo>
                      <a:pt x="20" y="63"/>
                    </a:lnTo>
                    <a:lnTo>
                      <a:pt x="16" y="66"/>
                    </a:lnTo>
                    <a:lnTo>
                      <a:pt x="16" y="66"/>
                    </a:lnTo>
                    <a:lnTo>
                      <a:pt x="12" y="74"/>
                    </a:lnTo>
                    <a:lnTo>
                      <a:pt x="12" y="74"/>
                    </a:lnTo>
                    <a:lnTo>
                      <a:pt x="7" y="79"/>
                    </a:lnTo>
                    <a:lnTo>
                      <a:pt x="7" y="79"/>
                    </a:lnTo>
                    <a:lnTo>
                      <a:pt x="5" y="82"/>
                    </a:lnTo>
                    <a:lnTo>
                      <a:pt x="5" y="84"/>
                    </a:lnTo>
                    <a:lnTo>
                      <a:pt x="4" y="87"/>
                    </a:lnTo>
                    <a:lnTo>
                      <a:pt x="4" y="90"/>
                    </a:lnTo>
                    <a:lnTo>
                      <a:pt x="4" y="90"/>
                    </a:lnTo>
                    <a:lnTo>
                      <a:pt x="1" y="92"/>
                    </a:lnTo>
                    <a:lnTo>
                      <a:pt x="0" y="95"/>
                    </a:lnTo>
                    <a:lnTo>
                      <a:pt x="0" y="95"/>
                    </a:lnTo>
                    <a:lnTo>
                      <a:pt x="1" y="95"/>
                    </a:lnTo>
                    <a:lnTo>
                      <a:pt x="1" y="95"/>
                    </a:lnTo>
                    <a:lnTo>
                      <a:pt x="1" y="95"/>
                    </a:lnTo>
                    <a:lnTo>
                      <a:pt x="1" y="95"/>
                    </a:lnTo>
                    <a:lnTo>
                      <a:pt x="1" y="95"/>
                    </a:lnTo>
                    <a:lnTo>
                      <a:pt x="1" y="95"/>
                    </a:lnTo>
                    <a:lnTo>
                      <a:pt x="1" y="95"/>
                    </a:lnTo>
                    <a:lnTo>
                      <a:pt x="1" y="95"/>
                    </a:lnTo>
                    <a:lnTo>
                      <a:pt x="3" y="95"/>
                    </a:lnTo>
                    <a:lnTo>
                      <a:pt x="3" y="95"/>
                    </a:lnTo>
                    <a:lnTo>
                      <a:pt x="3" y="95"/>
                    </a:lnTo>
                    <a:lnTo>
                      <a:pt x="3" y="95"/>
                    </a:lnTo>
                    <a:lnTo>
                      <a:pt x="3" y="96"/>
                    </a:lnTo>
                    <a:lnTo>
                      <a:pt x="3" y="96"/>
                    </a:lnTo>
                    <a:lnTo>
                      <a:pt x="3" y="96"/>
                    </a:lnTo>
                    <a:lnTo>
                      <a:pt x="3" y="96"/>
                    </a:lnTo>
                    <a:lnTo>
                      <a:pt x="4" y="98"/>
                    </a:lnTo>
                    <a:lnTo>
                      <a:pt x="4" y="98"/>
                    </a:lnTo>
                    <a:lnTo>
                      <a:pt x="4" y="99"/>
                    </a:lnTo>
                    <a:lnTo>
                      <a:pt x="4" y="99"/>
                    </a:lnTo>
                    <a:lnTo>
                      <a:pt x="4" y="99"/>
                    </a:lnTo>
                    <a:lnTo>
                      <a:pt x="4" y="99"/>
                    </a:lnTo>
                    <a:lnTo>
                      <a:pt x="4" y="99"/>
                    </a:lnTo>
                    <a:lnTo>
                      <a:pt x="4" y="99"/>
                    </a:lnTo>
                    <a:lnTo>
                      <a:pt x="8" y="103"/>
                    </a:lnTo>
                    <a:lnTo>
                      <a:pt x="12" y="106"/>
                    </a:lnTo>
                    <a:lnTo>
                      <a:pt x="12" y="106"/>
                    </a:lnTo>
                    <a:lnTo>
                      <a:pt x="16" y="108"/>
                    </a:lnTo>
                    <a:lnTo>
                      <a:pt x="16" y="108"/>
                    </a:lnTo>
                    <a:lnTo>
                      <a:pt x="20" y="111"/>
                    </a:lnTo>
                    <a:lnTo>
                      <a:pt x="20" y="111"/>
                    </a:lnTo>
                    <a:lnTo>
                      <a:pt x="21" y="112"/>
                    </a:lnTo>
                    <a:lnTo>
                      <a:pt x="21" y="115"/>
                    </a:lnTo>
                    <a:lnTo>
                      <a:pt x="19" y="118"/>
                    </a:lnTo>
                    <a:lnTo>
                      <a:pt x="19" y="118"/>
                    </a:lnTo>
                    <a:lnTo>
                      <a:pt x="15" y="122"/>
                    </a:lnTo>
                    <a:lnTo>
                      <a:pt x="13" y="123"/>
                    </a:lnTo>
                    <a:lnTo>
                      <a:pt x="12" y="125"/>
                    </a:lnTo>
                    <a:lnTo>
                      <a:pt x="12" y="125"/>
                    </a:lnTo>
                    <a:lnTo>
                      <a:pt x="12" y="128"/>
                    </a:lnTo>
                    <a:lnTo>
                      <a:pt x="13" y="131"/>
                    </a:lnTo>
                    <a:lnTo>
                      <a:pt x="13" y="132"/>
                    </a:lnTo>
                    <a:lnTo>
                      <a:pt x="15" y="135"/>
                    </a:lnTo>
                    <a:lnTo>
                      <a:pt x="15" y="135"/>
                    </a:lnTo>
                    <a:lnTo>
                      <a:pt x="13" y="139"/>
                    </a:lnTo>
                    <a:lnTo>
                      <a:pt x="12" y="143"/>
                    </a:lnTo>
                    <a:lnTo>
                      <a:pt x="12" y="147"/>
                    </a:lnTo>
                    <a:lnTo>
                      <a:pt x="15" y="151"/>
                    </a:lnTo>
                    <a:lnTo>
                      <a:pt x="15" y="151"/>
                    </a:lnTo>
                    <a:lnTo>
                      <a:pt x="16" y="152"/>
                    </a:lnTo>
                    <a:lnTo>
                      <a:pt x="19" y="152"/>
                    </a:lnTo>
                    <a:lnTo>
                      <a:pt x="23" y="151"/>
                    </a:lnTo>
                    <a:lnTo>
                      <a:pt x="27" y="149"/>
                    </a:lnTo>
                    <a:lnTo>
                      <a:pt x="29" y="149"/>
                    </a:lnTo>
                    <a:lnTo>
                      <a:pt x="32" y="149"/>
                    </a:lnTo>
                    <a:lnTo>
                      <a:pt x="32" y="149"/>
                    </a:lnTo>
                    <a:lnTo>
                      <a:pt x="36" y="155"/>
                    </a:lnTo>
                    <a:lnTo>
                      <a:pt x="36" y="155"/>
                    </a:lnTo>
                    <a:lnTo>
                      <a:pt x="35" y="160"/>
                    </a:lnTo>
                    <a:lnTo>
                      <a:pt x="33" y="163"/>
                    </a:lnTo>
                    <a:lnTo>
                      <a:pt x="33" y="166"/>
                    </a:lnTo>
                    <a:lnTo>
                      <a:pt x="36" y="170"/>
                    </a:lnTo>
                    <a:lnTo>
                      <a:pt x="36" y="170"/>
                    </a:lnTo>
                    <a:lnTo>
                      <a:pt x="37" y="174"/>
                    </a:lnTo>
                    <a:lnTo>
                      <a:pt x="37" y="177"/>
                    </a:lnTo>
                    <a:lnTo>
                      <a:pt x="36" y="181"/>
                    </a:lnTo>
                    <a:lnTo>
                      <a:pt x="37" y="185"/>
                    </a:lnTo>
                    <a:lnTo>
                      <a:pt x="37" y="185"/>
                    </a:lnTo>
                    <a:lnTo>
                      <a:pt x="37" y="188"/>
                    </a:lnTo>
                    <a:lnTo>
                      <a:pt x="40" y="189"/>
                    </a:lnTo>
                    <a:lnTo>
                      <a:pt x="44" y="192"/>
                    </a:lnTo>
                    <a:lnTo>
                      <a:pt x="48" y="194"/>
                    </a:lnTo>
                    <a:lnTo>
                      <a:pt x="52" y="197"/>
                    </a:lnTo>
                    <a:lnTo>
                      <a:pt x="52" y="197"/>
                    </a:lnTo>
                    <a:lnTo>
                      <a:pt x="53" y="201"/>
                    </a:lnTo>
                    <a:lnTo>
                      <a:pt x="53" y="206"/>
                    </a:lnTo>
                    <a:lnTo>
                      <a:pt x="53" y="206"/>
                    </a:lnTo>
                    <a:lnTo>
                      <a:pt x="53" y="207"/>
                    </a:lnTo>
                    <a:lnTo>
                      <a:pt x="53" y="207"/>
                    </a:lnTo>
                    <a:lnTo>
                      <a:pt x="53" y="207"/>
                    </a:lnTo>
                    <a:lnTo>
                      <a:pt x="57" y="205"/>
                    </a:lnTo>
                    <a:lnTo>
                      <a:pt x="63" y="205"/>
                    </a:lnTo>
                    <a:lnTo>
                      <a:pt x="72" y="205"/>
                    </a:lnTo>
                    <a:lnTo>
                      <a:pt x="72" y="205"/>
                    </a:lnTo>
                    <a:lnTo>
                      <a:pt x="76" y="205"/>
                    </a:lnTo>
                    <a:lnTo>
                      <a:pt x="80" y="202"/>
                    </a:lnTo>
                    <a:lnTo>
                      <a:pt x="80" y="202"/>
                    </a:lnTo>
                    <a:lnTo>
                      <a:pt x="81" y="201"/>
                    </a:lnTo>
                    <a:lnTo>
                      <a:pt x="82" y="201"/>
                    </a:lnTo>
                    <a:lnTo>
                      <a:pt x="82" y="201"/>
                    </a:lnTo>
                    <a:lnTo>
                      <a:pt x="86" y="201"/>
                    </a:lnTo>
                    <a:lnTo>
                      <a:pt x="86" y="201"/>
                    </a:lnTo>
                    <a:lnTo>
                      <a:pt x="86" y="197"/>
                    </a:lnTo>
                    <a:lnTo>
                      <a:pt x="88" y="196"/>
                    </a:lnTo>
                    <a:lnTo>
                      <a:pt x="90" y="194"/>
                    </a:lnTo>
                    <a:lnTo>
                      <a:pt x="90" y="194"/>
                    </a:lnTo>
                    <a:lnTo>
                      <a:pt x="96" y="194"/>
                    </a:lnTo>
                    <a:lnTo>
                      <a:pt x="101" y="197"/>
                    </a:lnTo>
                    <a:lnTo>
                      <a:pt x="101" y="197"/>
                    </a:lnTo>
                    <a:lnTo>
                      <a:pt x="106" y="201"/>
                    </a:lnTo>
                    <a:lnTo>
                      <a:pt x="106" y="201"/>
                    </a:lnTo>
                    <a:lnTo>
                      <a:pt x="109" y="202"/>
                    </a:lnTo>
                    <a:lnTo>
                      <a:pt x="110" y="202"/>
                    </a:lnTo>
                    <a:lnTo>
                      <a:pt x="113" y="201"/>
                    </a:lnTo>
                    <a:lnTo>
                      <a:pt x="113" y="201"/>
                    </a:lnTo>
                    <a:lnTo>
                      <a:pt x="114" y="202"/>
                    </a:lnTo>
                    <a:lnTo>
                      <a:pt x="116" y="202"/>
                    </a:lnTo>
                    <a:lnTo>
                      <a:pt x="117" y="202"/>
                    </a:lnTo>
                    <a:lnTo>
                      <a:pt x="117" y="202"/>
                    </a:lnTo>
                    <a:lnTo>
                      <a:pt x="118" y="201"/>
                    </a:lnTo>
                    <a:lnTo>
                      <a:pt x="121" y="198"/>
                    </a:lnTo>
                    <a:lnTo>
                      <a:pt x="121" y="198"/>
                    </a:lnTo>
                    <a:lnTo>
                      <a:pt x="121" y="198"/>
                    </a:lnTo>
                    <a:lnTo>
                      <a:pt x="121" y="198"/>
                    </a:lnTo>
                    <a:lnTo>
                      <a:pt x="124" y="198"/>
                    </a:lnTo>
                    <a:lnTo>
                      <a:pt x="126" y="200"/>
                    </a:lnTo>
                    <a:lnTo>
                      <a:pt x="128" y="202"/>
                    </a:lnTo>
                    <a:lnTo>
                      <a:pt x="130" y="202"/>
                    </a:lnTo>
                    <a:lnTo>
                      <a:pt x="130" y="202"/>
                    </a:lnTo>
                    <a:lnTo>
                      <a:pt x="133" y="202"/>
                    </a:lnTo>
                    <a:lnTo>
                      <a:pt x="134" y="201"/>
                    </a:lnTo>
                    <a:lnTo>
                      <a:pt x="138" y="197"/>
                    </a:lnTo>
                    <a:lnTo>
                      <a:pt x="138" y="197"/>
                    </a:lnTo>
                    <a:lnTo>
                      <a:pt x="145" y="197"/>
                    </a:lnTo>
                    <a:lnTo>
                      <a:pt x="150" y="197"/>
                    </a:lnTo>
                    <a:lnTo>
                      <a:pt x="150" y="197"/>
                    </a:lnTo>
                    <a:lnTo>
                      <a:pt x="157" y="196"/>
                    </a:lnTo>
                    <a:lnTo>
                      <a:pt x="160" y="194"/>
                    </a:lnTo>
                    <a:lnTo>
                      <a:pt x="164" y="194"/>
                    </a:lnTo>
                    <a:lnTo>
                      <a:pt x="164" y="194"/>
                    </a:lnTo>
                    <a:lnTo>
                      <a:pt x="169" y="197"/>
                    </a:lnTo>
                    <a:lnTo>
                      <a:pt x="172" y="196"/>
                    </a:lnTo>
                    <a:lnTo>
                      <a:pt x="174" y="194"/>
                    </a:lnTo>
                    <a:lnTo>
                      <a:pt x="174" y="194"/>
                    </a:lnTo>
                    <a:lnTo>
                      <a:pt x="176" y="192"/>
                    </a:lnTo>
                    <a:lnTo>
                      <a:pt x="174" y="188"/>
                    </a:lnTo>
                  </a:path>
                </a:pathLst>
              </a:custGeom>
              <a:noFill/>
              <a:ln w="3175">
                <a:solidFill>
                  <a:schemeClr val="tx1">
                    <a:lumMod val="20000"/>
                    <a:lumOff val="80000"/>
                  </a:schemeClr>
                </a:solidFill>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26" name="Freeform 91">
                <a:extLst>
                  <a:ext uri="{FF2B5EF4-FFF2-40B4-BE49-F238E27FC236}">
                    <a16:creationId xmlns:a16="http://schemas.microsoft.com/office/drawing/2014/main" id="{C9DA34F8-7060-4AD5-A912-8DD2FF4BBB87}"/>
                  </a:ext>
                </a:extLst>
              </p:cNvPr>
              <p:cNvSpPr>
                <a:spLocks/>
              </p:cNvSpPr>
              <p:nvPr/>
            </p:nvSpPr>
            <p:spPr bwMode="auto">
              <a:xfrm>
                <a:off x="4183317" y="3632649"/>
                <a:ext cx="180569" cy="197858"/>
              </a:xfrm>
              <a:custGeom>
                <a:avLst/>
                <a:gdLst>
                  <a:gd name="T0" fmla="*/ 94 w 94"/>
                  <a:gd name="T1" fmla="*/ 75 h 103"/>
                  <a:gd name="T2" fmla="*/ 92 w 94"/>
                  <a:gd name="T3" fmla="*/ 67 h 103"/>
                  <a:gd name="T4" fmla="*/ 81 w 94"/>
                  <a:gd name="T5" fmla="*/ 67 h 103"/>
                  <a:gd name="T6" fmla="*/ 70 w 94"/>
                  <a:gd name="T7" fmla="*/ 67 h 103"/>
                  <a:gd name="T8" fmla="*/ 65 w 94"/>
                  <a:gd name="T9" fmla="*/ 64 h 103"/>
                  <a:gd name="T10" fmla="*/ 58 w 94"/>
                  <a:gd name="T11" fmla="*/ 63 h 103"/>
                  <a:gd name="T12" fmla="*/ 53 w 94"/>
                  <a:gd name="T13" fmla="*/ 58 h 103"/>
                  <a:gd name="T14" fmla="*/ 54 w 94"/>
                  <a:gd name="T15" fmla="*/ 55 h 103"/>
                  <a:gd name="T16" fmla="*/ 53 w 94"/>
                  <a:gd name="T17" fmla="*/ 46 h 103"/>
                  <a:gd name="T18" fmla="*/ 50 w 94"/>
                  <a:gd name="T19" fmla="*/ 41 h 103"/>
                  <a:gd name="T20" fmla="*/ 52 w 94"/>
                  <a:gd name="T21" fmla="*/ 29 h 103"/>
                  <a:gd name="T22" fmla="*/ 52 w 94"/>
                  <a:gd name="T23" fmla="*/ 14 h 103"/>
                  <a:gd name="T24" fmla="*/ 45 w 94"/>
                  <a:gd name="T25" fmla="*/ 5 h 103"/>
                  <a:gd name="T26" fmla="*/ 40 w 94"/>
                  <a:gd name="T27" fmla="*/ 0 h 103"/>
                  <a:gd name="T28" fmla="*/ 30 w 94"/>
                  <a:gd name="T29" fmla="*/ 7 h 103"/>
                  <a:gd name="T30" fmla="*/ 34 w 94"/>
                  <a:gd name="T31" fmla="*/ 15 h 103"/>
                  <a:gd name="T32" fmla="*/ 33 w 94"/>
                  <a:gd name="T33" fmla="*/ 21 h 103"/>
                  <a:gd name="T34" fmla="*/ 36 w 94"/>
                  <a:gd name="T35" fmla="*/ 26 h 103"/>
                  <a:gd name="T36" fmla="*/ 33 w 94"/>
                  <a:gd name="T37" fmla="*/ 27 h 103"/>
                  <a:gd name="T38" fmla="*/ 26 w 94"/>
                  <a:gd name="T39" fmla="*/ 29 h 103"/>
                  <a:gd name="T40" fmla="*/ 21 w 94"/>
                  <a:gd name="T41" fmla="*/ 22 h 103"/>
                  <a:gd name="T42" fmla="*/ 17 w 94"/>
                  <a:gd name="T43" fmla="*/ 14 h 103"/>
                  <a:gd name="T44" fmla="*/ 12 w 94"/>
                  <a:gd name="T45" fmla="*/ 13 h 103"/>
                  <a:gd name="T46" fmla="*/ 10 w 94"/>
                  <a:gd name="T47" fmla="*/ 21 h 103"/>
                  <a:gd name="T48" fmla="*/ 16 w 94"/>
                  <a:gd name="T49" fmla="*/ 26 h 103"/>
                  <a:gd name="T50" fmla="*/ 13 w 94"/>
                  <a:gd name="T51" fmla="*/ 31 h 103"/>
                  <a:gd name="T52" fmla="*/ 9 w 94"/>
                  <a:gd name="T53" fmla="*/ 31 h 103"/>
                  <a:gd name="T54" fmla="*/ 1 w 94"/>
                  <a:gd name="T55" fmla="*/ 27 h 103"/>
                  <a:gd name="T56" fmla="*/ 1 w 94"/>
                  <a:gd name="T57" fmla="*/ 34 h 103"/>
                  <a:gd name="T58" fmla="*/ 2 w 94"/>
                  <a:gd name="T59" fmla="*/ 41 h 103"/>
                  <a:gd name="T60" fmla="*/ 9 w 94"/>
                  <a:gd name="T61" fmla="*/ 51 h 103"/>
                  <a:gd name="T62" fmla="*/ 16 w 94"/>
                  <a:gd name="T63" fmla="*/ 51 h 103"/>
                  <a:gd name="T64" fmla="*/ 18 w 94"/>
                  <a:gd name="T65" fmla="*/ 42 h 103"/>
                  <a:gd name="T66" fmla="*/ 24 w 94"/>
                  <a:gd name="T67" fmla="*/ 47 h 103"/>
                  <a:gd name="T68" fmla="*/ 30 w 94"/>
                  <a:gd name="T69" fmla="*/ 52 h 103"/>
                  <a:gd name="T70" fmla="*/ 33 w 94"/>
                  <a:gd name="T71" fmla="*/ 59 h 103"/>
                  <a:gd name="T72" fmla="*/ 24 w 94"/>
                  <a:gd name="T73" fmla="*/ 58 h 103"/>
                  <a:gd name="T74" fmla="*/ 28 w 94"/>
                  <a:gd name="T75" fmla="*/ 67 h 103"/>
                  <a:gd name="T76" fmla="*/ 33 w 94"/>
                  <a:gd name="T77" fmla="*/ 70 h 103"/>
                  <a:gd name="T78" fmla="*/ 34 w 94"/>
                  <a:gd name="T79" fmla="*/ 76 h 103"/>
                  <a:gd name="T80" fmla="*/ 38 w 94"/>
                  <a:gd name="T81" fmla="*/ 80 h 103"/>
                  <a:gd name="T82" fmla="*/ 44 w 94"/>
                  <a:gd name="T83" fmla="*/ 82 h 103"/>
                  <a:gd name="T84" fmla="*/ 48 w 94"/>
                  <a:gd name="T85" fmla="*/ 83 h 103"/>
                  <a:gd name="T86" fmla="*/ 50 w 94"/>
                  <a:gd name="T87" fmla="*/ 78 h 103"/>
                  <a:gd name="T88" fmla="*/ 53 w 94"/>
                  <a:gd name="T89" fmla="*/ 82 h 103"/>
                  <a:gd name="T90" fmla="*/ 61 w 94"/>
                  <a:gd name="T91" fmla="*/ 80 h 103"/>
                  <a:gd name="T92" fmla="*/ 61 w 94"/>
                  <a:gd name="T93" fmla="*/ 74 h 103"/>
                  <a:gd name="T94" fmla="*/ 68 w 94"/>
                  <a:gd name="T95" fmla="*/ 80 h 103"/>
                  <a:gd name="T96" fmla="*/ 76 w 94"/>
                  <a:gd name="T97" fmla="*/ 82 h 103"/>
                  <a:gd name="T98" fmla="*/ 66 w 94"/>
                  <a:gd name="T99" fmla="*/ 88 h 103"/>
                  <a:gd name="T100" fmla="*/ 61 w 94"/>
                  <a:gd name="T101" fmla="*/ 97 h 103"/>
                  <a:gd name="T102" fmla="*/ 69 w 94"/>
                  <a:gd name="T103" fmla="*/ 101 h 103"/>
                  <a:gd name="T104" fmla="*/ 74 w 94"/>
                  <a:gd name="T105" fmla="*/ 96 h 103"/>
                  <a:gd name="T106" fmla="*/ 82 w 94"/>
                  <a:gd name="T107" fmla="*/ 8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03">
                    <a:moveTo>
                      <a:pt x="86" y="80"/>
                    </a:moveTo>
                    <a:lnTo>
                      <a:pt x="86" y="80"/>
                    </a:lnTo>
                    <a:lnTo>
                      <a:pt x="89" y="80"/>
                    </a:lnTo>
                    <a:lnTo>
                      <a:pt x="92" y="79"/>
                    </a:lnTo>
                    <a:lnTo>
                      <a:pt x="92" y="79"/>
                    </a:lnTo>
                    <a:lnTo>
                      <a:pt x="94" y="75"/>
                    </a:lnTo>
                    <a:lnTo>
                      <a:pt x="94" y="75"/>
                    </a:lnTo>
                    <a:lnTo>
                      <a:pt x="94" y="72"/>
                    </a:lnTo>
                    <a:lnTo>
                      <a:pt x="93" y="70"/>
                    </a:lnTo>
                    <a:lnTo>
                      <a:pt x="93" y="70"/>
                    </a:lnTo>
                    <a:lnTo>
                      <a:pt x="92" y="67"/>
                    </a:lnTo>
                    <a:lnTo>
                      <a:pt x="92" y="67"/>
                    </a:lnTo>
                    <a:lnTo>
                      <a:pt x="92" y="64"/>
                    </a:lnTo>
                    <a:lnTo>
                      <a:pt x="89" y="63"/>
                    </a:lnTo>
                    <a:lnTo>
                      <a:pt x="89" y="63"/>
                    </a:lnTo>
                    <a:lnTo>
                      <a:pt x="85" y="66"/>
                    </a:lnTo>
                    <a:lnTo>
                      <a:pt x="85" y="66"/>
                    </a:lnTo>
                    <a:lnTo>
                      <a:pt x="81" y="67"/>
                    </a:lnTo>
                    <a:lnTo>
                      <a:pt x="81" y="67"/>
                    </a:lnTo>
                    <a:lnTo>
                      <a:pt x="78" y="68"/>
                    </a:lnTo>
                    <a:lnTo>
                      <a:pt x="77" y="70"/>
                    </a:lnTo>
                    <a:lnTo>
                      <a:pt x="77" y="70"/>
                    </a:lnTo>
                    <a:lnTo>
                      <a:pt x="73" y="68"/>
                    </a:lnTo>
                    <a:lnTo>
                      <a:pt x="70" y="67"/>
                    </a:lnTo>
                    <a:lnTo>
                      <a:pt x="70" y="67"/>
                    </a:lnTo>
                    <a:lnTo>
                      <a:pt x="69" y="66"/>
                    </a:lnTo>
                    <a:lnTo>
                      <a:pt x="69" y="66"/>
                    </a:lnTo>
                    <a:lnTo>
                      <a:pt x="66" y="66"/>
                    </a:lnTo>
                    <a:lnTo>
                      <a:pt x="66" y="66"/>
                    </a:lnTo>
                    <a:lnTo>
                      <a:pt x="65" y="64"/>
                    </a:lnTo>
                    <a:lnTo>
                      <a:pt x="65" y="64"/>
                    </a:lnTo>
                    <a:lnTo>
                      <a:pt x="62" y="64"/>
                    </a:lnTo>
                    <a:lnTo>
                      <a:pt x="62" y="64"/>
                    </a:lnTo>
                    <a:lnTo>
                      <a:pt x="61" y="64"/>
                    </a:lnTo>
                    <a:lnTo>
                      <a:pt x="58" y="63"/>
                    </a:lnTo>
                    <a:lnTo>
                      <a:pt x="58" y="63"/>
                    </a:lnTo>
                    <a:lnTo>
                      <a:pt x="60" y="60"/>
                    </a:lnTo>
                    <a:lnTo>
                      <a:pt x="60" y="59"/>
                    </a:lnTo>
                    <a:lnTo>
                      <a:pt x="58" y="58"/>
                    </a:lnTo>
                    <a:lnTo>
                      <a:pt x="58" y="58"/>
                    </a:lnTo>
                    <a:lnTo>
                      <a:pt x="53" y="58"/>
                    </a:lnTo>
                    <a:lnTo>
                      <a:pt x="53" y="58"/>
                    </a:lnTo>
                    <a:lnTo>
                      <a:pt x="52" y="58"/>
                    </a:lnTo>
                    <a:lnTo>
                      <a:pt x="53" y="56"/>
                    </a:lnTo>
                    <a:lnTo>
                      <a:pt x="53" y="56"/>
                    </a:lnTo>
                    <a:lnTo>
                      <a:pt x="53" y="56"/>
                    </a:lnTo>
                    <a:lnTo>
                      <a:pt x="54" y="55"/>
                    </a:lnTo>
                    <a:lnTo>
                      <a:pt x="54" y="55"/>
                    </a:lnTo>
                    <a:lnTo>
                      <a:pt x="53" y="52"/>
                    </a:lnTo>
                    <a:lnTo>
                      <a:pt x="52" y="51"/>
                    </a:lnTo>
                    <a:lnTo>
                      <a:pt x="52" y="51"/>
                    </a:lnTo>
                    <a:lnTo>
                      <a:pt x="52" y="50"/>
                    </a:lnTo>
                    <a:lnTo>
                      <a:pt x="52" y="48"/>
                    </a:lnTo>
                    <a:lnTo>
                      <a:pt x="53" y="46"/>
                    </a:lnTo>
                    <a:lnTo>
                      <a:pt x="53" y="46"/>
                    </a:lnTo>
                    <a:lnTo>
                      <a:pt x="52" y="45"/>
                    </a:lnTo>
                    <a:lnTo>
                      <a:pt x="50" y="43"/>
                    </a:lnTo>
                    <a:lnTo>
                      <a:pt x="50" y="43"/>
                    </a:lnTo>
                    <a:lnTo>
                      <a:pt x="50" y="42"/>
                    </a:lnTo>
                    <a:lnTo>
                      <a:pt x="50" y="41"/>
                    </a:lnTo>
                    <a:lnTo>
                      <a:pt x="53" y="38"/>
                    </a:lnTo>
                    <a:lnTo>
                      <a:pt x="53" y="38"/>
                    </a:lnTo>
                    <a:lnTo>
                      <a:pt x="53" y="37"/>
                    </a:lnTo>
                    <a:lnTo>
                      <a:pt x="53" y="34"/>
                    </a:lnTo>
                    <a:lnTo>
                      <a:pt x="53" y="34"/>
                    </a:lnTo>
                    <a:lnTo>
                      <a:pt x="52" y="29"/>
                    </a:lnTo>
                    <a:lnTo>
                      <a:pt x="52" y="29"/>
                    </a:lnTo>
                    <a:lnTo>
                      <a:pt x="53" y="18"/>
                    </a:lnTo>
                    <a:lnTo>
                      <a:pt x="53" y="18"/>
                    </a:lnTo>
                    <a:lnTo>
                      <a:pt x="53" y="15"/>
                    </a:lnTo>
                    <a:lnTo>
                      <a:pt x="52" y="14"/>
                    </a:lnTo>
                    <a:lnTo>
                      <a:pt x="52" y="14"/>
                    </a:lnTo>
                    <a:lnTo>
                      <a:pt x="49" y="10"/>
                    </a:lnTo>
                    <a:lnTo>
                      <a:pt x="49" y="10"/>
                    </a:lnTo>
                    <a:lnTo>
                      <a:pt x="46" y="7"/>
                    </a:lnTo>
                    <a:lnTo>
                      <a:pt x="46" y="7"/>
                    </a:lnTo>
                    <a:lnTo>
                      <a:pt x="45" y="5"/>
                    </a:lnTo>
                    <a:lnTo>
                      <a:pt x="45" y="5"/>
                    </a:lnTo>
                    <a:lnTo>
                      <a:pt x="44" y="4"/>
                    </a:lnTo>
                    <a:lnTo>
                      <a:pt x="42" y="2"/>
                    </a:lnTo>
                    <a:lnTo>
                      <a:pt x="42" y="2"/>
                    </a:lnTo>
                    <a:lnTo>
                      <a:pt x="41" y="1"/>
                    </a:lnTo>
                    <a:lnTo>
                      <a:pt x="40" y="0"/>
                    </a:lnTo>
                    <a:lnTo>
                      <a:pt x="40" y="0"/>
                    </a:lnTo>
                    <a:lnTo>
                      <a:pt x="37" y="0"/>
                    </a:lnTo>
                    <a:lnTo>
                      <a:pt x="36" y="1"/>
                    </a:lnTo>
                    <a:lnTo>
                      <a:pt x="32" y="4"/>
                    </a:lnTo>
                    <a:lnTo>
                      <a:pt x="32" y="4"/>
                    </a:lnTo>
                    <a:lnTo>
                      <a:pt x="30" y="6"/>
                    </a:lnTo>
                    <a:lnTo>
                      <a:pt x="30" y="7"/>
                    </a:lnTo>
                    <a:lnTo>
                      <a:pt x="32" y="11"/>
                    </a:lnTo>
                    <a:lnTo>
                      <a:pt x="32" y="11"/>
                    </a:lnTo>
                    <a:lnTo>
                      <a:pt x="32" y="13"/>
                    </a:lnTo>
                    <a:lnTo>
                      <a:pt x="32" y="13"/>
                    </a:lnTo>
                    <a:lnTo>
                      <a:pt x="33" y="14"/>
                    </a:lnTo>
                    <a:lnTo>
                      <a:pt x="34" y="15"/>
                    </a:lnTo>
                    <a:lnTo>
                      <a:pt x="34" y="15"/>
                    </a:lnTo>
                    <a:lnTo>
                      <a:pt x="34" y="17"/>
                    </a:lnTo>
                    <a:lnTo>
                      <a:pt x="34" y="18"/>
                    </a:lnTo>
                    <a:lnTo>
                      <a:pt x="34" y="18"/>
                    </a:lnTo>
                    <a:lnTo>
                      <a:pt x="33" y="19"/>
                    </a:lnTo>
                    <a:lnTo>
                      <a:pt x="33" y="21"/>
                    </a:lnTo>
                    <a:lnTo>
                      <a:pt x="33" y="21"/>
                    </a:lnTo>
                    <a:lnTo>
                      <a:pt x="34" y="23"/>
                    </a:lnTo>
                    <a:lnTo>
                      <a:pt x="34" y="23"/>
                    </a:lnTo>
                    <a:lnTo>
                      <a:pt x="34" y="25"/>
                    </a:lnTo>
                    <a:lnTo>
                      <a:pt x="34" y="25"/>
                    </a:lnTo>
                    <a:lnTo>
                      <a:pt x="36" y="26"/>
                    </a:lnTo>
                    <a:lnTo>
                      <a:pt x="36" y="26"/>
                    </a:lnTo>
                    <a:lnTo>
                      <a:pt x="37" y="30"/>
                    </a:lnTo>
                    <a:lnTo>
                      <a:pt x="36" y="31"/>
                    </a:lnTo>
                    <a:lnTo>
                      <a:pt x="36" y="31"/>
                    </a:lnTo>
                    <a:lnTo>
                      <a:pt x="34" y="30"/>
                    </a:lnTo>
                    <a:lnTo>
                      <a:pt x="33" y="27"/>
                    </a:lnTo>
                    <a:lnTo>
                      <a:pt x="33" y="27"/>
                    </a:lnTo>
                    <a:lnTo>
                      <a:pt x="30" y="29"/>
                    </a:lnTo>
                    <a:lnTo>
                      <a:pt x="29" y="30"/>
                    </a:lnTo>
                    <a:lnTo>
                      <a:pt x="29" y="30"/>
                    </a:lnTo>
                    <a:lnTo>
                      <a:pt x="28" y="30"/>
                    </a:lnTo>
                    <a:lnTo>
                      <a:pt x="26" y="29"/>
                    </a:lnTo>
                    <a:lnTo>
                      <a:pt x="26" y="29"/>
                    </a:lnTo>
                    <a:lnTo>
                      <a:pt x="26" y="26"/>
                    </a:lnTo>
                    <a:lnTo>
                      <a:pt x="26" y="26"/>
                    </a:lnTo>
                    <a:lnTo>
                      <a:pt x="24" y="25"/>
                    </a:lnTo>
                    <a:lnTo>
                      <a:pt x="21" y="22"/>
                    </a:lnTo>
                    <a:lnTo>
                      <a:pt x="21" y="22"/>
                    </a:lnTo>
                    <a:lnTo>
                      <a:pt x="20" y="21"/>
                    </a:lnTo>
                    <a:lnTo>
                      <a:pt x="18" y="18"/>
                    </a:lnTo>
                    <a:lnTo>
                      <a:pt x="18" y="18"/>
                    </a:lnTo>
                    <a:lnTo>
                      <a:pt x="17" y="15"/>
                    </a:lnTo>
                    <a:lnTo>
                      <a:pt x="17" y="14"/>
                    </a:lnTo>
                    <a:lnTo>
                      <a:pt x="17" y="14"/>
                    </a:lnTo>
                    <a:lnTo>
                      <a:pt x="14" y="11"/>
                    </a:lnTo>
                    <a:lnTo>
                      <a:pt x="14" y="10"/>
                    </a:lnTo>
                    <a:lnTo>
                      <a:pt x="13" y="10"/>
                    </a:lnTo>
                    <a:lnTo>
                      <a:pt x="13" y="10"/>
                    </a:lnTo>
                    <a:lnTo>
                      <a:pt x="12" y="11"/>
                    </a:lnTo>
                    <a:lnTo>
                      <a:pt x="12" y="13"/>
                    </a:lnTo>
                    <a:lnTo>
                      <a:pt x="12" y="15"/>
                    </a:lnTo>
                    <a:lnTo>
                      <a:pt x="12" y="15"/>
                    </a:lnTo>
                    <a:lnTo>
                      <a:pt x="12" y="18"/>
                    </a:lnTo>
                    <a:lnTo>
                      <a:pt x="12" y="18"/>
                    </a:lnTo>
                    <a:lnTo>
                      <a:pt x="10" y="21"/>
                    </a:lnTo>
                    <a:lnTo>
                      <a:pt x="10" y="21"/>
                    </a:lnTo>
                    <a:lnTo>
                      <a:pt x="12" y="22"/>
                    </a:lnTo>
                    <a:lnTo>
                      <a:pt x="14" y="22"/>
                    </a:lnTo>
                    <a:lnTo>
                      <a:pt x="14" y="22"/>
                    </a:lnTo>
                    <a:lnTo>
                      <a:pt x="16" y="25"/>
                    </a:lnTo>
                    <a:lnTo>
                      <a:pt x="16" y="26"/>
                    </a:lnTo>
                    <a:lnTo>
                      <a:pt x="16" y="26"/>
                    </a:lnTo>
                    <a:lnTo>
                      <a:pt x="13" y="27"/>
                    </a:lnTo>
                    <a:lnTo>
                      <a:pt x="12" y="27"/>
                    </a:lnTo>
                    <a:lnTo>
                      <a:pt x="12" y="29"/>
                    </a:lnTo>
                    <a:lnTo>
                      <a:pt x="12" y="29"/>
                    </a:lnTo>
                    <a:lnTo>
                      <a:pt x="13" y="31"/>
                    </a:lnTo>
                    <a:lnTo>
                      <a:pt x="13" y="31"/>
                    </a:lnTo>
                    <a:lnTo>
                      <a:pt x="13" y="34"/>
                    </a:lnTo>
                    <a:lnTo>
                      <a:pt x="13" y="34"/>
                    </a:lnTo>
                    <a:lnTo>
                      <a:pt x="12" y="34"/>
                    </a:lnTo>
                    <a:lnTo>
                      <a:pt x="10" y="34"/>
                    </a:lnTo>
                    <a:lnTo>
                      <a:pt x="9" y="31"/>
                    </a:lnTo>
                    <a:lnTo>
                      <a:pt x="9" y="31"/>
                    </a:lnTo>
                    <a:lnTo>
                      <a:pt x="6" y="30"/>
                    </a:lnTo>
                    <a:lnTo>
                      <a:pt x="6" y="30"/>
                    </a:lnTo>
                    <a:lnTo>
                      <a:pt x="4" y="27"/>
                    </a:lnTo>
                    <a:lnTo>
                      <a:pt x="4" y="27"/>
                    </a:lnTo>
                    <a:lnTo>
                      <a:pt x="2" y="26"/>
                    </a:lnTo>
                    <a:lnTo>
                      <a:pt x="1" y="27"/>
                    </a:lnTo>
                    <a:lnTo>
                      <a:pt x="1" y="27"/>
                    </a:lnTo>
                    <a:lnTo>
                      <a:pt x="1" y="29"/>
                    </a:lnTo>
                    <a:lnTo>
                      <a:pt x="2" y="31"/>
                    </a:lnTo>
                    <a:lnTo>
                      <a:pt x="2" y="31"/>
                    </a:lnTo>
                    <a:lnTo>
                      <a:pt x="1" y="34"/>
                    </a:lnTo>
                    <a:lnTo>
                      <a:pt x="1" y="34"/>
                    </a:lnTo>
                    <a:lnTo>
                      <a:pt x="0" y="37"/>
                    </a:lnTo>
                    <a:lnTo>
                      <a:pt x="0" y="37"/>
                    </a:lnTo>
                    <a:lnTo>
                      <a:pt x="0" y="38"/>
                    </a:lnTo>
                    <a:lnTo>
                      <a:pt x="0" y="39"/>
                    </a:lnTo>
                    <a:lnTo>
                      <a:pt x="2" y="41"/>
                    </a:lnTo>
                    <a:lnTo>
                      <a:pt x="2" y="41"/>
                    </a:lnTo>
                    <a:lnTo>
                      <a:pt x="2" y="43"/>
                    </a:lnTo>
                    <a:lnTo>
                      <a:pt x="2" y="43"/>
                    </a:lnTo>
                    <a:lnTo>
                      <a:pt x="2" y="46"/>
                    </a:lnTo>
                    <a:lnTo>
                      <a:pt x="4" y="47"/>
                    </a:lnTo>
                    <a:lnTo>
                      <a:pt x="4" y="47"/>
                    </a:lnTo>
                    <a:lnTo>
                      <a:pt x="9" y="51"/>
                    </a:lnTo>
                    <a:lnTo>
                      <a:pt x="9" y="51"/>
                    </a:lnTo>
                    <a:lnTo>
                      <a:pt x="12" y="52"/>
                    </a:lnTo>
                    <a:lnTo>
                      <a:pt x="14" y="52"/>
                    </a:lnTo>
                    <a:lnTo>
                      <a:pt x="14" y="52"/>
                    </a:lnTo>
                    <a:lnTo>
                      <a:pt x="16" y="52"/>
                    </a:lnTo>
                    <a:lnTo>
                      <a:pt x="16" y="51"/>
                    </a:lnTo>
                    <a:lnTo>
                      <a:pt x="16" y="48"/>
                    </a:lnTo>
                    <a:lnTo>
                      <a:pt x="16" y="48"/>
                    </a:lnTo>
                    <a:lnTo>
                      <a:pt x="16" y="47"/>
                    </a:lnTo>
                    <a:lnTo>
                      <a:pt x="17" y="45"/>
                    </a:lnTo>
                    <a:lnTo>
                      <a:pt x="17" y="45"/>
                    </a:lnTo>
                    <a:lnTo>
                      <a:pt x="18" y="42"/>
                    </a:lnTo>
                    <a:lnTo>
                      <a:pt x="18" y="42"/>
                    </a:lnTo>
                    <a:lnTo>
                      <a:pt x="20" y="42"/>
                    </a:lnTo>
                    <a:lnTo>
                      <a:pt x="21" y="43"/>
                    </a:lnTo>
                    <a:lnTo>
                      <a:pt x="21" y="43"/>
                    </a:lnTo>
                    <a:lnTo>
                      <a:pt x="22" y="46"/>
                    </a:lnTo>
                    <a:lnTo>
                      <a:pt x="24" y="47"/>
                    </a:lnTo>
                    <a:lnTo>
                      <a:pt x="24" y="47"/>
                    </a:lnTo>
                    <a:lnTo>
                      <a:pt x="26" y="48"/>
                    </a:lnTo>
                    <a:lnTo>
                      <a:pt x="26" y="48"/>
                    </a:lnTo>
                    <a:lnTo>
                      <a:pt x="28" y="51"/>
                    </a:lnTo>
                    <a:lnTo>
                      <a:pt x="30" y="52"/>
                    </a:lnTo>
                    <a:lnTo>
                      <a:pt x="30" y="52"/>
                    </a:lnTo>
                    <a:lnTo>
                      <a:pt x="32" y="52"/>
                    </a:lnTo>
                    <a:lnTo>
                      <a:pt x="33" y="55"/>
                    </a:lnTo>
                    <a:lnTo>
                      <a:pt x="33" y="55"/>
                    </a:lnTo>
                    <a:lnTo>
                      <a:pt x="36" y="59"/>
                    </a:lnTo>
                    <a:lnTo>
                      <a:pt x="36" y="59"/>
                    </a:lnTo>
                    <a:lnTo>
                      <a:pt x="33" y="59"/>
                    </a:lnTo>
                    <a:lnTo>
                      <a:pt x="30" y="56"/>
                    </a:lnTo>
                    <a:lnTo>
                      <a:pt x="30" y="56"/>
                    </a:lnTo>
                    <a:lnTo>
                      <a:pt x="28" y="55"/>
                    </a:lnTo>
                    <a:lnTo>
                      <a:pt x="25" y="56"/>
                    </a:lnTo>
                    <a:lnTo>
                      <a:pt x="25" y="56"/>
                    </a:lnTo>
                    <a:lnTo>
                      <a:pt x="24" y="58"/>
                    </a:lnTo>
                    <a:lnTo>
                      <a:pt x="25" y="59"/>
                    </a:lnTo>
                    <a:lnTo>
                      <a:pt x="25" y="62"/>
                    </a:lnTo>
                    <a:lnTo>
                      <a:pt x="25" y="62"/>
                    </a:lnTo>
                    <a:lnTo>
                      <a:pt x="26" y="64"/>
                    </a:lnTo>
                    <a:lnTo>
                      <a:pt x="28" y="67"/>
                    </a:lnTo>
                    <a:lnTo>
                      <a:pt x="28" y="67"/>
                    </a:lnTo>
                    <a:lnTo>
                      <a:pt x="29" y="68"/>
                    </a:lnTo>
                    <a:lnTo>
                      <a:pt x="29" y="68"/>
                    </a:lnTo>
                    <a:lnTo>
                      <a:pt x="29" y="70"/>
                    </a:lnTo>
                    <a:lnTo>
                      <a:pt x="29" y="70"/>
                    </a:lnTo>
                    <a:lnTo>
                      <a:pt x="30" y="70"/>
                    </a:lnTo>
                    <a:lnTo>
                      <a:pt x="33" y="70"/>
                    </a:lnTo>
                    <a:lnTo>
                      <a:pt x="34" y="70"/>
                    </a:lnTo>
                    <a:lnTo>
                      <a:pt x="34" y="71"/>
                    </a:lnTo>
                    <a:lnTo>
                      <a:pt x="34" y="71"/>
                    </a:lnTo>
                    <a:lnTo>
                      <a:pt x="33" y="74"/>
                    </a:lnTo>
                    <a:lnTo>
                      <a:pt x="33" y="76"/>
                    </a:lnTo>
                    <a:lnTo>
                      <a:pt x="34" y="76"/>
                    </a:lnTo>
                    <a:lnTo>
                      <a:pt x="34" y="76"/>
                    </a:lnTo>
                    <a:lnTo>
                      <a:pt x="38" y="76"/>
                    </a:lnTo>
                    <a:lnTo>
                      <a:pt x="40" y="76"/>
                    </a:lnTo>
                    <a:lnTo>
                      <a:pt x="40" y="78"/>
                    </a:lnTo>
                    <a:lnTo>
                      <a:pt x="40" y="78"/>
                    </a:lnTo>
                    <a:lnTo>
                      <a:pt x="38" y="80"/>
                    </a:lnTo>
                    <a:lnTo>
                      <a:pt x="38" y="82"/>
                    </a:lnTo>
                    <a:lnTo>
                      <a:pt x="38" y="82"/>
                    </a:lnTo>
                    <a:lnTo>
                      <a:pt x="40" y="82"/>
                    </a:lnTo>
                    <a:lnTo>
                      <a:pt x="41" y="82"/>
                    </a:lnTo>
                    <a:lnTo>
                      <a:pt x="41" y="82"/>
                    </a:lnTo>
                    <a:lnTo>
                      <a:pt x="44" y="82"/>
                    </a:lnTo>
                    <a:lnTo>
                      <a:pt x="44" y="82"/>
                    </a:lnTo>
                    <a:lnTo>
                      <a:pt x="45" y="83"/>
                    </a:lnTo>
                    <a:lnTo>
                      <a:pt x="45" y="83"/>
                    </a:lnTo>
                    <a:lnTo>
                      <a:pt x="46" y="83"/>
                    </a:lnTo>
                    <a:lnTo>
                      <a:pt x="48" y="83"/>
                    </a:lnTo>
                    <a:lnTo>
                      <a:pt x="48" y="83"/>
                    </a:lnTo>
                    <a:lnTo>
                      <a:pt x="50" y="82"/>
                    </a:lnTo>
                    <a:lnTo>
                      <a:pt x="50" y="80"/>
                    </a:lnTo>
                    <a:lnTo>
                      <a:pt x="50" y="80"/>
                    </a:lnTo>
                    <a:lnTo>
                      <a:pt x="50" y="79"/>
                    </a:lnTo>
                    <a:lnTo>
                      <a:pt x="50" y="78"/>
                    </a:lnTo>
                    <a:lnTo>
                      <a:pt x="50" y="78"/>
                    </a:lnTo>
                    <a:lnTo>
                      <a:pt x="52" y="78"/>
                    </a:lnTo>
                    <a:lnTo>
                      <a:pt x="53" y="78"/>
                    </a:lnTo>
                    <a:lnTo>
                      <a:pt x="53" y="78"/>
                    </a:lnTo>
                    <a:lnTo>
                      <a:pt x="54" y="80"/>
                    </a:lnTo>
                    <a:lnTo>
                      <a:pt x="53" y="82"/>
                    </a:lnTo>
                    <a:lnTo>
                      <a:pt x="53" y="82"/>
                    </a:lnTo>
                    <a:lnTo>
                      <a:pt x="54" y="84"/>
                    </a:lnTo>
                    <a:lnTo>
                      <a:pt x="56" y="87"/>
                    </a:lnTo>
                    <a:lnTo>
                      <a:pt x="56" y="87"/>
                    </a:lnTo>
                    <a:lnTo>
                      <a:pt x="57" y="86"/>
                    </a:lnTo>
                    <a:lnTo>
                      <a:pt x="58" y="84"/>
                    </a:lnTo>
                    <a:lnTo>
                      <a:pt x="61" y="80"/>
                    </a:lnTo>
                    <a:lnTo>
                      <a:pt x="61" y="80"/>
                    </a:lnTo>
                    <a:lnTo>
                      <a:pt x="61" y="79"/>
                    </a:lnTo>
                    <a:lnTo>
                      <a:pt x="61" y="76"/>
                    </a:lnTo>
                    <a:lnTo>
                      <a:pt x="61" y="76"/>
                    </a:lnTo>
                    <a:lnTo>
                      <a:pt x="61" y="74"/>
                    </a:lnTo>
                    <a:lnTo>
                      <a:pt x="61" y="74"/>
                    </a:lnTo>
                    <a:lnTo>
                      <a:pt x="62" y="74"/>
                    </a:lnTo>
                    <a:lnTo>
                      <a:pt x="64" y="75"/>
                    </a:lnTo>
                    <a:lnTo>
                      <a:pt x="65" y="79"/>
                    </a:lnTo>
                    <a:lnTo>
                      <a:pt x="65" y="79"/>
                    </a:lnTo>
                    <a:lnTo>
                      <a:pt x="66" y="80"/>
                    </a:lnTo>
                    <a:lnTo>
                      <a:pt x="68" y="80"/>
                    </a:lnTo>
                    <a:lnTo>
                      <a:pt x="70" y="79"/>
                    </a:lnTo>
                    <a:lnTo>
                      <a:pt x="70" y="79"/>
                    </a:lnTo>
                    <a:lnTo>
                      <a:pt x="74" y="79"/>
                    </a:lnTo>
                    <a:lnTo>
                      <a:pt x="76" y="80"/>
                    </a:lnTo>
                    <a:lnTo>
                      <a:pt x="76" y="82"/>
                    </a:lnTo>
                    <a:lnTo>
                      <a:pt x="76" y="82"/>
                    </a:lnTo>
                    <a:lnTo>
                      <a:pt x="73" y="83"/>
                    </a:lnTo>
                    <a:lnTo>
                      <a:pt x="70" y="83"/>
                    </a:lnTo>
                    <a:lnTo>
                      <a:pt x="70" y="83"/>
                    </a:lnTo>
                    <a:lnTo>
                      <a:pt x="68" y="84"/>
                    </a:lnTo>
                    <a:lnTo>
                      <a:pt x="68" y="84"/>
                    </a:lnTo>
                    <a:lnTo>
                      <a:pt x="66" y="88"/>
                    </a:lnTo>
                    <a:lnTo>
                      <a:pt x="66" y="88"/>
                    </a:lnTo>
                    <a:lnTo>
                      <a:pt x="64" y="92"/>
                    </a:lnTo>
                    <a:lnTo>
                      <a:pt x="64" y="92"/>
                    </a:lnTo>
                    <a:lnTo>
                      <a:pt x="62" y="95"/>
                    </a:lnTo>
                    <a:lnTo>
                      <a:pt x="62" y="95"/>
                    </a:lnTo>
                    <a:lnTo>
                      <a:pt x="61" y="97"/>
                    </a:lnTo>
                    <a:lnTo>
                      <a:pt x="61" y="100"/>
                    </a:lnTo>
                    <a:lnTo>
                      <a:pt x="61" y="100"/>
                    </a:lnTo>
                    <a:lnTo>
                      <a:pt x="64" y="103"/>
                    </a:lnTo>
                    <a:lnTo>
                      <a:pt x="68" y="103"/>
                    </a:lnTo>
                    <a:lnTo>
                      <a:pt x="68" y="103"/>
                    </a:lnTo>
                    <a:lnTo>
                      <a:pt x="69" y="101"/>
                    </a:lnTo>
                    <a:lnTo>
                      <a:pt x="70" y="100"/>
                    </a:lnTo>
                    <a:lnTo>
                      <a:pt x="70" y="100"/>
                    </a:lnTo>
                    <a:lnTo>
                      <a:pt x="74" y="97"/>
                    </a:lnTo>
                    <a:lnTo>
                      <a:pt x="74" y="97"/>
                    </a:lnTo>
                    <a:lnTo>
                      <a:pt x="74" y="96"/>
                    </a:lnTo>
                    <a:lnTo>
                      <a:pt x="74" y="96"/>
                    </a:lnTo>
                    <a:lnTo>
                      <a:pt x="78" y="91"/>
                    </a:lnTo>
                    <a:lnTo>
                      <a:pt x="78" y="91"/>
                    </a:lnTo>
                    <a:lnTo>
                      <a:pt x="81" y="88"/>
                    </a:lnTo>
                    <a:lnTo>
                      <a:pt x="81" y="88"/>
                    </a:lnTo>
                    <a:lnTo>
                      <a:pt x="81" y="86"/>
                    </a:lnTo>
                    <a:lnTo>
                      <a:pt x="82" y="83"/>
                    </a:lnTo>
                    <a:lnTo>
                      <a:pt x="82" y="83"/>
                    </a:lnTo>
                    <a:lnTo>
                      <a:pt x="84" y="82"/>
                    </a:lnTo>
                    <a:lnTo>
                      <a:pt x="86" y="80"/>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27" name="Freeform 92">
                <a:extLst>
                  <a:ext uri="{FF2B5EF4-FFF2-40B4-BE49-F238E27FC236}">
                    <a16:creationId xmlns:a16="http://schemas.microsoft.com/office/drawing/2014/main" id="{BB7D6A12-2F11-4B22-9892-8C7834B4EF71}"/>
                  </a:ext>
                </a:extLst>
              </p:cNvPr>
              <p:cNvSpPr>
                <a:spLocks/>
              </p:cNvSpPr>
              <p:nvPr/>
            </p:nvSpPr>
            <p:spPr bwMode="auto">
              <a:xfrm>
                <a:off x="4183317" y="3632649"/>
                <a:ext cx="180569" cy="197858"/>
              </a:xfrm>
              <a:custGeom>
                <a:avLst/>
                <a:gdLst>
                  <a:gd name="T0" fmla="*/ 94 w 94"/>
                  <a:gd name="T1" fmla="*/ 75 h 103"/>
                  <a:gd name="T2" fmla="*/ 92 w 94"/>
                  <a:gd name="T3" fmla="*/ 67 h 103"/>
                  <a:gd name="T4" fmla="*/ 81 w 94"/>
                  <a:gd name="T5" fmla="*/ 67 h 103"/>
                  <a:gd name="T6" fmla="*/ 70 w 94"/>
                  <a:gd name="T7" fmla="*/ 67 h 103"/>
                  <a:gd name="T8" fmla="*/ 65 w 94"/>
                  <a:gd name="T9" fmla="*/ 64 h 103"/>
                  <a:gd name="T10" fmla="*/ 58 w 94"/>
                  <a:gd name="T11" fmla="*/ 63 h 103"/>
                  <a:gd name="T12" fmla="*/ 53 w 94"/>
                  <a:gd name="T13" fmla="*/ 58 h 103"/>
                  <a:gd name="T14" fmla="*/ 54 w 94"/>
                  <a:gd name="T15" fmla="*/ 55 h 103"/>
                  <a:gd name="T16" fmla="*/ 53 w 94"/>
                  <a:gd name="T17" fmla="*/ 46 h 103"/>
                  <a:gd name="T18" fmla="*/ 50 w 94"/>
                  <a:gd name="T19" fmla="*/ 41 h 103"/>
                  <a:gd name="T20" fmla="*/ 52 w 94"/>
                  <a:gd name="T21" fmla="*/ 29 h 103"/>
                  <a:gd name="T22" fmla="*/ 52 w 94"/>
                  <a:gd name="T23" fmla="*/ 14 h 103"/>
                  <a:gd name="T24" fmla="*/ 45 w 94"/>
                  <a:gd name="T25" fmla="*/ 5 h 103"/>
                  <a:gd name="T26" fmla="*/ 40 w 94"/>
                  <a:gd name="T27" fmla="*/ 0 h 103"/>
                  <a:gd name="T28" fmla="*/ 30 w 94"/>
                  <a:gd name="T29" fmla="*/ 7 h 103"/>
                  <a:gd name="T30" fmla="*/ 34 w 94"/>
                  <a:gd name="T31" fmla="*/ 15 h 103"/>
                  <a:gd name="T32" fmla="*/ 33 w 94"/>
                  <a:gd name="T33" fmla="*/ 21 h 103"/>
                  <a:gd name="T34" fmla="*/ 36 w 94"/>
                  <a:gd name="T35" fmla="*/ 26 h 103"/>
                  <a:gd name="T36" fmla="*/ 33 w 94"/>
                  <a:gd name="T37" fmla="*/ 27 h 103"/>
                  <a:gd name="T38" fmla="*/ 26 w 94"/>
                  <a:gd name="T39" fmla="*/ 29 h 103"/>
                  <a:gd name="T40" fmla="*/ 21 w 94"/>
                  <a:gd name="T41" fmla="*/ 22 h 103"/>
                  <a:gd name="T42" fmla="*/ 17 w 94"/>
                  <a:gd name="T43" fmla="*/ 14 h 103"/>
                  <a:gd name="T44" fmla="*/ 12 w 94"/>
                  <a:gd name="T45" fmla="*/ 13 h 103"/>
                  <a:gd name="T46" fmla="*/ 10 w 94"/>
                  <a:gd name="T47" fmla="*/ 21 h 103"/>
                  <a:gd name="T48" fmla="*/ 16 w 94"/>
                  <a:gd name="T49" fmla="*/ 26 h 103"/>
                  <a:gd name="T50" fmla="*/ 13 w 94"/>
                  <a:gd name="T51" fmla="*/ 31 h 103"/>
                  <a:gd name="T52" fmla="*/ 9 w 94"/>
                  <a:gd name="T53" fmla="*/ 31 h 103"/>
                  <a:gd name="T54" fmla="*/ 1 w 94"/>
                  <a:gd name="T55" fmla="*/ 27 h 103"/>
                  <a:gd name="T56" fmla="*/ 1 w 94"/>
                  <a:gd name="T57" fmla="*/ 34 h 103"/>
                  <a:gd name="T58" fmla="*/ 2 w 94"/>
                  <a:gd name="T59" fmla="*/ 41 h 103"/>
                  <a:gd name="T60" fmla="*/ 9 w 94"/>
                  <a:gd name="T61" fmla="*/ 51 h 103"/>
                  <a:gd name="T62" fmla="*/ 16 w 94"/>
                  <a:gd name="T63" fmla="*/ 51 h 103"/>
                  <a:gd name="T64" fmla="*/ 18 w 94"/>
                  <a:gd name="T65" fmla="*/ 42 h 103"/>
                  <a:gd name="T66" fmla="*/ 24 w 94"/>
                  <a:gd name="T67" fmla="*/ 47 h 103"/>
                  <a:gd name="T68" fmla="*/ 30 w 94"/>
                  <a:gd name="T69" fmla="*/ 52 h 103"/>
                  <a:gd name="T70" fmla="*/ 33 w 94"/>
                  <a:gd name="T71" fmla="*/ 59 h 103"/>
                  <a:gd name="T72" fmla="*/ 24 w 94"/>
                  <a:gd name="T73" fmla="*/ 58 h 103"/>
                  <a:gd name="T74" fmla="*/ 28 w 94"/>
                  <a:gd name="T75" fmla="*/ 67 h 103"/>
                  <a:gd name="T76" fmla="*/ 33 w 94"/>
                  <a:gd name="T77" fmla="*/ 70 h 103"/>
                  <a:gd name="T78" fmla="*/ 34 w 94"/>
                  <a:gd name="T79" fmla="*/ 76 h 103"/>
                  <a:gd name="T80" fmla="*/ 38 w 94"/>
                  <a:gd name="T81" fmla="*/ 80 h 103"/>
                  <a:gd name="T82" fmla="*/ 44 w 94"/>
                  <a:gd name="T83" fmla="*/ 82 h 103"/>
                  <a:gd name="T84" fmla="*/ 48 w 94"/>
                  <a:gd name="T85" fmla="*/ 83 h 103"/>
                  <a:gd name="T86" fmla="*/ 50 w 94"/>
                  <a:gd name="T87" fmla="*/ 78 h 103"/>
                  <a:gd name="T88" fmla="*/ 53 w 94"/>
                  <a:gd name="T89" fmla="*/ 82 h 103"/>
                  <a:gd name="T90" fmla="*/ 61 w 94"/>
                  <a:gd name="T91" fmla="*/ 80 h 103"/>
                  <a:gd name="T92" fmla="*/ 61 w 94"/>
                  <a:gd name="T93" fmla="*/ 74 h 103"/>
                  <a:gd name="T94" fmla="*/ 68 w 94"/>
                  <a:gd name="T95" fmla="*/ 80 h 103"/>
                  <a:gd name="T96" fmla="*/ 76 w 94"/>
                  <a:gd name="T97" fmla="*/ 82 h 103"/>
                  <a:gd name="T98" fmla="*/ 66 w 94"/>
                  <a:gd name="T99" fmla="*/ 88 h 103"/>
                  <a:gd name="T100" fmla="*/ 61 w 94"/>
                  <a:gd name="T101" fmla="*/ 97 h 103"/>
                  <a:gd name="T102" fmla="*/ 69 w 94"/>
                  <a:gd name="T103" fmla="*/ 101 h 103"/>
                  <a:gd name="T104" fmla="*/ 74 w 94"/>
                  <a:gd name="T105" fmla="*/ 96 h 103"/>
                  <a:gd name="T106" fmla="*/ 82 w 94"/>
                  <a:gd name="T107" fmla="*/ 8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03">
                    <a:moveTo>
                      <a:pt x="86" y="80"/>
                    </a:moveTo>
                    <a:lnTo>
                      <a:pt x="86" y="80"/>
                    </a:lnTo>
                    <a:lnTo>
                      <a:pt x="89" y="80"/>
                    </a:lnTo>
                    <a:lnTo>
                      <a:pt x="92" y="79"/>
                    </a:lnTo>
                    <a:lnTo>
                      <a:pt x="92" y="79"/>
                    </a:lnTo>
                    <a:lnTo>
                      <a:pt x="94" y="75"/>
                    </a:lnTo>
                    <a:lnTo>
                      <a:pt x="94" y="75"/>
                    </a:lnTo>
                    <a:lnTo>
                      <a:pt x="94" y="72"/>
                    </a:lnTo>
                    <a:lnTo>
                      <a:pt x="93" y="70"/>
                    </a:lnTo>
                    <a:lnTo>
                      <a:pt x="93" y="70"/>
                    </a:lnTo>
                    <a:lnTo>
                      <a:pt x="92" y="67"/>
                    </a:lnTo>
                    <a:lnTo>
                      <a:pt x="92" y="67"/>
                    </a:lnTo>
                    <a:lnTo>
                      <a:pt x="92" y="64"/>
                    </a:lnTo>
                    <a:lnTo>
                      <a:pt x="89" y="63"/>
                    </a:lnTo>
                    <a:lnTo>
                      <a:pt x="89" y="63"/>
                    </a:lnTo>
                    <a:lnTo>
                      <a:pt x="85" y="66"/>
                    </a:lnTo>
                    <a:lnTo>
                      <a:pt x="85" y="66"/>
                    </a:lnTo>
                    <a:lnTo>
                      <a:pt x="81" y="67"/>
                    </a:lnTo>
                    <a:lnTo>
                      <a:pt x="81" y="67"/>
                    </a:lnTo>
                    <a:lnTo>
                      <a:pt x="78" y="68"/>
                    </a:lnTo>
                    <a:lnTo>
                      <a:pt x="77" y="70"/>
                    </a:lnTo>
                    <a:lnTo>
                      <a:pt x="77" y="70"/>
                    </a:lnTo>
                    <a:lnTo>
                      <a:pt x="73" y="68"/>
                    </a:lnTo>
                    <a:lnTo>
                      <a:pt x="70" y="67"/>
                    </a:lnTo>
                    <a:lnTo>
                      <a:pt x="70" y="67"/>
                    </a:lnTo>
                    <a:lnTo>
                      <a:pt x="69" y="66"/>
                    </a:lnTo>
                    <a:lnTo>
                      <a:pt x="69" y="66"/>
                    </a:lnTo>
                    <a:lnTo>
                      <a:pt x="66" y="66"/>
                    </a:lnTo>
                    <a:lnTo>
                      <a:pt x="66" y="66"/>
                    </a:lnTo>
                    <a:lnTo>
                      <a:pt x="65" y="64"/>
                    </a:lnTo>
                    <a:lnTo>
                      <a:pt x="65" y="64"/>
                    </a:lnTo>
                    <a:lnTo>
                      <a:pt x="62" y="64"/>
                    </a:lnTo>
                    <a:lnTo>
                      <a:pt x="62" y="64"/>
                    </a:lnTo>
                    <a:lnTo>
                      <a:pt x="61" y="64"/>
                    </a:lnTo>
                    <a:lnTo>
                      <a:pt x="58" y="63"/>
                    </a:lnTo>
                    <a:lnTo>
                      <a:pt x="58" y="63"/>
                    </a:lnTo>
                    <a:lnTo>
                      <a:pt x="60" y="60"/>
                    </a:lnTo>
                    <a:lnTo>
                      <a:pt x="60" y="59"/>
                    </a:lnTo>
                    <a:lnTo>
                      <a:pt x="58" y="58"/>
                    </a:lnTo>
                    <a:lnTo>
                      <a:pt x="58" y="58"/>
                    </a:lnTo>
                    <a:lnTo>
                      <a:pt x="53" y="58"/>
                    </a:lnTo>
                    <a:lnTo>
                      <a:pt x="53" y="58"/>
                    </a:lnTo>
                    <a:lnTo>
                      <a:pt x="52" y="58"/>
                    </a:lnTo>
                    <a:lnTo>
                      <a:pt x="53" y="56"/>
                    </a:lnTo>
                    <a:lnTo>
                      <a:pt x="53" y="56"/>
                    </a:lnTo>
                    <a:lnTo>
                      <a:pt x="53" y="56"/>
                    </a:lnTo>
                    <a:lnTo>
                      <a:pt x="54" y="55"/>
                    </a:lnTo>
                    <a:lnTo>
                      <a:pt x="54" y="55"/>
                    </a:lnTo>
                    <a:lnTo>
                      <a:pt x="53" y="52"/>
                    </a:lnTo>
                    <a:lnTo>
                      <a:pt x="52" y="51"/>
                    </a:lnTo>
                    <a:lnTo>
                      <a:pt x="52" y="51"/>
                    </a:lnTo>
                    <a:lnTo>
                      <a:pt x="52" y="50"/>
                    </a:lnTo>
                    <a:lnTo>
                      <a:pt x="52" y="48"/>
                    </a:lnTo>
                    <a:lnTo>
                      <a:pt x="53" y="46"/>
                    </a:lnTo>
                    <a:lnTo>
                      <a:pt x="53" y="46"/>
                    </a:lnTo>
                    <a:lnTo>
                      <a:pt x="52" y="45"/>
                    </a:lnTo>
                    <a:lnTo>
                      <a:pt x="50" y="43"/>
                    </a:lnTo>
                    <a:lnTo>
                      <a:pt x="50" y="43"/>
                    </a:lnTo>
                    <a:lnTo>
                      <a:pt x="50" y="42"/>
                    </a:lnTo>
                    <a:lnTo>
                      <a:pt x="50" y="41"/>
                    </a:lnTo>
                    <a:lnTo>
                      <a:pt x="53" y="38"/>
                    </a:lnTo>
                    <a:lnTo>
                      <a:pt x="53" y="38"/>
                    </a:lnTo>
                    <a:lnTo>
                      <a:pt x="53" y="37"/>
                    </a:lnTo>
                    <a:lnTo>
                      <a:pt x="53" y="34"/>
                    </a:lnTo>
                    <a:lnTo>
                      <a:pt x="53" y="34"/>
                    </a:lnTo>
                    <a:lnTo>
                      <a:pt x="52" y="29"/>
                    </a:lnTo>
                    <a:lnTo>
                      <a:pt x="52" y="29"/>
                    </a:lnTo>
                    <a:lnTo>
                      <a:pt x="53" y="18"/>
                    </a:lnTo>
                    <a:lnTo>
                      <a:pt x="53" y="18"/>
                    </a:lnTo>
                    <a:lnTo>
                      <a:pt x="53" y="15"/>
                    </a:lnTo>
                    <a:lnTo>
                      <a:pt x="52" y="14"/>
                    </a:lnTo>
                    <a:lnTo>
                      <a:pt x="52" y="14"/>
                    </a:lnTo>
                    <a:lnTo>
                      <a:pt x="49" y="10"/>
                    </a:lnTo>
                    <a:lnTo>
                      <a:pt x="49" y="10"/>
                    </a:lnTo>
                    <a:lnTo>
                      <a:pt x="46" y="7"/>
                    </a:lnTo>
                    <a:lnTo>
                      <a:pt x="46" y="7"/>
                    </a:lnTo>
                    <a:lnTo>
                      <a:pt x="45" y="5"/>
                    </a:lnTo>
                    <a:lnTo>
                      <a:pt x="45" y="5"/>
                    </a:lnTo>
                    <a:lnTo>
                      <a:pt x="44" y="4"/>
                    </a:lnTo>
                    <a:lnTo>
                      <a:pt x="42" y="2"/>
                    </a:lnTo>
                    <a:lnTo>
                      <a:pt x="42" y="2"/>
                    </a:lnTo>
                    <a:lnTo>
                      <a:pt x="41" y="1"/>
                    </a:lnTo>
                    <a:lnTo>
                      <a:pt x="40" y="0"/>
                    </a:lnTo>
                    <a:lnTo>
                      <a:pt x="40" y="0"/>
                    </a:lnTo>
                    <a:lnTo>
                      <a:pt x="37" y="0"/>
                    </a:lnTo>
                    <a:lnTo>
                      <a:pt x="36" y="1"/>
                    </a:lnTo>
                    <a:lnTo>
                      <a:pt x="32" y="4"/>
                    </a:lnTo>
                    <a:lnTo>
                      <a:pt x="32" y="4"/>
                    </a:lnTo>
                    <a:lnTo>
                      <a:pt x="30" y="6"/>
                    </a:lnTo>
                    <a:lnTo>
                      <a:pt x="30" y="7"/>
                    </a:lnTo>
                    <a:lnTo>
                      <a:pt x="32" y="11"/>
                    </a:lnTo>
                    <a:lnTo>
                      <a:pt x="32" y="11"/>
                    </a:lnTo>
                    <a:lnTo>
                      <a:pt x="32" y="13"/>
                    </a:lnTo>
                    <a:lnTo>
                      <a:pt x="32" y="13"/>
                    </a:lnTo>
                    <a:lnTo>
                      <a:pt x="33" y="14"/>
                    </a:lnTo>
                    <a:lnTo>
                      <a:pt x="34" y="15"/>
                    </a:lnTo>
                    <a:lnTo>
                      <a:pt x="34" y="15"/>
                    </a:lnTo>
                    <a:lnTo>
                      <a:pt x="34" y="17"/>
                    </a:lnTo>
                    <a:lnTo>
                      <a:pt x="34" y="18"/>
                    </a:lnTo>
                    <a:lnTo>
                      <a:pt x="34" y="18"/>
                    </a:lnTo>
                    <a:lnTo>
                      <a:pt x="33" y="19"/>
                    </a:lnTo>
                    <a:lnTo>
                      <a:pt x="33" y="21"/>
                    </a:lnTo>
                    <a:lnTo>
                      <a:pt x="33" y="21"/>
                    </a:lnTo>
                    <a:lnTo>
                      <a:pt x="34" y="23"/>
                    </a:lnTo>
                    <a:lnTo>
                      <a:pt x="34" y="23"/>
                    </a:lnTo>
                    <a:lnTo>
                      <a:pt x="34" y="25"/>
                    </a:lnTo>
                    <a:lnTo>
                      <a:pt x="34" y="25"/>
                    </a:lnTo>
                    <a:lnTo>
                      <a:pt x="36" y="26"/>
                    </a:lnTo>
                    <a:lnTo>
                      <a:pt x="36" y="26"/>
                    </a:lnTo>
                    <a:lnTo>
                      <a:pt x="37" y="30"/>
                    </a:lnTo>
                    <a:lnTo>
                      <a:pt x="36" y="31"/>
                    </a:lnTo>
                    <a:lnTo>
                      <a:pt x="36" y="31"/>
                    </a:lnTo>
                    <a:lnTo>
                      <a:pt x="34" y="30"/>
                    </a:lnTo>
                    <a:lnTo>
                      <a:pt x="33" y="27"/>
                    </a:lnTo>
                    <a:lnTo>
                      <a:pt x="33" y="27"/>
                    </a:lnTo>
                    <a:lnTo>
                      <a:pt x="30" y="29"/>
                    </a:lnTo>
                    <a:lnTo>
                      <a:pt x="29" y="30"/>
                    </a:lnTo>
                    <a:lnTo>
                      <a:pt x="29" y="30"/>
                    </a:lnTo>
                    <a:lnTo>
                      <a:pt x="28" y="30"/>
                    </a:lnTo>
                    <a:lnTo>
                      <a:pt x="26" y="29"/>
                    </a:lnTo>
                    <a:lnTo>
                      <a:pt x="26" y="29"/>
                    </a:lnTo>
                    <a:lnTo>
                      <a:pt x="26" y="26"/>
                    </a:lnTo>
                    <a:lnTo>
                      <a:pt x="26" y="26"/>
                    </a:lnTo>
                    <a:lnTo>
                      <a:pt x="24" y="25"/>
                    </a:lnTo>
                    <a:lnTo>
                      <a:pt x="21" y="22"/>
                    </a:lnTo>
                    <a:lnTo>
                      <a:pt x="21" y="22"/>
                    </a:lnTo>
                    <a:lnTo>
                      <a:pt x="20" y="21"/>
                    </a:lnTo>
                    <a:lnTo>
                      <a:pt x="18" y="18"/>
                    </a:lnTo>
                    <a:lnTo>
                      <a:pt x="18" y="18"/>
                    </a:lnTo>
                    <a:lnTo>
                      <a:pt x="17" y="15"/>
                    </a:lnTo>
                    <a:lnTo>
                      <a:pt x="17" y="14"/>
                    </a:lnTo>
                    <a:lnTo>
                      <a:pt x="17" y="14"/>
                    </a:lnTo>
                    <a:lnTo>
                      <a:pt x="14" y="11"/>
                    </a:lnTo>
                    <a:lnTo>
                      <a:pt x="14" y="10"/>
                    </a:lnTo>
                    <a:lnTo>
                      <a:pt x="13" y="10"/>
                    </a:lnTo>
                    <a:lnTo>
                      <a:pt x="13" y="10"/>
                    </a:lnTo>
                    <a:lnTo>
                      <a:pt x="12" y="11"/>
                    </a:lnTo>
                    <a:lnTo>
                      <a:pt x="12" y="13"/>
                    </a:lnTo>
                    <a:lnTo>
                      <a:pt x="12" y="15"/>
                    </a:lnTo>
                    <a:lnTo>
                      <a:pt x="12" y="15"/>
                    </a:lnTo>
                    <a:lnTo>
                      <a:pt x="12" y="18"/>
                    </a:lnTo>
                    <a:lnTo>
                      <a:pt x="12" y="18"/>
                    </a:lnTo>
                    <a:lnTo>
                      <a:pt x="10" y="21"/>
                    </a:lnTo>
                    <a:lnTo>
                      <a:pt x="10" y="21"/>
                    </a:lnTo>
                    <a:lnTo>
                      <a:pt x="12" y="22"/>
                    </a:lnTo>
                    <a:lnTo>
                      <a:pt x="14" y="22"/>
                    </a:lnTo>
                    <a:lnTo>
                      <a:pt x="14" y="22"/>
                    </a:lnTo>
                    <a:lnTo>
                      <a:pt x="16" y="25"/>
                    </a:lnTo>
                    <a:lnTo>
                      <a:pt x="16" y="26"/>
                    </a:lnTo>
                    <a:lnTo>
                      <a:pt x="16" y="26"/>
                    </a:lnTo>
                    <a:lnTo>
                      <a:pt x="13" y="27"/>
                    </a:lnTo>
                    <a:lnTo>
                      <a:pt x="12" y="27"/>
                    </a:lnTo>
                    <a:lnTo>
                      <a:pt x="12" y="29"/>
                    </a:lnTo>
                    <a:lnTo>
                      <a:pt x="12" y="29"/>
                    </a:lnTo>
                    <a:lnTo>
                      <a:pt x="13" y="31"/>
                    </a:lnTo>
                    <a:lnTo>
                      <a:pt x="13" y="31"/>
                    </a:lnTo>
                    <a:lnTo>
                      <a:pt x="13" y="34"/>
                    </a:lnTo>
                    <a:lnTo>
                      <a:pt x="13" y="34"/>
                    </a:lnTo>
                    <a:lnTo>
                      <a:pt x="12" y="34"/>
                    </a:lnTo>
                    <a:lnTo>
                      <a:pt x="10" y="34"/>
                    </a:lnTo>
                    <a:lnTo>
                      <a:pt x="9" y="31"/>
                    </a:lnTo>
                    <a:lnTo>
                      <a:pt x="9" y="31"/>
                    </a:lnTo>
                    <a:lnTo>
                      <a:pt x="6" y="30"/>
                    </a:lnTo>
                    <a:lnTo>
                      <a:pt x="6" y="30"/>
                    </a:lnTo>
                    <a:lnTo>
                      <a:pt x="4" y="27"/>
                    </a:lnTo>
                    <a:lnTo>
                      <a:pt x="4" y="27"/>
                    </a:lnTo>
                    <a:lnTo>
                      <a:pt x="2" y="26"/>
                    </a:lnTo>
                    <a:lnTo>
                      <a:pt x="1" y="27"/>
                    </a:lnTo>
                    <a:lnTo>
                      <a:pt x="1" y="27"/>
                    </a:lnTo>
                    <a:lnTo>
                      <a:pt x="1" y="29"/>
                    </a:lnTo>
                    <a:lnTo>
                      <a:pt x="2" y="31"/>
                    </a:lnTo>
                    <a:lnTo>
                      <a:pt x="2" y="31"/>
                    </a:lnTo>
                    <a:lnTo>
                      <a:pt x="1" y="34"/>
                    </a:lnTo>
                    <a:lnTo>
                      <a:pt x="1" y="34"/>
                    </a:lnTo>
                    <a:lnTo>
                      <a:pt x="0" y="37"/>
                    </a:lnTo>
                    <a:lnTo>
                      <a:pt x="0" y="37"/>
                    </a:lnTo>
                    <a:lnTo>
                      <a:pt x="0" y="38"/>
                    </a:lnTo>
                    <a:lnTo>
                      <a:pt x="0" y="39"/>
                    </a:lnTo>
                    <a:lnTo>
                      <a:pt x="2" y="41"/>
                    </a:lnTo>
                    <a:lnTo>
                      <a:pt x="2" y="41"/>
                    </a:lnTo>
                    <a:lnTo>
                      <a:pt x="2" y="43"/>
                    </a:lnTo>
                    <a:lnTo>
                      <a:pt x="2" y="43"/>
                    </a:lnTo>
                    <a:lnTo>
                      <a:pt x="2" y="46"/>
                    </a:lnTo>
                    <a:lnTo>
                      <a:pt x="4" y="47"/>
                    </a:lnTo>
                    <a:lnTo>
                      <a:pt x="4" y="47"/>
                    </a:lnTo>
                    <a:lnTo>
                      <a:pt x="9" y="51"/>
                    </a:lnTo>
                    <a:lnTo>
                      <a:pt x="9" y="51"/>
                    </a:lnTo>
                    <a:lnTo>
                      <a:pt x="12" y="52"/>
                    </a:lnTo>
                    <a:lnTo>
                      <a:pt x="14" y="52"/>
                    </a:lnTo>
                    <a:lnTo>
                      <a:pt x="14" y="52"/>
                    </a:lnTo>
                    <a:lnTo>
                      <a:pt x="16" y="52"/>
                    </a:lnTo>
                    <a:lnTo>
                      <a:pt x="16" y="51"/>
                    </a:lnTo>
                    <a:lnTo>
                      <a:pt x="16" y="48"/>
                    </a:lnTo>
                    <a:lnTo>
                      <a:pt x="16" y="48"/>
                    </a:lnTo>
                    <a:lnTo>
                      <a:pt x="16" y="47"/>
                    </a:lnTo>
                    <a:lnTo>
                      <a:pt x="17" y="45"/>
                    </a:lnTo>
                    <a:lnTo>
                      <a:pt x="17" y="45"/>
                    </a:lnTo>
                    <a:lnTo>
                      <a:pt x="18" y="42"/>
                    </a:lnTo>
                    <a:lnTo>
                      <a:pt x="18" y="42"/>
                    </a:lnTo>
                    <a:lnTo>
                      <a:pt x="20" y="42"/>
                    </a:lnTo>
                    <a:lnTo>
                      <a:pt x="21" y="43"/>
                    </a:lnTo>
                    <a:lnTo>
                      <a:pt x="21" y="43"/>
                    </a:lnTo>
                    <a:lnTo>
                      <a:pt x="22" y="46"/>
                    </a:lnTo>
                    <a:lnTo>
                      <a:pt x="24" y="47"/>
                    </a:lnTo>
                    <a:lnTo>
                      <a:pt x="24" y="47"/>
                    </a:lnTo>
                    <a:lnTo>
                      <a:pt x="26" y="48"/>
                    </a:lnTo>
                    <a:lnTo>
                      <a:pt x="26" y="48"/>
                    </a:lnTo>
                    <a:lnTo>
                      <a:pt x="28" y="51"/>
                    </a:lnTo>
                    <a:lnTo>
                      <a:pt x="30" y="52"/>
                    </a:lnTo>
                    <a:lnTo>
                      <a:pt x="30" y="52"/>
                    </a:lnTo>
                    <a:lnTo>
                      <a:pt x="32" y="52"/>
                    </a:lnTo>
                    <a:lnTo>
                      <a:pt x="33" y="55"/>
                    </a:lnTo>
                    <a:lnTo>
                      <a:pt x="33" y="55"/>
                    </a:lnTo>
                    <a:lnTo>
                      <a:pt x="36" y="59"/>
                    </a:lnTo>
                    <a:lnTo>
                      <a:pt x="36" y="59"/>
                    </a:lnTo>
                    <a:lnTo>
                      <a:pt x="33" y="59"/>
                    </a:lnTo>
                    <a:lnTo>
                      <a:pt x="30" y="56"/>
                    </a:lnTo>
                    <a:lnTo>
                      <a:pt x="30" y="56"/>
                    </a:lnTo>
                    <a:lnTo>
                      <a:pt x="28" y="55"/>
                    </a:lnTo>
                    <a:lnTo>
                      <a:pt x="25" y="56"/>
                    </a:lnTo>
                    <a:lnTo>
                      <a:pt x="25" y="56"/>
                    </a:lnTo>
                    <a:lnTo>
                      <a:pt x="24" y="58"/>
                    </a:lnTo>
                    <a:lnTo>
                      <a:pt x="25" y="59"/>
                    </a:lnTo>
                    <a:lnTo>
                      <a:pt x="25" y="62"/>
                    </a:lnTo>
                    <a:lnTo>
                      <a:pt x="25" y="62"/>
                    </a:lnTo>
                    <a:lnTo>
                      <a:pt x="26" y="64"/>
                    </a:lnTo>
                    <a:lnTo>
                      <a:pt x="28" y="67"/>
                    </a:lnTo>
                    <a:lnTo>
                      <a:pt x="28" y="67"/>
                    </a:lnTo>
                    <a:lnTo>
                      <a:pt x="29" y="68"/>
                    </a:lnTo>
                    <a:lnTo>
                      <a:pt x="29" y="68"/>
                    </a:lnTo>
                    <a:lnTo>
                      <a:pt x="29" y="70"/>
                    </a:lnTo>
                    <a:lnTo>
                      <a:pt x="29" y="70"/>
                    </a:lnTo>
                    <a:lnTo>
                      <a:pt x="30" y="70"/>
                    </a:lnTo>
                    <a:lnTo>
                      <a:pt x="33" y="70"/>
                    </a:lnTo>
                    <a:lnTo>
                      <a:pt x="34" y="70"/>
                    </a:lnTo>
                    <a:lnTo>
                      <a:pt x="34" y="71"/>
                    </a:lnTo>
                    <a:lnTo>
                      <a:pt x="34" y="71"/>
                    </a:lnTo>
                    <a:lnTo>
                      <a:pt x="33" y="74"/>
                    </a:lnTo>
                    <a:lnTo>
                      <a:pt x="33" y="76"/>
                    </a:lnTo>
                    <a:lnTo>
                      <a:pt x="34" y="76"/>
                    </a:lnTo>
                    <a:lnTo>
                      <a:pt x="34" y="76"/>
                    </a:lnTo>
                    <a:lnTo>
                      <a:pt x="38" y="76"/>
                    </a:lnTo>
                    <a:lnTo>
                      <a:pt x="40" y="76"/>
                    </a:lnTo>
                    <a:lnTo>
                      <a:pt x="40" y="78"/>
                    </a:lnTo>
                    <a:lnTo>
                      <a:pt x="40" y="78"/>
                    </a:lnTo>
                    <a:lnTo>
                      <a:pt x="38" y="80"/>
                    </a:lnTo>
                    <a:lnTo>
                      <a:pt x="38" y="82"/>
                    </a:lnTo>
                    <a:lnTo>
                      <a:pt x="38" y="82"/>
                    </a:lnTo>
                    <a:lnTo>
                      <a:pt x="40" y="82"/>
                    </a:lnTo>
                    <a:lnTo>
                      <a:pt x="41" y="82"/>
                    </a:lnTo>
                    <a:lnTo>
                      <a:pt x="41" y="82"/>
                    </a:lnTo>
                    <a:lnTo>
                      <a:pt x="44" y="82"/>
                    </a:lnTo>
                    <a:lnTo>
                      <a:pt x="44" y="82"/>
                    </a:lnTo>
                    <a:lnTo>
                      <a:pt x="45" y="83"/>
                    </a:lnTo>
                    <a:lnTo>
                      <a:pt x="45" y="83"/>
                    </a:lnTo>
                    <a:lnTo>
                      <a:pt x="46" y="83"/>
                    </a:lnTo>
                    <a:lnTo>
                      <a:pt x="48" y="83"/>
                    </a:lnTo>
                    <a:lnTo>
                      <a:pt x="48" y="83"/>
                    </a:lnTo>
                    <a:lnTo>
                      <a:pt x="50" y="82"/>
                    </a:lnTo>
                    <a:lnTo>
                      <a:pt x="50" y="80"/>
                    </a:lnTo>
                    <a:lnTo>
                      <a:pt x="50" y="80"/>
                    </a:lnTo>
                    <a:lnTo>
                      <a:pt x="50" y="79"/>
                    </a:lnTo>
                    <a:lnTo>
                      <a:pt x="50" y="78"/>
                    </a:lnTo>
                    <a:lnTo>
                      <a:pt x="50" y="78"/>
                    </a:lnTo>
                    <a:lnTo>
                      <a:pt x="52" y="78"/>
                    </a:lnTo>
                    <a:lnTo>
                      <a:pt x="53" y="78"/>
                    </a:lnTo>
                    <a:lnTo>
                      <a:pt x="53" y="78"/>
                    </a:lnTo>
                    <a:lnTo>
                      <a:pt x="54" y="80"/>
                    </a:lnTo>
                    <a:lnTo>
                      <a:pt x="53" y="82"/>
                    </a:lnTo>
                    <a:lnTo>
                      <a:pt x="53" y="82"/>
                    </a:lnTo>
                    <a:lnTo>
                      <a:pt x="54" y="84"/>
                    </a:lnTo>
                    <a:lnTo>
                      <a:pt x="56" y="87"/>
                    </a:lnTo>
                    <a:lnTo>
                      <a:pt x="56" y="87"/>
                    </a:lnTo>
                    <a:lnTo>
                      <a:pt x="57" y="86"/>
                    </a:lnTo>
                    <a:lnTo>
                      <a:pt x="58" y="84"/>
                    </a:lnTo>
                    <a:lnTo>
                      <a:pt x="61" y="80"/>
                    </a:lnTo>
                    <a:lnTo>
                      <a:pt x="61" y="80"/>
                    </a:lnTo>
                    <a:lnTo>
                      <a:pt x="61" y="79"/>
                    </a:lnTo>
                    <a:lnTo>
                      <a:pt x="61" y="76"/>
                    </a:lnTo>
                    <a:lnTo>
                      <a:pt x="61" y="76"/>
                    </a:lnTo>
                    <a:lnTo>
                      <a:pt x="61" y="74"/>
                    </a:lnTo>
                    <a:lnTo>
                      <a:pt x="61" y="74"/>
                    </a:lnTo>
                    <a:lnTo>
                      <a:pt x="62" y="74"/>
                    </a:lnTo>
                    <a:lnTo>
                      <a:pt x="64" y="75"/>
                    </a:lnTo>
                    <a:lnTo>
                      <a:pt x="65" y="79"/>
                    </a:lnTo>
                    <a:lnTo>
                      <a:pt x="65" y="79"/>
                    </a:lnTo>
                    <a:lnTo>
                      <a:pt x="66" y="80"/>
                    </a:lnTo>
                    <a:lnTo>
                      <a:pt x="68" y="80"/>
                    </a:lnTo>
                    <a:lnTo>
                      <a:pt x="70" y="79"/>
                    </a:lnTo>
                    <a:lnTo>
                      <a:pt x="70" y="79"/>
                    </a:lnTo>
                    <a:lnTo>
                      <a:pt x="74" y="79"/>
                    </a:lnTo>
                    <a:lnTo>
                      <a:pt x="76" y="80"/>
                    </a:lnTo>
                    <a:lnTo>
                      <a:pt x="76" y="82"/>
                    </a:lnTo>
                    <a:lnTo>
                      <a:pt x="76" y="82"/>
                    </a:lnTo>
                    <a:lnTo>
                      <a:pt x="73" y="83"/>
                    </a:lnTo>
                    <a:lnTo>
                      <a:pt x="70" y="83"/>
                    </a:lnTo>
                    <a:lnTo>
                      <a:pt x="70" y="83"/>
                    </a:lnTo>
                    <a:lnTo>
                      <a:pt x="68" y="84"/>
                    </a:lnTo>
                    <a:lnTo>
                      <a:pt x="68" y="84"/>
                    </a:lnTo>
                    <a:lnTo>
                      <a:pt x="66" y="88"/>
                    </a:lnTo>
                    <a:lnTo>
                      <a:pt x="66" y="88"/>
                    </a:lnTo>
                    <a:lnTo>
                      <a:pt x="64" y="92"/>
                    </a:lnTo>
                    <a:lnTo>
                      <a:pt x="64" y="92"/>
                    </a:lnTo>
                    <a:lnTo>
                      <a:pt x="62" y="95"/>
                    </a:lnTo>
                    <a:lnTo>
                      <a:pt x="62" y="95"/>
                    </a:lnTo>
                    <a:lnTo>
                      <a:pt x="61" y="97"/>
                    </a:lnTo>
                    <a:lnTo>
                      <a:pt x="61" y="100"/>
                    </a:lnTo>
                    <a:lnTo>
                      <a:pt x="61" y="100"/>
                    </a:lnTo>
                    <a:lnTo>
                      <a:pt x="64" y="103"/>
                    </a:lnTo>
                    <a:lnTo>
                      <a:pt x="68" y="103"/>
                    </a:lnTo>
                    <a:lnTo>
                      <a:pt x="68" y="103"/>
                    </a:lnTo>
                    <a:lnTo>
                      <a:pt x="69" y="101"/>
                    </a:lnTo>
                    <a:lnTo>
                      <a:pt x="70" y="100"/>
                    </a:lnTo>
                    <a:lnTo>
                      <a:pt x="70" y="100"/>
                    </a:lnTo>
                    <a:lnTo>
                      <a:pt x="74" y="97"/>
                    </a:lnTo>
                    <a:lnTo>
                      <a:pt x="74" y="97"/>
                    </a:lnTo>
                    <a:lnTo>
                      <a:pt x="74" y="96"/>
                    </a:lnTo>
                    <a:lnTo>
                      <a:pt x="74" y="96"/>
                    </a:lnTo>
                    <a:lnTo>
                      <a:pt x="78" y="91"/>
                    </a:lnTo>
                    <a:lnTo>
                      <a:pt x="78" y="91"/>
                    </a:lnTo>
                    <a:lnTo>
                      <a:pt x="81" y="88"/>
                    </a:lnTo>
                    <a:lnTo>
                      <a:pt x="81" y="88"/>
                    </a:lnTo>
                    <a:lnTo>
                      <a:pt x="81" y="86"/>
                    </a:lnTo>
                    <a:lnTo>
                      <a:pt x="82" y="83"/>
                    </a:lnTo>
                    <a:lnTo>
                      <a:pt x="82" y="83"/>
                    </a:lnTo>
                    <a:lnTo>
                      <a:pt x="84" y="82"/>
                    </a:lnTo>
                    <a:lnTo>
                      <a:pt x="86" y="80"/>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28" name="Freeform 93">
                <a:extLst>
                  <a:ext uri="{FF2B5EF4-FFF2-40B4-BE49-F238E27FC236}">
                    <a16:creationId xmlns:a16="http://schemas.microsoft.com/office/drawing/2014/main" id="{F37ED36C-E9A0-4E40-823A-17F6EEF82D31}"/>
                  </a:ext>
                </a:extLst>
              </p:cNvPr>
              <p:cNvSpPr>
                <a:spLocks/>
              </p:cNvSpPr>
              <p:nvPr/>
            </p:nvSpPr>
            <p:spPr bwMode="auto">
              <a:xfrm>
                <a:off x="4294732" y="3696040"/>
                <a:ext cx="13447" cy="42261"/>
              </a:xfrm>
              <a:custGeom>
                <a:avLst/>
                <a:gdLst>
                  <a:gd name="T0" fmla="*/ 2 w 7"/>
                  <a:gd name="T1" fmla="*/ 14 h 22"/>
                  <a:gd name="T2" fmla="*/ 2 w 7"/>
                  <a:gd name="T3" fmla="*/ 14 h 22"/>
                  <a:gd name="T4" fmla="*/ 2 w 7"/>
                  <a:gd name="T5" fmla="*/ 17 h 22"/>
                  <a:gd name="T6" fmla="*/ 2 w 7"/>
                  <a:gd name="T7" fmla="*/ 21 h 22"/>
                  <a:gd name="T8" fmla="*/ 2 w 7"/>
                  <a:gd name="T9" fmla="*/ 21 h 22"/>
                  <a:gd name="T10" fmla="*/ 3 w 7"/>
                  <a:gd name="T11" fmla="*/ 22 h 22"/>
                  <a:gd name="T12" fmla="*/ 6 w 7"/>
                  <a:gd name="T13" fmla="*/ 22 h 22"/>
                  <a:gd name="T14" fmla="*/ 6 w 7"/>
                  <a:gd name="T15" fmla="*/ 22 h 22"/>
                  <a:gd name="T16" fmla="*/ 7 w 7"/>
                  <a:gd name="T17" fmla="*/ 21 h 22"/>
                  <a:gd name="T18" fmla="*/ 7 w 7"/>
                  <a:gd name="T19" fmla="*/ 19 h 22"/>
                  <a:gd name="T20" fmla="*/ 6 w 7"/>
                  <a:gd name="T21" fmla="*/ 15 h 22"/>
                  <a:gd name="T22" fmla="*/ 6 w 7"/>
                  <a:gd name="T23" fmla="*/ 15 h 22"/>
                  <a:gd name="T24" fmla="*/ 4 w 7"/>
                  <a:gd name="T25" fmla="*/ 13 h 22"/>
                  <a:gd name="T26" fmla="*/ 4 w 7"/>
                  <a:gd name="T27" fmla="*/ 13 h 22"/>
                  <a:gd name="T28" fmla="*/ 6 w 7"/>
                  <a:gd name="T29" fmla="*/ 5 h 22"/>
                  <a:gd name="T30" fmla="*/ 6 w 7"/>
                  <a:gd name="T31" fmla="*/ 5 h 22"/>
                  <a:gd name="T32" fmla="*/ 7 w 7"/>
                  <a:gd name="T33" fmla="*/ 4 h 22"/>
                  <a:gd name="T34" fmla="*/ 7 w 7"/>
                  <a:gd name="T35" fmla="*/ 2 h 22"/>
                  <a:gd name="T36" fmla="*/ 6 w 7"/>
                  <a:gd name="T37" fmla="*/ 1 h 22"/>
                  <a:gd name="T38" fmla="*/ 6 w 7"/>
                  <a:gd name="T39" fmla="*/ 1 h 22"/>
                  <a:gd name="T40" fmla="*/ 4 w 7"/>
                  <a:gd name="T41" fmla="*/ 0 h 22"/>
                  <a:gd name="T42" fmla="*/ 2 w 7"/>
                  <a:gd name="T43" fmla="*/ 1 h 22"/>
                  <a:gd name="T44" fmla="*/ 0 w 7"/>
                  <a:gd name="T45" fmla="*/ 5 h 22"/>
                  <a:gd name="T46" fmla="*/ 0 w 7"/>
                  <a:gd name="T47" fmla="*/ 5 h 22"/>
                  <a:gd name="T48" fmla="*/ 0 w 7"/>
                  <a:gd name="T49" fmla="*/ 10 h 22"/>
                  <a:gd name="T50" fmla="*/ 2 w 7"/>
                  <a:gd name="T51"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 h="22">
                    <a:moveTo>
                      <a:pt x="2" y="14"/>
                    </a:moveTo>
                    <a:lnTo>
                      <a:pt x="2" y="14"/>
                    </a:lnTo>
                    <a:lnTo>
                      <a:pt x="2" y="17"/>
                    </a:lnTo>
                    <a:lnTo>
                      <a:pt x="2" y="21"/>
                    </a:lnTo>
                    <a:lnTo>
                      <a:pt x="2" y="21"/>
                    </a:lnTo>
                    <a:lnTo>
                      <a:pt x="3" y="22"/>
                    </a:lnTo>
                    <a:lnTo>
                      <a:pt x="6" y="22"/>
                    </a:lnTo>
                    <a:lnTo>
                      <a:pt x="6" y="22"/>
                    </a:lnTo>
                    <a:lnTo>
                      <a:pt x="7" y="21"/>
                    </a:lnTo>
                    <a:lnTo>
                      <a:pt x="7" y="19"/>
                    </a:lnTo>
                    <a:lnTo>
                      <a:pt x="6" y="15"/>
                    </a:lnTo>
                    <a:lnTo>
                      <a:pt x="6" y="15"/>
                    </a:lnTo>
                    <a:lnTo>
                      <a:pt x="4" y="13"/>
                    </a:lnTo>
                    <a:lnTo>
                      <a:pt x="4" y="13"/>
                    </a:lnTo>
                    <a:lnTo>
                      <a:pt x="6" y="5"/>
                    </a:lnTo>
                    <a:lnTo>
                      <a:pt x="6" y="5"/>
                    </a:lnTo>
                    <a:lnTo>
                      <a:pt x="7" y="4"/>
                    </a:lnTo>
                    <a:lnTo>
                      <a:pt x="7" y="2"/>
                    </a:lnTo>
                    <a:lnTo>
                      <a:pt x="6" y="1"/>
                    </a:lnTo>
                    <a:lnTo>
                      <a:pt x="6" y="1"/>
                    </a:lnTo>
                    <a:lnTo>
                      <a:pt x="4" y="0"/>
                    </a:lnTo>
                    <a:lnTo>
                      <a:pt x="2" y="1"/>
                    </a:lnTo>
                    <a:lnTo>
                      <a:pt x="0" y="5"/>
                    </a:lnTo>
                    <a:lnTo>
                      <a:pt x="0" y="5"/>
                    </a:lnTo>
                    <a:lnTo>
                      <a:pt x="0" y="10"/>
                    </a:lnTo>
                    <a:lnTo>
                      <a:pt x="2" y="14"/>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29" name="Freeform 94">
                <a:extLst>
                  <a:ext uri="{FF2B5EF4-FFF2-40B4-BE49-F238E27FC236}">
                    <a16:creationId xmlns:a16="http://schemas.microsoft.com/office/drawing/2014/main" id="{0F820EA5-5C46-4677-B2DD-2D54F9370DF1}"/>
                  </a:ext>
                </a:extLst>
              </p:cNvPr>
              <p:cNvSpPr>
                <a:spLocks/>
              </p:cNvSpPr>
              <p:nvPr/>
            </p:nvSpPr>
            <p:spPr bwMode="auto">
              <a:xfrm>
                <a:off x="4294732" y="3696040"/>
                <a:ext cx="13447" cy="42261"/>
              </a:xfrm>
              <a:custGeom>
                <a:avLst/>
                <a:gdLst>
                  <a:gd name="T0" fmla="*/ 2 w 7"/>
                  <a:gd name="T1" fmla="*/ 14 h 22"/>
                  <a:gd name="T2" fmla="*/ 2 w 7"/>
                  <a:gd name="T3" fmla="*/ 14 h 22"/>
                  <a:gd name="T4" fmla="*/ 2 w 7"/>
                  <a:gd name="T5" fmla="*/ 17 h 22"/>
                  <a:gd name="T6" fmla="*/ 2 w 7"/>
                  <a:gd name="T7" fmla="*/ 21 h 22"/>
                  <a:gd name="T8" fmla="*/ 2 w 7"/>
                  <a:gd name="T9" fmla="*/ 21 h 22"/>
                  <a:gd name="T10" fmla="*/ 3 w 7"/>
                  <a:gd name="T11" fmla="*/ 22 h 22"/>
                  <a:gd name="T12" fmla="*/ 6 w 7"/>
                  <a:gd name="T13" fmla="*/ 22 h 22"/>
                  <a:gd name="T14" fmla="*/ 6 w 7"/>
                  <a:gd name="T15" fmla="*/ 22 h 22"/>
                  <a:gd name="T16" fmla="*/ 7 w 7"/>
                  <a:gd name="T17" fmla="*/ 21 h 22"/>
                  <a:gd name="T18" fmla="*/ 7 w 7"/>
                  <a:gd name="T19" fmla="*/ 19 h 22"/>
                  <a:gd name="T20" fmla="*/ 6 w 7"/>
                  <a:gd name="T21" fmla="*/ 15 h 22"/>
                  <a:gd name="T22" fmla="*/ 6 w 7"/>
                  <a:gd name="T23" fmla="*/ 15 h 22"/>
                  <a:gd name="T24" fmla="*/ 4 w 7"/>
                  <a:gd name="T25" fmla="*/ 13 h 22"/>
                  <a:gd name="T26" fmla="*/ 4 w 7"/>
                  <a:gd name="T27" fmla="*/ 13 h 22"/>
                  <a:gd name="T28" fmla="*/ 6 w 7"/>
                  <a:gd name="T29" fmla="*/ 5 h 22"/>
                  <a:gd name="T30" fmla="*/ 6 w 7"/>
                  <a:gd name="T31" fmla="*/ 5 h 22"/>
                  <a:gd name="T32" fmla="*/ 7 w 7"/>
                  <a:gd name="T33" fmla="*/ 4 h 22"/>
                  <a:gd name="T34" fmla="*/ 7 w 7"/>
                  <a:gd name="T35" fmla="*/ 2 h 22"/>
                  <a:gd name="T36" fmla="*/ 6 w 7"/>
                  <a:gd name="T37" fmla="*/ 1 h 22"/>
                  <a:gd name="T38" fmla="*/ 6 w 7"/>
                  <a:gd name="T39" fmla="*/ 1 h 22"/>
                  <a:gd name="T40" fmla="*/ 4 w 7"/>
                  <a:gd name="T41" fmla="*/ 0 h 22"/>
                  <a:gd name="T42" fmla="*/ 2 w 7"/>
                  <a:gd name="T43" fmla="*/ 1 h 22"/>
                  <a:gd name="T44" fmla="*/ 0 w 7"/>
                  <a:gd name="T45" fmla="*/ 5 h 22"/>
                  <a:gd name="T46" fmla="*/ 0 w 7"/>
                  <a:gd name="T47" fmla="*/ 5 h 22"/>
                  <a:gd name="T48" fmla="*/ 0 w 7"/>
                  <a:gd name="T49" fmla="*/ 10 h 22"/>
                  <a:gd name="T50" fmla="*/ 2 w 7"/>
                  <a:gd name="T51"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 h="22">
                    <a:moveTo>
                      <a:pt x="2" y="14"/>
                    </a:moveTo>
                    <a:lnTo>
                      <a:pt x="2" y="14"/>
                    </a:lnTo>
                    <a:lnTo>
                      <a:pt x="2" y="17"/>
                    </a:lnTo>
                    <a:lnTo>
                      <a:pt x="2" y="21"/>
                    </a:lnTo>
                    <a:lnTo>
                      <a:pt x="2" y="21"/>
                    </a:lnTo>
                    <a:lnTo>
                      <a:pt x="3" y="22"/>
                    </a:lnTo>
                    <a:lnTo>
                      <a:pt x="6" y="22"/>
                    </a:lnTo>
                    <a:lnTo>
                      <a:pt x="6" y="22"/>
                    </a:lnTo>
                    <a:lnTo>
                      <a:pt x="7" y="21"/>
                    </a:lnTo>
                    <a:lnTo>
                      <a:pt x="7" y="19"/>
                    </a:lnTo>
                    <a:lnTo>
                      <a:pt x="6" y="15"/>
                    </a:lnTo>
                    <a:lnTo>
                      <a:pt x="6" y="15"/>
                    </a:lnTo>
                    <a:lnTo>
                      <a:pt x="4" y="13"/>
                    </a:lnTo>
                    <a:lnTo>
                      <a:pt x="4" y="13"/>
                    </a:lnTo>
                    <a:lnTo>
                      <a:pt x="6" y="5"/>
                    </a:lnTo>
                    <a:lnTo>
                      <a:pt x="6" y="5"/>
                    </a:lnTo>
                    <a:lnTo>
                      <a:pt x="7" y="4"/>
                    </a:lnTo>
                    <a:lnTo>
                      <a:pt x="7" y="2"/>
                    </a:lnTo>
                    <a:lnTo>
                      <a:pt x="6" y="1"/>
                    </a:lnTo>
                    <a:lnTo>
                      <a:pt x="6" y="1"/>
                    </a:lnTo>
                    <a:lnTo>
                      <a:pt x="4" y="0"/>
                    </a:lnTo>
                    <a:lnTo>
                      <a:pt x="2" y="1"/>
                    </a:lnTo>
                    <a:lnTo>
                      <a:pt x="0" y="5"/>
                    </a:lnTo>
                    <a:lnTo>
                      <a:pt x="0" y="5"/>
                    </a:lnTo>
                    <a:lnTo>
                      <a:pt x="0" y="10"/>
                    </a:lnTo>
                    <a:lnTo>
                      <a:pt x="2" y="14"/>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30" name="Freeform 95">
                <a:extLst>
                  <a:ext uri="{FF2B5EF4-FFF2-40B4-BE49-F238E27FC236}">
                    <a16:creationId xmlns:a16="http://schemas.microsoft.com/office/drawing/2014/main" id="{8466CF7B-D79B-4686-8662-16A23B6A0D3C}"/>
                  </a:ext>
                </a:extLst>
              </p:cNvPr>
              <p:cNvSpPr>
                <a:spLocks/>
              </p:cNvSpPr>
              <p:nvPr/>
            </p:nvSpPr>
            <p:spPr bwMode="auto">
              <a:xfrm>
                <a:off x="4306258" y="3744064"/>
                <a:ext cx="15368" cy="9605"/>
              </a:xfrm>
              <a:custGeom>
                <a:avLst/>
                <a:gdLst>
                  <a:gd name="T0" fmla="*/ 0 w 8"/>
                  <a:gd name="T1" fmla="*/ 1 h 5"/>
                  <a:gd name="T2" fmla="*/ 0 w 8"/>
                  <a:gd name="T3" fmla="*/ 1 h 5"/>
                  <a:gd name="T4" fmla="*/ 0 w 8"/>
                  <a:gd name="T5" fmla="*/ 2 h 5"/>
                  <a:gd name="T6" fmla="*/ 1 w 8"/>
                  <a:gd name="T7" fmla="*/ 4 h 5"/>
                  <a:gd name="T8" fmla="*/ 4 w 8"/>
                  <a:gd name="T9" fmla="*/ 5 h 5"/>
                  <a:gd name="T10" fmla="*/ 6 w 8"/>
                  <a:gd name="T11" fmla="*/ 5 h 5"/>
                  <a:gd name="T12" fmla="*/ 8 w 8"/>
                  <a:gd name="T13" fmla="*/ 4 h 5"/>
                  <a:gd name="T14" fmla="*/ 6 w 8"/>
                  <a:gd name="T15" fmla="*/ 2 h 5"/>
                  <a:gd name="T16" fmla="*/ 6 w 8"/>
                  <a:gd name="T17" fmla="*/ 2 h 5"/>
                  <a:gd name="T18" fmla="*/ 5 w 8"/>
                  <a:gd name="T19" fmla="*/ 0 h 5"/>
                  <a:gd name="T20" fmla="*/ 2 w 8"/>
                  <a:gd name="T21" fmla="*/ 0 h 5"/>
                  <a:gd name="T22" fmla="*/ 2 w 8"/>
                  <a:gd name="T23" fmla="*/ 0 h 5"/>
                  <a:gd name="T24" fmla="*/ 1 w 8"/>
                  <a:gd name="T25" fmla="*/ 0 h 5"/>
                  <a:gd name="T26" fmla="*/ 0 w 8"/>
                  <a:gd name="T27" fmla="*/ 0 h 5"/>
                  <a:gd name="T28" fmla="*/ 0 w 8"/>
                  <a:gd name="T2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5">
                    <a:moveTo>
                      <a:pt x="0" y="1"/>
                    </a:moveTo>
                    <a:lnTo>
                      <a:pt x="0" y="1"/>
                    </a:lnTo>
                    <a:lnTo>
                      <a:pt x="0" y="2"/>
                    </a:lnTo>
                    <a:lnTo>
                      <a:pt x="1" y="4"/>
                    </a:lnTo>
                    <a:lnTo>
                      <a:pt x="4" y="5"/>
                    </a:lnTo>
                    <a:lnTo>
                      <a:pt x="6" y="5"/>
                    </a:lnTo>
                    <a:lnTo>
                      <a:pt x="8" y="4"/>
                    </a:lnTo>
                    <a:lnTo>
                      <a:pt x="6" y="2"/>
                    </a:lnTo>
                    <a:lnTo>
                      <a:pt x="6" y="2"/>
                    </a:lnTo>
                    <a:lnTo>
                      <a:pt x="5" y="0"/>
                    </a:lnTo>
                    <a:lnTo>
                      <a:pt x="2" y="0"/>
                    </a:lnTo>
                    <a:lnTo>
                      <a:pt x="2" y="0"/>
                    </a:lnTo>
                    <a:lnTo>
                      <a:pt x="1" y="0"/>
                    </a:lnTo>
                    <a:lnTo>
                      <a:pt x="0" y="0"/>
                    </a:lnTo>
                    <a:lnTo>
                      <a:pt x="0" y="1"/>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31" name="Freeform 96">
                <a:extLst>
                  <a:ext uri="{FF2B5EF4-FFF2-40B4-BE49-F238E27FC236}">
                    <a16:creationId xmlns:a16="http://schemas.microsoft.com/office/drawing/2014/main" id="{7DB3E6EA-7BAE-4D7C-BF48-D4117B31D315}"/>
                  </a:ext>
                </a:extLst>
              </p:cNvPr>
              <p:cNvSpPr>
                <a:spLocks/>
              </p:cNvSpPr>
              <p:nvPr/>
            </p:nvSpPr>
            <p:spPr bwMode="auto">
              <a:xfrm>
                <a:off x="4306258" y="3744064"/>
                <a:ext cx="15368" cy="9605"/>
              </a:xfrm>
              <a:custGeom>
                <a:avLst/>
                <a:gdLst>
                  <a:gd name="T0" fmla="*/ 0 w 8"/>
                  <a:gd name="T1" fmla="*/ 1 h 5"/>
                  <a:gd name="T2" fmla="*/ 0 w 8"/>
                  <a:gd name="T3" fmla="*/ 1 h 5"/>
                  <a:gd name="T4" fmla="*/ 0 w 8"/>
                  <a:gd name="T5" fmla="*/ 2 h 5"/>
                  <a:gd name="T6" fmla="*/ 1 w 8"/>
                  <a:gd name="T7" fmla="*/ 4 h 5"/>
                  <a:gd name="T8" fmla="*/ 4 w 8"/>
                  <a:gd name="T9" fmla="*/ 5 h 5"/>
                  <a:gd name="T10" fmla="*/ 6 w 8"/>
                  <a:gd name="T11" fmla="*/ 5 h 5"/>
                  <a:gd name="T12" fmla="*/ 8 w 8"/>
                  <a:gd name="T13" fmla="*/ 4 h 5"/>
                  <a:gd name="T14" fmla="*/ 6 w 8"/>
                  <a:gd name="T15" fmla="*/ 2 h 5"/>
                  <a:gd name="T16" fmla="*/ 6 w 8"/>
                  <a:gd name="T17" fmla="*/ 2 h 5"/>
                  <a:gd name="T18" fmla="*/ 5 w 8"/>
                  <a:gd name="T19" fmla="*/ 0 h 5"/>
                  <a:gd name="T20" fmla="*/ 2 w 8"/>
                  <a:gd name="T21" fmla="*/ 0 h 5"/>
                  <a:gd name="T22" fmla="*/ 2 w 8"/>
                  <a:gd name="T23" fmla="*/ 0 h 5"/>
                  <a:gd name="T24" fmla="*/ 1 w 8"/>
                  <a:gd name="T25" fmla="*/ 0 h 5"/>
                  <a:gd name="T26" fmla="*/ 0 w 8"/>
                  <a:gd name="T27" fmla="*/ 0 h 5"/>
                  <a:gd name="T28" fmla="*/ 0 w 8"/>
                  <a:gd name="T2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5">
                    <a:moveTo>
                      <a:pt x="0" y="1"/>
                    </a:moveTo>
                    <a:lnTo>
                      <a:pt x="0" y="1"/>
                    </a:lnTo>
                    <a:lnTo>
                      <a:pt x="0" y="2"/>
                    </a:lnTo>
                    <a:lnTo>
                      <a:pt x="1" y="4"/>
                    </a:lnTo>
                    <a:lnTo>
                      <a:pt x="4" y="5"/>
                    </a:lnTo>
                    <a:lnTo>
                      <a:pt x="6" y="5"/>
                    </a:lnTo>
                    <a:lnTo>
                      <a:pt x="8" y="4"/>
                    </a:lnTo>
                    <a:lnTo>
                      <a:pt x="6" y="2"/>
                    </a:lnTo>
                    <a:lnTo>
                      <a:pt x="6" y="2"/>
                    </a:lnTo>
                    <a:lnTo>
                      <a:pt x="5" y="0"/>
                    </a:lnTo>
                    <a:lnTo>
                      <a:pt x="2" y="0"/>
                    </a:lnTo>
                    <a:lnTo>
                      <a:pt x="2" y="0"/>
                    </a:lnTo>
                    <a:lnTo>
                      <a:pt x="1" y="0"/>
                    </a:lnTo>
                    <a:lnTo>
                      <a:pt x="0" y="0"/>
                    </a:lnTo>
                    <a:lnTo>
                      <a:pt x="0" y="1"/>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32" name="Freeform 97">
                <a:extLst>
                  <a:ext uri="{FF2B5EF4-FFF2-40B4-BE49-F238E27FC236}">
                    <a16:creationId xmlns:a16="http://schemas.microsoft.com/office/drawing/2014/main" id="{F10846A8-D3AB-45F4-9189-154372D3C71E}"/>
                  </a:ext>
                </a:extLst>
              </p:cNvPr>
              <p:cNvSpPr>
                <a:spLocks/>
              </p:cNvSpPr>
              <p:nvPr/>
            </p:nvSpPr>
            <p:spPr bwMode="auto">
              <a:xfrm>
                <a:off x="4231341" y="3824744"/>
                <a:ext cx="32656" cy="30735"/>
              </a:xfrm>
              <a:custGeom>
                <a:avLst/>
                <a:gdLst>
                  <a:gd name="T0" fmla="*/ 16 w 17"/>
                  <a:gd name="T1" fmla="*/ 4 h 16"/>
                  <a:gd name="T2" fmla="*/ 16 w 17"/>
                  <a:gd name="T3" fmla="*/ 4 h 16"/>
                  <a:gd name="T4" fmla="*/ 16 w 17"/>
                  <a:gd name="T5" fmla="*/ 3 h 16"/>
                  <a:gd name="T6" fmla="*/ 16 w 17"/>
                  <a:gd name="T7" fmla="*/ 1 h 16"/>
                  <a:gd name="T8" fmla="*/ 16 w 17"/>
                  <a:gd name="T9" fmla="*/ 1 h 16"/>
                  <a:gd name="T10" fmla="*/ 13 w 17"/>
                  <a:gd name="T11" fmla="*/ 0 h 16"/>
                  <a:gd name="T12" fmla="*/ 9 w 17"/>
                  <a:gd name="T13" fmla="*/ 0 h 16"/>
                  <a:gd name="T14" fmla="*/ 9 w 17"/>
                  <a:gd name="T15" fmla="*/ 0 h 16"/>
                  <a:gd name="T16" fmla="*/ 4 w 17"/>
                  <a:gd name="T17" fmla="*/ 0 h 16"/>
                  <a:gd name="T18" fmla="*/ 3 w 17"/>
                  <a:gd name="T19" fmla="*/ 1 h 16"/>
                  <a:gd name="T20" fmla="*/ 0 w 17"/>
                  <a:gd name="T21" fmla="*/ 4 h 16"/>
                  <a:gd name="T22" fmla="*/ 0 w 17"/>
                  <a:gd name="T23" fmla="*/ 4 h 16"/>
                  <a:gd name="T24" fmla="*/ 0 w 17"/>
                  <a:gd name="T25" fmla="*/ 5 h 16"/>
                  <a:gd name="T26" fmla="*/ 1 w 17"/>
                  <a:gd name="T27" fmla="*/ 8 h 16"/>
                  <a:gd name="T28" fmla="*/ 4 w 17"/>
                  <a:gd name="T29" fmla="*/ 9 h 16"/>
                  <a:gd name="T30" fmla="*/ 4 w 17"/>
                  <a:gd name="T31" fmla="*/ 9 h 16"/>
                  <a:gd name="T32" fmla="*/ 7 w 17"/>
                  <a:gd name="T33" fmla="*/ 12 h 16"/>
                  <a:gd name="T34" fmla="*/ 9 w 17"/>
                  <a:gd name="T35" fmla="*/ 15 h 16"/>
                  <a:gd name="T36" fmla="*/ 9 w 17"/>
                  <a:gd name="T37" fmla="*/ 15 h 16"/>
                  <a:gd name="T38" fmla="*/ 12 w 17"/>
                  <a:gd name="T39" fmla="*/ 16 h 16"/>
                  <a:gd name="T40" fmla="*/ 15 w 17"/>
                  <a:gd name="T41" fmla="*/ 16 h 16"/>
                  <a:gd name="T42" fmla="*/ 15 w 17"/>
                  <a:gd name="T43" fmla="*/ 16 h 16"/>
                  <a:gd name="T44" fmla="*/ 16 w 17"/>
                  <a:gd name="T45" fmla="*/ 13 h 16"/>
                  <a:gd name="T46" fmla="*/ 17 w 17"/>
                  <a:gd name="T47" fmla="*/ 11 h 16"/>
                  <a:gd name="T48" fmla="*/ 17 w 17"/>
                  <a:gd name="T49" fmla="*/ 11 h 16"/>
                  <a:gd name="T50" fmla="*/ 17 w 17"/>
                  <a:gd name="T51" fmla="*/ 7 h 16"/>
                  <a:gd name="T52" fmla="*/ 17 w 17"/>
                  <a:gd name="T53" fmla="*/ 7 h 16"/>
                  <a:gd name="T54" fmla="*/ 16 w 17"/>
                  <a:gd name="T55" fmla="*/ 5 h 16"/>
                  <a:gd name="T56" fmla="*/ 16 w 17"/>
                  <a:gd name="T57"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 h="16">
                    <a:moveTo>
                      <a:pt x="16" y="4"/>
                    </a:moveTo>
                    <a:lnTo>
                      <a:pt x="16" y="4"/>
                    </a:lnTo>
                    <a:lnTo>
                      <a:pt x="16" y="3"/>
                    </a:lnTo>
                    <a:lnTo>
                      <a:pt x="16" y="1"/>
                    </a:lnTo>
                    <a:lnTo>
                      <a:pt x="16" y="1"/>
                    </a:lnTo>
                    <a:lnTo>
                      <a:pt x="13" y="0"/>
                    </a:lnTo>
                    <a:lnTo>
                      <a:pt x="9" y="0"/>
                    </a:lnTo>
                    <a:lnTo>
                      <a:pt x="9" y="0"/>
                    </a:lnTo>
                    <a:lnTo>
                      <a:pt x="4" y="0"/>
                    </a:lnTo>
                    <a:lnTo>
                      <a:pt x="3" y="1"/>
                    </a:lnTo>
                    <a:lnTo>
                      <a:pt x="0" y="4"/>
                    </a:lnTo>
                    <a:lnTo>
                      <a:pt x="0" y="4"/>
                    </a:lnTo>
                    <a:lnTo>
                      <a:pt x="0" y="5"/>
                    </a:lnTo>
                    <a:lnTo>
                      <a:pt x="1" y="8"/>
                    </a:lnTo>
                    <a:lnTo>
                      <a:pt x="4" y="9"/>
                    </a:lnTo>
                    <a:lnTo>
                      <a:pt x="4" y="9"/>
                    </a:lnTo>
                    <a:lnTo>
                      <a:pt x="7" y="12"/>
                    </a:lnTo>
                    <a:lnTo>
                      <a:pt x="9" y="15"/>
                    </a:lnTo>
                    <a:lnTo>
                      <a:pt x="9" y="15"/>
                    </a:lnTo>
                    <a:lnTo>
                      <a:pt x="12" y="16"/>
                    </a:lnTo>
                    <a:lnTo>
                      <a:pt x="15" y="16"/>
                    </a:lnTo>
                    <a:lnTo>
                      <a:pt x="15" y="16"/>
                    </a:lnTo>
                    <a:lnTo>
                      <a:pt x="16" y="13"/>
                    </a:lnTo>
                    <a:lnTo>
                      <a:pt x="17" y="11"/>
                    </a:lnTo>
                    <a:lnTo>
                      <a:pt x="17" y="11"/>
                    </a:lnTo>
                    <a:lnTo>
                      <a:pt x="17" y="7"/>
                    </a:lnTo>
                    <a:lnTo>
                      <a:pt x="17" y="7"/>
                    </a:lnTo>
                    <a:lnTo>
                      <a:pt x="16" y="5"/>
                    </a:lnTo>
                    <a:lnTo>
                      <a:pt x="16" y="4"/>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33" name="Freeform 98">
                <a:extLst>
                  <a:ext uri="{FF2B5EF4-FFF2-40B4-BE49-F238E27FC236}">
                    <a16:creationId xmlns:a16="http://schemas.microsoft.com/office/drawing/2014/main" id="{2C0B2783-4FC5-4F54-92F6-FA2B9ACE7215}"/>
                  </a:ext>
                </a:extLst>
              </p:cNvPr>
              <p:cNvSpPr>
                <a:spLocks/>
              </p:cNvSpPr>
              <p:nvPr/>
            </p:nvSpPr>
            <p:spPr bwMode="auto">
              <a:xfrm>
                <a:off x="4231341" y="3824744"/>
                <a:ext cx="32656" cy="30735"/>
              </a:xfrm>
              <a:custGeom>
                <a:avLst/>
                <a:gdLst>
                  <a:gd name="T0" fmla="*/ 16 w 17"/>
                  <a:gd name="T1" fmla="*/ 4 h 16"/>
                  <a:gd name="T2" fmla="*/ 16 w 17"/>
                  <a:gd name="T3" fmla="*/ 4 h 16"/>
                  <a:gd name="T4" fmla="*/ 16 w 17"/>
                  <a:gd name="T5" fmla="*/ 3 h 16"/>
                  <a:gd name="T6" fmla="*/ 16 w 17"/>
                  <a:gd name="T7" fmla="*/ 1 h 16"/>
                  <a:gd name="T8" fmla="*/ 16 w 17"/>
                  <a:gd name="T9" fmla="*/ 1 h 16"/>
                  <a:gd name="T10" fmla="*/ 13 w 17"/>
                  <a:gd name="T11" fmla="*/ 0 h 16"/>
                  <a:gd name="T12" fmla="*/ 9 w 17"/>
                  <a:gd name="T13" fmla="*/ 0 h 16"/>
                  <a:gd name="T14" fmla="*/ 9 w 17"/>
                  <a:gd name="T15" fmla="*/ 0 h 16"/>
                  <a:gd name="T16" fmla="*/ 4 w 17"/>
                  <a:gd name="T17" fmla="*/ 0 h 16"/>
                  <a:gd name="T18" fmla="*/ 3 w 17"/>
                  <a:gd name="T19" fmla="*/ 1 h 16"/>
                  <a:gd name="T20" fmla="*/ 0 w 17"/>
                  <a:gd name="T21" fmla="*/ 4 h 16"/>
                  <a:gd name="T22" fmla="*/ 0 w 17"/>
                  <a:gd name="T23" fmla="*/ 4 h 16"/>
                  <a:gd name="T24" fmla="*/ 0 w 17"/>
                  <a:gd name="T25" fmla="*/ 5 h 16"/>
                  <a:gd name="T26" fmla="*/ 1 w 17"/>
                  <a:gd name="T27" fmla="*/ 8 h 16"/>
                  <a:gd name="T28" fmla="*/ 4 w 17"/>
                  <a:gd name="T29" fmla="*/ 9 h 16"/>
                  <a:gd name="T30" fmla="*/ 4 w 17"/>
                  <a:gd name="T31" fmla="*/ 9 h 16"/>
                  <a:gd name="T32" fmla="*/ 7 w 17"/>
                  <a:gd name="T33" fmla="*/ 12 h 16"/>
                  <a:gd name="T34" fmla="*/ 9 w 17"/>
                  <a:gd name="T35" fmla="*/ 15 h 16"/>
                  <a:gd name="T36" fmla="*/ 9 w 17"/>
                  <a:gd name="T37" fmla="*/ 15 h 16"/>
                  <a:gd name="T38" fmla="*/ 12 w 17"/>
                  <a:gd name="T39" fmla="*/ 16 h 16"/>
                  <a:gd name="T40" fmla="*/ 15 w 17"/>
                  <a:gd name="T41" fmla="*/ 16 h 16"/>
                  <a:gd name="T42" fmla="*/ 15 w 17"/>
                  <a:gd name="T43" fmla="*/ 16 h 16"/>
                  <a:gd name="T44" fmla="*/ 16 w 17"/>
                  <a:gd name="T45" fmla="*/ 13 h 16"/>
                  <a:gd name="T46" fmla="*/ 17 w 17"/>
                  <a:gd name="T47" fmla="*/ 11 h 16"/>
                  <a:gd name="T48" fmla="*/ 17 w 17"/>
                  <a:gd name="T49" fmla="*/ 11 h 16"/>
                  <a:gd name="T50" fmla="*/ 17 w 17"/>
                  <a:gd name="T51" fmla="*/ 7 h 16"/>
                  <a:gd name="T52" fmla="*/ 17 w 17"/>
                  <a:gd name="T53" fmla="*/ 7 h 16"/>
                  <a:gd name="T54" fmla="*/ 16 w 17"/>
                  <a:gd name="T55" fmla="*/ 5 h 16"/>
                  <a:gd name="T56" fmla="*/ 16 w 17"/>
                  <a:gd name="T57"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 h="16">
                    <a:moveTo>
                      <a:pt x="16" y="4"/>
                    </a:moveTo>
                    <a:lnTo>
                      <a:pt x="16" y="4"/>
                    </a:lnTo>
                    <a:lnTo>
                      <a:pt x="16" y="3"/>
                    </a:lnTo>
                    <a:lnTo>
                      <a:pt x="16" y="1"/>
                    </a:lnTo>
                    <a:lnTo>
                      <a:pt x="16" y="1"/>
                    </a:lnTo>
                    <a:lnTo>
                      <a:pt x="13" y="0"/>
                    </a:lnTo>
                    <a:lnTo>
                      <a:pt x="9" y="0"/>
                    </a:lnTo>
                    <a:lnTo>
                      <a:pt x="9" y="0"/>
                    </a:lnTo>
                    <a:lnTo>
                      <a:pt x="4" y="0"/>
                    </a:lnTo>
                    <a:lnTo>
                      <a:pt x="3" y="1"/>
                    </a:lnTo>
                    <a:lnTo>
                      <a:pt x="0" y="4"/>
                    </a:lnTo>
                    <a:lnTo>
                      <a:pt x="0" y="4"/>
                    </a:lnTo>
                    <a:lnTo>
                      <a:pt x="0" y="5"/>
                    </a:lnTo>
                    <a:lnTo>
                      <a:pt x="1" y="8"/>
                    </a:lnTo>
                    <a:lnTo>
                      <a:pt x="4" y="9"/>
                    </a:lnTo>
                    <a:lnTo>
                      <a:pt x="4" y="9"/>
                    </a:lnTo>
                    <a:lnTo>
                      <a:pt x="7" y="12"/>
                    </a:lnTo>
                    <a:lnTo>
                      <a:pt x="9" y="15"/>
                    </a:lnTo>
                    <a:lnTo>
                      <a:pt x="9" y="15"/>
                    </a:lnTo>
                    <a:lnTo>
                      <a:pt x="12" y="16"/>
                    </a:lnTo>
                    <a:lnTo>
                      <a:pt x="15" y="16"/>
                    </a:lnTo>
                    <a:lnTo>
                      <a:pt x="15" y="16"/>
                    </a:lnTo>
                    <a:lnTo>
                      <a:pt x="16" y="13"/>
                    </a:lnTo>
                    <a:lnTo>
                      <a:pt x="17" y="11"/>
                    </a:lnTo>
                    <a:lnTo>
                      <a:pt x="17" y="11"/>
                    </a:lnTo>
                    <a:lnTo>
                      <a:pt x="17" y="7"/>
                    </a:lnTo>
                    <a:lnTo>
                      <a:pt x="17" y="7"/>
                    </a:lnTo>
                    <a:lnTo>
                      <a:pt x="16" y="5"/>
                    </a:lnTo>
                    <a:lnTo>
                      <a:pt x="16" y="4"/>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34" name="Freeform 99">
                <a:extLst>
                  <a:ext uri="{FF2B5EF4-FFF2-40B4-BE49-F238E27FC236}">
                    <a16:creationId xmlns:a16="http://schemas.microsoft.com/office/drawing/2014/main" id="{CD767553-88DE-4840-9830-EC24609DD411}"/>
                  </a:ext>
                </a:extLst>
              </p:cNvPr>
              <p:cNvSpPr>
                <a:spLocks/>
              </p:cNvSpPr>
              <p:nvPr/>
            </p:nvSpPr>
            <p:spPr bwMode="auto">
              <a:xfrm>
                <a:off x="4269760" y="3855479"/>
                <a:ext cx="17289" cy="21130"/>
              </a:xfrm>
              <a:custGeom>
                <a:avLst/>
                <a:gdLst>
                  <a:gd name="T0" fmla="*/ 4 w 9"/>
                  <a:gd name="T1" fmla="*/ 0 h 11"/>
                  <a:gd name="T2" fmla="*/ 4 w 9"/>
                  <a:gd name="T3" fmla="*/ 0 h 11"/>
                  <a:gd name="T4" fmla="*/ 3 w 9"/>
                  <a:gd name="T5" fmla="*/ 1 h 11"/>
                  <a:gd name="T6" fmla="*/ 3 w 9"/>
                  <a:gd name="T7" fmla="*/ 3 h 11"/>
                  <a:gd name="T8" fmla="*/ 3 w 9"/>
                  <a:gd name="T9" fmla="*/ 3 h 11"/>
                  <a:gd name="T10" fmla="*/ 1 w 9"/>
                  <a:gd name="T11" fmla="*/ 5 h 11"/>
                  <a:gd name="T12" fmla="*/ 1 w 9"/>
                  <a:gd name="T13" fmla="*/ 5 h 11"/>
                  <a:gd name="T14" fmla="*/ 0 w 9"/>
                  <a:gd name="T15" fmla="*/ 8 h 11"/>
                  <a:gd name="T16" fmla="*/ 1 w 9"/>
                  <a:gd name="T17" fmla="*/ 9 h 11"/>
                  <a:gd name="T18" fmla="*/ 3 w 9"/>
                  <a:gd name="T19" fmla="*/ 11 h 11"/>
                  <a:gd name="T20" fmla="*/ 3 w 9"/>
                  <a:gd name="T21" fmla="*/ 11 h 11"/>
                  <a:gd name="T22" fmla="*/ 5 w 9"/>
                  <a:gd name="T23" fmla="*/ 11 h 11"/>
                  <a:gd name="T24" fmla="*/ 8 w 9"/>
                  <a:gd name="T25" fmla="*/ 8 h 11"/>
                  <a:gd name="T26" fmla="*/ 8 w 9"/>
                  <a:gd name="T27" fmla="*/ 8 h 11"/>
                  <a:gd name="T28" fmla="*/ 9 w 9"/>
                  <a:gd name="T29" fmla="*/ 5 h 11"/>
                  <a:gd name="T30" fmla="*/ 8 w 9"/>
                  <a:gd name="T31" fmla="*/ 3 h 11"/>
                  <a:gd name="T32" fmla="*/ 7 w 9"/>
                  <a:gd name="T33" fmla="*/ 0 h 11"/>
                  <a:gd name="T34" fmla="*/ 5 w 9"/>
                  <a:gd name="T35" fmla="*/ 0 h 11"/>
                  <a:gd name="T36" fmla="*/ 4 w 9"/>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11">
                    <a:moveTo>
                      <a:pt x="4" y="0"/>
                    </a:moveTo>
                    <a:lnTo>
                      <a:pt x="4" y="0"/>
                    </a:lnTo>
                    <a:lnTo>
                      <a:pt x="3" y="1"/>
                    </a:lnTo>
                    <a:lnTo>
                      <a:pt x="3" y="3"/>
                    </a:lnTo>
                    <a:lnTo>
                      <a:pt x="3" y="3"/>
                    </a:lnTo>
                    <a:lnTo>
                      <a:pt x="1" y="5"/>
                    </a:lnTo>
                    <a:lnTo>
                      <a:pt x="1" y="5"/>
                    </a:lnTo>
                    <a:lnTo>
                      <a:pt x="0" y="8"/>
                    </a:lnTo>
                    <a:lnTo>
                      <a:pt x="1" y="9"/>
                    </a:lnTo>
                    <a:lnTo>
                      <a:pt x="3" y="11"/>
                    </a:lnTo>
                    <a:lnTo>
                      <a:pt x="3" y="11"/>
                    </a:lnTo>
                    <a:lnTo>
                      <a:pt x="5" y="11"/>
                    </a:lnTo>
                    <a:lnTo>
                      <a:pt x="8" y="8"/>
                    </a:lnTo>
                    <a:lnTo>
                      <a:pt x="8" y="8"/>
                    </a:lnTo>
                    <a:lnTo>
                      <a:pt x="9" y="5"/>
                    </a:lnTo>
                    <a:lnTo>
                      <a:pt x="8" y="3"/>
                    </a:lnTo>
                    <a:lnTo>
                      <a:pt x="7" y="0"/>
                    </a:lnTo>
                    <a:lnTo>
                      <a:pt x="5" y="0"/>
                    </a:lnTo>
                    <a:lnTo>
                      <a:pt x="4" y="0"/>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35" name="Freeform 100">
                <a:extLst>
                  <a:ext uri="{FF2B5EF4-FFF2-40B4-BE49-F238E27FC236}">
                    <a16:creationId xmlns:a16="http://schemas.microsoft.com/office/drawing/2014/main" id="{1CBE2CC1-19B9-437E-A795-02F6497F4FD8}"/>
                  </a:ext>
                </a:extLst>
              </p:cNvPr>
              <p:cNvSpPr>
                <a:spLocks/>
              </p:cNvSpPr>
              <p:nvPr/>
            </p:nvSpPr>
            <p:spPr bwMode="auto">
              <a:xfrm>
                <a:off x="4269760" y="3855479"/>
                <a:ext cx="17289" cy="21130"/>
              </a:xfrm>
              <a:custGeom>
                <a:avLst/>
                <a:gdLst>
                  <a:gd name="T0" fmla="*/ 4 w 9"/>
                  <a:gd name="T1" fmla="*/ 0 h 11"/>
                  <a:gd name="T2" fmla="*/ 4 w 9"/>
                  <a:gd name="T3" fmla="*/ 0 h 11"/>
                  <a:gd name="T4" fmla="*/ 3 w 9"/>
                  <a:gd name="T5" fmla="*/ 1 h 11"/>
                  <a:gd name="T6" fmla="*/ 3 w 9"/>
                  <a:gd name="T7" fmla="*/ 3 h 11"/>
                  <a:gd name="T8" fmla="*/ 3 w 9"/>
                  <a:gd name="T9" fmla="*/ 3 h 11"/>
                  <a:gd name="T10" fmla="*/ 1 w 9"/>
                  <a:gd name="T11" fmla="*/ 5 h 11"/>
                  <a:gd name="T12" fmla="*/ 1 w 9"/>
                  <a:gd name="T13" fmla="*/ 5 h 11"/>
                  <a:gd name="T14" fmla="*/ 0 w 9"/>
                  <a:gd name="T15" fmla="*/ 8 h 11"/>
                  <a:gd name="T16" fmla="*/ 1 w 9"/>
                  <a:gd name="T17" fmla="*/ 9 h 11"/>
                  <a:gd name="T18" fmla="*/ 3 w 9"/>
                  <a:gd name="T19" fmla="*/ 11 h 11"/>
                  <a:gd name="T20" fmla="*/ 3 w 9"/>
                  <a:gd name="T21" fmla="*/ 11 h 11"/>
                  <a:gd name="T22" fmla="*/ 5 w 9"/>
                  <a:gd name="T23" fmla="*/ 11 h 11"/>
                  <a:gd name="T24" fmla="*/ 8 w 9"/>
                  <a:gd name="T25" fmla="*/ 8 h 11"/>
                  <a:gd name="T26" fmla="*/ 8 w 9"/>
                  <a:gd name="T27" fmla="*/ 8 h 11"/>
                  <a:gd name="T28" fmla="*/ 9 w 9"/>
                  <a:gd name="T29" fmla="*/ 5 h 11"/>
                  <a:gd name="T30" fmla="*/ 8 w 9"/>
                  <a:gd name="T31" fmla="*/ 3 h 11"/>
                  <a:gd name="T32" fmla="*/ 7 w 9"/>
                  <a:gd name="T33" fmla="*/ 0 h 11"/>
                  <a:gd name="T34" fmla="*/ 5 w 9"/>
                  <a:gd name="T35" fmla="*/ 0 h 11"/>
                  <a:gd name="T36" fmla="*/ 4 w 9"/>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11">
                    <a:moveTo>
                      <a:pt x="4" y="0"/>
                    </a:moveTo>
                    <a:lnTo>
                      <a:pt x="4" y="0"/>
                    </a:lnTo>
                    <a:lnTo>
                      <a:pt x="3" y="1"/>
                    </a:lnTo>
                    <a:lnTo>
                      <a:pt x="3" y="3"/>
                    </a:lnTo>
                    <a:lnTo>
                      <a:pt x="3" y="3"/>
                    </a:lnTo>
                    <a:lnTo>
                      <a:pt x="1" y="5"/>
                    </a:lnTo>
                    <a:lnTo>
                      <a:pt x="1" y="5"/>
                    </a:lnTo>
                    <a:lnTo>
                      <a:pt x="0" y="8"/>
                    </a:lnTo>
                    <a:lnTo>
                      <a:pt x="1" y="9"/>
                    </a:lnTo>
                    <a:lnTo>
                      <a:pt x="3" y="11"/>
                    </a:lnTo>
                    <a:lnTo>
                      <a:pt x="3" y="11"/>
                    </a:lnTo>
                    <a:lnTo>
                      <a:pt x="5" y="11"/>
                    </a:lnTo>
                    <a:lnTo>
                      <a:pt x="8" y="8"/>
                    </a:lnTo>
                    <a:lnTo>
                      <a:pt x="8" y="8"/>
                    </a:lnTo>
                    <a:lnTo>
                      <a:pt x="9" y="5"/>
                    </a:lnTo>
                    <a:lnTo>
                      <a:pt x="8" y="3"/>
                    </a:lnTo>
                    <a:lnTo>
                      <a:pt x="7" y="0"/>
                    </a:lnTo>
                    <a:lnTo>
                      <a:pt x="5" y="0"/>
                    </a:lnTo>
                    <a:lnTo>
                      <a:pt x="4" y="0"/>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36" name="Freeform 101">
                <a:extLst>
                  <a:ext uri="{FF2B5EF4-FFF2-40B4-BE49-F238E27FC236}">
                    <a16:creationId xmlns:a16="http://schemas.microsoft.com/office/drawing/2014/main" id="{00CB042C-396F-412A-8AB0-BE3BE404EBD0}"/>
                  </a:ext>
                </a:extLst>
              </p:cNvPr>
              <p:cNvSpPr>
                <a:spLocks/>
              </p:cNvSpPr>
              <p:nvPr/>
            </p:nvSpPr>
            <p:spPr bwMode="auto">
              <a:xfrm>
                <a:off x="4131452" y="3381005"/>
                <a:ext cx="153676" cy="230514"/>
              </a:xfrm>
              <a:custGeom>
                <a:avLst/>
                <a:gdLst>
                  <a:gd name="T0" fmla="*/ 4 w 80"/>
                  <a:gd name="T1" fmla="*/ 107 h 120"/>
                  <a:gd name="T2" fmla="*/ 10 w 80"/>
                  <a:gd name="T3" fmla="*/ 103 h 120"/>
                  <a:gd name="T4" fmla="*/ 14 w 80"/>
                  <a:gd name="T5" fmla="*/ 100 h 120"/>
                  <a:gd name="T6" fmla="*/ 20 w 80"/>
                  <a:gd name="T7" fmla="*/ 94 h 120"/>
                  <a:gd name="T8" fmla="*/ 21 w 80"/>
                  <a:gd name="T9" fmla="*/ 88 h 120"/>
                  <a:gd name="T10" fmla="*/ 14 w 80"/>
                  <a:gd name="T11" fmla="*/ 87 h 120"/>
                  <a:gd name="T12" fmla="*/ 4 w 80"/>
                  <a:gd name="T13" fmla="*/ 84 h 120"/>
                  <a:gd name="T14" fmla="*/ 7 w 80"/>
                  <a:gd name="T15" fmla="*/ 78 h 120"/>
                  <a:gd name="T16" fmla="*/ 11 w 80"/>
                  <a:gd name="T17" fmla="*/ 74 h 120"/>
                  <a:gd name="T18" fmla="*/ 8 w 80"/>
                  <a:gd name="T19" fmla="*/ 71 h 120"/>
                  <a:gd name="T20" fmla="*/ 2 w 80"/>
                  <a:gd name="T21" fmla="*/ 64 h 120"/>
                  <a:gd name="T22" fmla="*/ 0 w 80"/>
                  <a:gd name="T23" fmla="*/ 56 h 120"/>
                  <a:gd name="T24" fmla="*/ 4 w 80"/>
                  <a:gd name="T25" fmla="*/ 50 h 120"/>
                  <a:gd name="T26" fmla="*/ 7 w 80"/>
                  <a:gd name="T27" fmla="*/ 46 h 120"/>
                  <a:gd name="T28" fmla="*/ 11 w 80"/>
                  <a:gd name="T29" fmla="*/ 42 h 120"/>
                  <a:gd name="T30" fmla="*/ 17 w 80"/>
                  <a:gd name="T31" fmla="*/ 46 h 120"/>
                  <a:gd name="T32" fmla="*/ 17 w 80"/>
                  <a:gd name="T33" fmla="*/ 51 h 120"/>
                  <a:gd name="T34" fmla="*/ 20 w 80"/>
                  <a:gd name="T35" fmla="*/ 60 h 120"/>
                  <a:gd name="T36" fmla="*/ 23 w 80"/>
                  <a:gd name="T37" fmla="*/ 59 h 120"/>
                  <a:gd name="T38" fmla="*/ 23 w 80"/>
                  <a:gd name="T39" fmla="*/ 49 h 120"/>
                  <a:gd name="T40" fmla="*/ 31 w 80"/>
                  <a:gd name="T41" fmla="*/ 51 h 120"/>
                  <a:gd name="T42" fmla="*/ 35 w 80"/>
                  <a:gd name="T43" fmla="*/ 51 h 120"/>
                  <a:gd name="T44" fmla="*/ 29 w 80"/>
                  <a:gd name="T45" fmla="*/ 42 h 120"/>
                  <a:gd name="T46" fmla="*/ 31 w 80"/>
                  <a:gd name="T47" fmla="*/ 34 h 120"/>
                  <a:gd name="T48" fmla="*/ 41 w 80"/>
                  <a:gd name="T49" fmla="*/ 23 h 120"/>
                  <a:gd name="T50" fmla="*/ 52 w 80"/>
                  <a:gd name="T51" fmla="*/ 19 h 120"/>
                  <a:gd name="T52" fmla="*/ 73 w 80"/>
                  <a:gd name="T53" fmla="*/ 0 h 120"/>
                  <a:gd name="T54" fmla="*/ 79 w 80"/>
                  <a:gd name="T55" fmla="*/ 5 h 120"/>
                  <a:gd name="T56" fmla="*/ 80 w 80"/>
                  <a:gd name="T57" fmla="*/ 14 h 120"/>
                  <a:gd name="T58" fmla="*/ 77 w 80"/>
                  <a:gd name="T59" fmla="*/ 23 h 120"/>
                  <a:gd name="T60" fmla="*/ 76 w 80"/>
                  <a:gd name="T61" fmla="*/ 30 h 120"/>
                  <a:gd name="T62" fmla="*/ 71 w 80"/>
                  <a:gd name="T63" fmla="*/ 35 h 120"/>
                  <a:gd name="T64" fmla="*/ 68 w 80"/>
                  <a:gd name="T65" fmla="*/ 39 h 120"/>
                  <a:gd name="T66" fmla="*/ 65 w 80"/>
                  <a:gd name="T67" fmla="*/ 45 h 120"/>
                  <a:gd name="T68" fmla="*/ 68 w 80"/>
                  <a:gd name="T69" fmla="*/ 47 h 120"/>
                  <a:gd name="T70" fmla="*/ 63 w 80"/>
                  <a:gd name="T71" fmla="*/ 53 h 120"/>
                  <a:gd name="T72" fmla="*/ 61 w 80"/>
                  <a:gd name="T73" fmla="*/ 60 h 120"/>
                  <a:gd name="T74" fmla="*/ 55 w 80"/>
                  <a:gd name="T75" fmla="*/ 63 h 120"/>
                  <a:gd name="T76" fmla="*/ 49 w 80"/>
                  <a:gd name="T77" fmla="*/ 66 h 120"/>
                  <a:gd name="T78" fmla="*/ 60 w 80"/>
                  <a:gd name="T79" fmla="*/ 64 h 120"/>
                  <a:gd name="T80" fmla="*/ 63 w 80"/>
                  <a:gd name="T81" fmla="*/ 74 h 120"/>
                  <a:gd name="T82" fmla="*/ 55 w 80"/>
                  <a:gd name="T83" fmla="*/ 79 h 120"/>
                  <a:gd name="T84" fmla="*/ 49 w 80"/>
                  <a:gd name="T85" fmla="*/ 80 h 120"/>
                  <a:gd name="T86" fmla="*/ 53 w 80"/>
                  <a:gd name="T87" fmla="*/ 88 h 120"/>
                  <a:gd name="T88" fmla="*/ 47 w 80"/>
                  <a:gd name="T89" fmla="*/ 92 h 120"/>
                  <a:gd name="T90" fmla="*/ 36 w 80"/>
                  <a:gd name="T91" fmla="*/ 86 h 120"/>
                  <a:gd name="T92" fmla="*/ 36 w 80"/>
                  <a:gd name="T93" fmla="*/ 80 h 120"/>
                  <a:gd name="T94" fmla="*/ 43 w 80"/>
                  <a:gd name="T95" fmla="*/ 72 h 120"/>
                  <a:gd name="T96" fmla="*/ 33 w 80"/>
                  <a:gd name="T97" fmla="*/ 75 h 120"/>
                  <a:gd name="T98" fmla="*/ 31 w 80"/>
                  <a:gd name="T99" fmla="*/ 86 h 120"/>
                  <a:gd name="T100" fmla="*/ 36 w 80"/>
                  <a:gd name="T101" fmla="*/ 96 h 120"/>
                  <a:gd name="T102" fmla="*/ 29 w 80"/>
                  <a:gd name="T103" fmla="*/ 97 h 120"/>
                  <a:gd name="T104" fmla="*/ 29 w 80"/>
                  <a:gd name="T105" fmla="*/ 100 h 120"/>
                  <a:gd name="T106" fmla="*/ 28 w 80"/>
                  <a:gd name="T107" fmla="*/ 107 h 120"/>
                  <a:gd name="T108" fmla="*/ 23 w 80"/>
                  <a:gd name="T109" fmla="*/ 109 h 120"/>
                  <a:gd name="T110" fmla="*/ 19 w 80"/>
                  <a:gd name="T111" fmla="*/ 113 h 120"/>
                  <a:gd name="T112" fmla="*/ 14 w 80"/>
                  <a:gd name="T113" fmla="*/ 117 h 120"/>
                  <a:gd name="T114" fmla="*/ 10 w 80"/>
                  <a:gd name="T115" fmla="*/ 120 h 120"/>
                  <a:gd name="T116" fmla="*/ 6 w 80"/>
                  <a:gd name="T117" fmla="*/ 115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 h="120">
                    <a:moveTo>
                      <a:pt x="2" y="108"/>
                    </a:moveTo>
                    <a:lnTo>
                      <a:pt x="2" y="108"/>
                    </a:lnTo>
                    <a:lnTo>
                      <a:pt x="3" y="107"/>
                    </a:lnTo>
                    <a:lnTo>
                      <a:pt x="4" y="107"/>
                    </a:lnTo>
                    <a:lnTo>
                      <a:pt x="4" y="107"/>
                    </a:lnTo>
                    <a:lnTo>
                      <a:pt x="7" y="105"/>
                    </a:lnTo>
                    <a:lnTo>
                      <a:pt x="7" y="105"/>
                    </a:lnTo>
                    <a:lnTo>
                      <a:pt x="8" y="104"/>
                    </a:lnTo>
                    <a:lnTo>
                      <a:pt x="8" y="104"/>
                    </a:lnTo>
                    <a:lnTo>
                      <a:pt x="10" y="103"/>
                    </a:lnTo>
                    <a:lnTo>
                      <a:pt x="11" y="101"/>
                    </a:lnTo>
                    <a:lnTo>
                      <a:pt x="11" y="101"/>
                    </a:lnTo>
                    <a:lnTo>
                      <a:pt x="12" y="101"/>
                    </a:lnTo>
                    <a:lnTo>
                      <a:pt x="14" y="100"/>
                    </a:lnTo>
                    <a:lnTo>
                      <a:pt x="14" y="100"/>
                    </a:lnTo>
                    <a:lnTo>
                      <a:pt x="14" y="97"/>
                    </a:lnTo>
                    <a:lnTo>
                      <a:pt x="14" y="97"/>
                    </a:lnTo>
                    <a:lnTo>
                      <a:pt x="15" y="95"/>
                    </a:lnTo>
                    <a:lnTo>
                      <a:pt x="16" y="95"/>
                    </a:lnTo>
                    <a:lnTo>
                      <a:pt x="20" y="94"/>
                    </a:lnTo>
                    <a:lnTo>
                      <a:pt x="20" y="94"/>
                    </a:lnTo>
                    <a:lnTo>
                      <a:pt x="21" y="92"/>
                    </a:lnTo>
                    <a:lnTo>
                      <a:pt x="23" y="91"/>
                    </a:lnTo>
                    <a:lnTo>
                      <a:pt x="21" y="90"/>
                    </a:lnTo>
                    <a:lnTo>
                      <a:pt x="21" y="88"/>
                    </a:lnTo>
                    <a:lnTo>
                      <a:pt x="21" y="88"/>
                    </a:lnTo>
                    <a:lnTo>
                      <a:pt x="17" y="88"/>
                    </a:lnTo>
                    <a:lnTo>
                      <a:pt x="15" y="88"/>
                    </a:lnTo>
                    <a:lnTo>
                      <a:pt x="15" y="88"/>
                    </a:lnTo>
                    <a:lnTo>
                      <a:pt x="14" y="87"/>
                    </a:lnTo>
                    <a:lnTo>
                      <a:pt x="14" y="87"/>
                    </a:lnTo>
                    <a:lnTo>
                      <a:pt x="10" y="84"/>
                    </a:lnTo>
                    <a:lnTo>
                      <a:pt x="10" y="84"/>
                    </a:lnTo>
                    <a:lnTo>
                      <a:pt x="4" y="84"/>
                    </a:lnTo>
                    <a:lnTo>
                      <a:pt x="4" y="84"/>
                    </a:lnTo>
                    <a:lnTo>
                      <a:pt x="3" y="82"/>
                    </a:lnTo>
                    <a:lnTo>
                      <a:pt x="3" y="80"/>
                    </a:lnTo>
                    <a:lnTo>
                      <a:pt x="3" y="79"/>
                    </a:lnTo>
                    <a:lnTo>
                      <a:pt x="3" y="79"/>
                    </a:lnTo>
                    <a:lnTo>
                      <a:pt x="7" y="78"/>
                    </a:lnTo>
                    <a:lnTo>
                      <a:pt x="7" y="78"/>
                    </a:lnTo>
                    <a:lnTo>
                      <a:pt x="8" y="75"/>
                    </a:lnTo>
                    <a:lnTo>
                      <a:pt x="8" y="75"/>
                    </a:lnTo>
                    <a:lnTo>
                      <a:pt x="10" y="74"/>
                    </a:lnTo>
                    <a:lnTo>
                      <a:pt x="11" y="74"/>
                    </a:lnTo>
                    <a:lnTo>
                      <a:pt x="12" y="72"/>
                    </a:lnTo>
                    <a:lnTo>
                      <a:pt x="12" y="72"/>
                    </a:lnTo>
                    <a:lnTo>
                      <a:pt x="11" y="71"/>
                    </a:lnTo>
                    <a:lnTo>
                      <a:pt x="10" y="71"/>
                    </a:lnTo>
                    <a:lnTo>
                      <a:pt x="8" y="71"/>
                    </a:lnTo>
                    <a:lnTo>
                      <a:pt x="8" y="71"/>
                    </a:lnTo>
                    <a:lnTo>
                      <a:pt x="6" y="68"/>
                    </a:lnTo>
                    <a:lnTo>
                      <a:pt x="3" y="67"/>
                    </a:lnTo>
                    <a:lnTo>
                      <a:pt x="3" y="67"/>
                    </a:lnTo>
                    <a:lnTo>
                      <a:pt x="2" y="64"/>
                    </a:lnTo>
                    <a:lnTo>
                      <a:pt x="2" y="62"/>
                    </a:lnTo>
                    <a:lnTo>
                      <a:pt x="2" y="62"/>
                    </a:lnTo>
                    <a:lnTo>
                      <a:pt x="2" y="58"/>
                    </a:lnTo>
                    <a:lnTo>
                      <a:pt x="2" y="58"/>
                    </a:lnTo>
                    <a:lnTo>
                      <a:pt x="0" y="56"/>
                    </a:lnTo>
                    <a:lnTo>
                      <a:pt x="0" y="56"/>
                    </a:lnTo>
                    <a:lnTo>
                      <a:pt x="2" y="53"/>
                    </a:lnTo>
                    <a:lnTo>
                      <a:pt x="3" y="51"/>
                    </a:lnTo>
                    <a:lnTo>
                      <a:pt x="4" y="50"/>
                    </a:lnTo>
                    <a:lnTo>
                      <a:pt x="4" y="50"/>
                    </a:lnTo>
                    <a:lnTo>
                      <a:pt x="7" y="50"/>
                    </a:lnTo>
                    <a:lnTo>
                      <a:pt x="7" y="50"/>
                    </a:lnTo>
                    <a:lnTo>
                      <a:pt x="7" y="47"/>
                    </a:lnTo>
                    <a:lnTo>
                      <a:pt x="7" y="47"/>
                    </a:lnTo>
                    <a:lnTo>
                      <a:pt x="7" y="46"/>
                    </a:lnTo>
                    <a:lnTo>
                      <a:pt x="7" y="45"/>
                    </a:lnTo>
                    <a:lnTo>
                      <a:pt x="7" y="45"/>
                    </a:lnTo>
                    <a:lnTo>
                      <a:pt x="8" y="42"/>
                    </a:lnTo>
                    <a:lnTo>
                      <a:pt x="8" y="42"/>
                    </a:lnTo>
                    <a:lnTo>
                      <a:pt x="11" y="42"/>
                    </a:lnTo>
                    <a:lnTo>
                      <a:pt x="12" y="43"/>
                    </a:lnTo>
                    <a:lnTo>
                      <a:pt x="12" y="43"/>
                    </a:lnTo>
                    <a:lnTo>
                      <a:pt x="16" y="43"/>
                    </a:lnTo>
                    <a:lnTo>
                      <a:pt x="16" y="43"/>
                    </a:lnTo>
                    <a:lnTo>
                      <a:pt x="17" y="46"/>
                    </a:lnTo>
                    <a:lnTo>
                      <a:pt x="17" y="47"/>
                    </a:lnTo>
                    <a:lnTo>
                      <a:pt x="17" y="47"/>
                    </a:lnTo>
                    <a:lnTo>
                      <a:pt x="17" y="50"/>
                    </a:lnTo>
                    <a:lnTo>
                      <a:pt x="17" y="51"/>
                    </a:lnTo>
                    <a:lnTo>
                      <a:pt x="17" y="51"/>
                    </a:lnTo>
                    <a:lnTo>
                      <a:pt x="19" y="53"/>
                    </a:lnTo>
                    <a:lnTo>
                      <a:pt x="20" y="55"/>
                    </a:lnTo>
                    <a:lnTo>
                      <a:pt x="20" y="55"/>
                    </a:lnTo>
                    <a:lnTo>
                      <a:pt x="20" y="58"/>
                    </a:lnTo>
                    <a:lnTo>
                      <a:pt x="20" y="60"/>
                    </a:lnTo>
                    <a:lnTo>
                      <a:pt x="20" y="62"/>
                    </a:lnTo>
                    <a:lnTo>
                      <a:pt x="20" y="62"/>
                    </a:lnTo>
                    <a:lnTo>
                      <a:pt x="21" y="62"/>
                    </a:lnTo>
                    <a:lnTo>
                      <a:pt x="21" y="60"/>
                    </a:lnTo>
                    <a:lnTo>
                      <a:pt x="23" y="59"/>
                    </a:lnTo>
                    <a:lnTo>
                      <a:pt x="23" y="59"/>
                    </a:lnTo>
                    <a:lnTo>
                      <a:pt x="21" y="54"/>
                    </a:lnTo>
                    <a:lnTo>
                      <a:pt x="23" y="50"/>
                    </a:lnTo>
                    <a:lnTo>
                      <a:pt x="23" y="50"/>
                    </a:lnTo>
                    <a:lnTo>
                      <a:pt x="23" y="49"/>
                    </a:lnTo>
                    <a:lnTo>
                      <a:pt x="24" y="49"/>
                    </a:lnTo>
                    <a:lnTo>
                      <a:pt x="27" y="50"/>
                    </a:lnTo>
                    <a:lnTo>
                      <a:pt x="27" y="50"/>
                    </a:lnTo>
                    <a:lnTo>
                      <a:pt x="31" y="51"/>
                    </a:lnTo>
                    <a:lnTo>
                      <a:pt x="31" y="51"/>
                    </a:lnTo>
                    <a:lnTo>
                      <a:pt x="32" y="51"/>
                    </a:lnTo>
                    <a:lnTo>
                      <a:pt x="35" y="53"/>
                    </a:lnTo>
                    <a:lnTo>
                      <a:pt x="35" y="53"/>
                    </a:lnTo>
                    <a:lnTo>
                      <a:pt x="35" y="51"/>
                    </a:lnTo>
                    <a:lnTo>
                      <a:pt x="35" y="51"/>
                    </a:lnTo>
                    <a:lnTo>
                      <a:pt x="33" y="49"/>
                    </a:lnTo>
                    <a:lnTo>
                      <a:pt x="32" y="45"/>
                    </a:lnTo>
                    <a:lnTo>
                      <a:pt x="32" y="45"/>
                    </a:lnTo>
                    <a:lnTo>
                      <a:pt x="29" y="42"/>
                    </a:lnTo>
                    <a:lnTo>
                      <a:pt x="29" y="42"/>
                    </a:lnTo>
                    <a:lnTo>
                      <a:pt x="28" y="39"/>
                    </a:lnTo>
                    <a:lnTo>
                      <a:pt x="28" y="37"/>
                    </a:lnTo>
                    <a:lnTo>
                      <a:pt x="28" y="37"/>
                    </a:lnTo>
                    <a:lnTo>
                      <a:pt x="29" y="35"/>
                    </a:lnTo>
                    <a:lnTo>
                      <a:pt x="31" y="34"/>
                    </a:lnTo>
                    <a:lnTo>
                      <a:pt x="31" y="34"/>
                    </a:lnTo>
                    <a:lnTo>
                      <a:pt x="32" y="30"/>
                    </a:lnTo>
                    <a:lnTo>
                      <a:pt x="35" y="27"/>
                    </a:lnTo>
                    <a:lnTo>
                      <a:pt x="35" y="27"/>
                    </a:lnTo>
                    <a:lnTo>
                      <a:pt x="41" y="23"/>
                    </a:lnTo>
                    <a:lnTo>
                      <a:pt x="41" y="23"/>
                    </a:lnTo>
                    <a:lnTo>
                      <a:pt x="47" y="23"/>
                    </a:lnTo>
                    <a:lnTo>
                      <a:pt x="47" y="23"/>
                    </a:lnTo>
                    <a:lnTo>
                      <a:pt x="49" y="22"/>
                    </a:lnTo>
                    <a:lnTo>
                      <a:pt x="52" y="19"/>
                    </a:lnTo>
                    <a:lnTo>
                      <a:pt x="52" y="19"/>
                    </a:lnTo>
                    <a:lnTo>
                      <a:pt x="67" y="6"/>
                    </a:lnTo>
                    <a:lnTo>
                      <a:pt x="67" y="6"/>
                    </a:lnTo>
                    <a:lnTo>
                      <a:pt x="73" y="0"/>
                    </a:lnTo>
                    <a:lnTo>
                      <a:pt x="73" y="0"/>
                    </a:lnTo>
                    <a:lnTo>
                      <a:pt x="75" y="0"/>
                    </a:lnTo>
                    <a:lnTo>
                      <a:pt x="76" y="0"/>
                    </a:lnTo>
                    <a:lnTo>
                      <a:pt x="76" y="0"/>
                    </a:lnTo>
                    <a:lnTo>
                      <a:pt x="79" y="2"/>
                    </a:lnTo>
                    <a:lnTo>
                      <a:pt x="79" y="5"/>
                    </a:lnTo>
                    <a:lnTo>
                      <a:pt x="79" y="5"/>
                    </a:lnTo>
                    <a:lnTo>
                      <a:pt x="79" y="10"/>
                    </a:lnTo>
                    <a:lnTo>
                      <a:pt x="79" y="10"/>
                    </a:lnTo>
                    <a:lnTo>
                      <a:pt x="80" y="14"/>
                    </a:lnTo>
                    <a:lnTo>
                      <a:pt x="80" y="14"/>
                    </a:lnTo>
                    <a:lnTo>
                      <a:pt x="79" y="18"/>
                    </a:lnTo>
                    <a:lnTo>
                      <a:pt x="76" y="22"/>
                    </a:lnTo>
                    <a:lnTo>
                      <a:pt x="76" y="22"/>
                    </a:lnTo>
                    <a:lnTo>
                      <a:pt x="76" y="23"/>
                    </a:lnTo>
                    <a:lnTo>
                      <a:pt x="77" y="23"/>
                    </a:lnTo>
                    <a:lnTo>
                      <a:pt x="77" y="23"/>
                    </a:lnTo>
                    <a:lnTo>
                      <a:pt x="79" y="25"/>
                    </a:lnTo>
                    <a:lnTo>
                      <a:pt x="79" y="27"/>
                    </a:lnTo>
                    <a:lnTo>
                      <a:pt x="79" y="27"/>
                    </a:lnTo>
                    <a:lnTo>
                      <a:pt x="76" y="30"/>
                    </a:lnTo>
                    <a:lnTo>
                      <a:pt x="73" y="31"/>
                    </a:lnTo>
                    <a:lnTo>
                      <a:pt x="73" y="31"/>
                    </a:lnTo>
                    <a:lnTo>
                      <a:pt x="71" y="33"/>
                    </a:lnTo>
                    <a:lnTo>
                      <a:pt x="69" y="34"/>
                    </a:lnTo>
                    <a:lnTo>
                      <a:pt x="71" y="35"/>
                    </a:lnTo>
                    <a:lnTo>
                      <a:pt x="71" y="35"/>
                    </a:lnTo>
                    <a:lnTo>
                      <a:pt x="71" y="37"/>
                    </a:lnTo>
                    <a:lnTo>
                      <a:pt x="69" y="38"/>
                    </a:lnTo>
                    <a:lnTo>
                      <a:pt x="69" y="38"/>
                    </a:lnTo>
                    <a:lnTo>
                      <a:pt x="68" y="39"/>
                    </a:lnTo>
                    <a:lnTo>
                      <a:pt x="68" y="39"/>
                    </a:lnTo>
                    <a:lnTo>
                      <a:pt x="68" y="42"/>
                    </a:lnTo>
                    <a:lnTo>
                      <a:pt x="68" y="42"/>
                    </a:lnTo>
                    <a:lnTo>
                      <a:pt x="65" y="45"/>
                    </a:lnTo>
                    <a:lnTo>
                      <a:pt x="65" y="45"/>
                    </a:lnTo>
                    <a:lnTo>
                      <a:pt x="67" y="46"/>
                    </a:lnTo>
                    <a:lnTo>
                      <a:pt x="67" y="46"/>
                    </a:lnTo>
                    <a:lnTo>
                      <a:pt x="67" y="47"/>
                    </a:lnTo>
                    <a:lnTo>
                      <a:pt x="68" y="47"/>
                    </a:lnTo>
                    <a:lnTo>
                      <a:pt x="68" y="47"/>
                    </a:lnTo>
                    <a:lnTo>
                      <a:pt x="67" y="50"/>
                    </a:lnTo>
                    <a:lnTo>
                      <a:pt x="65" y="51"/>
                    </a:lnTo>
                    <a:lnTo>
                      <a:pt x="65" y="51"/>
                    </a:lnTo>
                    <a:lnTo>
                      <a:pt x="63" y="53"/>
                    </a:lnTo>
                    <a:lnTo>
                      <a:pt x="63" y="53"/>
                    </a:lnTo>
                    <a:lnTo>
                      <a:pt x="63" y="56"/>
                    </a:lnTo>
                    <a:lnTo>
                      <a:pt x="63" y="56"/>
                    </a:lnTo>
                    <a:lnTo>
                      <a:pt x="63" y="58"/>
                    </a:lnTo>
                    <a:lnTo>
                      <a:pt x="61" y="60"/>
                    </a:lnTo>
                    <a:lnTo>
                      <a:pt x="61" y="60"/>
                    </a:lnTo>
                    <a:lnTo>
                      <a:pt x="60" y="60"/>
                    </a:lnTo>
                    <a:lnTo>
                      <a:pt x="60" y="60"/>
                    </a:lnTo>
                    <a:lnTo>
                      <a:pt x="57" y="62"/>
                    </a:lnTo>
                    <a:lnTo>
                      <a:pt x="57" y="62"/>
                    </a:lnTo>
                    <a:lnTo>
                      <a:pt x="55" y="63"/>
                    </a:lnTo>
                    <a:lnTo>
                      <a:pt x="55" y="63"/>
                    </a:lnTo>
                    <a:lnTo>
                      <a:pt x="51" y="64"/>
                    </a:lnTo>
                    <a:lnTo>
                      <a:pt x="51" y="64"/>
                    </a:lnTo>
                    <a:lnTo>
                      <a:pt x="49" y="64"/>
                    </a:lnTo>
                    <a:lnTo>
                      <a:pt x="49" y="66"/>
                    </a:lnTo>
                    <a:lnTo>
                      <a:pt x="52" y="66"/>
                    </a:lnTo>
                    <a:lnTo>
                      <a:pt x="52" y="66"/>
                    </a:lnTo>
                    <a:lnTo>
                      <a:pt x="56" y="64"/>
                    </a:lnTo>
                    <a:lnTo>
                      <a:pt x="60" y="64"/>
                    </a:lnTo>
                    <a:lnTo>
                      <a:pt x="60" y="64"/>
                    </a:lnTo>
                    <a:lnTo>
                      <a:pt x="61" y="67"/>
                    </a:lnTo>
                    <a:lnTo>
                      <a:pt x="63" y="68"/>
                    </a:lnTo>
                    <a:lnTo>
                      <a:pt x="63" y="68"/>
                    </a:lnTo>
                    <a:lnTo>
                      <a:pt x="63" y="74"/>
                    </a:lnTo>
                    <a:lnTo>
                      <a:pt x="63" y="74"/>
                    </a:lnTo>
                    <a:lnTo>
                      <a:pt x="63" y="76"/>
                    </a:lnTo>
                    <a:lnTo>
                      <a:pt x="61" y="79"/>
                    </a:lnTo>
                    <a:lnTo>
                      <a:pt x="61" y="79"/>
                    </a:lnTo>
                    <a:lnTo>
                      <a:pt x="59" y="79"/>
                    </a:lnTo>
                    <a:lnTo>
                      <a:pt x="55" y="79"/>
                    </a:lnTo>
                    <a:lnTo>
                      <a:pt x="55" y="79"/>
                    </a:lnTo>
                    <a:lnTo>
                      <a:pt x="48" y="79"/>
                    </a:lnTo>
                    <a:lnTo>
                      <a:pt x="48" y="79"/>
                    </a:lnTo>
                    <a:lnTo>
                      <a:pt x="49" y="80"/>
                    </a:lnTo>
                    <a:lnTo>
                      <a:pt x="49" y="80"/>
                    </a:lnTo>
                    <a:lnTo>
                      <a:pt x="49" y="80"/>
                    </a:lnTo>
                    <a:lnTo>
                      <a:pt x="53" y="83"/>
                    </a:lnTo>
                    <a:lnTo>
                      <a:pt x="53" y="83"/>
                    </a:lnTo>
                    <a:lnTo>
                      <a:pt x="55" y="86"/>
                    </a:lnTo>
                    <a:lnTo>
                      <a:pt x="53" y="88"/>
                    </a:lnTo>
                    <a:lnTo>
                      <a:pt x="53" y="88"/>
                    </a:lnTo>
                    <a:lnTo>
                      <a:pt x="49" y="91"/>
                    </a:lnTo>
                    <a:lnTo>
                      <a:pt x="49" y="91"/>
                    </a:lnTo>
                    <a:lnTo>
                      <a:pt x="47" y="92"/>
                    </a:lnTo>
                    <a:lnTo>
                      <a:pt x="47" y="92"/>
                    </a:lnTo>
                    <a:lnTo>
                      <a:pt x="43" y="92"/>
                    </a:lnTo>
                    <a:lnTo>
                      <a:pt x="40" y="91"/>
                    </a:lnTo>
                    <a:lnTo>
                      <a:pt x="40" y="91"/>
                    </a:lnTo>
                    <a:lnTo>
                      <a:pt x="37" y="88"/>
                    </a:lnTo>
                    <a:lnTo>
                      <a:pt x="36" y="86"/>
                    </a:lnTo>
                    <a:lnTo>
                      <a:pt x="36" y="86"/>
                    </a:lnTo>
                    <a:lnTo>
                      <a:pt x="35" y="84"/>
                    </a:lnTo>
                    <a:lnTo>
                      <a:pt x="36" y="83"/>
                    </a:lnTo>
                    <a:lnTo>
                      <a:pt x="36" y="80"/>
                    </a:lnTo>
                    <a:lnTo>
                      <a:pt x="36" y="80"/>
                    </a:lnTo>
                    <a:lnTo>
                      <a:pt x="36" y="78"/>
                    </a:lnTo>
                    <a:lnTo>
                      <a:pt x="36" y="78"/>
                    </a:lnTo>
                    <a:lnTo>
                      <a:pt x="39" y="75"/>
                    </a:lnTo>
                    <a:lnTo>
                      <a:pt x="39" y="75"/>
                    </a:lnTo>
                    <a:lnTo>
                      <a:pt x="43" y="72"/>
                    </a:lnTo>
                    <a:lnTo>
                      <a:pt x="43" y="72"/>
                    </a:lnTo>
                    <a:lnTo>
                      <a:pt x="39" y="72"/>
                    </a:lnTo>
                    <a:lnTo>
                      <a:pt x="36" y="74"/>
                    </a:lnTo>
                    <a:lnTo>
                      <a:pt x="36" y="74"/>
                    </a:lnTo>
                    <a:lnTo>
                      <a:pt x="33" y="75"/>
                    </a:lnTo>
                    <a:lnTo>
                      <a:pt x="31" y="78"/>
                    </a:lnTo>
                    <a:lnTo>
                      <a:pt x="31" y="78"/>
                    </a:lnTo>
                    <a:lnTo>
                      <a:pt x="29" y="82"/>
                    </a:lnTo>
                    <a:lnTo>
                      <a:pt x="31" y="86"/>
                    </a:lnTo>
                    <a:lnTo>
                      <a:pt x="31" y="86"/>
                    </a:lnTo>
                    <a:lnTo>
                      <a:pt x="32" y="88"/>
                    </a:lnTo>
                    <a:lnTo>
                      <a:pt x="35" y="90"/>
                    </a:lnTo>
                    <a:lnTo>
                      <a:pt x="35" y="90"/>
                    </a:lnTo>
                    <a:lnTo>
                      <a:pt x="36" y="92"/>
                    </a:lnTo>
                    <a:lnTo>
                      <a:pt x="36" y="96"/>
                    </a:lnTo>
                    <a:lnTo>
                      <a:pt x="36" y="96"/>
                    </a:lnTo>
                    <a:lnTo>
                      <a:pt x="36" y="97"/>
                    </a:lnTo>
                    <a:lnTo>
                      <a:pt x="33" y="99"/>
                    </a:lnTo>
                    <a:lnTo>
                      <a:pt x="33" y="99"/>
                    </a:lnTo>
                    <a:lnTo>
                      <a:pt x="29" y="97"/>
                    </a:lnTo>
                    <a:lnTo>
                      <a:pt x="29" y="97"/>
                    </a:lnTo>
                    <a:lnTo>
                      <a:pt x="28" y="97"/>
                    </a:lnTo>
                    <a:lnTo>
                      <a:pt x="28" y="99"/>
                    </a:lnTo>
                    <a:lnTo>
                      <a:pt x="29" y="100"/>
                    </a:lnTo>
                    <a:lnTo>
                      <a:pt x="29" y="100"/>
                    </a:lnTo>
                    <a:lnTo>
                      <a:pt x="31" y="104"/>
                    </a:lnTo>
                    <a:lnTo>
                      <a:pt x="31" y="104"/>
                    </a:lnTo>
                    <a:lnTo>
                      <a:pt x="29" y="105"/>
                    </a:lnTo>
                    <a:lnTo>
                      <a:pt x="28" y="107"/>
                    </a:lnTo>
                    <a:lnTo>
                      <a:pt x="28" y="107"/>
                    </a:lnTo>
                    <a:lnTo>
                      <a:pt x="25" y="108"/>
                    </a:lnTo>
                    <a:lnTo>
                      <a:pt x="25" y="109"/>
                    </a:lnTo>
                    <a:lnTo>
                      <a:pt x="25" y="109"/>
                    </a:lnTo>
                    <a:lnTo>
                      <a:pt x="24" y="109"/>
                    </a:lnTo>
                    <a:lnTo>
                      <a:pt x="23" y="109"/>
                    </a:lnTo>
                    <a:lnTo>
                      <a:pt x="23" y="109"/>
                    </a:lnTo>
                    <a:lnTo>
                      <a:pt x="20" y="109"/>
                    </a:lnTo>
                    <a:lnTo>
                      <a:pt x="20" y="111"/>
                    </a:lnTo>
                    <a:lnTo>
                      <a:pt x="20" y="111"/>
                    </a:lnTo>
                    <a:lnTo>
                      <a:pt x="19" y="113"/>
                    </a:lnTo>
                    <a:lnTo>
                      <a:pt x="19" y="116"/>
                    </a:lnTo>
                    <a:lnTo>
                      <a:pt x="19" y="116"/>
                    </a:lnTo>
                    <a:lnTo>
                      <a:pt x="16" y="116"/>
                    </a:lnTo>
                    <a:lnTo>
                      <a:pt x="16" y="116"/>
                    </a:lnTo>
                    <a:lnTo>
                      <a:pt x="14" y="117"/>
                    </a:lnTo>
                    <a:lnTo>
                      <a:pt x="14" y="117"/>
                    </a:lnTo>
                    <a:lnTo>
                      <a:pt x="11" y="120"/>
                    </a:lnTo>
                    <a:lnTo>
                      <a:pt x="11" y="120"/>
                    </a:lnTo>
                    <a:lnTo>
                      <a:pt x="10" y="120"/>
                    </a:lnTo>
                    <a:lnTo>
                      <a:pt x="10" y="120"/>
                    </a:lnTo>
                    <a:lnTo>
                      <a:pt x="10" y="120"/>
                    </a:lnTo>
                    <a:lnTo>
                      <a:pt x="7" y="119"/>
                    </a:lnTo>
                    <a:lnTo>
                      <a:pt x="7" y="119"/>
                    </a:lnTo>
                    <a:lnTo>
                      <a:pt x="6" y="115"/>
                    </a:lnTo>
                    <a:lnTo>
                      <a:pt x="6" y="115"/>
                    </a:lnTo>
                    <a:lnTo>
                      <a:pt x="3" y="112"/>
                    </a:lnTo>
                    <a:lnTo>
                      <a:pt x="2" y="111"/>
                    </a:lnTo>
                    <a:lnTo>
                      <a:pt x="2" y="108"/>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37" name="Freeform 102">
                <a:extLst>
                  <a:ext uri="{FF2B5EF4-FFF2-40B4-BE49-F238E27FC236}">
                    <a16:creationId xmlns:a16="http://schemas.microsoft.com/office/drawing/2014/main" id="{F9AC9E24-05F4-46D7-8F9D-949328AE09D2}"/>
                  </a:ext>
                </a:extLst>
              </p:cNvPr>
              <p:cNvSpPr>
                <a:spLocks/>
              </p:cNvSpPr>
              <p:nvPr/>
            </p:nvSpPr>
            <p:spPr bwMode="auto">
              <a:xfrm>
                <a:off x="4131452" y="3381005"/>
                <a:ext cx="153676" cy="230514"/>
              </a:xfrm>
              <a:custGeom>
                <a:avLst/>
                <a:gdLst>
                  <a:gd name="T0" fmla="*/ 4 w 80"/>
                  <a:gd name="T1" fmla="*/ 107 h 120"/>
                  <a:gd name="T2" fmla="*/ 10 w 80"/>
                  <a:gd name="T3" fmla="*/ 103 h 120"/>
                  <a:gd name="T4" fmla="*/ 14 w 80"/>
                  <a:gd name="T5" fmla="*/ 100 h 120"/>
                  <a:gd name="T6" fmla="*/ 20 w 80"/>
                  <a:gd name="T7" fmla="*/ 94 h 120"/>
                  <a:gd name="T8" fmla="*/ 21 w 80"/>
                  <a:gd name="T9" fmla="*/ 88 h 120"/>
                  <a:gd name="T10" fmla="*/ 14 w 80"/>
                  <a:gd name="T11" fmla="*/ 87 h 120"/>
                  <a:gd name="T12" fmla="*/ 4 w 80"/>
                  <a:gd name="T13" fmla="*/ 84 h 120"/>
                  <a:gd name="T14" fmla="*/ 7 w 80"/>
                  <a:gd name="T15" fmla="*/ 78 h 120"/>
                  <a:gd name="T16" fmla="*/ 11 w 80"/>
                  <a:gd name="T17" fmla="*/ 74 h 120"/>
                  <a:gd name="T18" fmla="*/ 8 w 80"/>
                  <a:gd name="T19" fmla="*/ 71 h 120"/>
                  <a:gd name="T20" fmla="*/ 2 w 80"/>
                  <a:gd name="T21" fmla="*/ 64 h 120"/>
                  <a:gd name="T22" fmla="*/ 0 w 80"/>
                  <a:gd name="T23" fmla="*/ 56 h 120"/>
                  <a:gd name="T24" fmla="*/ 4 w 80"/>
                  <a:gd name="T25" fmla="*/ 50 h 120"/>
                  <a:gd name="T26" fmla="*/ 7 w 80"/>
                  <a:gd name="T27" fmla="*/ 46 h 120"/>
                  <a:gd name="T28" fmla="*/ 11 w 80"/>
                  <a:gd name="T29" fmla="*/ 42 h 120"/>
                  <a:gd name="T30" fmla="*/ 17 w 80"/>
                  <a:gd name="T31" fmla="*/ 46 h 120"/>
                  <a:gd name="T32" fmla="*/ 17 w 80"/>
                  <a:gd name="T33" fmla="*/ 51 h 120"/>
                  <a:gd name="T34" fmla="*/ 20 w 80"/>
                  <a:gd name="T35" fmla="*/ 60 h 120"/>
                  <a:gd name="T36" fmla="*/ 23 w 80"/>
                  <a:gd name="T37" fmla="*/ 59 h 120"/>
                  <a:gd name="T38" fmla="*/ 23 w 80"/>
                  <a:gd name="T39" fmla="*/ 49 h 120"/>
                  <a:gd name="T40" fmla="*/ 31 w 80"/>
                  <a:gd name="T41" fmla="*/ 51 h 120"/>
                  <a:gd name="T42" fmla="*/ 35 w 80"/>
                  <a:gd name="T43" fmla="*/ 51 h 120"/>
                  <a:gd name="T44" fmla="*/ 29 w 80"/>
                  <a:gd name="T45" fmla="*/ 42 h 120"/>
                  <a:gd name="T46" fmla="*/ 31 w 80"/>
                  <a:gd name="T47" fmla="*/ 34 h 120"/>
                  <a:gd name="T48" fmla="*/ 41 w 80"/>
                  <a:gd name="T49" fmla="*/ 23 h 120"/>
                  <a:gd name="T50" fmla="*/ 52 w 80"/>
                  <a:gd name="T51" fmla="*/ 19 h 120"/>
                  <a:gd name="T52" fmla="*/ 73 w 80"/>
                  <a:gd name="T53" fmla="*/ 0 h 120"/>
                  <a:gd name="T54" fmla="*/ 79 w 80"/>
                  <a:gd name="T55" fmla="*/ 5 h 120"/>
                  <a:gd name="T56" fmla="*/ 80 w 80"/>
                  <a:gd name="T57" fmla="*/ 14 h 120"/>
                  <a:gd name="T58" fmla="*/ 77 w 80"/>
                  <a:gd name="T59" fmla="*/ 23 h 120"/>
                  <a:gd name="T60" fmla="*/ 76 w 80"/>
                  <a:gd name="T61" fmla="*/ 30 h 120"/>
                  <a:gd name="T62" fmla="*/ 71 w 80"/>
                  <a:gd name="T63" fmla="*/ 35 h 120"/>
                  <a:gd name="T64" fmla="*/ 68 w 80"/>
                  <a:gd name="T65" fmla="*/ 39 h 120"/>
                  <a:gd name="T66" fmla="*/ 65 w 80"/>
                  <a:gd name="T67" fmla="*/ 45 h 120"/>
                  <a:gd name="T68" fmla="*/ 68 w 80"/>
                  <a:gd name="T69" fmla="*/ 47 h 120"/>
                  <a:gd name="T70" fmla="*/ 63 w 80"/>
                  <a:gd name="T71" fmla="*/ 53 h 120"/>
                  <a:gd name="T72" fmla="*/ 61 w 80"/>
                  <a:gd name="T73" fmla="*/ 60 h 120"/>
                  <a:gd name="T74" fmla="*/ 55 w 80"/>
                  <a:gd name="T75" fmla="*/ 63 h 120"/>
                  <a:gd name="T76" fmla="*/ 49 w 80"/>
                  <a:gd name="T77" fmla="*/ 66 h 120"/>
                  <a:gd name="T78" fmla="*/ 60 w 80"/>
                  <a:gd name="T79" fmla="*/ 64 h 120"/>
                  <a:gd name="T80" fmla="*/ 63 w 80"/>
                  <a:gd name="T81" fmla="*/ 74 h 120"/>
                  <a:gd name="T82" fmla="*/ 55 w 80"/>
                  <a:gd name="T83" fmla="*/ 79 h 120"/>
                  <a:gd name="T84" fmla="*/ 49 w 80"/>
                  <a:gd name="T85" fmla="*/ 80 h 120"/>
                  <a:gd name="T86" fmla="*/ 53 w 80"/>
                  <a:gd name="T87" fmla="*/ 88 h 120"/>
                  <a:gd name="T88" fmla="*/ 47 w 80"/>
                  <a:gd name="T89" fmla="*/ 92 h 120"/>
                  <a:gd name="T90" fmla="*/ 36 w 80"/>
                  <a:gd name="T91" fmla="*/ 86 h 120"/>
                  <a:gd name="T92" fmla="*/ 36 w 80"/>
                  <a:gd name="T93" fmla="*/ 80 h 120"/>
                  <a:gd name="T94" fmla="*/ 43 w 80"/>
                  <a:gd name="T95" fmla="*/ 72 h 120"/>
                  <a:gd name="T96" fmla="*/ 33 w 80"/>
                  <a:gd name="T97" fmla="*/ 75 h 120"/>
                  <a:gd name="T98" fmla="*/ 31 w 80"/>
                  <a:gd name="T99" fmla="*/ 86 h 120"/>
                  <a:gd name="T100" fmla="*/ 36 w 80"/>
                  <a:gd name="T101" fmla="*/ 96 h 120"/>
                  <a:gd name="T102" fmla="*/ 29 w 80"/>
                  <a:gd name="T103" fmla="*/ 97 h 120"/>
                  <a:gd name="T104" fmla="*/ 29 w 80"/>
                  <a:gd name="T105" fmla="*/ 100 h 120"/>
                  <a:gd name="T106" fmla="*/ 28 w 80"/>
                  <a:gd name="T107" fmla="*/ 107 h 120"/>
                  <a:gd name="T108" fmla="*/ 23 w 80"/>
                  <a:gd name="T109" fmla="*/ 109 h 120"/>
                  <a:gd name="T110" fmla="*/ 19 w 80"/>
                  <a:gd name="T111" fmla="*/ 113 h 120"/>
                  <a:gd name="T112" fmla="*/ 14 w 80"/>
                  <a:gd name="T113" fmla="*/ 117 h 120"/>
                  <a:gd name="T114" fmla="*/ 10 w 80"/>
                  <a:gd name="T115" fmla="*/ 120 h 120"/>
                  <a:gd name="T116" fmla="*/ 6 w 80"/>
                  <a:gd name="T117" fmla="*/ 115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 h="120">
                    <a:moveTo>
                      <a:pt x="2" y="108"/>
                    </a:moveTo>
                    <a:lnTo>
                      <a:pt x="2" y="108"/>
                    </a:lnTo>
                    <a:lnTo>
                      <a:pt x="3" y="107"/>
                    </a:lnTo>
                    <a:lnTo>
                      <a:pt x="4" y="107"/>
                    </a:lnTo>
                    <a:lnTo>
                      <a:pt x="4" y="107"/>
                    </a:lnTo>
                    <a:lnTo>
                      <a:pt x="7" y="105"/>
                    </a:lnTo>
                    <a:lnTo>
                      <a:pt x="7" y="105"/>
                    </a:lnTo>
                    <a:lnTo>
                      <a:pt x="8" y="104"/>
                    </a:lnTo>
                    <a:lnTo>
                      <a:pt x="8" y="104"/>
                    </a:lnTo>
                    <a:lnTo>
                      <a:pt x="10" y="103"/>
                    </a:lnTo>
                    <a:lnTo>
                      <a:pt x="11" y="101"/>
                    </a:lnTo>
                    <a:lnTo>
                      <a:pt x="11" y="101"/>
                    </a:lnTo>
                    <a:lnTo>
                      <a:pt x="12" y="101"/>
                    </a:lnTo>
                    <a:lnTo>
                      <a:pt x="14" y="100"/>
                    </a:lnTo>
                    <a:lnTo>
                      <a:pt x="14" y="100"/>
                    </a:lnTo>
                    <a:lnTo>
                      <a:pt x="14" y="97"/>
                    </a:lnTo>
                    <a:lnTo>
                      <a:pt x="14" y="97"/>
                    </a:lnTo>
                    <a:lnTo>
                      <a:pt x="15" y="95"/>
                    </a:lnTo>
                    <a:lnTo>
                      <a:pt x="16" y="95"/>
                    </a:lnTo>
                    <a:lnTo>
                      <a:pt x="20" y="94"/>
                    </a:lnTo>
                    <a:lnTo>
                      <a:pt x="20" y="94"/>
                    </a:lnTo>
                    <a:lnTo>
                      <a:pt x="21" y="92"/>
                    </a:lnTo>
                    <a:lnTo>
                      <a:pt x="23" y="91"/>
                    </a:lnTo>
                    <a:lnTo>
                      <a:pt x="21" y="90"/>
                    </a:lnTo>
                    <a:lnTo>
                      <a:pt x="21" y="88"/>
                    </a:lnTo>
                    <a:lnTo>
                      <a:pt x="21" y="88"/>
                    </a:lnTo>
                    <a:lnTo>
                      <a:pt x="17" y="88"/>
                    </a:lnTo>
                    <a:lnTo>
                      <a:pt x="15" y="88"/>
                    </a:lnTo>
                    <a:lnTo>
                      <a:pt x="15" y="88"/>
                    </a:lnTo>
                    <a:lnTo>
                      <a:pt x="14" y="87"/>
                    </a:lnTo>
                    <a:lnTo>
                      <a:pt x="14" y="87"/>
                    </a:lnTo>
                    <a:lnTo>
                      <a:pt x="10" y="84"/>
                    </a:lnTo>
                    <a:lnTo>
                      <a:pt x="10" y="84"/>
                    </a:lnTo>
                    <a:lnTo>
                      <a:pt x="4" y="84"/>
                    </a:lnTo>
                    <a:lnTo>
                      <a:pt x="4" y="84"/>
                    </a:lnTo>
                    <a:lnTo>
                      <a:pt x="3" y="82"/>
                    </a:lnTo>
                    <a:lnTo>
                      <a:pt x="3" y="80"/>
                    </a:lnTo>
                    <a:lnTo>
                      <a:pt x="3" y="79"/>
                    </a:lnTo>
                    <a:lnTo>
                      <a:pt x="3" y="79"/>
                    </a:lnTo>
                    <a:lnTo>
                      <a:pt x="7" y="78"/>
                    </a:lnTo>
                    <a:lnTo>
                      <a:pt x="7" y="78"/>
                    </a:lnTo>
                    <a:lnTo>
                      <a:pt x="8" y="75"/>
                    </a:lnTo>
                    <a:lnTo>
                      <a:pt x="8" y="75"/>
                    </a:lnTo>
                    <a:lnTo>
                      <a:pt x="10" y="74"/>
                    </a:lnTo>
                    <a:lnTo>
                      <a:pt x="11" y="74"/>
                    </a:lnTo>
                    <a:lnTo>
                      <a:pt x="12" y="72"/>
                    </a:lnTo>
                    <a:lnTo>
                      <a:pt x="12" y="72"/>
                    </a:lnTo>
                    <a:lnTo>
                      <a:pt x="11" y="71"/>
                    </a:lnTo>
                    <a:lnTo>
                      <a:pt x="10" y="71"/>
                    </a:lnTo>
                    <a:lnTo>
                      <a:pt x="8" y="71"/>
                    </a:lnTo>
                    <a:lnTo>
                      <a:pt x="8" y="71"/>
                    </a:lnTo>
                    <a:lnTo>
                      <a:pt x="6" y="68"/>
                    </a:lnTo>
                    <a:lnTo>
                      <a:pt x="3" y="67"/>
                    </a:lnTo>
                    <a:lnTo>
                      <a:pt x="3" y="67"/>
                    </a:lnTo>
                    <a:lnTo>
                      <a:pt x="2" y="64"/>
                    </a:lnTo>
                    <a:lnTo>
                      <a:pt x="2" y="62"/>
                    </a:lnTo>
                    <a:lnTo>
                      <a:pt x="2" y="62"/>
                    </a:lnTo>
                    <a:lnTo>
                      <a:pt x="2" y="58"/>
                    </a:lnTo>
                    <a:lnTo>
                      <a:pt x="2" y="58"/>
                    </a:lnTo>
                    <a:lnTo>
                      <a:pt x="0" y="56"/>
                    </a:lnTo>
                    <a:lnTo>
                      <a:pt x="0" y="56"/>
                    </a:lnTo>
                    <a:lnTo>
                      <a:pt x="2" y="53"/>
                    </a:lnTo>
                    <a:lnTo>
                      <a:pt x="3" y="51"/>
                    </a:lnTo>
                    <a:lnTo>
                      <a:pt x="4" y="50"/>
                    </a:lnTo>
                    <a:lnTo>
                      <a:pt x="4" y="50"/>
                    </a:lnTo>
                    <a:lnTo>
                      <a:pt x="7" y="50"/>
                    </a:lnTo>
                    <a:lnTo>
                      <a:pt x="7" y="50"/>
                    </a:lnTo>
                    <a:lnTo>
                      <a:pt x="7" y="47"/>
                    </a:lnTo>
                    <a:lnTo>
                      <a:pt x="7" y="47"/>
                    </a:lnTo>
                    <a:lnTo>
                      <a:pt x="7" y="46"/>
                    </a:lnTo>
                    <a:lnTo>
                      <a:pt x="7" y="45"/>
                    </a:lnTo>
                    <a:lnTo>
                      <a:pt x="7" y="45"/>
                    </a:lnTo>
                    <a:lnTo>
                      <a:pt x="8" y="42"/>
                    </a:lnTo>
                    <a:lnTo>
                      <a:pt x="8" y="42"/>
                    </a:lnTo>
                    <a:lnTo>
                      <a:pt x="11" y="42"/>
                    </a:lnTo>
                    <a:lnTo>
                      <a:pt x="12" y="43"/>
                    </a:lnTo>
                    <a:lnTo>
                      <a:pt x="12" y="43"/>
                    </a:lnTo>
                    <a:lnTo>
                      <a:pt x="16" y="43"/>
                    </a:lnTo>
                    <a:lnTo>
                      <a:pt x="16" y="43"/>
                    </a:lnTo>
                    <a:lnTo>
                      <a:pt x="17" y="46"/>
                    </a:lnTo>
                    <a:lnTo>
                      <a:pt x="17" y="47"/>
                    </a:lnTo>
                    <a:lnTo>
                      <a:pt x="17" y="47"/>
                    </a:lnTo>
                    <a:lnTo>
                      <a:pt x="17" y="50"/>
                    </a:lnTo>
                    <a:lnTo>
                      <a:pt x="17" y="51"/>
                    </a:lnTo>
                    <a:lnTo>
                      <a:pt x="17" y="51"/>
                    </a:lnTo>
                    <a:lnTo>
                      <a:pt x="19" y="53"/>
                    </a:lnTo>
                    <a:lnTo>
                      <a:pt x="20" y="55"/>
                    </a:lnTo>
                    <a:lnTo>
                      <a:pt x="20" y="55"/>
                    </a:lnTo>
                    <a:lnTo>
                      <a:pt x="20" y="58"/>
                    </a:lnTo>
                    <a:lnTo>
                      <a:pt x="20" y="60"/>
                    </a:lnTo>
                    <a:lnTo>
                      <a:pt x="20" y="62"/>
                    </a:lnTo>
                    <a:lnTo>
                      <a:pt x="20" y="62"/>
                    </a:lnTo>
                    <a:lnTo>
                      <a:pt x="21" y="62"/>
                    </a:lnTo>
                    <a:lnTo>
                      <a:pt x="21" y="60"/>
                    </a:lnTo>
                    <a:lnTo>
                      <a:pt x="23" y="59"/>
                    </a:lnTo>
                    <a:lnTo>
                      <a:pt x="23" y="59"/>
                    </a:lnTo>
                    <a:lnTo>
                      <a:pt x="21" y="54"/>
                    </a:lnTo>
                    <a:lnTo>
                      <a:pt x="23" y="50"/>
                    </a:lnTo>
                    <a:lnTo>
                      <a:pt x="23" y="50"/>
                    </a:lnTo>
                    <a:lnTo>
                      <a:pt x="23" y="49"/>
                    </a:lnTo>
                    <a:lnTo>
                      <a:pt x="24" y="49"/>
                    </a:lnTo>
                    <a:lnTo>
                      <a:pt x="27" y="50"/>
                    </a:lnTo>
                    <a:lnTo>
                      <a:pt x="27" y="50"/>
                    </a:lnTo>
                    <a:lnTo>
                      <a:pt x="31" y="51"/>
                    </a:lnTo>
                    <a:lnTo>
                      <a:pt x="31" y="51"/>
                    </a:lnTo>
                    <a:lnTo>
                      <a:pt x="32" y="51"/>
                    </a:lnTo>
                    <a:lnTo>
                      <a:pt x="35" y="53"/>
                    </a:lnTo>
                    <a:lnTo>
                      <a:pt x="35" y="53"/>
                    </a:lnTo>
                    <a:lnTo>
                      <a:pt x="35" y="51"/>
                    </a:lnTo>
                    <a:lnTo>
                      <a:pt x="35" y="51"/>
                    </a:lnTo>
                    <a:lnTo>
                      <a:pt x="33" y="49"/>
                    </a:lnTo>
                    <a:lnTo>
                      <a:pt x="32" y="45"/>
                    </a:lnTo>
                    <a:lnTo>
                      <a:pt x="32" y="45"/>
                    </a:lnTo>
                    <a:lnTo>
                      <a:pt x="29" y="42"/>
                    </a:lnTo>
                    <a:lnTo>
                      <a:pt x="29" y="42"/>
                    </a:lnTo>
                    <a:lnTo>
                      <a:pt x="28" y="39"/>
                    </a:lnTo>
                    <a:lnTo>
                      <a:pt x="28" y="37"/>
                    </a:lnTo>
                    <a:lnTo>
                      <a:pt x="28" y="37"/>
                    </a:lnTo>
                    <a:lnTo>
                      <a:pt x="29" y="35"/>
                    </a:lnTo>
                    <a:lnTo>
                      <a:pt x="31" y="34"/>
                    </a:lnTo>
                    <a:lnTo>
                      <a:pt x="31" y="34"/>
                    </a:lnTo>
                    <a:lnTo>
                      <a:pt x="32" y="30"/>
                    </a:lnTo>
                    <a:lnTo>
                      <a:pt x="35" y="27"/>
                    </a:lnTo>
                    <a:lnTo>
                      <a:pt x="35" y="27"/>
                    </a:lnTo>
                    <a:lnTo>
                      <a:pt x="41" y="23"/>
                    </a:lnTo>
                    <a:lnTo>
                      <a:pt x="41" y="23"/>
                    </a:lnTo>
                    <a:lnTo>
                      <a:pt x="47" y="23"/>
                    </a:lnTo>
                    <a:lnTo>
                      <a:pt x="47" y="23"/>
                    </a:lnTo>
                    <a:lnTo>
                      <a:pt x="49" y="22"/>
                    </a:lnTo>
                    <a:lnTo>
                      <a:pt x="52" y="19"/>
                    </a:lnTo>
                    <a:lnTo>
                      <a:pt x="52" y="19"/>
                    </a:lnTo>
                    <a:lnTo>
                      <a:pt x="67" y="6"/>
                    </a:lnTo>
                    <a:lnTo>
                      <a:pt x="67" y="6"/>
                    </a:lnTo>
                    <a:lnTo>
                      <a:pt x="73" y="0"/>
                    </a:lnTo>
                    <a:lnTo>
                      <a:pt x="73" y="0"/>
                    </a:lnTo>
                    <a:lnTo>
                      <a:pt x="75" y="0"/>
                    </a:lnTo>
                    <a:lnTo>
                      <a:pt x="76" y="0"/>
                    </a:lnTo>
                    <a:lnTo>
                      <a:pt x="76" y="0"/>
                    </a:lnTo>
                    <a:lnTo>
                      <a:pt x="79" y="2"/>
                    </a:lnTo>
                    <a:lnTo>
                      <a:pt x="79" y="5"/>
                    </a:lnTo>
                    <a:lnTo>
                      <a:pt x="79" y="5"/>
                    </a:lnTo>
                    <a:lnTo>
                      <a:pt x="79" y="10"/>
                    </a:lnTo>
                    <a:lnTo>
                      <a:pt x="79" y="10"/>
                    </a:lnTo>
                    <a:lnTo>
                      <a:pt x="80" y="14"/>
                    </a:lnTo>
                    <a:lnTo>
                      <a:pt x="80" y="14"/>
                    </a:lnTo>
                    <a:lnTo>
                      <a:pt x="79" y="18"/>
                    </a:lnTo>
                    <a:lnTo>
                      <a:pt x="76" y="22"/>
                    </a:lnTo>
                    <a:lnTo>
                      <a:pt x="76" y="22"/>
                    </a:lnTo>
                    <a:lnTo>
                      <a:pt x="76" y="23"/>
                    </a:lnTo>
                    <a:lnTo>
                      <a:pt x="77" y="23"/>
                    </a:lnTo>
                    <a:lnTo>
                      <a:pt x="77" y="23"/>
                    </a:lnTo>
                    <a:lnTo>
                      <a:pt x="79" y="25"/>
                    </a:lnTo>
                    <a:lnTo>
                      <a:pt x="79" y="27"/>
                    </a:lnTo>
                    <a:lnTo>
                      <a:pt x="79" y="27"/>
                    </a:lnTo>
                    <a:lnTo>
                      <a:pt x="76" y="30"/>
                    </a:lnTo>
                    <a:lnTo>
                      <a:pt x="73" y="31"/>
                    </a:lnTo>
                    <a:lnTo>
                      <a:pt x="73" y="31"/>
                    </a:lnTo>
                    <a:lnTo>
                      <a:pt x="71" y="33"/>
                    </a:lnTo>
                    <a:lnTo>
                      <a:pt x="69" y="34"/>
                    </a:lnTo>
                    <a:lnTo>
                      <a:pt x="71" y="35"/>
                    </a:lnTo>
                    <a:lnTo>
                      <a:pt x="71" y="35"/>
                    </a:lnTo>
                    <a:lnTo>
                      <a:pt x="71" y="37"/>
                    </a:lnTo>
                    <a:lnTo>
                      <a:pt x="69" y="38"/>
                    </a:lnTo>
                    <a:lnTo>
                      <a:pt x="69" y="38"/>
                    </a:lnTo>
                    <a:lnTo>
                      <a:pt x="68" y="39"/>
                    </a:lnTo>
                    <a:lnTo>
                      <a:pt x="68" y="39"/>
                    </a:lnTo>
                    <a:lnTo>
                      <a:pt x="68" y="42"/>
                    </a:lnTo>
                    <a:lnTo>
                      <a:pt x="68" y="42"/>
                    </a:lnTo>
                    <a:lnTo>
                      <a:pt x="65" y="45"/>
                    </a:lnTo>
                    <a:lnTo>
                      <a:pt x="65" y="45"/>
                    </a:lnTo>
                    <a:lnTo>
                      <a:pt x="67" y="46"/>
                    </a:lnTo>
                    <a:lnTo>
                      <a:pt x="67" y="46"/>
                    </a:lnTo>
                    <a:lnTo>
                      <a:pt x="67" y="47"/>
                    </a:lnTo>
                    <a:lnTo>
                      <a:pt x="68" y="47"/>
                    </a:lnTo>
                    <a:lnTo>
                      <a:pt x="68" y="47"/>
                    </a:lnTo>
                    <a:lnTo>
                      <a:pt x="67" y="50"/>
                    </a:lnTo>
                    <a:lnTo>
                      <a:pt x="65" y="51"/>
                    </a:lnTo>
                    <a:lnTo>
                      <a:pt x="65" y="51"/>
                    </a:lnTo>
                    <a:lnTo>
                      <a:pt x="63" y="53"/>
                    </a:lnTo>
                    <a:lnTo>
                      <a:pt x="63" y="53"/>
                    </a:lnTo>
                    <a:lnTo>
                      <a:pt x="63" y="56"/>
                    </a:lnTo>
                    <a:lnTo>
                      <a:pt x="63" y="56"/>
                    </a:lnTo>
                    <a:lnTo>
                      <a:pt x="63" y="58"/>
                    </a:lnTo>
                    <a:lnTo>
                      <a:pt x="61" y="60"/>
                    </a:lnTo>
                    <a:lnTo>
                      <a:pt x="61" y="60"/>
                    </a:lnTo>
                    <a:lnTo>
                      <a:pt x="60" y="60"/>
                    </a:lnTo>
                    <a:lnTo>
                      <a:pt x="60" y="60"/>
                    </a:lnTo>
                    <a:lnTo>
                      <a:pt x="57" y="62"/>
                    </a:lnTo>
                    <a:lnTo>
                      <a:pt x="57" y="62"/>
                    </a:lnTo>
                    <a:lnTo>
                      <a:pt x="55" y="63"/>
                    </a:lnTo>
                    <a:lnTo>
                      <a:pt x="55" y="63"/>
                    </a:lnTo>
                    <a:lnTo>
                      <a:pt x="51" y="64"/>
                    </a:lnTo>
                    <a:lnTo>
                      <a:pt x="51" y="64"/>
                    </a:lnTo>
                    <a:lnTo>
                      <a:pt x="49" y="64"/>
                    </a:lnTo>
                    <a:lnTo>
                      <a:pt x="49" y="66"/>
                    </a:lnTo>
                    <a:lnTo>
                      <a:pt x="52" y="66"/>
                    </a:lnTo>
                    <a:lnTo>
                      <a:pt x="52" y="66"/>
                    </a:lnTo>
                    <a:lnTo>
                      <a:pt x="56" y="64"/>
                    </a:lnTo>
                    <a:lnTo>
                      <a:pt x="60" y="64"/>
                    </a:lnTo>
                    <a:lnTo>
                      <a:pt x="60" y="64"/>
                    </a:lnTo>
                    <a:lnTo>
                      <a:pt x="61" y="67"/>
                    </a:lnTo>
                    <a:lnTo>
                      <a:pt x="63" y="68"/>
                    </a:lnTo>
                    <a:lnTo>
                      <a:pt x="63" y="68"/>
                    </a:lnTo>
                    <a:lnTo>
                      <a:pt x="63" y="74"/>
                    </a:lnTo>
                    <a:lnTo>
                      <a:pt x="63" y="74"/>
                    </a:lnTo>
                    <a:lnTo>
                      <a:pt x="63" y="76"/>
                    </a:lnTo>
                    <a:lnTo>
                      <a:pt x="61" y="79"/>
                    </a:lnTo>
                    <a:lnTo>
                      <a:pt x="61" y="79"/>
                    </a:lnTo>
                    <a:lnTo>
                      <a:pt x="59" y="79"/>
                    </a:lnTo>
                    <a:lnTo>
                      <a:pt x="55" y="79"/>
                    </a:lnTo>
                    <a:lnTo>
                      <a:pt x="55" y="79"/>
                    </a:lnTo>
                    <a:lnTo>
                      <a:pt x="48" y="79"/>
                    </a:lnTo>
                    <a:lnTo>
                      <a:pt x="48" y="79"/>
                    </a:lnTo>
                    <a:lnTo>
                      <a:pt x="49" y="80"/>
                    </a:lnTo>
                    <a:lnTo>
                      <a:pt x="49" y="80"/>
                    </a:lnTo>
                    <a:lnTo>
                      <a:pt x="49" y="80"/>
                    </a:lnTo>
                    <a:lnTo>
                      <a:pt x="53" y="83"/>
                    </a:lnTo>
                    <a:lnTo>
                      <a:pt x="53" y="83"/>
                    </a:lnTo>
                    <a:lnTo>
                      <a:pt x="55" y="86"/>
                    </a:lnTo>
                    <a:lnTo>
                      <a:pt x="53" y="88"/>
                    </a:lnTo>
                    <a:lnTo>
                      <a:pt x="53" y="88"/>
                    </a:lnTo>
                    <a:lnTo>
                      <a:pt x="49" y="91"/>
                    </a:lnTo>
                    <a:lnTo>
                      <a:pt x="49" y="91"/>
                    </a:lnTo>
                    <a:lnTo>
                      <a:pt x="47" y="92"/>
                    </a:lnTo>
                    <a:lnTo>
                      <a:pt x="47" y="92"/>
                    </a:lnTo>
                    <a:lnTo>
                      <a:pt x="43" y="92"/>
                    </a:lnTo>
                    <a:lnTo>
                      <a:pt x="40" y="91"/>
                    </a:lnTo>
                    <a:lnTo>
                      <a:pt x="40" y="91"/>
                    </a:lnTo>
                    <a:lnTo>
                      <a:pt x="37" y="88"/>
                    </a:lnTo>
                    <a:lnTo>
                      <a:pt x="36" y="86"/>
                    </a:lnTo>
                    <a:lnTo>
                      <a:pt x="36" y="86"/>
                    </a:lnTo>
                    <a:lnTo>
                      <a:pt x="35" y="84"/>
                    </a:lnTo>
                    <a:lnTo>
                      <a:pt x="36" y="83"/>
                    </a:lnTo>
                    <a:lnTo>
                      <a:pt x="36" y="80"/>
                    </a:lnTo>
                    <a:lnTo>
                      <a:pt x="36" y="80"/>
                    </a:lnTo>
                    <a:lnTo>
                      <a:pt x="36" y="78"/>
                    </a:lnTo>
                    <a:lnTo>
                      <a:pt x="36" y="78"/>
                    </a:lnTo>
                    <a:lnTo>
                      <a:pt x="39" y="75"/>
                    </a:lnTo>
                    <a:lnTo>
                      <a:pt x="39" y="75"/>
                    </a:lnTo>
                    <a:lnTo>
                      <a:pt x="43" y="72"/>
                    </a:lnTo>
                    <a:lnTo>
                      <a:pt x="43" y="72"/>
                    </a:lnTo>
                    <a:lnTo>
                      <a:pt x="39" y="72"/>
                    </a:lnTo>
                    <a:lnTo>
                      <a:pt x="36" y="74"/>
                    </a:lnTo>
                    <a:lnTo>
                      <a:pt x="36" y="74"/>
                    </a:lnTo>
                    <a:lnTo>
                      <a:pt x="33" y="75"/>
                    </a:lnTo>
                    <a:lnTo>
                      <a:pt x="31" y="78"/>
                    </a:lnTo>
                    <a:lnTo>
                      <a:pt x="31" y="78"/>
                    </a:lnTo>
                    <a:lnTo>
                      <a:pt x="29" y="82"/>
                    </a:lnTo>
                    <a:lnTo>
                      <a:pt x="31" y="86"/>
                    </a:lnTo>
                    <a:lnTo>
                      <a:pt x="31" y="86"/>
                    </a:lnTo>
                    <a:lnTo>
                      <a:pt x="32" y="88"/>
                    </a:lnTo>
                    <a:lnTo>
                      <a:pt x="35" y="90"/>
                    </a:lnTo>
                    <a:lnTo>
                      <a:pt x="35" y="90"/>
                    </a:lnTo>
                    <a:lnTo>
                      <a:pt x="36" y="92"/>
                    </a:lnTo>
                    <a:lnTo>
                      <a:pt x="36" y="96"/>
                    </a:lnTo>
                    <a:lnTo>
                      <a:pt x="36" y="96"/>
                    </a:lnTo>
                    <a:lnTo>
                      <a:pt x="36" y="97"/>
                    </a:lnTo>
                    <a:lnTo>
                      <a:pt x="33" y="99"/>
                    </a:lnTo>
                    <a:lnTo>
                      <a:pt x="33" y="99"/>
                    </a:lnTo>
                    <a:lnTo>
                      <a:pt x="29" y="97"/>
                    </a:lnTo>
                    <a:lnTo>
                      <a:pt x="29" y="97"/>
                    </a:lnTo>
                    <a:lnTo>
                      <a:pt x="28" y="97"/>
                    </a:lnTo>
                    <a:lnTo>
                      <a:pt x="28" y="99"/>
                    </a:lnTo>
                    <a:lnTo>
                      <a:pt x="29" y="100"/>
                    </a:lnTo>
                    <a:lnTo>
                      <a:pt x="29" y="100"/>
                    </a:lnTo>
                    <a:lnTo>
                      <a:pt x="31" y="104"/>
                    </a:lnTo>
                    <a:lnTo>
                      <a:pt x="31" y="104"/>
                    </a:lnTo>
                    <a:lnTo>
                      <a:pt x="29" y="105"/>
                    </a:lnTo>
                    <a:lnTo>
                      <a:pt x="28" y="107"/>
                    </a:lnTo>
                    <a:lnTo>
                      <a:pt x="28" y="107"/>
                    </a:lnTo>
                    <a:lnTo>
                      <a:pt x="25" y="108"/>
                    </a:lnTo>
                    <a:lnTo>
                      <a:pt x="25" y="109"/>
                    </a:lnTo>
                    <a:lnTo>
                      <a:pt x="25" y="109"/>
                    </a:lnTo>
                    <a:lnTo>
                      <a:pt x="24" y="109"/>
                    </a:lnTo>
                    <a:lnTo>
                      <a:pt x="23" y="109"/>
                    </a:lnTo>
                    <a:lnTo>
                      <a:pt x="23" y="109"/>
                    </a:lnTo>
                    <a:lnTo>
                      <a:pt x="20" y="109"/>
                    </a:lnTo>
                    <a:lnTo>
                      <a:pt x="20" y="111"/>
                    </a:lnTo>
                    <a:lnTo>
                      <a:pt x="20" y="111"/>
                    </a:lnTo>
                    <a:lnTo>
                      <a:pt x="19" y="113"/>
                    </a:lnTo>
                    <a:lnTo>
                      <a:pt x="19" y="116"/>
                    </a:lnTo>
                    <a:lnTo>
                      <a:pt x="19" y="116"/>
                    </a:lnTo>
                    <a:lnTo>
                      <a:pt x="16" y="116"/>
                    </a:lnTo>
                    <a:lnTo>
                      <a:pt x="16" y="116"/>
                    </a:lnTo>
                    <a:lnTo>
                      <a:pt x="14" y="117"/>
                    </a:lnTo>
                    <a:lnTo>
                      <a:pt x="14" y="117"/>
                    </a:lnTo>
                    <a:lnTo>
                      <a:pt x="11" y="120"/>
                    </a:lnTo>
                    <a:lnTo>
                      <a:pt x="11" y="120"/>
                    </a:lnTo>
                    <a:lnTo>
                      <a:pt x="10" y="120"/>
                    </a:lnTo>
                    <a:lnTo>
                      <a:pt x="10" y="120"/>
                    </a:lnTo>
                    <a:lnTo>
                      <a:pt x="10" y="120"/>
                    </a:lnTo>
                    <a:lnTo>
                      <a:pt x="7" y="119"/>
                    </a:lnTo>
                    <a:lnTo>
                      <a:pt x="7" y="119"/>
                    </a:lnTo>
                    <a:lnTo>
                      <a:pt x="6" y="115"/>
                    </a:lnTo>
                    <a:lnTo>
                      <a:pt x="6" y="115"/>
                    </a:lnTo>
                    <a:lnTo>
                      <a:pt x="3" y="112"/>
                    </a:lnTo>
                    <a:lnTo>
                      <a:pt x="2" y="111"/>
                    </a:lnTo>
                    <a:lnTo>
                      <a:pt x="2" y="108"/>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38" name="Freeform 103">
                <a:extLst>
                  <a:ext uri="{FF2B5EF4-FFF2-40B4-BE49-F238E27FC236}">
                    <a16:creationId xmlns:a16="http://schemas.microsoft.com/office/drawing/2014/main" id="{B39BEB1A-A636-4824-A345-B99EF75C333C}"/>
                  </a:ext>
                </a:extLst>
              </p:cNvPr>
              <p:cNvSpPr>
                <a:spLocks/>
              </p:cNvSpPr>
              <p:nvPr/>
            </p:nvSpPr>
            <p:spPr bwMode="auto">
              <a:xfrm>
                <a:off x="4062298" y="3626886"/>
                <a:ext cx="74917" cy="53787"/>
              </a:xfrm>
              <a:custGeom>
                <a:avLst/>
                <a:gdLst>
                  <a:gd name="T0" fmla="*/ 26 w 39"/>
                  <a:gd name="T1" fmla="*/ 0 h 28"/>
                  <a:gd name="T2" fmla="*/ 23 w 39"/>
                  <a:gd name="T3" fmla="*/ 3 h 28"/>
                  <a:gd name="T4" fmla="*/ 20 w 39"/>
                  <a:gd name="T5" fmla="*/ 5 h 28"/>
                  <a:gd name="T6" fmla="*/ 19 w 39"/>
                  <a:gd name="T7" fmla="*/ 5 h 28"/>
                  <a:gd name="T8" fmla="*/ 18 w 39"/>
                  <a:gd name="T9" fmla="*/ 4 h 28"/>
                  <a:gd name="T10" fmla="*/ 16 w 39"/>
                  <a:gd name="T11" fmla="*/ 4 h 28"/>
                  <a:gd name="T12" fmla="*/ 14 w 39"/>
                  <a:gd name="T13" fmla="*/ 5 h 28"/>
                  <a:gd name="T14" fmla="*/ 12 w 39"/>
                  <a:gd name="T15" fmla="*/ 7 h 28"/>
                  <a:gd name="T16" fmla="*/ 10 w 39"/>
                  <a:gd name="T17" fmla="*/ 8 h 28"/>
                  <a:gd name="T18" fmla="*/ 8 w 39"/>
                  <a:gd name="T19" fmla="*/ 5 h 28"/>
                  <a:gd name="T20" fmla="*/ 6 w 39"/>
                  <a:gd name="T21" fmla="*/ 5 h 28"/>
                  <a:gd name="T22" fmla="*/ 4 w 39"/>
                  <a:gd name="T23" fmla="*/ 7 h 28"/>
                  <a:gd name="T24" fmla="*/ 0 w 39"/>
                  <a:gd name="T25" fmla="*/ 9 h 28"/>
                  <a:gd name="T26" fmla="*/ 0 w 39"/>
                  <a:gd name="T27" fmla="*/ 12 h 28"/>
                  <a:gd name="T28" fmla="*/ 0 w 39"/>
                  <a:gd name="T29" fmla="*/ 13 h 28"/>
                  <a:gd name="T30" fmla="*/ 4 w 39"/>
                  <a:gd name="T31" fmla="*/ 18 h 28"/>
                  <a:gd name="T32" fmla="*/ 4 w 39"/>
                  <a:gd name="T33" fmla="*/ 18 h 28"/>
                  <a:gd name="T34" fmla="*/ 6 w 39"/>
                  <a:gd name="T35" fmla="*/ 18 h 28"/>
                  <a:gd name="T36" fmla="*/ 8 w 39"/>
                  <a:gd name="T37" fmla="*/ 17 h 28"/>
                  <a:gd name="T38" fmla="*/ 10 w 39"/>
                  <a:gd name="T39" fmla="*/ 17 h 28"/>
                  <a:gd name="T40" fmla="*/ 11 w 39"/>
                  <a:gd name="T41" fmla="*/ 18 h 28"/>
                  <a:gd name="T42" fmla="*/ 12 w 39"/>
                  <a:gd name="T43" fmla="*/ 20 h 28"/>
                  <a:gd name="T44" fmla="*/ 14 w 39"/>
                  <a:gd name="T45" fmla="*/ 21 h 28"/>
                  <a:gd name="T46" fmla="*/ 15 w 39"/>
                  <a:gd name="T47" fmla="*/ 21 h 28"/>
                  <a:gd name="T48" fmla="*/ 16 w 39"/>
                  <a:gd name="T49" fmla="*/ 24 h 28"/>
                  <a:gd name="T50" fmla="*/ 16 w 39"/>
                  <a:gd name="T51" fmla="*/ 26 h 28"/>
                  <a:gd name="T52" fmla="*/ 18 w 39"/>
                  <a:gd name="T53" fmla="*/ 26 h 28"/>
                  <a:gd name="T54" fmla="*/ 20 w 39"/>
                  <a:gd name="T55" fmla="*/ 26 h 28"/>
                  <a:gd name="T56" fmla="*/ 23 w 39"/>
                  <a:gd name="T57" fmla="*/ 26 h 28"/>
                  <a:gd name="T58" fmla="*/ 28 w 39"/>
                  <a:gd name="T59" fmla="*/ 28 h 28"/>
                  <a:gd name="T60" fmla="*/ 30 w 39"/>
                  <a:gd name="T61" fmla="*/ 25 h 28"/>
                  <a:gd name="T62" fmla="*/ 30 w 39"/>
                  <a:gd name="T63" fmla="*/ 22 h 28"/>
                  <a:gd name="T64" fmla="*/ 27 w 39"/>
                  <a:gd name="T65" fmla="*/ 22 h 28"/>
                  <a:gd name="T66" fmla="*/ 24 w 39"/>
                  <a:gd name="T67" fmla="*/ 22 h 28"/>
                  <a:gd name="T68" fmla="*/ 19 w 39"/>
                  <a:gd name="T69" fmla="*/ 20 h 28"/>
                  <a:gd name="T70" fmla="*/ 20 w 39"/>
                  <a:gd name="T71" fmla="*/ 18 h 28"/>
                  <a:gd name="T72" fmla="*/ 27 w 39"/>
                  <a:gd name="T73" fmla="*/ 18 h 28"/>
                  <a:gd name="T74" fmla="*/ 31 w 39"/>
                  <a:gd name="T75" fmla="*/ 20 h 28"/>
                  <a:gd name="T76" fmla="*/ 34 w 39"/>
                  <a:gd name="T77" fmla="*/ 17 h 28"/>
                  <a:gd name="T78" fmla="*/ 32 w 39"/>
                  <a:gd name="T79" fmla="*/ 16 h 28"/>
                  <a:gd name="T80" fmla="*/ 31 w 39"/>
                  <a:gd name="T81" fmla="*/ 13 h 28"/>
                  <a:gd name="T82" fmla="*/ 28 w 39"/>
                  <a:gd name="T83" fmla="*/ 9 h 28"/>
                  <a:gd name="T84" fmla="*/ 27 w 39"/>
                  <a:gd name="T85" fmla="*/ 8 h 28"/>
                  <a:gd name="T86" fmla="*/ 28 w 39"/>
                  <a:gd name="T87" fmla="*/ 7 h 28"/>
                  <a:gd name="T88" fmla="*/ 30 w 39"/>
                  <a:gd name="T89" fmla="*/ 8 h 28"/>
                  <a:gd name="T90" fmla="*/ 31 w 39"/>
                  <a:gd name="T91" fmla="*/ 9 h 28"/>
                  <a:gd name="T92" fmla="*/ 35 w 39"/>
                  <a:gd name="T93" fmla="*/ 12 h 28"/>
                  <a:gd name="T94" fmla="*/ 38 w 39"/>
                  <a:gd name="T95" fmla="*/ 10 h 28"/>
                  <a:gd name="T96" fmla="*/ 39 w 39"/>
                  <a:gd name="T97" fmla="*/ 7 h 28"/>
                  <a:gd name="T98" fmla="*/ 36 w 39"/>
                  <a:gd name="T99" fmla="*/ 5 h 28"/>
                  <a:gd name="T100" fmla="*/ 34 w 39"/>
                  <a:gd name="T101" fmla="*/ 5 h 28"/>
                  <a:gd name="T102" fmla="*/ 30 w 39"/>
                  <a:gd name="T103" fmla="*/ 1 h 28"/>
                  <a:gd name="T104" fmla="*/ 26 w 39"/>
                  <a:gd name="T10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9" h="28">
                    <a:moveTo>
                      <a:pt x="26" y="0"/>
                    </a:moveTo>
                    <a:lnTo>
                      <a:pt x="26" y="0"/>
                    </a:lnTo>
                    <a:lnTo>
                      <a:pt x="24" y="0"/>
                    </a:lnTo>
                    <a:lnTo>
                      <a:pt x="23" y="3"/>
                    </a:lnTo>
                    <a:lnTo>
                      <a:pt x="23" y="3"/>
                    </a:lnTo>
                    <a:lnTo>
                      <a:pt x="20" y="5"/>
                    </a:lnTo>
                    <a:lnTo>
                      <a:pt x="20" y="5"/>
                    </a:lnTo>
                    <a:lnTo>
                      <a:pt x="19" y="5"/>
                    </a:lnTo>
                    <a:lnTo>
                      <a:pt x="19" y="4"/>
                    </a:lnTo>
                    <a:lnTo>
                      <a:pt x="18" y="4"/>
                    </a:lnTo>
                    <a:lnTo>
                      <a:pt x="16" y="4"/>
                    </a:lnTo>
                    <a:lnTo>
                      <a:pt x="16" y="4"/>
                    </a:lnTo>
                    <a:lnTo>
                      <a:pt x="15" y="4"/>
                    </a:lnTo>
                    <a:lnTo>
                      <a:pt x="14" y="5"/>
                    </a:lnTo>
                    <a:lnTo>
                      <a:pt x="14" y="5"/>
                    </a:lnTo>
                    <a:lnTo>
                      <a:pt x="12" y="7"/>
                    </a:lnTo>
                    <a:lnTo>
                      <a:pt x="10" y="8"/>
                    </a:lnTo>
                    <a:lnTo>
                      <a:pt x="10" y="8"/>
                    </a:lnTo>
                    <a:lnTo>
                      <a:pt x="10" y="5"/>
                    </a:lnTo>
                    <a:lnTo>
                      <a:pt x="8" y="5"/>
                    </a:lnTo>
                    <a:lnTo>
                      <a:pt x="8" y="5"/>
                    </a:lnTo>
                    <a:lnTo>
                      <a:pt x="6" y="5"/>
                    </a:lnTo>
                    <a:lnTo>
                      <a:pt x="4" y="7"/>
                    </a:lnTo>
                    <a:lnTo>
                      <a:pt x="4" y="7"/>
                    </a:lnTo>
                    <a:lnTo>
                      <a:pt x="3" y="8"/>
                    </a:lnTo>
                    <a:lnTo>
                      <a:pt x="0" y="9"/>
                    </a:lnTo>
                    <a:lnTo>
                      <a:pt x="0" y="9"/>
                    </a:lnTo>
                    <a:lnTo>
                      <a:pt x="0" y="12"/>
                    </a:lnTo>
                    <a:lnTo>
                      <a:pt x="0" y="13"/>
                    </a:lnTo>
                    <a:lnTo>
                      <a:pt x="0" y="13"/>
                    </a:lnTo>
                    <a:lnTo>
                      <a:pt x="2" y="16"/>
                    </a:lnTo>
                    <a:lnTo>
                      <a:pt x="4" y="18"/>
                    </a:lnTo>
                    <a:lnTo>
                      <a:pt x="4" y="18"/>
                    </a:lnTo>
                    <a:lnTo>
                      <a:pt x="4" y="18"/>
                    </a:lnTo>
                    <a:lnTo>
                      <a:pt x="6" y="18"/>
                    </a:lnTo>
                    <a:lnTo>
                      <a:pt x="6" y="18"/>
                    </a:lnTo>
                    <a:lnTo>
                      <a:pt x="6" y="17"/>
                    </a:lnTo>
                    <a:lnTo>
                      <a:pt x="8" y="17"/>
                    </a:lnTo>
                    <a:lnTo>
                      <a:pt x="8" y="17"/>
                    </a:lnTo>
                    <a:lnTo>
                      <a:pt x="10" y="17"/>
                    </a:lnTo>
                    <a:lnTo>
                      <a:pt x="10" y="17"/>
                    </a:lnTo>
                    <a:lnTo>
                      <a:pt x="11" y="18"/>
                    </a:lnTo>
                    <a:lnTo>
                      <a:pt x="11" y="18"/>
                    </a:lnTo>
                    <a:lnTo>
                      <a:pt x="12" y="20"/>
                    </a:lnTo>
                    <a:lnTo>
                      <a:pt x="12" y="20"/>
                    </a:lnTo>
                    <a:lnTo>
                      <a:pt x="14" y="21"/>
                    </a:lnTo>
                    <a:lnTo>
                      <a:pt x="15" y="21"/>
                    </a:lnTo>
                    <a:lnTo>
                      <a:pt x="15" y="21"/>
                    </a:lnTo>
                    <a:lnTo>
                      <a:pt x="16" y="22"/>
                    </a:lnTo>
                    <a:lnTo>
                      <a:pt x="16" y="24"/>
                    </a:lnTo>
                    <a:lnTo>
                      <a:pt x="16" y="24"/>
                    </a:lnTo>
                    <a:lnTo>
                      <a:pt x="16" y="26"/>
                    </a:lnTo>
                    <a:lnTo>
                      <a:pt x="16" y="26"/>
                    </a:lnTo>
                    <a:lnTo>
                      <a:pt x="18" y="26"/>
                    </a:lnTo>
                    <a:lnTo>
                      <a:pt x="20" y="26"/>
                    </a:lnTo>
                    <a:lnTo>
                      <a:pt x="20" y="26"/>
                    </a:lnTo>
                    <a:lnTo>
                      <a:pt x="23" y="26"/>
                    </a:lnTo>
                    <a:lnTo>
                      <a:pt x="23" y="26"/>
                    </a:lnTo>
                    <a:lnTo>
                      <a:pt x="26" y="28"/>
                    </a:lnTo>
                    <a:lnTo>
                      <a:pt x="28" y="28"/>
                    </a:lnTo>
                    <a:lnTo>
                      <a:pt x="28" y="28"/>
                    </a:lnTo>
                    <a:lnTo>
                      <a:pt x="30" y="25"/>
                    </a:lnTo>
                    <a:lnTo>
                      <a:pt x="31" y="24"/>
                    </a:lnTo>
                    <a:lnTo>
                      <a:pt x="30" y="22"/>
                    </a:lnTo>
                    <a:lnTo>
                      <a:pt x="30" y="22"/>
                    </a:lnTo>
                    <a:lnTo>
                      <a:pt x="27" y="22"/>
                    </a:lnTo>
                    <a:lnTo>
                      <a:pt x="24" y="22"/>
                    </a:lnTo>
                    <a:lnTo>
                      <a:pt x="24" y="22"/>
                    </a:lnTo>
                    <a:lnTo>
                      <a:pt x="20" y="21"/>
                    </a:lnTo>
                    <a:lnTo>
                      <a:pt x="19" y="20"/>
                    </a:lnTo>
                    <a:lnTo>
                      <a:pt x="19" y="20"/>
                    </a:lnTo>
                    <a:lnTo>
                      <a:pt x="20" y="18"/>
                    </a:lnTo>
                    <a:lnTo>
                      <a:pt x="22" y="18"/>
                    </a:lnTo>
                    <a:lnTo>
                      <a:pt x="27" y="18"/>
                    </a:lnTo>
                    <a:lnTo>
                      <a:pt x="27" y="18"/>
                    </a:lnTo>
                    <a:lnTo>
                      <a:pt x="31" y="20"/>
                    </a:lnTo>
                    <a:lnTo>
                      <a:pt x="32" y="18"/>
                    </a:lnTo>
                    <a:lnTo>
                      <a:pt x="34" y="17"/>
                    </a:lnTo>
                    <a:lnTo>
                      <a:pt x="34" y="17"/>
                    </a:lnTo>
                    <a:lnTo>
                      <a:pt x="32" y="16"/>
                    </a:lnTo>
                    <a:lnTo>
                      <a:pt x="31" y="13"/>
                    </a:lnTo>
                    <a:lnTo>
                      <a:pt x="31" y="13"/>
                    </a:lnTo>
                    <a:lnTo>
                      <a:pt x="28" y="9"/>
                    </a:lnTo>
                    <a:lnTo>
                      <a:pt x="28" y="9"/>
                    </a:lnTo>
                    <a:lnTo>
                      <a:pt x="27" y="8"/>
                    </a:lnTo>
                    <a:lnTo>
                      <a:pt x="27" y="8"/>
                    </a:lnTo>
                    <a:lnTo>
                      <a:pt x="27" y="7"/>
                    </a:lnTo>
                    <a:lnTo>
                      <a:pt x="28" y="7"/>
                    </a:lnTo>
                    <a:lnTo>
                      <a:pt x="28" y="7"/>
                    </a:lnTo>
                    <a:lnTo>
                      <a:pt x="30" y="8"/>
                    </a:lnTo>
                    <a:lnTo>
                      <a:pt x="31" y="9"/>
                    </a:lnTo>
                    <a:lnTo>
                      <a:pt x="31" y="9"/>
                    </a:lnTo>
                    <a:lnTo>
                      <a:pt x="35" y="12"/>
                    </a:lnTo>
                    <a:lnTo>
                      <a:pt x="35" y="12"/>
                    </a:lnTo>
                    <a:lnTo>
                      <a:pt x="36" y="10"/>
                    </a:lnTo>
                    <a:lnTo>
                      <a:pt x="38" y="10"/>
                    </a:lnTo>
                    <a:lnTo>
                      <a:pt x="39" y="8"/>
                    </a:lnTo>
                    <a:lnTo>
                      <a:pt x="39" y="7"/>
                    </a:lnTo>
                    <a:lnTo>
                      <a:pt x="39" y="7"/>
                    </a:lnTo>
                    <a:lnTo>
                      <a:pt x="36" y="5"/>
                    </a:lnTo>
                    <a:lnTo>
                      <a:pt x="34" y="5"/>
                    </a:lnTo>
                    <a:lnTo>
                      <a:pt x="34" y="5"/>
                    </a:lnTo>
                    <a:lnTo>
                      <a:pt x="32" y="4"/>
                    </a:lnTo>
                    <a:lnTo>
                      <a:pt x="30" y="1"/>
                    </a:lnTo>
                    <a:lnTo>
                      <a:pt x="28" y="0"/>
                    </a:lnTo>
                    <a:lnTo>
                      <a:pt x="26" y="0"/>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39" name="Freeform 104">
                <a:extLst>
                  <a:ext uri="{FF2B5EF4-FFF2-40B4-BE49-F238E27FC236}">
                    <a16:creationId xmlns:a16="http://schemas.microsoft.com/office/drawing/2014/main" id="{15DBA7C6-2EAA-4D44-B5E7-45BEE511B707}"/>
                  </a:ext>
                </a:extLst>
              </p:cNvPr>
              <p:cNvSpPr>
                <a:spLocks/>
              </p:cNvSpPr>
              <p:nvPr/>
            </p:nvSpPr>
            <p:spPr bwMode="auto">
              <a:xfrm>
                <a:off x="4062298" y="3626886"/>
                <a:ext cx="74917" cy="53787"/>
              </a:xfrm>
              <a:custGeom>
                <a:avLst/>
                <a:gdLst>
                  <a:gd name="T0" fmla="*/ 26 w 39"/>
                  <a:gd name="T1" fmla="*/ 0 h 28"/>
                  <a:gd name="T2" fmla="*/ 23 w 39"/>
                  <a:gd name="T3" fmla="*/ 3 h 28"/>
                  <a:gd name="T4" fmla="*/ 20 w 39"/>
                  <a:gd name="T5" fmla="*/ 5 h 28"/>
                  <a:gd name="T6" fmla="*/ 19 w 39"/>
                  <a:gd name="T7" fmla="*/ 5 h 28"/>
                  <a:gd name="T8" fmla="*/ 18 w 39"/>
                  <a:gd name="T9" fmla="*/ 4 h 28"/>
                  <a:gd name="T10" fmla="*/ 16 w 39"/>
                  <a:gd name="T11" fmla="*/ 4 h 28"/>
                  <a:gd name="T12" fmla="*/ 14 w 39"/>
                  <a:gd name="T13" fmla="*/ 5 h 28"/>
                  <a:gd name="T14" fmla="*/ 12 w 39"/>
                  <a:gd name="T15" fmla="*/ 7 h 28"/>
                  <a:gd name="T16" fmla="*/ 10 w 39"/>
                  <a:gd name="T17" fmla="*/ 8 h 28"/>
                  <a:gd name="T18" fmla="*/ 8 w 39"/>
                  <a:gd name="T19" fmla="*/ 5 h 28"/>
                  <a:gd name="T20" fmla="*/ 6 w 39"/>
                  <a:gd name="T21" fmla="*/ 5 h 28"/>
                  <a:gd name="T22" fmla="*/ 4 w 39"/>
                  <a:gd name="T23" fmla="*/ 7 h 28"/>
                  <a:gd name="T24" fmla="*/ 0 w 39"/>
                  <a:gd name="T25" fmla="*/ 9 h 28"/>
                  <a:gd name="T26" fmla="*/ 0 w 39"/>
                  <a:gd name="T27" fmla="*/ 12 h 28"/>
                  <a:gd name="T28" fmla="*/ 0 w 39"/>
                  <a:gd name="T29" fmla="*/ 13 h 28"/>
                  <a:gd name="T30" fmla="*/ 4 w 39"/>
                  <a:gd name="T31" fmla="*/ 18 h 28"/>
                  <a:gd name="T32" fmla="*/ 4 w 39"/>
                  <a:gd name="T33" fmla="*/ 18 h 28"/>
                  <a:gd name="T34" fmla="*/ 6 w 39"/>
                  <a:gd name="T35" fmla="*/ 18 h 28"/>
                  <a:gd name="T36" fmla="*/ 8 w 39"/>
                  <a:gd name="T37" fmla="*/ 17 h 28"/>
                  <a:gd name="T38" fmla="*/ 10 w 39"/>
                  <a:gd name="T39" fmla="*/ 17 h 28"/>
                  <a:gd name="T40" fmla="*/ 11 w 39"/>
                  <a:gd name="T41" fmla="*/ 18 h 28"/>
                  <a:gd name="T42" fmla="*/ 12 w 39"/>
                  <a:gd name="T43" fmla="*/ 20 h 28"/>
                  <a:gd name="T44" fmla="*/ 14 w 39"/>
                  <a:gd name="T45" fmla="*/ 21 h 28"/>
                  <a:gd name="T46" fmla="*/ 15 w 39"/>
                  <a:gd name="T47" fmla="*/ 21 h 28"/>
                  <a:gd name="T48" fmla="*/ 16 w 39"/>
                  <a:gd name="T49" fmla="*/ 24 h 28"/>
                  <a:gd name="T50" fmla="*/ 16 w 39"/>
                  <a:gd name="T51" fmla="*/ 26 h 28"/>
                  <a:gd name="T52" fmla="*/ 18 w 39"/>
                  <a:gd name="T53" fmla="*/ 26 h 28"/>
                  <a:gd name="T54" fmla="*/ 20 w 39"/>
                  <a:gd name="T55" fmla="*/ 26 h 28"/>
                  <a:gd name="T56" fmla="*/ 23 w 39"/>
                  <a:gd name="T57" fmla="*/ 26 h 28"/>
                  <a:gd name="T58" fmla="*/ 28 w 39"/>
                  <a:gd name="T59" fmla="*/ 28 h 28"/>
                  <a:gd name="T60" fmla="*/ 30 w 39"/>
                  <a:gd name="T61" fmla="*/ 25 h 28"/>
                  <a:gd name="T62" fmla="*/ 30 w 39"/>
                  <a:gd name="T63" fmla="*/ 22 h 28"/>
                  <a:gd name="T64" fmla="*/ 27 w 39"/>
                  <a:gd name="T65" fmla="*/ 22 h 28"/>
                  <a:gd name="T66" fmla="*/ 24 w 39"/>
                  <a:gd name="T67" fmla="*/ 22 h 28"/>
                  <a:gd name="T68" fmla="*/ 19 w 39"/>
                  <a:gd name="T69" fmla="*/ 20 h 28"/>
                  <a:gd name="T70" fmla="*/ 20 w 39"/>
                  <a:gd name="T71" fmla="*/ 18 h 28"/>
                  <a:gd name="T72" fmla="*/ 27 w 39"/>
                  <a:gd name="T73" fmla="*/ 18 h 28"/>
                  <a:gd name="T74" fmla="*/ 31 w 39"/>
                  <a:gd name="T75" fmla="*/ 20 h 28"/>
                  <a:gd name="T76" fmla="*/ 34 w 39"/>
                  <a:gd name="T77" fmla="*/ 17 h 28"/>
                  <a:gd name="T78" fmla="*/ 32 w 39"/>
                  <a:gd name="T79" fmla="*/ 16 h 28"/>
                  <a:gd name="T80" fmla="*/ 31 w 39"/>
                  <a:gd name="T81" fmla="*/ 13 h 28"/>
                  <a:gd name="T82" fmla="*/ 28 w 39"/>
                  <a:gd name="T83" fmla="*/ 9 h 28"/>
                  <a:gd name="T84" fmla="*/ 27 w 39"/>
                  <a:gd name="T85" fmla="*/ 8 h 28"/>
                  <a:gd name="T86" fmla="*/ 28 w 39"/>
                  <a:gd name="T87" fmla="*/ 7 h 28"/>
                  <a:gd name="T88" fmla="*/ 30 w 39"/>
                  <a:gd name="T89" fmla="*/ 8 h 28"/>
                  <a:gd name="T90" fmla="*/ 31 w 39"/>
                  <a:gd name="T91" fmla="*/ 9 h 28"/>
                  <a:gd name="T92" fmla="*/ 35 w 39"/>
                  <a:gd name="T93" fmla="*/ 12 h 28"/>
                  <a:gd name="T94" fmla="*/ 38 w 39"/>
                  <a:gd name="T95" fmla="*/ 10 h 28"/>
                  <a:gd name="T96" fmla="*/ 39 w 39"/>
                  <a:gd name="T97" fmla="*/ 7 h 28"/>
                  <a:gd name="T98" fmla="*/ 36 w 39"/>
                  <a:gd name="T99" fmla="*/ 5 h 28"/>
                  <a:gd name="T100" fmla="*/ 34 w 39"/>
                  <a:gd name="T101" fmla="*/ 5 h 28"/>
                  <a:gd name="T102" fmla="*/ 30 w 39"/>
                  <a:gd name="T103" fmla="*/ 1 h 28"/>
                  <a:gd name="T104" fmla="*/ 26 w 39"/>
                  <a:gd name="T10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9" h="28">
                    <a:moveTo>
                      <a:pt x="26" y="0"/>
                    </a:moveTo>
                    <a:lnTo>
                      <a:pt x="26" y="0"/>
                    </a:lnTo>
                    <a:lnTo>
                      <a:pt x="24" y="0"/>
                    </a:lnTo>
                    <a:lnTo>
                      <a:pt x="23" y="3"/>
                    </a:lnTo>
                    <a:lnTo>
                      <a:pt x="23" y="3"/>
                    </a:lnTo>
                    <a:lnTo>
                      <a:pt x="20" y="5"/>
                    </a:lnTo>
                    <a:lnTo>
                      <a:pt x="20" y="5"/>
                    </a:lnTo>
                    <a:lnTo>
                      <a:pt x="19" y="5"/>
                    </a:lnTo>
                    <a:lnTo>
                      <a:pt x="19" y="4"/>
                    </a:lnTo>
                    <a:lnTo>
                      <a:pt x="18" y="4"/>
                    </a:lnTo>
                    <a:lnTo>
                      <a:pt x="16" y="4"/>
                    </a:lnTo>
                    <a:lnTo>
                      <a:pt x="16" y="4"/>
                    </a:lnTo>
                    <a:lnTo>
                      <a:pt x="15" y="4"/>
                    </a:lnTo>
                    <a:lnTo>
                      <a:pt x="14" y="5"/>
                    </a:lnTo>
                    <a:lnTo>
                      <a:pt x="14" y="5"/>
                    </a:lnTo>
                    <a:lnTo>
                      <a:pt x="12" y="7"/>
                    </a:lnTo>
                    <a:lnTo>
                      <a:pt x="10" y="8"/>
                    </a:lnTo>
                    <a:lnTo>
                      <a:pt x="10" y="8"/>
                    </a:lnTo>
                    <a:lnTo>
                      <a:pt x="10" y="5"/>
                    </a:lnTo>
                    <a:lnTo>
                      <a:pt x="8" y="5"/>
                    </a:lnTo>
                    <a:lnTo>
                      <a:pt x="8" y="5"/>
                    </a:lnTo>
                    <a:lnTo>
                      <a:pt x="6" y="5"/>
                    </a:lnTo>
                    <a:lnTo>
                      <a:pt x="4" y="7"/>
                    </a:lnTo>
                    <a:lnTo>
                      <a:pt x="4" y="7"/>
                    </a:lnTo>
                    <a:lnTo>
                      <a:pt x="3" y="8"/>
                    </a:lnTo>
                    <a:lnTo>
                      <a:pt x="0" y="9"/>
                    </a:lnTo>
                    <a:lnTo>
                      <a:pt x="0" y="9"/>
                    </a:lnTo>
                    <a:lnTo>
                      <a:pt x="0" y="12"/>
                    </a:lnTo>
                    <a:lnTo>
                      <a:pt x="0" y="13"/>
                    </a:lnTo>
                    <a:lnTo>
                      <a:pt x="0" y="13"/>
                    </a:lnTo>
                    <a:lnTo>
                      <a:pt x="2" y="16"/>
                    </a:lnTo>
                    <a:lnTo>
                      <a:pt x="4" y="18"/>
                    </a:lnTo>
                    <a:lnTo>
                      <a:pt x="4" y="18"/>
                    </a:lnTo>
                    <a:lnTo>
                      <a:pt x="4" y="18"/>
                    </a:lnTo>
                    <a:lnTo>
                      <a:pt x="6" y="18"/>
                    </a:lnTo>
                    <a:lnTo>
                      <a:pt x="6" y="18"/>
                    </a:lnTo>
                    <a:lnTo>
                      <a:pt x="6" y="17"/>
                    </a:lnTo>
                    <a:lnTo>
                      <a:pt x="8" y="17"/>
                    </a:lnTo>
                    <a:lnTo>
                      <a:pt x="8" y="17"/>
                    </a:lnTo>
                    <a:lnTo>
                      <a:pt x="10" y="17"/>
                    </a:lnTo>
                    <a:lnTo>
                      <a:pt x="10" y="17"/>
                    </a:lnTo>
                    <a:lnTo>
                      <a:pt x="11" y="18"/>
                    </a:lnTo>
                    <a:lnTo>
                      <a:pt x="11" y="18"/>
                    </a:lnTo>
                    <a:lnTo>
                      <a:pt x="12" y="20"/>
                    </a:lnTo>
                    <a:lnTo>
                      <a:pt x="12" y="20"/>
                    </a:lnTo>
                    <a:lnTo>
                      <a:pt x="14" y="21"/>
                    </a:lnTo>
                    <a:lnTo>
                      <a:pt x="15" y="21"/>
                    </a:lnTo>
                    <a:lnTo>
                      <a:pt x="15" y="21"/>
                    </a:lnTo>
                    <a:lnTo>
                      <a:pt x="16" y="22"/>
                    </a:lnTo>
                    <a:lnTo>
                      <a:pt x="16" y="24"/>
                    </a:lnTo>
                    <a:lnTo>
                      <a:pt x="16" y="24"/>
                    </a:lnTo>
                    <a:lnTo>
                      <a:pt x="16" y="26"/>
                    </a:lnTo>
                    <a:lnTo>
                      <a:pt x="16" y="26"/>
                    </a:lnTo>
                    <a:lnTo>
                      <a:pt x="18" y="26"/>
                    </a:lnTo>
                    <a:lnTo>
                      <a:pt x="20" y="26"/>
                    </a:lnTo>
                    <a:lnTo>
                      <a:pt x="20" y="26"/>
                    </a:lnTo>
                    <a:lnTo>
                      <a:pt x="23" y="26"/>
                    </a:lnTo>
                    <a:lnTo>
                      <a:pt x="23" y="26"/>
                    </a:lnTo>
                    <a:lnTo>
                      <a:pt x="26" y="28"/>
                    </a:lnTo>
                    <a:lnTo>
                      <a:pt x="28" y="28"/>
                    </a:lnTo>
                    <a:lnTo>
                      <a:pt x="28" y="28"/>
                    </a:lnTo>
                    <a:lnTo>
                      <a:pt x="30" y="25"/>
                    </a:lnTo>
                    <a:lnTo>
                      <a:pt x="31" y="24"/>
                    </a:lnTo>
                    <a:lnTo>
                      <a:pt x="30" y="22"/>
                    </a:lnTo>
                    <a:lnTo>
                      <a:pt x="30" y="22"/>
                    </a:lnTo>
                    <a:lnTo>
                      <a:pt x="27" y="22"/>
                    </a:lnTo>
                    <a:lnTo>
                      <a:pt x="24" y="22"/>
                    </a:lnTo>
                    <a:lnTo>
                      <a:pt x="24" y="22"/>
                    </a:lnTo>
                    <a:lnTo>
                      <a:pt x="20" y="21"/>
                    </a:lnTo>
                    <a:lnTo>
                      <a:pt x="19" y="20"/>
                    </a:lnTo>
                    <a:lnTo>
                      <a:pt x="19" y="20"/>
                    </a:lnTo>
                    <a:lnTo>
                      <a:pt x="20" y="18"/>
                    </a:lnTo>
                    <a:lnTo>
                      <a:pt x="22" y="18"/>
                    </a:lnTo>
                    <a:lnTo>
                      <a:pt x="27" y="18"/>
                    </a:lnTo>
                    <a:lnTo>
                      <a:pt x="27" y="18"/>
                    </a:lnTo>
                    <a:lnTo>
                      <a:pt x="31" y="20"/>
                    </a:lnTo>
                    <a:lnTo>
                      <a:pt x="32" y="18"/>
                    </a:lnTo>
                    <a:lnTo>
                      <a:pt x="34" y="17"/>
                    </a:lnTo>
                    <a:lnTo>
                      <a:pt x="34" y="17"/>
                    </a:lnTo>
                    <a:lnTo>
                      <a:pt x="32" y="16"/>
                    </a:lnTo>
                    <a:lnTo>
                      <a:pt x="31" y="13"/>
                    </a:lnTo>
                    <a:lnTo>
                      <a:pt x="31" y="13"/>
                    </a:lnTo>
                    <a:lnTo>
                      <a:pt x="28" y="9"/>
                    </a:lnTo>
                    <a:lnTo>
                      <a:pt x="28" y="9"/>
                    </a:lnTo>
                    <a:lnTo>
                      <a:pt x="27" y="8"/>
                    </a:lnTo>
                    <a:lnTo>
                      <a:pt x="27" y="8"/>
                    </a:lnTo>
                    <a:lnTo>
                      <a:pt x="27" y="7"/>
                    </a:lnTo>
                    <a:lnTo>
                      <a:pt x="28" y="7"/>
                    </a:lnTo>
                    <a:lnTo>
                      <a:pt x="28" y="7"/>
                    </a:lnTo>
                    <a:lnTo>
                      <a:pt x="30" y="8"/>
                    </a:lnTo>
                    <a:lnTo>
                      <a:pt x="31" y="9"/>
                    </a:lnTo>
                    <a:lnTo>
                      <a:pt x="31" y="9"/>
                    </a:lnTo>
                    <a:lnTo>
                      <a:pt x="35" y="12"/>
                    </a:lnTo>
                    <a:lnTo>
                      <a:pt x="35" y="12"/>
                    </a:lnTo>
                    <a:lnTo>
                      <a:pt x="36" y="10"/>
                    </a:lnTo>
                    <a:lnTo>
                      <a:pt x="38" y="10"/>
                    </a:lnTo>
                    <a:lnTo>
                      <a:pt x="39" y="8"/>
                    </a:lnTo>
                    <a:lnTo>
                      <a:pt x="39" y="7"/>
                    </a:lnTo>
                    <a:lnTo>
                      <a:pt x="39" y="7"/>
                    </a:lnTo>
                    <a:lnTo>
                      <a:pt x="36" y="5"/>
                    </a:lnTo>
                    <a:lnTo>
                      <a:pt x="34" y="5"/>
                    </a:lnTo>
                    <a:lnTo>
                      <a:pt x="34" y="5"/>
                    </a:lnTo>
                    <a:lnTo>
                      <a:pt x="32" y="4"/>
                    </a:lnTo>
                    <a:lnTo>
                      <a:pt x="30" y="1"/>
                    </a:lnTo>
                    <a:lnTo>
                      <a:pt x="28" y="0"/>
                    </a:lnTo>
                    <a:lnTo>
                      <a:pt x="26" y="0"/>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40" name="Freeform 105">
                <a:extLst>
                  <a:ext uri="{FF2B5EF4-FFF2-40B4-BE49-F238E27FC236}">
                    <a16:creationId xmlns:a16="http://schemas.microsoft.com/office/drawing/2014/main" id="{EB59FE76-5285-4BFB-A90B-C7E65B3C6D53}"/>
                  </a:ext>
                </a:extLst>
              </p:cNvPr>
              <p:cNvSpPr>
                <a:spLocks/>
              </p:cNvSpPr>
              <p:nvPr/>
            </p:nvSpPr>
            <p:spPr bwMode="auto">
              <a:xfrm>
                <a:off x="4077665" y="3684514"/>
                <a:ext cx="34577" cy="28814"/>
              </a:xfrm>
              <a:custGeom>
                <a:avLst/>
                <a:gdLst>
                  <a:gd name="T0" fmla="*/ 10 w 18"/>
                  <a:gd name="T1" fmla="*/ 2 h 15"/>
                  <a:gd name="T2" fmla="*/ 10 w 18"/>
                  <a:gd name="T3" fmla="*/ 2 h 15"/>
                  <a:gd name="T4" fmla="*/ 8 w 18"/>
                  <a:gd name="T5" fmla="*/ 0 h 15"/>
                  <a:gd name="T6" fmla="*/ 6 w 18"/>
                  <a:gd name="T7" fmla="*/ 0 h 15"/>
                  <a:gd name="T8" fmla="*/ 6 w 18"/>
                  <a:gd name="T9" fmla="*/ 0 h 15"/>
                  <a:gd name="T10" fmla="*/ 4 w 18"/>
                  <a:gd name="T11" fmla="*/ 2 h 15"/>
                  <a:gd name="T12" fmla="*/ 4 w 18"/>
                  <a:gd name="T13" fmla="*/ 2 h 15"/>
                  <a:gd name="T14" fmla="*/ 2 w 18"/>
                  <a:gd name="T15" fmla="*/ 3 h 15"/>
                  <a:gd name="T16" fmla="*/ 2 w 18"/>
                  <a:gd name="T17" fmla="*/ 3 h 15"/>
                  <a:gd name="T18" fmla="*/ 0 w 18"/>
                  <a:gd name="T19" fmla="*/ 4 h 15"/>
                  <a:gd name="T20" fmla="*/ 0 w 18"/>
                  <a:gd name="T21" fmla="*/ 7 h 15"/>
                  <a:gd name="T22" fmla="*/ 0 w 18"/>
                  <a:gd name="T23" fmla="*/ 7 h 15"/>
                  <a:gd name="T24" fmla="*/ 3 w 18"/>
                  <a:gd name="T25" fmla="*/ 10 h 15"/>
                  <a:gd name="T26" fmla="*/ 4 w 18"/>
                  <a:gd name="T27" fmla="*/ 11 h 15"/>
                  <a:gd name="T28" fmla="*/ 4 w 18"/>
                  <a:gd name="T29" fmla="*/ 11 h 15"/>
                  <a:gd name="T30" fmla="*/ 8 w 18"/>
                  <a:gd name="T31" fmla="*/ 14 h 15"/>
                  <a:gd name="T32" fmla="*/ 14 w 18"/>
                  <a:gd name="T33" fmla="*/ 15 h 15"/>
                  <a:gd name="T34" fmla="*/ 14 w 18"/>
                  <a:gd name="T35" fmla="*/ 15 h 15"/>
                  <a:gd name="T36" fmla="*/ 16 w 18"/>
                  <a:gd name="T37" fmla="*/ 14 h 15"/>
                  <a:gd name="T38" fmla="*/ 18 w 18"/>
                  <a:gd name="T39" fmla="*/ 12 h 15"/>
                  <a:gd name="T40" fmla="*/ 18 w 18"/>
                  <a:gd name="T41" fmla="*/ 12 h 15"/>
                  <a:gd name="T42" fmla="*/ 18 w 18"/>
                  <a:gd name="T43" fmla="*/ 11 h 15"/>
                  <a:gd name="T44" fmla="*/ 16 w 18"/>
                  <a:gd name="T45" fmla="*/ 11 h 15"/>
                  <a:gd name="T46" fmla="*/ 15 w 18"/>
                  <a:gd name="T47" fmla="*/ 10 h 15"/>
                  <a:gd name="T48" fmla="*/ 15 w 18"/>
                  <a:gd name="T49" fmla="*/ 10 h 15"/>
                  <a:gd name="T50" fmla="*/ 14 w 18"/>
                  <a:gd name="T51" fmla="*/ 8 h 15"/>
                  <a:gd name="T52" fmla="*/ 15 w 18"/>
                  <a:gd name="T53" fmla="*/ 8 h 15"/>
                  <a:gd name="T54" fmla="*/ 16 w 18"/>
                  <a:gd name="T55" fmla="*/ 6 h 15"/>
                  <a:gd name="T56" fmla="*/ 16 w 18"/>
                  <a:gd name="T57" fmla="*/ 6 h 15"/>
                  <a:gd name="T58" fmla="*/ 16 w 18"/>
                  <a:gd name="T59" fmla="*/ 4 h 15"/>
                  <a:gd name="T60" fmla="*/ 15 w 18"/>
                  <a:gd name="T61" fmla="*/ 3 h 15"/>
                  <a:gd name="T62" fmla="*/ 15 w 18"/>
                  <a:gd name="T63" fmla="*/ 3 h 15"/>
                  <a:gd name="T64" fmla="*/ 10 w 18"/>
                  <a:gd name="T65"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 h="15">
                    <a:moveTo>
                      <a:pt x="10" y="2"/>
                    </a:moveTo>
                    <a:lnTo>
                      <a:pt x="10" y="2"/>
                    </a:lnTo>
                    <a:lnTo>
                      <a:pt x="8" y="0"/>
                    </a:lnTo>
                    <a:lnTo>
                      <a:pt x="6" y="0"/>
                    </a:lnTo>
                    <a:lnTo>
                      <a:pt x="6" y="0"/>
                    </a:lnTo>
                    <a:lnTo>
                      <a:pt x="4" y="2"/>
                    </a:lnTo>
                    <a:lnTo>
                      <a:pt x="4" y="2"/>
                    </a:lnTo>
                    <a:lnTo>
                      <a:pt x="2" y="3"/>
                    </a:lnTo>
                    <a:lnTo>
                      <a:pt x="2" y="3"/>
                    </a:lnTo>
                    <a:lnTo>
                      <a:pt x="0" y="4"/>
                    </a:lnTo>
                    <a:lnTo>
                      <a:pt x="0" y="7"/>
                    </a:lnTo>
                    <a:lnTo>
                      <a:pt x="0" y="7"/>
                    </a:lnTo>
                    <a:lnTo>
                      <a:pt x="3" y="10"/>
                    </a:lnTo>
                    <a:lnTo>
                      <a:pt x="4" y="11"/>
                    </a:lnTo>
                    <a:lnTo>
                      <a:pt x="4" y="11"/>
                    </a:lnTo>
                    <a:lnTo>
                      <a:pt x="8" y="14"/>
                    </a:lnTo>
                    <a:lnTo>
                      <a:pt x="14" y="15"/>
                    </a:lnTo>
                    <a:lnTo>
                      <a:pt x="14" y="15"/>
                    </a:lnTo>
                    <a:lnTo>
                      <a:pt x="16" y="14"/>
                    </a:lnTo>
                    <a:lnTo>
                      <a:pt x="18" y="12"/>
                    </a:lnTo>
                    <a:lnTo>
                      <a:pt x="18" y="12"/>
                    </a:lnTo>
                    <a:lnTo>
                      <a:pt x="18" y="11"/>
                    </a:lnTo>
                    <a:lnTo>
                      <a:pt x="16" y="11"/>
                    </a:lnTo>
                    <a:lnTo>
                      <a:pt x="15" y="10"/>
                    </a:lnTo>
                    <a:lnTo>
                      <a:pt x="15" y="10"/>
                    </a:lnTo>
                    <a:lnTo>
                      <a:pt x="14" y="8"/>
                    </a:lnTo>
                    <a:lnTo>
                      <a:pt x="15" y="8"/>
                    </a:lnTo>
                    <a:lnTo>
                      <a:pt x="16" y="6"/>
                    </a:lnTo>
                    <a:lnTo>
                      <a:pt x="16" y="6"/>
                    </a:lnTo>
                    <a:lnTo>
                      <a:pt x="16" y="4"/>
                    </a:lnTo>
                    <a:lnTo>
                      <a:pt x="15" y="3"/>
                    </a:lnTo>
                    <a:lnTo>
                      <a:pt x="15" y="3"/>
                    </a:lnTo>
                    <a:lnTo>
                      <a:pt x="10" y="2"/>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41" name="Freeform 106">
                <a:extLst>
                  <a:ext uri="{FF2B5EF4-FFF2-40B4-BE49-F238E27FC236}">
                    <a16:creationId xmlns:a16="http://schemas.microsoft.com/office/drawing/2014/main" id="{33125BB6-45BA-4EBA-BD67-60051AD2A48B}"/>
                  </a:ext>
                </a:extLst>
              </p:cNvPr>
              <p:cNvSpPr>
                <a:spLocks/>
              </p:cNvSpPr>
              <p:nvPr/>
            </p:nvSpPr>
            <p:spPr bwMode="auto">
              <a:xfrm>
                <a:off x="4077665" y="3684514"/>
                <a:ext cx="34577" cy="28814"/>
              </a:xfrm>
              <a:custGeom>
                <a:avLst/>
                <a:gdLst>
                  <a:gd name="T0" fmla="*/ 10 w 18"/>
                  <a:gd name="T1" fmla="*/ 2 h 15"/>
                  <a:gd name="T2" fmla="*/ 10 w 18"/>
                  <a:gd name="T3" fmla="*/ 2 h 15"/>
                  <a:gd name="T4" fmla="*/ 8 w 18"/>
                  <a:gd name="T5" fmla="*/ 0 h 15"/>
                  <a:gd name="T6" fmla="*/ 6 w 18"/>
                  <a:gd name="T7" fmla="*/ 0 h 15"/>
                  <a:gd name="T8" fmla="*/ 6 w 18"/>
                  <a:gd name="T9" fmla="*/ 0 h 15"/>
                  <a:gd name="T10" fmla="*/ 4 w 18"/>
                  <a:gd name="T11" fmla="*/ 2 h 15"/>
                  <a:gd name="T12" fmla="*/ 4 w 18"/>
                  <a:gd name="T13" fmla="*/ 2 h 15"/>
                  <a:gd name="T14" fmla="*/ 2 w 18"/>
                  <a:gd name="T15" fmla="*/ 3 h 15"/>
                  <a:gd name="T16" fmla="*/ 2 w 18"/>
                  <a:gd name="T17" fmla="*/ 3 h 15"/>
                  <a:gd name="T18" fmla="*/ 0 w 18"/>
                  <a:gd name="T19" fmla="*/ 4 h 15"/>
                  <a:gd name="T20" fmla="*/ 0 w 18"/>
                  <a:gd name="T21" fmla="*/ 7 h 15"/>
                  <a:gd name="T22" fmla="*/ 0 w 18"/>
                  <a:gd name="T23" fmla="*/ 7 h 15"/>
                  <a:gd name="T24" fmla="*/ 3 w 18"/>
                  <a:gd name="T25" fmla="*/ 10 h 15"/>
                  <a:gd name="T26" fmla="*/ 4 w 18"/>
                  <a:gd name="T27" fmla="*/ 11 h 15"/>
                  <a:gd name="T28" fmla="*/ 4 w 18"/>
                  <a:gd name="T29" fmla="*/ 11 h 15"/>
                  <a:gd name="T30" fmla="*/ 8 w 18"/>
                  <a:gd name="T31" fmla="*/ 14 h 15"/>
                  <a:gd name="T32" fmla="*/ 14 w 18"/>
                  <a:gd name="T33" fmla="*/ 15 h 15"/>
                  <a:gd name="T34" fmla="*/ 14 w 18"/>
                  <a:gd name="T35" fmla="*/ 15 h 15"/>
                  <a:gd name="T36" fmla="*/ 16 w 18"/>
                  <a:gd name="T37" fmla="*/ 14 h 15"/>
                  <a:gd name="T38" fmla="*/ 18 w 18"/>
                  <a:gd name="T39" fmla="*/ 12 h 15"/>
                  <a:gd name="T40" fmla="*/ 18 w 18"/>
                  <a:gd name="T41" fmla="*/ 12 h 15"/>
                  <a:gd name="T42" fmla="*/ 18 w 18"/>
                  <a:gd name="T43" fmla="*/ 11 h 15"/>
                  <a:gd name="T44" fmla="*/ 16 w 18"/>
                  <a:gd name="T45" fmla="*/ 11 h 15"/>
                  <a:gd name="T46" fmla="*/ 15 w 18"/>
                  <a:gd name="T47" fmla="*/ 10 h 15"/>
                  <a:gd name="T48" fmla="*/ 15 w 18"/>
                  <a:gd name="T49" fmla="*/ 10 h 15"/>
                  <a:gd name="T50" fmla="*/ 14 w 18"/>
                  <a:gd name="T51" fmla="*/ 8 h 15"/>
                  <a:gd name="T52" fmla="*/ 15 w 18"/>
                  <a:gd name="T53" fmla="*/ 8 h 15"/>
                  <a:gd name="T54" fmla="*/ 16 w 18"/>
                  <a:gd name="T55" fmla="*/ 6 h 15"/>
                  <a:gd name="T56" fmla="*/ 16 w 18"/>
                  <a:gd name="T57" fmla="*/ 6 h 15"/>
                  <a:gd name="T58" fmla="*/ 16 w 18"/>
                  <a:gd name="T59" fmla="*/ 4 h 15"/>
                  <a:gd name="T60" fmla="*/ 15 w 18"/>
                  <a:gd name="T61" fmla="*/ 3 h 15"/>
                  <a:gd name="T62" fmla="*/ 15 w 18"/>
                  <a:gd name="T63" fmla="*/ 3 h 15"/>
                  <a:gd name="T64" fmla="*/ 10 w 18"/>
                  <a:gd name="T65"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 h="15">
                    <a:moveTo>
                      <a:pt x="10" y="2"/>
                    </a:moveTo>
                    <a:lnTo>
                      <a:pt x="10" y="2"/>
                    </a:lnTo>
                    <a:lnTo>
                      <a:pt x="8" y="0"/>
                    </a:lnTo>
                    <a:lnTo>
                      <a:pt x="6" y="0"/>
                    </a:lnTo>
                    <a:lnTo>
                      <a:pt x="6" y="0"/>
                    </a:lnTo>
                    <a:lnTo>
                      <a:pt x="4" y="2"/>
                    </a:lnTo>
                    <a:lnTo>
                      <a:pt x="4" y="2"/>
                    </a:lnTo>
                    <a:lnTo>
                      <a:pt x="2" y="3"/>
                    </a:lnTo>
                    <a:lnTo>
                      <a:pt x="2" y="3"/>
                    </a:lnTo>
                    <a:lnTo>
                      <a:pt x="0" y="4"/>
                    </a:lnTo>
                    <a:lnTo>
                      <a:pt x="0" y="7"/>
                    </a:lnTo>
                    <a:lnTo>
                      <a:pt x="0" y="7"/>
                    </a:lnTo>
                    <a:lnTo>
                      <a:pt x="3" y="10"/>
                    </a:lnTo>
                    <a:lnTo>
                      <a:pt x="4" y="11"/>
                    </a:lnTo>
                    <a:lnTo>
                      <a:pt x="4" y="11"/>
                    </a:lnTo>
                    <a:lnTo>
                      <a:pt x="8" y="14"/>
                    </a:lnTo>
                    <a:lnTo>
                      <a:pt x="14" y="15"/>
                    </a:lnTo>
                    <a:lnTo>
                      <a:pt x="14" y="15"/>
                    </a:lnTo>
                    <a:lnTo>
                      <a:pt x="16" y="14"/>
                    </a:lnTo>
                    <a:lnTo>
                      <a:pt x="18" y="12"/>
                    </a:lnTo>
                    <a:lnTo>
                      <a:pt x="18" y="12"/>
                    </a:lnTo>
                    <a:lnTo>
                      <a:pt x="18" y="11"/>
                    </a:lnTo>
                    <a:lnTo>
                      <a:pt x="16" y="11"/>
                    </a:lnTo>
                    <a:lnTo>
                      <a:pt x="15" y="10"/>
                    </a:lnTo>
                    <a:lnTo>
                      <a:pt x="15" y="10"/>
                    </a:lnTo>
                    <a:lnTo>
                      <a:pt x="14" y="8"/>
                    </a:lnTo>
                    <a:lnTo>
                      <a:pt x="15" y="8"/>
                    </a:lnTo>
                    <a:lnTo>
                      <a:pt x="16" y="6"/>
                    </a:lnTo>
                    <a:lnTo>
                      <a:pt x="16" y="6"/>
                    </a:lnTo>
                    <a:lnTo>
                      <a:pt x="16" y="4"/>
                    </a:lnTo>
                    <a:lnTo>
                      <a:pt x="15" y="3"/>
                    </a:lnTo>
                    <a:lnTo>
                      <a:pt x="15" y="3"/>
                    </a:lnTo>
                    <a:lnTo>
                      <a:pt x="10" y="2"/>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42" name="Freeform 107">
                <a:extLst>
                  <a:ext uri="{FF2B5EF4-FFF2-40B4-BE49-F238E27FC236}">
                    <a16:creationId xmlns:a16="http://schemas.microsoft.com/office/drawing/2014/main" id="{E2F84055-4C67-490C-9CC5-B5F7981C2CFF}"/>
                  </a:ext>
                </a:extLst>
              </p:cNvPr>
              <p:cNvSpPr>
                <a:spLocks/>
              </p:cNvSpPr>
              <p:nvPr/>
            </p:nvSpPr>
            <p:spPr bwMode="auto">
              <a:xfrm>
                <a:off x="4068060" y="3713329"/>
                <a:ext cx="40340" cy="88364"/>
              </a:xfrm>
              <a:custGeom>
                <a:avLst/>
                <a:gdLst>
                  <a:gd name="T0" fmla="*/ 9 w 21"/>
                  <a:gd name="T1" fmla="*/ 0 h 46"/>
                  <a:gd name="T2" fmla="*/ 5 w 21"/>
                  <a:gd name="T3" fmla="*/ 0 h 46"/>
                  <a:gd name="T4" fmla="*/ 4 w 21"/>
                  <a:gd name="T5" fmla="*/ 1 h 46"/>
                  <a:gd name="T6" fmla="*/ 4 w 21"/>
                  <a:gd name="T7" fmla="*/ 4 h 46"/>
                  <a:gd name="T8" fmla="*/ 4 w 21"/>
                  <a:gd name="T9" fmla="*/ 8 h 46"/>
                  <a:gd name="T10" fmla="*/ 5 w 21"/>
                  <a:gd name="T11" fmla="*/ 10 h 46"/>
                  <a:gd name="T12" fmla="*/ 4 w 21"/>
                  <a:gd name="T13" fmla="*/ 14 h 46"/>
                  <a:gd name="T14" fmla="*/ 3 w 21"/>
                  <a:gd name="T15" fmla="*/ 17 h 46"/>
                  <a:gd name="T16" fmla="*/ 3 w 21"/>
                  <a:gd name="T17" fmla="*/ 21 h 46"/>
                  <a:gd name="T18" fmla="*/ 1 w 21"/>
                  <a:gd name="T19" fmla="*/ 22 h 46"/>
                  <a:gd name="T20" fmla="*/ 0 w 21"/>
                  <a:gd name="T21" fmla="*/ 24 h 46"/>
                  <a:gd name="T22" fmla="*/ 0 w 21"/>
                  <a:gd name="T23" fmla="*/ 25 h 46"/>
                  <a:gd name="T24" fmla="*/ 1 w 21"/>
                  <a:gd name="T25" fmla="*/ 26 h 46"/>
                  <a:gd name="T26" fmla="*/ 3 w 21"/>
                  <a:gd name="T27" fmla="*/ 28 h 46"/>
                  <a:gd name="T28" fmla="*/ 3 w 21"/>
                  <a:gd name="T29" fmla="*/ 33 h 46"/>
                  <a:gd name="T30" fmla="*/ 4 w 21"/>
                  <a:gd name="T31" fmla="*/ 37 h 46"/>
                  <a:gd name="T32" fmla="*/ 4 w 21"/>
                  <a:gd name="T33" fmla="*/ 40 h 46"/>
                  <a:gd name="T34" fmla="*/ 5 w 21"/>
                  <a:gd name="T35" fmla="*/ 42 h 46"/>
                  <a:gd name="T36" fmla="*/ 7 w 21"/>
                  <a:gd name="T37" fmla="*/ 45 h 46"/>
                  <a:gd name="T38" fmla="*/ 13 w 21"/>
                  <a:gd name="T39" fmla="*/ 46 h 46"/>
                  <a:gd name="T40" fmla="*/ 16 w 21"/>
                  <a:gd name="T41" fmla="*/ 46 h 46"/>
                  <a:gd name="T42" fmla="*/ 19 w 21"/>
                  <a:gd name="T43" fmla="*/ 46 h 46"/>
                  <a:gd name="T44" fmla="*/ 17 w 21"/>
                  <a:gd name="T45" fmla="*/ 44 h 46"/>
                  <a:gd name="T46" fmla="*/ 12 w 21"/>
                  <a:gd name="T47" fmla="*/ 41 h 46"/>
                  <a:gd name="T48" fmla="*/ 11 w 21"/>
                  <a:gd name="T49" fmla="*/ 38 h 46"/>
                  <a:gd name="T50" fmla="*/ 16 w 21"/>
                  <a:gd name="T51" fmla="*/ 38 h 46"/>
                  <a:gd name="T52" fmla="*/ 16 w 21"/>
                  <a:gd name="T53" fmla="*/ 36 h 46"/>
                  <a:gd name="T54" fmla="*/ 16 w 21"/>
                  <a:gd name="T55" fmla="*/ 33 h 46"/>
                  <a:gd name="T56" fmla="*/ 15 w 21"/>
                  <a:gd name="T57" fmla="*/ 30 h 46"/>
                  <a:gd name="T58" fmla="*/ 12 w 21"/>
                  <a:gd name="T59" fmla="*/ 26 h 46"/>
                  <a:gd name="T60" fmla="*/ 15 w 21"/>
                  <a:gd name="T61" fmla="*/ 26 h 46"/>
                  <a:gd name="T62" fmla="*/ 16 w 21"/>
                  <a:gd name="T63" fmla="*/ 26 h 46"/>
                  <a:gd name="T64" fmla="*/ 17 w 21"/>
                  <a:gd name="T65" fmla="*/ 22 h 46"/>
                  <a:gd name="T66" fmla="*/ 19 w 21"/>
                  <a:gd name="T67" fmla="*/ 21 h 46"/>
                  <a:gd name="T68" fmla="*/ 19 w 21"/>
                  <a:gd name="T69" fmla="*/ 20 h 46"/>
                  <a:gd name="T70" fmla="*/ 21 w 21"/>
                  <a:gd name="T71" fmla="*/ 18 h 46"/>
                  <a:gd name="T72" fmla="*/ 21 w 21"/>
                  <a:gd name="T73" fmla="*/ 18 h 46"/>
                  <a:gd name="T74" fmla="*/ 20 w 21"/>
                  <a:gd name="T75" fmla="*/ 14 h 46"/>
                  <a:gd name="T76" fmla="*/ 15 w 21"/>
                  <a:gd name="T77" fmla="*/ 10 h 46"/>
                  <a:gd name="T78" fmla="*/ 13 w 21"/>
                  <a:gd name="T79" fmla="*/ 9 h 46"/>
                  <a:gd name="T80" fmla="*/ 11 w 21"/>
                  <a:gd name="T81" fmla="*/ 6 h 46"/>
                  <a:gd name="T82" fmla="*/ 8 w 21"/>
                  <a:gd name="T83" fmla="*/ 4 h 46"/>
                  <a:gd name="T84" fmla="*/ 11 w 21"/>
                  <a:gd name="T85" fmla="*/ 5 h 46"/>
                  <a:gd name="T86" fmla="*/ 16 w 21"/>
                  <a:gd name="T87" fmla="*/ 9 h 46"/>
                  <a:gd name="T88" fmla="*/ 19 w 21"/>
                  <a:gd name="T89" fmla="*/ 9 h 46"/>
                  <a:gd name="T90" fmla="*/ 16 w 21"/>
                  <a:gd name="T91" fmla="*/ 4 h 46"/>
                  <a:gd name="T92" fmla="*/ 12 w 21"/>
                  <a:gd name="T93" fmla="*/ 1 h 46"/>
                  <a:gd name="T94" fmla="*/ 9 w 21"/>
                  <a:gd name="T9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 h="46">
                    <a:moveTo>
                      <a:pt x="9" y="0"/>
                    </a:moveTo>
                    <a:lnTo>
                      <a:pt x="9" y="0"/>
                    </a:lnTo>
                    <a:lnTo>
                      <a:pt x="7" y="0"/>
                    </a:lnTo>
                    <a:lnTo>
                      <a:pt x="5" y="0"/>
                    </a:lnTo>
                    <a:lnTo>
                      <a:pt x="4" y="1"/>
                    </a:lnTo>
                    <a:lnTo>
                      <a:pt x="4" y="1"/>
                    </a:lnTo>
                    <a:lnTo>
                      <a:pt x="3" y="3"/>
                    </a:lnTo>
                    <a:lnTo>
                      <a:pt x="4" y="4"/>
                    </a:lnTo>
                    <a:lnTo>
                      <a:pt x="4" y="8"/>
                    </a:lnTo>
                    <a:lnTo>
                      <a:pt x="4" y="8"/>
                    </a:lnTo>
                    <a:lnTo>
                      <a:pt x="5" y="10"/>
                    </a:lnTo>
                    <a:lnTo>
                      <a:pt x="5" y="10"/>
                    </a:lnTo>
                    <a:lnTo>
                      <a:pt x="5" y="13"/>
                    </a:lnTo>
                    <a:lnTo>
                      <a:pt x="4" y="14"/>
                    </a:lnTo>
                    <a:lnTo>
                      <a:pt x="4" y="14"/>
                    </a:lnTo>
                    <a:lnTo>
                      <a:pt x="3" y="17"/>
                    </a:lnTo>
                    <a:lnTo>
                      <a:pt x="3" y="21"/>
                    </a:lnTo>
                    <a:lnTo>
                      <a:pt x="3" y="21"/>
                    </a:lnTo>
                    <a:lnTo>
                      <a:pt x="1" y="22"/>
                    </a:lnTo>
                    <a:lnTo>
                      <a:pt x="1" y="22"/>
                    </a:lnTo>
                    <a:lnTo>
                      <a:pt x="0" y="24"/>
                    </a:lnTo>
                    <a:lnTo>
                      <a:pt x="0" y="24"/>
                    </a:lnTo>
                    <a:lnTo>
                      <a:pt x="0" y="25"/>
                    </a:lnTo>
                    <a:lnTo>
                      <a:pt x="0" y="25"/>
                    </a:lnTo>
                    <a:lnTo>
                      <a:pt x="0" y="25"/>
                    </a:lnTo>
                    <a:lnTo>
                      <a:pt x="1" y="26"/>
                    </a:lnTo>
                    <a:lnTo>
                      <a:pt x="3" y="28"/>
                    </a:lnTo>
                    <a:lnTo>
                      <a:pt x="3" y="28"/>
                    </a:lnTo>
                    <a:lnTo>
                      <a:pt x="3" y="33"/>
                    </a:lnTo>
                    <a:lnTo>
                      <a:pt x="3" y="33"/>
                    </a:lnTo>
                    <a:lnTo>
                      <a:pt x="4" y="37"/>
                    </a:lnTo>
                    <a:lnTo>
                      <a:pt x="4" y="37"/>
                    </a:lnTo>
                    <a:lnTo>
                      <a:pt x="4" y="40"/>
                    </a:lnTo>
                    <a:lnTo>
                      <a:pt x="4" y="40"/>
                    </a:lnTo>
                    <a:lnTo>
                      <a:pt x="5" y="42"/>
                    </a:lnTo>
                    <a:lnTo>
                      <a:pt x="5" y="42"/>
                    </a:lnTo>
                    <a:lnTo>
                      <a:pt x="7" y="45"/>
                    </a:lnTo>
                    <a:lnTo>
                      <a:pt x="7" y="45"/>
                    </a:lnTo>
                    <a:lnTo>
                      <a:pt x="9" y="46"/>
                    </a:lnTo>
                    <a:lnTo>
                      <a:pt x="13" y="46"/>
                    </a:lnTo>
                    <a:lnTo>
                      <a:pt x="13" y="46"/>
                    </a:lnTo>
                    <a:lnTo>
                      <a:pt x="16" y="46"/>
                    </a:lnTo>
                    <a:lnTo>
                      <a:pt x="19" y="46"/>
                    </a:lnTo>
                    <a:lnTo>
                      <a:pt x="19" y="46"/>
                    </a:lnTo>
                    <a:lnTo>
                      <a:pt x="19" y="45"/>
                    </a:lnTo>
                    <a:lnTo>
                      <a:pt x="17" y="44"/>
                    </a:lnTo>
                    <a:lnTo>
                      <a:pt x="16" y="42"/>
                    </a:lnTo>
                    <a:lnTo>
                      <a:pt x="12" y="41"/>
                    </a:lnTo>
                    <a:lnTo>
                      <a:pt x="11" y="38"/>
                    </a:lnTo>
                    <a:lnTo>
                      <a:pt x="11" y="38"/>
                    </a:lnTo>
                    <a:lnTo>
                      <a:pt x="13" y="38"/>
                    </a:lnTo>
                    <a:lnTo>
                      <a:pt x="16" y="38"/>
                    </a:lnTo>
                    <a:lnTo>
                      <a:pt x="16" y="38"/>
                    </a:lnTo>
                    <a:lnTo>
                      <a:pt x="16" y="36"/>
                    </a:lnTo>
                    <a:lnTo>
                      <a:pt x="16" y="33"/>
                    </a:lnTo>
                    <a:lnTo>
                      <a:pt x="16" y="33"/>
                    </a:lnTo>
                    <a:lnTo>
                      <a:pt x="15" y="30"/>
                    </a:lnTo>
                    <a:lnTo>
                      <a:pt x="15" y="30"/>
                    </a:lnTo>
                    <a:lnTo>
                      <a:pt x="13" y="29"/>
                    </a:lnTo>
                    <a:lnTo>
                      <a:pt x="12" y="26"/>
                    </a:lnTo>
                    <a:lnTo>
                      <a:pt x="12" y="26"/>
                    </a:lnTo>
                    <a:lnTo>
                      <a:pt x="15" y="26"/>
                    </a:lnTo>
                    <a:lnTo>
                      <a:pt x="16" y="26"/>
                    </a:lnTo>
                    <a:lnTo>
                      <a:pt x="16" y="26"/>
                    </a:lnTo>
                    <a:lnTo>
                      <a:pt x="17" y="25"/>
                    </a:lnTo>
                    <a:lnTo>
                      <a:pt x="17" y="22"/>
                    </a:lnTo>
                    <a:lnTo>
                      <a:pt x="17" y="22"/>
                    </a:lnTo>
                    <a:lnTo>
                      <a:pt x="19" y="21"/>
                    </a:lnTo>
                    <a:lnTo>
                      <a:pt x="19" y="21"/>
                    </a:lnTo>
                    <a:lnTo>
                      <a:pt x="19" y="20"/>
                    </a:lnTo>
                    <a:lnTo>
                      <a:pt x="19" y="20"/>
                    </a:lnTo>
                    <a:lnTo>
                      <a:pt x="21" y="18"/>
                    </a:lnTo>
                    <a:lnTo>
                      <a:pt x="21" y="18"/>
                    </a:lnTo>
                    <a:lnTo>
                      <a:pt x="21" y="18"/>
                    </a:lnTo>
                    <a:lnTo>
                      <a:pt x="21" y="17"/>
                    </a:lnTo>
                    <a:lnTo>
                      <a:pt x="20" y="14"/>
                    </a:lnTo>
                    <a:lnTo>
                      <a:pt x="15" y="10"/>
                    </a:lnTo>
                    <a:lnTo>
                      <a:pt x="15" y="10"/>
                    </a:lnTo>
                    <a:lnTo>
                      <a:pt x="13" y="9"/>
                    </a:lnTo>
                    <a:lnTo>
                      <a:pt x="13" y="9"/>
                    </a:lnTo>
                    <a:lnTo>
                      <a:pt x="11" y="6"/>
                    </a:lnTo>
                    <a:lnTo>
                      <a:pt x="11" y="6"/>
                    </a:lnTo>
                    <a:lnTo>
                      <a:pt x="9" y="5"/>
                    </a:lnTo>
                    <a:lnTo>
                      <a:pt x="8" y="4"/>
                    </a:lnTo>
                    <a:lnTo>
                      <a:pt x="8" y="4"/>
                    </a:lnTo>
                    <a:lnTo>
                      <a:pt x="11" y="5"/>
                    </a:lnTo>
                    <a:lnTo>
                      <a:pt x="13" y="8"/>
                    </a:lnTo>
                    <a:lnTo>
                      <a:pt x="16" y="9"/>
                    </a:lnTo>
                    <a:lnTo>
                      <a:pt x="19" y="9"/>
                    </a:lnTo>
                    <a:lnTo>
                      <a:pt x="19" y="9"/>
                    </a:lnTo>
                    <a:lnTo>
                      <a:pt x="19" y="6"/>
                    </a:lnTo>
                    <a:lnTo>
                      <a:pt x="16" y="4"/>
                    </a:lnTo>
                    <a:lnTo>
                      <a:pt x="16" y="4"/>
                    </a:lnTo>
                    <a:lnTo>
                      <a:pt x="12" y="1"/>
                    </a:lnTo>
                    <a:lnTo>
                      <a:pt x="11" y="0"/>
                    </a:lnTo>
                    <a:lnTo>
                      <a:pt x="9" y="0"/>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43" name="Freeform 108">
                <a:extLst>
                  <a:ext uri="{FF2B5EF4-FFF2-40B4-BE49-F238E27FC236}">
                    <a16:creationId xmlns:a16="http://schemas.microsoft.com/office/drawing/2014/main" id="{DBB33371-50A3-411A-B07C-275E0761C402}"/>
                  </a:ext>
                </a:extLst>
              </p:cNvPr>
              <p:cNvSpPr>
                <a:spLocks/>
              </p:cNvSpPr>
              <p:nvPr/>
            </p:nvSpPr>
            <p:spPr bwMode="auto">
              <a:xfrm>
                <a:off x="4068060" y="3713329"/>
                <a:ext cx="40340" cy="88364"/>
              </a:xfrm>
              <a:custGeom>
                <a:avLst/>
                <a:gdLst>
                  <a:gd name="T0" fmla="*/ 9 w 21"/>
                  <a:gd name="T1" fmla="*/ 0 h 46"/>
                  <a:gd name="T2" fmla="*/ 5 w 21"/>
                  <a:gd name="T3" fmla="*/ 0 h 46"/>
                  <a:gd name="T4" fmla="*/ 4 w 21"/>
                  <a:gd name="T5" fmla="*/ 1 h 46"/>
                  <a:gd name="T6" fmla="*/ 4 w 21"/>
                  <a:gd name="T7" fmla="*/ 4 h 46"/>
                  <a:gd name="T8" fmla="*/ 4 w 21"/>
                  <a:gd name="T9" fmla="*/ 8 h 46"/>
                  <a:gd name="T10" fmla="*/ 5 w 21"/>
                  <a:gd name="T11" fmla="*/ 10 h 46"/>
                  <a:gd name="T12" fmla="*/ 4 w 21"/>
                  <a:gd name="T13" fmla="*/ 14 h 46"/>
                  <a:gd name="T14" fmla="*/ 3 w 21"/>
                  <a:gd name="T15" fmla="*/ 17 h 46"/>
                  <a:gd name="T16" fmla="*/ 3 w 21"/>
                  <a:gd name="T17" fmla="*/ 21 h 46"/>
                  <a:gd name="T18" fmla="*/ 1 w 21"/>
                  <a:gd name="T19" fmla="*/ 22 h 46"/>
                  <a:gd name="T20" fmla="*/ 0 w 21"/>
                  <a:gd name="T21" fmla="*/ 24 h 46"/>
                  <a:gd name="T22" fmla="*/ 0 w 21"/>
                  <a:gd name="T23" fmla="*/ 25 h 46"/>
                  <a:gd name="T24" fmla="*/ 1 w 21"/>
                  <a:gd name="T25" fmla="*/ 26 h 46"/>
                  <a:gd name="T26" fmla="*/ 3 w 21"/>
                  <a:gd name="T27" fmla="*/ 28 h 46"/>
                  <a:gd name="T28" fmla="*/ 3 w 21"/>
                  <a:gd name="T29" fmla="*/ 33 h 46"/>
                  <a:gd name="T30" fmla="*/ 4 w 21"/>
                  <a:gd name="T31" fmla="*/ 37 h 46"/>
                  <a:gd name="T32" fmla="*/ 4 w 21"/>
                  <a:gd name="T33" fmla="*/ 40 h 46"/>
                  <a:gd name="T34" fmla="*/ 5 w 21"/>
                  <a:gd name="T35" fmla="*/ 42 h 46"/>
                  <a:gd name="T36" fmla="*/ 7 w 21"/>
                  <a:gd name="T37" fmla="*/ 45 h 46"/>
                  <a:gd name="T38" fmla="*/ 13 w 21"/>
                  <a:gd name="T39" fmla="*/ 46 h 46"/>
                  <a:gd name="T40" fmla="*/ 16 w 21"/>
                  <a:gd name="T41" fmla="*/ 46 h 46"/>
                  <a:gd name="T42" fmla="*/ 19 w 21"/>
                  <a:gd name="T43" fmla="*/ 46 h 46"/>
                  <a:gd name="T44" fmla="*/ 17 w 21"/>
                  <a:gd name="T45" fmla="*/ 44 h 46"/>
                  <a:gd name="T46" fmla="*/ 12 w 21"/>
                  <a:gd name="T47" fmla="*/ 41 h 46"/>
                  <a:gd name="T48" fmla="*/ 11 w 21"/>
                  <a:gd name="T49" fmla="*/ 38 h 46"/>
                  <a:gd name="T50" fmla="*/ 16 w 21"/>
                  <a:gd name="T51" fmla="*/ 38 h 46"/>
                  <a:gd name="T52" fmla="*/ 16 w 21"/>
                  <a:gd name="T53" fmla="*/ 36 h 46"/>
                  <a:gd name="T54" fmla="*/ 16 w 21"/>
                  <a:gd name="T55" fmla="*/ 33 h 46"/>
                  <a:gd name="T56" fmla="*/ 15 w 21"/>
                  <a:gd name="T57" fmla="*/ 30 h 46"/>
                  <a:gd name="T58" fmla="*/ 12 w 21"/>
                  <a:gd name="T59" fmla="*/ 26 h 46"/>
                  <a:gd name="T60" fmla="*/ 15 w 21"/>
                  <a:gd name="T61" fmla="*/ 26 h 46"/>
                  <a:gd name="T62" fmla="*/ 16 w 21"/>
                  <a:gd name="T63" fmla="*/ 26 h 46"/>
                  <a:gd name="T64" fmla="*/ 17 w 21"/>
                  <a:gd name="T65" fmla="*/ 22 h 46"/>
                  <a:gd name="T66" fmla="*/ 19 w 21"/>
                  <a:gd name="T67" fmla="*/ 21 h 46"/>
                  <a:gd name="T68" fmla="*/ 19 w 21"/>
                  <a:gd name="T69" fmla="*/ 20 h 46"/>
                  <a:gd name="T70" fmla="*/ 21 w 21"/>
                  <a:gd name="T71" fmla="*/ 18 h 46"/>
                  <a:gd name="T72" fmla="*/ 21 w 21"/>
                  <a:gd name="T73" fmla="*/ 18 h 46"/>
                  <a:gd name="T74" fmla="*/ 20 w 21"/>
                  <a:gd name="T75" fmla="*/ 14 h 46"/>
                  <a:gd name="T76" fmla="*/ 15 w 21"/>
                  <a:gd name="T77" fmla="*/ 10 h 46"/>
                  <a:gd name="T78" fmla="*/ 13 w 21"/>
                  <a:gd name="T79" fmla="*/ 9 h 46"/>
                  <a:gd name="T80" fmla="*/ 11 w 21"/>
                  <a:gd name="T81" fmla="*/ 6 h 46"/>
                  <a:gd name="T82" fmla="*/ 8 w 21"/>
                  <a:gd name="T83" fmla="*/ 4 h 46"/>
                  <a:gd name="T84" fmla="*/ 11 w 21"/>
                  <a:gd name="T85" fmla="*/ 5 h 46"/>
                  <a:gd name="T86" fmla="*/ 16 w 21"/>
                  <a:gd name="T87" fmla="*/ 9 h 46"/>
                  <a:gd name="T88" fmla="*/ 19 w 21"/>
                  <a:gd name="T89" fmla="*/ 9 h 46"/>
                  <a:gd name="T90" fmla="*/ 16 w 21"/>
                  <a:gd name="T91" fmla="*/ 4 h 46"/>
                  <a:gd name="T92" fmla="*/ 12 w 21"/>
                  <a:gd name="T93" fmla="*/ 1 h 46"/>
                  <a:gd name="T94" fmla="*/ 9 w 21"/>
                  <a:gd name="T9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 h="46">
                    <a:moveTo>
                      <a:pt x="9" y="0"/>
                    </a:moveTo>
                    <a:lnTo>
                      <a:pt x="9" y="0"/>
                    </a:lnTo>
                    <a:lnTo>
                      <a:pt x="7" y="0"/>
                    </a:lnTo>
                    <a:lnTo>
                      <a:pt x="5" y="0"/>
                    </a:lnTo>
                    <a:lnTo>
                      <a:pt x="4" y="1"/>
                    </a:lnTo>
                    <a:lnTo>
                      <a:pt x="4" y="1"/>
                    </a:lnTo>
                    <a:lnTo>
                      <a:pt x="3" y="3"/>
                    </a:lnTo>
                    <a:lnTo>
                      <a:pt x="4" y="4"/>
                    </a:lnTo>
                    <a:lnTo>
                      <a:pt x="4" y="8"/>
                    </a:lnTo>
                    <a:lnTo>
                      <a:pt x="4" y="8"/>
                    </a:lnTo>
                    <a:lnTo>
                      <a:pt x="5" y="10"/>
                    </a:lnTo>
                    <a:lnTo>
                      <a:pt x="5" y="10"/>
                    </a:lnTo>
                    <a:lnTo>
                      <a:pt x="5" y="13"/>
                    </a:lnTo>
                    <a:lnTo>
                      <a:pt x="4" y="14"/>
                    </a:lnTo>
                    <a:lnTo>
                      <a:pt x="4" y="14"/>
                    </a:lnTo>
                    <a:lnTo>
                      <a:pt x="3" y="17"/>
                    </a:lnTo>
                    <a:lnTo>
                      <a:pt x="3" y="21"/>
                    </a:lnTo>
                    <a:lnTo>
                      <a:pt x="3" y="21"/>
                    </a:lnTo>
                    <a:lnTo>
                      <a:pt x="1" y="22"/>
                    </a:lnTo>
                    <a:lnTo>
                      <a:pt x="1" y="22"/>
                    </a:lnTo>
                    <a:lnTo>
                      <a:pt x="0" y="24"/>
                    </a:lnTo>
                    <a:lnTo>
                      <a:pt x="0" y="24"/>
                    </a:lnTo>
                    <a:lnTo>
                      <a:pt x="0" y="25"/>
                    </a:lnTo>
                    <a:lnTo>
                      <a:pt x="0" y="25"/>
                    </a:lnTo>
                    <a:lnTo>
                      <a:pt x="0" y="25"/>
                    </a:lnTo>
                    <a:lnTo>
                      <a:pt x="1" y="26"/>
                    </a:lnTo>
                    <a:lnTo>
                      <a:pt x="3" y="28"/>
                    </a:lnTo>
                    <a:lnTo>
                      <a:pt x="3" y="28"/>
                    </a:lnTo>
                    <a:lnTo>
                      <a:pt x="3" y="33"/>
                    </a:lnTo>
                    <a:lnTo>
                      <a:pt x="3" y="33"/>
                    </a:lnTo>
                    <a:lnTo>
                      <a:pt x="4" y="37"/>
                    </a:lnTo>
                    <a:lnTo>
                      <a:pt x="4" y="37"/>
                    </a:lnTo>
                    <a:lnTo>
                      <a:pt x="4" y="40"/>
                    </a:lnTo>
                    <a:lnTo>
                      <a:pt x="4" y="40"/>
                    </a:lnTo>
                    <a:lnTo>
                      <a:pt x="5" y="42"/>
                    </a:lnTo>
                    <a:lnTo>
                      <a:pt x="5" y="42"/>
                    </a:lnTo>
                    <a:lnTo>
                      <a:pt x="7" y="45"/>
                    </a:lnTo>
                    <a:lnTo>
                      <a:pt x="7" y="45"/>
                    </a:lnTo>
                    <a:lnTo>
                      <a:pt x="9" y="46"/>
                    </a:lnTo>
                    <a:lnTo>
                      <a:pt x="13" y="46"/>
                    </a:lnTo>
                    <a:lnTo>
                      <a:pt x="13" y="46"/>
                    </a:lnTo>
                    <a:lnTo>
                      <a:pt x="16" y="46"/>
                    </a:lnTo>
                    <a:lnTo>
                      <a:pt x="19" y="46"/>
                    </a:lnTo>
                    <a:lnTo>
                      <a:pt x="19" y="46"/>
                    </a:lnTo>
                    <a:lnTo>
                      <a:pt x="19" y="45"/>
                    </a:lnTo>
                    <a:lnTo>
                      <a:pt x="17" y="44"/>
                    </a:lnTo>
                    <a:lnTo>
                      <a:pt x="16" y="42"/>
                    </a:lnTo>
                    <a:lnTo>
                      <a:pt x="12" y="41"/>
                    </a:lnTo>
                    <a:lnTo>
                      <a:pt x="11" y="38"/>
                    </a:lnTo>
                    <a:lnTo>
                      <a:pt x="11" y="38"/>
                    </a:lnTo>
                    <a:lnTo>
                      <a:pt x="13" y="38"/>
                    </a:lnTo>
                    <a:lnTo>
                      <a:pt x="16" y="38"/>
                    </a:lnTo>
                    <a:lnTo>
                      <a:pt x="16" y="38"/>
                    </a:lnTo>
                    <a:lnTo>
                      <a:pt x="16" y="36"/>
                    </a:lnTo>
                    <a:lnTo>
                      <a:pt x="16" y="33"/>
                    </a:lnTo>
                    <a:lnTo>
                      <a:pt x="16" y="33"/>
                    </a:lnTo>
                    <a:lnTo>
                      <a:pt x="15" y="30"/>
                    </a:lnTo>
                    <a:lnTo>
                      <a:pt x="15" y="30"/>
                    </a:lnTo>
                    <a:lnTo>
                      <a:pt x="13" y="29"/>
                    </a:lnTo>
                    <a:lnTo>
                      <a:pt x="12" y="26"/>
                    </a:lnTo>
                    <a:lnTo>
                      <a:pt x="12" y="26"/>
                    </a:lnTo>
                    <a:lnTo>
                      <a:pt x="15" y="26"/>
                    </a:lnTo>
                    <a:lnTo>
                      <a:pt x="16" y="26"/>
                    </a:lnTo>
                    <a:lnTo>
                      <a:pt x="16" y="26"/>
                    </a:lnTo>
                    <a:lnTo>
                      <a:pt x="17" y="25"/>
                    </a:lnTo>
                    <a:lnTo>
                      <a:pt x="17" y="22"/>
                    </a:lnTo>
                    <a:lnTo>
                      <a:pt x="17" y="22"/>
                    </a:lnTo>
                    <a:lnTo>
                      <a:pt x="19" y="21"/>
                    </a:lnTo>
                    <a:lnTo>
                      <a:pt x="19" y="21"/>
                    </a:lnTo>
                    <a:lnTo>
                      <a:pt x="19" y="20"/>
                    </a:lnTo>
                    <a:lnTo>
                      <a:pt x="19" y="20"/>
                    </a:lnTo>
                    <a:lnTo>
                      <a:pt x="21" y="18"/>
                    </a:lnTo>
                    <a:lnTo>
                      <a:pt x="21" y="18"/>
                    </a:lnTo>
                    <a:lnTo>
                      <a:pt x="21" y="18"/>
                    </a:lnTo>
                    <a:lnTo>
                      <a:pt x="21" y="17"/>
                    </a:lnTo>
                    <a:lnTo>
                      <a:pt x="20" y="14"/>
                    </a:lnTo>
                    <a:lnTo>
                      <a:pt x="15" y="10"/>
                    </a:lnTo>
                    <a:lnTo>
                      <a:pt x="15" y="10"/>
                    </a:lnTo>
                    <a:lnTo>
                      <a:pt x="13" y="9"/>
                    </a:lnTo>
                    <a:lnTo>
                      <a:pt x="13" y="9"/>
                    </a:lnTo>
                    <a:lnTo>
                      <a:pt x="11" y="6"/>
                    </a:lnTo>
                    <a:lnTo>
                      <a:pt x="11" y="6"/>
                    </a:lnTo>
                    <a:lnTo>
                      <a:pt x="9" y="5"/>
                    </a:lnTo>
                    <a:lnTo>
                      <a:pt x="8" y="4"/>
                    </a:lnTo>
                    <a:lnTo>
                      <a:pt x="8" y="4"/>
                    </a:lnTo>
                    <a:lnTo>
                      <a:pt x="11" y="5"/>
                    </a:lnTo>
                    <a:lnTo>
                      <a:pt x="13" y="8"/>
                    </a:lnTo>
                    <a:lnTo>
                      <a:pt x="16" y="9"/>
                    </a:lnTo>
                    <a:lnTo>
                      <a:pt x="19" y="9"/>
                    </a:lnTo>
                    <a:lnTo>
                      <a:pt x="19" y="9"/>
                    </a:lnTo>
                    <a:lnTo>
                      <a:pt x="19" y="6"/>
                    </a:lnTo>
                    <a:lnTo>
                      <a:pt x="16" y="4"/>
                    </a:lnTo>
                    <a:lnTo>
                      <a:pt x="16" y="4"/>
                    </a:lnTo>
                    <a:lnTo>
                      <a:pt x="12" y="1"/>
                    </a:lnTo>
                    <a:lnTo>
                      <a:pt x="11" y="0"/>
                    </a:lnTo>
                    <a:lnTo>
                      <a:pt x="9" y="0"/>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44" name="Freeform 109">
                <a:extLst>
                  <a:ext uri="{FF2B5EF4-FFF2-40B4-BE49-F238E27FC236}">
                    <a16:creationId xmlns:a16="http://schemas.microsoft.com/office/drawing/2014/main" id="{74831289-A272-4A2C-A4AC-CAB2182CF2BA}"/>
                  </a:ext>
                </a:extLst>
              </p:cNvPr>
              <p:cNvSpPr>
                <a:spLocks/>
              </p:cNvSpPr>
              <p:nvPr/>
            </p:nvSpPr>
            <p:spPr bwMode="auto">
              <a:xfrm>
                <a:off x="4046930" y="3817060"/>
                <a:ext cx="28814" cy="44182"/>
              </a:xfrm>
              <a:custGeom>
                <a:avLst/>
                <a:gdLst>
                  <a:gd name="T0" fmla="*/ 7 w 15"/>
                  <a:gd name="T1" fmla="*/ 4 h 23"/>
                  <a:gd name="T2" fmla="*/ 7 w 15"/>
                  <a:gd name="T3" fmla="*/ 4 h 23"/>
                  <a:gd name="T4" fmla="*/ 4 w 15"/>
                  <a:gd name="T5" fmla="*/ 7 h 23"/>
                  <a:gd name="T6" fmla="*/ 2 w 15"/>
                  <a:gd name="T7" fmla="*/ 9 h 23"/>
                  <a:gd name="T8" fmla="*/ 2 w 15"/>
                  <a:gd name="T9" fmla="*/ 9 h 23"/>
                  <a:gd name="T10" fmla="*/ 0 w 15"/>
                  <a:gd name="T11" fmla="*/ 13 h 23"/>
                  <a:gd name="T12" fmla="*/ 0 w 15"/>
                  <a:gd name="T13" fmla="*/ 13 h 23"/>
                  <a:gd name="T14" fmla="*/ 0 w 15"/>
                  <a:gd name="T15" fmla="*/ 16 h 23"/>
                  <a:gd name="T16" fmla="*/ 0 w 15"/>
                  <a:gd name="T17" fmla="*/ 16 h 23"/>
                  <a:gd name="T18" fmla="*/ 0 w 15"/>
                  <a:gd name="T19" fmla="*/ 19 h 23"/>
                  <a:gd name="T20" fmla="*/ 0 w 15"/>
                  <a:gd name="T21" fmla="*/ 19 h 23"/>
                  <a:gd name="T22" fmla="*/ 0 w 15"/>
                  <a:gd name="T23" fmla="*/ 21 h 23"/>
                  <a:gd name="T24" fmla="*/ 3 w 15"/>
                  <a:gd name="T25" fmla="*/ 23 h 23"/>
                  <a:gd name="T26" fmla="*/ 3 w 15"/>
                  <a:gd name="T27" fmla="*/ 23 h 23"/>
                  <a:gd name="T28" fmla="*/ 4 w 15"/>
                  <a:gd name="T29" fmla="*/ 20 h 23"/>
                  <a:gd name="T30" fmla="*/ 4 w 15"/>
                  <a:gd name="T31" fmla="*/ 20 h 23"/>
                  <a:gd name="T32" fmla="*/ 4 w 15"/>
                  <a:gd name="T33" fmla="*/ 17 h 23"/>
                  <a:gd name="T34" fmla="*/ 4 w 15"/>
                  <a:gd name="T35" fmla="*/ 17 h 23"/>
                  <a:gd name="T36" fmla="*/ 7 w 15"/>
                  <a:gd name="T37" fmla="*/ 17 h 23"/>
                  <a:gd name="T38" fmla="*/ 8 w 15"/>
                  <a:gd name="T39" fmla="*/ 17 h 23"/>
                  <a:gd name="T40" fmla="*/ 8 w 15"/>
                  <a:gd name="T41" fmla="*/ 17 h 23"/>
                  <a:gd name="T42" fmla="*/ 11 w 15"/>
                  <a:gd name="T43" fmla="*/ 16 h 23"/>
                  <a:gd name="T44" fmla="*/ 12 w 15"/>
                  <a:gd name="T45" fmla="*/ 13 h 23"/>
                  <a:gd name="T46" fmla="*/ 12 w 15"/>
                  <a:gd name="T47" fmla="*/ 13 h 23"/>
                  <a:gd name="T48" fmla="*/ 14 w 15"/>
                  <a:gd name="T49" fmla="*/ 12 h 23"/>
                  <a:gd name="T50" fmla="*/ 15 w 15"/>
                  <a:gd name="T51" fmla="*/ 9 h 23"/>
                  <a:gd name="T52" fmla="*/ 15 w 15"/>
                  <a:gd name="T53" fmla="*/ 9 h 23"/>
                  <a:gd name="T54" fmla="*/ 15 w 15"/>
                  <a:gd name="T55" fmla="*/ 8 h 23"/>
                  <a:gd name="T56" fmla="*/ 14 w 15"/>
                  <a:gd name="T57" fmla="*/ 7 h 23"/>
                  <a:gd name="T58" fmla="*/ 14 w 15"/>
                  <a:gd name="T59" fmla="*/ 7 h 23"/>
                  <a:gd name="T60" fmla="*/ 12 w 15"/>
                  <a:gd name="T61" fmla="*/ 4 h 23"/>
                  <a:gd name="T62" fmla="*/ 12 w 15"/>
                  <a:gd name="T63" fmla="*/ 4 h 23"/>
                  <a:gd name="T64" fmla="*/ 12 w 15"/>
                  <a:gd name="T65" fmla="*/ 1 h 23"/>
                  <a:gd name="T66" fmla="*/ 12 w 15"/>
                  <a:gd name="T67" fmla="*/ 0 h 23"/>
                  <a:gd name="T68" fmla="*/ 12 w 15"/>
                  <a:gd name="T69" fmla="*/ 0 h 23"/>
                  <a:gd name="T70" fmla="*/ 11 w 15"/>
                  <a:gd name="T71" fmla="*/ 0 h 23"/>
                  <a:gd name="T72" fmla="*/ 10 w 15"/>
                  <a:gd name="T73" fmla="*/ 1 h 23"/>
                  <a:gd name="T74" fmla="*/ 7 w 15"/>
                  <a:gd name="T75"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 h="23">
                    <a:moveTo>
                      <a:pt x="7" y="4"/>
                    </a:moveTo>
                    <a:lnTo>
                      <a:pt x="7" y="4"/>
                    </a:lnTo>
                    <a:lnTo>
                      <a:pt x="4" y="7"/>
                    </a:lnTo>
                    <a:lnTo>
                      <a:pt x="2" y="9"/>
                    </a:lnTo>
                    <a:lnTo>
                      <a:pt x="2" y="9"/>
                    </a:lnTo>
                    <a:lnTo>
                      <a:pt x="0" y="13"/>
                    </a:lnTo>
                    <a:lnTo>
                      <a:pt x="0" y="13"/>
                    </a:lnTo>
                    <a:lnTo>
                      <a:pt x="0" y="16"/>
                    </a:lnTo>
                    <a:lnTo>
                      <a:pt x="0" y="16"/>
                    </a:lnTo>
                    <a:lnTo>
                      <a:pt x="0" y="19"/>
                    </a:lnTo>
                    <a:lnTo>
                      <a:pt x="0" y="19"/>
                    </a:lnTo>
                    <a:lnTo>
                      <a:pt x="0" y="21"/>
                    </a:lnTo>
                    <a:lnTo>
                      <a:pt x="3" y="23"/>
                    </a:lnTo>
                    <a:lnTo>
                      <a:pt x="3" y="23"/>
                    </a:lnTo>
                    <a:lnTo>
                      <a:pt x="4" y="20"/>
                    </a:lnTo>
                    <a:lnTo>
                      <a:pt x="4" y="20"/>
                    </a:lnTo>
                    <a:lnTo>
                      <a:pt x="4" y="17"/>
                    </a:lnTo>
                    <a:lnTo>
                      <a:pt x="4" y="17"/>
                    </a:lnTo>
                    <a:lnTo>
                      <a:pt x="7" y="17"/>
                    </a:lnTo>
                    <a:lnTo>
                      <a:pt x="8" y="17"/>
                    </a:lnTo>
                    <a:lnTo>
                      <a:pt x="8" y="17"/>
                    </a:lnTo>
                    <a:lnTo>
                      <a:pt x="11" y="16"/>
                    </a:lnTo>
                    <a:lnTo>
                      <a:pt x="12" y="13"/>
                    </a:lnTo>
                    <a:lnTo>
                      <a:pt x="12" y="13"/>
                    </a:lnTo>
                    <a:lnTo>
                      <a:pt x="14" y="12"/>
                    </a:lnTo>
                    <a:lnTo>
                      <a:pt x="15" y="9"/>
                    </a:lnTo>
                    <a:lnTo>
                      <a:pt x="15" y="9"/>
                    </a:lnTo>
                    <a:lnTo>
                      <a:pt x="15" y="8"/>
                    </a:lnTo>
                    <a:lnTo>
                      <a:pt x="14" y="7"/>
                    </a:lnTo>
                    <a:lnTo>
                      <a:pt x="14" y="7"/>
                    </a:lnTo>
                    <a:lnTo>
                      <a:pt x="12" y="4"/>
                    </a:lnTo>
                    <a:lnTo>
                      <a:pt x="12" y="4"/>
                    </a:lnTo>
                    <a:lnTo>
                      <a:pt x="12" y="1"/>
                    </a:lnTo>
                    <a:lnTo>
                      <a:pt x="12" y="0"/>
                    </a:lnTo>
                    <a:lnTo>
                      <a:pt x="12" y="0"/>
                    </a:lnTo>
                    <a:lnTo>
                      <a:pt x="11" y="0"/>
                    </a:lnTo>
                    <a:lnTo>
                      <a:pt x="10" y="1"/>
                    </a:lnTo>
                    <a:lnTo>
                      <a:pt x="7" y="4"/>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45" name="Freeform 110">
                <a:extLst>
                  <a:ext uri="{FF2B5EF4-FFF2-40B4-BE49-F238E27FC236}">
                    <a16:creationId xmlns:a16="http://schemas.microsoft.com/office/drawing/2014/main" id="{3C99F4E8-7BCB-4CE3-A044-EFBB7EC7E830}"/>
                  </a:ext>
                </a:extLst>
              </p:cNvPr>
              <p:cNvSpPr>
                <a:spLocks/>
              </p:cNvSpPr>
              <p:nvPr/>
            </p:nvSpPr>
            <p:spPr bwMode="auto">
              <a:xfrm>
                <a:off x="4046930" y="3817060"/>
                <a:ext cx="28814" cy="44182"/>
              </a:xfrm>
              <a:custGeom>
                <a:avLst/>
                <a:gdLst>
                  <a:gd name="T0" fmla="*/ 7 w 15"/>
                  <a:gd name="T1" fmla="*/ 4 h 23"/>
                  <a:gd name="T2" fmla="*/ 7 w 15"/>
                  <a:gd name="T3" fmla="*/ 4 h 23"/>
                  <a:gd name="T4" fmla="*/ 4 w 15"/>
                  <a:gd name="T5" fmla="*/ 7 h 23"/>
                  <a:gd name="T6" fmla="*/ 2 w 15"/>
                  <a:gd name="T7" fmla="*/ 9 h 23"/>
                  <a:gd name="T8" fmla="*/ 2 w 15"/>
                  <a:gd name="T9" fmla="*/ 9 h 23"/>
                  <a:gd name="T10" fmla="*/ 0 w 15"/>
                  <a:gd name="T11" fmla="*/ 13 h 23"/>
                  <a:gd name="T12" fmla="*/ 0 w 15"/>
                  <a:gd name="T13" fmla="*/ 13 h 23"/>
                  <a:gd name="T14" fmla="*/ 0 w 15"/>
                  <a:gd name="T15" fmla="*/ 16 h 23"/>
                  <a:gd name="T16" fmla="*/ 0 w 15"/>
                  <a:gd name="T17" fmla="*/ 16 h 23"/>
                  <a:gd name="T18" fmla="*/ 0 w 15"/>
                  <a:gd name="T19" fmla="*/ 19 h 23"/>
                  <a:gd name="T20" fmla="*/ 0 w 15"/>
                  <a:gd name="T21" fmla="*/ 19 h 23"/>
                  <a:gd name="T22" fmla="*/ 0 w 15"/>
                  <a:gd name="T23" fmla="*/ 21 h 23"/>
                  <a:gd name="T24" fmla="*/ 3 w 15"/>
                  <a:gd name="T25" fmla="*/ 23 h 23"/>
                  <a:gd name="T26" fmla="*/ 3 w 15"/>
                  <a:gd name="T27" fmla="*/ 23 h 23"/>
                  <a:gd name="T28" fmla="*/ 4 w 15"/>
                  <a:gd name="T29" fmla="*/ 20 h 23"/>
                  <a:gd name="T30" fmla="*/ 4 w 15"/>
                  <a:gd name="T31" fmla="*/ 20 h 23"/>
                  <a:gd name="T32" fmla="*/ 4 w 15"/>
                  <a:gd name="T33" fmla="*/ 17 h 23"/>
                  <a:gd name="T34" fmla="*/ 4 w 15"/>
                  <a:gd name="T35" fmla="*/ 17 h 23"/>
                  <a:gd name="T36" fmla="*/ 7 w 15"/>
                  <a:gd name="T37" fmla="*/ 17 h 23"/>
                  <a:gd name="T38" fmla="*/ 8 w 15"/>
                  <a:gd name="T39" fmla="*/ 17 h 23"/>
                  <a:gd name="T40" fmla="*/ 8 w 15"/>
                  <a:gd name="T41" fmla="*/ 17 h 23"/>
                  <a:gd name="T42" fmla="*/ 11 w 15"/>
                  <a:gd name="T43" fmla="*/ 16 h 23"/>
                  <a:gd name="T44" fmla="*/ 12 w 15"/>
                  <a:gd name="T45" fmla="*/ 13 h 23"/>
                  <a:gd name="T46" fmla="*/ 12 w 15"/>
                  <a:gd name="T47" fmla="*/ 13 h 23"/>
                  <a:gd name="T48" fmla="*/ 14 w 15"/>
                  <a:gd name="T49" fmla="*/ 12 h 23"/>
                  <a:gd name="T50" fmla="*/ 15 w 15"/>
                  <a:gd name="T51" fmla="*/ 9 h 23"/>
                  <a:gd name="T52" fmla="*/ 15 w 15"/>
                  <a:gd name="T53" fmla="*/ 9 h 23"/>
                  <a:gd name="T54" fmla="*/ 15 w 15"/>
                  <a:gd name="T55" fmla="*/ 8 h 23"/>
                  <a:gd name="T56" fmla="*/ 14 w 15"/>
                  <a:gd name="T57" fmla="*/ 7 h 23"/>
                  <a:gd name="T58" fmla="*/ 14 w 15"/>
                  <a:gd name="T59" fmla="*/ 7 h 23"/>
                  <a:gd name="T60" fmla="*/ 12 w 15"/>
                  <a:gd name="T61" fmla="*/ 4 h 23"/>
                  <a:gd name="T62" fmla="*/ 12 w 15"/>
                  <a:gd name="T63" fmla="*/ 4 h 23"/>
                  <a:gd name="T64" fmla="*/ 12 w 15"/>
                  <a:gd name="T65" fmla="*/ 1 h 23"/>
                  <a:gd name="T66" fmla="*/ 12 w 15"/>
                  <a:gd name="T67" fmla="*/ 0 h 23"/>
                  <a:gd name="T68" fmla="*/ 12 w 15"/>
                  <a:gd name="T69" fmla="*/ 0 h 23"/>
                  <a:gd name="T70" fmla="*/ 11 w 15"/>
                  <a:gd name="T71" fmla="*/ 0 h 23"/>
                  <a:gd name="T72" fmla="*/ 10 w 15"/>
                  <a:gd name="T73" fmla="*/ 1 h 23"/>
                  <a:gd name="T74" fmla="*/ 7 w 15"/>
                  <a:gd name="T75"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 h="23">
                    <a:moveTo>
                      <a:pt x="7" y="4"/>
                    </a:moveTo>
                    <a:lnTo>
                      <a:pt x="7" y="4"/>
                    </a:lnTo>
                    <a:lnTo>
                      <a:pt x="4" y="7"/>
                    </a:lnTo>
                    <a:lnTo>
                      <a:pt x="2" y="9"/>
                    </a:lnTo>
                    <a:lnTo>
                      <a:pt x="2" y="9"/>
                    </a:lnTo>
                    <a:lnTo>
                      <a:pt x="0" y="13"/>
                    </a:lnTo>
                    <a:lnTo>
                      <a:pt x="0" y="13"/>
                    </a:lnTo>
                    <a:lnTo>
                      <a:pt x="0" y="16"/>
                    </a:lnTo>
                    <a:lnTo>
                      <a:pt x="0" y="16"/>
                    </a:lnTo>
                    <a:lnTo>
                      <a:pt x="0" y="19"/>
                    </a:lnTo>
                    <a:lnTo>
                      <a:pt x="0" y="19"/>
                    </a:lnTo>
                    <a:lnTo>
                      <a:pt x="0" y="21"/>
                    </a:lnTo>
                    <a:lnTo>
                      <a:pt x="3" y="23"/>
                    </a:lnTo>
                    <a:lnTo>
                      <a:pt x="3" y="23"/>
                    </a:lnTo>
                    <a:lnTo>
                      <a:pt x="4" y="20"/>
                    </a:lnTo>
                    <a:lnTo>
                      <a:pt x="4" y="20"/>
                    </a:lnTo>
                    <a:lnTo>
                      <a:pt x="4" y="17"/>
                    </a:lnTo>
                    <a:lnTo>
                      <a:pt x="4" y="17"/>
                    </a:lnTo>
                    <a:lnTo>
                      <a:pt x="7" y="17"/>
                    </a:lnTo>
                    <a:lnTo>
                      <a:pt x="8" y="17"/>
                    </a:lnTo>
                    <a:lnTo>
                      <a:pt x="8" y="17"/>
                    </a:lnTo>
                    <a:lnTo>
                      <a:pt x="11" y="16"/>
                    </a:lnTo>
                    <a:lnTo>
                      <a:pt x="12" y="13"/>
                    </a:lnTo>
                    <a:lnTo>
                      <a:pt x="12" y="13"/>
                    </a:lnTo>
                    <a:lnTo>
                      <a:pt x="14" y="12"/>
                    </a:lnTo>
                    <a:lnTo>
                      <a:pt x="15" y="9"/>
                    </a:lnTo>
                    <a:lnTo>
                      <a:pt x="15" y="9"/>
                    </a:lnTo>
                    <a:lnTo>
                      <a:pt x="15" y="8"/>
                    </a:lnTo>
                    <a:lnTo>
                      <a:pt x="14" y="7"/>
                    </a:lnTo>
                    <a:lnTo>
                      <a:pt x="14" y="7"/>
                    </a:lnTo>
                    <a:lnTo>
                      <a:pt x="12" y="4"/>
                    </a:lnTo>
                    <a:lnTo>
                      <a:pt x="12" y="4"/>
                    </a:lnTo>
                    <a:lnTo>
                      <a:pt x="12" y="1"/>
                    </a:lnTo>
                    <a:lnTo>
                      <a:pt x="12" y="0"/>
                    </a:lnTo>
                    <a:lnTo>
                      <a:pt x="12" y="0"/>
                    </a:lnTo>
                    <a:lnTo>
                      <a:pt x="11" y="0"/>
                    </a:lnTo>
                    <a:lnTo>
                      <a:pt x="10" y="1"/>
                    </a:lnTo>
                    <a:lnTo>
                      <a:pt x="7" y="4"/>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46" name="Freeform 111">
                <a:extLst>
                  <a:ext uri="{FF2B5EF4-FFF2-40B4-BE49-F238E27FC236}">
                    <a16:creationId xmlns:a16="http://schemas.microsoft.com/office/drawing/2014/main" id="{300AD8B5-53ED-42B1-9948-E3E63503A00F}"/>
                  </a:ext>
                </a:extLst>
              </p:cNvPr>
              <p:cNvSpPr>
                <a:spLocks/>
              </p:cNvSpPr>
              <p:nvPr/>
            </p:nvSpPr>
            <p:spPr bwMode="auto">
              <a:xfrm>
                <a:off x="4267839" y="3461684"/>
                <a:ext cx="19209" cy="21130"/>
              </a:xfrm>
              <a:custGeom>
                <a:avLst/>
                <a:gdLst>
                  <a:gd name="T0" fmla="*/ 0 w 10"/>
                  <a:gd name="T1" fmla="*/ 7 h 11"/>
                  <a:gd name="T2" fmla="*/ 0 w 10"/>
                  <a:gd name="T3" fmla="*/ 7 h 11"/>
                  <a:gd name="T4" fmla="*/ 1 w 10"/>
                  <a:gd name="T5" fmla="*/ 5 h 11"/>
                  <a:gd name="T6" fmla="*/ 4 w 10"/>
                  <a:gd name="T7" fmla="*/ 4 h 11"/>
                  <a:gd name="T8" fmla="*/ 4 w 10"/>
                  <a:gd name="T9" fmla="*/ 4 h 11"/>
                  <a:gd name="T10" fmla="*/ 8 w 10"/>
                  <a:gd name="T11" fmla="*/ 0 h 11"/>
                  <a:gd name="T12" fmla="*/ 8 w 10"/>
                  <a:gd name="T13" fmla="*/ 0 h 11"/>
                  <a:gd name="T14" fmla="*/ 9 w 10"/>
                  <a:gd name="T15" fmla="*/ 0 h 11"/>
                  <a:gd name="T16" fmla="*/ 10 w 10"/>
                  <a:gd name="T17" fmla="*/ 0 h 11"/>
                  <a:gd name="T18" fmla="*/ 10 w 10"/>
                  <a:gd name="T19" fmla="*/ 3 h 11"/>
                  <a:gd name="T20" fmla="*/ 10 w 10"/>
                  <a:gd name="T21" fmla="*/ 3 h 11"/>
                  <a:gd name="T22" fmla="*/ 9 w 10"/>
                  <a:gd name="T23" fmla="*/ 5 h 11"/>
                  <a:gd name="T24" fmla="*/ 6 w 10"/>
                  <a:gd name="T25" fmla="*/ 8 h 11"/>
                  <a:gd name="T26" fmla="*/ 6 w 10"/>
                  <a:gd name="T27" fmla="*/ 8 h 11"/>
                  <a:gd name="T28" fmla="*/ 5 w 10"/>
                  <a:gd name="T29" fmla="*/ 9 h 11"/>
                  <a:gd name="T30" fmla="*/ 2 w 10"/>
                  <a:gd name="T31" fmla="*/ 11 h 11"/>
                  <a:gd name="T32" fmla="*/ 2 w 10"/>
                  <a:gd name="T33" fmla="*/ 11 h 11"/>
                  <a:gd name="T34" fmla="*/ 1 w 10"/>
                  <a:gd name="T35" fmla="*/ 9 h 11"/>
                  <a:gd name="T36" fmla="*/ 0 w 10"/>
                  <a:gd name="T3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11">
                    <a:moveTo>
                      <a:pt x="0" y="7"/>
                    </a:moveTo>
                    <a:lnTo>
                      <a:pt x="0" y="7"/>
                    </a:lnTo>
                    <a:lnTo>
                      <a:pt x="1" y="5"/>
                    </a:lnTo>
                    <a:lnTo>
                      <a:pt x="4" y="4"/>
                    </a:lnTo>
                    <a:lnTo>
                      <a:pt x="4" y="4"/>
                    </a:lnTo>
                    <a:lnTo>
                      <a:pt x="8" y="0"/>
                    </a:lnTo>
                    <a:lnTo>
                      <a:pt x="8" y="0"/>
                    </a:lnTo>
                    <a:lnTo>
                      <a:pt x="9" y="0"/>
                    </a:lnTo>
                    <a:lnTo>
                      <a:pt x="10" y="0"/>
                    </a:lnTo>
                    <a:lnTo>
                      <a:pt x="10" y="3"/>
                    </a:lnTo>
                    <a:lnTo>
                      <a:pt x="10" y="3"/>
                    </a:lnTo>
                    <a:lnTo>
                      <a:pt x="9" y="5"/>
                    </a:lnTo>
                    <a:lnTo>
                      <a:pt x="6" y="8"/>
                    </a:lnTo>
                    <a:lnTo>
                      <a:pt x="6" y="8"/>
                    </a:lnTo>
                    <a:lnTo>
                      <a:pt x="5" y="9"/>
                    </a:lnTo>
                    <a:lnTo>
                      <a:pt x="2" y="11"/>
                    </a:lnTo>
                    <a:lnTo>
                      <a:pt x="2" y="11"/>
                    </a:lnTo>
                    <a:lnTo>
                      <a:pt x="1" y="9"/>
                    </a:lnTo>
                    <a:lnTo>
                      <a:pt x="0" y="7"/>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47" name="Freeform 112">
                <a:extLst>
                  <a:ext uri="{FF2B5EF4-FFF2-40B4-BE49-F238E27FC236}">
                    <a16:creationId xmlns:a16="http://schemas.microsoft.com/office/drawing/2014/main" id="{70131118-2E72-4961-9BB5-DF977763457F}"/>
                  </a:ext>
                </a:extLst>
              </p:cNvPr>
              <p:cNvSpPr>
                <a:spLocks/>
              </p:cNvSpPr>
              <p:nvPr/>
            </p:nvSpPr>
            <p:spPr bwMode="auto">
              <a:xfrm>
                <a:off x="4267839" y="3461684"/>
                <a:ext cx="19209" cy="21130"/>
              </a:xfrm>
              <a:custGeom>
                <a:avLst/>
                <a:gdLst>
                  <a:gd name="T0" fmla="*/ 0 w 10"/>
                  <a:gd name="T1" fmla="*/ 7 h 11"/>
                  <a:gd name="T2" fmla="*/ 0 w 10"/>
                  <a:gd name="T3" fmla="*/ 7 h 11"/>
                  <a:gd name="T4" fmla="*/ 1 w 10"/>
                  <a:gd name="T5" fmla="*/ 5 h 11"/>
                  <a:gd name="T6" fmla="*/ 4 w 10"/>
                  <a:gd name="T7" fmla="*/ 4 h 11"/>
                  <a:gd name="T8" fmla="*/ 4 w 10"/>
                  <a:gd name="T9" fmla="*/ 4 h 11"/>
                  <a:gd name="T10" fmla="*/ 8 w 10"/>
                  <a:gd name="T11" fmla="*/ 0 h 11"/>
                  <a:gd name="T12" fmla="*/ 8 w 10"/>
                  <a:gd name="T13" fmla="*/ 0 h 11"/>
                  <a:gd name="T14" fmla="*/ 9 w 10"/>
                  <a:gd name="T15" fmla="*/ 0 h 11"/>
                  <a:gd name="T16" fmla="*/ 10 w 10"/>
                  <a:gd name="T17" fmla="*/ 0 h 11"/>
                  <a:gd name="T18" fmla="*/ 10 w 10"/>
                  <a:gd name="T19" fmla="*/ 3 h 11"/>
                  <a:gd name="T20" fmla="*/ 10 w 10"/>
                  <a:gd name="T21" fmla="*/ 3 h 11"/>
                  <a:gd name="T22" fmla="*/ 9 w 10"/>
                  <a:gd name="T23" fmla="*/ 5 h 11"/>
                  <a:gd name="T24" fmla="*/ 6 w 10"/>
                  <a:gd name="T25" fmla="*/ 8 h 11"/>
                  <a:gd name="T26" fmla="*/ 6 w 10"/>
                  <a:gd name="T27" fmla="*/ 8 h 11"/>
                  <a:gd name="T28" fmla="*/ 5 w 10"/>
                  <a:gd name="T29" fmla="*/ 9 h 11"/>
                  <a:gd name="T30" fmla="*/ 2 w 10"/>
                  <a:gd name="T31" fmla="*/ 11 h 11"/>
                  <a:gd name="T32" fmla="*/ 2 w 10"/>
                  <a:gd name="T33" fmla="*/ 11 h 11"/>
                  <a:gd name="T34" fmla="*/ 1 w 10"/>
                  <a:gd name="T35" fmla="*/ 9 h 11"/>
                  <a:gd name="T36" fmla="*/ 0 w 10"/>
                  <a:gd name="T3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11">
                    <a:moveTo>
                      <a:pt x="0" y="7"/>
                    </a:moveTo>
                    <a:lnTo>
                      <a:pt x="0" y="7"/>
                    </a:lnTo>
                    <a:lnTo>
                      <a:pt x="1" y="5"/>
                    </a:lnTo>
                    <a:lnTo>
                      <a:pt x="4" y="4"/>
                    </a:lnTo>
                    <a:lnTo>
                      <a:pt x="4" y="4"/>
                    </a:lnTo>
                    <a:lnTo>
                      <a:pt x="8" y="0"/>
                    </a:lnTo>
                    <a:lnTo>
                      <a:pt x="8" y="0"/>
                    </a:lnTo>
                    <a:lnTo>
                      <a:pt x="9" y="0"/>
                    </a:lnTo>
                    <a:lnTo>
                      <a:pt x="10" y="0"/>
                    </a:lnTo>
                    <a:lnTo>
                      <a:pt x="10" y="3"/>
                    </a:lnTo>
                    <a:lnTo>
                      <a:pt x="10" y="3"/>
                    </a:lnTo>
                    <a:lnTo>
                      <a:pt x="9" y="5"/>
                    </a:lnTo>
                    <a:lnTo>
                      <a:pt x="6" y="8"/>
                    </a:lnTo>
                    <a:lnTo>
                      <a:pt x="6" y="8"/>
                    </a:lnTo>
                    <a:lnTo>
                      <a:pt x="5" y="9"/>
                    </a:lnTo>
                    <a:lnTo>
                      <a:pt x="2" y="11"/>
                    </a:lnTo>
                    <a:lnTo>
                      <a:pt x="2" y="11"/>
                    </a:lnTo>
                    <a:lnTo>
                      <a:pt x="1" y="9"/>
                    </a:lnTo>
                    <a:lnTo>
                      <a:pt x="0" y="7"/>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60" name="Freeform 125">
                <a:extLst>
                  <a:ext uri="{FF2B5EF4-FFF2-40B4-BE49-F238E27FC236}">
                    <a16:creationId xmlns:a16="http://schemas.microsoft.com/office/drawing/2014/main" id="{5FDD7133-833F-4E48-9914-CBA75BB6577F}"/>
                  </a:ext>
                </a:extLst>
              </p:cNvPr>
              <p:cNvSpPr>
                <a:spLocks/>
              </p:cNvSpPr>
              <p:nvPr/>
            </p:nvSpPr>
            <p:spPr bwMode="auto">
              <a:xfrm>
                <a:off x="4728867" y="3188910"/>
                <a:ext cx="107573" cy="76838"/>
              </a:xfrm>
              <a:custGeom>
                <a:avLst/>
                <a:gdLst>
                  <a:gd name="T0" fmla="*/ 30 w 56"/>
                  <a:gd name="T1" fmla="*/ 22 h 40"/>
                  <a:gd name="T2" fmla="*/ 24 w 56"/>
                  <a:gd name="T3" fmla="*/ 23 h 40"/>
                  <a:gd name="T4" fmla="*/ 23 w 56"/>
                  <a:gd name="T5" fmla="*/ 23 h 40"/>
                  <a:gd name="T6" fmla="*/ 22 w 56"/>
                  <a:gd name="T7" fmla="*/ 20 h 40"/>
                  <a:gd name="T8" fmla="*/ 23 w 56"/>
                  <a:gd name="T9" fmla="*/ 19 h 40"/>
                  <a:gd name="T10" fmla="*/ 26 w 56"/>
                  <a:gd name="T11" fmla="*/ 18 h 40"/>
                  <a:gd name="T12" fmla="*/ 26 w 56"/>
                  <a:gd name="T13" fmla="*/ 15 h 40"/>
                  <a:gd name="T14" fmla="*/ 28 w 56"/>
                  <a:gd name="T15" fmla="*/ 14 h 40"/>
                  <a:gd name="T16" fmla="*/ 31 w 56"/>
                  <a:gd name="T17" fmla="*/ 11 h 40"/>
                  <a:gd name="T18" fmla="*/ 30 w 56"/>
                  <a:gd name="T19" fmla="*/ 10 h 40"/>
                  <a:gd name="T20" fmla="*/ 26 w 56"/>
                  <a:gd name="T21" fmla="*/ 7 h 40"/>
                  <a:gd name="T22" fmla="*/ 24 w 56"/>
                  <a:gd name="T23" fmla="*/ 6 h 40"/>
                  <a:gd name="T24" fmla="*/ 23 w 56"/>
                  <a:gd name="T25" fmla="*/ 3 h 40"/>
                  <a:gd name="T26" fmla="*/ 19 w 56"/>
                  <a:gd name="T27" fmla="*/ 3 h 40"/>
                  <a:gd name="T28" fmla="*/ 14 w 56"/>
                  <a:gd name="T29" fmla="*/ 0 h 40"/>
                  <a:gd name="T30" fmla="*/ 10 w 56"/>
                  <a:gd name="T31" fmla="*/ 0 h 40"/>
                  <a:gd name="T32" fmla="*/ 7 w 56"/>
                  <a:gd name="T33" fmla="*/ 2 h 40"/>
                  <a:gd name="T34" fmla="*/ 4 w 56"/>
                  <a:gd name="T35" fmla="*/ 3 h 40"/>
                  <a:gd name="T36" fmla="*/ 3 w 56"/>
                  <a:gd name="T37" fmla="*/ 6 h 40"/>
                  <a:gd name="T38" fmla="*/ 3 w 56"/>
                  <a:gd name="T39" fmla="*/ 12 h 40"/>
                  <a:gd name="T40" fmla="*/ 0 w 56"/>
                  <a:gd name="T41" fmla="*/ 18 h 40"/>
                  <a:gd name="T42" fmla="*/ 2 w 56"/>
                  <a:gd name="T43" fmla="*/ 22 h 40"/>
                  <a:gd name="T44" fmla="*/ 3 w 56"/>
                  <a:gd name="T45" fmla="*/ 24 h 40"/>
                  <a:gd name="T46" fmla="*/ 4 w 56"/>
                  <a:gd name="T47" fmla="*/ 30 h 40"/>
                  <a:gd name="T48" fmla="*/ 7 w 56"/>
                  <a:gd name="T49" fmla="*/ 30 h 40"/>
                  <a:gd name="T50" fmla="*/ 8 w 56"/>
                  <a:gd name="T51" fmla="*/ 23 h 40"/>
                  <a:gd name="T52" fmla="*/ 10 w 56"/>
                  <a:gd name="T53" fmla="*/ 19 h 40"/>
                  <a:gd name="T54" fmla="*/ 12 w 56"/>
                  <a:gd name="T55" fmla="*/ 19 h 40"/>
                  <a:gd name="T56" fmla="*/ 12 w 56"/>
                  <a:gd name="T57" fmla="*/ 22 h 40"/>
                  <a:gd name="T58" fmla="*/ 11 w 56"/>
                  <a:gd name="T59" fmla="*/ 28 h 40"/>
                  <a:gd name="T60" fmla="*/ 11 w 56"/>
                  <a:gd name="T61" fmla="*/ 31 h 40"/>
                  <a:gd name="T62" fmla="*/ 12 w 56"/>
                  <a:gd name="T63" fmla="*/ 32 h 40"/>
                  <a:gd name="T64" fmla="*/ 12 w 56"/>
                  <a:gd name="T65" fmla="*/ 33 h 40"/>
                  <a:gd name="T66" fmla="*/ 16 w 56"/>
                  <a:gd name="T67" fmla="*/ 37 h 40"/>
                  <a:gd name="T68" fmla="*/ 20 w 56"/>
                  <a:gd name="T69" fmla="*/ 37 h 40"/>
                  <a:gd name="T70" fmla="*/ 24 w 56"/>
                  <a:gd name="T71" fmla="*/ 35 h 40"/>
                  <a:gd name="T72" fmla="*/ 30 w 56"/>
                  <a:gd name="T73" fmla="*/ 32 h 40"/>
                  <a:gd name="T74" fmla="*/ 32 w 56"/>
                  <a:gd name="T75" fmla="*/ 32 h 40"/>
                  <a:gd name="T76" fmla="*/ 35 w 56"/>
                  <a:gd name="T77" fmla="*/ 35 h 40"/>
                  <a:gd name="T78" fmla="*/ 36 w 56"/>
                  <a:gd name="T79" fmla="*/ 37 h 40"/>
                  <a:gd name="T80" fmla="*/ 43 w 56"/>
                  <a:gd name="T81" fmla="*/ 40 h 40"/>
                  <a:gd name="T82" fmla="*/ 50 w 56"/>
                  <a:gd name="T83" fmla="*/ 37 h 40"/>
                  <a:gd name="T84" fmla="*/ 54 w 56"/>
                  <a:gd name="T85" fmla="*/ 36 h 40"/>
                  <a:gd name="T86" fmla="*/ 56 w 56"/>
                  <a:gd name="T87" fmla="*/ 32 h 40"/>
                  <a:gd name="T88" fmla="*/ 56 w 56"/>
                  <a:gd name="T89" fmla="*/ 30 h 40"/>
                  <a:gd name="T90" fmla="*/ 56 w 56"/>
                  <a:gd name="T91" fmla="*/ 28 h 40"/>
                  <a:gd name="T92" fmla="*/ 51 w 56"/>
                  <a:gd name="T93" fmla="*/ 28 h 40"/>
                  <a:gd name="T94" fmla="*/ 48 w 56"/>
                  <a:gd name="T95" fmla="*/ 31 h 40"/>
                  <a:gd name="T96" fmla="*/ 47 w 56"/>
                  <a:gd name="T97" fmla="*/ 32 h 40"/>
                  <a:gd name="T98" fmla="*/ 43 w 56"/>
                  <a:gd name="T99" fmla="*/ 32 h 40"/>
                  <a:gd name="T100" fmla="*/ 40 w 56"/>
                  <a:gd name="T101" fmla="*/ 30 h 40"/>
                  <a:gd name="T102" fmla="*/ 40 w 56"/>
                  <a:gd name="T103" fmla="*/ 27 h 40"/>
                  <a:gd name="T104" fmla="*/ 40 w 56"/>
                  <a:gd name="T105" fmla="*/ 24 h 40"/>
                  <a:gd name="T106" fmla="*/ 36 w 56"/>
                  <a:gd name="T107" fmla="*/ 23 h 40"/>
                  <a:gd name="T108" fmla="*/ 32 w 56"/>
                  <a:gd name="T109"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 h="40">
                    <a:moveTo>
                      <a:pt x="30" y="22"/>
                    </a:moveTo>
                    <a:lnTo>
                      <a:pt x="30" y="22"/>
                    </a:lnTo>
                    <a:lnTo>
                      <a:pt x="27" y="22"/>
                    </a:lnTo>
                    <a:lnTo>
                      <a:pt x="24" y="23"/>
                    </a:lnTo>
                    <a:lnTo>
                      <a:pt x="24" y="23"/>
                    </a:lnTo>
                    <a:lnTo>
                      <a:pt x="23" y="23"/>
                    </a:lnTo>
                    <a:lnTo>
                      <a:pt x="22" y="23"/>
                    </a:lnTo>
                    <a:lnTo>
                      <a:pt x="22" y="20"/>
                    </a:lnTo>
                    <a:lnTo>
                      <a:pt x="23" y="19"/>
                    </a:lnTo>
                    <a:lnTo>
                      <a:pt x="23" y="19"/>
                    </a:lnTo>
                    <a:lnTo>
                      <a:pt x="26" y="18"/>
                    </a:lnTo>
                    <a:lnTo>
                      <a:pt x="26" y="18"/>
                    </a:lnTo>
                    <a:lnTo>
                      <a:pt x="26" y="15"/>
                    </a:lnTo>
                    <a:lnTo>
                      <a:pt x="26" y="15"/>
                    </a:lnTo>
                    <a:lnTo>
                      <a:pt x="28" y="14"/>
                    </a:lnTo>
                    <a:lnTo>
                      <a:pt x="28" y="14"/>
                    </a:lnTo>
                    <a:lnTo>
                      <a:pt x="30" y="12"/>
                    </a:lnTo>
                    <a:lnTo>
                      <a:pt x="31" y="11"/>
                    </a:lnTo>
                    <a:lnTo>
                      <a:pt x="30" y="10"/>
                    </a:lnTo>
                    <a:lnTo>
                      <a:pt x="30" y="10"/>
                    </a:lnTo>
                    <a:lnTo>
                      <a:pt x="27" y="8"/>
                    </a:lnTo>
                    <a:lnTo>
                      <a:pt x="26" y="7"/>
                    </a:lnTo>
                    <a:lnTo>
                      <a:pt x="26" y="7"/>
                    </a:lnTo>
                    <a:lnTo>
                      <a:pt x="24" y="6"/>
                    </a:lnTo>
                    <a:lnTo>
                      <a:pt x="23" y="3"/>
                    </a:lnTo>
                    <a:lnTo>
                      <a:pt x="23" y="3"/>
                    </a:lnTo>
                    <a:lnTo>
                      <a:pt x="19" y="3"/>
                    </a:lnTo>
                    <a:lnTo>
                      <a:pt x="19" y="3"/>
                    </a:lnTo>
                    <a:lnTo>
                      <a:pt x="16" y="2"/>
                    </a:lnTo>
                    <a:lnTo>
                      <a:pt x="14" y="0"/>
                    </a:lnTo>
                    <a:lnTo>
                      <a:pt x="14" y="0"/>
                    </a:lnTo>
                    <a:lnTo>
                      <a:pt x="10" y="0"/>
                    </a:lnTo>
                    <a:lnTo>
                      <a:pt x="7" y="2"/>
                    </a:lnTo>
                    <a:lnTo>
                      <a:pt x="7" y="2"/>
                    </a:lnTo>
                    <a:lnTo>
                      <a:pt x="6" y="3"/>
                    </a:lnTo>
                    <a:lnTo>
                      <a:pt x="4" y="3"/>
                    </a:lnTo>
                    <a:lnTo>
                      <a:pt x="4" y="3"/>
                    </a:lnTo>
                    <a:lnTo>
                      <a:pt x="3" y="6"/>
                    </a:lnTo>
                    <a:lnTo>
                      <a:pt x="3" y="7"/>
                    </a:lnTo>
                    <a:lnTo>
                      <a:pt x="3" y="12"/>
                    </a:lnTo>
                    <a:lnTo>
                      <a:pt x="3" y="12"/>
                    </a:lnTo>
                    <a:lnTo>
                      <a:pt x="0" y="18"/>
                    </a:lnTo>
                    <a:lnTo>
                      <a:pt x="0" y="18"/>
                    </a:lnTo>
                    <a:lnTo>
                      <a:pt x="2" y="22"/>
                    </a:lnTo>
                    <a:lnTo>
                      <a:pt x="3" y="24"/>
                    </a:lnTo>
                    <a:lnTo>
                      <a:pt x="3" y="24"/>
                    </a:lnTo>
                    <a:lnTo>
                      <a:pt x="3" y="28"/>
                    </a:lnTo>
                    <a:lnTo>
                      <a:pt x="4" y="30"/>
                    </a:lnTo>
                    <a:lnTo>
                      <a:pt x="7" y="30"/>
                    </a:lnTo>
                    <a:lnTo>
                      <a:pt x="7" y="30"/>
                    </a:lnTo>
                    <a:lnTo>
                      <a:pt x="8" y="23"/>
                    </a:lnTo>
                    <a:lnTo>
                      <a:pt x="8" y="23"/>
                    </a:lnTo>
                    <a:lnTo>
                      <a:pt x="10" y="19"/>
                    </a:lnTo>
                    <a:lnTo>
                      <a:pt x="10" y="19"/>
                    </a:lnTo>
                    <a:lnTo>
                      <a:pt x="11" y="18"/>
                    </a:lnTo>
                    <a:lnTo>
                      <a:pt x="12" y="19"/>
                    </a:lnTo>
                    <a:lnTo>
                      <a:pt x="12" y="19"/>
                    </a:lnTo>
                    <a:lnTo>
                      <a:pt x="12" y="22"/>
                    </a:lnTo>
                    <a:lnTo>
                      <a:pt x="12" y="24"/>
                    </a:lnTo>
                    <a:lnTo>
                      <a:pt x="11" y="28"/>
                    </a:lnTo>
                    <a:lnTo>
                      <a:pt x="11" y="31"/>
                    </a:lnTo>
                    <a:lnTo>
                      <a:pt x="11" y="31"/>
                    </a:lnTo>
                    <a:lnTo>
                      <a:pt x="12" y="32"/>
                    </a:lnTo>
                    <a:lnTo>
                      <a:pt x="12" y="32"/>
                    </a:lnTo>
                    <a:lnTo>
                      <a:pt x="12" y="33"/>
                    </a:lnTo>
                    <a:lnTo>
                      <a:pt x="12" y="33"/>
                    </a:lnTo>
                    <a:lnTo>
                      <a:pt x="14" y="36"/>
                    </a:lnTo>
                    <a:lnTo>
                      <a:pt x="16" y="37"/>
                    </a:lnTo>
                    <a:lnTo>
                      <a:pt x="16" y="37"/>
                    </a:lnTo>
                    <a:lnTo>
                      <a:pt x="20" y="37"/>
                    </a:lnTo>
                    <a:lnTo>
                      <a:pt x="24" y="35"/>
                    </a:lnTo>
                    <a:lnTo>
                      <a:pt x="24" y="35"/>
                    </a:lnTo>
                    <a:lnTo>
                      <a:pt x="27" y="33"/>
                    </a:lnTo>
                    <a:lnTo>
                      <a:pt x="30" y="32"/>
                    </a:lnTo>
                    <a:lnTo>
                      <a:pt x="30" y="32"/>
                    </a:lnTo>
                    <a:lnTo>
                      <a:pt x="32" y="32"/>
                    </a:lnTo>
                    <a:lnTo>
                      <a:pt x="35" y="35"/>
                    </a:lnTo>
                    <a:lnTo>
                      <a:pt x="35" y="35"/>
                    </a:lnTo>
                    <a:lnTo>
                      <a:pt x="36" y="37"/>
                    </a:lnTo>
                    <a:lnTo>
                      <a:pt x="36" y="37"/>
                    </a:lnTo>
                    <a:lnTo>
                      <a:pt x="43" y="40"/>
                    </a:lnTo>
                    <a:lnTo>
                      <a:pt x="43" y="40"/>
                    </a:lnTo>
                    <a:lnTo>
                      <a:pt x="47" y="39"/>
                    </a:lnTo>
                    <a:lnTo>
                      <a:pt x="50" y="37"/>
                    </a:lnTo>
                    <a:lnTo>
                      <a:pt x="50" y="37"/>
                    </a:lnTo>
                    <a:lnTo>
                      <a:pt x="54" y="36"/>
                    </a:lnTo>
                    <a:lnTo>
                      <a:pt x="55" y="35"/>
                    </a:lnTo>
                    <a:lnTo>
                      <a:pt x="56" y="32"/>
                    </a:lnTo>
                    <a:lnTo>
                      <a:pt x="56" y="32"/>
                    </a:lnTo>
                    <a:lnTo>
                      <a:pt x="56" y="30"/>
                    </a:lnTo>
                    <a:lnTo>
                      <a:pt x="56" y="28"/>
                    </a:lnTo>
                    <a:lnTo>
                      <a:pt x="56" y="28"/>
                    </a:lnTo>
                    <a:lnTo>
                      <a:pt x="54" y="28"/>
                    </a:lnTo>
                    <a:lnTo>
                      <a:pt x="51" y="28"/>
                    </a:lnTo>
                    <a:lnTo>
                      <a:pt x="51" y="28"/>
                    </a:lnTo>
                    <a:lnTo>
                      <a:pt x="48" y="31"/>
                    </a:lnTo>
                    <a:lnTo>
                      <a:pt x="47" y="32"/>
                    </a:lnTo>
                    <a:lnTo>
                      <a:pt x="47" y="32"/>
                    </a:lnTo>
                    <a:lnTo>
                      <a:pt x="44" y="33"/>
                    </a:lnTo>
                    <a:lnTo>
                      <a:pt x="43" y="32"/>
                    </a:lnTo>
                    <a:lnTo>
                      <a:pt x="42" y="31"/>
                    </a:lnTo>
                    <a:lnTo>
                      <a:pt x="40" y="30"/>
                    </a:lnTo>
                    <a:lnTo>
                      <a:pt x="40" y="30"/>
                    </a:lnTo>
                    <a:lnTo>
                      <a:pt x="40" y="27"/>
                    </a:lnTo>
                    <a:lnTo>
                      <a:pt x="40" y="24"/>
                    </a:lnTo>
                    <a:lnTo>
                      <a:pt x="40" y="24"/>
                    </a:lnTo>
                    <a:lnTo>
                      <a:pt x="39" y="23"/>
                    </a:lnTo>
                    <a:lnTo>
                      <a:pt x="36" y="23"/>
                    </a:lnTo>
                    <a:lnTo>
                      <a:pt x="36" y="23"/>
                    </a:lnTo>
                    <a:lnTo>
                      <a:pt x="32" y="22"/>
                    </a:lnTo>
                    <a:lnTo>
                      <a:pt x="30" y="22"/>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61" name="Freeform 126">
                <a:extLst>
                  <a:ext uri="{FF2B5EF4-FFF2-40B4-BE49-F238E27FC236}">
                    <a16:creationId xmlns:a16="http://schemas.microsoft.com/office/drawing/2014/main" id="{0B04E916-0BD3-48FE-B6DF-2852C488A171}"/>
                  </a:ext>
                </a:extLst>
              </p:cNvPr>
              <p:cNvSpPr>
                <a:spLocks/>
              </p:cNvSpPr>
              <p:nvPr/>
            </p:nvSpPr>
            <p:spPr bwMode="auto">
              <a:xfrm>
                <a:off x="4728867" y="3188910"/>
                <a:ext cx="107573" cy="76838"/>
              </a:xfrm>
              <a:custGeom>
                <a:avLst/>
                <a:gdLst>
                  <a:gd name="T0" fmla="*/ 30 w 56"/>
                  <a:gd name="T1" fmla="*/ 22 h 40"/>
                  <a:gd name="T2" fmla="*/ 24 w 56"/>
                  <a:gd name="T3" fmla="*/ 23 h 40"/>
                  <a:gd name="T4" fmla="*/ 23 w 56"/>
                  <a:gd name="T5" fmla="*/ 23 h 40"/>
                  <a:gd name="T6" fmla="*/ 22 w 56"/>
                  <a:gd name="T7" fmla="*/ 20 h 40"/>
                  <a:gd name="T8" fmla="*/ 23 w 56"/>
                  <a:gd name="T9" fmla="*/ 19 h 40"/>
                  <a:gd name="T10" fmla="*/ 26 w 56"/>
                  <a:gd name="T11" fmla="*/ 18 h 40"/>
                  <a:gd name="T12" fmla="*/ 26 w 56"/>
                  <a:gd name="T13" fmla="*/ 15 h 40"/>
                  <a:gd name="T14" fmla="*/ 28 w 56"/>
                  <a:gd name="T15" fmla="*/ 14 h 40"/>
                  <a:gd name="T16" fmla="*/ 31 w 56"/>
                  <a:gd name="T17" fmla="*/ 11 h 40"/>
                  <a:gd name="T18" fmla="*/ 30 w 56"/>
                  <a:gd name="T19" fmla="*/ 10 h 40"/>
                  <a:gd name="T20" fmla="*/ 26 w 56"/>
                  <a:gd name="T21" fmla="*/ 7 h 40"/>
                  <a:gd name="T22" fmla="*/ 24 w 56"/>
                  <a:gd name="T23" fmla="*/ 6 h 40"/>
                  <a:gd name="T24" fmla="*/ 23 w 56"/>
                  <a:gd name="T25" fmla="*/ 3 h 40"/>
                  <a:gd name="T26" fmla="*/ 19 w 56"/>
                  <a:gd name="T27" fmla="*/ 3 h 40"/>
                  <a:gd name="T28" fmla="*/ 14 w 56"/>
                  <a:gd name="T29" fmla="*/ 0 h 40"/>
                  <a:gd name="T30" fmla="*/ 10 w 56"/>
                  <a:gd name="T31" fmla="*/ 0 h 40"/>
                  <a:gd name="T32" fmla="*/ 7 w 56"/>
                  <a:gd name="T33" fmla="*/ 2 h 40"/>
                  <a:gd name="T34" fmla="*/ 4 w 56"/>
                  <a:gd name="T35" fmla="*/ 3 h 40"/>
                  <a:gd name="T36" fmla="*/ 3 w 56"/>
                  <a:gd name="T37" fmla="*/ 6 h 40"/>
                  <a:gd name="T38" fmla="*/ 3 w 56"/>
                  <a:gd name="T39" fmla="*/ 12 h 40"/>
                  <a:gd name="T40" fmla="*/ 0 w 56"/>
                  <a:gd name="T41" fmla="*/ 18 h 40"/>
                  <a:gd name="T42" fmla="*/ 2 w 56"/>
                  <a:gd name="T43" fmla="*/ 22 h 40"/>
                  <a:gd name="T44" fmla="*/ 3 w 56"/>
                  <a:gd name="T45" fmla="*/ 24 h 40"/>
                  <a:gd name="T46" fmla="*/ 4 w 56"/>
                  <a:gd name="T47" fmla="*/ 30 h 40"/>
                  <a:gd name="T48" fmla="*/ 7 w 56"/>
                  <a:gd name="T49" fmla="*/ 30 h 40"/>
                  <a:gd name="T50" fmla="*/ 8 w 56"/>
                  <a:gd name="T51" fmla="*/ 23 h 40"/>
                  <a:gd name="T52" fmla="*/ 10 w 56"/>
                  <a:gd name="T53" fmla="*/ 19 h 40"/>
                  <a:gd name="T54" fmla="*/ 12 w 56"/>
                  <a:gd name="T55" fmla="*/ 19 h 40"/>
                  <a:gd name="T56" fmla="*/ 12 w 56"/>
                  <a:gd name="T57" fmla="*/ 22 h 40"/>
                  <a:gd name="T58" fmla="*/ 11 w 56"/>
                  <a:gd name="T59" fmla="*/ 28 h 40"/>
                  <a:gd name="T60" fmla="*/ 11 w 56"/>
                  <a:gd name="T61" fmla="*/ 31 h 40"/>
                  <a:gd name="T62" fmla="*/ 12 w 56"/>
                  <a:gd name="T63" fmla="*/ 32 h 40"/>
                  <a:gd name="T64" fmla="*/ 12 w 56"/>
                  <a:gd name="T65" fmla="*/ 33 h 40"/>
                  <a:gd name="T66" fmla="*/ 16 w 56"/>
                  <a:gd name="T67" fmla="*/ 37 h 40"/>
                  <a:gd name="T68" fmla="*/ 20 w 56"/>
                  <a:gd name="T69" fmla="*/ 37 h 40"/>
                  <a:gd name="T70" fmla="*/ 24 w 56"/>
                  <a:gd name="T71" fmla="*/ 35 h 40"/>
                  <a:gd name="T72" fmla="*/ 30 w 56"/>
                  <a:gd name="T73" fmla="*/ 32 h 40"/>
                  <a:gd name="T74" fmla="*/ 32 w 56"/>
                  <a:gd name="T75" fmla="*/ 32 h 40"/>
                  <a:gd name="T76" fmla="*/ 35 w 56"/>
                  <a:gd name="T77" fmla="*/ 35 h 40"/>
                  <a:gd name="T78" fmla="*/ 36 w 56"/>
                  <a:gd name="T79" fmla="*/ 37 h 40"/>
                  <a:gd name="T80" fmla="*/ 43 w 56"/>
                  <a:gd name="T81" fmla="*/ 40 h 40"/>
                  <a:gd name="T82" fmla="*/ 50 w 56"/>
                  <a:gd name="T83" fmla="*/ 37 h 40"/>
                  <a:gd name="T84" fmla="*/ 54 w 56"/>
                  <a:gd name="T85" fmla="*/ 36 h 40"/>
                  <a:gd name="T86" fmla="*/ 56 w 56"/>
                  <a:gd name="T87" fmla="*/ 32 h 40"/>
                  <a:gd name="T88" fmla="*/ 56 w 56"/>
                  <a:gd name="T89" fmla="*/ 30 h 40"/>
                  <a:gd name="T90" fmla="*/ 56 w 56"/>
                  <a:gd name="T91" fmla="*/ 28 h 40"/>
                  <a:gd name="T92" fmla="*/ 51 w 56"/>
                  <a:gd name="T93" fmla="*/ 28 h 40"/>
                  <a:gd name="T94" fmla="*/ 48 w 56"/>
                  <a:gd name="T95" fmla="*/ 31 h 40"/>
                  <a:gd name="T96" fmla="*/ 47 w 56"/>
                  <a:gd name="T97" fmla="*/ 32 h 40"/>
                  <a:gd name="T98" fmla="*/ 43 w 56"/>
                  <a:gd name="T99" fmla="*/ 32 h 40"/>
                  <a:gd name="T100" fmla="*/ 40 w 56"/>
                  <a:gd name="T101" fmla="*/ 30 h 40"/>
                  <a:gd name="T102" fmla="*/ 40 w 56"/>
                  <a:gd name="T103" fmla="*/ 27 h 40"/>
                  <a:gd name="T104" fmla="*/ 40 w 56"/>
                  <a:gd name="T105" fmla="*/ 24 h 40"/>
                  <a:gd name="T106" fmla="*/ 36 w 56"/>
                  <a:gd name="T107" fmla="*/ 23 h 40"/>
                  <a:gd name="T108" fmla="*/ 32 w 56"/>
                  <a:gd name="T109"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 h="40">
                    <a:moveTo>
                      <a:pt x="30" y="22"/>
                    </a:moveTo>
                    <a:lnTo>
                      <a:pt x="30" y="22"/>
                    </a:lnTo>
                    <a:lnTo>
                      <a:pt x="27" y="22"/>
                    </a:lnTo>
                    <a:lnTo>
                      <a:pt x="24" y="23"/>
                    </a:lnTo>
                    <a:lnTo>
                      <a:pt x="24" y="23"/>
                    </a:lnTo>
                    <a:lnTo>
                      <a:pt x="23" y="23"/>
                    </a:lnTo>
                    <a:lnTo>
                      <a:pt x="22" y="23"/>
                    </a:lnTo>
                    <a:lnTo>
                      <a:pt x="22" y="20"/>
                    </a:lnTo>
                    <a:lnTo>
                      <a:pt x="23" y="19"/>
                    </a:lnTo>
                    <a:lnTo>
                      <a:pt x="23" y="19"/>
                    </a:lnTo>
                    <a:lnTo>
                      <a:pt x="26" y="18"/>
                    </a:lnTo>
                    <a:lnTo>
                      <a:pt x="26" y="18"/>
                    </a:lnTo>
                    <a:lnTo>
                      <a:pt x="26" y="15"/>
                    </a:lnTo>
                    <a:lnTo>
                      <a:pt x="26" y="15"/>
                    </a:lnTo>
                    <a:lnTo>
                      <a:pt x="28" y="14"/>
                    </a:lnTo>
                    <a:lnTo>
                      <a:pt x="28" y="14"/>
                    </a:lnTo>
                    <a:lnTo>
                      <a:pt x="30" y="12"/>
                    </a:lnTo>
                    <a:lnTo>
                      <a:pt x="31" y="11"/>
                    </a:lnTo>
                    <a:lnTo>
                      <a:pt x="30" y="10"/>
                    </a:lnTo>
                    <a:lnTo>
                      <a:pt x="30" y="10"/>
                    </a:lnTo>
                    <a:lnTo>
                      <a:pt x="27" y="8"/>
                    </a:lnTo>
                    <a:lnTo>
                      <a:pt x="26" y="7"/>
                    </a:lnTo>
                    <a:lnTo>
                      <a:pt x="26" y="7"/>
                    </a:lnTo>
                    <a:lnTo>
                      <a:pt x="24" y="6"/>
                    </a:lnTo>
                    <a:lnTo>
                      <a:pt x="23" y="3"/>
                    </a:lnTo>
                    <a:lnTo>
                      <a:pt x="23" y="3"/>
                    </a:lnTo>
                    <a:lnTo>
                      <a:pt x="19" y="3"/>
                    </a:lnTo>
                    <a:lnTo>
                      <a:pt x="19" y="3"/>
                    </a:lnTo>
                    <a:lnTo>
                      <a:pt x="16" y="2"/>
                    </a:lnTo>
                    <a:lnTo>
                      <a:pt x="14" y="0"/>
                    </a:lnTo>
                    <a:lnTo>
                      <a:pt x="14" y="0"/>
                    </a:lnTo>
                    <a:lnTo>
                      <a:pt x="10" y="0"/>
                    </a:lnTo>
                    <a:lnTo>
                      <a:pt x="7" y="2"/>
                    </a:lnTo>
                    <a:lnTo>
                      <a:pt x="7" y="2"/>
                    </a:lnTo>
                    <a:lnTo>
                      <a:pt x="6" y="3"/>
                    </a:lnTo>
                    <a:lnTo>
                      <a:pt x="4" y="3"/>
                    </a:lnTo>
                    <a:lnTo>
                      <a:pt x="4" y="3"/>
                    </a:lnTo>
                    <a:lnTo>
                      <a:pt x="3" y="6"/>
                    </a:lnTo>
                    <a:lnTo>
                      <a:pt x="3" y="7"/>
                    </a:lnTo>
                    <a:lnTo>
                      <a:pt x="3" y="12"/>
                    </a:lnTo>
                    <a:lnTo>
                      <a:pt x="3" y="12"/>
                    </a:lnTo>
                    <a:lnTo>
                      <a:pt x="0" y="18"/>
                    </a:lnTo>
                    <a:lnTo>
                      <a:pt x="0" y="18"/>
                    </a:lnTo>
                    <a:lnTo>
                      <a:pt x="2" y="22"/>
                    </a:lnTo>
                    <a:lnTo>
                      <a:pt x="3" y="24"/>
                    </a:lnTo>
                    <a:lnTo>
                      <a:pt x="3" y="24"/>
                    </a:lnTo>
                    <a:lnTo>
                      <a:pt x="3" y="28"/>
                    </a:lnTo>
                    <a:lnTo>
                      <a:pt x="4" y="30"/>
                    </a:lnTo>
                    <a:lnTo>
                      <a:pt x="7" y="30"/>
                    </a:lnTo>
                    <a:lnTo>
                      <a:pt x="7" y="30"/>
                    </a:lnTo>
                    <a:lnTo>
                      <a:pt x="8" y="23"/>
                    </a:lnTo>
                    <a:lnTo>
                      <a:pt x="8" y="23"/>
                    </a:lnTo>
                    <a:lnTo>
                      <a:pt x="10" y="19"/>
                    </a:lnTo>
                    <a:lnTo>
                      <a:pt x="10" y="19"/>
                    </a:lnTo>
                    <a:lnTo>
                      <a:pt x="11" y="18"/>
                    </a:lnTo>
                    <a:lnTo>
                      <a:pt x="12" y="19"/>
                    </a:lnTo>
                    <a:lnTo>
                      <a:pt x="12" y="19"/>
                    </a:lnTo>
                    <a:lnTo>
                      <a:pt x="12" y="22"/>
                    </a:lnTo>
                    <a:lnTo>
                      <a:pt x="12" y="24"/>
                    </a:lnTo>
                    <a:lnTo>
                      <a:pt x="11" y="28"/>
                    </a:lnTo>
                    <a:lnTo>
                      <a:pt x="11" y="31"/>
                    </a:lnTo>
                    <a:lnTo>
                      <a:pt x="11" y="31"/>
                    </a:lnTo>
                    <a:lnTo>
                      <a:pt x="12" y="32"/>
                    </a:lnTo>
                    <a:lnTo>
                      <a:pt x="12" y="32"/>
                    </a:lnTo>
                    <a:lnTo>
                      <a:pt x="12" y="33"/>
                    </a:lnTo>
                    <a:lnTo>
                      <a:pt x="12" y="33"/>
                    </a:lnTo>
                    <a:lnTo>
                      <a:pt x="14" y="36"/>
                    </a:lnTo>
                    <a:lnTo>
                      <a:pt x="16" y="37"/>
                    </a:lnTo>
                    <a:lnTo>
                      <a:pt x="16" y="37"/>
                    </a:lnTo>
                    <a:lnTo>
                      <a:pt x="20" y="37"/>
                    </a:lnTo>
                    <a:lnTo>
                      <a:pt x="24" y="35"/>
                    </a:lnTo>
                    <a:lnTo>
                      <a:pt x="24" y="35"/>
                    </a:lnTo>
                    <a:lnTo>
                      <a:pt x="27" y="33"/>
                    </a:lnTo>
                    <a:lnTo>
                      <a:pt x="30" y="32"/>
                    </a:lnTo>
                    <a:lnTo>
                      <a:pt x="30" y="32"/>
                    </a:lnTo>
                    <a:lnTo>
                      <a:pt x="32" y="32"/>
                    </a:lnTo>
                    <a:lnTo>
                      <a:pt x="35" y="35"/>
                    </a:lnTo>
                    <a:lnTo>
                      <a:pt x="35" y="35"/>
                    </a:lnTo>
                    <a:lnTo>
                      <a:pt x="36" y="37"/>
                    </a:lnTo>
                    <a:lnTo>
                      <a:pt x="36" y="37"/>
                    </a:lnTo>
                    <a:lnTo>
                      <a:pt x="43" y="40"/>
                    </a:lnTo>
                    <a:lnTo>
                      <a:pt x="43" y="40"/>
                    </a:lnTo>
                    <a:lnTo>
                      <a:pt x="47" y="39"/>
                    </a:lnTo>
                    <a:lnTo>
                      <a:pt x="50" y="37"/>
                    </a:lnTo>
                    <a:lnTo>
                      <a:pt x="50" y="37"/>
                    </a:lnTo>
                    <a:lnTo>
                      <a:pt x="54" y="36"/>
                    </a:lnTo>
                    <a:lnTo>
                      <a:pt x="55" y="35"/>
                    </a:lnTo>
                    <a:lnTo>
                      <a:pt x="56" y="32"/>
                    </a:lnTo>
                    <a:lnTo>
                      <a:pt x="56" y="32"/>
                    </a:lnTo>
                    <a:lnTo>
                      <a:pt x="56" y="30"/>
                    </a:lnTo>
                    <a:lnTo>
                      <a:pt x="56" y="28"/>
                    </a:lnTo>
                    <a:lnTo>
                      <a:pt x="56" y="28"/>
                    </a:lnTo>
                    <a:lnTo>
                      <a:pt x="54" y="28"/>
                    </a:lnTo>
                    <a:lnTo>
                      <a:pt x="51" y="28"/>
                    </a:lnTo>
                    <a:lnTo>
                      <a:pt x="51" y="28"/>
                    </a:lnTo>
                    <a:lnTo>
                      <a:pt x="48" y="31"/>
                    </a:lnTo>
                    <a:lnTo>
                      <a:pt x="47" y="32"/>
                    </a:lnTo>
                    <a:lnTo>
                      <a:pt x="47" y="32"/>
                    </a:lnTo>
                    <a:lnTo>
                      <a:pt x="44" y="33"/>
                    </a:lnTo>
                    <a:lnTo>
                      <a:pt x="43" y="32"/>
                    </a:lnTo>
                    <a:lnTo>
                      <a:pt x="42" y="31"/>
                    </a:lnTo>
                    <a:lnTo>
                      <a:pt x="40" y="30"/>
                    </a:lnTo>
                    <a:lnTo>
                      <a:pt x="40" y="30"/>
                    </a:lnTo>
                    <a:lnTo>
                      <a:pt x="40" y="27"/>
                    </a:lnTo>
                    <a:lnTo>
                      <a:pt x="40" y="24"/>
                    </a:lnTo>
                    <a:lnTo>
                      <a:pt x="40" y="24"/>
                    </a:lnTo>
                    <a:lnTo>
                      <a:pt x="39" y="23"/>
                    </a:lnTo>
                    <a:lnTo>
                      <a:pt x="36" y="23"/>
                    </a:lnTo>
                    <a:lnTo>
                      <a:pt x="36" y="23"/>
                    </a:lnTo>
                    <a:lnTo>
                      <a:pt x="32" y="22"/>
                    </a:lnTo>
                    <a:lnTo>
                      <a:pt x="30" y="22"/>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62" name="Freeform 127">
                <a:extLst>
                  <a:ext uri="{FF2B5EF4-FFF2-40B4-BE49-F238E27FC236}">
                    <a16:creationId xmlns:a16="http://schemas.microsoft.com/office/drawing/2014/main" id="{9E7229AA-80AF-46D9-88E4-7EE7D926BB7D}"/>
                  </a:ext>
                </a:extLst>
              </p:cNvPr>
              <p:cNvSpPr>
                <a:spLocks/>
              </p:cNvSpPr>
              <p:nvPr/>
            </p:nvSpPr>
            <p:spPr bwMode="auto">
              <a:xfrm>
                <a:off x="4723104" y="3256143"/>
                <a:ext cx="36498" cy="38419"/>
              </a:xfrm>
              <a:custGeom>
                <a:avLst/>
                <a:gdLst>
                  <a:gd name="T0" fmla="*/ 2 w 19"/>
                  <a:gd name="T1" fmla="*/ 1 h 20"/>
                  <a:gd name="T2" fmla="*/ 2 w 19"/>
                  <a:gd name="T3" fmla="*/ 1 h 20"/>
                  <a:gd name="T4" fmla="*/ 1 w 19"/>
                  <a:gd name="T5" fmla="*/ 2 h 20"/>
                  <a:gd name="T6" fmla="*/ 0 w 19"/>
                  <a:gd name="T7" fmla="*/ 5 h 20"/>
                  <a:gd name="T8" fmla="*/ 0 w 19"/>
                  <a:gd name="T9" fmla="*/ 5 h 20"/>
                  <a:gd name="T10" fmla="*/ 1 w 19"/>
                  <a:gd name="T11" fmla="*/ 6 h 20"/>
                  <a:gd name="T12" fmla="*/ 2 w 19"/>
                  <a:gd name="T13" fmla="*/ 6 h 20"/>
                  <a:gd name="T14" fmla="*/ 2 w 19"/>
                  <a:gd name="T15" fmla="*/ 6 h 20"/>
                  <a:gd name="T16" fmla="*/ 3 w 19"/>
                  <a:gd name="T17" fmla="*/ 10 h 20"/>
                  <a:gd name="T18" fmla="*/ 3 w 19"/>
                  <a:gd name="T19" fmla="*/ 10 h 20"/>
                  <a:gd name="T20" fmla="*/ 6 w 19"/>
                  <a:gd name="T21" fmla="*/ 14 h 20"/>
                  <a:gd name="T22" fmla="*/ 6 w 19"/>
                  <a:gd name="T23" fmla="*/ 14 h 20"/>
                  <a:gd name="T24" fmla="*/ 9 w 19"/>
                  <a:gd name="T25" fmla="*/ 18 h 20"/>
                  <a:gd name="T26" fmla="*/ 9 w 19"/>
                  <a:gd name="T27" fmla="*/ 18 h 20"/>
                  <a:gd name="T28" fmla="*/ 10 w 19"/>
                  <a:gd name="T29" fmla="*/ 20 h 20"/>
                  <a:gd name="T30" fmla="*/ 13 w 19"/>
                  <a:gd name="T31" fmla="*/ 20 h 20"/>
                  <a:gd name="T32" fmla="*/ 13 w 19"/>
                  <a:gd name="T33" fmla="*/ 20 h 20"/>
                  <a:gd name="T34" fmla="*/ 15 w 19"/>
                  <a:gd name="T35" fmla="*/ 20 h 20"/>
                  <a:gd name="T36" fmla="*/ 17 w 19"/>
                  <a:gd name="T37" fmla="*/ 18 h 20"/>
                  <a:gd name="T38" fmla="*/ 17 w 19"/>
                  <a:gd name="T39" fmla="*/ 18 h 20"/>
                  <a:gd name="T40" fmla="*/ 19 w 19"/>
                  <a:gd name="T41" fmla="*/ 17 h 20"/>
                  <a:gd name="T42" fmla="*/ 19 w 19"/>
                  <a:gd name="T43" fmla="*/ 17 h 20"/>
                  <a:gd name="T44" fmla="*/ 19 w 19"/>
                  <a:gd name="T45" fmla="*/ 14 h 20"/>
                  <a:gd name="T46" fmla="*/ 19 w 19"/>
                  <a:gd name="T47" fmla="*/ 12 h 20"/>
                  <a:gd name="T48" fmla="*/ 15 w 19"/>
                  <a:gd name="T49" fmla="*/ 8 h 20"/>
                  <a:gd name="T50" fmla="*/ 15 w 19"/>
                  <a:gd name="T51" fmla="*/ 8 h 20"/>
                  <a:gd name="T52" fmla="*/ 13 w 19"/>
                  <a:gd name="T53" fmla="*/ 4 h 20"/>
                  <a:gd name="T54" fmla="*/ 13 w 19"/>
                  <a:gd name="T55" fmla="*/ 4 h 20"/>
                  <a:gd name="T56" fmla="*/ 10 w 19"/>
                  <a:gd name="T57" fmla="*/ 2 h 20"/>
                  <a:gd name="T58" fmla="*/ 7 w 19"/>
                  <a:gd name="T59" fmla="*/ 1 h 20"/>
                  <a:gd name="T60" fmla="*/ 7 w 19"/>
                  <a:gd name="T61" fmla="*/ 1 h 20"/>
                  <a:gd name="T62" fmla="*/ 5 w 19"/>
                  <a:gd name="T63" fmla="*/ 0 h 20"/>
                  <a:gd name="T64" fmla="*/ 2 w 19"/>
                  <a:gd name="T65"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 h="20">
                    <a:moveTo>
                      <a:pt x="2" y="1"/>
                    </a:moveTo>
                    <a:lnTo>
                      <a:pt x="2" y="1"/>
                    </a:lnTo>
                    <a:lnTo>
                      <a:pt x="1" y="2"/>
                    </a:lnTo>
                    <a:lnTo>
                      <a:pt x="0" y="5"/>
                    </a:lnTo>
                    <a:lnTo>
                      <a:pt x="0" y="5"/>
                    </a:lnTo>
                    <a:lnTo>
                      <a:pt x="1" y="6"/>
                    </a:lnTo>
                    <a:lnTo>
                      <a:pt x="2" y="6"/>
                    </a:lnTo>
                    <a:lnTo>
                      <a:pt x="2" y="6"/>
                    </a:lnTo>
                    <a:lnTo>
                      <a:pt x="3" y="10"/>
                    </a:lnTo>
                    <a:lnTo>
                      <a:pt x="3" y="10"/>
                    </a:lnTo>
                    <a:lnTo>
                      <a:pt x="6" y="14"/>
                    </a:lnTo>
                    <a:lnTo>
                      <a:pt x="6" y="14"/>
                    </a:lnTo>
                    <a:lnTo>
                      <a:pt x="9" y="18"/>
                    </a:lnTo>
                    <a:lnTo>
                      <a:pt x="9" y="18"/>
                    </a:lnTo>
                    <a:lnTo>
                      <a:pt x="10" y="20"/>
                    </a:lnTo>
                    <a:lnTo>
                      <a:pt x="13" y="20"/>
                    </a:lnTo>
                    <a:lnTo>
                      <a:pt x="13" y="20"/>
                    </a:lnTo>
                    <a:lnTo>
                      <a:pt x="15" y="20"/>
                    </a:lnTo>
                    <a:lnTo>
                      <a:pt x="17" y="18"/>
                    </a:lnTo>
                    <a:lnTo>
                      <a:pt x="17" y="18"/>
                    </a:lnTo>
                    <a:lnTo>
                      <a:pt x="19" y="17"/>
                    </a:lnTo>
                    <a:lnTo>
                      <a:pt x="19" y="17"/>
                    </a:lnTo>
                    <a:lnTo>
                      <a:pt x="19" y="14"/>
                    </a:lnTo>
                    <a:lnTo>
                      <a:pt x="19" y="12"/>
                    </a:lnTo>
                    <a:lnTo>
                      <a:pt x="15" y="8"/>
                    </a:lnTo>
                    <a:lnTo>
                      <a:pt x="15" y="8"/>
                    </a:lnTo>
                    <a:lnTo>
                      <a:pt x="13" y="4"/>
                    </a:lnTo>
                    <a:lnTo>
                      <a:pt x="13" y="4"/>
                    </a:lnTo>
                    <a:lnTo>
                      <a:pt x="10" y="2"/>
                    </a:lnTo>
                    <a:lnTo>
                      <a:pt x="7" y="1"/>
                    </a:lnTo>
                    <a:lnTo>
                      <a:pt x="7" y="1"/>
                    </a:lnTo>
                    <a:lnTo>
                      <a:pt x="5" y="0"/>
                    </a:lnTo>
                    <a:lnTo>
                      <a:pt x="2" y="1"/>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63" name="Freeform 128">
                <a:extLst>
                  <a:ext uri="{FF2B5EF4-FFF2-40B4-BE49-F238E27FC236}">
                    <a16:creationId xmlns:a16="http://schemas.microsoft.com/office/drawing/2014/main" id="{0A29381A-1664-4EC2-B674-70082B5BC4A9}"/>
                  </a:ext>
                </a:extLst>
              </p:cNvPr>
              <p:cNvSpPr>
                <a:spLocks/>
              </p:cNvSpPr>
              <p:nvPr/>
            </p:nvSpPr>
            <p:spPr bwMode="auto">
              <a:xfrm>
                <a:off x="4723104" y="3256143"/>
                <a:ext cx="36498" cy="38419"/>
              </a:xfrm>
              <a:custGeom>
                <a:avLst/>
                <a:gdLst>
                  <a:gd name="T0" fmla="*/ 2 w 19"/>
                  <a:gd name="T1" fmla="*/ 1 h 20"/>
                  <a:gd name="T2" fmla="*/ 2 w 19"/>
                  <a:gd name="T3" fmla="*/ 1 h 20"/>
                  <a:gd name="T4" fmla="*/ 1 w 19"/>
                  <a:gd name="T5" fmla="*/ 2 h 20"/>
                  <a:gd name="T6" fmla="*/ 0 w 19"/>
                  <a:gd name="T7" fmla="*/ 5 h 20"/>
                  <a:gd name="T8" fmla="*/ 0 w 19"/>
                  <a:gd name="T9" fmla="*/ 5 h 20"/>
                  <a:gd name="T10" fmla="*/ 1 w 19"/>
                  <a:gd name="T11" fmla="*/ 6 h 20"/>
                  <a:gd name="T12" fmla="*/ 2 w 19"/>
                  <a:gd name="T13" fmla="*/ 6 h 20"/>
                  <a:gd name="T14" fmla="*/ 2 w 19"/>
                  <a:gd name="T15" fmla="*/ 6 h 20"/>
                  <a:gd name="T16" fmla="*/ 3 w 19"/>
                  <a:gd name="T17" fmla="*/ 10 h 20"/>
                  <a:gd name="T18" fmla="*/ 3 w 19"/>
                  <a:gd name="T19" fmla="*/ 10 h 20"/>
                  <a:gd name="T20" fmla="*/ 6 w 19"/>
                  <a:gd name="T21" fmla="*/ 14 h 20"/>
                  <a:gd name="T22" fmla="*/ 6 w 19"/>
                  <a:gd name="T23" fmla="*/ 14 h 20"/>
                  <a:gd name="T24" fmla="*/ 9 w 19"/>
                  <a:gd name="T25" fmla="*/ 18 h 20"/>
                  <a:gd name="T26" fmla="*/ 9 w 19"/>
                  <a:gd name="T27" fmla="*/ 18 h 20"/>
                  <a:gd name="T28" fmla="*/ 10 w 19"/>
                  <a:gd name="T29" fmla="*/ 20 h 20"/>
                  <a:gd name="T30" fmla="*/ 13 w 19"/>
                  <a:gd name="T31" fmla="*/ 20 h 20"/>
                  <a:gd name="T32" fmla="*/ 13 w 19"/>
                  <a:gd name="T33" fmla="*/ 20 h 20"/>
                  <a:gd name="T34" fmla="*/ 15 w 19"/>
                  <a:gd name="T35" fmla="*/ 20 h 20"/>
                  <a:gd name="T36" fmla="*/ 17 w 19"/>
                  <a:gd name="T37" fmla="*/ 18 h 20"/>
                  <a:gd name="T38" fmla="*/ 17 w 19"/>
                  <a:gd name="T39" fmla="*/ 18 h 20"/>
                  <a:gd name="T40" fmla="*/ 19 w 19"/>
                  <a:gd name="T41" fmla="*/ 17 h 20"/>
                  <a:gd name="T42" fmla="*/ 19 w 19"/>
                  <a:gd name="T43" fmla="*/ 17 h 20"/>
                  <a:gd name="T44" fmla="*/ 19 w 19"/>
                  <a:gd name="T45" fmla="*/ 14 h 20"/>
                  <a:gd name="T46" fmla="*/ 19 w 19"/>
                  <a:gd name="T47" fmla="*/ 12 h 20"/>
                  <a:gd name="T48" fmla="*/ 15 w 19"/>
                  <a:gd name="T49" fmla="*/ 8 h 20"/>
                  <a:gd name="T50" fmla="*/ 15 w 19"/>
                  <a:gd name="T51" fmla="*/ 8 h 20"/>
                  <a:gd name="T52" fmla="*/ 13 w 19"/>
                  <a:gd name="T53" fmla="*/ 4 h 20"/>
                  <a:gd name="T54" fmla="*/ 13 w 19"/>
                  <a:gd name="T55" fmla="*/ 4 h 20"/>
                  <a:gd name="T56" fmla="*/ 10 w 19"/>
                  <a:gd name="T57" fmla="*/ 2 h 20"/>
                  <a:gd name="T58" fmla="*/ 7 w 19"/>
                  <a:gd name="T59" fmla="*/ 1 h 20"/>
                  <a:gd name="T60" fmla="*/ 7 w 19"/>
                  <a:gd name="T61" fmla="*/ 1 h 20"/>
                  <a:gd name="T62" fmla="*/ 5 w 19"/>
                  <a:gd name="T63" fmla="*/ 0 h 20"/>
                  <a:gd name="T64" fmla="*/ 2 w 19"/>
                  <a:gd name="T65"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 h="20">
                    <a:moveTo>
                      <a:pt x="2" y="1"/>
                    </a:moveTo>
                    <a:lnTo>
                      <a:pt x="2" y="1"/>
                    </a:lnTo>
                    <a:lnTo>
                      <a:pt x="1" y="2"/>
                    </a:lnTo>
                    <a:lnTo>
                      <a:pt x="0" y="5"/>
                    </a:lnTo>
                    <a:lnTo>
                      <a:pt x="0" y="5"/>
                    </a:lnTo>
                    <a:lnTo>
                      <a:pt x="1" y="6"/>
                    </a:lnTo>
                    <a:lnTo>
                      <a:pt x="2" y="6"/>
                    </a:lnTo>
                    <a:lnTo>
                      <a:pt x="2" y="6"/>
                    </a:lnTo>
                    <a:lnTo>
                      <a:pt x="3" y="10"/>
                    </a:lnTo>
                    <a:lnTo>
                      <a:pt x="3" y="10"/>
                    </a:lnTo>
                    <a:lnTo>
                      <a:pt x="6" y="14"/>
                    </a:lnTo>
                    <a:lnTo>
                      <a:pt x="6" y="14"/>
                    </a:lnTo>
                    <a:lnTo>
                      <a:pt x="9" y="18"/>
                    </a:lnTo>
                    <a:lnTo>
                      <a:pt x="9" y="18"/>
                    </a:lnTo>
                    <a:lnTo>
                      <a:pt x="10" y="20"/>
                    </a:lnTo>
                    <a:lnTo>
                      <a:pt x="13" y="20"/>
                    </a:lnTo>
                    <a:lnTo>
                      <a:pt x="13" y="20"/>
                    </a:lnTo>
                    <a:lnTo>
                      <a:pt x="15" y="20"/>
                    </a:lnTo>
                    <a:lnTo>
                      <a:pt x="17" y="18"/>
                    </a:lnTo>
                    <a:lnTo>
                      <a:pt x="17" y="18"/>
                    </a:lnTo>
                    <a:lnTo>
                      <a:pt x="19" y="17"/>
                    </a:lnTo>
                    <a:lnTo>
                      <a:pt x="19" y="17"/>
                    </a:lnTo>
                    <a:lnTo>
                      <a:pt x="19" y="14"/>
                    </a:lnTo>
                    <a:lnTo>
                      <a:pt x="19" y="12"/>
                    </a:lnTo>
                    <a:lnTo>
                      <a:pt x="15" y="8"/>
                    </a:lnTo>
                    <a:lnTo>
                      <a:pt x="15" y="8"/>
                    </a:lnTo>
                    <a:lnTo>
                      <a:pt x="13" y="4"/>
                    </a:lnTo>
                    <a:lnTo>
                      <a:pt x="13" y="4"/>
                    </a:lnTo>
                    <a:lnTo>
                      <a:pt x="10" y="2"/>
                    </a:lnTo>
                    <a:lnTo>
                      <a:pt x="7" y="1"/>
                    </a:lnTo>
                    <a:lnTo>
                      <a:pt x="7" y="1"/>
                    </a:lnTo>
                    <a:lnTo>
                      <a:pt x="5" y="0"/>
                    </a:lnTo>
                    <a:lnTo>
                      <a:pt x="2" y="1"/>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64" name="Freeform 129">
                <a:extLst>
                  <a:ext uri="{FF2B5EF4-FFF2-40B4-BE49-F238E27FC236}">
                    <a16:creationId xmlns:a16="http://schemas.microsoft.com/office/drawing/2014/main" id="{EFFF1D6B-4253-4EC9-99C1-C23258D51413}"/>
                  </a:ext>
                </a:extLst>
              </p:cNvPr>
              <p:cNvSpPr>
                <a:spLocks/>
              </p:cNvSpPr>
              <p:nvPr/>
            </p:nvSpPr>
            <p:spPr bwMode="auto">
              <a:xfrm>
                <a:off x="4790337" y="3281115"/>
                <a:ext cx="15368" cy="30735"/>
              </a:xfrm>
              <a:custGeom>
                <a:avLst/>
                <a:gdLst>
                  <a:gd name="T0" fmla="*/ 0 w 8"/>
                  <a:gd name="T1" fmla="*/ 3 h 16"/>
                  <a:gd name="T2" fmla="*/ 0 w 8"/>
                  <a:gd name="T3" fmla="*/ 3 h 16"/>
                  <a:gd name="T4" fmla="*/ 0 w 8"/>
                  <a:gd name="T5" fmla="*/ 5 h 16"/>
                  <a:gd name="T6" fmla="*/ 0 w 8"/>
                  <a:gd name="T7" fmla="*/ 8 h 16"/>
                  <a:gd name="T8" fmla="*/ 0 w 8"/>
                  <a:gd name="T9" fmla="*/ 8 h 16"/>
                  <a:gd name="T10" fmla="*/ 2 w 8"/>
                  <a:gd name="T11" fmla="*/ 12 h 16"/>
                  <a:gd name="T12" fmla="*/ 2 w 8"/>
                  <a:gd name="T13" fmla="*/ 12 h 16"/>
                  <a:gd name="T14" fmla="*/ 3 w 8"/>
                  <a:gd name="T15" fmla="*/ 15 h 16"/>
                  <a:gd name="T16" fmla="*/ 3 w 8"/>
                  <a:gd name="T17" fmla="*/ 15 h 16"/>
                  <a:gd name="T18" fmla="*/ 6 w 8"/>
                  <a:gd name="T19" fmla="*/ 16 h 16"/>
                  <a:gd name="T20" fmla="*/ 7 w 8"/>
                  <a:gd name="T21" fmla="*/ 16 h 16"/>
                  <a:gd name="T22" fmla="*/ 7 w 8"/>
                  <a:gd name="T23" fmla="*/ 15 h 16"/>
                  <a:gd name="T24" fmla="*/ 7 w 8"/>
                  <a:gd name="T25" fmla="*/ 15 h 16"/>
                  <a:gd name="T26" fmla="*/ 7 w 8"/>
                  <a:gd name="T27" fmla="*/ 12 h 16"/>
                  <a:gd name="T28" fmla="*/ 6 w 8"/>
                  <a:gd name="T29" fmla="*/ 11 h 16"/>
                  <a:gd name="T30" fmla="*/ 6 w 8"/>
                  <a:gd name="T31" fmla="*/ 11 h 16"/>
                  <a:gd name="T32" fmla="*/ 7 w 8"/>
                  <a:gd name="T33" fmla="*/ 7 h 16"/>
                  <a:gd name="T34" fmla="*/ 8 w 8"/>
                  <a:gd name="T35" fmla="*/ 4 h 16"/>
                  <a:gd name="T36" fmla="*/ 8 w 8"/>
                  <a:gd name="T37" fmla="*/ 4 h 16"/>
                  <a:gd name="T38" fmla="*/ 8 w 8"/>
                  <a:gd name="T39" fmla="*/ 1 h 16"/>
                  <a:gd name="T40" fmla="*/ 8 w 8"/>
                  <a:gd name="T41" fmla="*/ 1 h 16"/>
                  <a:gd name="T42" fmla="*/ 7 w 8"/>
                  <a:gd name="T43" fmla="*/ 0 h 16"/>
                  <a:gd name="T44" fmla="*/ 7 w 8"/>
                  <a:gd name="T45" fmla="*/ 0 h 16"/>
                  <a:gd name="T46" fmla="*/ 3 w 8"/>
                  <a:gd name="T47" fmla="*/ 0 h 16"/>
                  <a:gd name="T48" fmla="*/ 3 w 8"/>
                  <a:gd name="T49" fmla="*/ 0 h 16"/>
                  <a:gd name="T50" fmla="*/ 2 w 8"/>
                  <a:gd name="T51" fmla="*/ 1 h 16"/>
                  <a:gd name="T52" fmla="*/ 0 w 8"/>
                  <a:gd name="T5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16">
                    <a:moveTo>
                      <a:pt x="0" y="3"/>
                    </a:moveTo>
                    <a:lnTo>
                      <a:pt x="0" y="3"/>
                    </a:lnTo>
                    <a:lnTo>
                      <a:pt x="0" y="5"/>
                    </a:lnTo>
                    <a:lnTo>
                      <a:pt x="0" y="8"/>
                    </a:lnTo>
                    <a:lnTo>
                      <a:pt x="0" y="8"/>
                    </a:lnTo>
                    <a:lnTo>
                      <a:pt x="2" y="12"/>
                    </a:lnTo>
                    <a:lnTo>
                      <a:pt x="2" y="12"/>
                    </a:lnTo>
                    <a:lnTo>
                      <a:pt x="3" y="15"/>
                    </a:lnTo>
                    <a:lnTo>
                      <a:pt x="3" y="15"/>
                    </a:lnTo>
                    <a:lnTo>
                      <a:pt x="6" y="16"/>
                    </a:lnTo>
                    <a:lnTo>
                      <a:pt x="7" y="16"/>
                    </a:lnTo>
                    <a:lnTo>
                      <a:pt x="7" y="15"/>
                    </a:lnTo>
                    <a:lnTo>
                      <a:pt x="7" y="15"/>
                    </a:lnTo>
                    <a:lnTo>
                      <a:pt x="7" y="12"/>
                    </a:lnTo>
                    <a:lnTo>
                      <a:pt x="6" y="11"/>
                    </a:lnTo>
                    <a:lnTo>
                      <a:pt x="6" y="11"/>
                    </a:lnTo>
                    <a:lnTo>
                      <a:pt x="7" y="7"/>
                    </a:lnTo>
                    <a:lnTo>
                      <a:pt x="8" y="4"/>
                    </a:lnTo>
                    <a:lnTo>
                      <a:pt x="8" y="4"/>
                    </a:lnTo>
                    <a:lnTo>
                      <a:pt x="8" y="1"/>
                    </a:lnTo>
                    <a:lnTo>
                      <a:pt x="8" y="1"/>
                    </a:lnTo>
                    <a:lnTo>
                      <a:pt x="7" y="0"/>
                    </a:lnTo>
                    <a:lnTo>
                      <a:pt x="7" y="0"/>
                    </a:lnTo>
                    <a:lnTo>
                      <a:pt x="3" y="0"/>
                    </a:lnTo>
                    <a:lnTo>
                      <a:pt x="3" y="0"/>
                    </a:lnTo>
                    <a:lnTo>
                      <a:pt x="2" y="1"/>
                    </a:lnTo>
                    <a:lnTo>
                      <a:pt x="0" y="3"/>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65" name="Freeform 130">
                <a:extLst>
                  <a:ext uri="{FF2B5EF4-FFF2-40B4-BE49-F238E27FC236}">
                    <a16:creationId xmlns:a16="http://schemas.microsoft.com/office/drawing/2014/main" id="{E047180E-8415-49F6-9783-BD9D55E4D234}"/>
                  </a:ext>
                </a:extLst>
              </p:cNvPr>
              <p:cNvSpPr>
                <a:spLocks/>
              </p:cNvSpPr>
              <p:nvPr/>
            </p:nvSpPr>
            <p:spPr bwMode="auto">
              <a:xfrm>
                <a:off x="4790337" y="3281115"/>
                <a:ext cx="15368" cy="30735"/>
              </a:xfrm>
              <a:custGeom>
                <a:avLst/>
                <a:gdLst>
                  <a:gd name="T0" fmla="*/ 0 w 8"/>
                  <a:gd name="T1" fmla="*/ 3 h 16"/>
                  <a:gd name="T2" fmla="*/ 0 w 8"/>
                  <a:gd name="T3" fmla="*/ 3 h 16"/>
                  <a:gd name="T4" fmla="*/ 0 w 8"/>
                  <a:gd name="T5" fmla="*/ 5 h 16"/>
                  <a:gd name="T6" fmla="*/ 0 w 8"/>
                  <a:gd name="T7" fmla="*/ 8 h 16"/>
                  <a:gd name="T8" fmla="*/ 0 w 8"/>
                  <a:gd name="T9" fmla="*/ 8 h 16"/>
                  <a:gd name="T10" fmla="*/ 2 w 8"/>
                  <a:gd name="T11" fmla="*/ 12 h 16"/>
                  <a:gd name="T12" fmla="*/ 2 w 8"/>
                  <a:gd name="T13" fmla="*/ 12 h 16"/>
                  <a:gd name="T14" fmla="*/ 3 w 8"/>
                  <a:gd name="T15" fmla="*/ 15 h 16"/>
                  <a:gd name="T16" fmla="*/ 3 w 8"/>
                  <a:gd name="T17" fmla="*/ 15 h 16"/>
                  <a:gd name="T18" fmla="*/ 6 w 8"/>
                  <a:gd name="T19" fmla="*/ 16 h 16"/>
                  <a:gd name="T20" fmla="*/ 7 w 8"/>
                  <a:gd name="T21" fmla="*/ 16 h 16"/>
                  <a:gd name="T22" fmla="*/ 7 w 8"/>
                  <a:gd name="T23" fmla="*/ 15 h 16"/>
                  <a:gd name="T24" fmla="*/ 7 w 8"/>
                  <a:gd name="T25" fmla="*/ 15 h 16"/>
                  <a:gd name="T26" fmla="*/ 7 w 8"/>
                  <a:gd name="T27" fmla="*/ 12 h 16"/>
                  <a:gd name="T28" fmla="*/ 6 w 8"/>
                  <a:gd name="T29" fmla="*/ 11 h 16"/>
                  <a:gd name="T30" fmla="*/ 6 w 8"/>
                  <a:gd name="T31" fmla="*/ 11 h 16"/>
                  <a:gd name="T32" fmla="*/ 7 w 8"/>
                  <a:gd name="T33" fmla="*/ 7 h 16"/>
                  <a:gd name="T34" fmla="*/ 8 w 8"/>
                  <a:gd name="T35" fmla="*/ 4 h 16"/>
                  <a:gd name="T36" fmla="*/ 8 w 8"/>
                  <a:gd name="T37" fmla="*/ 4 h 16"/>
                  <a:gd name="T38" fmla="*/ 8 w 8"/>
                  <a:gd name="T39" fmla="*/ 1 h 16"/>
                  <a:gd name="T40" fmla="*/ 8 w 8"/>
                  <a:gd name="T41" fmla="*/ 1 h 16"/>
                  <a:gd name="T42" fmla="*/ 7 w 8"/>
                  <a:gd name="T43" fmla="*/ 0 h 16"/>
                  <a:gd name="T44" fmla="*/ 7 w 8"/>
                  <a:gd name="T45" fmla="*/ 0 h 16"/>
                  <a:gd name="T46" fmla="*/ 3 w 8"/>
                  <a:gd name="T47" fmla="*/ 0 h 16"/>
                  <a:gd name="T48" fmla="*/ 3 w 8"/>
                  <a:gd name="T49" fmla="*/ 0 h 16"/>
                  <a:gd name="T50" fmla="*/ 2 w 8"/>
                  <a:gd name="T51" fmla="*/ 1 h 16"/>
                  <a:gd name="T52" fmla="*/ 0 w 8"/>
                  <a:gd name="T5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16">
                    <a:moveTo>
                      <a:pt x="0" y="3"/>
                    </a:moveTo>
                    <a:lnTo>
                      <a:pt x="0" y="3"/>
                    </a:lnTo>
                    <a:lnTo>
                      <a:pt x="0" y="5"/>
                    </a:lnTo>
                    <a:lnTo>
                      <a:pt x="0" y="8"/>
                    </a:lnTo>
                    <a:lnTo>
                      <a:pt x="0" y="8"/>
                    </a:lnTo>
                    <a:lnTo>
                      <a:pt x="2" y="12"/>
                    </a:lnTo>
                    <a:lnTo>
                      <a:pt x="2" y="12"/>
                    </a:lnTo>
                    <a:lnTo>
                      <a:pt x="3" y="15"/>
                    </a:lnTo>
                    <a:lnTo>
                      <a:pt x="3" y="15"/>
                    </a:lnTo>
                    <a:lnTo>
                      <a:pt x="6" y="16"/>
                    </a:lnTo>
                    <a:lnTo>
                      <a:pt x="7" y="16"/>
                    </a:lnTo>
                    <a:lnTo>
                      <a:pt x="7" y="15"/>
                    </a:lnTo>
                    <a:lnTo>
                      <a:pt x="7" y="15"/>
                    </a:lnTo>
                    <a:lnTo>
                      <a:pt x="7" y="12"/>
                    </a:lnTo>
                    <a:lnTo>
                      <a:pt x="6" y="11"/>
                    </a:lnTo>
                    <a:lnTo>
                      <a:pt x="6" y="11"/>
                    </a:lnTo>
                    <a:lnTo>
                      <a:pt x="7" y="7"/>
                    </a:lnTo>
                    <a:lnTo>
                      <a:pt x="8" y="4"/>
                    </a:lnTo>
                    <a:lnTo>
                      <a:pt x="8" y="4"/>
                    </a:lnTo>
                    <a:lnTo>
                      <a:pt x="8" y="1"/>
                    </a:lnTo>
                    <a:lnTo>
                      <a:pt x="8" y="1"/>
                    </a:lnTo>
                    <a:lnTo>
                      <a:pt x="7" y="0"/>
                    </a:lnTo>
                    <a:lnTo>
                      <a:pt x="7" y="0"/>
                    </a:lnTo>
                    <a:lnTo>
                      <a:pt x="3" y="0"/>
                    </a:lnTo>
                    <a:lnTo>
                      <a:pt x="3" y="0"/>
                    </a:lnTo>
                    <a:lnTo>
                      <a:pt x="2" y="1"/>
                    </a:lnTo>
                    <a:lnTo>
                      <a:pt x="0" y="3"/>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66" name="Freeform 131">
                <a:extLst>
                  <a:ext uri="{FF2B5EF4-FFF2-40B4-BE49-F238E27FC236}">
                    <a16:creationId xmlns:a16="http://schemas.microsoft.com/office/drawing/2014/main" id="{475227A7-0B90-4561-9DA5-C75B420D7D30}"/>
                  </a:ext>
                </a:extLst>
              </p:cNvPr>
              <p:cNvSpPr>
                <a:spLocks/>
              </p:cNvSpPr>
              <p:nvPr/>
            </p:nvSpPr>
            <p:spPr bwMode="auto">
              <a:xfrm>
                <a:off x="4767286" y="3173542"/>
                <a:ext cx="23051" cy="21130"/>
              </a:xfrm>
              <a:custGeom>
                <a:avLst/>
                <a:gdLst>
                  <a:gd name="T0" fmla="*/ 0 w 12"/>
                  <a:gd name="T1" fmla="*/ 3 h 11"/>
                  <a:gd name="T2" fmla="*/ 0 w 12"/>
                  <a:gd name="T3" fmla="*/ 3 h 11"/>
                  <a:gd name="T4" fmla="*/ 0 w 12"/>
                  <a:gd name="T5" fmla="*/ 6 h 11"/>
                  <a:gd name="T6" fmla="*/ 2 w 12"/>
                  <a:gd name="T7" fmla="*/ 7 h 11"/>
                  <a:gd name="T8" fmla="*/ 2 w 12"/>
                  <a:gd name="T9" fmla="*/ 7 h 11"/>
                  <a:gd name="T10" fmla="*/ 3 w 12"/>
                  <a:gd name="T11" fmla="*/ 8 h 11"/>
                  <a:gd name="T12" fmla="*/ 4 w 12"/>
                  <a:gd name="T13" fmla="*/ 10 h 11"/>
                  <a:gd name="T14" fmla="*/ 4 w 12"/>
                  <a:gd name="T15" fmla="*/ 10 h 11"/>
                  <a:gd name="T16" fmla="*/ 7 w 12"/>
                  <a:gd name="T17" fmla="*/ 11 h 11"/>
                  <a:gd name="T18" fmla="*/ 10 w 12"/>
                  <a:gd name="T19" fmla="*/ 11 h 11"/>
                  <a:gd name="T20" fmla="*/ 11 w 12"/>
                  <a:gd name="T21" fmla="*/ 8 h 11"/>
                  <a:gd name="T22" fmla="*/ 12 w 12"/>
                  <a:gd name="T23" fmla="*/ 6 h 11"/>
                  <a:gd name="T24" fmla="*/ 12 w 12"/>
                  <a:gd name="T25" fmla="*/ 6 h 11"/>
                  <a:gd name="T26" fmla="*/ 11 w 12"/>
                  <a:gd name="T27" fmla="*/ 4 h 11"/>
                  <a:gd name="T28" fmla="*/ 10 w 12"/>
                  <a:gd name="T29" fmla="*/ 3 h 11"/>
                  <a:gd name="T30" fmla="*/ 10 w 12"/>
                  <a:gd name="T31" fmla="*/ 3 h 11"/>
                  <a:gd name="T32" fmla="*/ 3 w 12"/>
                  <a:gd name="T33" fmla="*/ 2 h 11"/>
                  <a:gd name="T34" fmla="*/ 3 w 12"/>
                  <a:gd name="T35" fmla="*/ 2 h 11"/>
                  <a:gd name="T36" fmla="*/ 3 w 12"/>
                  <a:gd name="T37" fmla="*/ 0 h 11"/>
                  <a:gd name="T38" fmla="*/ 2 w 12"/>
                  <a:gd name="T39" fmla="*/ 0 h 11"/>
                  <a:gd name="T40" fmla="*/ 2 w 12"/>
                  <a:gd name="T41" fmla="*/ 0 h 11"/>
                  <a:gd name="T42" fmla="*/ 0 w 12"/>
                  <a:gd name="T43" fmla="*/ 2 h 11"/>
                  <a:gd name="T44" fmla="*/ 0 w 12"/>
                  <a:gd name="T4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1">
                    <a:moveTo>
                      <a:pt x="0" y="3"/>
                    </a:moveTo>
                    <a:lnTo>
                      <a:pt x="0" y="3"/>
                    </a:lnTo>
                    <a:lnTo>
                      <a:pt x="0" y="6"/>
                    </a:lnTo>
                    <a:lnTo>
                      <a:pt x="2" y="7"/>
                    </a:lnTo>
                    <a:lnTo>
                      <a:pt x="2" y="7"/>
                    </a:lnTo>
                    <a:lnTo>
                      <a:pt x="3" y="8"/>
                    </a:lnTo>
                    <a:lnTo>
                      <a:pt x="4" y="10"/>
                    </a:lnTo>
                    <a:lnTo>
                      <a:pt x="4" y="10"/>
                    </a:lnTo>
                    <a:lnTo>
                      <a:pt x="7" y="11"/>
                    </a:lnTo>
                    <a:lnTo>
                      <a:pt x="10" y="11"/>
                    </a:lnTo>
                    <a:lnTo>
                      <a:pt x="11" y="8"/>
                    </a:lnTo>
                    <a:lnTo>
                      <a:pt x="12" y="6"/>
                    </a:lnTo>
                    <a:lnTo>
                      <a:pt x="12" y="6"/>
                    </a:lnTo>
                    <a:lnTo>
                      <a:pt x="11" y="4"/>
                    </a:lnTo>
                    <a:lnTo>
                      <a:pt x="10" y="3"/>
                    </a:lnTo>
                    <a:lnTo>
                      <a:pt x="10" y="3"/>
                    </a:lnTo>
                    <a:lnTo>
                      <a:pt x="3" y="2"/>
                    </a:lnTo>
                    <a:lnTo>
                      <a:pt x="3" y="2"/>
                    </a:lnTo>
                    <a:lnTo>
                      <a:pt x="3" y="0"/>
                    </a:lnTo>
                    <a:lnTo>
                      <a:pt x="2" y="0"/>
                    </a:lnTo>
                    <a:lnTo>
                      <a:pt x="2" y="0"/>
                    </a:lnTo>
                    <a:lnTo>
                      <a:pt x="0" y="2"/>
                    </a:lnTo>
                    <a:lnTo>
                      <a:pt x="0" y="3"/>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67" name="Freeform 132">
                <a:extLst>
                  <a:ext uri="{FF2B5EF4-FFF2-40B4-BE49-F238E27FC236}">
                    <a16:creationId xmlns:a16="http://schemas.microsoft.com/office/drawing/2014/main" id="{62050FEA-B89A-4894-B627-48E1663D33B0}"/>
                  </a:ext>
                </a:extLst>
              </p:cNvPr>
              <p:cNvSpPr>
                <a:spLocks/>
              </p:cNvSpPr>
              <p:nvPr/>
            </p:nvSpPr>
            <p:spPr bwMode="auto">
              <a:xfrm>
                <a:off x="4767286" y="3173542"/>
                <a:ext cx="23051" cy="21130"/>
              </a:xfrm>
              <a:custGeom>
                <a:avLst/>
                <a:gdLst>
                  <a:gd name="T0" fmla="*/ 0 w 12"/>
                  <a:gd name="T1" fmla="*/ 3 h 11"/>
                  <a:gd name="T2" fmla="*/ 0 w 12"/>
                  <a:gd name="T3" fmla="*/ 3 h 11"/>
                  <a:gd name="T4" fmla="*/ 0 w 12"/>
                  <a:gd name="T5" fmla="*/ 6 h 11"/>
                  <a:gd name="T6" fmla="*/ 2 w 12"/>
                  <a:gd name="T7" fmla="*/ 7 h 11"/>
                  <a:gd name="T8" fmla="*/ 2 w 12"/>
                  <a:gd name="T9" fmla="*/ 7 h 11"/>
                  <a:gd name="T10" fmla="*/ 3 w 12"/>
                  <a:gd name="T11" fmla="*/ 8 h 11"/>
                  <a:gd name="T12" fmla="*/ 4 w 12"/>
                  <a:gd name="T13" fmla="*/ 10 h 11"/>
                  <a:gd name="T14" fmla="*/ 4 w 12"/>
                  <a:gd name="T15" fmla="*/ 10 h 11"/>
                  <a:gd name="T16" fmla="*/ 7 w 12"/>
                  <a:gd name="T17" fmla="*/ 11 h 11"/>
                  <a:gd name="T18" fmla="*/ 10 w 12"/>
                  <a:gd name="T19" fmla="*/ 11 h 11"/>
                  <a:gd name="T20" fmla="*/ 11 w 12"/>
                  <a:gd name="T21" fmla="*/ 8 h 11"/>
                  <a:gd name="T22" fmla="*/ 12 w 12"/>
                  <a:gd name="T23" fmla="*/ 6 h 11"/>
                  <a:gd name="T24" fmla="*/ 12 w 12"/>
                  <a:gd name="T25" fmla="*/ 6 h 11"/>
                  <a:gd name="T26" fmla="*/ 11 w 12"/>
                  <a:gd name="T27" fmla="*/ 4 h 11"/>
                  <a:gd name="T28" fmla="*/ 10 w 12"/>
                  <a:gd name="T29" fmla="*/ 3 h 11"/>
                  <a:gd name="T30" fmla="*/ 10 w 12"/>
                  <a:gd name="T31" fmla="*/ 3 h 11"/>
                  <a:gd name="T32" fmla="*/ 3 w 12"/>
                  <a:gd name="T33" fmla="*/ 2 h 11"/>
                  <a:gd name="T34" fmla="*/ 3 w 12"/>
                  <a:gd name="T35" fmla="*/ 2 h 11"/>
                  <a:gd name="T36" fmla="*/ 3 w 12"/>
                  <a:gd name="T37" fmla="*/ 0 h 11"/>
                  <a:gd name="T38" fmla="*/ 2 w 12"/>
                  <a:gd name="T39" fmla="*/ 0 h 11"/>
                  <a:gd name="T40" fmla="*/ 2 w 12"/>
                  <a:gd name="T41" fmla="*/ 0 h 11"/>
                  <a:gd name="T42" fmla="*/ 0 w 12"/>
                  <a:gd name="T43" fmla="*/ 2 h 11"/>
                  <a:gd name="T44" fmla="*/ 0 w 12"/>
                  <a:gd name="T4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1">
                    <a:moveTo>
                      <a:pt x="0" y="3"/>
                    </a:moveTo>
                    <a:lnTo>
                      <a:pt x="0" y="3"/>
                    </a:lnTo>
                    <a:lnTo>
                      <a:pt x="0" y="6"/>
                    </a:lnTo>
                    <a:lnTo>
                      <a:pt x="2" y="7"/>
                    </a:lnTo>
                    <a:lnTo>
                      <a:pt x="2" y="7"/>
                    </a:lnTo>
                    <a:lnTo>
                      <a:pt x="3" y="8"/>
                    </a:lnTo>
                    <a:lnTo>
                      <a:pt x="4" y="10"/>
                    </a:lnTo>
                    <a:lnTo>
                      <a:pt x="4" y="10"/>
                    </a:lnTo>
                    <a:lnTo>
                      <a:pt x="7" y="11"/>
                    </a:lnTo>
                    <a:lnTo>
                      <a:pt x="10" y="11"/>
                    </a:lnTo>
                    <a:lnTo>
                      <a:pt x="11" y="8"/>
                    </a:lnTo>
                    <a:lnTo>
                      <a:pt x="12" y="6"/>
                    </a:lnTo>
                    <a:lnTo>
                      <a:pt x="12" y="6"/>
                    </a:lnTo>
                    <a:lnTo>
                      <a:pt x="11" y="4"/>
                    </a:lnTo>
                    <a:lnTo>
                      <a:pt x="10" y="3"/>
                    </a:lnTo>
                    <a:lnTo>
                      <a:pt x="10" y="3"/>
                    </a:lnTo>
                    <a:lnTo>
                      <a:pt x="3" y="2"/>
                    </a:lnTo>
                    <a:lnTo>
                      <a:pt x="3" y="2"/>
                    </a:lnTo>
                    <a:lnTo>
                      <a:pt x="3" y="0"/>
                    </a:lnTo>
                    <a:lnTo>
                      <a:pt x="2" y="0"/>
                    </a:lnTo>
                    <a:lnTo>
                      <a:pt x="2" y="0"/>
                    </a:lnTo>
                    <a:lnTo>
                      <a:pt x="0" y="2"/>
                    </a:lnTo>
                    <a:lnTo>
                      <a:pt x="0" y="3"/>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68" name="Freeform 133">
                <a:extLst>
                  <a:ext uri="{FF2B5EF4-FFF2-40B4-BE49-F238E27FC236}">
                    <a16:creationId xmlns:a16="http://schemas.microsoft.com/office/drawing/2014/main" id="{8D77F7DD-8E64-4C1D-9625-083BB9A49BC0}"/>
                  </a:ext>
                </a:extLst>
              </p:cNvPr>
              <p:cNvSpPr>
                <a:spLocks/>
              </p:cNvSpPr>
              <p:nvPr/>
            </p:nvSpPr>
            <p:spPr bwMode="auto">
              <a:xfrm>
                <a:off x="4840282" y="3185068"/>
                <a:ext cx="23051" cy="23051"/>
              </a:xfrm>
              <a:custGeom>
                <a:avLst/>
                <a:gdLst>
                  <a:gd name="T0" fmla="*/ 0 w 12"/>
                  <a:gd name="T1" fmla="*/ 0 h 12"/>
                  <a:gd name="T2" fmla="*/ 0 w 12"/>
                  <a:gd name="T3" fmla="*/ 0 h 12"/>
                  <a:gd name="T4" fmla="*/ 0 w 12"/>
                  <a:gd name="T5" fmla="*/ 1 h 12"/>
                  <a:gd name="T6" fmla="*/ 0 w 12"/>
                  <a:gd name="T7" fmla="*/ 2 h 12"/>
                  <a:gd name="T8" fmla="*/ 1 w 12"/>
                  <a:gd name="T9" fmla="*/ 4 h 12"/>
                  <a:gd name="T10" fmla="*/ 1 w 12"/>
                  <a:gd name="T11" fmla="*/ 4 h 12"/>
                  <a:gd name="T12" fmla="*/ 2 w 12"/>
                  <a:gd name="T13" fmla="*/ 5 h 12"/>
                  <a:gd name="T14" fmla="*/ 2 w 12"/>
                  <a:gd name="T15" fmla="*/ 8 h 12"/>
                  <a:gd name="T16" fmla="*/ 2 w 12"/>
                  <a:gd name="T17" fmla="*/ 8 h 12"/>
                  <a:gd name="T18" fmla="*/ 2 w 12"/>
                  <a:gd name="T19" fmla="*/ 10 h 12"/>
                  <a:gd name="T20" fmla="*/ 5 w 12"/>
                  <a:gd name="T21" fmla="*/ 12 h 12"/>
                  <a:gd name="T22" fmla="*/ 5 w 12"/>
                  <a:gd name="T23" fmla="*/ 12 h 12"/>
                  <a:gd name="T24" fmla="*/ 8 w 12"/>
                  <a:gd name="T25" fmla="*/ 12 h 12"/>
                  <a:gd name="T26" fmla="*/ 10 w 12"/>
                  <a:gd name="T27" fmla="*/ 12 h 12"/>
                  <a:gd name="T28" fmla="*/ 10 w 12"/>
                  <a:gd name="T29" fmla="*/ 12 h 12"/>
                  <a:gd name="T30" fmla="*/ 12 w 12"/>
                  <a:gd name="T31" fmla="*/ 10 h 12"/>
                  <a:gd name="T32" fmla="*/ 12 w 12"/>
                  <a:gd name="T33" fmla="*/ 9 h 12"/>
                  <a:gd name="T34" fmla="*/ 10 w 12"/>
                  <a:gd name="T35" fmla="*/ 6 h 12"/>
                  <a:gd name="T36" fmla="*/ 10 w 12"/>
                  <a:gd name="T37" fmla="*/ 6 h 12"/>
                  <a:gd name="T38" fmla="*/ 8 w 12"/>
                  <a:gd name="T39" fmla="*/ 4 h 12"/>
                  <a:gd name="T40" fmla="*/ 8 w 12"/>
                  <a:gd name="T41" fmla="*/ 4 h 12"/>
                  <a:gd name="T42" fmla="*/ 4 w 12"/>
                  <a:gd name="T43" fmla="*/ 1 h 12"/>
                  <a:gd name="T44" fmla="*/ 4 w 12"/>
                  <a:gd name="T45" fmla="*/ 1 h 12"/>
                  <a:gd name="T46" fmla="*/ 2 w 12"/>
                  <a:gd name="T47" fmla="*/ 0 h 12"/>
                  <a:gd name="T48" fmla="*/ 0 w 12"/>
                  <a:gd name="T4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2">
                    <a:moveTo>
                      <a:pt x="0" y="0"/>
                    </a:moveTo>
                    <a:lnTo>
                      <a:pt x="0" y="0"/>
                    </a:lnTo>
                    <a:lnTo>
                      <a:pt x="0" y="1"/>
                    </a:lnTo>
                    <a:lnTo>
                      <a:pt x="0" y="2"/>
                    </a:lnTo>
                    <a:lnTo>
                      <a:pt x="1" y="4"/>
                    </a:lnTo>
                    <a:lnTo>
                      <a:pt x="1" y="4"/>
                    </a:lnTo>
                    <a:lnTo>
                      <a:pt x="2" y="5"/>
                    </a:lnTo>
                    <a:lnTo>
                      <a:pt x="2" y="8"/>
                    </a:lnTo>
                    <a:lnTo>
                      <a:pt x="2" y="8"/>
                    </a:lnTo>
                    <a:lnTo>
                      <a:pt x="2" y="10"/>
                    </a:lnTo>
                    <a:lnTo>
                      <a:pt x="5" y="12"/>
                    </a:lnTo>
                    <a:lnTo>
                      <a:pt x="5" y="12"/>
                    </a:lnTo>
                    <a:lnTo>
                      <a:pt x="8" y="12"/>
                    </a:lnTo>
                    <a:lnTo>
                      <a:pt x="10" y="12"/>
                    </a:lnTo>
                    <a:lnTo>
                      <a:pt x="10" y="12"/>
                    </a:lnTo>
                    <a:lnTo>
                      <a:pt x="12" y="10"/>
                    </a:lnTo>
                    <a:lnTo>
                      <a:pt x="12" y="9"/>
                    </a:lnTo>
                    <a:lnTo>
                      <a:pt x="10" y="6"/>
                    </a:lnTo>
                    <a:lnTo>
                      <a:pt x="10" y="6"/>
                    </a:lnTo>
                    <a:lnTo>
                      <a:pt x="8" y="4"/>
                    </a:lnTo>
                    <a:lnTo>
                      <a:pt x="8" y="4"/>
                    </a:lnTo>
                    <a:lnTo>
                      <a:pt x="4" y="1"/>
                    </a:lnTo>
                    <a:lnTo>
                      <a:pt x="4" y="1"/>
                    </a:lnTo>
                    <a:lnTo>
                      <a:pt x="2" y="0"/>
                    </a:lnTo>
                    <a:lnTo>
                      <a:pt x="0" y="0"/>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69" name="Freeform 134">
                <a:extLst>
                  <a:ext uri="{FF2B5EF4-FFF2-40B4-BE49-F238E27FC236}">
                    <a16:creationId xmlns:a16="http://schemas.microsoft.com/office/drawing/2014/main" id="{D6C91F61-0E9E-4460-B904-1DEF61243740}"/>
                  </a:ext>
                </a:extLst>
              </p:cNvPr>
              <p:cNvSpPr>
                <a:spLocks/>
              </p:cNvSpPr>
              <p:nvPr/>
            </p:nvSpPr>
            <p:spPr bwMode="auto">
              <a:xfrm>
                <a:off x="4840282" y="3185068"/>
                <a:ext cx="23051" cy="23051"/>
              </a:xfrm>
              <a:custGeom>
                <a:avLst/>
                <a:gdLst>
                  <a:gd name="T0" fmla="*/ 0 w 12"/>
                  <a:gd name="T1" fmla="*/ 0 h 12"/>
                  <a:gd name="T2" fmla="*/ 0 w 12"/>
                  <a:gd name="T3" fmla="*/ 0 h 12"/>
                  <a:gd name="T4" fmla="*/ 0 w 12"/>
                  <a:gd name="T5" fmla="*/ 1 h 12"/>
                  <a:gd name="T6" fmla="*/ 0 w 12"/>
                  <a:gd name="T7" fmla="*/ 2 h 12"/>
                  <a:gd name="T8" fmla="*/ 1 w 12"/>
                  <a:gd name="T9" fmla="*/ 4 h 12"/>
                  <a:gd name="T10" fmla="*/ 1 w 12"/>
                  <a:gd name="T11" fmla="*/ 4 h 12"/>
                  <a:gd name="T12" fmla="*/ 2 w 12"/>
                  <a:gd name="T13" fmla="*/ 5 h 12"/>
                  <a:gd name="T14" fmla="*/ 2 w 12"/>
                  <a:gd name="T15" fmla="*/ 8 h 12"/>
                  <a:gd name="T16" fmla="*/ 2 w 12"/>
                  <a:gd name="T17" fmla="*/ 8 h 12"/>
                  <a:gd name="T18" fmla="*/ 2 w 12"/>
                  <a:gd name="T19" fmla="*/ 10 h 12"/>
                  <a:gd name="T20" fmla="*/ 5 w 12"/>
                  <a:gd name="T21" fmla="*/ 12 h 12"/>
                  <a:gd name="T22" fmla="*/ 5 w 12"/>
                  <a:gd name="T23" fmla="*/ 12 h 12"/>
                  <a:gd name="T24" fmla="*/ 8 w 12"/>
                  <a:gd name="T25" fmla="*/ 12 h 12"/>
                  <a:gd name="T26" fmla="*/ 10 w 12"/>
                  <a:gd name="T27" fmla="*/ 12 h 12"/>
                  <a:gd name="T28" fmla="*/ 10 w 12"/>
                  <a:gd name="T29" fmla="*/ 12 h 12"/>
                  <a:gd name="T30" fmla="*/ 12 w 12"/>
                  <a:gd name="T31" fmla="*/ 10 h 12"/>
                  <a:gd name="T32" fmla="*/ 12 w 12"/>
                  <a:gd name="T33" fmla="*/ 9 h 12"/>
                  <a:gd name="T34" fmla="*/ 10 w 12"/>
                  <a:gd name="T35" fmla="*/ 6 h 12"/>
                  <a:gd name="T36" fmla="*/ 10 w 12"/>
                  <a:gd name="T37" fmla="*/ 6 h 12"/>
                  <a:gd name="T38" fmla="*/ 8 w 12"/>
                  <a:gd name="T39" fmla="*/ 4 h 12"/>
                  <a:gd name="T40" fmla="*/ 8 w 12"/>
                  <a:gd name="T41" fmla="*/ 4 h 12"/>
                  <a:gd name="T42" fmla="*/ 4 w 12"/>
                  <a:gd name="T43" fmla="*/ 1 h 12"/>
                  <a:gd name="T44" fmla="*/ 4 w 12"/>
                  <a:gd name="T45" fmla="*/ 1 h 12"/>
                  <a:gd name="T46" fmla="*/ 2 w 12"/>
                  <a:gd name="T47" fmla="*/ 0 h 12"/>
                  <a:gd name="T48" fmla="*/ 0 w 12"/>
                  <a:gd name="T4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2">
                    <a:moveTo>
                      <a:pt x="0" y="0"/>
                    </a:moveTo>
                    <a:lnTo>
                      <a:pt x="0" y="0"/>
                    </a:lnTo>
                    <a:lnTo>
                      <a:pt x="0" y="1"/>
                    </a:lnTo>
                    <a:lnTo>
                      <a:pt x="0" y="2"/>
                    </a:lnTo>
                    <a:lnTo>
                      <a:pt x="1" y="4"/>
                    </a:lnTo>
                    <a:lnTo>
                      <a:pt x="1" y="4"/>
                    </a:lnTo>
                    <a:lnTo>
                      <a:pt x="2" y="5"/>
                    </a:lnTo>
                    <a:lnTo>
                      <a:pt x="2" y="8"/>
                    </a:lnTo>
                    <a:lnTo>
                      <a:pt x="2" y="8"/>
                    </a:lnTo>
                    <a:lnTo>
                      <a:pt x="2" y="10"/>
                    </a:lnTo>
                    <a:lnTo>
                      <a:pt x="5" y="12"/>
                    </a:lnTo>
                    <a:lnTo>
                      <a:pt x="5" y="12"/>
                    </a:lnTo>
                    <a:lnTo>
                      <a:pt x="8" y="12"/>
                    </a:lnTo>
                    <a:lnTo>
                      <a:pt x="10" y="12"/>
                    </a:lnTo>
                    <a:lnTo>
                      <a:pt x="10" y="12"/>
                    </a:lnTo>
                    <a:lnTo>
                      <a:pt x="12" y="10"/>
                    </a:lnTo>
                    <a:lnTo>
                      <a:pt x="12" y="9"/>
                    </a:lnTo>
                    <a:lnTo>
                      <a:pt x="10" y="6"/>
                    </a:lnTo>
                    <a:lnTo>
                      <a:pt x="10" y="6"/>
                    </a:lnTo>
                    <a:lnTo>
                      <a:pt x="8" y="4"/>
                    </a:lnTo>
                    <a:lnTo>
                      <a:pt x="8" y="4"/>
                    </a:lnTo>
                    <a:lnTo>
                      <a:pt x="4" y="1"/>
                    </a:lnTo>
                    <a:lnTo>
                      <a:pt x="4" y="1"/>
                    </a:lnTo>
                    <a:lnTo>
                      <a:pt x="2" y="0"/>
                    </a:lnTo>
                    <a:lnTo>
                      <a:pt x="0" y="0"/>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70" name="Freeform 135">
                <a:extLst>
                  <a:ext uri="{FF2B5EF4-FFF2-40B4-BE49-F238E27FC236}">
                    <a16:creationId xmlns:a16="http://schemas.microsoft.com/office/drawing/2014/main" id="{D93BCD4F-3073-4DD7-AFC7-011C46EE2B8B}"/>
                  </a:ext>
                </a:extLst>
              </p:cNvPr>
              <p:cNvSpPr>
                <a:spLocks/>
              </p:cNvSpPr>
              <p:nvPr/>
            </p:nvSpPr>
            <p:spPr bwMode="auto">
              <a:xfrm>
                <a:off x="4840282" y="3140886"/>
                <a:ext cx="32656" cy="23051"/>
              </a:xfrm>
              <a:custGeom>
                <a:avLst/>
                <a:gdLst>
                  <a:gd name="T0" fmla="*/ 10 w 17"/>
                  <a:gd name="T1" fmla="*/ 11 h 12"/>
                  <a:gd name="T2" fmla="*/ 10 w 17"/>
                  <a:gd name="T3" fmla="*/ 11 h 12"/>
                  <a:gd name="T4" fmla="*/ 13 w 17"/>
                  <a:gd name="T5" fmla="*/ 8 h 12"/>
                  <a:gd name="T6" fmla="*/ 16 w 17"/>
                  <a:gd name="T7" fmla="*/ 4 h 12"/>
                  <a:gd name="T8" fmla="*/ 16 w 17"/>
                  <a:gd name="T9" fmla="*/ 4 h 12"/>
                  <a:gd name="T10" fmla="*/ 17 w 17"/>
                  <a:gd name="T11" fmla="*/ 3 h 12"/>
                  <a:gd name="T12" fmla="*/ 17 w 17"/>
                  <a:gd name="T13" fmla="*/ 2 h 12"/>
                  <a:gd name="T14" fmla="*/ 17 w 17"/>
                  <a:gd name="T15" fmla="*/ 2 h 12"/>
                  <a:gd name="T16" fmla="*/ 16 w 17"/>
                  <a:gd name="T17" fmla="*/ 2 h 12"/>
                  <a:gd name="T18" fmla="*/ 14 w 17"/>
                  <a:gd name="T19" fmla="*/ 3 h 12"/>
                  <a:gd name="T20" fmla="*/ 14 w 17"/>
                  <a:gd name="T21" fmla="*/ 3 h 12"/>
                  <a:gd name="T22" fmla="*/ 10 w 17"/>
                  <a:gd name="T23" fmla="*/ 6 h 12"/>
                  <a:gd name="T24" fmla="*/ 9 w 17"/>
                  <a:gd name="T25" fmla="*/ 6 h 12"/>
                  <a:gd name="T26" fmla="*/ 8 w 17"/>
                  <a:gd name="T27" fmla="*/ 6 h 12"/>
                  <a:gd name="T28" fmla="*/ 8 w 17"/>
                  <a:gd name="T29" fmla="*/ 6 h 12"/>
                  <a:gd name="T30" fmla="*/ 8 w 17"/>
                  <a:gd name="T31" fmla="*/ 4 h 12"/>
                  <a:gd name="T32" fmla="*/ 8 w 17"/>
                  <a:gd name="T33" fmla="*/ 3 h 12"/>
                  <a:gd name="T34" fmla="*/ 9 w 17"/>
                  <a:gd name="T35" fmla="*/ 2 h 12"/>
                  <a:gd name="T36" fmla="*/ 9 w 17"/>
                  <a:gd name="T37" fmla="*/ 2 h 12"/>
                  <a:gd name="T38" fmla="*/ 8 w 17"/>
                  <a:gd name="T39" fmla="*/ 0 h 12"/>
                  <a:gd name="T40" fmla="*/ 5 w 17"/>
                  <a:gd name="T41" fmla="*/ 0 h 12"/>
                  <a:gd name="T42" fmla="*/ 5 w 17"/>
                  <a:gd name="T43" fmla="*/ 0 h 12"/>
                  <a:gd name="T44" fmla="*/ 4 w 17"/>
                  <a:gd name="T45" fmla="*/ 2 h 12"/>
                  <a:gd name="T46" fmla="*/ 4 w 17"/>
                  <a:gd name="T47" fmla="*/ 4 h 12"/>
                  <a:gd name="T48" fmla="*/ 4 w 17"/>
                  <a:gd name="T49" fmla="*/ 4 h 12"/>
                  <a:gd name="T50" fmla="*/ 1 w 17"/>
                  <a:gd name="T51" fmla="*/ 8 h 12"/>
                  <a:gd name="T52" fmla="*/ 1 w 17"/>
                  <a:gd name="T53" fmla="*/ 8 h 12"/>
                  <a:gd name="T54" fmla="*/ 0 w 17"/>
                  <a:gd name="T55" fmla="*/ 8 h 12"/>
                  <a:gd name="T56" fmla="*/ 0 w 17"/>
                  <a:gd name="T57" fmla="*/ 10 h 12"/>
                  <a:gd name="T58" fmla="*/ 0 w 17"/>
                  <a:gd name="T59" fmla="*/ 10 h 12"/>
                  <a:gd name="T60" fmla="*/ 1 w 17"/>
                  <a:gd name="T61" fmla="*/ 12 h 12"/>
                  <a:gd name="T62" fmla="*/ 4 w 17"/>
                  <a:gd name="T63" fmla="*/ 12 h 12"/>
                  <a:gd name="T64" fmla="*/ 4 w 17"/>
                  <a:gd name="T65" fmla="*/ 12 h 12"/>
                  <a:gd name="T66" fmla="*/ 5 w 17"/>
                  <a:gd name="T67" fmla="*/ 11 h 12"/>
                  <a:gd name="T68" fmla="*/ 6 w 17"/>
                  <a:gd name="T69" fmla="*/ 11 h 12"/>
                  <a:gd name="T70" fmla="*/ 6 w 17"/>
                  <a:gd name="T71" fmla="*/ 11 h 12"/>
                  <a:gd name="T72" fmla="*/ 10 w 17"/>
                  <a:gd name="T73"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12">
                    <a:moveTo>
                      <a:pt x="10" y="11"/>
                    </a:moveTo>
                    <a:lnTo>
                      <a:pt x="10" y="11"/>
                    </a:lnTo>
                    <a:lnTo>
                      <a:pt x="13" y="8"/>
                    </a:lnTo>
                    <a:lnTo>
                      <a:pt x="16" y="4"/>
                    </a:lnTo>
                    <a:lnTo>
                      <a:pt x="16" y="4"/>
                    </a:lnTo>
                    <a:lnTo>
                      <a:pt x="17" y="3"/>
                    </a:lnTo>
                    <a:lnTo>
                      <a:pt x="17" y="2"/>
                    </a:lnTo>
                    <a:lnTo>
                      <a:pt x="17" y="2"/>
                    </a:lnTo>
                    <a:lnTo>
                      <a:pt x="16" y="2"/>
                    </a:lnTo>
                    <a:lnTo>
                      <a:pt x="14" y="3"/>
                    </a:lnTo>
                    <a:lnTo>
                      <a:pt x="14" y="3"/>
                    </a:lnTo>
                    <a:lnTo>
                      <a:pt x="10" y="6"/>
                    </a:lnTo>
                    <a:lnTo>
                      <a:pt x="9" y="6"/>
                    </a:lnTo>
                    <a:lnTo>
                      <a:pt x="8" y="6"/>
                    </a:lnTo>
                    <a:lnTo>
                      <a:pt x="8" y="6"/>
                    </a:lnTo>
                    <a:lnTo>
                      <a:pt x="8" y="4"/>
                    </a:lnTo>
                    <a:lnTo>
                      <a:pt x="8" y="3"/>
                    </a:lnTo>
                    <a:lnTo>
                      <a:pt x="9" y="2"/>
                    </a:lnTo>
                    <a:lnTo>
                      <a:pt x="9" y="2"/>
                    </a:lnTo>
                    <a:lnTo>
                      <a:pt x="8" y="0"/>
                    </a:lnTo>
                    <a:lnTo>
                      <a:pt x="5" y="0"/>
                    </a:lnTo>
                    <a:lnTo>
                      <a:pt x="5" y="0"/>
                    </a:lnTo>
                    <a:lnTo>
                      <a:pt x="4" y="2"/>
                    </a:lnTo>
                    <a:lnTo>
                      <a:pt x="4" y="4"/>
                    </a:lnTo>
                    <a:lnTo>
                      <a:pt x="4" y="4"/>
                    </a:lnTo>
                    <a:lnTo>
                      <a:pt x="1" y="8"/>
                    </a:lnTo>
                    <a:lnTo>
                      <a:pt x="1" y="8"/>
                    </a:lnTo>
                    <a:lnTo>
                      <a:pt x="0" y="8"/>
                    </a:lnTo>
                    <a:lnTo>
                      <a:pt x="0" y="10"/>
                    </a:lnTo>
                    <a:lnTo>
                      <a:pt x="0" y="10"/>
                    </a:lnTo>
                    <a:lnTo>
                      <a:pt x="1" y="12"/>
                    </a:lnTo>
                    <a:lnTo>
                      <a:pt x="4" y="12"/>
                    </a:lnTo>
                    <a:lnTo>
                      <a:pt x="4" y="12"/>
                    </a:lnTo>
                    <a:lnTo>
                      <a:pt x="5" y="11"/>
                    </a:lnTo>
                    <a:lnTo>
                      <a:pt x="6" y="11"/>
                    </a:lnTo>
                    <a:lnTo>
                      <a:pt x="6" y="11"/>
                    </a:lnTo>
                    <a:lnTo>
                      <a:pt x="10" y="11"/>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71" name="Freeform 136">
                <a:extLst>
                  <a:ext uri="{FF2B5EF4-FFF2-40B4-BE49-F238E27FC236}">
                    <a16:creationId xmlns:a16="http://schemas.microsoft.com/office/drawing/2014/main" id="{3E48FF89-9B38-4EFB-87B3-5F009A27BE93}"/>
                  </a:ext>
                </a:extLst>
              </p:cNvPr>
              <p:cNvSpPr>
                <a:spLocks/>
              </p:cNvSpPr>
              <p:nvPr/>
            </p:nvSpPr>
            <p:spPr bwMode="auto">
              <a:xfrm>
                <a:off x="4840282" y="3140886"/>
                <a:ext cx="32656" cy="23051"/>
              </a:xfrm>
              <a:custGeom>
                <a:avLst/>
                <a:gdLst>
                  <a:gd name="T0" fmla="*/ 10 w 17"/>
                  <a:gd name="T1" fmla="*/ 11 h 12"/>
                  <a:gd name="T2" fmla="*/ 10 w 17"/>
                  <a:gd name="T3" fmla="*/ 11 h 12"/>
                  <a:gd name="T4" fmla="*/ 13 w 17"/>
                  <a:gd name="T5" fmla="*/ 8 h 12"/>
                  <a:gd name="T6" fmla="*/ 16 w 17"/>
                  <a:gd name="T7" fmla="*/ 4 h 12"/>
                  <a:gd name="T8" fmla="*/ 16 w 17"/>
                  <a:gd name="T9" fmla="*/ 4 h 12"/>
                  <a:gd name="T10" fmla="*/ 17 w 17"/>
                  <a:gd name="T11" fmla="*/ 3 h 12"/>
                  <a:gd name="T12" fmla="*/ 17 w 17"/>
                  <a:gd name="T13" fmla="*/ 2 h 12"/>
                  <a:gd name="T14" fmla="*/ 17 w 17"/>
                  <a:gd name="T15" fmla="*/ 2 h 12"/>
                  <a:gd name="T16" fmla="*/ 16 w 17"/>
                  <a:gd name="T17" fmla="*/ 2 h 12"/>
                  <a:gd name="T18" fmla="*/ 14 w 17"/>
                  <a:gd name="T19" fmla="*/ 3 h 12"/>
                  <a:gd name="T20" fmla="*/ 14 w 17"/>
                  <a:gd name="T21" fmla="*/ 3 h 12"/>
                  <a:gd name="T22" fmla="*/ 10 w 17"/>
                  <a:gd name="T23" fmla="*/ 6 h 12"/>
                  <a:gd name="T24" fmla="*/ 9 w 17"/>
                  <a:gd name="T25" fmla="*/ 6 h 12"/>
                  <a:gd name="T26" fmla="*/ 8 w 17"/>
                  <a:gd name="T27" fmla="*/ 6 h 12"/>
                  <a:gd name="T28" fmla="*/ 8 w 17"/>
                  <a:gd name="T29" fmla="*/ 6 h 12"/>
                  <a:gd name="T30" fmla="*/ 8 w 17"/>
                  <a:gd name="T31" fmla="*/ 4 h 12"/>
                  <a:gd name="T32" fmla="*/ 8 w 17"/>
                  <a:gd name="T33" fmla="*/ 3 h 12"/>
                  <a:gd name="T34" fmla="*/ 9 w 17"/>
                  <a:gd name="T35" fmla="*/ 2 h 12"/>
                  <a:gd name="T36" fmla="*/ 9 w 17"/>
                  <a:gd name="T37" fmla="*/ 2 h 12"/>
                  <a:gd name="T38" fmla="*/ 8 w 17"/>
                  <a:gd name="T39" fmla="*/ 0 h 12"/>
                  <a:gd name="T40" fmla="*/ 5 w 17"/>
                  <a:gd name="T41" fmla="*/ 0 h 12"/>
                  <a:gd name="T42" fmla="*/ 5 w 17"/>
                  <a:gd name="T43" fmla="*/ 0 h 12"/>
                  <a:gd name="T44" fmla="*/ 4 w 17"/>
                  <a:gd name="T45" fmla="*/ 2 h 12"/>
                  <a:gd name="T46" fmla="*/ 4 w 17"/>
                  <a:gd name="T47" fmla="*/ 4 h 12"/>
                  <a:gd name="T48" fmla="*/ 4 w 17"/>
                  <a:gd name="T49" fmla="*/ 4 h 12"/>
                  <a:gd name="T50" fmla="*/ 1 w 17"/>
                  <a:gd name="T51" fmla="*/ 8 h 12"/>
                  <a:gd name="T52" fmla="*/ 1 w 17"/>
                  <a:gd name="T53" fmla="*/ 8 h 12"/>
                  <a:gd name="T54" fmla="*/ 0 w 17"/>
                  <a:gd name="T55" fmla="*/ 8 h 12"/>
                  <a:gd name="T56" fmla="*/ 0 w 17"/>
                  <a:gd name="T57" fmla="*/ 10 h 12"/>
                  <a:gd name="T58" fmla="*/ 0 w 17"/>
                  <a:gd name="T59" fmla="*/ 10 h 12"/>
                  <a:gd name="T60" fmla="*/ 1 w 17"/>
                  <a:gd name="T61" fmla="*/ 12 h 12"/>
                  <a:gd name="T62" fmla="*/ 4 w 17"/>
                  <a:gd name="T63" fmla="*/ 12 h 12"/>
                  <a:gd name="T64" fmla="*/ 4 w 17"/>
                  <a:gd name="T65" fmla="*/ 12 h 12"/>
                  <a:gd name="T66" fmla="*/ 5 w 17"/>
                  <a:gd name="T67" fmla="*/ 11 h 12"/>
                  <a:gd name="T68" fmla="*/ 6 w 17"/>
                  <a:gd name="T69" fmla="*/ 11 h 12"/>
                  <a:gd name="T70" fmla="*/ 6 w 17"/>
                  <a:gd name="T71" fmla="*/ 11 h 12"/>
                  <a:gd name="T72" fmla="*/ 10 w 17"/>
                  <a:gd name="T73"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12">
                    <a:moveTo>
                      <a:pt x="10" y="11"/>
                    </a:moveTo>
                    <a:lnTo>
                      <a:pt x="10" y="11"/>
                    </a:lnTo>
                    <a:lnTo>
                      <a:pt x="13" y="8"/>
                    </a:lnTo>
                    <a:lnTo>
                      <a:pt x="16" y="4"/>
                    </a:lnTo>
                    <a:lnTo>
                      <a:pt x="16" y="4"/>
                    </a:lnTo>
                    <a:lnTo>
                      <a:pt x="17" y="3"/>
                    </a:lnTo>
                    <a:lnTo>
                      <a:pt x="17" y="2"/>
                    </a:lnTo>
                    <a:lnTo>
                      <a:pt x="17" y="2"/>
                    </a:lnTo>
                    <a:lnTo>
                      <a:pt x="16" y="2"/>
                    </a:lnTo>
                    <a:lnTo>
                      <a:pt x="14" y="3"/>
                    </a:lnTo>
                    <a:lnTo>
                      <a:pt x="14" y="3"/>
                    </a:lnTo>
                    <a:lnTo>
                      <a:pt x="10" y="6"/>
                    </a:lnTo>
                    <a:lnTo>
                      <a:pt x="9" y="6"/>
                    </a:lnTo>
                    <a:lnTo>
                      <a:pt x="8" y="6"/>
                    </a:lnTo>
                    <a:lnTo>
                      <a:pt x="8" y="6"/>
                    </a:lnTo>
                    <a:lnTo>
                      <a:pt x="8" y="4"/>
                    </a:lnTo>
                    <a:lnTo>
                      <a:pt x="8" y="3"/>
                    </a:lnTo>
                    <a:lnTo>
                      <a:pt x="9" y="2"/>
                    </a:lnTo>
                    <a:lnTo>
                      <a:pt x="9" y="2"/>
                    </a:lnTo>
                    <a:lnTo>
                      <a:pt x="8" y="0"/>
                    </a:lnTo>
                    <a:lnTo>
                      <a:pt x="5" y="0"/>
                    </a:lnTo>
                    <a:lnTo>
                      <a:pt x="5" y="0"/>
                    </a:lnTo>
                    <a:lnTo>
                      <a:pt x="4" y="2"/>
                    </a:lnTo>
                    <a:lnTo>
                      <a:pt x="4" y="4"/>
                    </a:lnTo>
                    <a:lnTo>
                      <a:pt x="4" y="4"/>
                    </a:lnTo>
                    <a:lnTo>
                      <a:pt x="1" y="8"/>
                    </a:lnTo>
                    <a:lnTo>
                      <a:pt x="1" y="8"/>
                    </a:lnTo>
                    <a:lnTo>
                      <a:pt x="0" y="8"/>
                    </a:lnTo>
                    <a:lnTo>
                      <a:pt x="0" y="10"/>
                    </a:lnTo>
                    <a:lnTo>
                      <a:pt x="0" y="10"/>
                    </a:lnTo>
                    <a:lnTo>
                      <a:pt x="1" y="12"/>
                    </a:lnTo>
                    <a:lnTo>
                      <a:pt x="4" y="12"/>
                    </a:lnTo>
                    <a:lnTo>
                      <a:pt x="4" y="12"/>
                    </a:lnTo>
                    <a:lnTo>
                      <a:pt x="5" y="11"/>
                    </a:lnTo>
                    <a:lnTo>
                      <a:pt x="6" y="11"/>
                    </a:lnTo>
                    <a:lnTo>
                      <a:pt x="6" y="11"/>
                    </a:lnTo>
                    <a:lnTo>
                      <a:pt x="10" y="11"/>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72" name="Freeform 137">
                <a:extLst>
                  <a:ext uri="{FF2B5EF4-FFF2-40B4-BE49-F238E27FC236}">
                    <a16:creationId xmlns:a16="http://schemas.microsoft.com/office/drawing/2014/main" id="{59996845-482E-4F5B-9E70-F29A609638B2}"/>
                  </a:ext>
                </a:extLst>
              </p:cNvPr>
              <p:cNvSpPr>
                <a:spLocks/>
              </p:cNvSpPr>
              <p:nvPr/>
            </p:nvSpPr>
            <p:spPr bwMode="auto">
              <a:xfrm>
                <a:off x="4774969" y="3133202"/>
                <a:ext cx="34577" cy="26893"/>
              </a:xfrm>
              <a:custGeom>
                <a:avLst/>
                <a:gdLst>
                  <a:gd name="T0" fmla="*/ 15 w 18"/>
                  <a:gd name="T1" fmla="*/ 6 h 14"/>
                  <a:gd name="T2" fmla="*/ 15 w 18"/>
                  <a:gd name="T3" fmla="*/ 6 h 14"/>
                  <a:gd name="T4" fmla="*/ 11 w 18"/>
                  <a:gd name="T5" fmla="*/ 3 h 14"/>
                  <a:gd name="T6" fmla="*/ 11 w 18"/>
                  <a:gd name="T7" fmla="*/ 3 h 14"/>
                  <a:gd name="T8" fmla="*/ 7 w 18"/>
                  <a:gd name="T9" fmla="*/ 2 h 14"/>
                  <a:gd name="T10" fmla="*/ 7 w 18"/>
                  <a:gd name="T11" fmla="*/ 2 h 14"/>
                  <a:gd name="T12" fmla="*/ 6 w 18"/>
                  <a:gd name="T13" fmla="*/ 0 h 14"/>
                  <a:gd name="T14" fmla="*/ 3 w 18"/>
                  <a:gd name="T15" fmla="*/ 0 h 14"/>
                  <a:gd name="T16" fmla="*/ 3 w 18"/>
                  <a:gd name="T17" fmla="*/ 0 h 14"/>
                  <a:gd name="T18" fmla="*/ 2 w 18"/>
                  <a:gd name="T19" fmla="*/ 0 h 14"/>
                  <a:gd name="T20" fmla="*/ 0 w 18"/>
                  <a:gd name="T21" fmla="*/ 2 h 14"/>
                  <a:gd name="T22" fmla="*/ 0 w 18"/>
                  <a:gd name="T23" fmla="*/ 2 h 14"/>
                  <a:gd name="T24" fmla="*/ 2 w 18"/>
                  <a:gd name="T25" fmla="*/ 4 h 14"/>
                  <a:gd name="T26" fmla="*/ 3 w 18"/>
                  <a:gd name="T27" fmla="*/ 6 h 14"/>
                  <a:gd name="T28" fmla="*/ 3 w 18"/>
                  <a:gd name="T29" fmla="*/ 6 h 14"/>
                  <a:gd name="T30" fmla="*/ 3 w 18"/>
                  <a:gd name="T31" fmla="*/ 8 h 14"/>
                  <a:gd name="T32" fmla="*/ 3 w 18"/>
                  <a:gd name="T33" fmla="*/ 10 h 14"/>
                  <a:gd name="T34" fmla="*/ 3 w 18"/>
                  <a:gd name="T35" fmla="*/ 10 h 14"/>
                  <a:gd name="T36" fmla="*/ 4 w 18"/>
                  <a:gd name="T37" fmla="*/ 11 h 14"/>
                  <a:gd name="T38" fmla="*/ 4 w 18"/>
                  <a:gd name="T39" fmla="*/ 11 h 14"/>
                  <a:gd name="T40" fmla="*/ 6 w 18"/>
                  <a:gd name="T41" fmla="*/ 11 h 14"/>
                  <a:gd name="T42" fmla="*/ 7 w 18"/>
                  <a:gd name="T43" fmla="*/ 10 h 14"/>
                  <a:gd name="T44" fmla="*/ 7 w 18"/>
                  <a:gd name="T45" fmla="*/ 10 h 14"/>
                  <a:gd name="T46" fmla="*/ 10 w 18"/>
                  <a:gd name="T47" fmla="*/ 8 h 14"/>
                  <a:gd name="T48" fmla="*/ 11 w 18"/>
                  <a:gd name="T49" fmla="*/ 11 h 14"/>
                  <a:gd name="T50" fmla="*/ 11 w 18"/>
                  <a:gd name="T51" fmla="*/ 11 h 14"/>
                  <a:gd name="T52" fmla="*/ 14 w 18"/>
                  <a:gd name="T53" fmla="*/ 12 h 14"/>
                  <a:gd name="T54" fmla="*/ 16 w 18"/>
                  <a:gd name="T55" fmla="*/ 14 h 14"/>
                  <a:gd name="T56" fmla="*/ 18 w 18"/>
                  <a:gd name="T57" fmla="*/ 12 h 14"/>
                  <a:gd name="T58" fmla="*/ 18 w 18"/>
                  <a:gd name="T59" fmla="*/ 12 h 14"/>
                  <a:gd name="T60" fmla="*/ 18 w 18"/>
                  <a:gd name="T61" fmla="*/ 11 h 14"/>
                  <a:gd name="T62" fmla="*/ 16 w 18"/>
                  <a:gd name="T63" fmla="*/ 10 h 14"/>
                  <a:gd name="T64" fmla="*/ 15 w 18"/>
                  <a:gd name="T65"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 h="14">
                    <a:moveTo>
                      <a:pt x="15" y="6"/>
                    </a:moveTo>
                    <a:lnTo>
                      <a:pt x="15" y="6"/>
                    </a:lnTo>
                    <a:lnTo>
                      <a:pt x="11" y="3"/>
                    </a:lnTo>
                    <a:lnTo>
                      <a:pt x="11" y="3"/>
                    </a:lnTo>
                    <a:lnTo>
                      <a:pt x="7" y="2"/>
                    </a:lnTo>
                    <a:lnTo>
                      <a:pt x="7" y="2"/>
                    </a:lnTo>
                    <a:lnTo>
                      <a:pt x="6" y="0"/>
                    </a:lnTo>
                    <a:lnTo>
                      <a:pt x="3" y="0"/>
                    </a:lnTo>
                    <a:lnTo>
                      <a:pt x="3" y="0"/>
                    </a:lnTo>
                    <a:lnTo>
                      <a:pt x="2" y="0"/>
                    </a:lnTo>
                    <a:lnTo>
                      <a:pt x="0" y="2"/>
                    </a:lnTo>
                    <a:lnTo>
                      <a:pt x="0" y="2"/>
                    </a:lnTo>
                    <a:lnTo>
                      <a:pt x="2" y="4"/>
                    </a:lnTo>
                    <a:lnTo>
                      <a:pt x="3" y="6"/>
                    </a:lnTo>
                    <a:lnTo>
                      <a:pt x="3" y="6"/>
                    </a:lnTo>
                    <a:lnTo>
                      <a:pt x="3" y="8"/>
                    </a:lnTo>
                    <a:lnTo>
                      <a:pt x="3" y="10"/>
                    </a:lnTo>
                    <a:lnTo>
                      <a:pt x="3" y="10"/>
                    </a:lnTo>
                    <a:lnTo>
                      <a:pt x="4" y="11"/>
                    </a:lnTo>
                    <a:lnTo>
                      <a:pt x="4" y="11"/>
                    </a:lnTo>
                    <a:lnTo>
                      <a:pt x="6" y="11"/>
                    </a:lnTo>
                    <a:lnTo>
                      <a:pt x="7" y="10"/>
                    </a:lnTo>
                    <a:lnTo>
                      <a:pt x="7" y="10"/>
                    </a:lnTo>
                    <a:lnTo>
                      <a:pt x="10" y="8"/>
                    </a:lnTo>
                    <a:lnTo>
                      <a:pt x="11" y="11"/>
                    </a:lnTo>
                    <a:lnTo>
                      <a:pt x="11" y="11"/>
                    </a:lnTo>
                    <a:lnTo>
                      <a:pt x="14" y="12"/>
                    </a:lnTo>
                    <a:lnTo>
                      <a:pt x="16" y="14"/>
                    </a:lnTo>
                    <a:lnTo>
                      <a:pt x="18" y="12"/>
                    </a:lnTo>
                    <a:lnTo>
                      <a:pt x="18" y="12"/>
                    </a:lnTo>
                    <a:lnTo>
                      <a:pt x="18" y="11"/>
                    </a:lnTo>
                    <a:lnTo>
                      <a:pt x="16" y="10"/>
                    </a:lnTo>
                    <a:lnTo>
                      <a:pt x="15" y="6"/>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73" name="Freeform 138">
                <a:extLst>
                  <a:ext uri="{FF2B5EF4-FFF2-40B4-BE49-F238E27FC236}">
                    <a16:creationId xmlns:a16="http://schemas.microsoft.com/office/drawing/2014/main" id="{56437C3B-39C6-4F4E-9015-2618A8BFAAD7}"/>
                  </a:ext>
                </a:extLst>
              </p:cNvPr>
              <p:cNvSpPr>
                <a:spLocks/>
              </p:cNvSpPr>
              <p:nvPr/>
            </p:nvSpPr>
            <p:spPr bwMode="auto">
              <a:xfrm>
                <a:off x="4774969" y="3133202"/>
                <a:ext cx="34577" cy="26893"/>
              </a:xfrm>
              <a:custGeom>
                <a:avLst/>
                <a:gdLst>
                  <a:gd name="T0" fmla="*/ 15 w 18"/>
                  <a:gd name="T1" fmla="*/ 6 h 14"/>
                  <a:gd name="T2" fmla="*/ 15 w 18"/>
                  <a:gd name="T3" fmla="*/ 6 h 14"/>
                  <a:gd name="T4" fmla="*/ 11 w 18"/>
                  <a:gd name="T5" fmla="*/ 3 h 14"/>
                  <a:gd name="T6" fmla="*/ 11 w 18"/>
                  <a:gd name="T7" fmla="*/ 3 h 14"/>
                  <a:gd name="T8" fmla="*/ 7 w 18"/>
                  <a:gd name="T9" fmla="*/ 2 h 14"/>
                  <a:gd name="T10" fmla="*/ 7 w 18"/>
                  <a:gd name="T11" fmla="*/ 2 h 14"/>
                  <a:gd name="T12" fmla="*/ 6 w 18"/>
                  <a:gd name="T13" fmla="*/ 0 h 14"/>
                  <a:gd name="T14" fmla="*/ 3 w 18"/>
                  <a:gd name="T15" fmla="*/ 0 h 14"/>
                  <a:gd name="T16" fmla="*/ 3 w 18"/>
                  <a:gd name="T17" fmla="*/ 0 h 14"/>
                  <a:gd name="T18" fmla="*/ 2 w 18"/>
                  <a:gd name="T19" fmla="*/ 0 h 14"/>
                  <a:gd name="T20" fmla="*/ 0 w 18"/>
                  <a:gd name="T21" fmla="*/ 2 h 14"/>
                  <a:gd name="T22" fmla="*/ 0 w 18"/>
                  <a:gd name="T23" fmla="*/ 2 h 14"/>
                  <a:gd name="T24" fmla="*/ 2 w 18"/>
                  <a:gd name="T25" fmla="*/ 4 h 14"/>
                  <a:gd name="T26" fmla="*/ 3 w 18"/>
                  <a:gd name="T27" fmla="*/ 6 h 14"/>
                  <a:gd name="T28" fmla="*/ 3 w 18"/>
                  <a:gd name="T29" fmla="*/ 6 h 14"/>
                  <a:gd name="T30" fmla="*/ 3 w 18"/>
                  <a:gd name="T31" fmla="*/ 8 h 14"/>
                  <a:gd name="T32" fmla="*/ 3 w 18"/>
                  <a:gd name="T33" fmla="*/ 10 h 14"/>
                  <a:gd name="T34" fmla="*/ 3 w 18"/>
                  <a:gd name="T35" fmla="*/ 10 h 14"/>
                  <a:gd name="T36" fmla="*/ 4 w 18"/>
                  <a:gd name="T37" fmla="*/ 11 h 14"/>
                  <a:gd name="T38" fmla="*/ 4 w 18"/>
                  <a:gd name="T39" fmla="*/ 11 h 14"/>
                  <a:gd name="T40" fmla="*/ 6 w 18"/>
                  <a:gd name="T41" fmla="*/ 11 h 14"/>
                  <a:gd name="T42" fmla="*/ 7 w 18"/>
                  <a:gd name="T43" fmla="*/ 10 h 14"/>
                  <a:gd name="T44" fmla="*/ 7 w 18"/>
                  <a:gd name="T45" fmla="*/ 10 h 14"/>
                  <a:gd name="T46" fmla="*/ 10 w 18"/>
                  <a:gd name="T47" fmla="*/ 8 h 14"/>
                  <a:gd name="T48" fmla="*/ 11 w 18"/>
                  <a:gd name="T49" fmla="*/ 11 h 14"/>
                  <a:gd name="T50" fmla="*/ 11 w 18"/>
                  <a:gd name="T51" fmla="*/ 11 h 14"/>
                  <a:gd name="T52" fmla="*/ 14 w 18"/>
                  <a:gd name="T53" fmla="*/ 12 h 14"/>
                  <a:gd name="T54" fmla="*/ 16 w 18"/>
                  <a:gd name="T55" fmla="*/ 14 h 14"/>
                  <a:gd name="T56" fmla="*/ 18 w 18"/>
                  <a:gd name="T57" fmla="*/ 12 h 14"/>
                  <a:gd name="T58" fmla="*/ 18 w 18"/>
                  <a:gd name="T59" fmla="*/ 12 h 14"/>
                  <a:gd name="T60" fmla="*/ 18 w 18"/>
                  <a:gd name="T61" fmla="*/ 11 h 14"/>
                  <a:gd name="T62" fmla="*/ 16 w 18"/>
                  <a:gd name="T63" fmla="*/ 10 h 14"/>
                  <a:gd name="T64" fmla="*/ 15 w 18"/>
                  <a:gd name="T65"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 h="14">
                    <a:moveTo>
                      <a:pt x="15" y="6"/>
                    </a:moveTo>
                    <a:lnTo>
                      <a:pt x="15" y="6"/>
                    </a:lnTo>
                    <a:lnTo>
                      <a:pt x="11" y="3"/>
                    </a:lnTo>
                    <a:lnTo>
                      <a:pt x="11" y="3"/>
                    </a:lnTo>
                    <a:lnTo>
                      <a:pt x="7" y="2"/>
                    </a:lnTo>
                    <a:lnTo>
                      <a:pt x="7" y="2"/>
                    </a:lnTo>
                    <a:lnTo>
                      <a:pt x="6" y="0"/>
                    </a:lnTo>
                    <a:lnTo>
                      <a:pt x="3" y="0"/>
                    </a:lnTo>
                    <a:lnTo>
                      <a:pt x="3" y="0"/>
                    </a:lnTo>
                    <a:lnTo>
                      <a:pt x="2" y="0"/>
                    </a:lnTo>
                    <a:lnTo>
                      <a:pt x="0" y="2"/>
                    </a:lnTo>
                    <a:lnTo>
                      <a:pt x="0" y="2"/>
                    </a:lnTo>
                    <a:lnTo>
                      <a:pt x="2" y="4"/>
                    </a:lnTo>
                    <a:lnTo>
                      <a:pt x="3" y="6"/>
                    </a:lnTo>
                    <a:lnTo>
                      <a:pt x="3" y="6"/>
                    </a:lnTo>
                    <a:lnTo>
                      <a:pt x="3" y="8"/>
                    </a:lnTo>
                    <a:lnTo>
                      <a:pt x="3" y="10"/>
                    </a:lnTo>
                    <a:lnTo>
                      <a:pt x="3" y="10"/>
                    </a:lnTo>
                    <a:lnTo>
                      <a:pt x="4" y="11"/>
                    </a:lnTo>
                    <a:lnTo>
                      <a:pt x="4" y="11"/>
                    </a:lnTo>
                    <a:lnTo>
                      <a:pt x="6" y="11"/>
                    </a:lnTo>
                    <a:lnTo>
                      <a:pt x="7" y="10"/>
                    </a:lnTo>
                    <a:lnTo>
                      <a:pt x="7" y="10"/>
                    </a:lnTo>
                    <a:lnTo>
                      <a:pt x="10" y="8"/>
                    </a:lnTo>
                    <a:lnTo>
                      <a:pt x="11" y="11"/>
                    </a:lnTo>
                    <a:lnTo>
                      <a:pt x="11" y="11"/>
                    </a:lnTo>
                    <a:lnTo>
                      <a:pt x="14" y="12"/>
                    </a:lnTo>
                    <a:lnTo>
                      <a:pt x="16" y="14"/>
                    </a:lnTo>
                    <a:lnTo>
                      <a:pt x="18" y="12"/>
                    </a:lnTo>
                    <a:lnTo>
                      <a:pt x="18" y="12"/>
                    </a:lnTo>
                    <a:lnTo>
                      <a:pt x="18" y="11"/>
                    </a:lnTo>
                    <a:lnTo>
                      <a:pt x="16" y="10"/>
                    </a:lnTo>
                    <a:lnTo>
                      <a:pt x="15" y="6"/>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74" name="Freeform 139">
                <a:extLst>
                  <a:ext uri="{FF2B5EF4-FFF2-40B4-BE49-F238E27FC236}">
                    <a16:creationId xmlns:a16="http://schemas.microsoft.com/office/drawing/2014/main" id="{313477A0-6468-48D2-BF22-06FAEAC1C7C7}"/>
                  </a:ext>
                </a:extLst>
              </p:cNvPr>
              <p:cNvSpPr>
                <a:spLocks/>
              </p:cNvSpPr>
              <p:nvPr/>
            </p:nvSpPr>
            <p:spPr bwMode="auto">
              <a:xfrm>
                <a:off x="4817230" y="3160096"/>
                <a:ext cx="9605" cy="11526"/>
              </a:xfrm>
              <a:custGeom>
                <a:avLst/>
                <a:gdLst>
                  <a:gd name="T0" fmla="*/ 0 w 5"/>
                  <a:gd name="T1" fmla="*/ 4 h 6"/>
                  <a:gd name="T2" fmla="*/ 0 w 5"/>
                  <a:gd name="T3" fmla="*/ 4 h 6"/>
                  <a:gd name="T4" fmla="*/ 2 w 5"/>
                  <a:gd name="T5" fmla="*/ 6 h 6"/>
                  <a:gd name="T6" fmla="*/ 4 w 5"/>
                  <a:gd name="T7" fmla="*/ 6 h 6"/>
                  <a:gd name="T8" fmla="*/ 5 w 5"/>
                  <a:gd name="T9" fmla="*/ 5 h 6"/>
                  <a:gd name="T10" fmla="*/ 5 w 5"/>
                  <a:gd name="T11" fmla="*/ 5 h 6"/>
                  <a:gd name="T12" fmla="*/ 5 w 5"/>
                  <a:gd name="T13" fmla="*/ 1 h 6"/>
                  <a:gd name="T14" fmla="*/ 4 w 5"/>
                  <a:gd name="T15" fmla="*/ 0 h 6"/>
                  <a:gd name="T16" fmla="*/ 2 w 5"/>
                  <a:gd name="T17" fmla="*/ 0 h 6"/>
                  <a:gd name="T18" fmla="*/ 2 w 5"/>
                  <a:gd name="T19" fmla="*/ 0 h 6"/>
                  <a:gd name="T20" fmla="*/ 1 w 5"/>
                  <a:gd name="T21" fmla="*/ 0 h 6"/>
                  <a:gd name="T22" fmla="*/ 0 w 5"/>
                  <a:gd name="T23" fmla="*/ 1 h 6"/>
                  <a:gd name="T24" fmla="*/ 0 w 5"/>
                  <a:gd name="T25" fmla="*/ 1 h 6"/>
                  <a:gd name="T26" fmla="*/ 0 w 5"/>
                  <a:gd name="T2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6">
                    <a:moveTo>
                      <a:pt x="0" y="4"/>
                    </a:moveTo>
                    <a:lnTo>
                      <a:pt x="0" y="4"/>
                    </a:lnTo>
                    <a:lnTo>
                      <a:pt x="2" y="6"/>
                    </a:lnTo>
                    <a:lnTo>
                      <a:pt x="4" y="6"/>
                    </a:lnTo>
                    <a:lnTo>
                      <a:pt x="5" y="5"/>
                    </a:lnTo>
                    <a:lnTo>
                      <a:pt x="5" y="5"/>
                    </a:lnTo>
                    <a:lnTo>
                      <a:pt x="5" y="1"/>
                    </a:lnTo>
                    <a:lnTo>
                      <a:pt x="4" y="0"/>
                    </a:lnTo>
                    <a:lnTo>
                      <a:pt x="2" y="0"/>
                    </a:lnTo>
                    <a:lnTo>
                      <a:pt x="2" y="0"/>
                    </a:lnTo>
                    <a:lnTo>
                      <a:pt x="1" y="0"/>
                    </a:lnTo>
                    <a:lnTo>
                      <a:pt x="0" y="1"/>
                    </a:lnTo>
                    <a:lnTo>
                      <a:pt x="0" y="1"/>
                    </a:lnTo>
                    <a:lnTo>
                      <a:pt x="0" y="4"/>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75" name="Freeform 140">
                <a:extLst>
                  <a:ext uri="{FF2B5EF4-FFF2-40B4-BE49-F238E27FC236}">
                    <a16:creationId xmlns:a16="http://schemas.microsoft.com/office/drawing/2014/main" id="{52763613-AF7A-4387-AADD-DE4A253A4005}"/>
                  </a:ext>
                </a:extLst>
              </p:cNvPr>
              <p:cNvSpPr>
                <a:spLocks/>
              </p:cNvSpPr>
              <p:nvPr/>
            </p:nvSpPr>
            <p:spPr bwMode="auto">
              <a:xfrm>
                <a:off x="4817230" y="3160096"/>
                <a:ext cx="9605" cy="11526"/>
              </a:xfrm>
              <a:custGeom>
                <a:avLst/>
                <a:gdLst>
                  <a:gd name="T0" fmla="*/ 0 w 5"/>
                  <a:gd name="T1" fmla="*/ 4 h 6"/>
                  <a:gd name="T2" fmla="*/ 0 w 5"/>
                  <a:gd name="T3" fmla="*/ 4 h 6"/>
                  <a:gd name="T4" fmla="*/ 2 w 5"/>
                  <a:gd name="T5" fmla="*/ 6 h 6"/>
                  <a:gd name="T6" fmla="*/ 4 w 5"/>
                  <a:gd name="T7" fmla="*/ 6 h 6"/>
                  <a:gd name="T8" fmla="*/ 5 w 5"/>
                  <a:gd name="T9" fmla="*/ 5 h 6"/>
                  <a:gd name="T10" fmla="*/ 5 w 5"/>
                  <a:gd name="T11" fmla="*/ 5 h 6"/>
                  <a:gd name="T12" fmla="*/ 5 w 5"/>
                  <a:gd name="T13" fmla="*/ 1 h 6"/>
                  <a:gd name="T14" fmla="*/ 4 w 5"/>
                  <a:gd name="T15" fmla="*/ 0 h 6"/>
                  <a:gd name="T16" fmla="*/ 2 w 5"/>
                  <a:gd name="T17" fmla="*/ 0 h 6"/>
                  <a:gd name="T18" fmla="*/ 2 w 5"/>
                  <a:gd name="T19" fmla="*/ 0 h 6"/>
                  <a:gd name="T20" fmla="*/ 1 w 5"/>
                  <a:gd name="T21" fmla="*/ 0 h 6"/>
                  <a:gd name="T22" fmla="*/ 0 w 5"/>
                  <a:gd name="T23" fmla="*/ 1 h 6"/>
                  <a:gd name="T24" fmla="*/ 0 w 5"/>
                  <a:gd name="T25" fmla="*/ 1 h 6"/>
                  <a:gd name="T26" fmla="*/ 0 w 5"/>
                  <a:gd name="T2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6">
                    <a:moveTo>
                      <a:pt x="0" y="4"/>
                    </a:moveTo>
                    <a:lnTo>
                      <a:pt x="0" y="4"/>
                    </a:lnTo>
                    <a:lnTo>
                      <a:pt x="2" y="6"/>
                    </a:lnTo>
                    <a:lnTo>
                      <a:pt x="4" y="6"/>
                    </a:lnTo>
                    <a:lnTo>
                      <a:pt x="5" y="5"/>
                    </a:lnTo>
                    <a:lnTo>
                      <a:pt x="5" y="5"/>
                    </a:lnTo>
                    <a:lnTo>
                      <a:pt x="5" y="1"/>
                    </a:lnTo>
                    <a:lnTo>
                      <a:pt x="4" y="0"/>
                    </a:lnTo>
                    <a:lnTo>
                      <a:pt x="2" y="0"/>
                    </a:lnTo>
                    <a:lnTo>
                      <a:pt x="2" y="0"/>
                    </a:lnTo>
                    <a:lnTo>
                      <a:pt x="1" y="0"/>
                    </a:lnTo>
                    <a:lnTo>
                      <a:pt x="0" y="1"/>
                    </a:lnTo>
                    <a:lnTo>
                      <a:pt x="0" y="1"/>
                    </a:lnTo>
                    <a:lnTo>
                      <a:pt x="0" y="4"/>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76" name="Freeform 141">
                <a:extLst>
                  <a:ext uri="{FF2B5EF4-FFF2-40B4-BE49-F238E27FC236}">
                    <a16:creationId xmlns:a16="http://schemas.microsoft.com/office/drawing/2014/main" id="{C53AF63C-6025-4533-99A7-79433245C42F}"/>
                  </a:ext>
                </a:extLst>
              </p:cNvPr>
              <p:cNvSpPr>
                <a:spLocks/>
              </p:cNvSpPr>
              <p:nvPr/>
            </p:nvSpPr>
            <p:spPr bwMode="auto">
              <a:xfrm>
                <a:off x="4811467" y="3173542"/>
                <a:ext cx="13447" cy="15368"/>
              </a:xfrm>
              <a:custGeom>
                <a:avLst/>
                <a:gdLst>
                  <a:gd name="T0" fmla="*/ 0 w 7"/>
                  <a:gd name="T1" fmla="*/ 4 h 8"/>
                  <a:gd name="T2" fmla="*/ 0 w 7"/>
                  <a:gd name="T3" fmla="*/ 4 h 8"/>
                  <a:gd name="T4" fmla="*/ 3 w 7"/>
                  <a:gd name="T5" fmla="*/ 7 h 8"/>
                  <a:gd name="T6" fmla="*/ 4 w 7"/>
                  <a:gd name="T7" fmla="*/ 8 h 8"/>
                  <a:gd name="T8" fmla="*/ 7 w 7"/>
                  <a:gd name="T9" fmla="*/ 7 h 8"/>
                  <a:gd name="T10" fmla="*/ 7 w 7"/>
                  <a:gd name="T11" fmla="*/ 7 h 8"/>
                  <a:gd name="T12" fmla="*/ 7 w 7"/>
                  <a:gd name="T13" fmla="*/ 6 h 8"/>
                  <a:gd name="T14" fmla="*/ 7 w 7"/>
                  <a:gd name="T15" fmla="*/ 3 h 8"/>
                  <a:gd name="T16" fmla="*/ 5 w 7"/>
                  <a:gd name="T17" fmla="*/ 2 h 8"/>
                  <a:gd name="T18" fmla="*/ 4 w 7"/>
                  <a:gd name="T19" fmla="*/ 0 h 8"/>
                  <a:gd name="T20" fmla="*/ 4 w 7"/>
                  <a:gd name="T21" fmla="*/ 0 h 8"/>
                  <a:gd name="T22" fmla="*/ 1 w 7"/>
                  <a:gd name="T23" fmla="*/ 2 h 8"/>
                  <a:gd name="T24" fmla="*/ 0 w 7"/>
                  <a:gd name="T25" fmla="*/ 3 h 8"/>
                  <a:gd name="T26" fmla="*/ 0 w 7"/>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8">
                    <a:moveTo>
                      <a:pt x="0" y="4"/>
                    </a:moveTo>
                    <a:lnTo>
                      <a:pt x="0" y="4"/>
                    </a:lnTo>
                    <a:lnTo>
                      <a:pt x="3" y="7"/>
                    </a:lnTo>
                    <a:lnTo>
                      <a:pt x="4" y="8"/>
                    </a:lnTo>
                    <a:lnTo>
                      <a:pt x="7" y="7"/>
                    </a:lnTo>
                    <a:lnTo>
                      <a:pt x="7" y="7"/>
                    </a:lnTo>
                    <a:lnTo>
                      <a:pt x="7" y="6"/>
                    </a:lnTo>
                    <a:lnTo>
                      <a:pt x="7" y="3"/>
                    </a:lnTo>
                    <a:lnTo>
                      <a:pt x="5" y="2"/>
                    </a:lnTo>
                    <a:lnTo>
                      <a:pt x="4" y="0"/>
                    </a:lnTo>
                    <a:lnTo>
                      <a:pt x="4" y="0"/>
                    </a:lnTo>
                    <a:lnTo>
                      <a:pt x="1" y="2"/>
                    </a:lnTo>
                    <a:lnTo>
                      <a:pt x="0" y="3"/>
                    </a:lnTo>
                    <a:lnTo>
                      <a:pt x="0" y="4"/>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77" name="Freeform 142">
                <a:extLst>
                  <a:ext uri="{FF2B5EF4-FFF2-40B4-BE49-F238E27FC236}">
                    <a16:creationId xmlns:a16="http://schemas.microsoft.com/office/drawing/2014/main" id="{8999FEE4-D337-4A38-B2CC-E9B8C35F2CBC}"/>
                  </a:ext>
                </a:extLst>
              </p:cNvPr>
              <p:cNvSpPr>
                <a:spLocks/>
              </p:cNvSpPr>
              <p:nvPr/>
            </p:nvSpPr>
            <p:spPr bwMode="auto">
              <a:xfrm>
                <a:off x="4811467" y="3173542"/>
                <a:ext cx="13447" cy="15368"/>
              </a:xfrm>
              <a:custGeom>
                <a:avLst/>
                <a:gdLst>
                  <a:gd name="T0" fmla="*/ 0 w 7"/>
                  <a:gd name="T1" fmla="*/ 4 h 8"/>
                  <a:gd name="T2" fmla="*/ 0 w 7"/>
                  <a:gd name="T3" fmla="*/ 4 h 8"/>
                  <a:gd name="T4" fmla="*/ 3 w 7"/>
                  <a:gd name="T5" fmla="*/ 7 h 8"/>
                  <a:gd name="T6" fmla="*/ 4 w 7"/>
                  <a:gd name="T7" fmla="*/ 8 h 8"/>
                  <a:gd name="T8" fmla="*/ 7 w 7"/>
                  <a:gd name="T9" fmla="*/ 7 h 8"/>
                  <a:gd name="T10" fmla="*/ 7 w 7"/>
                  <a:gd name="T11" fmla="*/ 7 h 8"/>
                  <a:gd name="T12" fmla="*/ 7 w 7"/>
                  <a:gd name="T13" fmla="*/ 6 h 8"/>
                  <a:gd name="T14" fmla="*/ 7 w 7"/>
                  <a:gd name="T15" fmla="*/ 3 h 8"/>
                  <a:gd name="T16" fmla="*/ 5 w 7"/>
                  <a:gd name="T17" fmla="*/ 2 h 8"/>
                  <a:gd name="T18" fmla="*/ 4 w 7"/>
                  <a:gd name="T19" fmla="*/ 0 h 8"/>
                  <a:gd name="T20" fmla="*/ 4 w 7"/>
                  <a:gd name="T21" fmla="*/ 0 h 8"/>
                  <a:gd name="T22" fmla="*/ 1 w 7"/>
                  <a:gd name="T23" fmla="*/ 2 h 8"/>
                  <a:gd name="T24" fmla="*/ 0 w 7"/>
                  <a:gd name="T25" fmla="*/ 3 h 8"/>
                  <a:gd name="T26" fmla="*/ 0 w 7"/>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8">
                    <a:moveTo>
                      <a:pt x="0" y="4"/>
                    </a:moveTo>
                    <a:lnTo>
                      <a:pt x="0" y="4"/>
                    </a:lnTo>
                    <a:lnTo>
                      <a:pt x="3" y="7"/>
                    </a:lnTo>
                    <a:lnTo>
                      <a:pt x="4" y="8"/>
                    </a:lnTo>
                    <a:lnTo>
                      <a:pt x="7" y="7"/>
                    </a:lnTo>
                    <a:lnTo>
                      <a:pt x="7" y="7"/>
                    </a:lnTo>
                    <a:lnTo>
                      <a:pt x="7" y="6"/>
                    </a:lnTo>
                    <a:lnTo>
                      <a:pt x="7" y="3"/>
                    </a:lnTo>
                    <a:lnTo>
                      <a:pt x="5" y="2"/>
                    </a:lnTo>
                    <a:lnTo>
                      <a:pt x="4" y="0"/>
                    </a:lnTo>
                    <a:lnTo>
                      <a:pt x="4" y="0"/>
                    </a:lnTo>
                    <a:lnTo>
                      <a:pt x="1" y="2"/>
                    </a:lnTo>
                    <a:lnTo>
                      <a:pt x="0" y="3"/>
                    </a:lnTo>
                    <a:lnTo>
                      <a:pt x="0" y="4"/>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78" name="Freeform 143">
                <a:extLst>
                  <a:ext uri="{FF2B5EF4-FFF2-40B4-BE49-F238E27FC236}">
                    <a16:creationId xmlns:a16="http://schemas.microsoft.com/office/drawing/2014/main" id="{9E2FCA73-329D-4836-8966-8527A29D90AC}"/>
                  </a:ext>
                </a:extLst>
              </p:cNvPr>
              <p:cNvSpPr>
                <a:spLocks/>
              </p:cNvSpPr>
              <p:nvPr/>
            </p:nvSpPr>
            <p:spPr bwMode="auto">
              <a:xfrm>
                <a:off x="4798021" y="3208119"/>
                <a:ext cx="21130" cy="17289"/>
              </a:xfrm>
              <a:custGeom>
                <a:avLst/>
                <a:gdLst>
                  <a:gd name="T0" fmla="*/ 7 w 11"/>
                  <a:gd name="T1" fmla="*/ 1 h 9"/>
                  <a:gd name="T2" fmla="*/ 7 w 11"/>
                  <a:gd name="T3" fmla="*/ 1 h 9"/>
                  <a:gd name="T4" fmla="*/ 6 w 11"/>
                  <a:gd name="T5" fmla="*/ 2 h 9"/>
                  <a:gd name="T6" fmla="*/ 4 w 11"/>
                  <a:gd name="T7" fmla="*/ 4 h 9"/>
                  <a:gd name="T8" fmla="*/ 4 w 11"/>
                  <a:gd name="T9" fmla="*/ 4 h 9"/>
                  <a:gd name="T10" fmla="*/ 2 w 11"/>
                  <a:gd name="T11" fmla="*/ 4 h 9"/>
                  <a:gd name="T12" fmla="*/ 0 w 11"/>
                  <a:gd name="T13" fmla="*/ 5 h 9"/>
                  <a:gd name="T14" fmla="*/ 0 w 11"/>
                  <a:gd name="T15" fmla="*/ 5 h 9"/>
                  <a:gd name="T16" fmla="*/ 0 w 11"/>
                  <a:gd name="T17" fmla="*/ 6 h 9"/>
                  <a:gd name="T18" fmla="*/ 2 w 11"/>
                  <a:gd name="T19" fmla="*/ 8 h 9"/>
                  <a:gd name="T20" fmla="*/ 6 w 11"/>
                  <a:gd name="T21" fmla="*/ 8 h 9"/>
                  <a:gd name="T22" fmla="*/ 6 w 11"/>
                  <a:gd name="T23" fmla="*/ 8 h 9"/>
                  <a:gd name="T24" fmla="*/ 7 w 11"/>
                  <a:gd name="T25" fmla="*/ 9 h 9"/>
                  <a:gd name="T26" fmla="*/ 7 w 11"/>
                  <a:gd name="T27" fmla="*/ 9 h 9"/>
                  <a:gd name="T28" fmla="*/ 8 w 11"/>
                  <a:gd name="T29" fmla="*/ 9 h 9"/>
                  <a:gd name="T30" fmla="*/ 10 w 11"/>
                  <a:gd name="T31" fmla="*/ 8 h 9"/>
                  <a:gd name="T32" fmla="*/ 11 w 11"/>
                  <a:gd name="T33" fmla="*/ 4 h 9"/>
                  <a:gd name="T34" fmla="*/ 10 w 11"/>
                  <a:gd name="T35" fmla="*/ 0 h 9"/>
                  <a:gd name="T36" fmla="*/ 8 w 11"/>
                  <a:gd name="T37" fmla="*/ 0 h 9"/>
                  <a:gd name="T38" fmla="*/ 7 w 11"/>
                  <a:gd name="T39"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9">
                    <a:moveTo>
                      <a:pt x="7" y="1"/>
                    </a:moveTo>
                    <a:lnTo>
                      <a:pt x="7" y="1"/>
                    </a:lnTo>
                    <a:lnTo>
                      <a:pt x="6" y="2"/>
                    </a:lnTo>
                    <a:lnTo>
                      <a:pt x="4" y="4"/>
                    </a:lnTo>
                    <a:lnTo>
                      <a:pt x="4" y="4"/>
                    </a:lnTo>
                    <a:lnTo>
                      <a:pt x="2" y="4"/>
                    </a:lnTo>
                    <a:lnTo>
                      <a:pt x="0" y="5"/>
                    </a:lnTo>
                    <a:lnTo>
                      <a:pt x="0" y="5"/>
                    </a:lnTo>
                    <a:lnTo>
                      <a:pt x="0" y="6"/>
                    </a:lnTo>
                    <a:lnTo>
                      <a:pt x="2" y="8"/>
                    </a:lnTo>
                    <a:lnTo>
                      <a:pt x="6" y="8"/>
                    </a:lnTo>
                    <a:lnTo>
                      <a:pt x="6" y="8"/>
                    </a:lnTo>
                    <a:lnTo>
                      <a:pt x="7" y="9"/>
                    </a:lnTo>
                    <a:lnTo>
                      <a:pt x="7" y="9"/>
                    </a:lnTo>
                    <a:lnTo>
                      <a:pt x="8" y="9"/>
                    </a:lnTo>
                    <a:lnTo>
                      <a:pt x="10" y="8"/>
                    </a:lnTo>
                    <a:lnTo>
                      <a:pt x="11" y="4"/>
                    </a:lnTo>
                    <a:lnTo>
                      <a:pt x="10" y="0"/>
                    </a:lnTo>
                    <a:lnTo>
                      <a:pt x="8" y="0"/>
                    </a:lnTo>
                    <a:lnTo>
                      <a:pt x="7" y="1"/>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79" name="Freeform 144">
                <a:extLst>
                  <a:ext uri="{FF2B5EF4-FFF2-40B4-BE49-F238E27FC236}">
                    <a16:creationId xmlns:a16="http://schemas.microsoft.com/office/drawing/2014/main" id="{1ED93591-047C-462D-96ED-40C0293073ED}"/>
                  </a:ext>
                </a:extLst>
              </p:cNvPr>
              <p:cNvSpPr>
                <a:spLocks/>
              </p:cNvSpPr>
              <p:nvPr/>
            </p:nvSpPr>
            <p:spPr bwMode="auto">
              <a:xfrm>
                <a:off x="4798021" y="3208119"/>
                <a:ext cx="21130" cy="17289"/>
              </a:xfrm>
              <a:custGeom>
                <a:avLst/>
                <a:gdLst>
                  <a:gd name="T0" fmla="*/ 7 w 11"/>
                  <a:gd name="T1" fmla="*/ 1 h 9"/>
                  <a:gd name="T2" fmla="*/ 7 w 11"/>
                  <a:gd name="T3" fmla="*/ 1 h 9"/>
                  <a:gd name="T4" fmla="*/ 6 w 11"/>
                  <a:gd name="T5" fmla="*/ 2 h 9"/>
                  <a:gd name="T6" fmla="*/ 4 w 11"/>
                  <a:gd name="T7" fmla="*/ 4 h 9"/>
                  <a:gd name="T8" fmla="*/ 4 w 11"/>
                  <a:gd name="T9" fmla="*/ 4 h 9"/>
                  <a:gd name="T10" fmla="*/ 2 w 11"/>
                  <a:gd name="T11" fmla="*/ 4 h 9"/>
                  <a:gd name="T12" fmla="*/ 0 w 11"/>
                  <a:gd name="T13" fmla="*/ 5 h 9"/>
                  <a:gd name="T14" fmla="*/ 0 w 11"/>
                  <a:gd name="T15" fmla="*/ 5 h 9"/>
                  <a:gd name="T16" fmla="*/ 0 w 11"/>
                  <a:gd name="T17" fmla="*/ 6 h 9"/>
                  <a:gd name="T18" fmla="*/ 2 w 11"/>
                  <a:gd name="T19" fmla="*/ 8 h 9"/>
                  <a:gd name="T20" fmla="*/ 6 w 11"/>
                  <a:gd name="T21" fmla="*/ 8 h 9"/>
                  <a:gd name="T22" fmla="*/ 6 w 11"/>
                  <a:gd name="T23" fmla="*/ 8 h 9"/>
                  <a:gd name="T24" fmla="*/ 7 w 11"/>
                  <a:gd name="T25" fmla="*/ 9 h 9"/>
                  <a:gd name="T26" fmla="*/ 7 w 11"/>
                  <a:gd name="T27" fmla="*/ 9 h 9"/>
                  <a:gd name="T28" fmla="*/ 8 w 11"/>
                  <a:gd name="T29" fmla="*/ 9 h 9"/>
                  <a:gd name="T30" fmla="*/ 10 w 11"/>
                  <a:gd name="T31" fmla="*/ 8 h 9"/>
                  <a:gd name="T32" fmla="*/ 11 w 11"/>
                  <a:gd name="T33" fmla="*/ 4 h 9"/>
                  <a:gd name="T34" fmla="*/ 10 w 11"/>
                  <a:gd name="T35" fmla="*/ 0 h 9"/>
                  <a:gd name="T36" fmla="*/ 8 w 11"/>
                  <a:gd name="T37" fmla="*/ 0 h 9"/>
                  <a:gd name="T38" fmla="*/ 7 w 11"/>
                  <a:gd name="T39"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9">
                    <a:moveTo>
                      <a:pt x="7" y="1"/>
                    </a:moveTo>
                    <a:lnTo>
                      <a:pt x="7" y="1"/>
                    </a:lnTo>
                    <a:lnTo>
                      <a:pt x="6" y="2"/>
                    </a:lnTo>
                    <a:lnTo>
                      <a:pt x="4" y="4"/>
                    </a:lnTo>
                    <a:lnTo>
                      <a:pt x="4" y="4"/>
                    </a:lnTo>
                    <a:lnTo>
                      <a:pt x="2" y="4"/>
                    </a:lnTo>
                    <a:lnTo>
                      <a:pt x="0" y="5"/>
                    </a:lnTo>
                    <a:lnTo>
                      <a:pt x="0" y="5"/>
                    </a:lnTo>
                    <a:lnTo>
                      <a:pt x="0" y="6"/>
                    </a:lnTo>
                    <a:lnTo>
                      <a:pt x="2" y="8"/>
                    </a:lnTo>
                    <a:lnTo>
                      <a:pt x="6" y="8"/>
                    </a:lnTo>
                    <a:lnTo>
                      <a:pt x="6" y="8"/>
                    </a:lnTo>
                    <a:lnTo>
                      <a:pt x="7" y="9"/>
                    </a:lnTo>
                    <a:lnTo>
                      <a:pt x="7" y="9"/>
                    </a:lnTo>
                    <a:lnTo>
                      <a:pt x="8" y="9"/>
                    </a:lnTo>
                    <a:lnTo>
                      <a:pt x="10" y="8"/>
                    </a:lnTo>
                    <a:lnTo>
                      <a:pt x="11" y="4"/>
                    </a:lnTo>
                    <a:lnTo>
                      <a:pt x="10" y="0"/>
                    </a:lnTo>
                    <a:lnTo>
                      <a:pt x="8" y="0"/>
                    </a:lnTo>
                    <a:lnTo>
                      <a:pt x="7" y="1"/>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80" name="Freeform 145">
                <a:extLst>
                  <a:ext uri="{FF2B5EF4-FFF2-40B4-BE49-F238E27FC236}">
                    <a16:creationId xmlns:a16="http://schemas.microsoft.com/office/drawing/2014/main" id="{33220435-84F6-4D61-871A-48F2BDA4A7A1}"/>
                  </a:ext>
                </a:extLst>
              </p:cNvPr>
              <p:cNvSpPr>
                <a:spLocks/>
              </p:cNvSpPr>
              <p:nvPr/>
            </p:nvSpPr>
            <p:spPr bwMode="auto">
              <a:xfrm>
                <a:off x="4728867" y="3188910"/>
                <a:ext cx="107573" cy="76838"/>
              </a:xfrm>
              <a:custGeom>
                <a:avLst/>
                <a:gdLst>
                  <a:gd name="T0" fmla="*/ 30 w 56"/>
                  <a:gd name="T1" fmla="*/ 22 h 40"/>
                  <a:gd name="T2" fmla="*/ 24 w 56"/>
                  <a:gd name="T3" fmla="*/ 23 h 40"/>
                  <a:gd name="T4" fmla="*/ 23 w 56"/>
                  <a:gd name="T5" fmla="*/ 23 h 40"/>
                  <a:gd name="T6" fmla="*/ 22 w 56"/>
                  <a:gd name="T7" fmla="*/ 20 h 40"/>
                  <a:gd name="T8" fmla="*/ 23 w 56"/>
                  <a:gd name="T9" fmla="*/ 19 h 40"/>
                  <a:gd name="T10" fmla="*/ 26 w 56"/>
                  <a:gd name="T11" fmla="*/ 18 h 40"/>
                  <a:gd name="T12" fmla="*/ 26 w 56"/>
                  <a:gd name="T13" fmla="*/ 15 h 40"/>
                  <a:gd name="T14" fmla="*/ 28 w 56"/>
                  <a:gd name="T15" fmla="*/ 14 h 40"/>
                  <a:gd name="T16" fmla="*/ 31 w 56"/>
                  <a:gd name="T17" fmla="*/ 11 h 40"/>
                  <a:gd name="T18" fmla="*/ 30 w 56"/>
                  <a:gd name="T19" fmla="*/ 10 h 40"/>
                  <a:gd name="T20" fmla="*/ 26 w 56"/>
                  <a:gd name="T21" fmla="*/ 7 h 40"/>
                  <a:gd name="T22" fmla="*/ 24 w 56"/>
                  <a:gd name="T23" fmla="*/ 6 h 40"/>
                  <a:gd name="T24" fmla="*/ 23 w 56"/>
                  <a:gd name="T25" fmla="*/ 3 h 40"/>
                  <a:gd name="T26" fmla="*/ 19 w 56"/>
                  <a:gd name="T27" fmla="*/ 3 h 40"/>
                  <a:gd name="T28" fmla="*/ 14 w 56"/>
                  <a:gd name="T29" fmla="*/ 0 h 40"/>
                  <a:gd name="T30" fmla="*/ 10 w 56"/>
                  <a:gd name="T31" fmla="*/ 0 h 40"/>
                  <a:gd name="T32" fmla="*/ 7 w 56"/>
                  <a:gd name="T33" fmla="*/ 2 h 40"/>
                  <a:gd name="T34" fmla="*/ 4 w 56"/>
                  <a:gd name="T35" fmla="*/ 3 h 40"/>
                  <a:gd name="T36" fmla="*/ 3 w 56"/>
                  <a:gd name="T37" fmla="*/ 6 h 40"/>
                  <a:gd name="T38" fmla="*/ 3 w 56"/>
                  <a:gd name="T39" fmla="*/ 12 h 40"/>
                  <a:gd name="T40" fmla="*/ 0 w 56"/>
                  <a:gd name="T41" fmla="*/ 18 h 40"/>
                  <a:gd name="T42" fmla="*/ 2 w 56"/>
                  <a:gd name="T43" fmla="*/ 22 h 40"/>
                  <a:gd name="T44" fmla="*/ 3 w 56"/>
                  <a:gd name="T45" fmla="*/ 24 h 40"/>
                  <a:gd name="T46" fmla="*/ 4 w 56"/>
                  <a:gd name="T47" fmla="*/ 30 h 40"/>
                  <a:gd name="T48" fmla="*/ 7 w 56"/>
                  <a:gd name="T49" fmla="*/ 30 h 40"/>
                  <a:gd name="T50" fmla="*/ 8 w 56"/>
                  <a:gd name="T51" fmla="*/ 23 h 40"/>
                  <a:gd name="T52" fmla="*/ 10 w 56"/>
                  <a:gd name="T53" fmla="*/ 19 h 40"/>
                  <a:gd name="T54" fmla="*/ 12 w 56"/>
                  <a:gd name="T55" fmla="*/ 19 h 40"/>
                  <a:gd name="T56" fmla="*/ 12 w 56"/>
                  <a:gd name="T57" fmla="*/ 22 h 40"/>
                  <a:gd name="T58" fmla="*/ 11 w 56"/>
                  <a:gd name="T59" fmla="*/ 28 h 40"/>
                  <a:gd name="T60" fmla="*/ 11 w 56"/>
                  <a:gd name="T61" fmla="*/ 31 h 40"/>
                  <a:gd name="T62" fmla="*/ 12 w 56"/>
                  <a:gd name="T63" fmla="*/ 32 h 40"/>
                  <a:gd name="T64" fmla="*/ 12 w 56"/>
                  <a:gd name="T65" fmla="*/ 33 h 40"/>
                  <a:gd name="T66" fmla="*/ 16 w 56"/>
                  <a:gd name="T67" fmla="*/ 37 h 40"/>
                  <a:gd name="T68" fmla="*/ 20 w 56"/>
                  <a:gd name="T69" fmla="*/ 37 h 40"/>
                  <a:gd name="T70" fmla="*/ 24 w 56"/>
                  <a:gd name="T71" fmla="*/ 35 h 40"/>
                  <a:gd name="T72" fmla="*/ 30 w 56"/>
                  <a:gd name="T73" fmla="*/ 32 h 40"/>
                  <a:gd name="T74" fmla="*/ 32 w 56"/>
                  <a:gd name="T75" fmla="*/ 32 h 40"/>
                  <a:gd name="T76" fmla="*/ 35 w 56"/>
                  <a:gd name="T77" fmla="*/ 35 h 40"/>
                  <a:gd name="T78" fmla="*/ 36 w 56"/>
                  <a:gd name="T79" fmla="*/ 37 h 40"/>
                  <a:gd name="T80" fmla="*/ 43 w 56"/>
                  <a:gd name="T81" fmla="*/ 40 h 40"/>
                  <a:gd name="T82" fmla="*/ 50 w 56"/>
                  <a:gd name="T83" fmla="*/ 37 h 40"/>
                  <a:gd name="T84" fmla="*/ 54 w 56"/>
                  <a:gd name="T85" fmla="*/ 36 h 40"/>
                  <a:gd name="T86" fmla="*/ 56 w 56"/>
                  <a:gd name="T87" fmla="*/ 32 h 40"/>
                  <a:gd name="T88" fmla="*/ 56 w 56"/>
                  <a:gd name="T89" fmla="*/ 30 h 40"/>
                  <a:gd name="T90" fmla="*/ 56 w 56"/>
                  <a:gd name="T91" fmla="*/ 28 h 40"/>
                  <a:gd name="T92" fmla="*/ 51 w 56"/>
                  <a:gd name="T93" fmla="*/ 28 h 40"/>
                  <a:gd name="T94" fmla="*/ 48 w 56"/>
                  <a:gd name="T95" fmla="*/ 31 h 40"/>
                  <a:gd name="T96" fmla="*/ 47 w 56"/>
                  <a:gd name="T97" fmla="*/ 32 h 40"/>
                  <a:gd name="T98" fmla="*/ 43 w 56"/>
                  <a:gd name="T99" fmla="*/ 32 h 40"/>
                  <a:gd name="T100" fmla="*/ 40 w 56"/>
                  <a:gd name="T101" fmla="*/ 30 h 40"/>
                  <a:gd name="T102" fmla="*/ 40 w 56"/>
                  <a:gd name="T103" fmla="*/ 27 h 40"/>
                  <a:gd name="T104" fmla="*/ 40 w 56"/>
                  <a:gd name="T105" fmla="*/ 24 h 40"/>
                  <a:gd name="T106" fmla="*/ 36 w 56"/>
                  <a:gd name="T107" fmla="*/ 23 h 40"/>
                  <a:gd name="T108" fmla="*/ 32 w 56"/>
                  <a:gd name="T109"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 h="40">
                    <a:moveTo>
                      <a:pt x="30" y="22"/>
                    </a:moveTo>
                    <a:lnTo>
                      <a:pt x="30" y="22"/>
                    </a:lnTo>
                    <a:lnTo>
                      <a:pt x="27" y="22"/>
                    </a:lnTo>
                    <a:lnTo>
                      <a:pt x="24" y="23"/>
                    </a:lnTo>
                    <a:lnTo>
                      <a:pt x="24" y="23"/>
                    </a:lnTo>
                    <a:lnTo>
                      <a:pt x="23" y="23"/>
                    </a:lnTo>
                    <a:lnTo>
                      <a:pt x="22" y="23"/>
                    </a:lnTo>
                    <a:lnTo>
                      <a:pt x="22" y="20"/>
                    </a:lnTo>
                    <a:lnTo>
                      <a:pt x="23" y="19"/>
                    </a:lnTo>
                    <a:lnTo>
                      <a:pt x="23" y="19"/>
                    </a:lnTo>
                    <a:lnTo>
                      <a:pt x="26" y="18"/>
                    </a:lnTo>
                    <a:lnTo>
                      <a:pt x="26" y="18"/>
                    </a:lnTo>
                    <a:lnTo>
                      <a:pt x="26" y="15"/>
                    </a:lnTo>
                    <a:lnTo>
                      <a:pt x="26" y="15"/>
                    </a:lnTo>
                    <a:lnTo>
                      <a:pt x="28" y="14"/>
                    </a:lnTo>
                    <a:lnTo>
                      <a:pt x="28" y="14"/>
                    </a:lnTo>
                    <a:lnTo>
                      <a:pt x="30" y="12"/>
                    </a:lnTo>
                    <a:lnTo>
                      <a:pt x="31" y="11"/>
                    </a:lnTo>
                    <a:lnTo>
                      <a:pt x="30" y="10"/>
                    </a:lnTo>
                    <a:lnTo>
                      <a:pt x="30" y="10"/>
                    </a:lnTo>
                    <a:lnTo>
                      <a:pt x="27" y="8"/>
                    </a:lnTo>
                    <a:lnTo>
                      <a:pt x="26" y="7"/>
                    </a:lnTo>
                    <a:lnTo>
                      <a:pt x="26" y="7"/>
                    </a:lnTo>
                    <a:lnTo>
                      <a:pt x="24" y="6"/>
                    </a:lnTo>
                    <a:lnTo>
                      <a:pt x="23" y="3"/>
                    </a:lnTo>
                    <a:lnTo>
                      <a:pt x="23" y="3"/>
                    </a:lnTo>
                    <a:lnTo>
                      <a:pt x="19" y="3"/>
                    </a:lnTo>
                    <a:lnTo>
                      <a:pt x="19" y="3"/>
                    </a:lnTo>
                    <a:lnTo>
                      <a:pt x="16" y="2"/>
                    </a:lnTo>
                    <a:lnTo>
                      <a:pt x="14" y="0"/>
                    </a:lnTo>
                    <a:lnTo>
                      <a:pt x="14" y="0"/>
                    </a:lnTo>
                    <a:lnTo>
                      <a:pt x="10" y="0"/>
                    </a:lnTo>
                    <a:lnTo>
                      <a:pt x="7" y="2"/>
                    </a:lnTo>
                    <a:lnTo>
                      <a:pt x="7" y="2"/>
                    </a:lnTo>
                    <a:lnTo>
                      <a:pt x="6" y="3"/>
                    </a:lnTo>
                    <a:lnTo>
                      <a:pt x="4" y="3"/>
                    </a:lnTo>
                    <a:lnTo>
                      <a:pt x="4" y="3"/>
                    </a:lnTo>
                    <a:lnTo>
                      <a:pt x="3" y="6"/>
                    </a:lnTo>
                    <a:lnTo>
                      <a:pt x="3" y="7"/>
                    </a:lnTo>
                    <a:lnTo>
                      <a:pt x="3" y="12"/>
                    </a:lnTo>
                    <a:lnTo>
                      <a:pt x="3" y="12"/>
                    </a:lnTo>
                    <a:lnTo>
                      <a:pt x="0" y="18"/>
                    </a:lnTo>
                    <a:lnTo>
                      <a:pt x="0" y="18"/>
                    </a:lnTo>
                    <a:lnTo>
                      <a:pt x="2" y="22"/>
                    </a:lnTo>
                    <a:lnTo>
                      <a:pt x="3" y="24"/>
                    </a:lnTo>
                    <a:lnTo>
                      <a:pt x="3" y="24"/>
                    </a:lnTo>
                    <a:lnTo>
                      <a:pt x="3" y="28"/>
                    </a:lnTo>
                    <a:lnTo>
                      <a:pt x="4" y="30"/>
                    </a:lnTo>
                    <a:lnTo>
                      <a:pt x="7" y="30"/>
                    </a:lnTo>
                    <a:lnTo>
                      <a:pt x="7" y="30"/>
                    </a:lnTo>
                    <a:lnTo>
                      <a:pt x="8" y="23"/>
                    </a:lnTo>
                    <a:lnTo>
                      <a:pt x="8" y="23"/>
                    </a:lnTo>
                    <a:lnTo>
                      <a:pt x="10" y="19"/>
                    </a:lnTo>
                    <a:lnTo>
                      <a:pt x="10" y="19"/>
                    </a:lnTo>
                    <a:lnTo>
                      <a:pt x="11" y="18"/>
                    </a:lnTo>
                    <a:lnTo>
                      <a:pt x="12" y="19"/>
                    </a:lnTo>
                    <a:lnTo>
                      <a:pt x="12" y="19"/>
                    </a:lnTo>
                    <a:lnTo>
                      <a:pt x="12" y="22"/>
                    </a:lnTo>
                    <a:lnTo>
                      <a:pt x="12" y="24"/>
                    </a:lnTo>
                    <a:lnTo>
                      <a:pt x="11" y="28"/>
                    </a:lnTo>
                    <a:lnTo>
                      <a:pt x="11" y="31"/>
                    </a:lnTo>
                    <a:lnTo>
                      <a:pt x="11" y="31"/>
                    </a:lnTo>
                    <a:lnTo>
                      <a:pt x="12" y="32"/>
                    </a:lnTo>
                    <a:lnTo>
                      <a:pt x="12" y="32"/>
                    </a:lnTo>
                    <a:lnTo>
                      <a:pt x="12" y="33"/>
                    </a:lnTo>
                    <a:lnTo>
                      <a:pt x="12" y="33"/>
                    </a:lnTo>
                    <a:lnTo>
                      <a:pt x="14" y="36"/>
                    </a:lnTo>
                    <a:lnTo>
                      <a:pt x="16" y="37"/>
                    </a:lnTo>
                    <a:lnTo>
                      <a:pt x="16" y="37"/>
                    </a:lnTo>
                    <a:lnTo>
                      <a:pt x="20" y="37"/>
                    </a:lnTo>
                    <a:lnTo>
                      <a:pt x="24" y="35"/>
                    </a:lnTo>
                    <a:lnTo>
                      <a:pt x="24" y="35"/>
                    </a:lnTo>
                    <a:lnTo>
                      <a:pt x="27" y="33"/>
                    </a:lnTo>
                    <a:lnTo>
                      <a:pt x="30" y="32"/>
                    </a:lnTo>
                    <a:lnTo>
                      <a:pt x="30" y="32"/>
                    </a:lnTo>
                    <a:lnTo>
                      <a:pt x="32" y="32"/>
                    </a:lnTo>
                    <a:lnTo>
                      <a:pt x="35" y="35"/>
                    </a:lnTo>
                    <a:lnTo>
                      <a:pt x="35" y="35"/>
                    </a:lnTo>
                    <a:lnTo>
                      <a:pt x="36" y="37"/>
                    </a:lnTo>
                    <a:lnTo>
                      <a:pt x="36" y="37"/>
                    </a:lnTo>
                    <a:lnTo>
                      <a:pt x="43" y="40"/>
                    </a:lnTo>
                    <a:lnTo>
                      <a:pt x="43" y="40"/>
                    </a:lnTo>
                    <a:lnTo>
                      <a:pt x="47" y="39"/>
                    </a:lnTo>
                    <a:lnTo>
                      <a:pt x="50" y="37"/>
                    </a:lnTo>
                    <a:lnTo>
                      <a:pt x="50" y="37"/>
                    </a:lnTo>
                    <a:lnTo>
                      <a:pt x="54" y="36"/>
                    </a:lnTo>
                    <a:lnTo>
                      <a:pt x="55" y="35"/>
                    </a:lnTo>
                    <a:lnTo>
                      <a:pt x="56" y="32"/>
                    </a:lnTo>
                    <a:lnTo>
                      <a:pt x="56" y="32"/>
                    </a:lnTo>
                    <a:lnTo>
                      <a:pt x="56" y="30"/>
                    </a:lnTo>
                    <a:lnTo>
                      <a:pt x="56" y="28"/>
                    </a:lnTo>
                    <a:lnTo>
                      <a:pt x="56" y="28"/>
                    </a:lnTo>
                    <a:lnTo>
                      <a:pt x="54" y="28"/>
                    </a:lnTo>
                    <a:lnTo>
                      <a:pt x="51" y="28"/>
                    </a:lnTo>
                    <a:lnTo>
                      <a:pt x="51" y="28"/>
                    </a:lnTo>
                    <a:lnTo>
                      <a:pt x="48" y="31"/>
                    </a:lnTo>
                    <a:lnTo>
                      <a:pt x="47" y="32"/>
                    </a:lnTo>
                    <a:lnTo>
                      <a:pt x="47" y="32"/>
                    </a:lnTo>
                    <a:lnTo>
                      <a:pt x="44" y="33"/>
                    </a:lnTo>
                    <a:lnTo>
                      <a:pt x="43" y="32"/>
                    </a:lnTo>
                    <a:lnTo>
                      <a:pt x="42" y="31"/>
                    </a:lnTo>
                    <a:lnTo>
                      <a:pt x="40" y="30"/>
                    </a:lnTo>
                    <a:lnTo>
                      <a:pt x="40" y="30"/>
                    </a:lnTo>
                    <a:lnTo>
                      <a:pt x="40" y="27"/>
                    </a:lnTo>
                    <a:lnTo>
                      <a:pt x="40" y="24"/>
                    </a:lnTo>
                    <a:lnTo>
                      <a:pt x="40" y="24"/>
                    </a:lnTo>
                    <a:lnTo>
                      <a:pt x="39" y="23"/>
                    </a:lnTo>
                    <a:lnTo>
                      <a:pt x="36" y="23"/>
                    </a:lnTo>
                    <a:lnTo>
                      <a:pt x="36" y="23"/>
                    </a:lnTo>
                    <a:lnTo>
                      <a:pt x="32" y="22"/>
                    </a:lnTo>
                    <a:lnTo>
                      <a:pt x="30" y="22"/>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81" name="Freeform 146">
                <a:extLst>
                  <a:ext uri="{FF2B5EF4-FFF2-40B4-BE49-F238E27FC236}">
                    <a16:creationId xmlns:a16="http://schemas.microsoft.com/office/drawing/2014/main" id="{66B84422-7113-4049-BF8F-B6655FACC9BE}"/>
                  </a:ext>
                </a:extLst>
              </p:cNvPr>
              <p:cNvSpPr>
                <a:spLocks/>
              </p:cNvSpPr>
              <p:nvPr/>
            </p:nvSpPr>
            <p:spPr bwMode="auto">
              <a:xfrm>
                <a:off x="4728867" y="3188910"/>
                <a:ext cx="107573" cy="76838"/>
              </a:xfrm>
              <a:custGeom>
                <a:avLst/>
                <a:gdLst>
                  <a:gd name="T0" fmla="*/ 30 w 56"/>
                  <a:gd name="T1" fmla="*/ 22 h 40"/>
                  <a:gd name="T2" fmla="*/ 24 w 56"/>
                  <a:gd name="T3" fmla="*/ 23 h 40"/>
                  <a:gd name="T4" fmla="*/ 23 w 56"/>
                  <a:gd name="T5" fmla="*/ 23 h 40"/>
                  <a:gd name="T6" fmla="*/ 22 w 56"/>
                  <a:gd name="T7" fmla="*/ 20 h 40"/>
                  <a:gd name="T8" fmla="*/ 23 w 56"/>
                  <a:gd name="T9" fmla="*/ 19 h 40"/>
                  <a:gd name="T10" fmla="*/ 26 w 56"/>
                  <a:gd name="T11" fmla="*/ 18 h 40"/>
                  <a:gd name="T12" fmla="*/ 26 w 56"/>
                  <a:gd name="T13" fmla="*/ 15 h 40"/>
                  <a:gd name="T14" fmla="*/ 28 w 56"/>
                  <a:gd name="T15" fmla="*/ 14 h 40"/>
                  <a:gd name="T16" fmla="*/ 31 w 56"/>
                  <a:gd name="T17" fmla="*/ 11 h 40"/>
                  <a:gd name="T18" fmla="*/ 30 w 56"/>
                  <a:gd name="T19" fmla="*/ 10 h 40"/>
                  <a:gd name="T20" fmla="*/ 26 w 56"/>
                  <a:gd name="T21" fmla="*/ 7 h 40"/>
                  <a:gd name="T22" fmla="*/ 24 w 56"/>
                  <a:gd name="T23" fmla="*/ 6 h 40"/>
                  <a:gd name="T24" fmla="*/ 23 w 56"/>
                  <a:gd name="T25" fmla="*/ 3 h 40"/>
                  <a:gd name="T26" fmla="*/ 19 w 56"/>
                  <a:gd name="T27" fmla="*/ 3 h 40"/>
                  <a:gd name="T28" fmla="*/ 14 w 56"/>
                  <a:gd name="T29" fmla="*/ 0 h 40"/>
                  <a:gd name="T30" fmla="*/ 10 w 56"/>
                  <a:gd name="T31" fmla="*/ 0 h 40"/>
                  <a:gd name="T32" fmla="*/ 7 w 56"/>
                  <a:gd name="T33" fmla="*/ 2 h 40"/>
                  <a:gd name="T34" fmla="*/ 4 w 56"/>
                  <a:gd name="T35" fmla="*/ 3 h 40"/>
                  <a:gd name="T36" fmla="*/ 3 w 56"/>
                  <a:gd name="T37" fmla="*/ 6 h 40"/>
                  <a:gd name="T38" fmla="*/ 3 w 56"/>
                  <a:gd name="T39" fmla="*/ 12 h 40"/>
                  <a:gd name="T40" fmla="*/ 0 w 56"/>
                  <a:gd name="T41" fmla="*/ 18 h 40"/>
                  <a:gd name="T42" fmla="*/ 2 w 56"/>
                  <a:gd name="T43" fmla="*/ 22 h 40"/>
                  <a:gd name="T44" fmla="*/ 3 w 56"/>
                  <a:gd name="T45" fmla="*/ 24 h 40"/>
                  <a:gd name="T46" fmla="*/ 4 w 56"/>
                  <a:gd name="T47" fmla="*/ 30 h 40"/>
                  <a:gd name="T48" fmla="*/ 7 w 56"/>
                  <a:gd name="T49" fmla="*/ 30 h 40"/>
                  <a:gd name="T50" fmla="*/ 8 w 56"/>
                  <a:gd name="T51" fmla="*/ 23 h 40"/>
                  <a:gd name="T52" fmla="*/ 10 w 56"/>
                  <a:gd name="T53" fmla="*/ 19 h 40"/>
                  <a:gd name="T54" fmla="*/ 12 w 56"/>
                  <a:gd name="T55" fmla="*/ 19 h 40"/>
                  <a:gd name="T56" fmla="*/ 12 w 56"/>
                  <a:gd name="T57" fmla="*/ 22 h 40"/>
                  <a:gd name="T58" fmla="*/ 11 w 56"/>
                  <a:gd name="T59" fmla="*/ 28 h 40"/>
                  <a:gd name="T60" fmla="*/ 11 w 56"/>
                  <a:gd name="T61" fmla="*/ 31 h 40"/>
                  <a:gd name="T62" fmla="*/ 12 w 56"/>
                  <a:gd name="T63" fmla="*/ 32 h 40"/>
                  <a:gd name="T64" fmla="*/ 12 w 56"/>
                  <a:gd name="T65" fmla="*/ 33 h 40"/>
                  <a:gd name="T66" fmla="*/ 16 w 56"/>
                  <a:gd name="T67" fmla="*/ 37 h 40"/>
                  <a:gd name="T68" fmla="*/ 20 w 56"/>
                  <a:gd name="T69" fmla="*/ 37 h 40"/>
                  <a:gd name="T70" fmla="*/ 24 w 56"/>
                  <a:gd name="T71" fmla="*/ 35 h 40"/>
                  <a:gd name="T72" fmla="*/ 30 w 56"/>
                  <a:gd name="T73" fmla="*/ 32 h 40"/>
                  <a:gd name="T74" fmla="*/ 32 w 56"/>
                  <a:gd name="T75" fmla="*/ 32 h 40"/>
                  <a:gd name="T76" fmla="*/ 35 w 56"/>
                  <a:gd name="T77" fmla="*/ 35 h 40"/>
                  <a:gd name="T78" fmla="*/ 36 w 56"/>
                  <a:gd name="T79" fmla="*/ 37 h 40"/>
                  <a:gd name="T80" fmla="*/ 43 w 56"/>
                  <a:gd name="T81" fmla="*/ 40 h 40"/>
                  <a:gd name="T82" fmla="*/ 50 w 56"/>
                  <a:gd name="T83" fmla="*/ 37 h 40"/>
                  <a:gd name="T84" fmla="*/ 54 w 56"/>
                  <a:gd name="T85" fmla="*/ 36 h 40"/>
                  <a:gd name="T86" fmla="*/ 56 w 56"/>
                  <a:gd name="T87" fmla="*/ 32 h 40"/>
                  <a:gd name="T88" fmla="*/ 56 w 56"/>
                  <a:gd name="T89" fmla="*/ 30 h 40"/>
                  <a:gd name="T90" fmla="*/ 56 w 56"/>
                  <a:gd name="T91" fmla="*/ 28 h 40"/>
                  <a:gd name="T92" fmla="*/ 51 w 56"/>
                  <a:gd name="T93" fmla="*/ 28 h 40"/>
                  <a:gd name="T94" fmla="*/ 48 w 56"/>
                  <a:gd name="T95" fmla="*/ 31 h 40"/>
                  <a:gd name="T96" fmla="*/ 47 w 56"/>
                  <a:gd name="T97" fmla="*/ 32 h 40"/>
                  <a:gd name="T98" fmla="*/ 43 w 56"/>
                  <a:gd name="T99" fmla="*/ 32 h 40"/>
                  <a:gd name="T100" fmla="*/ 40 w 56"/>
                  <a:gd name="T101" fmla="*/ 30 h 40"/>
                  <a:gd name="T102" fmla="*/ 40 w 56"/>
                  <a:gd name="T103" fmla="*/ 27 h 40"/>
                  <a:gd name="T104" fmla="*/ 40 w 56"/>
                  <a:gd name="T105" fmla="*/ 24 h 40"/>
                  <a:gd name="T106" fmla="*/ 36 w 56"/>
                  <a:gd name="T107" fmla="*/ 23 h 40"/>
                  <a:gd name="T108" fmla="*/ 32 w 56"/>
                  <a:gd name="T109"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 h="40">
                    <a:moveTo>
                      <a:pt x="30" y="22"/>
                    </a:moveTo>
                    <a:lnTo>
                      <a:pt x="30" y="22"/>
                    </a:lnTo>
                    <a:lnTo>
                      <a:pt x="27" y="22"/>
                    </a:lnTo>
                    <a:lnTo>
                      <a:pt x="24" y="23"/>
                    </a:lnTo>
                    <a:lnTo>
                      <a:pt x="24" y="23"/>
                    </a:lnTo>
                    <a:lnTo>
                      <a:pt x="23" y="23"/>
                    </a:lnTo>
                    <a:lnTo>
                      <a:pt x="22" y="23"/>
                    </a:lnTo>
                    <a:lnTo>
                      <a:pt x="22" y="20"/>
                    </a:lnTo>
                    <a:lnTo>
                      <a:pt x="23" y="19"/>
                    </a:lnTo>
                    <a:lnTo>
                      <a:pt x="23" y="19"/>
                    </a:lnTo>
                    <a:lnTo>
                      <a:pt x="26" y="18"/>
                    </a:lnTo>
                    <a:lnTo>
                      <a:pt x="26" y="18"/>
                    </a:lnTo>
                    <a:lnTo>
                      <a:pt x="26" y="15"/>
                    </a:lnTo>
                    <a:lnTo>
                      <a:pt x="26" y="15"/>
                    </a:lnTo>
                    <a:lnTo>
                      <a:pt x="28" y="14"/>
                    </a:lnTo>
                    <a:lnTo>
                      <a:pt x="28" y="14"/>
                    </a:lnTo>
                    <a:lnTo>
                      <a:pt x="30" y="12"/>
                    </a:lnTo>
                    <a:lnTo>
                      <a:pt x="31" y="11"/>
                    </a:lnTo>
                    <a:lnTo>
                      <a:pt x="30" y="10"/>
                    </a:lnTo>
                    <a:lnTo>
                      <a:pt x="30" y="10"/>
                    </a:lnTo>
                    <a:lnTo>
                      <a:pt x="27" y="8"/>
                    </a:lnTo>
                    <a:lnTo>
                      <a:pt x="26" y="7"/>
                    </a:lnTo>
                    <a:lnTo>
                      <a:pt x="26" y="7"/>
                    </a:lnTo>
                    <a:lnTo>
                      <a:pt x="24" y="6"/>
                    </a:lnTo>
                    <a:lnTo>
                      <a:pt x="23" y="3"/>
                    </a:lnTo>
                    <a:lnTo>
                      <a:pt x="23" y="3"/>
                    </a:lnTo>
                    <a:lnTo>
                      <a:pt x="19" y="3"/>
                    </a:lnTo>
                    <a:lnTo>
                      <a:pt x="19" y="3"/>
                    </a:lnTo>
                    <a:lnTo>
                      <a:pt x="16" y="2"/>
                    </a:lnTo>
                    <a:lnTo>
                      <a:pt x="14" y="0"/>
                    </a:lnTo>
                    <a:lnTo>
                      <a:pt x="14" y="0"/>
                    </a:lnTo>
                    <a:lnTo>
                      <a:pt x="10" y="0"/>
                    </a:lnTo>
                    <a:lnTo>
                      <a:pt x="7" y="2"/>
                    </a:lnTo>
                    <a:lnTo>
                      <a:pt x="7" y="2"/>
                    </a:lnTo>
                    <a:lnTo>
                      <a:pt x="6" y="3"/>
                    </a:lnTo>
                    <a:lnTo>
                      <a:pt x="4" y="3"/>
                    </a:lnTo>
                    <a:lnTo>
                      <a:pt x="4" y="3"/>
                    </a:lnTo>
                    <a:lnTo>
                      <a:pt x="3" y="6"/>
                    </a:lnTo>
                    <a:lnTo>
                      <a:pt x="3" y="7"/>
                    </a:lnTo>
                    <a:lnTo>
                      <a:pt x="3" y="12"/>
                    </a:lnTo>
                    <a:lnTo>
                      <a:pt x="3" y="12"/>
                    </a:lnTo>
                    <a:lnTo>
                      <a:pt x="0" y="18"/>
                    </a:lnTo>
                    <a:lnTo>
                      <a:pt x="0" y="18"/>
                    </a:lnTo>
                    <a:lnTo>
                      <a:pt x="2" y="22"/>
                    </a:lnTo>
                    <a:lnTo>
                      <a:pt x="3" y="24"/>
                    </a:lnTo>
                    <a:lnTo>
                      <a:pt x="3" y="24"/>
                    </a:lnTo>
                    <a:lnTo>
                      <a:pt x="3" y="28"/>
                    </a:lnTo>
                    <a:lnTo>
                      <a:pt x="4" y="30"/>
                    </a:lnTo>
                    <a:lnTo>
                      <a:pt x="7" y="30"/>
                    </a:lnTo>
                    <a:lnTo>
                      <a:pt x="7" y="30"/>
                    </a:lnTo>
                    <a:lnTo>
                      <a:pt x="8" y="23"/>
                    </a:lnTo>
                    <a:lnTo>
                      <a:pt x="8" y="23"/>
                    </a:lnTo>
                    <a:lnTo>
                      <a:pt x="10" y="19"/>
                    </a:lnTo>
                    <a:lnTo>
                      <a:pt x="10" y="19"/>
                    </a:lnTo>
                    <a:lnTo>
                      <a:pt x="11" y="18"/>
                    </a:lnTo>
                    <a:lnTo>
                      <a:pt x="12" y="19"/>
                    </a:lnTo>
                    <a:lnTo>
                      <a:pt x="12" y="19"/>
                    </a:lnTo>
                    <a:lnTo>
                      <a:pt x="12" y="22"/>
                    </a:lnTo>
                    <a:lnTo>
                      <a:pt x="12" y="24"/>
                    </a:lnTo>
                    <a:lnTo>
                      <a:pt x="11" y="28"/>
                    </a:lnTo>
                    <a:lnTo>
                      <a:pt x="11" y="31"/>
                    </a:lnTo>
                    <a:lnTo>
                      <a:pt x="11" y="31"/>
                    </a:lnTo>
                    <a:lnTo>
                      <a:pt x="12" y="32"/>
                    </a:lnTo>
                    <a:lnTo>
                      <a:pt x="12" y="32"/>
                    </a:lnTo>
                    <a:lnTo>
                      <a:pt x="12" y="33"/>
                    </a:lnTo>
                    <a:lnTo>
                      <a:pt x="12" y="33"/>
                    </a:lnTo>
                    <a:lnTo>
                      <a:pt x="14" y="36"/>
                    </a:lnTo>
                    <a:lnTo>
                      <a:pt x="16" y="37"/>
                    </a:lnTo>
                    <a:lnTo>
                      <a:pt x="16" y="37"/>
                    </a:lnTo>
                    <a:lnTo>
                      <a:pt x="20" y="37"/>
                    </a:lnTo>
                    <a:lnTo>
                      <a:pt x="24" y="35"/>
                    </a:lnTo>
                    <a:lnTo>
                      <a:pt x="24" y="35"/>
                    </a:lnTo>
                    <a:lnTo>
                      <a:pt x="27" y="33"/>
                    </a:lnTo>
                    <a:lnTo>
                      <a:pt x="30" y="32"/>
                    </a:lnTo>
                    <a:lnTo>
                      <a:pt x="30" y="32"/>
                    </a:lnTo>
                    <a:lnTo>
                      <a:pt x="32" y="32"/>
                    </a:lnTo>
                    <a:lnTo>
                      <a:pt x="35" y="35"/>
                    </a:lnTo>
                    <a:lnTo>
                      <a:pt x="35" y="35"/>
                    </a:lnTo>
                    <a:lnTo>
                      <a:pt x="36" y="37"/>
                    </a:lnTo>
                    <a:lnTo>
                      <a:pt x="36" y="37"/>
                    </a:lnTo>
                    <a:lnTo>
                      <a:pt x="43" y="40"/>
                    </a:lnTo>
                    <a:lnTo>
                      <a:pt x="43" y="40"/>
                    </a:lnTo>
                    <a:lnTo>
                      <a:pt x="47" y="39"/>
                    </a:lnTo>
                    <a:lnTo>
                      <a:pt x="50" y="37"/>
                    </a:lnTo>
                    <a:lnTo>
                      <a:pt x="50" y="37"/>
                    </a:lnTo>
                    <a:lnTo>
                      <a:pt x="54" y="36"/>
                    </a:lnTo>
                    <a:lnTo>
                      <a:pt x="55" y="35"/>
                    </a:lnTo>
                    <a:lnTo>
                      <a:pt x="56" y="32"/>
                    </a:lnTo>
                    <a:lnTo>
                      <a:pt x="56" y="32"/>
                    </a:lnTo>
                    <a:lnTo>
                      <a:pt x="56" y="30"/>
                    </a:lnTo>
                    <a:lnTo>
                      <a:pt x="56" y="28"/>
                    </a:lnTo>
                    <a:lnTo>
                      <a:pt x="56" y="28"/>
                    </a:lnTo>
                    <a:lnTo>
                      <a:pt x="54" y="28"/>
                    </a:lnTo>
                    <a:lnTo>
                      <a:pt x="51" y="28"/>
                    </a:lnTo>
                    <a:lnTo>
                      <a:pt x="51" y="28"/>
                    </a:lnTo>
                    <a:lnTo>
                      <a:pt x="48" y="31"/>
                    </a:lnTo>
                    <a:lnTo>
                      <a:pt x="47" y="32"/>
                    </a:lnTo>
                    <a:lnTo>
                      <a:pt x="47" y="32"/>
                    </a:lnTo>
                    <a:lnTo>
                      <a:pt x="44" y="33"/>
                    </a:lnTo>
                    <a:lnTo>
                      <a:pt x="43" y="32"/>
                    </a:lnTo>
                    <a:lnTo>
                      <a:pt x="42" y="31"/>
                    </a:lnTo>
                    <a:lnTo>
                      <a:pt x="40" y="30"/>
                    </a:lnTo>
                    <a:lnTo>
                      <a:pt x="40" y="30"/>
                    </a:lnTo>
                    <a:lnTo>
                      <a:pt x="40" y="27"/>
                    </a:lnTo>
                    <a:lnTo>
                      <a:pt x="40" y="24"/>
                    </a:lnTo>
                    <a:lnTo>
                      <a:pt x="40" y="24"/>
                    </a:lnTo>
                    <a:lnTo>
                      <a:pt x="39" y="23"/>
                    </a:lnTo>
                    <a:lnTo>
                      <a:pt x="36" y="23"/>
                    </a:lnTo>
                    <a:lnTo>
                      <a:pt x="36" y="23"/>
                    </a:lnTo>
                    <a:lnTo>
                      <a:pt x="32" y="22"/>
                    </a:lnTo>
                    <a:lnTo>
                      <a:pt x="30" y="22"/>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82" name="Freeform 147">
                <a:extLst>
                  <a:ext uri="{FF2B5EF4-FFF2-40B4-BE49-F238E27FC236}">
                    <a16:creationId xmlns:a16="http://schemas.microsoft.com/office/drawing/2014/main" id="{638EDBA9-1071-4B02-A669-E3B860991B3C}"/>
                  </a:ext>
                </a:extLst>
              </p:cNvPr>
              <p:cNvSpPr>
                <a:spLocks/>
              </p:cNvSpPr>
              <p:nvPr/>
            </p:nvSpPr>
            <p:spPr bwMode="auto">
              <a:xfrm>
                <a:off x="4723104" y="3256143"/>
                <a:ext cx="36498" cy="38419"/>
              </a:xfrm>
              <a:custGeom>
                <a:avLst/>
                <a:gdLst>
                  <a:gd name="T0" fmla="*/ 2 w 19"/>
                  <a:gd name="T1" fmla="*/ 1 h 20"/>
                  <a:gd name="T2" fmla="*/ 2 w 19"/>
                  <a:gd name="T3" fmla="*/ 1 h 20"/>
                  <a:gd name="T4" fmla="*/ 1 w 19"/>
                  <a:gd name="T5" fmla="*/ 2 h 20"/>
                  <a:gd name="T6" fmla="*/ 0 w 19"/>
                  <a:gd name="T7" fmla="*/ 5 h 20"/>
                  <a:gd name="T8" fmla="*/ 0 w 19"/>
                  <a:gd name="T9" fmla="*/ 5 h 20"/>
                  <a:gd name="T10" fmla="*/ 1 w 19"/>
                  <a:gd name="T11" fmla="*/ 6 h 20"/>
                  <a:gd name="T12" fmla="*/ 2 w 19"/>
                  <a:gd name="T13" fmla="*/ 6 h 20"/>
                  <a:gd name="T14" fmla="*/ 2 w 19"/>
                  <a:gd name="T15" fmla="*/ 6 h 20"/>
                  <a:gd name="T16" fmla="*/ 3 w 19"/>
                  <a:gd name="T17" fmla="*/ 10 h 20"/>
                  <a:gd name="T18" fmla="*/ 3 w 19"/>
                  <a:gd name="T19" fmla="*/ 10 h 20"/>
                  <a:gd name="T20" fmla="*/ 6 w 19"/>
                  <a:gd name="T21" fmla="*/ 14 h 20"/>
                  <a:gd name="T22" fmla="*/ 6 w 19"/>
                  <a:gd name="T23" fmla="*/ 14 h 20"/>
                  <a:gd name="T24" fmla="*/ 9 w 19"/>
                  <a:gd name="T25" fmla="*/ 18 h 20"/>
                  <a:gd name="T26" fmla="*/ 9 w 19"/>
                  <a:gd name="T27" fmla="*/ 18 h 20"/>
                  <a:gd name="T28" fmla="*/ 10 w 19"/>
                  <a:gd name="T29" fmla="*/ 20 h 20"/>
                  <a:gd name="T30" fmla="*/ 13 w 19"/>
                  <a:gd name="T31" fmla="*/ 20 h 20"/>
                  <a:gd name="T32" fmla="*/ 13 w 19"/>
                  <a:gd name="T33" fmla="*/ 20 h 20"/>
                  <a:gd name="T34" fmla="*/ 15 w 19"/>
                  <a:gd name="T35" fmla="*/ 20 h 20"/>
                  <a:gd name="T36" fmla="*/ 17 w 19"/>
                  <a:gd name="T37" fmla="*/ 18 h 20"/>
                  <a:gd name="T38" fmla="*/ 17 w 19"/>
                  <a:gd name="T39" fmla="*/ 18 h 20"/>
                  <a:gd name="T40" fmla="*/ 19 w 19"/>
                  <a:gd name="T41" fmla="*/ 17 h 20"/>
                  <a:gd name="T42" fmla="*/ 19 w 19"/>
                  <a:gd name="T43" fmla="*/ 17 h 20"/>
                  <a:gd name="T44" fmla="*/ 19 w 19"/>
                  <a:gd name="T45" fmla="*/ 14 h 20"/>
                  <a:gd name="T46" fmla="*/ 19 w 19"/>
                  <a:gd name="T47" fmla="*/ 12 h 20"/>
                  <a:gd name="T48" fmla="*/ 15 w 19"/>
                  <a:gd name="T49" fmla="*/ 8 h 20"/>
                  <a:gd name="T50" fmla="*/ 15 w 19"/>
                  <a:gd name="T51" fmla="*/ 8 h 20"/>
                  <a:gd name="T52" fmla="*/ 13 w 19"/>
                  <a:gd name="T53" fmla="*/ 4 h 20"/>
                  <a:gd name="T54" fmla="*/ 13 w 19"/>
                  <a:gd name="T55" fmla="*/ 4 h 20"/>
                  <a:gd name="T56" fmla="*/ 10 w 19"/>
                  <a:gd name="T57" fmla="*/ 2 h 20"/>
                  <a:gd name="T58" fmla="*/ 7 w 19"/>
                  <a:gd name="T59" fmla="*/ 1 h 20"/>
                  <a:gd name="T60" fmla="*/ 7 w 19"/>
                  <a:gd name="T61" fmla="*/ 1 h 20"/>
                  <a:gd name="T62" fmla="*/ 5 w 19"/>
                  <a:gd name="T63" fmla="*/ 0 h 20"/>
                  <a:gd name="T64" fmla="*/ 2 w 19"/>
                  <a:gd name="T65"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 h="20">
                    <a:moveTo>
                      <a:pt x="2" y="1"/>
                    </a:moveTo>
                    <a:lnTo>
                      <a:pt x="2" y="1"/>
                    </a:lnTo>
                    <a:lnTo>
                      <a:pt x="1" y="2"/>
                    </a:lnTo>
                    <a:lnTo>
                      <a:pt x="0" y="5"/>
                    </a:lnTo>
                    <a:lnTo>
                      <a:pt x="0" y="5"/>
                    </a:lnTo>
                    <a:lnTo>
                      <a:pt x="1" y="6"/>
                    </a:lnTo>
                    <a:lnTo>
                      <a:pt x="2" y="6"/>
                    </a:lnTo>
                    <a:lnTo>
                      <a:pt x="2" y="6"/>
                    </a:lnTo>
                    <a:lnTo>
                      <a:pt x="3" y="10"/>
                    </a:lnTo>
                    <a:lnTo>
                      <a:pt x="3" y="10"/>
                    </a:lnTo>
                    <a:lnTo>
                      <a:pt x="6" y="14"/>
                    </a:lnTo>
                    <a:lnTo>
                      <a:pt x="6" y="14"/>
                    </a:lnTo>
                    <a:lnTo>
                      <a:pt x="9" y="18"/>
                    </a:lnTo>
                    <a:lnTo>
                      <a:pt x="9" y="18"/>
                    </a:lnTo>
                    <a:lnTo>
                      <a:pt x="10" y="20"/>
                    </a:lnTo>
                    <a:lnTo>
                      <a:pt x="13" y="20"/>
                    </a:lnTo>
                    <a:lnTo>
                      <a:pt x="13" y="20"/>
                    </a:lnTo>
                    <a:lnTo>
                      <a:pt x="15" y="20"/>
                    </a:lnTo>
                    <a:lnTo>
                      <a:pt x="17" y="18"/>
                    </a:lnTo>
                    <a:lnTo>
                      <a:pt x="17" y="18"/>
                    </a:lnTo>
                    <a:lnTo>
                      <a:pt x="19" y="17"/>
                    </a:lnTo>
                    <a:lnTo>
                      <a:pt x="19" y="17"/>
                    </a:lnTo>
                    <a:lnTo>
                      <a:pt x="19" y="14"/>
                    </a:lnTo>
                    <a:lnTo>
                      <a:pt x="19" y="12"/>
                    </a:lnTo>
                    <a:lnTo>
                      <a:pt x="15" y="8"/>
                    </a:lnTo>
                    <a:lnTo>
                      <a:pt x="15" y="8"/>
                    </a:lnTo>
                    <a:lnTo>
                      <a:pt x="13" y="4"/>
                    </a:lnTo>
                    <a:lnTo>
                      <a:pt x="13" y="4"/>
                    </a:lnTo>
                    <a:lnTo>
                      <a:pt x="10" y="2"/>
                    </a:lnTo>
                    <a:lnTo>
                      <a:pt x="7" y="1"/>
                    </a:lnTo>
                    <a:lnTo>
                      <a:pt x="7" y="1"/>
                    </a:lnTo>
                    <a:lnTo>
                      <a:pt x="5" y="0"/>
                    </a:lnTo>
                    <a:lnTo>
                      <a:pt x="2" y="1"/>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83" name="Freeform 148">
                <a:extLst>
                  <a:ext uri="{FF2B5EF4-FFF2-40B4-BE49-F238E27FC236}">
                    <a16:creationId xmlns:a16="http://schemas.microsoft.com/office/drawing/2014/main" id="{41ECED42-9C25-4B9E-B541-2A0BC5A30862}"/>
                  </a:ext>
                </a:extLst>
              </p:cNvPr>
              <p:cNvSpPr>
                <a:spLocks/>
              </p:cNvSpPr>
              <p:nvPr/>
            </p:nvSpPr>
            <p:spPr bwMode="auto">
              <a:xfrm>
                <a:off x="4723104" y="3256143"/>
                <a:ext cx="36498" cy="38419"/>
              </a:xfrm>
              <a:custGeom>
                <a:avLst/>
                <a:gdLst>
                  <a:gd name="T0" fmla="*/ 2 w 19"/>
                  <a:gd name="T1" fmla="*/ 1 h 20"/>
                  <a:gd name="T2" fmla="*/ 2 w 19"/>
                  <a:gd name="T3" fmla="*/ 1 h 20"/>
                  <a:gd name="T4" fmla="*/ 1 w 19"/>
                  <a:gd name="T5" fmla="*/ 2 h 20"/>
                  <a:gd name="T6" fmla="*/ 0 w 19"/>
                  <a:gd name="T7" fmla="*/ 5 h 20"/>
                  <a:gd name="T8" fmla="*/ 0 w 19"/>
                  <a:gd name="T9" fmla="*/ 5 h 20"/>
                  <a:gd name="T10" fmla="*/ 1 w 19"/>
                  <a:gd name="T11" fmla="*/ 6 h 20"/>
                  <a:gd name="T12" fmla="*/ 2 w 19"/>
                  <a:gd name="T13" fmla="*/ 6 h 20"/>
                  <a:gd name="T14" fmla="*/ 2 w 19"/>
                  <a:gd name="T15" fmla="*/ 6 h 20"/>
                  <a:gd name="T16" fmla="*/ 3 w 19"/>
                  <a:gd name="T17" fmla="*/ 10 h 20"/>
                  <a:gd name="T18" fmla="*/ 3 w 19"/>
                  <a:gd name="T19" fmla="*/ 10 h 20"/>
                  <a:gd name="T20" fmla="*/ 6 w 19"/>
                  <a:gd name="T21" fmla="*/ 14 h 20"/>
                  <a:gd name="T22" fmla="*/ 6 w 19"/>
                  <a:gd name="T23" fmla="*/ 14 h 20"/>
                  <a:gd name="T24" fmla="*/ 9 w 19"/>
                  <a:gd name="T25" fmla="*/ 18 h 20"/>
                  <a:gd name="T26" fmla="*/ 9 w 19"/>
                  <a:gd name="T27" fmla="*/ 18 h 20"/>
                  <a:gd name="T28" fmla="*/ 10 w 19"/>
                  <a:gd name="T29" fmla="*/ 20 h 20"/>
                  <a:gd name="T30" fmla="*/ 13 w 19"/>
                  <a:gd name="T31" fmla="*/ 20 h 20"/>
                  <a:gd name="T32" fmla="*/ 13 w 19"/>
                  <a:gd name="T33" fmla="*/ 20 h 20"/>
                  <a:gd name="T34" fmla="*/ 15 w 19"/>
                  <a:gd name="T35" fmla="*/ 20 h 20"/>
                  <a:gd name="T36" fmla="*/ 17 w 19"/>
                  <a:gd name="T37" fmla="*/ 18 h 20"/>
                  <a:gd name="T38" fmla="*/ 17 w 19"/>
                  <a:gd name="T39" fmla="*/ 18 h 20"/>
                  <a:gd name="T40" fmla="*/ 19 w 19"/>
                  <a:gd name="T41" fmla="*/ 17 h 20"/>
                  <a:gd name="T42" fmla="*/ 19 w 19"/>
                  <a:gd name="T43" fmla="*/ 17 h 20"/>
                  <a:gd name="T44" fmla="*/ 19 w 19"/>
                  <a:gd name="T45" fmla="*/ 14 h 20"/>
                  <a:gd name="T46" fmla="*/ 19 w 19"/>
                  <a:gd name="T47" fmla="*/ 12 h 20"/>
                  <a:gd name="T48" fmla="*/ 15 w 19"/>
                  <a:gd name="T49" fmla="*/ 8 h 20"/>
                  <a:gd name="T50" fmla="*/ 15 w 19"/>
                  <a:gd name="T51" fmla="*/ 8 h 20"/>
                  <a:gd name="T52" fmla="*/ 13 w 19"/>
                  <a:gd name="T53" fmla="*/ 4 h 20"/>
                  <a:gd name="T54" fmla="*/ 13 w 19"/>
                  <a:gd name="T55" fmla="*/ 4 h 20"/>
                  <a:gd name="T56" fmla="*/ 10 w 19"/>
                  <a:gd name="T57" fmla="*/ 2 h 20"/>
                  <a:gd name="T58" fmla="*/ 7 w 19"/>
                  <a:gd name="T59" fmla="*/ 1 h 20"/>
                  <a:gd name="T60" fmla="*/ 7 w 19"/>
                  <a:gd name="T61" fmla="*/ 1 h 20"/>
                  <a:gd name="T62" fmla="*/ 5 w 19"/>
                  <a:gd name="T63" fmla="*/ 0 h 20"/>
                  <a:gd name="T64" fmla="*/ 2 w 19"/>
                  <a:gd name="T65"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 h="20">
                    <a:moveTo>
                      <a:pt x="2" y="1"/>
                    </a:moveTo>
                    <a:lnTo>
                      <a:pt x="2" y="1"/>
                    </a:lnTo>
                    <a:lnTo>
                      <a:pt x="1" y="2"/>
                    </a:lnTo>
                    <a:lnTo>
                      <a:pt x="0" y="5"/>
                    </a:lnTo>
                    <a:lnTo>
                      <a:pt x="0" y="5"/>
                    </a:lnTo>
                    <a:lnTo>
                      <a:pt x="1" y="6"/>
                    </a:lnTo>
                    <a:lnTo>
                      <a:pt x="2" y="6"/>
                    </a:lnTo>
                    <a:lnTo>
                      <a:pt x="2" y="6"/>
                    </a:lnTo>
                    <a:lnTo>
                      <a:pt x="3" y="10"/>
                    </a:lnTo>
                    <a:lnTo>
                      <a:pt x="3" y="10"/>
                    </a:lnTo>
                    <a:lnTo>
                      <a:pt x="6" y="14"/>
                    </a:lnTo>
                    <a:lnTo>
                      <a:pt x="6" y="14"/>
                    </a:lnTo>
                    <a:lnTo>
                      <a:pt x="9" y="18"/>
                    </a:lnTo>
                    <a:lnTo>
                      <a:pt x="9" y="18"/>
                    </a:lnTo>
                    <a:lnTo>
                      <a:pt x="10" y="20"/>
                    </a:lnTo>
                    <a:lnTo>
                      <a:pt x="13" y="20"/>
                    </a:lnTo>
                    <a:lnTo>
                      <a:pt x="13" y="20"/>
                    </a:lnTo>
                    <a:lnTo>
                      <a:pt x="15" y="20"/>
                    </a:lnTo>
                    <a:lnTo>
                      <a:pt x="17" y="18"/>
                    </a:lnTo>
                    <a:lnTo>
                      <a:pt x="17" y="18"/>
                    </a:lnTo>
                    <a:lnTo>
                      <a:pt x="19" y="17"/>
                    </a:lnTo>
                    <a:lnTo>
                      <a:pt x="19" y="17"/>
                    </a:lnTo>
                    <a:lnTo>
                      <a:pt x="19" y="14"/>
                    </a:lnTo>
                    <a:lnTo>
                      <a:pt x="19" y="12"/>
                    </a:lnTo>
                    <a:lnTo>
                      <a:pt x="15" y="8"/>
                    </a:lnTo>
                    <a:lnTo>
                      <a:pt x="15" y="8"/>
                    </a:lnTo>
                    <a:lnTo>
                      <a:pt x="13" y="4"/>
                    </a:lnTo>
                    <a:lnTo>
                      <a:pt x="13" y="4"/>
                    </a:lnTo>
                    <a:lnTo>
                      <a:pt x="10" y="2"/>
                    </a:lnTo>
                    <a:lnTo>
                      <a:pt x="7" y="1"/>
                    </a:lnTo>
                    <a:lnTo>
                      <a:pt x="7" y="1"/>
                    </a:lnTo>
                    <a:lnTo>
                      <a:pt x="5" y="0"/>
                    </a:lnTo>
                    <a:lnTo>
                      <a:pt x="2" y="1"/>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84" name="Freeform 149">
                <a:extLst>
                  <a:ext uri="{FF2B5EF4-FFF2-40B4-BE49-F238E27FC236}">
                    <a16:creationId xmlns:a16="http://schemas.microsoft.com/office/drawing/2014/main" id="{5D454E9D-DFCD-4889-8EE7-3F218B767D64}"/>
                  </a:ext>
                </a:extLst>
              </p:cNvPr>
              <p:cNvSpPr>
                <a:spLocks/>
              </p:cNvSpPr>
              <p:nvPr/>
            </p:nvSpPr>
            <p:spPr bwMode="auto">
              <a:xfrm>
                <a:off x="4790337" y="3281115"/>
                <a:ext cx="15368" cy="30735"/>
              </a:xfrm>
              <a:custGeom>
                <a:avLst/>
                <a:gdLst>
                  <a:gd name="T0" fmla="*/ 0 w 8"/>
                  <a:gd name="T1" fmla="*/ 3 h 16"/>
                  <a:gd name="T2" fmla="*/ 0 w 8"/>
                  <a:gd name="T3" fmla="*/ 3 h 16"/>
                  <a:gd name="T4" fmla="*/ 0 w 8"/>
                  <a:gd name="T5" fmla="*/ 5 h 16"/>
                  <a:gd name="T6" fmla="*/ 0 w 8"/>
                  <a:gd name="T7" fmla="*/ 8 h 16"/>
                  <a:gd name="T8" fmla="*/ 0 w 8"/>
                  <a:gd name="T9" fmla="*/ 8 h 16"/>
                  <a:gd name="T10" fmla="*/ 2 w 8"/>
                  <a:gd name="T11" fmla="*/ 12 h 16"/>
                  <a:gd name="T12" fmla="*/ 2 w 8"/>
                  <a:gd name="T13" fmla="*/ 12 h 16"/>
                  <a:gd name="T14" fmla="*/ 3 w 8"/>
                  <a:gd name="T15" fmla="*/ 15 h 16"/>
                  <a:gd name="T16" fmla="*/ 3 w 8"/>
                  <a:gd name="T17" fmla="*/ 15 h 16"/>
                  <a:gd name="T18" fmla="*/ 6 w 8"/>
                  <a:gd name="T19" fmla="*/ 16 h 16"/>
                  <a:gd name="T20" fmla="*/ 7 w 8"/>
                  <a:gd name="T21" fmla="*/ 16 h 16"/>
                  <a:gd name="T22" fmla="*/ 7 w 8"/>
                  <a:gd name="T23" fmla="*/ 15 h 16"/>
                  <a:gd name="T24" fmla="*/ 7 w 8"/>
                  <a:gd name="T25" fmla="*/ 15 h 16"/>
                  <a:gd name="T26" fmla="*/ 7 w 8"/>
                  <a:gd name="T27" fmla="*/ 12 h 16"/>
                  <a:gd name="T28" fmla="*/ 6 w 8"/>
                  <a:gd name="T29" fmla="*/ 11 h 16"/>
                  <a:gd name="T30" fmla="*/ 6 w 8"/>
                  <a:gd name="T31" fmla="*/ 11 h 16"/>
                  <a:gd name="T32" fmla="*/ 7 w 8"/>
                  <a:gd name="T33" fmla="*/ 7 h 16"/>
                  <a:gd name="T34" fmla="*/ 8 w 8"/>
                  <a:gd name="T35" fmla="*/ 4 h 16"/>
                  <a:gd name="T36" fmla="*/ 8 w 8"/>
                  <a:gd name="T37" fmla="*/ 4 h 16"/>
                  <a:gd name="T38" fmla="*/ 8 w 8"/>
                  <a:gd name="T39" fmla="*/ 1 h 16"/>
                  <a:gd name="T40" fmla="*/ 8 w 8"/>
                  <a:gd name="T41" fmla="*/ 1 h 16"/>
                  <a:gd name="T42" fmla="*/ 7 w 8"/>
                  <a:gd name="T43" fmla="*/ 0 h 16"/>
                  <a:gd name="T44" fmla="*/ 7 w 8"/>
                  <a:gd name="T45" fmla="*/ 0 h 16"/>
                  <a:gd name="T46" fmla="*/ 3 w 8"/>
                  <a:gd name="T47" fmla="*/ 0 h 16"/>
                  <a:gd name="T48" fmla="*/ 3 w 8"/>
                  <a:gd name="T49" fmla="*/ 0 h 16"/>
                  <a:gd name="T50" fmla="*/ 2 w 8"/>
                  <a:gd name="T51" fmla="*/ 1 h 16"/>
                  <a:gd name="T52" fmla="*/ 0 w 8"/>
                  <a:gd name="T5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16">
                    <a:moveTo>
                      <a:pt x="0" y="3"/>
                    </a:moveTo>
                    <a:lnTo>
                      <a:pt x="0" y="3"/>
                    </a:lnTo>
                    <a:lnTo>
                      <a:pt x="0" y="5"/>
                    </a:lnTo>
                    <a:lnTo>
                      <a:pt x="0" y="8"/>
                    </a:lnTo>
                    <a:lnTo>
                      <a:pt x="0" y="8"/>
                    </a:lnTo>
                    <a:lnTo>
                      <a:pt x="2" y="12"/>
                    </a:lnTo>
                    <a:lnTo>
                      <a:pt x="2" y="12"/>
                    </a:lnTo>
                    <a:lnTo>
                      <a:pt x="3" y="15"/>
                    </a:lnTo>
                    <a:lnTo>
                      <a:pt x="3" y="15"/>
                    </a:lnTo>
                    <a:lnTo>
                      <a:pt x="6" y="16"/>
                    </a:lnTo>
                    <a:lnTo>
                      <a:pt x="7" y="16"/>
                    </a:lnTo>
                    <a:lnTo>
                      <a:pt x="7" y="15"/>
                    </a:lnTo>
                    <a:lnTo>
                      <a:pt x="7" y="15"/>
                    </a:lnTo>
                    <a:lnTo>
                      <a:pt x="7" y="12"/>
                    </a:lnTo>
                    <a:lnTo>
                      <a:pt x="6" y="11"/>
                    </a:lnTo>
                    <a:lnTo>
                      <a:pt x="6" y="11"/>
                    </a:lnTo>
                    <a:lnTo>
                      <a:pt x="7" y="7"/>
                    </a:lnTo>
                    <a:lnTo>
                      <a:pt x="8" y="4"/>
                    </a:lnTo>
                    <a:lnTo>
                      <a:pt x="8" y="4"/>
                    </a:lnTo>
                    <a:lnTo>
                      <a:pt x="8" y="1"/>
                    </a:lnTo>
                    <a:lnTo>
                      <a:pt x="8" y="1"/>
                    </a:lnTo>
                    <a:lnTo>
                      <a:pt x="7" y="0"/>
                    </a:lnTo>
                    <a:lnTo>
                      <a:pt x="7" y="0"/>
                    </a:lnTo>
                    <a:lnTo>
                      <a:pt x="3" y="0"/>
                    </a:lnTo>
                    <a:lnTo>
                      <a:pt x="3" y="0"/>
                    </a:lnTo>
                    <a:lnTo>
                      <a:pt x="2" y="1"/>
                    </a:lnTo>
                    <a:lnTo>
                      <a:pt x="0" y="3"/>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85" name="Freeform 150">
                <a:extLst>
                  <a:ext uri="{FF2B5EF4-FFF2-40B4-BE49-F238E27FC236}">
                    <a16:creationId xmlns:a16="http://schemas.microsoft.com/office/drawing/2014/main" id="{3A4CD90A-0C6B-4764-A54F-02C134584DEB}"/>
                  </a:ext>
                </a:extLst>
              </p:cNvPr>
              <p:cNvSpPr>
                <a:spLocks/>
              </p:cNvSpPr>
              <p:nvPr/>
            </p:nvSpPr>
            <p:spPr bwMode="auto">
              <a:xfrm>
                <a:off x="4790337" y="3281115"/>
                <a:ext cx="15368" cy="30735"/>
              </a:xfrm>
              <a:custGeom>
                <a:avLst/>
                <a:gdLst>
                  <a:gd name="T0" fmla="*/ 0 w 8"/>
                  <a:gd name="T1" fmla="*/ 3 h 16"/>
                  <a:gd name="T2" fmla="*/ 0 w 8"/>
                  <a:gd name="T3" fmla="*/ 3 h 16"/>
                  <a:gd name="T4" fmla="*/ 0 w 8"/>
                  <a:gd name="T5" fmla="*/ 5 h 16"/>
                  <a:gd name="T6" fmla="*/ 0 w 8"/>
                  <a:gd name="T7" fmla="*/ 8 h 16"/>
                  <a:gd name="T8" fmla="*/ 0 w 8"/>
                  <a:gd name="T9" fmla="*/ 8 h 16"/>
                  <a:gd name="T10" fmla="*/ 2 w 8"/>
                  <a:gd name="T11" fmla="*/ 12 h 16"/>
                  <a:gd name="T12" fmla="*/ 2 w 8"/>
                  <a:gd name="T13" fmla="*/ 12 h 16"/>
                  <a:gd name="T14" fmla="*/ 3 w 8"/>
                  <a:gd name="T15" fmla="*/ 15 h 16"/>
                  <a:gd name="T16" fmla="*/ 3 w 8"/>
                  <a:gd name="T17" fmla="*/ 15 h 16"/>
                  <a:gd name="T18" fmla="*/ 6 w 8"/>
                  <a:gd name="T19" fmla="*/ 16 h 16"/>
                  <a:gd name="T20" fmla="*/ 7 w 8"/>
                  <a:gd name="T21" fmla="*/ 16 h 16"/>
                  <a:gd name="T22" fmla="*/ 7 w 8"/>
                  <a:gd name="T23" fmla="*/ 15 h 16"/>
                  <a:gd name="T24" fmla="*/ 7 w 8"/>
                  <a:gd name="T25" fmla="*/ 15 h 16"/>
                  <a:gd name="T26" fmla="*/ 7 w 8"/>
                  <a:gd name="T27" fmla="*/ 12 h 16"/>
                  <a:gd name="T28" fmla="*/ 6 w 8"/>
                  <a:gd name="T29" fmla="*/ 11 h 16"/>
                  <a:gd name="T30" fmla="*/ 6 w 8"/>
                  <a:gd name="T31" fmla="*/ 11 h 16"/>
                  <a:gd name="T32" fmla="*/ 7 w 8"/>
                  <a:gd name="T33" fmla="*/ 7 h 16"/>
                  <a:gd name="T34" fmla="*/ 8 w 8"/>
                  <a:gd name="T35" fmla="*/ 4 h 16"/>
                  <a:gd name="T36" fmla="*/ 8 w 8"/>
                  <a:gd name="T37" fmla="*/ 4 h 16"/>
                  <a:gd name="T38" fmla="*/ 8 w 8"/>
                  <a:gd name="T39" fmla="*/ 1 h 16"/>
                  <a:gd name="T40" fmla="*/ 8 w 8"/>
                  <a:gd name="T41" fmla="*/ 1 h 16"/>
                  <a:gd name="T42" fmla="*/ 7 w 8"/>
                  <a:gd name="T43" fmla="*/ 0 h 16"/>
                  <a:gd name="T44" fmla="*/ 7 w 8"/>
                  <a:gd name="T45" fmla="*/ 0 h 16"/>
                  <a:gd name="T46" fmla="*/ 3 w 8"/>
                  <a:gd name="T47" fmla="*/ 0 h 16"/>
                  <a:gd name="T48" fmla="*/ 3 w 8"/>
                  <a:gd name="T49" fmla="*/ 0 h 16"/>
                  <a:gd name="T50" fmla="*/ 2 w 8"/>
                  <a:gd name="T51" fmla="*/ 1 h 16"/>
                  <a:gd name="T52" fmla="*/ 0 w 8"/>
                  <a:gd name="T5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16">
                    <a:moveTo>
                      <a:pt x="0" y="3"/>
                    </a:moveTo>
                    <a:lnTo>
                      <a:pt x="0" y="3"/>
                    </a:lnTo>
                    <a:lnTo>
                      <a:pt x="0" y="5"/>
                    </a:lnTo>
                    <a:lnTo>
                      <a:pt x="0" y="8"/>
                    </a:lnTo>
                    <a:lnTo>
                      <a:pt x="0" y="8"/>
                    </a:lnTo>
                    <a:lnTo>
                      <a:pt x="2" y="12"/>
                    </a:lnTo>
                    <a:lnTo>
                      <a:pt x="2" y="12"/>
                    </a:lnTo>
                    <a:lnTo>
                      <a:pt x="3" y="15"/>
                    </a:lnTo>
                    <a:lnTo>
                      <a:pt x="3" y="15"/>
                    </a:lnTo>
                    <a:lnTo>
                      <a:pt x="6" y="16"/>
                    </a:lnTo>
                    <a:lnTo>
                      <a:pt x="7" y="16"/>
                    </a:lnTo>
                    <a:lnTo>
                      <a:pt x="7" y="15"/>
                    </a:lnTo>
                    <a:lnTo>
                      <a:pt x="7" y="15"/>
                    </a:lnTo>
                    <a:lnTo>
                      <a:pt x="7" y="12"/>
                    </a:lnTo>
                    <a:lnTo>
                      <a:pt x="6" y="11"/>
                    </a:lnTo>
                    <a:lnTo>
                      <a:pt x="6" y="11"/>
                    </a:lnTo>
                    <a:lnTo>
                      <a:pt x="7" y="7"/>
                    </a:lnTo>
                    <a:lnTo>
                      <a:pt x="8" y="4"/>
                    </a:lnTo>
                    <a:lnTo>
                      <a:pt x="8" y="4"/>
                    </a:lnTo>
                    <a:lnTo>
                      <a:pt x="8" y="1"/>
                    </a:lnTo>
                    <a:lnTo>
                      <a:pt x="8" y="1"/>
                    </a:lnTo>
                    <a:lnTo>
                      <a:pt x="7" y="0"/>
                    </a:lnTo>
                    <a:lnTo>
                      <a:pt x="7" y="0"/>
                    </a:lnTo>
                    <a:lnTo>
                      <a:pt x="3" y="0"/>
                    </a:lnTo>
                    <a:lnTo>
                      <a:pt x="3" y="0"/>
                    </a:lnTo>
                    <a:lnTo>
                      <a:pt x="2" y="1"/>
                    </a:lnTo>
                    <a:lnTo>
                      <a:pt x="0" y="3"/>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86" name="Freeform 151">
                <a:extLst>
                  <a:ext uri="{FF2B5EF4-FFF2-40B4-BE49-F238E27FC236}">
                    <a16:creationId xmlns:a16="http://schemas.microsoft.com/office/drawing/2014/main" id="{BEB661B5-E768-45D4-BEA3-9892E0EB5244}"/>
                  </a:ext>
                </a:extLst>
              </p:cNvPr>
              <p:cNvSpPr>
                <a:spLocks/>
              </p:cNvSpPr>
              <p:nvPr/>
            </p:nvSpPr>
            <p:spPr bwMode="auto">
              <a:xfrm>
                <a:off x="4767286" y="3173542"/>
                <a:ext cx="23051" cy="21130"/>
              </a:xfrm>
              <a:custGeom>
                <a:avLst/>
                <a:gdLst>
                  <a:gd name="T0" fmla="*/ 0 w 12"/>
                  <a:gd name="T1" fmla="*/ 3 h 11"/>
                  <a:gd name="T2" fmla="*/ 0 w 12"/>
                  <a:gd name="T3" fmla="*/ 3 h 11"/>
                  <a:gd name="T4" fmla="*/ 0 w 12"/>
                  <a:gd name="T5" fmla="*/ 6 h 11"/>
                  <a:gd name="T6" fmla="*/ 2 w 12"/>
                  <a:gd name="T7" fmla="*/ 7 h 11"/>
                  <a:gd name="T8" fmla="*/ 2 w 12"/>
                  <a:gd name="T9" fmla="*/ 7 h 11"/>
                  <a:gd name="T10" fmla="*/ 3 w 12"/>
                  <a:gd name="T11" fmla="*/ 8 h 11"/>
                  <a:gd name="T12" fmla="*/ 4 w 12"/>
                  <a:gd name="T13" fmla="*/ 10 h 11"/>
                  <a:gd name="T14" fmla="*/ 4 w 12"/>
                  <a:gd name="T15" fmla="*/ 10 h 11"/>
                  <a:gd name="T16" fmla="*/ 7 w 12"/>
                  <a:gd name="T17" fmla="*/ 11 h 11"/>
                  <a:gd name="T18" fmla="*/ 10 w 12"/>
                  <a:gd name="T19" fmla="*/ 11 h 11"/>
                  <a:gd name="T20" fmla="*/ 11 w 12"/>
                  <a:gd name="T21" fmla="*/ 8 h 11"/>
                  <a:gd name="T22" fmla="*/ 12 w 12"/>
                  <a:gd name="T23" fmla="*/ 6 h 11"/>
                  <a:gd name="T24" fmla="*/ 12 w 12"/>
                  <a:gd name="T25" fmla="*/ 6 h 11"/>
                  <a:gd name="T26" fmla="*/ 11 w 12"/>
                  <a:gd name="T27" fmla="*/ 4 h 11"/>
                  <a:gd name="T28" fmla="*/ 10 w 12"/>
                  <a:gd name="T29" fmla="*/ 3 h 11"/>
                  <a:gd name="T30" fmla="*/ 10 w 12"/>
                  <a:gd name="T31" fmla="*/ 3 h 11"/>
                  <a:gd name="T32" fmla="*/ 3 w 12"/>
                  <a:gd name="T33" fmla="*/ 2 h 11"/>
                  <a:gd name="T34" fmla="*/ 3 w 12"/>
                  <a:gd name="T35" fmla="*/ 2 h 11"/>
                  <a:gd name="T36" fmla="*/ 3 w 12"/>
                  <a:gd name="T37" fmla="*/ 0 h 11"/>
                  <a:gd name="T38" fmla="*/ 2 w 12"/>
                  <a:gd name="T39" fmla="*/ 0 h 11"/>
                  <a:gd name="T40" fmla="*/ 2 w 12"/>
                  <a:gd name="T41" fmla="*/ 0 h 11"/>
                  <a:gd name="T42" fmla="*/ 0 w 12"/>
                  <a:gd name="T43" fmla="*/ 2 h 11"/>
                  <a:gd name="T44" fmla="*/ 0 w 12"/>
                  <a:gd name="T4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1">
                    <a:moveTo>
                      <a:pt x="0" y="3"/>
                    </a:moveTo>
                    <a:lnTo>
                      <a:pt x="0" y="3"/>
                    </a:lnTo>
                    <a:lnTo>
                      <a:pt x="0" y="6"/>
                    </a:lnTo>
                    <a:lnTo>
                      <a:pt x="2" y="7"/>
                    </a:lnTo>
                    <a:lnTo>
                      <a:pt x="2" y="7"/>
                    </a:lnTo>
                    <a:lnTo>
                      <a:pt x="3" y="8"/>
                    </a:lnTo>
                    <a:lnTo>
                      <a:pt x="4" y="10"/>
                    </a:lnTo>
                    <a:lnTo>
                      <a:pt x="4" y="10"/>
                    </a:lnTo>
                    <a:lnTo>
                      <a:pt x="7" y="11"/>
                    </a:lnTo>
                    <a:lnTo>
                      <a:pt x="10" y="11"/>
                    </a:lnTo>
                    <a:lnTo>
                      <a:pt x="11" y="8"/>
                    </a:lnTo>
                    <a:lnTo>
                      <a:pt x="12" y="6"/>
                    </a:lnTo>
                    <a:lnTo>
                      <a:pt x="12" y="6"/>
                    </a:lnTo>
                    <a:lnTo>
                      <a:pt x="11" y="4"/>
                    </a:lnTo>
                    <a:lnTo>
                      <a:pt x="10" y="3"/>
                    </a:lnTo>
                    <a:lnTo>
                      <a:pt x="10" y="3"/>
                    </a:lnTo>
                    <a:lnTo>
                      <a:pt x="3" y="2"/>
                    </a:lnTo>
                    <a:lnTo>
                      <a:pt x="3" y="2"/>
                    </a:lnTo>
                    <a:lnTo>
                      <a:pt x="3" y="0"/>
                    </a:lnTo>
                    <a:lnTo>
                      <a:pt x="2" y="0"/>
                    </a:lnTo>
                    <a:lnTo>
                      <a:pt x="2" y="0"/>
                    </a:lnTo>
                    <a:lnTo>
                      <a:pt x="0" y="2"/>
                    </a:lnTo>
                    <a:lnTo>
                      <a:pt x="0" y="3"/>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87" name="Freeform 152">
                <a:extLst>
                  <a:ext uri="{FF2B5EF4-FFF2-40B4-BE49-F238E27FC236}">
                    <a16:creationId xmlns:a16="http://schemas.microsoft.com/office/drawing/2014/main" id="{DE785B3A-4045-4CEC-84DF-46914800EFF5}"/>
                  </a:ext>
                </a:extLst>
              </p:cNvPr>
              <p:cNvSpPr>
                <a:spLocks/>
              </p:cNvSpPr>
              <p:nvPr/>
            </p:nvSpPr>
            <p:spPr bwMode="auto">
              <a:xfrm>
                <a:off x="4767286" y="3173542"/>
                <a:ext cx="23051" cy="21130"/>
              </a:xfrm>
              <a:custGeom>
                <a:avLst/>
                <a:gdLst>
                  <a:gd name="T0" fmla="*/ 0 w 12"/>
                  <a:gd name="T1" fmla="*/ 3 h 11"/>
                  <a:gd name="T2" fmla="*/ 0 w 12"/>
                  <a:gd name="T3" fmla="*/ 3 h 11"/>
                  <a:gd name="T4" fmla="*/ 0 w 12"/>
                  <a:gd name="T5" fmla="*/ 6 h 11"/>
                  <a:gd name="T6" fmla="*/ 2 w 12"/>
                  <a:gd name="T7" fmla="*/ 7 h 11"/>
                  <a:gd name="T8" fmla="*/ 2 w 12"/>
                  <a:gd name="T9" fmla="*/ 7 h 11"/>
                  <a:gd name="T10" fmla="*/ 3 w 12"/>
                  <a:gd name="T11" fmla="*/ 8 h 11"/>
                  <a:gd name="T12" fmla="*/ 4 w 12"/>
                  <a:gd name="T13" fmla="*/ 10 h 11"/>
                  <a:gd name="T14" fmla="*/ 4 w 12"/>
                  <a:gd name="T15" fmla="*/ 10 h 11"/>
                  <a:gd name="T16" fmla="*/ 7 w 12"/>
                  <a:gd name="T17" fmla="*/ 11 h 11"/>
                  <a:gd name="T18" fmla="*/ 10 w 12"/>
                  <a:gd name="T19" fmla="*/ 11 h 11"/>
                  <a:gd name="T20" fmla="*/ 11 w 12"/>
                  <a:gd name="T21" fmla="*/ 8 h 11"/>
                  <a:gd name="T22" fmla="*/ 12 w 12"/>
                  <a:gd name="T23" fmla="*/ 6 h 11"/>
                  <a:gd name="T24" fmla="*/ 12 w 12"/>
                  <a:gd name="T25" fmla="*/ 6 h 11"/>
                  <a:gd name="T26" fmla="*/ 11 w 12"/>
                  <a:gd name="T27" fmla="*/ 4 h 11"/>
                  <a:gd name="T28" fmla="*/ 10 w 12"/>
                  <a:gd name="T29" fmla="*/ 3 h 11"/>
                  <a:gd name="T30" fmla="*/ 10 w 12"/>
                  <a:gd name="T31" fmla="*/ 3 h 11"/>
                  <a:gd name="T32" fmla="*/ 3 w 12"/>
                  <a:gd name="T33" fmla="*/ 2 h 11"/>
                  <a:gd name="T34" fmla="*/ 3 w 12"/>
                  <a:gd name="T35" fmla="*/ 2 h 11"/>
                  <a:gd name="T36" fmla="*/ 3 w 12"/>
                  <a:gd name="T37" fmla="*/ 0 h 11"/>
                  <a:gd name="T38" fmla="*/ 2 w 12"/>
                  <a:gd name="T39" fmla="*/ 0 h 11"/>
                  <a:gd name="T40" fmla="*/ 2 w 12"/>
                  <a:gd name="T41" fmla="*/ 0 h 11"/>
                  <a:gd name="T42" fmla="*/ 0 w 12"/>
                  <a:gd name="T43" fmla="*/ 2 h 11"/>
                  <a:gd name="T44" fmla="*/ 0 w 12"/>
                  <a:gd name="T4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1">
                    <a:moveTo>
                      <a:pt x="0" y="3"/>
                    </a:moveTo>
                    <a:lnTo>
                      <a:pt x="0" y="3"/>
                    </a:lnTo>
                    <a:lnTo>
                      <a:pt x="0" y="6"/>
                    </a:lnTo>
                    <a:lnTo>
                      <a:pt x="2" y="7"/>
                    </a:lnTo>
                    <a:lnTo>
                      <a:pt x="2" y="7"/>
                    </a:lnTo>
                    <a:lnTo>
                      <a:pt x="3" y="8"/>
                    </a:lnTo>
                    <a:lnTo>
                      <a:pt x="4" y="10"/>
                    </a:lnTo>
                    <a:lnTo>
                      <a:pt x="4" y="10"/>
                    </a:lnTo>
                    <a:lnTo>
                      <a:pt x="7" y="11"/>
                    </a:lnTo>
                    <a:lnTo>
                      <a:pt x="10" y="11"/>
                    </a:lnTo>
                    <a:lnTo>
                      <a:pt x="11" y="8"/>
                    </a:lnTo>
                    <a:lnTo>
                      <a:pt x="12" y="6"/>
                    </a:lnTo>
                    <a:lnTo>
                      <a:pt x="12" y="6"/>
                    </a:lnTo>
                    <a:lnTo>
                      <a:pt x="11" y="4"/>
                    </a:lnTo>
                    <a:lnTo>
                      <a:pt x="10" y="3"/>
                    </a:lnTo>
                    <a:lnTo>
                      <a:pt x="10" y="3"/>
                    </a:lnTo>
                    <a:lnTo>
                      <a:pt x="3" y="2"/>
                    </a:lnTo>
                    <a:lnTo>
                      <a:pt x="3" y="2"/>
                    </a:lnTo>
                    <a:lnTo>
                      <a:pt x="3" y="0"/>
                    </a:lnTo>
                    <a:lnTo>
                      <a:pt x="2" y="0"/>
                    </a:lnTo>
                    <a:lnTo>
                      <a:pt x="2" y="0"/>
                    </a:lnTo>
                    <a:lnTo>
                      <a:pt x="0" y="2"/>
                    </a:lnTo>
                    <a:lnTo>
                      <a:pt x="0" y="3"/>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88" name="Freeform 153">
                <a:extLst>
                  <a:ext uri="{FF2B5EF4-FFF2-40B4-BE49-F238E27FC236}">
                    <a16:creationId xmlns:a16="http://schemas.microsoft.com/office/drawing/2014/main" id="{6761F62C-44C8-4DEE-AA17-54F59F3DAA12}"/>
                  </a:ext>
                </a:extLst>
              </p:cNvPr>
              <p:cNvSpPr>
                <a:spLocks/>
              </p:cNvSpPr>
              <p:nvPr/>
            </p:nvSpPr>
            <p:spPr bwMode="auto">
              <a:xfrm>
                <a:off x="4840282" y="3185068"/>
                <a:ext cx="23051" cy="23051"/>
              </a:xfrm>
              <a:custGeom>
                <a:avLst/>
                <a:gdLst>
                  <a:gd name="T0" fmla="*/ 0 w 12"/>
                  <a:gd name="T1" fmla="*/ 0 h 12"/>
                  <a:gd name="T2" fmla="*/ 0 w 12"/>
                  <a:gd name="T3" fmla="*/ 0 h 12"/>
                  <a:gd name="T4" fmla="*/ 0 w 12"/>
                  <a:gd name="T5" fmla="*/ 1 h 12"/>
                  <a:gd name="T6" fmla="*/ 0 w 12"/>
                  <a:gd name="T7" fmla="*/ 2 h 12"/>
                  <a:gd name="T8" fmla="*/ 1 w 12"/>
                  <a:gd name="T9" fmla="*/ 4 h 12"/>
                  <a:gd name="T10" fmla="*/ 1 w 12"/>
                  <a:gd name="T11" fmla="*/ 4 h 12"/>
                  <a:gd name="T12" fmla="*/ 2 w 12"/>
                  <a:gd name="T13" fmla="*/ 5 h 12"/>
                  <a:gd name="T14" fmla="*/ 2 w 12"/>
                  <a:gd name="T15" fmla="*/ 8 h 12"/>
                  <a:gd name="T16" fmla="*/ 2 w 12"/>
                  <a:gd name="T17" fmla="*/ 8 h 12"/>
                  <a:gd name="T18" fmla="*/ 2 w 12"/>
                  <a:gd name="T19" fmla="*/ 10 h 12"/>
                  <a:gd name="T20" fmla="*/ 5 w 12"/>
                  <a:gd name="T21" fmla="*/ 12 h 12"/>
                  <a:gd name="T22" fmla="*/ 5 w 12"/>
                  <a:gd name="T23" fmla="*/ 12 h 12"/>
                  <a:gd name="T24" fmla="*/ 8 w 12"/>
                  <a:gd name="T25" fmla="*/ 12 h 12"/>
                  <a:gd name="T26" fmla="*/ 10 w 12"/>
                  <a:gd name="T27" fmla="*/ 12 h 12"/>
                  <a:gd name="T28" fmla="*/ 10 w 12"/>
                  <a:gd name="T29" fmla="*/ 12 h 12"/>
                  <a:gd name="T30" fmla="*/ 12 w 12"/>
                  <a:gd name="T31" fmla="*/ 10 h 12"/>
                  <a:gd name="T32" fmla="*/ 12 w 12"/>
                  <a:gd name="T33" fmla="*/ 9 h 12"/>
                  <a:gd name="T34" fmla="*/ 10 w 12"/>
                  <a:gd name="T35" fmla="*/ 6 h 12"/>
                  <a:gd name="T36" fmla="*/ 10 w 12"/>
                  <a:gd name="T37" fmla="*/ 6 h 12"/>
                  <a:gd name="T38" fmla="*/ 8 w 12"/>
                  <a:gd name="T39" fmla="*/ 4 h 12"/>
                  <a:gd name="T40" fmla="*/ 8 w 12"/>
                  <a:gd name="T41" fmla="*/ 4 h 12"/>
                  <a:gd name="T42" fmla="*/ 4 w 12"/>
                  <a:gd name="T43" fmla="*/ 1 h 12"/>
                  <a:gd name="T44" fmla="*/ 4 w 12"/>
                  <a:gd name="T45" fmla="*/ 1 h 12"/>
                  <a:gd name="T46" fmla="*/ 2 w 12"/>
                  <a:gd name="T47" fmla="*/ 0 h 12"/>
                  <a:gd name="T48" fmla="*/ 0 w 12"/>
                  <a:gd name="T4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2">
                    <a:moveTo>
                      <a:pt x="0" y="0"/>
                    </a:moveTo>
                    <a:lnTo>
                      <a:pt x="0" y="0"/>
                    </a:lnTo>
                    <a:lnTo>
                      <a:pt x="0" y="1"/>
                    </a:lnTo>
                    <a:lnTo>
                      <a:pt x="0" y="2"/>
                    </a:lnTo>
                    <a:lnTo>
                      <a:pt x="1" y="4"/>
                    </a:lnTo>
                    <a:lnTo>
                      <a:pt x="1" y="4"/>
                    </a:lnTo>
                    <a:lnTo>
                      <a:pt x="2" y="5"/>
                    </a:lnTo>
                    <a:lnTo>
                      <a:pt x="2" y="8"/>
                    </a:lnTo>
                    <a:lnTo>
                      <a:pt x="2" y="8"/>
                    </a:lnTo>
                    <a:lnTo>
                      <a:pt x="2" y="10"/>
                    </a:lnTo>
                    <a:lnTo>
                      <a:pt x="5" y="12"/>
                    </a:lnTo>
                    <a:lnTo>
                      <a:pt x="5" y="12"/>
                    </a:lnTo>
                    <a:lnTo>
                      <a:pt x="8" y="12"/>
                    </a:lnTo>
                    <a:lnTo>
                      <a:pt x="10" y="12"/>
                    </a:lnTo>
                    <a:lnTo>
                      <a:pt x="10" y="12"/>
                    </a:lnTo>
                    <a:lnTo>
                      <a:pt x="12" y="10"/>
                    </a:lnTo>
                    <a:lnTo>
                      <a:pt x="12" y="9"/>
                    </a:lnTo>
                    <a:lnTo>
                      <a:pt x="10" y="6"/>
                    </a:lnTo>
                    <a:lnTo>
                      <a:pt x="10" y="6"/>
                    </a:lnTo>
                    <a:lnTo>
                      <a:pt x="8" y="4"/>
                    </a:lnTo>
                    <a:lnTo>
                      <a:pt x="8" y="4"/>
                    </a:lnTo>
                    <a:lnTo>
                      <a:pt x="4" y="1"/>
                    </a:lnTo>
                    <a:lnTo>
                      <a:pt x="4" y="1"/>
                    </a:lnTo>
                    <a:lnTo>
                      <a:pt x="2" y="0"/>
                    </a:lnTo>
                    <a:lnTo>
                      <a:pt x="0" y="0"/>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89" name="Freeform 154">
                <a:extLst>
                  <a:ext uri="{FF2B5EF4-FFF2-40B4-BE49-F238E27FC236}">
                    <a16:creationId xmlns:a16="http://schemas.microsoft.com/office/drawing/2014/main" id="{686C228A-A4BD-44C1-845B-7D743E2F83EE}"/>
                  </a:ext>
                </a:extLst>
              </p:cNvPr>
              <p:cNvSpPr>
                <a:spLocks/>
              </p:cNvSpPr>
              <p:nvPr/>
            </p:nvSpPr>
            <p:spPr bwMode="auto">
              <a:xfrm>
                <a:off x="4840282" y="3185068"/>
                <a:ext cx="23051" cy="23051"/>
              </a:xfrm>
              <a:custGeom>
                <a:avLst/>
                <a:gdLst>
                  <a:gd name="T0" fmla="*/ 0 w 12"/>
                  <a:gd name="T1" fmla="*/ 0 h 12"/>
                  <a:gd name="T2" fmla="*/ 0 w 12"/>
                  <a:gd name="T3" fmla="*/ 0 h 12"/>
                  <a:gd name="T4" fmla="*/ 0 w 12"/>
                  <a:gd name="T5" fmla="*/ 1 h 12"/>
                  <a:gd name="T6" fmla="*/ 0 w 12"/>
                  <a:gd name="T7" fmla="*/ 2 h 12"/>
                  <a:gd name="T8" fmla="*/ 1 w 12"/>
                  <a:gd name="T9" fmla="*/ 4 h 12"/>
                  <a:gd name="T10" fmla="*/ 1 w 12"/>
                  <a:gd name="T11" fmla="*/ 4 h 12"/>
                  <a:gd name="T12" fmla="*/ 2 w 12"/>
                  <a:gd name="T13" fmla="*/ 5 h 12"/>
                  <a:gd name="T14" fmla="*/ 2 w 12"/>
                  <a:gd name="T15" fmla="*/ 8 h 12"/>
                  <a:gd name="T16" fmla="*/ 2 w 12"/>
                  <a:gd name="T17" fmla="*/ 8 h 12"/>
                  <a:gd name="T18" fmla="*/ 2 w 12"/>
                  <a:gd name="T19" fmla="*/ 10 h 12"/>
                  <a:gd name="T20" fmla="*/ 5 w 12"/>
                  <a:gd name="T21" fmla="*/ 12 h 12"/>
                  <a:gd name="T22" fmla="*/ 5 w 12"/>
                  <a:gd name="T23" fmla="*/ 12 h 12"/>
                  <a:gd name="T24" fmla="*/ 8 w 12"/>
                  <a:gd name="T25" fmla="*/ 12 h 12"/>
                  <a:gd name="T26" fmla="*/ 10 w 12"/>
                  <a:gd name="T27" fmla="*/ 12 h 12"/>
                  <a:gd name="T28" fmla="*/ 10 w 12"/>
                  <a:gd name="T29" fmla="*/ 12 h 12"/>
                  <a:gd name="T30" fmla="*/ 12 w 12"/>
                  <a:gd name="T31" fmla="*/ 10 h 12"/>
                  <a:gd name="T32" fmla="*/ 12 w 12"/>
                  <a:gd name="T33" fmla="*/ 9 h 12"/>
                  <a:gd name="T34" fmla="*/ 10 w 12"/>
                  <a:gd name="T35" fmla="*/ 6 h 12"/>
                  <a:gd name="T36" fmla="*/ 10 w 12"/>
                  <a:gd name="T37" fmla="*/ 6 h 12"/>
                  <a:gd name="T38" fmla="*/ 8 w 12"/>
                  <a:gd name="T39" fmla="*/ 4 h 12"/>
                  <a:gd name="T40" fmla="*/ 8 w 12"/>
                  <a:gd name="T41" fmla="*/ 4 h 12"/>
                  <a:gd name="T42" fmla="*/ 4 w 12"/>
                  <a:gd name="T43" fmla="*/ 1 h 12"/>
                  <a:gd name="T44" fmla="*/ 4 w 12"/>
                  <a:gd name="T45" fmla="*/ 1 h 12"/>
                  <a:gd name="T46" fmla="*/ 2 w 12"/>
                  <a:gd name="T47" fmla="*/ 0 h 12"/>
                  <a:gd name="T48" fmla="*/ 0 w 12"/>
                  <a:gd name="T4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2">
                    <a:moveTo>
                      <a:pt x="0" y="0"/>
                    </a:moveTo>
                    <a:lnTo>
                      <a:pt x="0" y="0"/>
                    </a:lnTo>
                    <a:lnTo>
                      <a:pt x="0" y="1"/>
                    </a:lnTo>
                    <a:lnTo>
                      <a:pt x="0" y="2"/>
                    </a:lnTo>
                    <a:lnTo>
                      <a:pt x="1" y="4"/>
                    </a:lnTo>
                    <a:lnTo>
                      <a:pt x="1" y="4"/>
                    </a:lnTo>
                    <a:lnTo>
                      <a:pt x="2" y="5"/>
                    </a:lnTo>
                    <a:lnTo>
                      <a:pt x="2" y="8"/>
                    </a:lnTo>
                    <a:lnTo>
                      <a:pt x="2" y="8"/>
                    </a:lnTo>
                    <a:lnTo>
                      <a:pt x="2" y="10"/>
                    </a:lnTo>
                    <a:lnTo>
                      <a:pt x="5" y="12"/>
                    </a:lnTo>
                    <a:lnTo>
                      <a:pt x="5" y="12"/>
                    </a:lnTo>
                    <a:lnTo>
                      <a:pt x="8" y="12"/>
                    </a:lnTo>
                    <a:lnTo>
                      <a:pt x="10" y="12"/>
                    </a:lnTo>
                    <a:lnTo>
                      <a:pt x="10" y="12"/>
                    </a:lnTo>
                    <a:lnTo>
                      <a:pt x="12" y="10"/>
                    </a:lnTo>
                    <a:lnTo>
                      <a:pt x="12" y="9"/>
                    </a:lnTo>
                    <a:lnTo>
                      <a:pt x="10" y="6"/>
                    </a:lnTo>
                    <a:lnTo>
                      <a:pt x="10" y="6"/>
                    </a:lnTo>
                    <a:lnTo>
                      <a:pt x="8" y="4"/>
                    </a:lnTo>
                    <a:lnTo>
                      <a:pt x="8" y="4"/>
                    </a:lnTo>
                    <a:lnTo>
                      <a:pt x="4" y="1"/>
                    </a:lnTo>
                    <a:lnTo>
                      <a:pt x="4" y="1"/>
                    </a:lnTo>
                    <a:lnTo>
                      <a:pt x="2" y="0"/>
                    </a:lnTo>
                    <a:lnTo>
                      <a:pt x="0" y="0"/>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90" name="Freeform 155">
                <a:extLst>
                  <a:ext uri="{FF2B5EF4-FFF2-40B4-BE49-F238E27FC236}">
                    <a16:creationId xmlns:a16="http://schemas.microsoft.com/office/drawing/2014/main" id="{0E7CFF79-0805-4A78-8103-5BD7FC0DA04E}"/>
                  </a:ext>
                </a:extLst>
              </p:cNvPr>
              <p:cNvSpPr>
                <a:spLocks/>
              </p:cNvSpPr>
              <p:nvPr/>
            </p:nvSpPr>
            <p:spPr bwMode="auto">
              <a:xfrm>
                <a:off x="4840282" y="3140886"/>
                <a:ext cx="32656" cy="23051"/>
              </a:xfrm>
              <a:custGeom>
                <a:avLst/>
                <a:gdLst>
                  <a:gd name="T0" fmla="*/ 10 w 17"/>
                  <a:gd name="T1" fmla="*/ 11 h 12"/>
                  <a:gd name="T2" fmla="*/ 10 w 17"/>
                  <a:gd name="T3" fmla="*/ 11 h 12"/>
                  <a:gd name="T4" fmla="*/ 13 w 17"/>
                  <a:gd name="T5" fmla="*/ 8 h 12"/>
                  <a:gd name="T6" fmla="*/ 16 w 17"/>
                  <a:gd name="T7" fmla="*/ 4 h 12"/>
                  <a:gd name="T8" fmla="*/ 16 w 17"/>
                  <a:gd name="T9" fmla="*/ 4 h 12"/>
                  <a:gd name="T10" fmla="*/ 17 w 17"/>
                  <a:gd name="T11" fmla="*/ 3 h 12"/>
                  <a:gd name="T12" fmla="*/ 17 w 17"/>
                  <a:gd name="T13" fmla="*/ 2 h 12"/>
                  <a:gd name="T14" fmla="*/ 17 w 17"/>
                  <a:gd name="T15" fmla="*/ 2 h 12"/>
                  <a:gd name="T16" fmla="*/ 16 w 17"/>
                  <a:gd name="T17" fmla="*/ 2 h 12"/>
                  <a:gd name="T18" fmla="*/ 14 w 17"/>
                  <a:gd name="T19" fmla="*/ 3 h 12"/>
                  <a:gd name="T20" fmla="*/ 14 w 17"/>
                  <a:gd name="T21" fmla="*/ 3 h 12"/>
                  <a:gd name="T22" fmla="*/ 10 w 17"/>
                  <a:gd name="T23" fmla="*/ 6 h 12"/>
                  <a:gd name="T24" fmla="*/ 9 w 17"/>
                  <a:gd name="T25" fmla="*/ 6 h 12"/>
                  <a:gd name="T26" fmla="*/ 8 w 17"/>
                  <a:gd name="T27" fmla="*/ 6 h 12"/>
                  <a:gd name="T28" fmla="*/ 8 w 17"/>
                  <a:gd name="T29" fmla="*/ 6 h 12"/>
                  <a:gd name="T30" fmla="*/ 8 w 17"/>
                  <a:gd name="T31" fmla="*/ 4 h 12"/>
                  <a:gd name="T32" fmla="*/ 8 w 17"/>
                  <a:gd name="T33" fmla="*/ 3 h 12"/>
                  <a:gd name="T34" fmla="*/ 9 w 17"/>
                  <a:gd name="T35" fmla="*/ 2 h 12"/>
                  <a:gd name="T36" fmla="*/ 9 w 17"/>
                  <a:gd name="T37" fmla="*/ 2 h 12"/>
                  <a:gd name="T38" fmla="*/ 8 w 17"/>
                  <a:gd name="T39" fmla="*/ 0 h 12"/>
                  <a:gd name="T40" fmla="*/ 5 w 17"/>
                  <a:gd name="T41" fmla="*/ 0 h 12"/>
                  <a:gd name="T42" fmla="*/ 5 w 17"/>
                  <a:gd name="T43" fmla="*/ 0 h 12"/>
                  <a:gd name="T44" fmla="*/ 4 w 17"/>
                  <a:gd name="T45" fmla="*/ 2 h 12"/>
                  <a:gd name="T46" fmla="*/ 4 w 17"/>
                  <a:gd name="T47" fmla="*/ 4 h 12"/>
                  <a:gd name="T48" fmla="*/ 4 w 17"/>
                  <a:gd name="T49" fmla="*/ 4 h 12"/>
                  <a:gd name="T50" fmla="*/ 1 w 17"/>
                  <a:gd name="T51" fmla="*/ 8 h 12"/>
                  <a:gd name="T52" fmla="*/ 1 w 17"/>
                  <a:gd name="T53" fmla="*/ 8 h 12"/>
                  <a:gd name="T54" fmla="*/ 0 w 17"/>
                  <a:gd name="T55" fmla="*/ 8 h 12"/>
                  <a:gd name="T56" fmla="*/ 0 w 17"/>
                  <a:gd name="T57" fmla="*/ 10 h 12"/>
                  <a:gd name="T58" fmla="*/ 0 w 17"/>
                  <a:gd name="T59" fmla="*/ 10 h 12"/>
                  <a:gd name="T60" fmla="*/ 1 w 17"/>
                  <a:gd name="T61" fmla="*/ 12 h 12"/>
                  <a:gd name="T62" fmla="*/ 4 w 17"/>
                  <a:gd name="T63" fmla="*/ 12 h 12"/>
                  <a:gd name="T64" fmla="*/ 4 w 17"/>
                  <a:gd name="T65" fmla="*/ 12 h 12"/>
                  <a:gd name="T66" fmla="*/ 5 w 17"/>
                  <a:gd name="T67" fmla="*/ 11 h 12"/>
                  <a:gd name="T68" fmla="*/ 6 w 17"/>
                  <a:gd name="T69" fmla="*/ 11 h 12"/>
                  <a:gd name="T70" fmla="*/ 6 w 17"/>
                  <a:gd name="T71" fmla="*/ 11 h 12"/>
                  <a:gd name="T72" fmla="*/ 10 w 17"/>
                  <a:gd name="T73"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12">
                    <a:moveTo>
                      <a:pt x="10" y="11"/>
                    </a:moveTo>
                    <a:lnTo>
                      <a:pt x="10" y="11"/>
                    </a:lnTo>
                    <a:lnTo>
                      <a:pt x="13" y="8"/>
                    </a:lnTo>
                    <a:lnTo>
                      <a:pt x="16" y="4"/>
                    </a:lnTo>
                    <a:lnTo>
                      <a:pt x="16" y="4"/>
                    </a:lnTo>
                    <a:lnTo>
                      <a:pt x="17" y="3"/>
                    </a:lnTo>
                    <a:lnTo>
                      <a:pt x="17" y="2"/>
                    </a:lnTo>
                    <a:lnTo>
                      <a:pt x="17" y="2"/>
                    </a:lnTo>
                    <a:lnTo>
                      <a:pt x="16" y="2"/>
                    </a:lnTo>
                    <a:lnTo>
                      <a:pt x="14" y="3"/>
                    </a:lnTo>
                    <a:lnTo>
                      <a:pt x="14" y="3"/>
                    </a:lnTo>
                    <a:lnTo>
                      <a:pt x="10" y="6"/>
                    </a:lnTo>
                    <a:lnTo>
                      <a:pt x="9" y="6"/>
                    </a:lnTo>
                    <a:lnTo>
                      <a:pt x="8" y="6"/>
                    </a:lnTo>
                    <a:lnTo>
                      <a:pt x="8" y="6"/>
                    </a:lnTo>
                    <a:lnTo>
                      <a:pt x="8" y="4"/>
                    </a:lnTo>
                    <a:lnTo>
                      <a:pt x="8" y="3"/>
                    </a:lnTo>
                    <a:lnTo>
                      <a:pt x="9" y="2"/>
                    </a:lnTo>
                    <a:lnTo>
                      <a:pt x="9" y="2"/>
                    </a:lnTo>
                    <a:lnTo>
                      <a:pt x="8" y="0"/>
                    </a:lnTo>
                    <a:lnTo>
                      <a:pt x="5" y="0"/>
                    </a:lnTo>
                    <a:lnTo>
                      <a:pt x="5" y="0"/>
                    </a:lnTo>
                    <a:lnTo>
                      <a:pt x="4" y="2"/>
                    </a:lnTo>
                    <a:lnTo>
                      <a:pt x="4" y="4"/>
                    </a:lnTo>
                    <a:lnTo>
                      <a:pt x="4" y="4"/>
                    </a:lnTo>
                    <a:lnTo>
                      <a:pt x="1" y="8"/>
                    </a:lnTo>
                    <a:lnTo>
                      <a:pt x="1" y="8"/>
                    </a:lnTo>
                    <a:lnTo>
                      <a:pt x="0" y="8"/>
                    </a:lnTo>
                    <a:lnTo>
                      <a:pt x="0" y="10"/>
                    </a:lnTo>
                    <a:lnTo>
                      <a:pt x="0" y="10"/>
                    </a:lnTo>
                    <a:lnTo>
                      <a:pt x="1" y="12"/>
                    </a:lnTo>
                    <a:lnTo>
                      <a:pt x="4" y="12"/>
                    </a:lnTo>
                    <a:lnTo>
                      <a:pt x="4" y="12"/>
                    </a:lnTo>
                    <a:lnTo>
                      <a:pt x="5" y="11"/>
                    </a:lnTo>
                    <a:lnTo>
                      <a:pt x="6" y="11"/>
                    </a:lnTo>
                    <a:lnTo>
                      <a:pt x="6" y="11"/>
                    </a:lnTo>
                    <a:lnTo>
                      <a:pt x="10" y="11"/>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91" name="Freeform 156">
                <a:extLst>
                  <a:ext uri="{FF2B5EF4-FFF2-40B4-BE49-F238E27FC236}">
                    <a16:creationId xmlns:a16="http://schemas.microsoft.com/office/drawing/2014/main" id="{9470B489-77C9-4247-9069-EEC4E50CD0A5}"/>
                  </a:ext>
                </a:extLst>
              </p:cNvPr>
              <p:cNvSpPr>
                <a:spLocks/>
              </p:cNvSpPr>
              <p:nvPr/>
            </p:nvSpPr>
            <p:spPr bwMode="auto">
              <a:xfrm>
                <a:off x="4840282" y="3140886"/>
                <a:ext cx="32656" cy="23051"/>
              </a:xfrm>
              <a:custGeom>
                <a:avLst/>
                <a:gdLst>
                  <a:gd name="T0" fmla="*/ 10 w 17"/>
                  <a:gd name="T1" fmla="*/ 11 h 12"/>
                  <a:gd name="T2" fmla="*/ 10 w 17"/>
                  <a:gd name="T3" fmla="*/ 11 h 12"/>
                  <a:gd name="T4" fmla="*/ 13 w 17"/>
                  <a:gd name="T5" fmla="*/ 8 h 12"/>
                  <a:gd name="T6" fmla="*/ 16 w 17"/>
                  <a:gd name="T7" fmla="*/ 4 h 12"/>
                  <a:gd name="T8" fmla="*/ 16 w 17"/>
                  <a:gd name="T9" fmla="*/ 4 h 12"/>
                  <a:gd name="T10" fmla="*/ 17 w 17"/>
                  <a:gd name="T11" fmla="*/ 3 h 12"/>
                  <a:gd name="T12" fmla="*/ 17 w 17"/>
                  <a:gd name="T13" fmla="*/ 2 h 12"/>
                  <a:gd name="T14" fmla="*/ 17 w 17"/>
                  <a:gd name="T15" fmla="*/ 2 h 12"/>
                  <a:gd name="T16" fmla="*/ 16 w 17"/>
                  <a:gd name="T17" fmla="*/ 2 h 12"/>
                  <a:gd name="T18" fmla="*/ 14 w 17"/>
                  <a:gd name="T19" fmla="*/ 3 h 12"/>
                  <a:gd name="T20" fmla="*/ 14 w 17"/>
                  <a:gd name="T21" fmla="*/ 3 h 12"/>
                  <a:gd name="T22" fmla="*/ 10 w 17"/>
                  <a:gd name="T23" fmla="*/ 6 h 12"/>
                  <a:gd name="T24" fmla="*/ 9 w 17"/>
                  <a:gd name="T25" fmla="*/ 6 h 12"/>
                  <a:gd name="T26" fmla="*/ 8 w 17"/>
                  <a:gd name="T27" fmla="*/ 6 h 12"/>
                  <a:gd name="T28" fmla="*/ 8 w 17"/>
                  <a:gd name="T29" fmla="*/ 6 h 12"/>
                  <a:gd name="T30" fmla="*/ 8 w 17"/>
                  <a:gd name="T31" fmla="*/ 4 h 12"/>
                  <a:gd name="T32" fmla="*/ 8 w 17"/>
                  <a:gd name="T33" fmla="*/ 3 h 12"/>
                  <a:gd name="T34" fmla="*/ 9 w 17"/>
                  <a:gd name="T35" fmla="*/ 2 h 12"/>
                  <a:gd name="T36" fmla="*/ 9 w 17"/>
                  <a:gd name="T37" fmla="*/ 2 h 12"/>
                  <a:gd name="T38" fmla="*/ 8 w 17"/>
                  <a:gd name="T39" fmla="*/ 0 h 12"/>
                  <a:gd name="T40" fmla="*/ 5 w 17"/>
                  <a:gd name="T41" fmla="*/ 0 h 12"/>
                  <a:gd name="T42" fmla="*/ 5 w 17"/>
                  <a:gd name="T43" fmla="*/ 0 h 12"/>
                  <a:gd name="T44" fmla="*/ 4 w 17"/>
                  <a:gd name="T45" fmla="*/ 2 h 12"/>
                  <a:gd name="T46" fmla="*/ 4 w 17"/>
                  <a:gd name="T47" fmla="*/ 4 h 12"/>
                  <a:gd name="T48" fmla="*/ 4 w 17"/>
                  <a:gd name="T49" fmla="*/ 4 h 12"/>
                  <a:gd name="T50" fmla="*/ 1 w 17"/>
                  <a:gd name="T51" fmla="*/ 8 h 12"/>
                  <a:gd name="T52" fmla="*/ 1 w 17"/>
                  <a:gd name="T53" fmla="*/ 8 h 12"/>
                  <a:gd name="T54" fmla="*/ 0 w 17"/>
                  <a:gd name="T55" fmla="*/ 8 h 12"/>
                  <a:gd name="T56" fmla="*/ 0 w 17"/>
                  <a:gd name="T57" fmla="*/ 10 h 12"/>
                  <a:gd name="T58" fmla="*/ 0 w 17"/>
                  <a:gd name="T59" fmla="*/ 10 h 12"/>
                  <a:gd name="T60" fmla="*/ 1 w 17"/>
                  <a:gd name="T61" fmla="*/ 12 h 12"/>
                  <a:gd name="T62" fmla="*/ 4 w 17"/>
                  <a:gd name="T63" fmla="*/ 12 h 12"/>
                  <a:gd name="T64" fmla="*/ 4 w 17"/>
                  <a:gd name="T65" fmla="*/ 12 h 12"/>
                  <a:gd name="T66" fmla="*/ 5 w 17"/>
                  <a:gd name="T67" fmla="*/ 11 h 12"/>
                  <a:gd name="T68" fmla="*/ 6 w 17"/>
                  <a:gd name="T69" fmla="*/ 11 h 12"/>
                  <a:gd name="T70" fmla="*/ 6 w 17"/>
                  <a:gd name="T71" fmla="*/ 11 h 12"/>
                  <a:gd name="T72" fmla="*/ 10 w 17"/>
                  <a:gd name="T73"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12">
                    <a:moveTo>
                      <a:pt x="10" y="11"/>
                    </a:moveTo>
                    <a:lnTo>
                      <a:pt x="10" y="11"/>
                    </a:lnTo>
                    <a:lnTo>
                      <a:pt x="13" y="8"/>
                    </a:lnTo>
                    <a:lnTo>
                      <a:pt x="16" y="4"/>
                    </a:lnTo>
                    <a:lnTo>
                      <a:pt x="16" y="4"/>
                    </a:lnTo>
                    <a:lnTo>
                      <a:pt x="17" y="3"/>
                    </a:lnTo>
                    <a:lnTo>
                      <a:pt x="17" y="2"/>
                    </a:lnTo>
                    <a:lnTo>
                      <a:pt x="17" y="2"/>
                    </a:lnTo>
                    <a:lnTo>
                      <a:pt x="16" y="2"/>
                    </a:lnTo>
                    <a:lnTo>
                      <a:pt x="14" y="3"/>
                    </a:lnTo>
                    <a:lnTo>
                      <a:pt x="14" y="3"/>
                    </a:lnTo>
                    <a:lnTo>
                      <a:pt x="10" y="6"/>
                    </a:lnTo>
                    <a:lnTo>
                      <a:pt x="9" y="6"/>
                    </a:lnTo>
                    <a:lnTo>
                      <a:pt x="8" y="6"/>
                    </a:lnTo>
                    <a:lnTo>
                      <a:pt x="8" y="6"/>
                    </a:lnTo>
                    <a:lnTo>
                      <a:pt x="8" y="4"/>
                    </a:lnTo>
                    <a:lnTo>
                      <a:pt x="8" y="3"/>
                    </a:lnTo>
                    <a:lnTo>
                      <a:pt x="9" y="2"/>
                    </a:lnTo>
                    <a:lnTo>
                      <a:pt x="9" y="2"/>
                    </a:lnTo>
                    <a:lnTo>
                      <a:pt x="8" y="0"/>
                    </a:lnTo>
                    <a:lnTo>
                      <a:pt x="5" y="0"/>
                    </a:lnTo>
                    <a:lnTo>
                      <a:pt x="5" y="0"/>
                    </a:lnTo>
                    <a:lnTo>
                      <a:pt x="4" y="2"/>
                    </a:lnTo>
                    <a:lnTo>
                      <a:pt x="4" y="4"/>
                    </a:lnTo>
                    <a:lnTo>
                      <a:pt x="4" y="4"/>
                    </a:lnTo>
                    <a:lnTo>
                      <a:pt x="1" y="8"/>
                    </a:lnTo>
                    <a:lnTo>
                      <a:pt x="1" y="8"/>
                    </a:lnTo>
                    <a:lnTo>
                      <a:pt x="0" y="8"/>
                    </a:lnTo>
                    <a:lnTo>
                      <a:pt x="0" y="10"/>
                    </a:lnTo>
                    <a:lnTo>
                      <a:pt x="0" y="10"/>
                    </a:lnTo>
                    <a:lnTo>
                      <a:pt x="1" y="12"/>
                    </a:lnTo>
                    <a:lnTo>
                      <a:pt x="4" y="12"/>
                    </a:lnTo>
                    <a:lnTo>
                      <a:pt x="4" y="12"/>
                    </a:lnTo>
                    <a:lnTo>
                      <a:pt x="5" y="11"/>
                    </a:lnTo>
                    <a:lnTo>
                      <a:pt x="6" y="11"/>
                    </a:lnTo>
                    <a:lnTo>
                      <a:pt x="6" y="11"/>
                    </a:lnTo>
                    <a:lnTo>
                      <a:pt x="10" y="11"/>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92" name="Freeform 157">
                <a:extLst>
                  <a:ext uri="{FF2B5EF4-FFF2-40B4-BE49-F238E27FC236}">
                    <a16:creationId xmlns:a16="http://schemas.microsoft.com/office/drawing/2014/main" id="{E1129EC1-CFDB-4A87-959D-2C0E3E634DBD}"/>
                  </a:ext>
                </a:extLst>
              </p:cNvPr>
              <p:cNvSpPr>
                <a:spLocks/>
              </p:cNvSpPr>
              <p:nvPr/>
            </p:nvSpPr>
            <p:spPr bwMode="auto">
              <a:xfrm>
                <a:off x="4774969" y="3133202"/>
                <a:ext cx="34577" cy="26893"/>
              </a:xfrm>
              <a:custGeom>
                <a:avLst/>
                <a:gdLst>
                  <a:gd name="T0" fmla="*/ 15 w 18"/>
                  <a:gd name="T1" fmla="*/ 6 h 14"/>
                  <a:gd name="T2" fmla="*/ 15 w 18"/>
                  <a:gd name="T3" fmla="*/ 6 h 14"/>
                  <a:gd name="T4" fmla="*/ 11 w 18"/>
                  <a:gd name="T5" fmla="*/ 3 h 14"/>
                  <a:gd name="T6" fmla="*/ 11 w 18"/>
                  <a:gd name="T7" fmla="*/ 3 h 14"/>
                  <a:gd name="T8" fmla="*/ 7 w 18"/>
                  <a:gd name="T9" fmla="*/ 2 h 14"/>
                  <a:gd name="T10" fmla="*/ 7 w 18"/>
                  <a:gd name="T11" fmla="*/ 2 h 14"/>
                  <a:gd name="T12" fmla="*/ 6 w 18"/>
                  <a:gd name="T13" fmla="*/ 0 h 14"/>
                  <a:gd name="T14" fmla="*/ 3 w 18"/>
                  <a:gd name="T15" fmla="*/ 0 h 14"/>
                  <a:gd name="T16" fmla="*/ 3 w 18"/>
                  <a:gd name="T17" fmla="*/ 0 h 14"/>
                  <a:gd name="T18" fmla="*/ 2 w 18"/>
                  <a:gd name="T19" fmla="*/ 0 h 14"/>
                  <a:gd name="T20" fmla="*/ 0 w 18"/>
                  <a:gd name="T21" fmla="*/ 2 h 14"/>
                  <a:gd name="T22" fmla="*/ 0 w 18"/>
                  <a:gd name="T23" fmla="*/ 2 h 14"/>
                  <a:gd name="T24" fmla="*/ 2 w 18"/>
                  <a:gd name="T25" fmla="*/ 4 h 14"/>
                  <a:gd name="T26" fmla="*/ 3 w 18"/>
                  <a:gd name="T27" fmla="*/ 6 h 14"/>
                  <a:gd name="T28" fmla="*/ 3 w 18"/>
                  <a:gd name="T29" fmla="*/ 6 h 14"/>
                  <a:gd name="T30" fmla="*/ 3 w 18"/>
                  <a:gd name="T31" fmla="*/ 8 h 14"/>
                  <a:gd name="T32" fmla="*/ 3 w 18"/>
                  <a:gd name="T33" fmla="*/ 10 h 14"/>
                  <a:gd name="T34" fmla="*/ 3 w 18"/>
                  <a:gd name="T35" fmla="*/ 10 h 14"/>
                  <a:gd name="T36" fmla="*/ 4 w 18"/>
                  <a:gd name="T37" fmla="*/ 11 h 14"/>
                  <a:gd name="T38" fmla="*/ 4 w 18"/>
                  <a:gd name="T39" fmla="*/ 11 h 14"/>
                  <a:gd name="T40" fmla="*/ 6 w 18"/>
                  <a:gd name="T41" fmla="*/ 11 h 14"/>
                  <a:gd name="T42" fmla="*/ 7 w 18"/>
                  <a:gd name="T43" fmla="*/ 10 h 14"/>
                  <a:gd name="T44" fmla="*/ 7 w 18"/>
                  <a:gd name="T45" fmla="*/ 10 h 14"/>
                  <a:gd name="T46" fmla="*/ 10 w 18"/>
                  <a:gd name="T47" fmla="*/ 8 h 14"/>
                  <a:gd name="T48" fmla="*/ 11 w 18"/>
                  <a:gd name="T49" fmla="*/ 11 h 14"/>
                  <a:gd name="T50" fmla="*/ 11 w 18"/>
                  <a:gd name="T51" fmla="*/ 11 h 14"/>
                  <a:gd name="T52" fmla="*/ 14 w 18"/>
                  <a:gd name="T53" fmla="*/ 12 h 14"/>
                  <a:gd name="T54" fmla="*/ 16 w 18"/>
                  <a:gd name="T55" fmla="*/ 14 h 14"/>
                  <a:gd name="T56" fmla="*/ 18 w 18"/>
                  <a:gd name="T57" fmla="*/ 12 h 14"/>
                  <a:gd name="T58" fmla="*/ 18 w 18"/>
                  <a:gd name="T59" fmla="*/ 12 h 14"/>
                  <a:gd name="T60" fmla="*/ 18 w 18"/>
                  <a:gd name="T61" fmla="*/ 11 h 14"/>
                  <a:gd name="T62" fmla="*/ 16 w 18"/>
                  <a:gd name="T63" fmla="*/ 10 h 14"/>
                  <a:gd name="T64" fmla="*/ 15 w 18"/>
                  <a:gd name="T65"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 h="14">
                    <a:moveTo>
                      <a:pt x="15" y="6"/>
                    </a:moveTo>
                    <a:lnTo>
                      <a:pt x="15" y="6"/>
                    </a:lnTo>
                    <a:lnTo>
                      <a:pt x="11" y="3"/>
                    </a:lnTo>
                    <a:lnTo>
                      <a:pt x="11" y="3"/>
                    </a:lnTo>
                    <a:lnTo>
                      <a:pt x="7" y="2"/>
                    </a:lnTo>
                    <a:lnTo>
                      <a:pt x="7" y="2"/>
                    </a:lnTo>
                    <a:lnTo>
                      <a:pt x="6" y="0"/>
                    </a:lnTo>
                    <a:lnTo>
                      <a:pt x="3" y="0"/>
                    </a:lnTo>
                    <a:lnTo>
                      <a:pt x="3" y="0"/>
                    </a:lnTo>
                    <a:lnTo>
                      <a:pt x="2" y="0"/>
                    </a:lnTo>
                    <a:lnTo>
                      <a:pt x="0" y="2"/>
                    </a:lnTo>
                    <a:lnTo>
                      <a:pt x="0" y="2"/>
                    </a:lnTo>
                    <a:lnTo>
                      <a:pt x="2" y="4"/>
                    </a:lnTo>
                    <a:lnTo>
                      <a:pt x="3" y="6"/>
                    </a:lnTo>
                    <a:lnTo>
                      <a:pt x="3" y="6"/>
                    </a:lnTo>
                    <a:lnTo>
                      <a:pt x="3" y="8"/>
                    </a:lnTo>
                    <a:lnTo>
                      <a:pt x="3" y="10"/>
                    </a:lnTo>
                    <a:lnTo>
                      <a:pt x="3" y="10"/>
                    </a:lnTo>
                    <a:lnTo>
                      <a:pt x="4" y="11"/>
                    </a:lnTo>
                    <a:lnTo>
                      <a:pt x="4" y="11"/>
                    </a:lnTo>
                    <a:lnTo>
                      <a:pt x="6" y="11"/>
                    </a:lnTo>
                    <a:lnTo>
                      <a:pt x="7" y="10"/>
                    </a:lnTo>
                    <a:lnTo>
                      <a:pt x="7" y="10"/>
                    </a:lnTo>
                    <a:lnTo>
                      <a:pt x="10" y="8"/>
                    </a:lnTo>
                    <a:lnTo>
                      <a:pt x="11" y="11"/>
                    </a:lnTo>
                    <a:lnTo>
                      <a:pt x="11" y="11"/>
                    </a:lnTo>
                    <a:lnTo>
                      <a:pt x="14" y="12"/>
                    </a:lnTo>
                    <a:lnTo>
                      <a:pt x="16" y="14"/>
                    </a:lnTo>
                    <a:lnTo>
                      <a:pt x="18" y="12"/>
                    </a:lnTo>
                    <a:lnTo>
                      <a:pt x="18" y="12"/>
                    </a:lnTo>
                    <a:lnTo>
                      <a:pt x="18" y="11"/>
                    </a:lnTo>
                    <a:lnTo>
                      <a:pt x="16" y="10"/>
                    </a:lnTo>
                    <a:lnTo>
                      <a:pt x="15" y="6"/>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93" name="Freeform 158">
                <a:extLst>
                  <a:ext uri="{FF2B5EF4-FFF2-40B4-BE49-F238E27FC236}">
                    <a16:creationId xmlns:a16="http://schemas.microsoft.com/office/drawing/2014/main" id="{CD9F70E1-7DCF-43A0-91B0-7C1121236C17}"/>
                  </a:ext>
                </a:extLst>
              </p:cNvPr>
              <p:cNvSpPr>
                <a:spLocks/>
              </p:cNvSpPr>
              <p:nvPr/>
            </p:nvSpPr>
            <p:spPr bwMode="auto">
              <a:xfrm>
                <a:off x="4774969" y="3133202"/>
                <a:ext cx="34577" cy="26893"/>
              </a:xfrm>
              <a:custGeom>
                <a:avLst/>
                <a:gdLst>
                  <a:gd name="T0" fmla="*/ 15 w 18"/>
                  <a:gd name="T1" fmla="*/ 6 h 14"/>
                  <a:gd name="T2" fmla="*/ 15 w 18"/>
                  <a:gd name="T3" fmla="*/ 6 h 14"/>
                  <a:gd name="T4" fmla="*/ 11 w 18"/>
                  <a:gd name="T5" fmla="*/ 3 h 14"/>
                  <a:gd name="T6" fmla="*/ 11 w 18"/>
                  <a:gd name="T7" fmla="*/ 3 h 14"/>
                  <a:gd name="T8" fmla="*/ 7 w 18"/>
                  <a:gd name="T9" fmla="*/ 2 h 14"/>
                  <a:gd name="T10" fmla="*/ 7 w 18"/>
                  <a:gd name="T11" fmla="*/ 2 h 14"/>
                  <a:gd name="T12" fmla="*/ 6 w 18"/>
                  <a:gd name="T13" fmla="*/ 0 h 14"/>
                  <a:gd name="T14" fmla="*/ 3 w 18"/>
                  <a:gd name="T15" fmla="*/ 0 h 14"/>
                  <a:gd name="T16" fmla="*/ 3 w 18"/>
                  <a:gd name="T17" fmla="*/ 0 h 14"/>
                  <a:gd name="T18" fmla="*/ 2 w 18"/>
                  <a:gd name="T19" fmla="*/ 0 h 14"/>
                  <a:gd name="T20" fmla="*/ 0 w 18"/>
                  <a:gd name="T21" fmla="*/ 2 h 14"/>
                  <a:gd name="T22" fmla="*/ 0 w 18"/>
                  <a:gd name="T23" fmla="*/ 2 h 14"/>
                  <a:gd name="T24" fmla="*/ 2 w 18"/>
                  <a:gd name="T25" fmla="*/ 4 h 14"/>
                  <a:gd name="T26" fmla="*/ 3 w 18"/>
                  <a:gd name="T27" fmla="*/ 6 h 14"/>
                  <a:gd name="T28" fmla="*/ 3 w 18"/>
                  <a:gd name="T29" fmla="*/ 6 h 14"/>
                  <a:gd name="T30" fmla="*/ 3 w 18"/>
                  <a:gd name="T31" fmla="*/ 8 h 14"/>
                  <a:gd name="T32" fmla="*/ 3 w 18"/>
                  <a:gd name="T33" fmla="*/ 10 h 14"/>
                  <a:gd name="T34" fmla="*/ 3 w 18"/>
                  <a:gd name="T35" fmla="*/ 10 h 14"/>
                  <a:gd name="T36" fmla="*/ 4 w 18"/>
                  <a:gd name="T37" fmla="*/ 11 h 14"/>
                  <a:gd name="T38" fmla="*/ 4 w 18"/>
                  <a:gd name="T39" fmla="*/ 11 h 14"/>
                  <a:gd name="T40" fmla="*/ 6 w 18"/>
                  <a:gd name="T41" fmla="*/ 11 h 14"/>
                  <a:gd name="T42" fmla="*/ 7 w 18"/>
                  <a:gd name="T43" fmla="*/ 10 h 14"/>
                  <a:gd name="T44" fmla="*/ 7 w 18"/>
                  <a:gd name="T45" fmla="*/ 10 h 14"/>
                  <a:gd name="T46" fmla="*/ 10 w 18"/>
                  <a:gd name="T47" fmla="*/ 8 h 14"/>
                  <a:gd name="T48" fmla="*/ 11 w 18"/>
                  <a:gd name="T49" fmla="*/ 11 h 14"/>
                  <a:gd name="T50" fmla="*/ 11 w 18"/>
                  <a:gd name="T51" fmla="*/ 11 h 14"/>
                  <a:gd name="T52" fmla="*/ 14 w 18"/>
                  <a:gd name="T53" fmla="*/ 12 h 14"/>
                  <a:gd name="T54" fmla="*/ 16 w 18"/>
                  <a:gd name="T55" fmla="*/ 14 h 14"/>
                  <a:gd name="T56" fmla="*/ 18 w 18"/>
                  <a:gd name="T57" fmla="*/ 12 h 14"/>
                  <a:gd name="T58" fmla="*/ 18 w 18"/>
                  <a:gd name="T59" fmla="*/ 12 h 14"/>
                  <a:gd name="T60" fmla="*/ 18 w 18"/>
                  <a:gd name="T61" fmla="*/ 11 h 14"/>
                  <a:gd name="T62" fmla="*/ 16 w 18"/>
                  <a:gd name="T63" fmla="*/ 10 h 14"/>
                  <a:gd name="T64" fmla="*/ 15 w 18"/>
                  <a:gd name="T65"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 h="14">
                    <a:moveTo>
                      <a:pt x="15" y="6"/>
                    </a:moveTo>
                    <a:lnTo>
                      <a:pt x="15" y="6"/>
                    </a:lnTo>
                    <a:lnTo>
                      <a:pt x="11" y="3"/>
                    </a:lnTo>
                    <a:lnTo>
                      <a:pt x="11" y="3"/>
                    </a:lnTo>
                    <a:lnTo>
                      <a:pt x="7" y="2"/>
                    </a:lnTo>
                    <a:lnTo>
                      <a:pt x="7" y="2"/>
                    </a:lnTo>
                    <a:lnTo>
                      <a:pt x="6" y="0"/>
                    </a:lnTo>
                    <a:lnTo>
                      <a:pt x="3" y="0"/>
                    </a:lnTo>
                    <a:lnTo>
                      <a:pt x="3" y="0"/>
                    </a:lnTo>
                    <a:lnTo>
                      <a:pt x="2" y="0"/>
                    </a:lnTo>
                    <a:lnTo>
                      <a:pt x="0" y="2"/>
                    </a:lnTo>
                    <a:lnTo>
                      <a:pt x="0" y="2"/>
                    </a:lnTo>
                    <a:lnTo>
                      <a:pt x="2" y="4"/>
                    </a:lnTo>
                    <a:lnTo>
                      <a:pt x="3" y="6"/>
                    </a:lnTo>
                    <a:lnTo>
                      <a:pt x="3" y="6"/>
                    </a:lnTo>
                    <a:lnTo>
                      <a:pt x="3" y="8"/>
                    </a:lnTo>
                    <a:lnTo>
                      <a:pt x="3" y="10"/>
                    </a:lnTo>
                    <a:lnTo>
                      <a:pt x="3" y="10"/>
                    </a:lnTo>
                    <a:lnTo>
                      <a:pt x="4" y="11"/>
                    </a:lnTo>
                    <a:lnTo>
                      <a:pt x="4" y="11"/>
                    </a:lnTo>
                    <a:lnTo>
                      <a:pt x="6" y="11"/>
                    </a:lnTo>
                    <a:lnTo>
                      <a:pt x="7" y="10"/>
                    </a:lnTo>
                    <a:lnTo>
                      <a:pt x="7" y="10"/>
                    </a:lnTo>
                    <a:lnTo>
                      <a:pt x="10" y="8"/>
                    </a:lnTo>
                    <a:lnTo>
                      <a:pt x="11" y="11"/>
                    </a:lnTo>
                    <a:lnTo>
                      <a:pt x="11" y="11"/>
                    </a:lnTo>
                    <a:lnTo>
                      <a:pt x="14" y="12"/>
                    </a:lnTo>
                    <a:lnTo>
                      <a:pt x="16" y="14"/>
                    </a:lnTo>
                    <a:lnTo>
                      <a:pt x="18" y="12"/>
                    </a:lnTo>
                    <a:lnTo>
                      <a:pt x="18" y="12"/>
                    </a:lnTo>
                    <a:lnTo>
                      <a:pt x="18" y="11"/>
                    </a:lnTo>
                    <a:lnTo>
                      <a:pt x="16" y="10"/>
                    </a:lnTo>
                    <a:lnTo>
                      <a:pt x="15" y="6"/>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94" name="Freeform 159">
                <a:extLst>
                  <a:ext uri="{FF2B5EF4-FFF2-40B4-BE49-F238E27FC236}">
                    <a16:creationId xmlns:a16="http://schemas.microsoft.com/office/drawing/2014/main" id="{F80360FC-D66B-4907-81DB-56F66118A923}"/>
                  </a:ext>
                </a:extLst>
              </p:cNvPr>
              <p:cNvSpPr>
                <a:spLocks/>
              </p:cNvSpPr>
              <p:nvPr/>
            </p:nvSpPr>
            <p:spPr bwMode="auto">
              <a:xfrm>
                <a:off x="4817230" y="3160096"/>
                <a:ext cx="9605" cy="11526"/>
              </a:xfrm>
              <a:custGeom>
                <a:avLst/>
                <a:gdLst>
                  <a:gd name="T0" fmla="*/ 0 w 5"/>
                  <a:gd name="T1" fmla="*/ 4 h 6"/>
                  <a:gd name="T2" fmla="*/ 0 w 5"/>
                  <a:gd name="T3" fmla="*/ 4 h 6"/>
                  <a:gd name="T4" fmla="*/ 2 w 5"/>
                  <a:gd name="T5" fmla="*/ 6 h 6"/>
                  <a:gd name="T6" fmla="*/ 4 w 5"/>
                  <a:gd name="T7" fmla="*/ 6 h 6"/>
                  <a:gd name="T8" fmla="*/ 5 w 5"/>
                  <a:gd name="T9" fmla="*/ 5 h 6"/>
                  <a:gd name="T10" fmla="*/ 5 w 5"/>
                  <a:gd name="T11" fmla="*/ 5 h 6"/>
                  <a:gd name="T12" fmla="*/ 5 w 5"/>
                  <a:gd name="T13" fmla="*/ 1 h 6"/>
                  <a:gd name="T14" fmla="*/ 4 w 5"/>
                  <a:gd name="T15" fmla="*/ 0 h 6"/>
                  <a:gd name="T16" fmla="*/ 2 w 5"/>
                  <a:gd name="T17" fmla="*/ 0 h 6"/>
                  <a:gd name="T18" fmla="*/ 2 w 5"/>
                  <a:gd name="T19" fmla="*/ 0 h 6"/>
                  <a:gd name="T20" fmla="*/ 1 w 5"/>
                  <a:gd name="T21" fmla="*/ 0 h 6"/>
                  <a:gd name="T22" fmla="*/ 0 w 5"/>
                  <a:gd name="T23" fmla="*/ 1 h 6"/>
                  <a:gd name="T24" fmla="*/ 0 w 5"/>
                  <a:gd name="T25" fmla="*/ 1 h 6"/>
                  <a:gd name="T26" fmla="*/ 0 w 5"/>
                  <a:gd name="T2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6">
                    <a:moveTo>
                      <a:pt x="0" y="4"/>
                    </a:moveTo>
                    <a:lnTo>
                      <a:pt x="0" y="4"/>
                    </a:lnTo>
                    <a:lnTo>
                      <a:pt x="2" y="6"/>
                    </a:lnTo>
                    <a:lnTo>
                      <a:pt x="4" y="6"/>
                    </a:lnTo>
                    <a:lnTo>
                      <a:pt x="5" y="5"/>
                    </a:lnTo>
                    <a:lnTo>
                      <a:pt x="5" y="5"/>
                    </a:lnTo>
                    <a:lnTo>
                      <a:pt x="5" y="1"/>
                    </a:lnTo>
                    <a:lnTo>
                      <a:pt x="4" y="0"/>
                    </a:lnTo>
                    <a:lnTo>
                      <a:pt x="2" y="0"/>
                    </a:lnTo>
                    <a:lnTo>
                      <a:pt x="2" y="0"/>
                    </a:lnTo>
                    <a:lnTo>
                      <a:pt x="1" y="0"/>
                    </a:lnTo>
                    <a:lnTo>
                      <a:pt x="0" y="1"/>
                    </a:lnTo>
                    <a:lnTo>
                      <a:pt x="0" y="1"/>
                    </a:lnTo>
                    <a:lnTo>
                      <a:pt x="0" y="4"/>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95" name="Freeform 160">
                <a:extLst>
                  <a:ext uri="{FF2B5EF4-FFF2-40B4-BE49-F238E27FC236}">
                    <a16:creationId xmlns:a16="http://schemas.microsoft.com/office/drawing/2014/main" id="{B290F33E-FEF0-4D3A-8C2E-84B9E6114DF6}"/>
                  </a:ext>
                </a:extLst>
              </p:cNvPr>
              <p:cNvSpPr>
                <a:spLocks/>
              </p:cNvSpPr>
              <p:nvPr/>
            </p:nvSpPr>
            <p:spPr bwMode="auto">
              <a:xfrm>
                <a:off x="4817230" y="3160096"/>
                <a:ext cx="9605" cy="11526"/>
              </a:xfrm>
              <a:custGeom>
                <a:avLst/>
                <a:gdLst>
                  <a:gd name="T0" fmla="*/ 0 w 5"/>
                  <a:gd name="T1" fmla="*/ 4 h 6"/>
                  <a:gd name="T2" fmla="*/ 0 w 5"/>
                  <a:gd name="T3" fmla="*/ 4 h 6"/>
                  <a:gd name="T4" fmla="*/ 2 w 5"/>
                  <a:gd name="T5" fmla="*/ 6 h 6"/>
                  <a:gd name="T6" fmla="*/ 4 w 5"/>
                  <a:gd name="T7" fmla="*/ 6 h 6"/>
                  <a:gd name="T8" fmla="*/ 5 w 5"/>
                  <a:gd name="T9" fmla="*/ 5 h 6"/>
                  <a:gd name="T10" fmla="*/ 5 w 5"/>
                  <a:gd name="T11" fmla="*/ 5 h 6"/>
                  <a:gd name="T12" fmla="*/ 5 w 5"/>
                  <a:gd name="T13" fmla="*/ 1 h 6"/>
                  <a:gd name="T14" fmla="*/ 4 w 5"/>
                  <a:gd name="T15" fmla="*/ 0 h 6"/>
                  <a:gd name="T16" fmla="*/ 2 w 5"/>
                  <a:gd name="T17" fmla="*/ 0 h 6"/>
                  <a:gd name="T18" fmla="*/ 2 w 5"/>
                  <a:gd name="T19" fmla="*/ 0 h 6"/>
                  <a:gd name="T20" fmla="*/ 1 w 5"/>
                  <a:gd name="T21" fmla="*/ 0 h 6"/>
                  <a:gd name="T22" fmla="*/ 0 w 5"/>
                  <a:gd name="T23" fmla="*/ 1 h 6"/>
                  <a:gd name="T24" fmla="*/ 0 w 5"/>
                  <a:gd name="T25" fmla="*/ 1 h 6"/>
                  <a:gd name="T26" fmla="*/ 0 w 5"/>
                  <a:gd name="T2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6">
                    <a:moveTo>
                      <a:pt x="0" y="4"/>
                    </a:moveTo>
                    <a:lnTo>
                      <a:pt x="0" y="4"/>
                    </a:lnTo>
                    <a:lnTo>
                      <a:pt x="2" y="6"/>
                    </a:lnTo>
                    <a:lnTo>
                      <a:pt x="4" y="6"/>
                    </a:lnTo>
                    <a:lnTo>
                      <a:pt x="5" y="5"/>
                    </a:lnTo>
                    <a:lnTo>
                      <a:pt x="5" y="5"/>
                    </a:lnTo>
                    <a:lnTo>
                      <a:pt x="5" y="1"/>
                    </a:lnTo>
                    <a:lnTo>
                      <a:pt x="4" y="0"/>
                    </a:lnTo>
                    <a:lnTo>
                      <a:pt x="2" y="0"/>
                    </a:lnTo>
                    <a:lnTo>
                      <a:pt x="2" y="0"/>
                    </a:lnTo>
                    <a:lnTo>
                      <a:pt x="1" y="0"/>
                    </a:lnTo>
                    <a:lnTo>
                      <a:pt x="0" y="1"/>
                    </a:lnTo>
                    <a:lnTo>
                      <a:pt x="0" y="1"/>
                    </a:lnTo>
                    <a:lnTo>
                      <a:pt x="0" y="4"/>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96" name="Freeform 161">
                <a:extLst>
                  <a:ext uri="{FF2B5EF4-FFF2-40B4-BE49-F238E27FC236}">
                    <a16:creationId xmlns:a16="http://schemas.microsoft.com/office/drawing/2014/main" id="{A0186EE6-6EF3-4E65-AC29-4C40BB89AF5C}"/>
                  </a:ext>
                </a:extLst>
              </p:cNvPr>
              <p:cNvSpPr>
                <a:spLocks/>
              </p:cNvSpPr>
              <p:nvPr/>
            </p:nvSpPr>
            <p:spPr bwMode="auto">
              <a:xfrm>
                <a:off x="4811467" y="3173542"/>
                <a:ext cx="13447" cy="15368"/>
              </a:xfrm>
              <a:custGeom>
                <a:avLst/>
                <a:gdLst>
                  <a:gd name="T0" fmla="*/ 0 w 7"/>
                  <a:gd name="T1" fmla="*/ 4 h 8"/>
                  <a:gd name="T2" fmla="*/ 0 w 7"/>
                  <a:gd name="T3" fmla="*/ 4 h 8"/>
                  <a:gd name="T4" fmla="*/ 3 w 7"/>
                  <a:gd name="T5" fmla="*/ 7 h 8"/>
                  <a:gd name="T6" fmla="*/ 4 w 7"/>
                  <a:gd name="T7" fmla="*/ 8 h 8"/>
                  <a:gd name="T8" fmla="*/ 7 w 7"/>
                  <a:gd name="T9" fmla="*/ 7 h 8"/>
                  <a:gd name="T10" fmla="*/ 7 w 7"/>
                  <a:gd name="T11" fmla="*/ 7 h 8"/>
                  <a:gd name="T12" fmla="*/ 7 w 7"/>
                  <a:gd name="T13" fmla="*/ 6 h 8"/>
                  <a:gd name="T14" fmla="*/ 7 w 7"/>
                  <a:gd name="T15" fmla="*/ 3 h 8"/>
                  <a:gd name="T16" fmla="*/ 5 w 7"/>
                  <a:gd name="T17" fmla="*/ 2 h 8"/>
                  <a:gd name="T18" fmla="*/ 4 w 7"/>
                  <a:gd name="T19" fmla="*/ 0 h 8"/>
                  <a:gd name="T20" fmla="*/ 4 w 7"/>
                  <a:gd name="T21" fmla="*/ 0 h 8"/>
                  <a:gd name="T22" fmla="*/ 1 w 7"/>
                  <a:gd name="T23" fmla="*/ 2 h 8"/>
                  <a:gd name="T24" fmla="*/ 0 w 7"/>
                  <a:gd name="T25" fmla="*/ 3 h 8"/>
                  <a:gd name="T26" fmla="*/ 0 w 7"/>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8">
                    <a:moveTo>
                      <a:pt x="0" y="4"/>
                    </a:moveTo>
                    <a:lnTo>
                      <a:pt x="0" y="4"/>
                    </a:lnTo>
                    <a:lnTo>
                      <a:pt x="3" y="7"/>
                    </a:lnTo>
                    <a:lnTo>
                      <a:pt x="4" y="8"/>
                    </a:lnTo>
                    <a:lnTo>
                      <a:pt x="7" y="7"/>
                    </a:lnTo>
                    <a:lnTo>
                      <a:pt x="7" y="7"/>
                    </a:lnTo>
                    <a:lnTo>
                      <a:pt x="7" y="6"/>
                    </a:lnTo>
                    <a:lnTo>
                      <a:pt x="7" y="3"/>
                    </a:lnTo>
                    <a:lnTo>
                      <a:pt x="5" y="2"/>
                    </a:lnTo>
                    <a:lnTo>
                      <a:pt x="4" y="0"/>
                    </a:lnTo>
                    <a:lnTo>
                      <a:pt x="4" y="0"/>
                    </a:lnTo>
                    <a:lnTo>
                      <a:pt x="1" y="2"/>
                    </a:lnTo>
                    <a:lnTo>
                      <a:pt x="0" y="3"/>
                    </a:lnTo>
                    <a:lnTo>
                      <a:pt x="0" y="4"/>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97" name="Freeform 162">
                <a:extLst>
                  <a:ext uri="{FF2B5EF4-FFF2-40B4-BE49-F238E27FC236}">
                    <a16:creationId xmlns:a16="http://schemas.microsoft.com/office/drawing/2014/main" id="{14D94893-2274-4762-A221-793A2D26161D}"/>
                  </a:ext>
                </a:extLst>
              </p:cNvPr>
              <p:cNvSpPr>
                <a:spLocks/>
              </p:cNvSpPr>
              <p:nvPr/>
            </p:nvSpPr>
            <p:spPr bwMode="auto">
              <a:xfrm>
                <a:off x="4811467" y="3173542"/>
                <a:ext cx="13447" cy="15368"/>
              </a:xfrm>
              <a:custGeom>
                <a:avLst/>
                <a:gdLst>
                  <a:gd name="T0" fmla="*/ 0 w 7"/>
                  <a:gd name="T1" fmla="*/ 4 h 8"/>
                  <a:gd name="T2" fmla="*/ 0 w 7"/>
                  <a:gd name="T3" fmla="*/ 4 h 8"/>
                  <a:gd name="T4" fmla="*/ 3 w 7"/>
                  <a:gd name="T5" fmla="*/ 7 h 8"/>
                  <a:gd name="T6" fmla="*/ 4 w 7"/>
                  <a:gd name="T7" fmla="*/ 8 h 8"/>
                  <a:gd name="T8" fmla="*/ 7 w 7"/>
                  <a:gd name="T9" fmla="*/ 7 h 8"/>
                  <a:gd name="T10" fmla="*/ 7 w 7"/>
                  <a:gd name="T11" fmla="*/ 7 h 8"/>
                  <a:gd name="T12" fmla="*/ 7 w 7"/>
                  <a:gd name="T13" fmla="*/ 6 h 8"/>
                  <a:gd name="T14" fmla="*/ 7 w 7"/>
                  <a:gd name="T15" fmla="*/ 3 h 8"/>
                  <a:gd name="T16" fmla="*/ 5 w 7"/>
                  <a:gd name="T17" fmla="*/ 2 h 8"/>
                  <a:gd name="T18" fmla="*/ 4 w 7"/>
                  <a:gd name="T19" fmla="*/ 0 h 8"/>
                  <a:gd name="T20" fmla="*/ 4 w 7"/>
                  <a:gd name="T21" fmla="*/ 0 h 8"/>
                  <a:gd name="T22" fmla="*/ 1 w 7"/>
                  <a:gd name="T23" fmla="*/ 2 h 8"/>
                  <a:gd name="T24" fmla="*/ 0 w 7"/>
                  <a:gd name="T25" fmla="*/ 3 h 8"/>
                  <a:gd name="T26" fmla="*/ 0 w 7"/>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8">
                    <a:moveTo>
                      <a:pt x="0" y="4"/>
                    </a:moveTo>
                    <a:lnTo>
                      <a:pt x="0" y="4"/>
                    </a:lnTo>
                    <a:lnTo>
                      <a:pt x="3" y="7"/>
                    </a:lnTo>
                    <a:lnTo>
                      <a:pt x="4" y="8"/>
                    </a:lnTo>
                    <a:lnTo>
                      <a:pt x="7" y="7"/>
                    </a:lnTo>
                    <a:lnTo>
                      <a:pt x="7" y="7"/>
                    </a:lnTo>
                    <a:lnTo>
                      <a:pt x="7" y="6"/>
                    </a:lnTo>
                    <a:lnTo>
                      <a:pt x="7" y="3"/>
                    </a:lnTo>
                    <a:lnTo>
                      <a:pt x="5" y="2"/>
                    </a:lnTo>
                    <a:lnTo>
                      <a:pt x="4" y="0"/>
                    </a:lnTo>
                    <a:lnTo>
                      <a:pt x="4" y="0"/>
                    </a:lnTo>
                    <a:lnTo>
                      <a:pt x="1" y="2"/>
                    </a:lnTo>
                    <a:lnTo>
                      <a:pt x="0" y="3"/>
                    </a:lnTo>
                    <a:lnTo>
                      <a:pt x="0" y="4"/>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98" name="Freeform 163">
                <a:extLst>
                  <a:ext uri="{FF2B5EF4-FFF2-40B4-BE49-F238E27FC236}">
                    <a16:creationId xmlns:a16="http://schemas.microsoft.com/office/drawing/2014/main" id="{4B8D7ED5-678C-4F58-AC60-EEE117C72048}"/>
                  </a:ext>
                </a:extLst>
              </p:cNvPr>
              <p:cNvSpPr>
                <a:spLocks/>
              </p:cNvSpPr>
              <p:nvPr/>
            </p:nvSpPr>
            <p:spPr bwMode="auto">
              <a:xfrm>
                <a:off x="4798021" y="3208119"/>
                <a:ext cx="21130" cy="17289"/>
              </a:xfrm>
              <a:custGeom>
                <a:avLst/>
                <a:gdLst>
                  <a:gd name="T0" fmla="*/ 7 w 11"/>
                  <a:gd name="T1" fmla="*/ 1 h 9"/>
                  <a:gd name="T2" fmla="*/ 7 w 11"/>
                  <a:gd name="T3" fmla="*/ 1 h 9"/>
                  <a:gd name="T4" fmla="*/ 6 w 11"/>
                  <a:gd name="T5" fmla="*/ 2 h 9"/>
                  <a:gd name="T6" fmla="*/ 4 w 11"/>
                  <a:gd name="T7" fmla="*/ 4 h 9"/>
                  <a:gd name="T8" fmla="*/ 4 w 11"/>
                  <a:gd name="T9" fmla="*/ 4 h 9"/>
                  <a:gd name="T10" fmla="*/ 2 w 11"/>
                  <a:gd name="T11" fmla="*/ 4 h 9"/>
                  <a:gd name="T12" fmla="*/ 0 w 11"/>
                  <a:gd name="T13" fmla="*/ 5 h 9"/>
                  <a:gd name="T14" fmla="*/ 0 w 11"/>
                  <a:gd name="T15" fmla="*/ 5 h 9"/>
                  <a:gd name="T16" fmla="*/ 0 w 11"/>
                  <a:gd name="T17" fmla="*/ 6 h 9"/>
                  <a:gd name="T18" fmla="*/ 2 w 11"/>
                  <a:gd name="T19" fmla="*/ 8 h 9"/>
                  <a:gd name="T20" fmla="*/ 6 w 11"/>
                  <a:gd name="T21" fmla="*/ 8 h 9"/>
                  <a:gd name="T22" fmla="*/ 6 w 11"/>
                  <a:gd name="T23" fmla="*/ 8 h 9"/>
                  <a:gd name="T24" fmla="*/ 7 w 11"/>
                  <a:gd name="T25" fmla="*/ 9 h 9"/>
                  <a:gd name="T26" fmla="*/ 7 w 11"/>
                  <a:gd name="T27" fmla="*/ 9 h 9"/>
                  <a:gd name="T28" fmla="*/ 8 w 11"/>
                  <a:gd name="T29" fmla="*/ 9 h 9"/>
                  <a:gd name="T30" fmla="*/ 10 w 11"/>
                  <a:gd name="T31" fmla="*/ 8 h 9"/>
                  <a:gd name="T32" fmla="*/ 11 w 11"/>
                  <a:gd name="T33" fmla="*/ 4 h 9"/>
                  <a:gd name="T34" fmla="*/ 10 w 11"/>
                  <a:gd name="T35" fmla="*/ 0 h 9"/>
                  <a:gd name="T36" fmla="*/ 8 w 11"/>
                  <a:gd name="T37" fmla="*/ 0 h 9"/>
                  <a:gd name="T38" fmla="*/ 7 w 11"/>
                  <a:gd name="T39"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9">
                    <a:moveTo>
                      <a:pt x="7" y="1"/>
                    </a:moveTo>
                    <a:lnTo>
                      <a:pt x="7" y="1"/>
                    </a:lnTo>
                    <a:lnTo>
                      <a:pt x="6" y="2"/>
                    </a:lnTo>
                    <a:lnTo>
                      <a:pt x="4" y="4"/>
                    </a:lnTo>
                    <a:lnTo>
                      <a:pt x="4" y="4"/>
                    </a:lnTo>
                    <a:lnTo>
                      <a:pt x="2" y="4"/>
                    </a:lnTo>
                    <a:lnTo>
                      <a:pt x="0" y="5"/>
                    </a:lnTo>
                    <a:lnTo>
                      <a:pt x="0" y="5"/>
                    </a:lnTo>
                    <a:lnTo>
                      <a:pt x="0" y="6"/>
                    </a:lnTo>
                    <a:lnTo>
                      <a:pt x="2" y="8"/>
                    </a:lnTo>
                    <a:lnTo>
                      <a:pt x="6" y="8"/>
                    </a:lnTo>
                    <a:lnTo>
                      <a:pt x="6" y="8"/>
                    </a:lnTo>
                    <a:lnTo>
                      <a:pt x="7" y="9"/>
                    </a:lnTo>
                    <a:lnTo>
                      <a:pt x="7" y="9"/>
                    </a:lnTo>
                    <a:lnTo>
                      <a:pt x="8" y="9"/>
                    </a:lnTo>
                    <a:lnTo>
                      <a:pt x="10" y="8"/>
                    </a:lnTo>
                    <a:lnTo>
                      <a:pt x="11" y="4"/>
                    </a:lnTo>
                    <a:lnTo>
                      <a:pt x="10" y="0"/>
                    </a:lnTo>
                    <a:lnTo>
                      <a:pt x="8" y="0"/>
                    </a:lnTo>
                    <a:lnTo>
                      <a:pt x="7" y="1"/>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99" name="Freeform 164">
                <a:extLst>
                  <a:ext uri="{FF2B5EF4-FFF2-40B4-BE49-F238E27FC236}">
                    <a16:creationId xmlns:a16="http://schemas.microsoft.com/office/drawing/2014/main" id="{10B2D7AD-40A0-4E82-B00D-445F66395E7A}"/>
                  </a:ext>
                </a:extLst>
              </p:cNvPr>
              <p:cNvSpPr>
                <a:spLocks/>
              </p:cNvSpPr>
              <p:nvPr/>
            </p:nvSpPr>
            <p:spPr bwMode="auto">
              <a:xfrm>
                <a:off x="4798021" y="3208119"/>
                <a:ext cx="21130" cy="17289"/>
              </a:xfrm>
              <a:custGeom>
                <a:avLst/>
                <a:gdLst>
                  <a:gd name="T0" fmla="*/ 7 w 11"/>
                  <a:gd name="T1" fmla="*/ 1 h 9"/>
                  <a:gd name="T2" fmla="*/ 7 w 11"/>
                  <a:gd name="T3" fmla="*/ 1 h 9"/>
                  <a:gd name="T4" fmla="*/ 6 w 11"/>
                  <a:gd name="T5" fmla="*/ 2 h 9"/>
                  <a:gd name="T6" fmla="*/ 4 w 11"/>
                  <a:gd name="T7" fmla="*/ 4 h 9"/>
                  <a:gd name="T8" fmla="*/ 4 w 11"/>
                  <a:gd name="T9" fmla="*/ 4 h 9"/>
                  <a:gd name="T10" fmla="*/ 2 w 11"/>
                  <a:gd name="T11" fmla="*/ 4 h 9"/>
                  <a:gd name="T12" fmla="*/ 0 w 11"/>
                  <a:gd name="T13" fmla="*/ 5 h 9"/>
                  <a:gd name="T14" fmla="*/ 0 w 11"/>
                  <a:gd name="T15" fmla="*/ 5 h 9"/>
                  <a:gd name="T16" fmla="*/ 0 w 11"/>
                  <a:gd name="T17" fmla="*/ 6 h 9"/>
                  <a:gd name="T18" fmla="*/ 2 w 11"/>
                  <a:gd name="T19" fmla="*/ 8 h 9"/>
                  <a:gd name="T20" fmla="*/ 6 w 11"/>
                  <a:gd name="T21" fmla="*/ 8 h 9"/>
                  <a:gd name="T22" fmla="*/ 6 w 11"/>
                  <a:gd name="T23" fmla="*/ 8 h 9"/>
                  <a:gd name="T24" fmla="*/ 7 w 11"/>
                  <a:gd name="T25" fmla="*/ 9 h 9"/>
                  <a:gd name="T26" fmla="*/ 7 w 11"/>
                  <a:gd name="T27" fmla="*/ 9 h 9"/>
                  <a:gd name="T28" fmla="*/ 8 w 11"/>
                  <a:gd name="T29" fmla="*/ 9 h 9"/>
                  <a:gd name="T30" fmla="*/ 10 w 11"/>
                  <a:gd name="T31" fmla="*/ 8 h 9"/>
                  <a:gd name="T32" fmla="*/ 11 w 11"/>
                  <a:gd name="T33" fmla="*/ 4 h 9"/>
                  <a:gd name="T34" fmla="*/ 10 w 11"/>
                  <a:gd name="T35" fmla="*/ 0 h 9"/>
                  <a:gd name="T36" fmla="*/ 8 w 11"/>
                  <a:gd name="T37" fmla="*/ 0 h 9"/>
                  <a:gd name="T38" fmla="*/ 7 w 11"/>
                  <a:gd name="T39"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9">
                    <a:moveTo>
                      <a:pt x="7" y="1"/>
                    </a:moveTo>
                    <a:lnTo>
                      <a:pt x="7" y="1"/>
                    </a:lnTo>
                    <a:lnTo>
                      <a:pt x="6" y="2"/>
                    </a:lnTo>
                    <a:lnTo>
                      <a:pt x="4" y="4"/>
                    </a:lnTo>
                    <a:lnTo>
                      <a:pt x="4" y="4"/>
                    </a:lnTo>
                    <a:lnTo>
                      <a:pt x="2" y="4"/>
                    </a:lnTo>
                    <a:lnTo>
                      <a:pt x="0" y="5"/>
                    </a:lnTo>
                    <a:lnTo>
                      <a:pt x="0" y="5"/>
                    </a:lnTo>
                    <a:lnTo>
                      <a:pt x="0" y="6"/>
                    </a:lnTo>
                    <a:lnTo>
                      <a:pt x="2" y="8"/>
                    </a:lnTo>
                    <a:lnTo>
                      <a:pt x="6" y="8"/>
                    </a:lnTo>
                    <a:lnTo>
                      <a:pt x="6" y="8"/>
                    </a:lnTo>
                    <a:lnTo>
                      <a:pt x="7" y="9"/>
                    </a:lnTo>
                    <a:lnTo>
                      <a:pt x="7" y="9"/>
                    </a:lnTo>
                    <a:lnTo>
                      <a:pt x="8" y="9"/>
                    </a:lnTo>
                    <a:lnTo>
                      <a:pt x="10" y="8"/>
                    </a:lnTo>
                    <a:lnTo>
                      <a:pt x="11" y="4"/>
                    </a:lnTo>
                    <a:lnTo>
                      <a:pt x="10" y="0"/>
                    </a:lnTo>
                    <a:lnTo>
                      <a:pt x="8" y="0"/>
                    </a:lnTo>
                    <a:lnTo>
                      <a:pt x="7" y="1"/>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12" name="Freeform 177">
                <a:extLst>
                  <a:ext uri="{FF2B5EF4-FFF2-40B4-BE49-F238E27FC236}">
                    <a16:creationId xmlns:a16="http://schemas.microsoft.com/office/drawing/2014/main" id="{4336791D-015D-43DE-8428-544B9A97A322}"/>
                  </a:ext>
                </a:extLst>
              </p:cNvPr>
              <p:cNvSpPr>
                <a:spLocks/>
              </p:cNvSpPr>
              <p:nvPr/>
            </p:nvSpPr>
            <p:spPr bwMode="auto">
              <a:xfrm>
                <a:off x="4436882" y="4168593"/>
                <a:ext cx="28814" cy="55708"/>
              </a:xfrm>
              <a:custGeom>
                <a:avLst/>
                <a:gdLst>
                  <a:gd name="T0" fmla="*/ 14 w 15"/>
                  <a:gd name="T1" fmla="*/ 17 h 29"/>
                  <a:gd name="T2" fmla="*/ 14 w 15"/>
                  <a:gd name="T3" fmla="*/ 17 h 29"/>
                  <a:gd name="T4" fmla="*/ 11 w 15"/>
                  <a:gd name="T5" fmla="*/ 10 h 29"/>
                  <a:gd name="T6" fmla="*/ 11 w 15"/>
                  <a:gd name="T7" fmla="*/ 10 h 29"/>
                  <a:gd name="T8" fmla="*/ 9 w 15"/>
                  <a:gd name="T9" fmla="*/ 8 h 29"/>
                  <a:gd name="T10" fmla="*/ 5 w 15"/>
                  <a:gd name="T11" fmla="*/ 5 h 29"/>
                  <a:gd name="T12" fmla="*/ 5 w 15"/>
                  <a:gd name="T13" fmla="*/ 5 h 29"/>
                  <a:gd name="T14" fmla="*/ 1 w 15"/>
                  <a:gd name="T15" fmla="*/ 0 h 29"/>
                  <a:gd name="T16" fmla="*/ 1 w 15"/>
                  <a:gd name="T17" fmla="*/ 0 h 29"/>
                  <a:gd name="T18" fmla="*/ 0 w 15"/>
                  <a:gd name="T19" fmla="*/ 2 h 29"/>
                  <a:gd name="T20" fmla="*/ 0 w 15"/>
                  <a:gd name="T21" fmla="*/ 5 h 29"/>
                  <a:gd name="T22" fmla="*/ 0 w 15"/>
                  <a:gd name="T23" fmla="*/ 5 h 29"/>
                  <a:gd name="T24" fmla="*/ 1 w 15"/>
                  <a:gd name="T25" fmla="*/ 8 h 29"/>
                  <a:gd name="T26" fmla="*/ 2 w 15"/>
                  <a:gd name="T27" fmla="*/ 10 h 29"/>
                  <a:gd name="T28" fmla="*/ 2 w 15"/>
                  <a:gd name="T29" fmla="*/ 10 h 29"/>
                  <a:gd name="T30" fmla="*/ 3 w 15"/>
                  <a:gd name="T31" fmla="*/ 13 h 29"/>
                  <a:gd name="T32" fmla="*/ 3 w 15"/>
                  <a:gd name="T33" fmla="*/ 15 h 29"/>
                  <a:gd name="T34" fmla="*/ 3 w 15"/>
                  <a:gd name="T35" fmla="*/ 15 h 29"/>
                  <a:gd name="T36" fmla="*/ 3 w 15"/>
                  <a:gd name="T37" fmla="*/ 18 h 29"/>
                  <a:gd name="T38" fmla="*/ 5 w 15"/>
                  <a:gd name="T39" fmla="*/ 19 h 29"/>
                  <a:gd name="T40" fmla="*/ 7 w 15"/>
                  <a:gd name="T41" fmla="*/ 22 h 29"/>
                  <a:gd name="T42" fmla="*/ 7 w 15"/>
                  <a:gd name="T43" fmla="*/ 22 h 29"/>
                  <a:gd name="T44" fmla="*/ 7 w 15"/>
                  <a:gd name="T45" fmla="*/ 23 h 29"/>
                  <a:gd name="T46" fmla="*/ 7 w 15"/>
                  <a:gd name="T47" fmla="*/ 23 h 29"/>
                  <a:gd name="T48" fmla="*/ 10 w 15"/>
                  <a:gd name="T49" fmla="*/ 26 h 29"/>
                  <a:gd name="T50" fmla="*/ 10 w 15"/>
                  <a:gd name="T51" fmla="*/ 26 h 29"/>
                  <a:gd name="T52" fmla="*/ 11 w 15"/>
                  <a:gd name="T53" fmla="*/ 27 h 29"/>
                  <a:gd name="T54" fmla="*/ 11 w 15"/>
                  <a:gd name="T55" fmla="*/ 27 h 29"/>
                  <a:gd name="T56" fmla="*/ 13 w 15"/>
                  <a:gd name="T57" fmla="*/ 29 h 29"/>
                  <a:gd name="T58" fmla="*/ 14 w 15"/>
                  <a:gd name="T59" fmla="*/ 29 h 29"/>
                  <a:gd name="T60" fmla="*/ 14 w 15"/>
                  <a:gd name="T61" fmla="*/ 26 h 29"/>
                  <a:gd name="T62" fmla="*/ 14 w 15"/>
                  <a:gd name="T63" fmla="*/ 26 h 29"/>
                  <a:gd name="T64" fmla="*/ 15 w 15"/>
                  <a:gd name="T65" fmla="*/ 21 h 29"/>
                  <a:gd name="T66" fmla="*/ 14 w 15"/>
                  <a:gd name="T67"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 h="29">
                    <a:moveTo>
                      <a:pt x="14" y="17"/>
                    </a:moveTo>
                    <a:lnTo>
                      <a:pt x="14" y="17"/>
                    </a:lnTo>
                    <a:lnTo>
                      <a:pt x="11" y="10"/>
                    </a:lnTo>
                    <a:lnTo>
                      <a:pt x="11" y="10"/>
                    </a:lnTo>
                    <a:lnTo>
                      <a:pt x="9" y="8"/>
                    </a:lnTo>
                    <a:lnTo>
                      <a:pt x="5" y="5"/>
                    </a:lnTo>
                    <a:lnTo>
                      <a:pt x="5" y="5"/>
                    </a:lnTo>
                    <a:lnTo>
                      <a:pt x="1" y="0"/>
                    </a:lnTo>
                    <a:lnTo>
                      <a:pt x="1" y="0"/>
                    </a:lnTo>
                    <a:lnTo>
                      <a:pt x="0" y="2"/>
                    </a:lnTo>
                    <a:lnTo>
                      <a:pt x="0" y="5"/>
                    </a:lnTo>
                    <a:lnTo>
                      <a:pt x="0" y="5"/>
                    </a:lnTo>
                    <a:lnTo>
                      <a:pt x="1" y="8"/>
                    </a:lnTo>
                    <a:lnTo>
                      <a:pt x="2" y="10"/>
                    </a:lnTo>
                    <a:lnTo>
                      <a:pt x="2" y="10"/>
                    </a:lnTo>
                    <a:lnTo>
                      <a:pt x="3" y="13"/>
                    </a:lnTo>
                    <a:lnTo>
                      <a:pt x="3" y="15"/>
                    </a:lnTo>
                    <a:lnTo>
                      <a:pt x="3" y="15"/>
                    </a:lnTo>
                    <a:lnTo>
                      <a:pt x="3" y="18"/>
                    </a:lnTo>
                    <a:lnTo>
                      <a:pt x="5" y="19"/>
                    </a:lnTo>
                    <a:lnTo>
                      <a:pt x="7" y="22"/>
                    </a:lnTo>
                    <a:lnTo>
                      <a:pt x="7" y="22"/>
                    </a:lnTo>
                    <a:lnTo>
                      <a:pt x="7" y="23"/>
                    </a:lnTo>
                    <a:lnTo>
                      <a:pt x="7" y="23"/>
                    </a:lnTo>
                    <a:lnTo>
                      <a:pt x="10" y="26"/>
                    </a:lnTo>
                    <a:lnTo>
                      <a:pt x="10" y="26"/>
                    </a:lnTo>
                    <a:lnTo>
                      <a:pt x="11" y="27"/>
                    </a:lnTo>
                    <a:lnTo>
                      <a:pt x="11" y="27"/>
                    </a:lnTo>
                    <a:lnTo>
                      <a:pt x="13" y="29"/>
                    </a:lnTo>
                    <a:lnTo>
                      <a:pt x="14" y="29"/>
                    </a:lnTo>
                    <a:lnTo>
                      <a:pt x="14" y="26"/>
                    </a:lnTo>
                    <a:lnTo>
                      <a:pt x="14" y="26"/>
                    </a:lnTo>
                    <a:lnTo>
                      <a:pt x="15" y="21"/>
                    </a:lnTo>
                    <a:lnTo>
                      <a:pt x="14" y="17"/>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13" name="Freeform 178">
                <a:extLst>
                  <a:ext uri="{FF2B5EF4-FFF2-40B4-BE49-F238E27FC236}">
                    <a16:creationId xmlns:a16="http://schemas.microsoft.com/office/drawing/2014/main" id="{2E2E9041-D3CF-4941-ADBF-CA8BA216696E}"/>
                  </a:ext>
                </a:extLst>
              </p:cNvPr>
              <p:cNvSpPr>
                <a:spLocks/>
              </p:cNvSpPr>
              <p:nvPr/>
            </p:nvSpPr>
            <p:spPr bwMode="auto">
              <a:xfrm>
                <a:off x="4436882" y="4168593"/>
                <a:ext cx="28814" cy="55708"/>
              </a:xfrm>
              <a:custGeom>
                <a:avLst/>
                <a:gdLst>
                  <a:gd name="T0" fmla="*/ 14 w 15"/>
                  <a:gd name="T1" fmla="*/ 17 h 29"/>
                  <a:gd name="T2" fmla="*/ 14 w 15"/>
                  <a:gd name="T3" fmla="*/ 17 h 29"/>
                  <a:gd name="T4" fmla="*/ 11 w 15"/>
                  <a:gd name="T5" fmla="*/ 10 h 29"/>
                  <a:gd name="T6" fmla="*/ 11 w 15"/>
                  <a:gd name="T7" fmla="*/ 10 h 29"/>
                  <a:gd name="T8" fmla="*/ 9 w 15"/>
                  <a:gd name="T9" fmla="*/ 8 h 29"/>
                  <a:gd name="T10" fmla="*/ 5 w 15"/>
                  <a:gd name="T11" fmla="*/ 5 h 29"/>
                  <a:gd name="T12" fmla="*/ 5 w 15"/>
                  <a:gd name="T13" fmla="*/ 5 h 29"/>
                  <a:gd name="T14" fmla="*/ 1 w 15"/>
                  <a:gd name="T15" fmla="*/ 0 h 29"/>
                  <a:gd name="T16" fmla="*/ 1 w 15"/>
                  <a:gd name="T17" fmla="*/ 0 h 29"/>
                  <a:gd name="T18" fmla="*/ 0 w 15"/>
                  <a:gd name="T19" fmla="*/ 2 h 29"/>
                  <a:gd name="T20" fmla="*/ 0 w 15"/>
                  <a:gd name="T21" fmla="*/ 5 h 29"/>
                  <a:gd name="T22" fmla="*/ 0 w 15"/>
                  <a:gd name="T23" fmla="*/ 5 h 29"/>
                  <a:gd name="T24" fmla="*/ 1 w 15"/>
                  <a:gd name="T25" fmla="*/ 8 h 29"/>
                  <a:gd name="T26" fmla="*/ 2 w 15"/>
                  <a:gd name="T27" fmla="*/ 10 h 29"/>
                  <a:gd name="T28" fmla="*/ 2 w 15"/>
                  <a:gd name="T29" fmla="*/ 10 h 29"/>
                  <a:gd name="T30" fmla="*/ 3 w 15"/>
                  <a:gd name="T31" fmla="*/ 13 h 29"/>
                  <a:gd name="T32" fmla="*/ 3 w 15"/>
                  <a:gd name="T33" fmla="*/ 15 h 29"/>
                  <a:gd name="T34" fmla="*/ 3 w 15"/>
                  <a:gd name="T35" fmla="*/ 15 h 29"/>
                  <a:gd name="T36" fmla="*/ 3 w 15"/>
                  <a:gd name="T37" fmla="*/ 18 h 29"/>
                  <a:gd name="T38" fmla="*/ 5 w 15"/>
                  <a:gd name="T39" fmla="*/ 19 h 29"/>
                  <a:gd name="T40" fmla="*/ 7 w 15"/>
                  <a:gd name="T41" fmla="*/ 22 h 29"/>
                  <a:gd name="T42" fmla="*/ 7 w 15"/>
                  <a:gd name="T43" fmla="*/ 22 h 29"/>
                  <a:gd name="T44" fmla="*/ 7 w 15"/>
                  <a:gd name="T45" fmla="*/ 23 h 29"/>
                  <a:gd name="T46" fmla="*/ 7 w 15"/>
                  <a:gd name="T47" fmla="*/ 23 h 29"/>
                  <a:gd name="T48" fmla="*/ 10 w 15"/>
                  <a:gd name="T49" fmla="*/ 26 h 29"/>
                  <a:gd name="T50" fmla="*/ 10 w 15"/>
                  <a:gd name="T51" fmla="*/ 26 h 29"/>
                  <a:gd name="T52" fmla="*/ 11 w 15"/>
                  <a:gd name="T53" fmla="*/ 27 h 29"/>
                  <a:gd name="T54" fmla="*/ 11 w 15"/>
                  <a:gd name="T55" fmla="*/ 27 h 29"/>
                  <a:gd name="T56" fmla="*/ 13 w 15"/>
                  <a:gd name="T57" fmla="*/ 29 h 29"/>
                  <a:gd name="T58" fmla="*/ 14 w 15"/>
                  <a:gd name="T59" fmla="*/ 29 h 29"/>
                  <a:gd name="T60" fmla="*/ 14 w 15"/>
                  <a:gd name="T61" fmla="*/ 26 h 29"/>
                  <a:gd name="T62" fmla="*/ 14 w 15"/>
                  <a:gd name="T63" fmla="*/ 26 h 29"/>
                  <a:gd name="T64" fmla="*/ 15 w 15"/>
                  <a:gd name="T65" fmla="*/ 21 h 29"/>
                  <a:gd name="T66" fmla="*/ 14 w 15"/>
                  <a:gd name="T67"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 h="29">
                    <a:moveTo>
                      <a:pt x="14" y="17"/>
                    </a:moveTo>
                    <a:lnTo>
                      <a:pt x="14" y="17"/>
                    </a:lnTo>
                    <a:lnTo>
                      <a:pt x="11" y="10"/>
                    </a:lnTo>
                    <a:lnTo>
                      <a:pt x="11" y="10"/>
                    </a:lnTo>
                    <a:lnTo>
                      <a:pt x="9" y="8"/>
                    </a:lnTo>
                    <a:lnTo>
                      <a:pt x="5" y="5"/>
                    </a:lnTo>
                    <a:lnTo>
                      <a:pt x="5" y="5"/>
                    </a:lnTo>
                    <a:lnTo>
                      <a:pt x="1" y="0"/>
                    </a:lnTo>
                    <a:lnTo>
                      <a:pt x="1" y="0"/>
                    </a:lnTo>
                    <a:lnTo>
                      <a:pt x="0" y="2"/>
                    </a:lnTo>
                    <a:lnTo>
                      <a:pt x="0" y="5"/>
                    </a:lnTo>
                    <a:lnTo>
                      <a:pt x="0" y="5"/>
                    </a:lnTo>
                    <a:lnTo>
                      <a:pt x="1" y="8"/>
                    </a:lnTo>
                    <a:lnTo>
                      <a:pt x="2" y="10"/>
                    </a:lnTo>
                    <a:lnTo>
                      <a:pt x="2" y="10"/>
                    </a:lnTo>
                    <a:lnTo>
                      <a:pt x="3" y="13"/>
                    </a:lnTo>
                    <a:lnTo>
                      <a:pt x="3" y="15"/>
                    </a:lnTo>
                    <a:lnTo>
                      <a:pt x="3" y="15"/>
                    </a:lnTo>
                    <a:lnTo>
                      <a:pt x="3" y="18"/>
                    </a:lnTo>
                    <a:lnTo>
                      <a:pt x="5" y="19"/>
                    </a:lnTo>
                    <a:lnTo>
                      <a:pt x="7" y="22"/>
                    </a:lnTo>
                    <a:lnTo>
                      <a:pt x="7" y="22"/>
                    </a:lnTo>
                    <a:lnTo>
                      <a:pt x="7" y="23"/>
                    </a:lnTo>
                    <a:lnTo>
                      <a:pt x="7" y="23"/>
                    </a:lnTo>
                    <a:lnTo>
                      <a:pt x="10" y="26"/>
                    </a:lnTo>
                    <a:lnTo>
                      <a:pt x="10" y="26"/>
                    </a:lnTo>
                    <a:lnTo>
                      <a:pt x="11" y="27"/>
                    </a:lnTo>
                    <a:lnTo>
                      <a:pt x="11" y="27"/>
                    </a:lnTo>
                    <a:lnTo>
                      <a:pt x="13" y="29"/>
                    </a:lnTo>
                    <a:lnTo>
                      <a:pt x="14" y="29"/>
                    </a:lnTo>
                    <a:lnTo>
                      <a:pt x="14" y="26"/>
                    </a:lnTo>
                    <a:lnTo>
                      <a:pt x="14" y="26"/>
                    </a:lnTo>
                    <a:lnTo>
                      <a:pt x="15" y="21"/>
                    </a:lnTo>
                    <a:lnTo>
                      <a:pt x="14" y="17"/>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14" name="Freeform 179">
                <a:extLst>
                  <a:ext uri="{FF2B5EF4-FFF2-40B4-BE49-F238E27FC236}">
                    <a16:creationId xmlns:a16="http://schemas.microsoft.com/office/drawing/2014/main" id="{BCD7BC98-04F8-4640-BD7C-462C99E5A394}"/>
                  </a:ext>
                </a:extLst>
              </p:cNvPr>
              <p:cNvSpPr>
                <a:spLocks/>
              </p:cNvSpPr>
              <p:nvPr/>
            </p:nvSpPr>
            <p:spPr bwMode="auto">
              <a:xfrm>
                <a:off x="4398463" y="4231985"/>
                <a:ext cx="55708" cy="82601"/>
              </a:xfrm>
              <a:custGeom>
                <a:avLst/>
                <a:gdLst>
                  <a:gd name="T0" fmla="*/ 8 w 29"/>
                  <a:gd name="T1" fmla="*/ 1 h 43"/>
                  <a:gd name="T2" fmla="*/ 8 w 29"/>
                  <a:gd name="T3" fmla="*/ 1 h 43"/>
                  <a:gd name="T4" fmla="*/ 5 w 29"/>
                  <a:gd name="T5" fmla="*/ 2 h 43"/>
                  <a:gd name="T6" fmla="*/ 5 w 29"/>
                  <a:gd name="T7" fmla="*/ 5 h 43"/>
                  <a:gd name="T8" fmla="*/ 5 w 29"/>
                  <a:gd name="T9" fmla="*/ 5 h 43"/>
                  <a:gd name="T10" fmla="*/ 2 w 29"/>
                  <a:gd name="T11" fmla="*/ 9 h 43"/>
                  <a:gd name="T12" fmla="*/ 0 w 29"/>
                  <a:gd name="T13" fmla="*/ 13 h 43"/>
                  <a:gd name="T14" fmla="*/ 0 w 29"/>
                  <a:gd name="T15" fmla="*/ 13 h 43"/>
                  <a:gd name="T16" fmla="*/ 1 w 29"/>
                  <a:gd name="T17" fmla="*/ 16 h 43"/>
                  <a:gd name="T18" fmla="*/ 2 w 29"/>
                  <a:gd name="T19" fmla="*/ 20 h 43"/>
                  <a:gd name="T20" fmla="*/ 2 w 29"/>
                  <a:gd name="T21" fmla="*/ 20 h 43"/>
                  <a:gd name="T22" fmla="*/ 6 w 29"/>
                  <a:gd name="T23" fmla="*/ 23 h 43"/>
                  <a:gd name="T24" fmla="*/ 6 w 29"/>
                  <a:gd name="T25" fmla="*/ 23 h 43"/>
                  <a:gd name="T26" fmla="*/ 6 w 29"/>
                  <a:gd name="T27" fmla="*/ 25 h 43"/>
                  <a:gd name="T28" fmla="*/ 5 w 29"/>
                  <a:gd name="T29" fmla="*/ 26 h 43"/>
                  <a:gd name="T30" fmla="*/ 5 w 29"/>
                  <a:gd name="T31" fmla="*/ 26 h 43"/>
                  <a:gd name="T32" fmla="*/ 5 w 29"/>
                  <a:gd name="T33" fmla="*/ 27 h 43"/>
                  <a:gd name="T34" fmla="*/ 5 w 29"/>
                  <a:gd name="T35" fmla="*/ 30 h 43"/>
                  <a:gd name="T36" fmla="*/ 5 w 29"/>
                  <a:gd name="T37" fmla="*/ 30 h 43"/>
                  <a:gd name="T38" fmla="*/ 6 w 29"/>
                  <a:gd name="T39" fmla="*/ 35 h 43"/>
                  <a:gd name="T40" fmla="*/ 6 w 29"/>
                  <a:gd name="T41" fmla="*/ 35 h 43"/>
                  <a:gd name="T42" fmla="*/ 6 w 29"/>
                  <a:gd name="T43" fmla="*/ 38 h 43"/>
                  <a:gd name="T44" fmla="*/ 9 w 29"/>
                  <a:gd name="T45" fmla="*/ 39 h 43"/>
                  <a:gd name="T46" fmla="*/ 9 w 29"/>
                  <a:gd name="T47" fmla="*/ 39 h 43"/>
                  <a:gd name="T48" fmla="*/ 14 w 29"/>
                  <a:gd name="T49" fmla="*/ 42 h 43"/>
                  <a:gd name="T50" fmla="*/ 14 w 29"/>
                  <a:gd name="T51" fmla="*/ 42 h 43"/>
                  <a:gd name="T52" fmla="*/ 21 w 29"/>
                  <a:gd name="T53" fmla="*/ 43 h 43"/>
                  <a:gd name="T54" fmla="*/ 21 w 29"/>
                  <a:gd name="T55" fmla="*/ 43 h 43"/>
                  <a:gd name="T56" fmla="*/ 23 w 29"/>
                  <a:gd name="T57" fmla="*/ 42 h 43"/>
                  <a:gd name="T58" fmla="*/ 26 w 29"/>
                  <a:gd name="T59" fmla="*/ 41 h 43"/>
                  <a:gd name="T60" fmla="*/ 26 w 29"/>
                  <a:gd name="T61" fmla="*/ 41 h 43"/>
                  <a:gd name="T62" fmla="*/ 27 w 29"/>
                  <a:gd name="T63" fmla="*/ 38 h 43"/>
                  <a:gd name="T64" fmla="*/ 29 w 29"/>
                  <a:gd name="T65" fmla="*/ 35 h 43"/>
                  <a:gd name="T66" fmla="*/ 29 w 29"/>
                  <a:gd name="T67" fmla="*/ 33 h 43"/>
                  <a:gd name="T68" fmla="*/ 26 w 29"/>
                  <a:gd name="T69" fmla="*/ 30 h 43"/>
                  <a:gd name="T70" fmla="*/ 26 w 29"/>
                  <a:gd name="T71" fmla="*/ 30 h 43"/>
                  <a:gd name="T72" fmla="*/ 26 w 29"/>
                  <a:gd name="T73" fmla="*/ 27 h 43"/>
                  <a:gd name="T74" fmla="*/ 26 w 29"/>
                  <a:gd name="T75" fmla="*/ 26 h 43"/>
                  <a:gd name="T76" fmla="*/ 26 w 29"/>
                  <a:gd name="T77" fmla="*/ 26 h 43"/>
                  <a:gd name="T78" fmla="*/ 29 w 29"/>
                  <a:gd name="T79" fmla="*/ 23 h 43"/>
                  <a:gd name="T80" fmla="*/ 27 w 29"/>
                  <a:gd name="T81" fmla="*/ 21 h 43"/>
                  <a:gd name="T82" fmla="*/ 26 w 29"/>
                  <a:gd name="T83" fmla="*/ 20 h 43"/>
                  <a:gd name="T84" fmla="*/ 26 w 29"/>
                  <a:gd name="T85" fmla="*/ 20 h 43"/>
                  <a:gd name="T86" fmla="*/ 23 w 29"/>
                  <a:gd name="T87" fmla="*/ 18 h 43"/>
                  <a:gd name="T88" fmla="*/ 25 w 29"/>
                  <a:gd name="T89" fmla="*/ 16 h 43"/>
                  <a:gd name="T90" fmla="*/ 25 w 29"/>
                  <a:gd name="T91" fmla="*/ 16 h 43"/>
                  <a:gd name="T92" fmla="*/ 25 w 29"/>
                  <a:gd name="T93" fmla="*/ 12 h 43"/>
                  <a:gd name="T94" fmla="*/ 23 w 29"/>
                  <a:gd name="T95" fmla="*/ 9 h 43"/>
                  <a:gd name="T96" fmla="*/ 23 w 29"/>
                  <a:gd name="T97" fmla="*/ 9 h 43"/>
                  <a:gd name="T98" fmla="*/ 22 w 29"/>
                  <a:gd name="T99" fmla="*/ 6 h 43"/>
                  <a:gd name="T100" fmla="*/ 22 w 29"/>
                  <a:gd name="T101" fmla="*/ 6 h 43"/>
                  <a:gd name="T102" fmla="*/ 20 w 29"/>
                  <a:gd name="T103" fmla="*/ 2 h 43"/>
                  <a:gd name="T104" fmla="*/ 16 w 29"/>
                  <a:gd name="T105" fmla="*/ 0 h 43"/>
                  <a:gd name="T106" fmla="*/ 12 w 29"/>
                  <a:gd name="T107" fmla="*/ 0 h 43"/>
                  <a:gd name="T108" fmla="*/ 8 w 29"/>
                  <a:gd name="T109"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9" h="43">
                    <a:moveTo>
                      <a:pt x="8" y="1"/>
                    </a:moveTo>
                    <a:lnTo>
                      <a:pt x="8" y="1"/>
                    </a:lnTo>
                    <a:lnTo>
                      <a:pt x="5" y="2"/>
                    </a:lnTo>
                    <a:lnTo>
                      <a:pt x="5" y="5"/>
                    </a:lnTo>
                    <a:lnTo>
                      <a:pt x="5" y="5"/>
                    </a:lnTo>
                    <a:lnTo>
                      <a:pt x="2" y="9"/>
                    </a:lnTo>
                    <a:lnTo>
                      <a:pt x="0" y="13"/>
                    </a:lnTo>
                    <a:lnTo>
                      <a:pt x="0" y="13"/>
                    </a:lnTo>
                    <a:lnTo>
                      <a:pt x="1" y="16"/>
                    </a:lnTo>
                    <a:lnTo>
                      <a:pt x="2" y="20"/>
                    </a:lnTo>
                    <a:lnTo>
                      <a:pt x="2" y="20"/>
                    </a:lnTo>
                    <a:lnTo>
                      <a:pt x="6" y="23"/>
                    </a:lnTo>
                    <a:lnTo>
                      <a:pt x="6" y="23"/>
                    </a:lnTo>
                    <a:lnTo>
                      <a:pt x="6" y="25"/>
                    </a:lnTo>
                    <a:lnTo>
                      <a:pt x="5" y="26"/>
                    </a:lnTo>
                    <a:lnTo>
                      <a:pt x="5" y="26"/>
                    </a:lnTo>
                    <a:lnTo>
                      <a:pt x="5" y="27"/>
                    </a:lnTo>
                    <a:lnTo>
                      <a:pt x="5" y="30"/>
                    </a:lnTo>
                    <a:lnTo>
                      <a:pt x="5" y="30"/>
                    </a:lnTo>
                    <a:lnTo>
                      <a:pt x="6" y="35"/>
                    </a:lnTo>
                    <a:lnTo>
                      <a:pt x="6" y="35"/>
                    </a:lnTo>
                    <a:lnTo>
                      <a:pt x="6" y="38"/>
                    </a:lnTo>
                    <a:lnTo>
                      <a:pt x="9" y="39"/>
                    </a:lnTo>
                    <a:lnTo>
                      <a:pt x="9" y="39"/>
                    </a:lnTo>
                    <a:lnTo>
                      <a:pt x="14" y="42"/>
                    </a:lnTo>
                    <a:lnTo>
                      <a:pt x="14" y="42"/>
                    </a:lnTo>
                    <a:lnTo>
                      <a:pt x="21" y="43"/>
                    </a:lnTo>
                    <a:lnTo>
                      <a:pt x="21" y="43"/>
                    </a:lnTo>
                    <a:lnTo>
                      <a:pt x="23" y="42"/>
                    </a:lnTo>
                    <a:lnTo>
                      <a:pt x="26" y="41"/>
                    </a:lnTo>
                    <a:lnTo>
                      <a:pt x="26" y="41"/>
                    </a:lnTo>
                    <a:lnTo>
                      <a:pt x="27" y="38"/>
                    </a:lnTo>
                    <a:lnTo>
                      <a:pt x="29" y="35"/>
                    </a:lnTo>
                    <a:lnTo>
                      <a:pt x="29" y="33"/>
                    </a:lnTo>
                    <a:lnTo>
                      <a:pt x="26" y="30"/>
                    </a:lnTo>
                    <a:lnTo>
                      <a:pt x="26" y="30"/>
                    </a:lnTo>
                    <a:lnTo>
                      <a:pt x="26" y="27"/>
                    </a:lnTo>
                    <a:lnTo>
                      <a:pt x="26" y="26"/>
                    </a:lnTo>
                    <a:lnTo>
                      <a:pt x="26" y="26"/>
                    </a:lnTo>
                    <a:lnTo>
                      <a:pt x="29" y="23"/>
                    </a:lnTo>
                    <a:lnTo>
                      <a:pt x="27" y="21"/>
                    </a:lnTo>
                    <a:lnTo>
                      <a:pt x="26" y="20"/>
                    </a:lnTo>
                    <a:lnTo>
                      <a:pt x="26" y="20"/>
                    </a:lnTo>
                    <a:lnTo>
                      <a:pt x="23" y="18"/>
                    </a:lnTo>
                    <a:lnTo>
                      <a:pt x="25" y="16"/>
                    </a:lnTo>
                    <a:lnTo>
                      <a:pt x="25" y="16"/>
                    </a:lnTo>
                    <a:lnTo>
                      <a:pt x="25" y="12"/>
                    </a:lnTo>
                    <a:lnTo>
                      <a:pt x="23" y="9"/>
                    </a:lnTo>
                    <a:lnTo>
                      <a:pt x="23" y="9"/>
                    </a:lnTo>
                    <a:lnTo>
                      <a:pt x="22" y="6"/>
                    </a:lnTo>
                    <a:lnTo>
                      <a:pt x="22" y="6"/>
                    </a:lnTo>
                    <a:lnTo>
                      <a:pt x="20" y="2"/>
                    </a:lnTo>
                    <a:lnTo>
                      <a:pt x="16" y="0"/>
                    </a:lnTo>
                    <a:lnTo>
                      <a:pt x="12" y="0"/>
                    </a:lnTo>
                    <a:lnTo>
                      <a:pt x="8" y="1"/>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15" name="Freeform 180">
                <a:extLst>
                  <a:ext uri="{FF2B5EF4-FFF2-40B4-BE49-F238E27FC236}">
                    <a16:creationId xmlns:a16="http://schemas.microsoft.com/office/drawing/2014/main" id="{E4594625-8F24-4BF4-AFF5-1D16A56618F6}"/>
                  </a:ext>
                </a:extLst>
              </p:cNvPr>
              <p:cNvSpPr>
                <a:spLocks/>
              </p:cNvSpPr>
              <p:nvPr/>
            </p:nvSpPr>
            <p:spPr bwMode="auto">
              <a:xfrm>
                <a:off x="4398463" y="4231985"/>
                <a:ext cx="55708" cy="82601"/>
              </a:xfrm>
              <a:custGeom>
                <a:avLst/>
                <a:gdLst>
                  <a:gd name="T0" fmla="*/ 8 w 29"/>
                  <a:gd name="T1" fmla="*/ 1 h 43"/>
                  <a:gd name="T2" fmla="*/ 8 w 29"/>
                  <a:gd name="T3" fmla="*/ 1 h 43"/>
                  <a:gd name="T4" fmla="*/ 5 w 29"/>
                  <a:gd name="T5" fmla="*/ 2 h 43"/>
                  <a:gd name="T6" fmla="*/ 5 w 29"/>
                  <a:gd name="T7" fmla="*/ 5 h 43"/>
                  <a:gd name="T8" fmla="*/ 5 w 29"/>
                  <a:gd name="T9" fmla="*/ 5 h 43"/>
                  <a:gd name="T10" fmla="*/ 2 w 29"/>
                  <a:gd name="T11" fmla="*/ 9 h 43"/>
                  <a:gd name="T12" fmla="*/ 0 w 29"/>
                  <a:gd name="T13" fmla="*/ 13 h 43"/>
                  <a:gd name="T14" fmla="*/ 0 w 29"/>
                  <a:gd name="T15" fmla="*/ 13 h 43"/>
                  <a:gd name="T16" fmla="*/ 1 w 29"/>
                  <a:gd name="T17" fmla="*/ 16 h 43"/>
                  <a:gd name="T18" fmla="*/ 2 w 29"/>
                  <a:gd name="T19" fmla="*/ 20 h 43"/>
                  <a:gd name="T20" fmla="*/ 2 w 29"/>
                  <a:gd name="T21" fmla="*/ 20 h 43"/>
                  <a:gd name="T22" fmla="*/ 6 w 29"/>
                  <a:gd name="T23" fmla="*/ 23 h 43"/>
                  <a:gd name="T24" fmla="*/ 6 w 29"/>
                  <a:gd name="T25" fmla="*/ 23 h 43"/>
                  <a:gd name="T26" fmla="*/ 6 w 29"/>
                  <a:gd name="T27" fmla="*/ 25 h 43"/>
                  <a:gd name="T28" fmla="*/ 5 w 29"/>
                  <a:gd name="T29" fmla="*/ 26 h 43"/>
                  <a:gd name="T30" fmla="*/ 5 w 29"/>
                  <a:gd name="T31" fmla="*/ 26 h 43"/>
                  <a:gd name="T32" fmla="*/ 5 w 29"/>
                  <a:gd name="T33" fmla="*/ 27 h 43"/>
                  <a:gd name="T34" fmla="*/ 5 w 29"/>
                  <a:gd name="T35" fmla="*/ 30 h 43"/>
                  <a:gd name="T36" fmla="*/ 5 w 29"/>
                  <a:gd name="T37" fmla="*/ 30 h 43"/>
                  <a:gd name="T38" fmla="*/ 6 w 29"/>
                  <a:gd name="T39" fmla="*/ 35 h 43"/>
                  <a:gd name="T40" fmla="*/ 6 w 29"/>
                  <a:gd name="T41" fmla="*/ 35 h 43"/>
                  <a:gd name="T42" fmla="*/ 6 w 29"/>
                  <a:gd name="T43" fmla="*/ 38 h 43"/>
                  <a:gd name="T44" fmla="*/ 9 w 29"/>
                  <a:gd name="T45" fmla="*/ 39 h 43"/>
                  <a:gd name="T46" fmla="*/ 9 w 29"/>
                  <a:gd name="T47" fmla="*/ 39 h 43"/>
                  <a:gd name="T48" fmla="*/ 14 w 29"/>
                  <a:gd name="T49" fmla="*/ 42 h 43"/>
                  <a:gd name="T50" fmla="*/ 14 w 29"/>
                  <a:gd name="T51" fmla="*/ 42 h 43"/>
                  <a:gd name="T52" fmla="*/ 21 w 29"/>
                  <a:gd name="T53" fmla="*/ 43 h 43"/>
                  <a:gd name="T54" fmla="*/ 21 w 29"/>
                  <a:gd name="T55" fmla="*/ 43 h 43"/>
                  <a:gd name="T56" fmla="*/ 23 w 29"/>
                  <a:gd name="T57" fmla="*/ 42 h 43"/>
                  <a:gd name="T58" fmla="*/ 26 w 29"/>
                  <a:gd name="T59" fmla="*/ 41 h 43"/>
                  <a:gd name="T60" fmla="*/ 26 w 29"/>
                  <a:gd name="T61" fmla="*/ 41 h 43"/>
                  <a:gd name="T62" fmla="*/ 27 w 29"/>
                  <a:gd name="T63" fmla="*/ 38 h 43"/>
                  <a:gd name="T64" fmla="*/ 29 w 29"/>
                  <a:gd name="T65" fmla="*/ 35 h 43"/>
                  <a:gd name="T66" fmla="*/ 29 w 29"/>
                  <a:gd name="T67" fmla="*/ 33 h 43"/>
                  <a:gd name="T68" fmla="*/ 26 w 29"/>
                  <a:gd name="T69" fmla="*/ 30 h 43"/>
                  <a:gd name="T70" fmla="*/ 26 w 29"/>
                  <a:gd name="T71" fmla="*/ 30 h 43"/>
                  <a:gd name="T72" fmla="*/ 26 w 29"/>
                  <a:gd name="T73" fmla="*/ 27 h 43"/>
                  <a:gd name="T74" fmla="*/ 26 w 29"/>
                  <a:gd name="T75" fmla="*/ 26 h 43"/>
                  <a:gd name="T76" fmla="*/ 26 w 29"/>
                  <a:gd name="T77" fmla="*/ 26 h 43"/>
                  <a:gd name="T78" fmla="*/ 29 w 29"/>
                  <a:gd name="T79" fmla="*/ 23 h 43"/>
                  <a:gd name="T80" fmla="*/ 27 w 29"/>
                  <a:gd name="T81" fmla="*/ 21 h 43"/>
                  <a:gd name="T82" fmla="*/ 26 w 29"/>
                  <a:gd name="T83" fmla="*/ 20 h 43"/>
                  <a:gd name="T84" fmla="*/ 26 w 29"/>
                  <a:gd name="T85" fmla="*/ 20 h 43"/>
                  <a:gd name="T86" fmla="*/ 23 w 29"/>
                  <a:gd name="T87" fmla="*/ 18 h 43"/>
                  <a:gd name="T88" fmla="*/ 25 w 29"/>
                  <a:gd name="T89" fmla="*/ 16 h 43"/>
                  <a:gd name="T90" fmla="*/ 25 w 29"/>
                  <a:gd name="T91" fmla="*/ 16 h 43"/>
                  <a:gd name="T92" fmla="*/ 25 w 29"/>
                  <a:gd name="T93" fmla="*/ 12 h 43"/>
                  <a:gd name="T94" fmla="*/ 23 w 29"/>
                  <a:gd name="T95" fmla="*/ 9 h 43"/>
                  <a:gd name="T96" fmla="*/ 23 w 29"/>
                  <a:gd name="T97" fmla="*/ 9 h 43"/>
                  <a:gd name="T98" fmla="*/ 22 w 29"/>
                  <a:gd name="T99" fmla="*/ 6 h 43"/>
                  <a:gd name="T100" fmla="*/ 22 w 29"/>
                  <a:gd name="T101" fmla="*/ 6 h 43"/>
                  <a:gd name="T102" fmla="*/ 20 w 29"/>
                  <a:gd name="T103" fmla="*/ 2 h 43"/>
                  <a:gd name="T104" fmla="*/ 16 w 29"/>
                  <a:gd name="T105" fmla="*/ 0 h 43"/>
                  <a:gd name="T106" fmla="*/ 12 w 29"/>
                  <a:gd name="T107" fmla="*/ 0 h 43"/>
                  <a:gd name="T108" fmla="*/ 8 w 29"/>
                  <a:gd name="T109"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9" h="43">
                    <a:moveTo>
                      <a:pt x="8" y="1"/>
                    </a:moveTo>
                    <a:lnTo>
                      <a:pt x="8" y="1"/>
                    </a:lnTo>
                    <a:lnTo>
                      <a:pt x="5" y="2"/>
                    </a:lnTo>
                    <a:lnTo>
                      <a:pt x="5" y="5"/>
                    </a:lnTo>
                    <a:lnTo>
                      <a:pt x="5" y="5"/>
                    </a:lnTo>
                    <a:lnTo>
                      <a:pt x="2" y="9"/>
                    </a:lnTo>
                    <a:lnTo>
                      <a:pt x="0" y="13"/>
                    </a:lnTo>
                    <a:lnTo>
                      <a:pt x="0" y="13"/>
                    </a:lnTo>
                    <a:lnTo>
                      <a:pt x="1" y="16"/>
                    </a:lnTo>
                    <a:lnTo>
                      <a:pt x="2" y="20"/>
                    </a:lnTo>
                    <a:lnTo>
                      <a:pt x="2" y="20"/>
                    </a:lnTo>
                    <a:lnTo>
                      <a:pt x="6" y="23"/>
                    </a:lnTo>
                    <a:lnTo>
                      <a:pt x="6" y="23"/>
                    </a:lnTo>
                    <a:lnTo>
                      <a:pt x="6" y="25"/>
                    </a:lnTo>
                    <a:lnTo>
                      <a:pt x="5" y="26"/>
                    </a:lnTo>
                    <a:lnTo>
                      <a:pt x="5" y="26"/>
                    </a:lnTo>
                    <a:lnTo>
                      <a:pt x="5" y="27"/>
                    </a:lnTo>
                    <a:lnTo>
                      <a:pt x="5" y="30"/>
                    </a:lnTo>
                    <a:lnTo>
                      <a:pt x="5" y="30"/>
                    </a:lnTo>
                    <a:lnTo>
                      <a:pt x="6" y="35"/>
                    </a:lnTo>
                    <a:lnTo>
                      <a:pt x="6" y="35"/>
                    </a:lnTo>
                    <a:lnTo>
                      <a:pt x="6" y="38"/>
                    </a:lnTo>
                    <a:lnTo>
                      <a:pt x="9" y="39"/>
                    </a:lnTo>
                    <a:lnTo>
                      <a:pt x="9" y="39"/>
                    </a:lnTo>
                    <a:lnTo>
                      <a:pt x="14" y="42"/>
                    </a:lnTo>
                    <a:lnTo>
                      <a:pt x="14" y="42"/>
                    </a:lnTo>
                    <a:lnTo>
                      <a:pt x="21" y="43"/>
                    </a:lnTo>
                    <a:lnTo>
                      <a:pt x="21" y="43"/>
                    </a:lnTo>
                    <a:lnTo>
                      <a:pt x="23" y="42"/>
                    </a:lnTo>
                    <a:lnTo>
                      <a:pt x="26" y="41"/>
                    </a:lnTo>
                    <a:lnTo>
                      <a:pt x="26" y="41"/>
                    </a:lnTo>
                    <a:lnTo>
                      <a:pt x="27" y="38"/>
                    </a:lnTo>
                    <a:lnTo>
                      <a:pt x="29" y="35"/>
                    </a:lnTo>
                    <a:lnTo>
                      <a:pt x="29" y="33"/>
                    </a:lnTo>
                    <a:lnTo>
                      <a:pt x="26" y="30"/>
                    </a:lnTo>
                    <a:lnTo>
                      <a:pt x="26" y="30"/>
                    </a:lnTo>
                    <a:lnTo>
                      <a:pt x="26" y="27"/>
                    </a:lnTo>
                    <a:lnTo>
                      <a:pt x="26" y="26"/>
                    </a:lnTo>
                    <a:lnTo>
                      <a:pt x="26" y="26"/>
                    </a:lnTo>
                    <a:lnTo>
                      <a:pt x="29" y="23"/>
                    </a:lnTo>
                    <a:lnTo>
                      <a:pt x="27" y="21"/>
                    </a:lnTo>
                    <a:lnTo>
                      <a:pt x="26" y="20"/>
                    </a:lnTo>
                    <a:lnTo>
                      <a:pt x="26" y="20"/>
                    </a:lnTo>
                    <a:lnTo>
                      <a:pt x="23" y="18"/>
                    </a:lnTo>
                    <a:lnTo>
                      <a:pt x="25" y="16"/>
                    </a:lnTo>
                    <a:lnTo>
                      <a:pt x="25" y="16"/>
                    </a:lnTo>
                    <a:lnTo>
                      <a:pt x="25" y="12"/>
                    </a:lnTo>
                    <a:lnTo>
                      <a:pt x="23" y="9"/>
                    </a:lnTo>
                    <a:lnTo>
                      <a:pt x="23" y="9"/>
                    </a:lnTo>
                    <a:lnTo>
                      <a:pt x="22" y="6"/>
                    </a:lnTo>
                    <a:lnTo>
                      <a:pt x="22" y="6"/>
                    </a:lnTo>
                    <a:lnTo>
                      <a:pt x="20" y="2"/>
                    </a:lnTo>
                    <a:lnTo>
                      <a:pt x="16" y="0"/>
                    </a:lnTo>
                    <a:lnTo>
                      <a:pt x="12" y="0"/>
                    </a:lnTo>
                    <a:lnTo>
                      <a:pt x="8" y="1"/>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16" name="Freeform 181">
                <a:extLst>
                  <a:ext uri="{FF2B5EF4-FFF2-40B4-BE49-F238E27FC236}">
                    <a16:creationId xmlns:a16="http://schemas.microsoft.com/office/drawing/2014/main" id="{05FEA6D4-F99A-4560-BDA4-0CAC16BA00C7}"/>
                  </a:ext>
                </a:extLst>
              </p:cNvPr>
              <p:cNvSpPr>
                <a:spLocks/>
              </p:cNvSpPr>
              <p:nvPr/>
            </p:nvSpPr>
            <p:spPr bwMode="auto">
              <a:xfrm>
                <a:off x="4285128" y="4099439"/>
                <a:ext cx="69154" cy="105652"/>
              </a:xfrm>
              <a:custGeom>
                <a:avLst/>
                <a:gdLst>
                  <a:gd name="T0" fmla="*/ 16 w 36"/>
                  <a:gd name="T1" fmla="*/ 25 h 55"/>
                  <a:gd name="T2" fmla="*/ 12 w 36"/>
                  <a:gd name="T3" fmla="*/ 26 h 55"/>
                  <a:gd name="T4" fmla="*/ 8 w 36"/>
                  <a:gd name="T5" fmla="*/ 26 h 55"/>
                  <a:gd name="T6" fmla="*/ 7 w 36"/>
                  <a:gd name="T7" fmla="*/ 25 h 55"/>
                  <a:gd name="T8" fmla="*/ 8 w 36"/>
                  <a:gd name="T9" fmla="*/ 21 h 55"/>
                  <a:gd name="T10" fmla="*/ 11 w 36"/>
                  <a:gd name="T11" fmla="*/ 17 h 55"/>
                  <a:gd name="T12" fmla="*/ 13 w 36"/>
                  <a:gd name="T13" fmla="*/ 16 h 55"/>
                  <a:gd name="T14" fmla="*/ 15 w 36"/>
                  <a:gd name="T15" fmla="*/ 14 h 55"/>
                  <a:gd name="T16" fmla="*/ 20 w 36"/>
                  <a:gd name="T17" fmla="*/ 10 h 55"/>
                  <a:gd name="T18" fmla="*/ 24 w 36"/>
                  <a:gd name="T19" fmla="*/ 7 h 55"/>
                  <a:gd name="T20" fmla="*/ 31 w 36"/>
                  <a:gd name="T21" fmla="*/ 0 h 55"/>
                  <a:gd name="T22" fmla="*/ 33 w 36"/>
                  <a:gd name="T23" fmla="*/ 0 h 55"/>
                  <a:gd name="T24" fmla="*/ 35 w 36"/>
                  <a:gd name="T25" fmla="*/ 0 h 55"/>
                  <a:gd name="T26" fmla="*/ 35 w 36"/>
                  <a:gd name="T27" fmla="*/ 4 h 55"/>
                  <a:gd name="T28" fmla="*/ 32 w 36"/>
                  <a:gd name="T29" fmla="*/ 10 h 55"/>
                  <a:gd name="T30" fmla="*/ 31 w 36"/>
                  <a:gd name="T31" fmla="*/ 13 h 55"/>
                  <a:gd name="T32" fmla="*/ 28 w 36"/>
                  <a:gd name="T33" fmla="*/ 16 h 55"/>
                  <a:gd name="T34" fmla="*/ 25 w 36"/>
                  <a:gd name="T35" fmla="*/ 21 h 55"/>
                  <a:gd name="T36" fmla="*/ 24 w 36"/>
                  <a:gd name="T37" fmla="*/ 26 h 55"/>
                  <a:gd name="T38" fmla="*/ 21 w 36"/>
                  <a:gd name="T39" fmla="*/ 32 h 55"/>
                  <a:gd name="T40" fmla="*/ 19 w 36"/>
                  <a:gd name="T41" fmla="*/ 36 h 55"/>
                  <a:gd name="T42" fmla="*/ 17 w 36"/>
                  <a:gd name="T43" fmla="*/ 40 h 55"/>
                  <a:gd name="T44" fmla="*/ 13 w 36"/>
                  <a:gd name="T45" fmla="*/ 44 h 55"/>
                  <a:gd name="T46" fmla="*/ 12 w 36"/>
                  <a:gd name="T47" fmla="*/ 46 h 55"/>
                  <a:gd name="T48" fmla="*/ 11 w 36"/>
                  <a:gd name="T49" fmla="*/ 53 h 55"/>
                  <a:gd name="T50" fmla="*/ 8 w 36"/>
                  <a:gd name="T51" fmla="*/ 54 h 55"/>
                  <a:gd name="T52" fmla="*/ 3 w 36"/>
                  <a:gd name="T53" fmla="*/ 54 h 55"/>
                  <a:gd name="T54" fmla="*/ 1 w 36"/>
                  <a:gd name="T55" fmla="*/ 51 h 55"/>
                  <a:gd name="T56" fmla="*/ 0 w 36"/>
                  <a:gd name="T57" fmla="*/ 44 h 55"/>
                  <a:gd name="T58" fmla="*/ 0 w 36"/>
                  <a:gd name="T59" fmla="*/ 40 h 55"/>
                  <a:gd name="T60" fmla="*/ 1 w 36"/>
                  <a:gd name="T61" fmla="*/ 34 h 55"/>
                  <a:gd name="T62" fmla="*/ 7 w 36"/>
                  <a:gd name="T63" fmla="*/ 30 h 55"/>
                  <a:gd name="T64" fmla="*/ 12 w 36"/>
                  <a:gd name="T65" fmla="*/ 29 h 55"/>
                  <a:gd name="T66" fmla="*/ 15 w 36"/>
                  <a:gd name="T67" fmla="*/ 28 h 55"/>
                  <a:gd name="T68" fmla="*/ 16 w 36"/>
                  <a:gd name="T69"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55">
                    <a:moveTo>
                      <a:pt x="16" y="25"/>
                    </a:moveTo>
                    <a:lnTo>
                      <a:pt x="16" y="25"/>
                    </a:lnTo>
                    <a:lnTo>
                      <a:pt x="15" y="26"/>
                    </a:lnTo>
                    <a:lnTo>
                      <a:pt x="12" y="26"/>
                    </a:lnTo>
                    <a:lnTo>
                      <a:pt x="11" y="28"/>
                    </a:lnTo>
                    <a:lnTo>
                      <a:pt x="8" y="26"/>
                    </a:lnTo>
                    <a:lnTo>
                      <a:pt x="8" y="26"/>
                    </a:lnTo>
                    <a:lnTo>
                      <a:pt x="7" y="25"/>
                    </a:lnTo>
                    <a:lnTo>
                      <a:pt x="7" y="24"/>
                    </a:lnTo>
                    <a:lnTo>
                      <a:pt x="8" y="21"/>
                    </a:lnTo>
                    <a:lnTo>
                      <a:pt x="8" y="21"/>
                    </a:lnTo>
                    <a:lnTo>
                      <a:pt x="11" y="17"/>
                    </a:lnTo>
                    <a:lnTo>
                      <a:pt x="11" y="17"/>
                    </a:lnTo>
                    <a:lnTo>
                      <a:pt x="13" y="16"/>
                    </a:lnTo>
                    <a:lnTo>
                      <a:pt x="15" y="14"/>
                    </a:lnTo>
                    <a:lnTo>
                      <a:pt x="15" y="14"/>
                    </a:lnTo>
                    <a:lnTo>
                      <a:pt x="20" y="10"/>
                    </a:lnTo>
                    <a:lnTo>
                      <a:pt x="20" y="10"/>
                    </a:lnTo>
                    <a:lnTo>
                      <a:pt x="24" y="7"/>
                    </a:lnTo>
                    <a:lnTo>
                      <a:pt x="24" y="7"/>
                    </a:lnTo>
                    <a:lnTo>
                      <a:pt x="28" y="3"/>
                    </a:lnTo>
                    <a:lnTo>
                      <a:pt x="31" y="0"/>
                    </a:lnTo>
                    <a:lnTo>
                      <a:pt x="31" y="0"/>
                    </a:lnTo>
                    <a:lnTo>
                      <a:pt x="33" y="0"/>
                    </a:lnTo>
                    <a:lnTo>
                      <a:pt x="35" y="0"/>
                    </a:lnTo>
                    <a:lnTo>
                      <a:pt x="35" y="0"/>
                    </a:lnTo>
                    <a:lnTo>
                      <a:pt x="36" y="1"/>
                    </a:lnTo>
                    <a:lnTo>
                      <a:pt x="35" y="4"/>
                    </a:lnTo>
                    <a:lnTo>
                      <a:pt x="35" y="4"/>
                    </a:lnTo>
                    <a:lnTo>
                      <a:pt x="32" y="10"/>
                    </a:lnTo>
                    <a:lnTo>
                      <a:pt x="32" y="10"/>
                    </a:lnTo>
                    <a:lnTo>
                      <a:pt x="31" y="13"/>
                    </a:lnTo>
                    <a:lnTo>
                      <a:pt x="28" y="16"/>
                    </a:lnTo>
                    <a:lnTo>
                      <a:pt x="28" y="16"/>
                    </a:lnTo>
                    <a:lnTo>
                      <a:pt x="27" y="18"/>
                    </a:lnTo>
                    <a:lnTo>
                      <a:pt x="25" y="21"/>
                    </a:lnTo>
                    <a:lnTo>
                      <a:pt x="25" y="21"/>
                    </a:lnTo>
                    <a:lnTo>
                      <a:pt x="24" y="26"/>
                    </a:lnTo>
                    <a:lnTo>
                      <a:pt x="24" y="26"/>
                    </a:lnTo>
                    <a:lnTo>
                      <a:pt x="21" y="32"/>
                    </a:lnTo>
                    <a:lnTo>
                      <a:pt x="21" y="32"/>
                    </a:lnTo>
                    <a:lnTo>
                      <a:pt x="19" y="36"/>
                    </a:lnTo>
                    <a:lnTo>
                      <a:pt x="17" y="40"/>
                    </a:lnTo>
                    <a:lnTo>
                      <a:pt x="17" y="40"/>
                    </a:lnTo>
                    <a:lnTo>
                      <a:pt x="15" y="42"/>
                    </a:lnTo>
                    <a:lnTo>
                      <a:pt x="13" y="44"/>
                    </a:lnTo>
                    <a:lnTo>
                      <a:pt x="12" y="46"/>
                    </a:lnTo>
                    <a:lnTo>
                      <a:pt x="12" y="46"/>
                    </a:lnTo>
                    <a:lnTo>
                      <a:pt x="12" y="49"/>
                    </a:lnTo>
                    <a:lnTo>
                      <a:pt x="11" y="53"/>
                    </a:lnTo>
                    <a:lnTo>
                      <a:pt x="11" y="53"/>
                    </a:lnTo>
                    <a:lnTo>
                      <a:pt x="8" y="54"/>
                    </a:lnTo>
                    <a:lnTo>
                      <a:pt x="5" y="55"/>
                    </a:lnTo>
                    <a:lnTo>
                      <a:pt x="3" y="54"/>
                    </a:lnTo>
                    <a:lnTo>
                      <a:pt x="1" y="51"/>
                    </a:lnTo>
                    <a:lnTo>
                      <a:pt x="1" y="51"/>
                    </a:lnTo>
                    <a:lnTo>
                      <a:pt x="0" y="48"/>
                    </a:lnTo>
                    <a:lnTo>
                      <a:pt x="0" y="44"/>
                    </a:lnTo>
                    <a:lnTo>
                      <a:pt x="0" y="44"/>
                    </a:lnTo>
                    <a:lnTo>
                      <a:pt x="0" y="40"/>
                    </a:lnTo>
                    <a:lnTo>
                      <a:pt x="1" y="34"/>
                    </a:lnTo>
                    <a:lnTo>
                      <a:pt x="1" y="34"/>
                    </a:lnTo>
                    <a:lnTo>
                      <a:pt x="4" y="32"/>
                    </a:lnTo>
                    <a:lnTo>
                      <a:pt x="7" y="30"/>
                    </a:lnTo>
                    <a:lnTo>
                      <a:pt x="7" y="30"/>
                    </a:lnTo>
                    <a:lnTo>
                      <a:pt x="12" y="29"/>
                    </a:lnTo>
                    <a:lnTo>
                      <a:pt x="12" y="29"/>
                    </a:lnTo>
                    <a:lnTo>
                      <a:pt x="15" y="28"/>
                    </a:lnTo>
                    <a:lnTo>
                      <a:pt x="15" y="28"/>
                    </a:lnTo>
                    <a:lnTo>
                      <a:pt x="16" y="26"/>
                    </a:lnTo>
                    <a:lnTo>
                      <a:pt x="16" y="25"/>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17" name="Freeform 182">
                <a:extLst>
                  <a:ext uri="{FF2B5EF4-FFF2-40B4-BE49-F238E27FC236}">
                    <a16:creationId xmlns:a16="http://schemas.microsoft.com/office/drawing/2014/main" id="{4D99FAC5-A0E2-4E5C-AE25-0215BEE99D54}"/>
                  </a:ext>
                </a:extLst>
              </p:cNvPr>
              <p:cNvSpPr>
                <a:spLocks/>
              </p:cNvSpPr>
              <p:nvPr/>
            </p:nvSpPr>
            <p:spPr bwMode="auto">
              <a:xfrm>
                <a:off x="4285128" y="4099439"/>
                <a:ext cx="69154" cy="105652"/>
              </a:xfrm>
              <a:custGeom>
                <a:avLst/>
                <a:gdLst>
                  <a:gd name="T0" fmla="*/ 16 w 36"/>
                  <a:gd name="T1" fmla="*/ 25 h 55"/>
                  <a:gd name="T2" fmla="*/ 12 w 36"/>
                  <a:gd name="T3" fmla="*/ 26 h 55"/>
                  <a:gd name="T4" fmla="*/ 8 w 36"/>
                  <a:gd name="T5" fmla="*/ 26 h 55"/>
                  <a:gd name="T6" fmla="*/ 7 w 36"/>
                  <a:gd name="T7" fmla="*/ 25 h 55"/>
                  <a:gd name="T8" fmla="*/ 8 w 36"/>
                  <a:gd name="T9" fmla="*/ 21 h 55"/>
                  <a:gd name="T10" fmla="*/ 11 w 36"/>
                  <a:gd name="T11" fmla="*/ 17 h 55"/>
                  <a:gd name="T12" fmla="*/ 13 w 36"/>
                  <a:gd name="T13" fmla="*/ 16 h 55"/>
                  <a:gd name="T14" fmla="*/ 15 w 36"/>
                  <a:gd name="T15" fmla="*/ 14 h 55"/>
                  <a:gd name="T16" fmla="*/ 20 w 36"/>
                  <a:gd name="T17" fmla="*/ 10 h 55"/>
                  <a:gd name="T18" fmla="*/ 24 w 36"/>
                  <a:gd name="T19" fmla="*/ 7 h 55"/>
                  <a:gd name="T20" fmla="*/ 31 w 36"/>
                  <a:gd name="T21" fmla="*/ 0 h 55"/>
                  <a:gd name="T22" fmla="*/ 33 w 36"/>
                  <a:gd name="T23" fmla="*/ 0 h 55"/>
                  <a:gd name="T24" fmla="*/ 35 w 36"/>
                  <a:gd name="T25" fmla="*/ 0 h 55"/>
                  <a:gd name="T26" fmla="*/ 35 w 36"/>
                  <a:gd name="T27" fmla="*/ 4 h 55"/>
                  <a:gd name="T28" fmla="*/ 32 w 36"/>
                  <a:gd name="T29" fmla="*/ 10 h 55"/>
                  <a:gd name="T30" fmla="*/ 31 w 36"/>
                  <a:gd name="T31" fmla="*/ 13 h 55"/>
                  <a:gd name="T32" fmla="*/ 28 w 36"/>
                  <a:gd name="T33" fmla="*/ 16 h 55"/>
                  <a:gd name="T34" fmla="*/ 25 w 36"/>
                  <a:gd name="T35" fmla="*/ 21 h 55"/>
                  <a:gd name="T36" fmla="*/ 24 w 36"/>
                  <a:gd name="T37" fmla="*/ 26 h 55"/>
                  <a:gd name="T38" fmla="*/ 21 w 36"/>
                  <a:gd name="T39" fmla="*/ 32 h 55"/>
                  <a:gd name="T40" fmla="*/ 19 w 36"/>
                  <a:gd name="T41" fmla="*/ 36 h 55"/>
                  <a:gd name="T42" fmla="*/ 17 w 36"/>
                  <a:gd name="T43" fmla="*/ 40 h 55"/>
                  <a:gd name="T44" fmla="*/ 13 w 36"/>
                  <a:gd name="T45" fmla="*/ 44 h 55"/>
                  <a:gd name="T46" fmla="*/ 12 w 36"/>
                  <a:gd name="T47" fmla="*/ 46 h 55"/>
                  <a:gd name="T48" fmla="*/ 11 w 36"/>
                  <a:gd name="T49" fmla="*/ 53 h 55"/>
                  <a:gd name="T50" fmla="*/ 8 w 36"/>
                  <a:gd name="T51" fmla="*/ 54 h 55"/>
                  <a:gd name="T52" fmla="*/ 3 w 36"/>
                  <a:gd name="T53" fmla="*/ 54 h 55"/>
                  <a:gd name="T54" fmla="*/ 1 w 36"/>
                  <a:gd name="T55" fmla="*/ 51 h 55"/>
                  <a:gd name="T56" fmla="*/ 0 w 36"/>
                  <a:gd name="T57" fmla="*/ 44 h 55"/>
                  <a:gd name="T58" fmla="*/ 0 w 36"/>
                  <a:gd name="T59" fmla="*/ 40 h 55"/>
                  <a:gd name="T60" fmla="*/ 1 w 36"/>
                  <a:gd name="T61" fmla="*/ 34 h 55"/>
                  <a:gd name="T62" fmla="*/ 7 w 36"/>
                  <a:gd name="T63" fmla="*/ 30 h 55"/>
                  <a:gd name="T64" fmla="*/ 12 w 36"/>
                  <a:gd name="T65" fmla="*/ 29 h 55"/>
                  <a:gd name="T66" fmla="*/ 15 w 36"/>
                  <a:gd name="T67" fmla="*/ 28 h 55"/>
                  <a:gd name="T68" fmla="*/ 16 w 36"/>
                  <a:gd name="T69"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55">
                    <a:moveTo>
                      <a:pt x="16" y="25"/>
                    </a:moveTo>
                    <a:lnTo>
                      <a:pt x="16" y="25"/>
                    </a:lnTo>
                    <a:lnTo>
                      <a:pt x="15" y="26"/>
                    </a:lnTo>
                    <a:lnTo>
                      <a:pt x="12" y="26"/>
                    </a:lnTo>
                    <a:lnTo>
                      <a:pt x="11" y="28"/>
                    </a:lnTo>
                    <a:lnTo>
                      <a:pt x="8" y="26"/>
                    </a:lnTo>
                    <a:lnTo>
                      <a:pt x="8" y="26"/>
                    </a:lnTo>
                    <a:lnTo>
                      <a:pt x="7" y="25"/>
                    </a:lnTo>
                    <a:lnTo>
                      <a:pt x="7" y="24"/>
                    </a:lnTo>
                    <a:lnTo>
                      <a:pt x="8" y="21"/>
                    </a:lnTo>
                    <a:lnTo>
                      <a:pt x="8" y="21"/>
                    </a:lnTo>
                    <a:lnTo>
                      <a:pt x="11" y="17"/>
                    </a:lnTo>
                    <a:lnTo>
                      <a:pt x="11" y="17"/>
                    </a:lnTo>
                    <a:lnTo>
                      <a:pt x="13" y="16"/>
                    </a:lnTo>
                    <a:lnTo>
                      <a:pt x="15" y="14"/>
                    </a:lnTo>
                    <a:lnTo>
                      <a:pt x="15" y="14"/>
                    </a:lnTo>
                    <a:lnTo>
                      <a:pt x="20" y="10"/>
                    </a:lnTo>
                    <a:lnTo>
                      <a:pt x="20" y="10"/>
                    </a:lnTo>
                    <a:lnTo>
                      <a:pt x="24" y="7"/>
                    </a:lnTo>
                    <a:lnTo>
                      <a:pt x="24" y="7"/>
                    </a:lnTo>
                    <a:lnTo>
                      <a:pt x="28" y="3"/>
                    </a:lnTo>
                    <a:lnTo>
                      <a:pt x="31" y="0"/>
                    </a:lnTo>
                    <a:lnTo>
                      <a:pt x="31" y="0"/>
                    </a:lnTo>
                    <a:lnTo>
                      <a:pt x="33" y="0"/>
                    </a:lnTo>
                    <a:lnTo>
                      <a:pt x="35" y="0"/>
                    </a:lnTo>
                    <a:lnTo>
                      <a:pt x="35" y="0"/>
                    </a:lnTo>
                    <a:lnTo>
                      <a:pt x="36" y="1"/>
                    </a:lnTo>
                    <a:lnTo>
                      <a:pt x="35" y="4"/>
                    </a:lnTo>
                    <a:lnTo>
                      <a:pt x="35" y="4"/>
                    </a:lnTo>
                    <a:lnTo>
                      <a:pt x="32" y="10"/>
                    </a:lnTo>
                    <a:lnTo>
                      <a:pt x="32" y="10"/>
                    </a:lnTo>
                    <a:lnTo>
                      <a:pt x="31" y="13"/>
                    </a:lnTo>
                    <a:lnTo>
                      <a:pt x="28" y="16"/>
                    </a:lnTo>
                    <a:lnTo>
                      <a:pt x="28" y="16"/>
                    </a:lnTo>
                    <a:lnTo>
                      <a:pt x="27" y="18"/>
                    </a:lnTo>
                    <a:lnTo>
                      <a:pt x="25" y="21"/>
                    </a:lnTo>
                    <a:lnTo>
                      <a:pt x="25" y="21"/>
                    </a:lnTo>
                    <a:lnTo>
                      <a:pt x="24" y="26"/>
                    </a:lnTo>
                    <a:lnTo>
                      <a:pt x="24" y="26"/>
                    </a:lnTo>
                    <a:lnTo>
                      <a:pt x="21" y="32"/>
                    </a:lnTo>
                    <a:lnTo>
                      <a:pt x="21" y="32"/>
                    </a:lnTo>
                    <a:lnTo>
                      <a:pt x="19" y="36"/>
                    </a:lnTo>
                    <a:lnTo>
                      <a:pt x="17" y="40"/>
                    </a:lnTo>
                    <a:lnTo>
                      <a:pt x="17" y="40"/>
                    </a:lnTo>
                    <a:lnTo>
                      <a:pt x="15" y="42"/>
                    </a:lnTo>
                    <a:lnTo>
                      <a:pt x="13" y="44"/>
                    </a:lnTo>
                    <a:lnTo>
                      <a:pt x="12" y="46"/>
                    </a:lnTo>
                    <a:lnTo>
                      <a:pt x="12" y="46"/>
                    </a:lnTo>
                    <a:lnTo>
                      <a:pt x="12" y="49"/>
                    </a:lnTo>
                    <a:lnTo>
                      <a:pt x="11" y="53"/>
                    </a:lnTo>
                    <a:lnTo>
                      <a:pt x="11" y="53"/>
                    </a:lnTo>
                    <a:lnTo>
                      <a:pt x="8" y="54"/>
                    </a:lnTo>
                    <a:lnTo>
                      <a:pt x="5" y="55"/>
                    </a:lnTo>
                    <a:lnTo>
                      <a:pt x="3" y="54"/>
                    </a:lnTo>
                    <a:lnTo>
                      <a:pt x="1" y="51"/>
                    </a:lnTo>
                    <a:lnTo>
                      <a:pt x="1" y="51"/>
                    </a:lnTo>
                    <a:lnTo>
                      <a:pt x="0" y="48"/>
                    </a:lnTo>
                    <a:lnTo>
                      <a:pt x="0" y="44"/>
                    </a:lnTo>
                    <a:lnTo>
                      <a:pt x="0" y="44"/>
                    </a:lnTo>
                    <a:lnTo>
                      <a:pt x="0" y="40"/>
                    </a:lnTo>
                    <a:lnTo>
                      <a:pt x="1" y="34"/>
                    </a:lnTo>
                    <a:lnTo>
                      <a:pt x="1" y="34"/>
                    </a:lnTo>
                    <a:lnTo>
                      <a:pt x="4" y="32"/>
                    </a:lnTo>
                    <a:lnTo>
                      <a:pt x="7" y="30"/>
                    </a:lnTo>
                    <a:lnTo>
                      <a:pt x="7" y="30"/>
                    </a:lnTo>
                    <a:lnTo>
                      <a:pt x="12" y="29"/>
                    </a:lnTo>
                    <a:lnTo>
                      <a:pt x="12" y="29"/>
                    </a:lnTo>
                    <a:lnTo>
                      <a:pt x="15" y="28"/>
                    </a:lnTo>
                    <a:lnTo>
                      <a:pt x="15" y="28"/>
                    </a:lnTo>
                    <a:lnTo>
                      <a:pt x="16" y="26"/>
                    </a:lnTo>
                    <a:lnTo>
                      <a:pt x="16" y="25"/>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18" name="Freeform 183">
                <a:extLst>
                  <a:ext uri="{FF2B5EF4-FFF2-40B4-BE49-F238E27FC236}">
                    <a16:creationId xmlns:a16="http://schemas.microsoft.com/office/drawing/2014/main" id="{447CC2C6-F812-45A2-B6F1-DBAFD53BF8F1}"/>
                  </a:ext>
                </a:extLst>
              </p:cNvPr>
              <p:cNvSpPr>
                <a:spLocks/>
              </p:cNvSpPr>
              <p:nvPr/>
            </p:nvSpPr>
            <p:spPr bwMode="auto">
              <a:xfrm>
                <a:off x="4254392" y="4101360"/>
                <a:ext cx="23051" cy="36498"/>
              </a:xfrm>
              <a:custGeom>
                <a:avLst/>
                <a:gdLst>
                  <a:gd name="T0" fmla="*/ 9 w 12"/>
                  <a:gd name="T1" fmla="*/ 2 h 19"/>
                  <a:gd name="T2" fmla="*/ 9 w 12"/>
                  <a:gd name="T3" fmla="*/ 2 h 19"/>
                  <a:gd name="T4" fmla="*/ 5 w 12"/>
                  <a:gd name="T5" fmla="*/ 4 h 19"/>
                  <a:gd name="T6" fmla="*/ 5 w 12"/>
                  <a:gd name="T7" fmla="*/ 4 h 19"/>
                  <a:gd name="T8" fmla="*/ 3 w 12"/>
                  <a:gd name="T9" fmla="*/ 8 h 19"/>
                  <a:gd name="T10" fmla="*/ 3 w 12"/>
                  <a:gd name="T11" fmla="*/ 8 h 19"/>
                  <a:gd name="T12" fmla="*/ 1 w 12"/>
                  <a:gd name="T13" fmla="*/ 11 h 19"/>
                  <a:gd name="T14" fmla="*/ 0 w 12"/>
                  <a:gd name="T15" fmla="*/ 15 h 19"/>
                  <a:gd name="T16" fmla="*/ 0 w 12"/>
                  <a:gd name="T17" fmla="*/ 15 h 19"/>
                  <a:gd name="T18" fmla="*/ 0 w 12"/>
                  <a:gd name="T19" fmla="*/ 16 h 19"/>
                  <a:gd name="T20" fmla="*/ 1 w 12"/>
                  <a:gd name="T21" fmla="*/ 19 h 19"/>
                  <a:gd name="T22" fmla="*/ 1 w 12"/>
                  <a:gd name="T23" fmla="*/ 19 h 19"/>
                  <a:gd name="T24" fmla="*/ 3 w 12"/>
                  <a:gd name="T25" fmla="*/ 19 h 19"/>
                  <a:gd name="T26" fmla="*/ 4 w 12"/>
                  <a:gd name="T27" fmla="*/ 17 h 19"/>
                  <a:gd name="T28" fmla="*/ 4 w 12"/>
                  <a:gd name="T29" fmla="*/ 17 h 19"/>
                  <a:gd name="T30" fmla="*/ 5 w 12"/>
                  <a:gd name="T31" fmla="*/ 15 h 19"/>
                  <a:gd name="T32" fmla="*/ 8 w 12"/>
                  <a:gd name="T33" fmla="*/ 11 h 19"/>
                  <a:gd name="T34" fmla="*/ 8 w 12"/>
                  <a:gd name="T35" fmla="*/ 11 h 19"/>
                  <a:gd name="T36" fmla="*/ 9 w 12"/>
                  <a:gd name="T37" fmla="*/ 8 h 19"/>
                  <a:gd name="T38" fmla="*/ 9 w 12"/>
                  <a:gd name="T39" fmla="*/ 8 h 19"/>
                  <a:gd name="T40" fmla="*/ 12 w 12"/>
                  <a:gd name="T41" fmla="*/ 4 h 19"/>
                  <a:gd name="T42" fmla="*/ 12 w 12"/>
                  <a:gd name="T43" fmla="*/ 4 h 19"/>
                  <a:gd name="T44" fmla="*/ 12 w 12"/>
                  <a:gd name="T45" fmla="*/ 3 h 19"/>
                  <a:gd name="T46" fmla="*/ 12 w 12"/>
                  <a:gd name="T47" fmla="*/ 2 h 19"/>
                  <a:gd name="T48" fmla="*/ 12 w 12"/>
                  <a:gd name="T49" fmla="*/ 2 h 19"/>
                  <a:gd name="T50" fmla="*/ 11 w 12"/>
                  <a:gd name="T51" fmla="*/ 0 h 19"/>
                  <a:gd name="T52" fmla="*/ 9 w 12"/>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19">
                    <a:moveTo>
                      <a:pt x="9" y="2"/>
                    </a:moveTo>
                    <a:lnTo>
                      <a:pt x="9" y="2"/>
                    </a:lnTo>
                    <a:lnTo>
                      <a:pt x="5" y="4"/>
                    </a:lnTo>
                    <a:lnTo>
                      <a:pt x="5" y="4"/>
                    </a:lnTo>
                    <a:lnTo>
                      <a:pt x="3" y="8"/>
                    </a:lnTo>
                    <a:lnTo>
                      <a:pt x="3" y="8"/>
                    </a:lnTo>
                    <a:lnTo>
                      <a:pt x="1" y="11"/>
                    </a:lnTo>
                    <a:lnTo>
                      <a:pt x="0" y="15"/>
                    </a:lnTo>
                    <a:lnTo>
                      <a:pt x="0" y="15"/>
                    </a:lnTo>
                    <a:lnTo>
                      <a:pt x="0" y="16"/>
                    </a:lnTo>
                    <a:lnTo>
                      <a:pt x="1" y="19"/>
                    </a:lnTo>
                    <a:lnTo>
                      <a:pt x="1" y="19"/>
                    </a:lnTo>
                    <a:lnTo>
                      <a:pt x="3" y="19"/>
                    </a:lnTo>
                    <a:lnTo>
                      <a:pt x="4" y="17"/>
                    </a:lnTo>
                    <a:lnTo>
                      <a:pt x="4" y="17"/>
                    </a:lnTo>
                    <a:lnTo>
                      <a:pt x="5" y="15"/>
                    </a:lnTo>
                    <a:lnTo>
                      <a:pt x="8" y="11"/>
                    </a:lnTo>
                    <a:lnTo>
                      <a:pt x="8" y="11"/>
                    </a:lnTo>
                    <a:lnTo>
                      <a:pt x="9" y="8"/>
                    </a:lnTo>
                    <a:lnTo>
                      <a:pt x="9" y="8"/>
                    </a:lnTo>
                    <a:lnTo>
                      <a:pt x="12" y="4"/>
                    </a:lnTo>
                    <a:lnTo>
                      <a:pt x="12" y="4"/>
                    </a:lnTo>
                    <a:lnTo>
                      <a:pt x="12" y="3"/>
                    </a:lnTo>
                    <a:lnTo>
                      <a:pt x="12" y="2"/>
                    </a:lnTo>
                    <a:lnTo>
                      <a:pt x="12" y="2"/>
                    </a:lnTo>
                    <a:lnTo>
                      <a:pt x="11" y="0"/>
                    </a:lnTo>
                    <a:lnTo>
                      <a:pt x="9" y="2"/>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19" name="Freeform 184">
                <a:extLst>
                  <a:ext uri="{FF2B5EF4-FFF2-40B4-BE49-F238E27FC236}">
                    <a16:creationId xmlns:a16="http://schemas.microsoft.com/office/drawing/2014/main" id="{893C0EB2-396C-4F46-8EE9-47E5D0861891}"/>
                  </a:ext>
                </a:extLst>
              </p:cNvPr>
              <p:cNvSpPr>
                <a:spLocks/>
              </p:cNvSpPr>
              <p:nvPr/>
            </p:nvSpPr>
            <p:spPr bwMode="auto">
              <a:xfrm>
                <a:off x="4254392" y="4101360"/>
                <a:ext cx="23051" cy="36498"/>
              </a:xfrm>
              <a:custGeom>
                <a:avLst/>
                <a:gdLst>
                  <a:gd name="T0" fmla="*/ 9 w 12"/>
                  <a:gd name="T1" fmla="*/ 2 h 19"/>
                  <a:gd name="T2" fmla="*/ 9 w 12"/>
                  <a:gd name="T3" fmla="*/ 2 h 19"/>
                  <a:gd name="T4" fmla="*/ 5 w 12"/>
                  <a:gd name="T5" fmla="*/ 4 h 19"/>
                  <a:gd name="T6" fmla="*/ 5 w 12"/>
                  <a:gd name="T7" fmla="*/ 4 h 19"/>
                  <a:gd name="T8" fmla="*/ 3 w 12"/>
                  <a:gd name="T9" fmla="*/ 8 h 19"/>
                  <a:gd name="T10" fmla="*/ 3 w 12"/>
                  <a:gd name="T11" fmla="*/ 8 h 19"/>
                  <a:gd name="T12" fmla="*/ 1 w 12"/>
                  <a:gd name="T13" fmla="*/ 11 h 19"/>
                  <a:gd name="T14" fmla="*/ 0 w 12"/>
                  <a:gd name="T15" fmla="*/ 15 h 19"/>
                  <a:gd name="T16" fmla="*/ 0 w 12"/>
                  <a:gd name="T17" fmla="*/ 15 h 19"/>
                  <a:gd name="T18" fmla="*/ 0 w 12"/>
                  <a:gd name="T19" fmla="*/ 16 h 19"/>
                  <a:gd name="T20" fmla="*/ 1 w 12"/>
                  <a:gd name="T21" fmla="*/ 19 h 19"/>
                  <a:gd name="T22" fmla="*/ 1 w 12"/>
                  <a:gd name="T23" fmla="*/ 19 h 19"/>
                  <a:gd name="T24" fmla="*/ 3 w 12"/>
                  <a:gd name="T25" fmla="*/ 19 h 19"/>
                  <a:gd name="T26" fmla="*/ 4 w 12"/>
                  <a:gd name="T27" fmla="*/ 17 h 19"/>
                  <a:gd name="T28" fmla="*/ 4 w 12"/>
                  <a:gd name="T29" fmla="*/ 17 h 19"/>
                  <a:gd name="T30" fmla="*/ 5 w 12"/>
                  <a:gd name="T31" fmla="*/ 15 h 19"/>
                  <a:gd name="T32" fmla="*/ 8 w 12"/>
                  <a:gd name="T33" fmla="*/ 11 h 19"/>
                  <a:gd name="T34" fmla="*/ 8 w 12"/>
                  <a:gd name="T35" fmla="*/ 11 h 19"/>
                  <a:gd name="T36" fmla="*/ 9 w 12"/>
                  <a:gd name="T37" fmla="*/ 8 h 19"/>
                  <a:gd name="T38" fmla="*/ 9 w 12"/>
                  <a:gd name="T39" fmla="*/ 8 h 19"/>
                  <a:gd name="T40" fmla="*/ 12 w 12"/>
                  <a:gd name="T41" fmla="*/ 4 h 19"/>
                  <a:gd name="T42" fmla="*/ 12 w 12"/>
                  <a:gd name="T43" fmla="*/ 4 h 19"/>
                  <a:gd name="T44" fmla="*/ 12 w 12"/>
                  <a:gd name="T45" fmla="*/ 3 h 19"/>
                  <a:gd name="T46" fmla="*/ 12 w 12"/>
                  <a:gd name="T47" fmla="*/ 2 h 19"/>
                  <a:gd name="T48" fmla="*/ 12 w 12"/>
                  <a:gd name="T49" fmla="*/ 2 h 19"/>
                  <a:gd name="T50" fmla="*/ 11 w 12"/>
                  <a:gd name="T51" fmla="*/ 0 h 19"/>
                  <a:gd name="T52" fmla="*/ 9 w 12"/>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19">
                    <a:moveTo>
                      <a:pt x="9" y="2"/>
                    </a:moveTo>
                    <a:lnTo>
                      <a:pt x="9" y="2"/>
                    </a:lnTo>
                    <a:lnTo>
                      <a:pt x="5" y="4"/>
                    </a:lnTo>
                    <a:lnTo>
                      <a:pt x="5" y="4"/>
                    </a:lnTo>
                    <a:lnTo>
                      <a:pt x="3" y="8"/>
                    </a:lnTo>
                    <a:lnTo>
                      <a:pt x="3" y="8"/>
                    </a:lnTo>
                    <a:lnTo>
                      <a:pt x="1" y="11"/>
                    </a:lnTo>
                    <a:lnTo>
                      <a:pt x="0" y="15"/>
                    </a:lnTo>
                    <a:lnTo>
                      <a:pt x="0" y="15"/>
                    </a:lnTo>
                    <a:lnTo>
                      <a:pt x="0" y="16"/>
                    </a:lnTo>
                    <a:lnTo>
                      <a:pt x="1" y="19"/>
                    </a:lnTo>
                    <a:lnTo>
                      <a:pt x="1" y="19"/>
                    </a:lnTo>
                    <a:lnTo>
                      <a:pt x="3" y="19"/>
                    </a:lnTo>
                    <a:lnTo>
                      <a:pt x="4" y="17"/>
                    </a:lnTo>
                    <a:lnTo>
                      <a:pt x="4" y="17"/>
                    </a:lnTo>
                    <a:lnTo>
                      <a:pt x="5" y="15"/>
                    </a:lnTo>
                    <a:lnTo>
                      <a:pt x="8" y="11"/>
                    </a:lnTo>
                    <a:lnTo>
                      <a:pt x="8" y="11"/>
                    </a:lnTo>
                    <a:lnTo>
                      <a:pt x="9" y="8"/>
                    </a:lnTo>
                    <a:lnTo>
                      <a:pt x="9" y="8"/>
                    </a:lnTo>
                    <a:lnTo>
                      <a:pt x="12" y="4"/>
                    </a:lnTo>
                    <a:lnTo>
                      <a:pt x="12" y="4"/>
                    </a:lnTo>
                    <a:lnTo>
                      <a:pt x="12" y="3"/>
                    </a:lnTo>
                    <a:lnTo>
                      <a:pt x="12" y="2"/>
                    </a:lnTo>
                    <a:lnTo>
                      <a:pt x="12" y="2"/>
                    </a:lnTo>
                    <a:lnTo>
                      <a:pt x="11" y="0"/>
                    </a:lnTo>
                    <a:lnTo>
                      <a:pt x="9" y="2"/>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20" name="Freeform 185">
                <a:extLst>
                  <a:ext uri="{FF2B5EF4-FFF2-40B4-BE49-F238E27FC236}">
                    <a16:creationId xmlns:a16="http://schemas.microsoft.com/office/drawing/2014/main" id="{D98026CB-AE92-43BF-AC0F-8649E96DFCFE}"/>
                  </a:ext>
                </a:extLst>
              </p:cNvPr>
              <p:cNvSpPr>
                <a:spLocks/>
              </p:cNvSpPr>
              <p:nvPr/>
            </p:nvSpPr>
            <p:spPr bwMode="auto">
              <a:xfrm>
                <a:off x="4210211" y="4160910"/>
                <a:ext cx="82601" cy="109494"/>
              </a:xfrm>
              <a:custGeom>
                <a:avLst/>
                <a:gdLst>
                  <a:gd name="T0" fmla="*/ 28 w 43"/>
                  <a:gd name="T1" fmla="*/ 2 h 57"/>
                  <a:gd name="T2" fmla="*/ 22 w 43"/>
                  <a:gd name="T3" fmla="*/ 9 h 57"/>
                  <a:gd name="T4" fmla="*/ 19 w 43"/>
                  <a:gd name="T5" fmla="*/ 12 h 57"/>
                  <a:gd name="T6" fmla="*/ 18 w 43"/>
                  <a:gd name="T7" fmla="*/ 14 h 57"/>
                  <a:gd name="T8" fmla="*/ 16 w 43"/>
                  <a:gd name="T9" fmla="*/ 17 h 57"/>
                  <a:gd name="T10" fmla="*/ 16 w 43"/>
                  <a:gd name="T11" fmla="*/ 10 h 57"/>
                  <a:gd name="T12" fmla="*/ 15 w 43"/>
                  <a:gd name="T13" fmla="*/ 8 h 57"/>
                  <a:gd name="T14" fmla="*/ 12 w 43"/>
                  <a:gd name="T15" fmla="*/ 9 h 57"/>
                  <a:gd name="T16" fmla="*/ 11 w 43"/>
                  <a:gd name="T17" fmla="*/ 12 h 57"/>
                  <a:gd name="T18" fmla="*/ 8 w 43"/>
                  <a:gd name="T19" fmla="*/ 13 h 57"/>
                  <a:gd name="T20" fmla="*/ 6 w 43"/>
                  <a:gd name="T21" fmla="*/ 16 h 57"/>
                  <a:gd name="T22" fmla="*/ 4 w 43"/>
                  <a:gd name="T23" fmla="*/ 18 h 57"/>
                  <a:gd name="T24" fmla="*/ 4 w 43"/>
                  <a:gd name="T25" fmla="*/ 25 h 57"/>
                  <a:gd name="T26" fmla="*/ 4 w 43"/>
                  <a:gd name="T27" fmla="*/ 29 h 57"/>
                  <a:gd name="T28" fmla="*/ 3 w 43"/>
                  <a:gd name="T29" fmla="*/ 30 h 57"/>
                  <a:gd name="T30" fmla="*/ 0 w 43"/>
                  <a:gd name="T31" fmla="*/ 34 h 57"/>
                  <a:gd name="T32" fmla="*/ 2 w 43"/>
                  <a:gd name="T33" fmla="*/ 41 h 57"/>
                  <a:gd name="T34" fmla="*/ 3 w 43"/>
                  <a:gd name="T35" fmla="*/ 41 h 57"/>
                  <a:gd name="T36" fmla="*/ 8 w 43"/>
                  <a:gd name="T37" fmla="*/ 35 h 57"/>
                  <a:gd name="T38" fmla="*/ 11 w 43"/>
                  <a:gd name="T39" fmla="*/ 31 h 57"/>
                  <a:gd name="T40" fmla="*/ 14 w 43"/>
                  <a:gd name="T41" fmla="*/ 26 h 57"/>
                  <a:gd name="T42" fmla="*/ 15 w 43"/>
                  <a:gd name="T43" fmla="*/ 23 h 57"/>
                  <a:gd name="T44" fmla="*/ 18 w 43"/>
                  <a:gd name="T45" fmla="*/ 23 h 57"/>
                  <a:gd name="T46" fmla="*/ 22 w 43"/>
                  <a:gd name="T47" fmla="*/ 23 h 57"/>
                  <a:gd name="T48" fmla="*/ 23 w 43"/>
                  <a:gd name="T49" fmla="*/ 26 h 57"/>
                  <a:gd name="T50" fmla="*/ 22 w 43"/>
                  <a:gd name="T51" fmla="*/ 27 h 57"/>
                  <a:gd name="T52" fmla="*/ 18 w 43"/>
                  <a:gd name="T53" fmla="*/ 30 h 57"/>
                  <a:gd name="T54" fmla="*/ 16 w 43"/>
                  <a:gd name="T55" fmla="*/ 31 h 57"/>
                  <a:gd name="T56" fmla="*/ 18 w 43"/>
                  <a:gd name="T57" fmla="*/ 35 h 57"/>
                  <a:gd name="T58" fmla="*/ 20 w 43"/>
                  <a:gd name="T59" fmla="*/ 38 h 57"/>
                  <a:gd name="T60" fmla="*/ 22 w 43"/>
                  <a:gd name="T61" fmla="*/ 39 h 57"/>
                  <a:gd name="T62" fmla="*/ 22 w 43"/>
                  <a:gd name="T63" fmla="*/ 43 h 57"/>
                  <a:gd name="T64" fmla="*/ 20 w 43"/>
                  <a:gd name="T65" fmla="*/ 45 h 57"/>
                  <a:gd name="T66" fmla="*/ 18 w 43"/>
                  <a:gd name="T67" fmla="*/ 45 h 57"/>
                  <a:gd name="T68" fmla="*/ 16 w 43"/>
                  <a:gd name="T69" fmla="*/ 46 h 57"/>
                  <a:gd name="T70" fmla="*/ 16 w 43"/>
                  <a:gd name="T71" fmla="*/ 53 h 57"/>
                  <a:gd name="T72" fmla="*/ 16 w 43"/>
                  <a:gd name="T73" fmla="*/ 55 h 57"/>
                  <a:gd name="T74" fmla="*/ 18 w 43"/>
                  <a:gd name="T75" fmla="*/ 57 h 57"/>
                  <a:gd name="T76" fmla="*/ 19 w 43"/>
                  <a:gd name="T77" fmla="*/ 57 h 57"/>
                  <a:gd name="T78" fmla="*/ 23 w 43"/>
                  <a:gd name="T79" fmla="*/ 55 h 57"/>
                  <a:gd name="T80" fmla="*/ 26 w 43"/>
                  <a:gd name="T81" fmla="*/ 51 h 57"/>
                  <a:gd name="T82" fmla="*/ 27 w 43"/>
                  <a:gd name="T83" fmla="*/ 49 h 57"/>
                  <a:gd name="T84" fmla="*/ 30 w 43"/>
                  <a:gd name="T85" fmla="*/ 49 h 57"/>
                  <a:gd name="T86" fmla="*/ 34 w 43"/>
                  <a:gd name="T87" fmla="*/ 47 h 57"/>
                  <a:gd name="T88" fmla="*/ 40 w 43"/>
                  <a:gd name="T89" fmla="*/ 43 h 57"/>
                  <a:gd name="T90" fmla="*/ 43 w 43"/>
                  <a:gd name="T91" fmla="*/ 41 h 57"/>
                  <a:gd name="T92" fmla="*/ 43 w 43"/>
                  <a:gd name="T93" fmla="*/ 35 h 57"/>
                  <a:gd name="T94" fmla="*/ 42 w 43"/>
                  <a:gd name="T95" fmla="*/ 31 h 57"/>
                  <a:gd name="T96" fmla="*/ 40 w 43"/>
                  <a:gd name="T97" fmla="*/ 29 h 57"/>
                  <a:gd name="T98" fmla="*/ 40 w 43"/>
                  <a:gd name="T99" fmla="*/ 25 h 57"/>
                  <a:gd name="T100" fmla="*/ 36 w 43"/>
                  <a:gd name="T101" fmla="*/ 22 h 57"/>
                  <a:gd name="T102" fmla="*/ 36 w 43"/>
                  <a:gd name="T103" fmla="*/ 17 h 57"/>
                  <a:gd name="T104" fmla="*/ 36 w 43"/>
                  <a:gd name="T105" fmla="*/ 13 h 57"/>
                  <a:gd name="T106" fmla="*/ 36 w 43"/>
                  <a:gd name="T107" fmla="*/ 8 h 57"/>
                  <a:gd name="T108" fmla="*/ 36 w 43"/>
                  <a:gd name="T109" fmla="*/ 5 h 57"/>
                  <a:gd name="T110" fmla="*/ 35 w 43"/>
                  <a:gd name="T111" fmla="*/ 2 h 57"/>
                  <a:gd name="T112" fmla="*/ 32 w 43"/>
                  <a:gd name="T11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3" h="57">
                    <a:moveTo>
                      <a:pt x="28" y="2"/>
                    </a:moveTo>
                    <a:lnTo>
                      <a:pt x="28" y="2"/>
                    </a:lnTo>
                    <a:lnTo>
                      <a:pt x="22" y="9"/>
                    </a:lnTo>
                    <a:lnTo>
                      <a:pt x="22" y="9"/>
                    </a:lnTo>
                    <a:lnTo>
                      <a:pt x="20" y="10"/>
                    </a:lnTo>
                    <a:lnTo>
                      <a:pt x="19" y="12"/>
                    </a:lnTo>
                    <a:lnTo>
                      <a:pt x="19" y="12"/>
                    </a:lnTo>
                    <a:lnTo>
                      <a:pt x="18" y="14"/>
                    </a:lnTo>
                    <a:lnTo>
                      <a:pt x="16" y="17"/>
                    </a:lnTo>
                    <a:lnTo>
                      <a:pt x="16" y="17"/>
                    </a:lnTo>
                    <a:lnTo>
                      <a:pt x="16" y="10"/>
                    </a:lnTo>
                    <a:lnTo>
                      <a:pt x="16" y="10"/>
                    </a:lnTo>
                    <a:lnTo>
                      <a:pt x="15" y="8"/>
                    </a:lnTo>
                    <a:lnTo>
                      <a:pt x="15" y="8"/>
                    </a:lnTo>
                    <a:lnTo>
                      <a:pt x="14" y="8"/>
                    </a:lnTo>
                    <a:lnTo>
                      <a:pt x="12" y="9"/>
                    </a:lnTo>
                    <a:lnTo>
                      <a:pt x="12" y="9"/>
                    </a:lnTo>
                    <a:lnTo>
                      <a:pt x="11" y="12"/>
                    </a:lnTo>
                    <a:lnTo>
                      <a:pt x="11" y="12"/>
                    </a:lnTo>
                    <a:lnTo>
                      <a:pt x="8" y="13"/>
                    </a:lnTo>
                    <a:lnTo>
                      <a:pt x="8" y="13"/>
                    </a:lnTo>
                    <a:lnTo>
                      <a:pt x="6" y="16"/>
                    </a:lnTo>
                    <a:lnTo>
                      <a:pt x="4" y="18"/>
                    </a:lnTo>
                    <a:lnTo>
                      <a:pt x="4" y="18"/>
                    </a:lnTo>
                    <a:lnTo>
                      <a:pt x="4" y="25"/>
                    </a:lnTo>
                    <a:lnTo>
                      <a:pt x="4" y="25"/>
                    </a:lnTo>
                    <a:lnTo>
                      <a:pt x="4" y="29"/>
                    </a:lnTo>
                    <a:lnTo>
                      <a:pt x="4" y="29"/>
                    </a:lnTo>
                    <a:lnTo>
                      <a:pt x="3" y="30"/>
                    </a:lnTo>
                    <a:lnTo>
                      <a:pt x="3" y="30"/>
                    </a:lnTo>
                    <a:lnTo>
                      <a:pt x="2" y="31"/>
                    </a:lnTo>
                    <a:lnTo>
                      <a:pt x="0" y="34"/>
                    </a:lnTo>
                    <a:lnTo>
                      <a:pt x="0" y="34"/>
                    </a:lnTo>
                    <a:lnTo>
                      <a:pt x="2" y="41"/>
                    </a:lnTo>
                    <a:lnTo>
                      <a:pt x="2" y="41"/>
                    </a:lnTo>
                    <a:lnTo>
                      <a:pt x="3" y="41"/>
                    </a:lnTo>
                    <a:lnTo>
                      <a:pt x="6" y="39"/>
                    </a:lnTo>
                    <a:lnTo>
                      <a:pt x="8" y="35"/>
                    </a:lnTo>
                    <a:lnTo>
                      <a:pt x="8" y="35"/>
                    </a:lnTo>
                    <a:lnTo>
                      <a:pt x="11" y="31"/>
                    </a:lnTo>
                    <a:lnTo>
                      <a:pt x="14" y="26"/>
                    </a:lnTo>
                    <a:lnTo>
                      <a:pt x="14" y="26"/>
                    </a:lnTo>
                    <a:lnTo>
                      <a:pt x="15" y="23"/>
                    </a:lnTo>
                    <a:lnTo>
                      <a:pt x="15" y="23"/>
                    </a:lnTo>
                    <a:lnTo>
                      <a:pt x="16" y="23"/>
                    </a:lnTo>
                    <a:lnTo>
                      <a:pt x="18" y="23"/>
                    </a:lnTo>
                    <a:lnTo>
                      <a:pt x="18" y="23"/>
                    </a:lnTo>
                    <a:lnTo>
                      <a:pt x="22" y="23"/>
                    </a:lnTo>
                    <a:lnTo>
                      <a:pt x="23" y="25"/>
                    </a:lnTo>
                    <a:lnTo>
                      <a:pt x="23" y="26"/>
                    </a:lnTo>
                    <a:lnTo>
                      <a:pt x="23" y="26"/>
                    </a:lnTo>
                    <a:lnTo>
                      <a:pt x="22" y="27"/>
                    </a:lnTo>
                    <a:lnTo>
                      <a:pt x="20" y="29"/>
                    </a:lnTo>
                    <a:lnTo>
                      <a:pt x="18" y="30"/>
                    </a:lnTo>
                    <a:lnTo>
                      <a:pt x="16" y="31"/>
                    </a:lnTo>
                    <a:lnTo>
                      <a:pt x="16" y="31"/>
                    </a:lnTo>
                    <a:lnTo>
                      <a:pt x="16" y="34"/>
                    </a:lnTo>
                    <a:lnTo>
                      <a:pt x="18" y="35"/>
                    </a:lnTo>
                    <a:lnTo>
                      <a:pt x="18" y="35"/>
                    </a:lnTo>
                    <a:lnTo>
                      <a:pt x="20" y="38"/>
                    </a:lnTo>
                    <a:lnTo>
                      <a:pt x="20" y="38"/>
                    </a:lnTo>
                    <a:lnTo>
                      <a:pt x="22" y="39"/>
                    </a:lnTo>
                    <a:lnTo>
                      <a:pt x="22" y="39"/>
                    </a:lnTo>
                    <a:lnTo>
                      <a:pt x="22" y="43"/>
                    </a:lnTo>
                    <a:lnTo>
                      <a:pt x="22" y="43"/>
                    </a:lnTo>
                    <a:lnTo>
                      <a:pt x="20" y="45"/>
                    </a:lnTo>
                    <a:lnTo>
                      <a:pt x="20" y="45"/>
                    </a:lnTo>
                    <a:lnTo>
                      <a:pt x="18" y="45"/>
                    </a:lnTo>
                    <a:lnTo>
                      <a:pt x="16" y="46"/>
                    </a:lnTo>
                    <a:lnTo>
                      <a:pt x="16" y="46"/>
                    </a:lnTo>
                    <a:lnTo>
                      <a:pt x="16" y="49"/>
                    </a:lnTo>
                    <a:lnTo>
                      <a:pt x="16" y="53"/>
                    </a:lnTo>
                    <a:lnTo>
                      <a:pt x="16" y="53"/>
                    </a:lnTo>
                    <a:lnTo>
                      <a:pt x="16" y="55"/>
                    </a:lnTo>
                    <a:lnTo>
                      <a:pt x="16" y="55"/>
                    </a:lnTo>
                    <a:lnTo>
                      <a:pt x="18" y="57"/>
                    </a:lnTo>
                    <a:lnTo>
                      <a:pt x="19" y="57"/>
                    </a:lnTo>
                    <a:lnTo>
                      <a:pt x="19" y="57"/>
                    </a:lnTo>
                    <a:lnTo>
                      <a:pt x="22" y="57"/>
                    </a:lnTo>
                    <a:lnTo>
                      <a:pt x="23" y="55"/>
                    </a:lnTo>
                    <a:lnTo>
                      <a:pt x="26" y="51"/>
                    </a:lnTo>
                    <a:lnTo>
                      <a:pt x="26" y="51"/>
                    </a:lnTo>
                    <a:lnTo>
                      <a:pt x="27" y="49"/>
                    </a:lnTo>
                    <a:lnTo>
                      <a:pt x="27" y="49"/>
                    </a:lnTo>
                    <a:lnTo>
                      <a:pt x="30" y="49"/>
                    </a:lnTo>
                    <a:lnTo>
                      <a:pt x="30" y="49"/>
                    </a:lnTo>
                    <a:lnTo>
                      <a:pt x="34" y="47"/>
                    </a:lnTo>
                    <a:lnTo>
                      <a:pt x="34" y="47"/>
                    </a:lnTo>
                    <a:lnTo>
                      <a:pt x="36" y="46"/>
                    </a:lnTo>
                    <a:lnTo>
                      <a:pt x="40" y="43"/>
                    </a:lnTo>
                    <a:lnTo>
                      <a:pt x="40" y="43"/>
                    </a:lnTo>
                    <a:lnTo>
                      <a:pt x="43" y="41"/>
                    </a:lnTo>
                    <a:lnTo>
                      <a:pt x="43" y="35"/>
                    </a:lnTo>
                    <a:lnTo>
                      <a:pt x="43" y="35"/>
                    </a:lnTo>
                    <a:lnTo>
                      <a:pt x="42" y="31"/>
                    </a:lnTo>
                    <a:lnTo>
                      <a:pt x="42" y="31"/>
                    </a:lnTo>
                    <a:lnTo>
                      <a:pt x="40" y="29"/>
                    </a:lnTo>
                    <a:lnTo>
                      <a:pt x="40" y="29"/>
                    </a:lnTo>
                    <a:lnTo>
                      <a:pt x="40" y="27"/>
                    </a:lnTo>
                    <a:lnTo>
                      <a:pt x="40" y="25"/>
                    </a:lnTo>
                    <a:lnTo>
                      <a:pt x="40" y="25"/>
                    </a:lnTo>
                    <a:lnTo>
                      <a:pt x="36" y="22"/>
                    </a:lnTo>
                    <a:lnTo>
                      <a:pt x="36" y="22"/>
                    </a:lnTo>
                    <a:lnTo>
                      <a:pt x="36" y="17"/>
                    </a:lnTo>
                    <a:lnTo>
                      <a:pt x="36" y="17"/>
                    </a:lnTo>
                    <a:lnTo>
                      <a:pt x="36" y="13"/>
                    </a:lnTo>
                    <a:lnTo>
                      <a:pt x="36" y="13"/>
                    </a:lnTo>
                    <a:lnTo>
                      <a:pt x="36" y="8"/>
                    </a:lnTo>
                    <a:lnTo>
                      <a:pt x="36" y="8"/>
                    </a:lnTo>
                    <a:lnTo>
                      <a:pt x="36" y="5"/>
                    </a:lnTo>
                    <a:lnTo>
                      <a:pt x="35" y="2"/>
                    </a:lnTo>
                    <a:lnTo>
                      <a:pt x="35" y="2"/>
                    </a:lnTo>
                    <a:lnTo>
                      <a:pt x="34" y="0"/>
                    </a:lnTo>
                    <a:lnTo>
                      <a:pt x="32" y="0"/>
                    </a:lnTo>
                    <a:lnTo>
                      <a:pt x="28" y="2"/>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21" name="Freeform 186">
                <a:extLst>
                  <a:ext uri="{FF2B5EF4-FFF2-40B4-BE49-F238E27FC236}">
                    <a16:creationId xmlns:a16="http://schemas.microsoft.com/office/drawing/2014/main" id="{8C96035F-506A-4AF6-9C95-9ADF1E845252}"/>
                  </a:ext>
                </a:extLst>
              </p:cNvPr>
              <p:cNvSpPr>
                <a:spLocks/>
              </p:cNvSpPr>
              <p:nvPr/>
            </p:nvSpPr>
            <p:spPr bwMode="auto">
              <a:xfrm>
                <a:off x="4210211" y="4160910"/>
                <a:ext cx="82601" cy="109494"/>
              </a:xfrm>
              <a:custGeom>
                <a:avLst/>
                <a:gdLst>
                  <a:gd name="T0" fmla="*/ 28 w 43"/>
                  <a:gd name="T1" fmla="*/ 2 h 57"/>
                  <a:gd name="T2" fmla="*/ 22 w 43"/>
                  <a:gd name="T3" fmla="*/ 9 h 57"/>
                  <a:gd name="T4" fmla="*/ 19 w 43"/>
                  <a:gd name="T5" fmla="*/ 12 h 57"/>
                  <a:gd name="T6" fmla="*/ 18 w 43"/>
                  <a:gd name="T7" fmla="*/ 14 h 57"/>
                  <a:gd name="T8" fmla="*/ 16 w 43"/>
                  <a:gd name="T9" fmla="*/ 17 h 57"/>
                  <a:gd name="T10" fmla="*/ 16 w 43"/>
                  <a:gd name="T11" fmla="*/ 10 h 57"/>
                  <a:gd name="T12" fmla="*/ 15 w 43"/>
                  <a:gd name="T13" fmla="*/ 8 h 57"/>
                  <a:gd name="T14" fmla="*/ 12 w 43"/>
                  <a:gd name="T15" fmla="*/ 9 h 57"/>
                  <a:gd name="T16" fmla="*/ 11 w 43"/>
                  <a:gd name="T17" fmla="*/ 12 h 57"/>
                  <a:gd name="T18" fmla="*/ 8 w 43"/>
                  <a:gd name="T19" fmla="*/ 13 h 57"/>
                  <a:gd name="T20" fmla="*/ 6 w 43"/>
                  <a:gd name="T21" fmla="*/ 16 h 57"/>
                  <a:gd name="T22" fmla="*/ 4 w 43"/>
                  <a:gd name="T23" fmla="*/ 18 h 57"/>
                  <a:gd name="T24" fmla="*/ 4 w 43"/>
                  <a:gd name="T25" fmla="*/ 25 h 57"/>
                  <a:gd name="T26" fmla="*/ 4 w 43"/>
                  <a:gd name="T27" fmla="*/ 29 h 57"/>
                  <a:gd name="T28" fmla="*/ 3 w 43"/>
                  <a:gd name="T29" fmla="*/ 30 h 57"/>
                  <a:gd name="T30" fmla="*/ 0 w 43"/>
                  <a:gd name="T31" fmla="*/ 34 h 57"/>
                  <a:gd name="T32" fmla="*/ 2 w 43"/>
                  <a:gd name="T33" fmla="*/ 41 h 57"/>
                  <a:gd name="T34" fmla="*/ 3 w 43"/>
                  <a:gd name="T35" fmla="*/ 41 h 57"/>
                  <a:gd name="T36" fmla="*/ 8 w 43"/>
                  <a:gd name="T37" fmla="*/ 35 h 57"/>
                  <a:gd name="T38" fmla="*/ 11 w 43"/>
                  <a:gd name="T39" fmla="*/ 31 h 57"/>
                  <a:gd name="T40" fmla="*/ 14 w 43"/>
                  <a:gd name="T41" fmla="*/ 26 h 57"/>
                  <a:gd name="T42" fmla="*/ 15 w 43"/>
                  <a:gd name="T43" fmla="*/ 23 h 57"/>
                  <a:gd name="T44" fmla="*/ 18 w 43"/>
                  <a:gd name="T45" fmla="*/ 23 h 57"/>
                  <a:gd name="T46" fmla="*/ 22 w 43"/>
                  <a:gd name="T47" fmla="*/ 23 h 57"/>
                  <a:gd name="T48" fmla="*/ 23 w 43"/>
                  <a:gd name="T49" fmla="*/ 26 h 57"/>
                  <a:gd name="T50" fmla="*/ 22 w 43"/>
                  <a:gd name="T51" fmla="*/ 27 h 57"/>
                  <a:gd name="T52" fmla="*/ 18 w 43"/>
                  <a:gd name="T53" fmla="*/ 30 h 57"/>
                  <a:gd name="T54" fmla="*/ 16 w 43"/>
                  <a:gd name="T55" fmla="*/ 31 h 57"/>
                  <a:gd name="T56" fmla="*/ 18 w 43"/>
                  <a:gd name="T57" fmla="*/ 35 h 57"/>
                  <a:gd name="T58" fmla="*/ 20 w 43"/>
                  <a:gd name="T59" fmla="*/ 38 h 57"/>
                  <a:gd name="T60" fmla="*/ 22 w 43"/>
                  <a:gd name="T61" fmla="*/ 39 h 57"/>
                  <a:gd name="T62" fmla="*/ 22 w 43"/>
                  <a:gd name="T63" fmla="*/ 43 h 57"/>
                  <a:gd name="T64" fmla="*/ 20 w 43"/>
                  <a:gd name="T65" fmla="*/ 45 h 57"/>
                  <a:gd name="T66" fmla="*/ 18 w 43"/>
                  <a:gd name="T67" fmla="*/ 45 h 57"/>
                  <a:gd name="T68" fmla="*/ 16 w 43"/>
                  <a:gd name="T69" fmla="*/ 46 h 57"/>
                  <a:gd name="T70" fmla="*/ 16 w 43"/>
                  <a:gd name="T71" fmla="*/ 53 h 57"/>
                  <a:gd name="T72" fmla="*/ 16 w 43"/>
                  <a:gd name="T73" fmla="*/ 55 h 57"/>
                  <a:gd name="T74" fmla="*/ 18 w 43"/>
                  <a:gd name="T75" fmla="*/ 57 h 57"/>
                  <a:gd name="T76" fmla="*/ 19 w 43"/>
                  <a:gd name="T77" fmla="*/ 57 h 57"/>
                  <a:gd name="T78" fmla="*/ 23 w 43"/>
                  <a:gd name="T79" fmla="*/ 55 h 57"/>
                  <a:gd name="T80" fmla="*/ 26 w 43"/>
                  <a:gd name="T81" fmla="*/ 51 h 57"/>
                  <a:gd name="T82" fmla="*/ 27 w 43"/>
                  <a:gd name="T83" fmla="*/ 49 h 57"/>
                  <a:gd name="T84" fmla="*/ 30 w 43"/>
                  <a:gd name="T85" fmla="*/ 49 h 57"/>
                  <a:gd name="T86" fmla="*/ 34 w 43"/>
                  <a:gd name="T87" fmla="*/ 47 h 57"/>
                  <a:gd name="T88" fmla="*/ 40 w 43"/>
                  <a:gd name="T89" fmla="*/ 43 h 57"/>
                  <a:gd name="T90" fmla="*/ 43 w 43"/>
                  <a:gd name="T91" fmla="*/ 41 h 57"/>
                  <a:gd name="T92" fmla="*/ 43 w 43"/>
                  <a:gd name="T93" fmla="*/ 35 h 57"/>
                  <a:gd name="T94" fmla="*/ 42 w 43"/>
                  <a:gd name="T95" fmla="*/ 31 h 57"/>
                  <a:gd name="T96" fmla="*/ 40 w 43"/>
                  <a:gd name="T97" fmla="*/ 29 h 57"/>
                  <a:gd name="T98" fmla="*/ 40 w 43"/>
                  <a:gd name="T99" fmla="*/ 25 h 57"/>
                  <a:gd name="T100" fmla="*/ 36 w 43"/>
                  <a:gd name="T101" fmla="*/ 22 h 57"/>
                  <a:gd name="T102" fmla="*/ 36 w 43"/>
                  <a:gd name="T103" fmla="*/ 17 h 57"/>
                  <a:gd name="T104" fmla="*/ 36 w 43"/>
                  <a:gd name="T105" fmla="*/ 13 h 57"/>
                  <a:gd name="T106" fmla="*/ 36 w 43"/>
                  <a:gd name="T107" fmla="*/ 8 h 57"/>
                  <a:gd name="T108" fmla="*/ 36 w 43"/>
                  <a:gd name="T109" fmla="*/ 5 h 57"/>
                  <a:gd name="T110" fmla="*/ 35 w 43"/>
                  <a:gd name="T111" fmla="*/ 2 h 57"/>
                  <a:gd name="T112" fmla="*/ 32 w 43"/>
                  <a:gd name="T11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3" h="57">
                    <a:moveTo>
                      <a:pt x="28" y="2"/>
                    </a:moveTo>
                    <a:lnTo>
                      <a:pt x="28" y="2"/>
                    </a:lnTo>
                    <a:lnTo>
                      <a:pt x="22" y="9"/>
                    </a:lnTo>
                    <a:lnTo>
                      <a:pt x="22" y="9"/>
                    </a:lnTo>
                    <a:lnTo>
                      <a:pt x="20" y="10"/>
                    </a:lnTo>
                    <a:lnTo>
                      <a:pt x="19" y="12"/>
                    </a:lnTo>
                    <a:lnTo>
                      <a:pt x="19" y="12"/>
                    </a:lnTo>
                    <a:lnTo>
                      <a:pt x="18" y="14"/>
                    </a:lnTo>
                    <a:lnTo>
                      <a:pt x="16" y="17"/>
                    </a:lnTo>
                    <a:lnTo>
                      <a:pt x="16" y="17"/>
                    </a:lnTo>
                    <a:lnTo>
                      <a:pt x="16" y="10"/>
                    </a:lnTo>
                    <a:lnTo>
                      <a:pt x="16" y="10"/>
                    </a:lnTo>
                    <a:lnTo>
                      <a:pt x="15" y="8"/>
                    </a:lnTo>
                    <a:lnTo>
                      <a:pt x="15" y="8"/>
                    </a:lnTo>
                    <a:lnTo>
                      <a:pt x="14" y="8"/>
                    </a:lnTo>
                    <a:lnTo>
                      <a:pt x="12" y="9"/>
                    </a:lnTo>
                    <a:lnTo>
                      <a:pt x="12" y="9"/>
                    </a:lnTo>
                    <a:lnTo>
                      <a:pt x="11" y="12"/>
                    </a:lnTo>
                    <a:lnTo>
                      <a:pt x="11" y="12"/>
                    </a:lnTo>
                    <a:lnTo>
                      <a:pt x="8" y="13"/>
                    </a:lnTo>
                    <a:lnTo>
                      <a:pt x="8" y="13"/>
                    </a:lnTo>
                    <a:lnTo>
                      <a:pt x="6" y="16"/>
                    </a:lnTo>
                    <a:lnTo>
                      <a:pt x="4" y="18"/>
                    </a:lnTo>
                    <a:lnTo>
                      <a:pt x="4" y="18"/>
                    </a:lnTo>
                    <a:lnTo>
                      <a:pt x="4" y="25"/>
                    </a:lnTo>
                    <a:lnTo>
                      <a:pt x="4" y="25"/>
                    </a:lnTo>
                    <a:lnTo>
                      <a:pt x="4" y="29"/>
                    </a:lnTo>
                    <a:lnTo>
                      <a:pt x="4" y="29"/>
                    </a:lnTo>
                    <a:lnTo>
                      <a:pt x="3" y="30"/>
                    </a:lnTo>
                    <a:lnTo>
                      <a:pt x="3" y="30"/>
                    </a:lnTo>
                    <a:lnTo>
                      <a:pt x="2" y="31"/>
                    </a:lnTo>
                    <a:lnTo>
                      <a:pt x="0" y="34"/>
                    </a:lnTo>
                    <a:lnTo>
                      <a:pt x="0" y="34"/>
                    </a:lnTo>
                    <a:lnTo>
                      <a:pt x="2" y="41"/>
                    </a:lnTo>
                    <a:lnTo>
                      <a:pt x="2" y="41"/>
                    </a:lnTo>
                    <a:lnTo>
                      <a:pt x="3" y="41"/>
                    </a:lnTo>
                    <a:lnTo>
                      <a:pt x="6" y="39"/>
                    </a:lnTo>
                    <a:lnTo>
                      <a:pt x="8" y="35"/>
                    </a:lnTo>
                    <a:lnTo>
                      <a:pt x="8" y="35"/>
                    </a:lnTo>
                    <a:lnTo>
                      <a:pt x="11" y="31"/>
                    </a:lnTo>
                    <a:lnTo>
                      <a:pt x="14" y="26"/>
                    </a:lnTo>
                    <a:lnTo>
                      <a:pt x="14" y="26"/>
                    </a:lnTo>
                    <a:lnTo>
                      <a:pt x="15" y="23"/>
                    </a:lnTo>
                    <a:lnTo>
                      <a:pt x="15" y="23"/>
                    </a:lnTo>
                    <a:lnTo>
                      <a:pt x="16" y="23"/>
                    </a:lnTo>
                    <a:lnTo>
                      <a:pt x="18" y="23"/>
                    </a:lnTo>
                    <a:lnTo>
                      <a:pt x="18" y="23"/>
                    </a:lnTo>
                    <a:lnTo>
                      <a:pt x="22" y="23"/>
                    </a:lnTo>
                    <a:lnTo>
                      <a:pt x="23" y="25"/>
                    </a:lnTo>
                    <a:lnTo>
                      <a:pt x="23" y="26"/>
                    </a:lnTo>
                    <a:lnTo>
                      <a:pt x="23" y="26"/>
                    </a:lnTo>
                    <a:lnTo>
                      <a:pt x="22" y="27"/>
                    </a:lnTo>
                    <a:lnTo>
                      <a:pt x="20" y="29"/>
                    </a:lnTo>
                    <a:lnTo>
                      <a:pt x="18" y="30"/>
                    </a:lnTo>
                    <a:lnTo>
                      <a:pt x="16" y="31"/>
                    </a:lnTo>
                    <a:lnTo>
                      <a:pt x="16" y="31"/>
                    </a:lnTo>
                    <a:lnTo>
                      <a:pt x="16" y="34"/>
                    </a:lnTo>
                    <a:lnTo>
                      <a:pt x="18" y="35"/>
                    </a:lnTo>
                    <a:lnTo>
                      <a:pt x="18" y="35"/>
                    </a:lnTo>
                    <a:lnTo>
                      <a:pt x="20" y="38"/>
                    </a:lnTo>
                    <a:lnTo>
                      <a:pt x="20" y="38"/>
                    </a:lnTo>
                    <a:lnTo>
                      <a:pt x="22" y="39"/>
                    </a:lnTo>
                    <a:lnTo>
                      <a:pt x="22" y="39"/>
                    </a:lnTo>
                    <a:lnTo>
                      <a:pt x="22" y="43"/>
                    </a:lnTo>
                    <a:lnTo>
                      <a:pt x="22" y="43"/>
                    </a:lnTo>
                    <a:lnTo>
                      <a:pt x="20" y="45"/>
                    </a:lnTo>
                    <a:lnTo>
                      <a:pt x="20" y="45"/>
                    </a:lnTo>
                    <a:lnTo>
                      <a:pt x="18" y="45"/>
                    </a:lnTo>
                    <a:lnTo>
                      <a:pt x="16" y="46"/>
                    </a:lnTo>
                    <a:lnTo>
                      <a:pt x="16" y="46"/>
                    </a:lnTo>
                    <a:lnTo>
                      <a:pt x="16" y="49"/>
                    </a:lnTo>
                    <a:lnTo>
                      <a:pt x="16" y="53"/>
                    </a:lnTo>
                    <a:lnTo>
                      <a:pt x="16" y="53"/>
                    </a:lnTo>
                    <a:lnTo>
                      <a:pt x="16" y="55"/>
                    </a:lnTo>
                    <a:lnTo>
                      <a:pt x="16" y="55"/>
                    </a:lnTo>
                    <a:lnTo>
                      <a:pt x="18" y="57"/>
                    </a:lnTo>
                    <a:lnTo>
                      <a:pt x="19" y="57"/>
                    </a:lnTo>
                    <a:lnTo>
                      <a:pt x="19" y="57"/>
                    </a:lnTo>
                    <a:lnTo>
                      <a:pt x="22" y="57"/>
                    </a:lnTo>
                    <a:lnTo>
                      <a:pt x="23" y="55"/>
                    </a:lnTo>
                    <a:lnTo>
                      <a:pt x="26" y="51"/>
                    </a:lnTo>
                    <a:lnTo>
                      <a:pt x="26" y="51"/>
                    </a:lnTo>
                    <a:lnTo>
                      <a:pt x="27" y="49"/>
                    </a:lnTo>
                    <a:lnTo>
                      <a:pt x="27" y="49"/>
                    </a:lnTo>
                    <a:lnTo>
                      <a:pt x="30" y="49"/>
                    </a:lnTo>
                    <a:lnTo>
                      <a:pt x="30" y="49"/>
                    </a:lnTo>
                    <a:lnTo>
                      <a:pt x="34" y="47"/>
                    </a:lnTo>
                    <a:lnTo>
                      <a:pt x="34" y="47"/>
                    </a:lnTo>
                    <a:lnTo>
                      <a:pt x="36" y="46"/>
                    </a:lnTo>
                    <a:lnTo>
                      <a:pt x="40" y="43"/>
                    </a:lnTo>
                    <a:lnTo>
                      <a:pt x="40" y="43"/>
                    </a:lnTo>
                    <a:lnTo>
                      <a:pt x="43" y="41"/>
                    </a:lnTo>
                    <a:lnTo>
                      <a:pt x="43" y="35"/>
                    </a:lnTo>
                    <a:lnTo>
                      <a:pt x="43" y="35"/>
                    </a:lnTo>
                    <a:lnTo>
                      <a:pt x="42" y="31"/>
                    </a:lnTo>
                    <a:lnTo>
                      <a:pt x="42" y="31"/>
                    </a:lnTo>
                    <a:lnTo>
                      <a:pt x="40" y="29"/>
                    </a:lnTo>
                    <a:lnTo>
                      <a:pt x="40" y="29"/>
                    </a:lnTo>
                    <a:lnTo>
                      <a:pt x="40" y="27"/>
                    </a:lnTo>
                    <a:lnTo>
                      <a:pt x="40" y="25"/>
                    </a:lnTo>
                    <a:lnTo>
                      <a:pt x="40" y="25"/>
                    </a:lnTo>
                    <a:lnTo>
                      <a:pt x="36" y="22"/>
                    </a:lnTo>
                    <a:lnTo>
                      <a:pt x="36" y="22"/>
                    </a:lnTo>
                    <a:lnTo>
                      <a:pt x="36" y="17"/>
                    </a:lnTo>
                    <a:lnTo>
                      <a:pt x="36" y="17"/>
                    </a:lnTo>
                    <a:lnTo>
                      <a:pt x="36" y="13"/>
                    </a:lnTo>
                    <a:lnTo>
                      <a:pt x="36" y="13"/>
                    </a:lnTo>
                    <a:lnTo>
                      <a:pt x="36" y="8"/>
                    </a:lnTo>
                    <a:lnTo>
                      <a:pt x="36" y="8"/>
                    </a:lnTo>
                    <a:lnTo>
                      <a:pt x="36" y="5"/>
                    </a:lnTo>
                    <a:lnTo>
                      <a:pt x="35" y="2"/>
                    </a:lnTo>
                    <a:lnTo>
                      <a:pt x="35" y="2"/>
                    </a:lnTo>
                    <a:lnTo>
                      <a:pt x="34" y="0"/>
                    </a:lnTo>
                    <a:lnTo>
                      <a:pt x="32" y="0"/>
                    </a:lnTo>
                    <a:lnTo>
                      <a:pt x="28" y="2"/>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22" name="Freeform 187">
                <a:extLst>
                  <a:ext uri="{FF2B5EF4-FFF2-40B4-BE49-F238E27FC236}">
                    <a16:creationId xmlns:a16="http://schemas.microsoft.com/office/drawing/2014/main" id="{2E43A1DB-D9ED-44DD-903A-982867291D73}"/>
                  </a:ext>
                </a:extLst>
              </p:cNvPr>
              <p:cNvSpPr>
                <a:spLocks/>
              </p:cNvSpPr>
              <p:nvPr/>
            </p:nvSpPr>
            <p:spPr bwMode="auto">
              <a:xfrm>
                <a:off x="4336993" y="4226222"/>
                <a:ext cx="9605" cy="23051"/>
              </a:xfrm>
              <a:custGeom>
                <a:avLst/>
                <a:gdLst>
                  <a:gd name="T0" fmla="*/ 0 w 5"/>
                  <a:gd name="T1" fmla="*/ 5 h 12"/>
                  <a:gd name="T2" fmla="*/ 0 w 5"/>
                  <a:gd name="T3" fmla="*/ 5 h 12"/>
                  <a:gd name="T4" fmla="*/ 0 w 5"/>
                  <a:gd name="T5" fmla="*/ 9 h 12"/>
                  <a:gd name="T6" fmla="*/ 1 w 5"/>
                  <a:gd name="T7" fmla="*/ 12 h 12"/>
                  <a:gd name="T8" fmla="*/ 1 w 5"/>
                  <a:gd name="T9" fmla="*/ 12 h 12"/>
                  <a:gd name="T10" fmla="*/ 4 w 5"/>
                  <a:gd name="T11" fmla="*/ 11 h 12"/>
                  <a:gd name="T12" fmla="*/ 5 w 5"/>
                  <a:gd name="T13" fmla="*/ 8 h 12"/>
                  <a:gd name="T14" fmla="*/ 4 w 5"/>
                  <a:gd name="T15" fmla="*/ 3 h 12"/>
                  <a:gd name="T16" fmla="*/ 4 w 5"/>
                  <a:gd name="T17" fmla="*/ 3 h 12"/>
                  <a:gd name="T18" fmla="*/ 2 w 5"/>
                  <a:gd name="T19" fmla="*/ 0 h 12"/>
                  <a:gd name="T20" fmla="*/ 2 w 5"/>
                  <a:gd name="T21" fmla="*/ 0 h 12"/>
                  <a:gd name="T22" fmla="*/ 1 w 5"/>
                  <a:gd name="T23" fmla="*/ 0 h 12"/>
                  <a:gd name="T24" fmla="*/ 1 w 5"/>
                  <a:gd name="T25" fmla="*/ 0 h 12"/>
                  <a:gd name="T26" fmla="*/ 0 w 5"/>
                  <a:gd name="T27" fmla="*/ 3 h 12"/>
                  <a:gd name="T28" fmla="*/ 0 w 5"/>
                  <a:gd name="T29"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2">
                    <a:moveTo>
                      <a:pt x="0" y="5"/>
                    </a:moveTo>
                    <a:lnTo>
                      <a:pt x="0" y="5"/>
                    </a:lnTo>
                    <a:lnTo>
                      <a:pt x="0" y="9"/>
                    </a:lnTo>
                    <a:lnTo>
                      <a:pt x="1" y="12"/>
                    </a:lnTo>
                    <a:lnTo>
                      <a:pt x="1" y="12"/>
                    </a:lnTo>
                    <a:lnTo>
                      <a:pt x="4" y="11"/>
                    </a:lnTo>
                    <a:lnTo>
                      <a:pt x="5" y="8"/>
                    </a:lnTo>
                    <a:lnTo>
                      <a:pt x="4" y="3"/>
                    </a:lnTo>
                    <a:lnTo>
                      <a:pt x="4" y="3"/>
                    </a:lnTo>
                    <a:lnTo>
                      <a:pt x="2" y="0"/>
                    </a:lnTo>
                    <a:lnTo>
                      <a:pt x="2" y="0"/>
                    </a:lnTo>
                    <a:lnTo>
                      <a:pt x="1" y="0"/>
                    </a:lnTo>
                    <a:lnTo>
                      <a:pt x="1" y="0"/>
                    </a:lnTo>
                    <a:lnTo>
                      <a:pt x="0" y="3"/>
                    </a:lnTo>
                    <a:lnTo>
                      <a:pt x="0" y="5"/>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23" name="Freeform 188">
                <a:extLst>
                  <a:ext uri="{FF2B5EF4-FFF2-40B4-BE49-F238E27FC236}">
                    <a16:creationId xmlns:a16="http://schemas.microsoft.com/office/drawing/2014/main" id="{CF559334-4EE5-4375-B1DA-083739C8D3F8}"/>
                  </a:ext>
                </a:extLst>
              </p:cNvPr>
              <p:cNvSpPr>
                <a:spLocks/>
              </p:cNvSpPr>
              <p:nvPr/>
            </p:nvSpPr>
            <p:spPr bwMode="auto">
              <a:xfrm>
                <a:off x="4336993" y="4226222"/>
                <a:ext cx="9605" cy="23051"/>
              </a:xfrm>
              <a:custGeom>
                <a:avLst/>
                <a:gdLst>
                  <a:gd name="T0" fmla="*/ 0 w 5"/>
                  <a:gd name="T1" fmla="*/ 5 h 12"/>
                  <a:gd name="T2" fmla="*/ 0 w 5"/>
                  <a:gd name="T3" fmla="*/ 5 h 12"/>
                  <a:gd name="T4" fmla="*/ 0 w 5"/>
                  <a:gd name="T5" fmla="*/ 9 h 12"/>
                  <a:gd name="T6" fmla="*/ 1 w 5"/>
                  <a:gd name="T7" fmla="*/ 12 h 12"/>
                  <a:gd name="T8" fmla="*/ 1 w 5"/>
                  <a:gd name="T9" fmla="*/ 12 h 12"/>
                  <a:gd name="T10" fmla="*/ 4 w 5"/>
                  <a:gd name="T11" fmla="*/ 11 h 12"/>
                  <a:gd name="T12" fmla="*/ 5 w 5"/>
                  <a:gd name="T13" fmla="*/ 8 h 12"/>
                  <a:gd name="T14" fmla="*/ 4 w 5"/>
                  <a:gd name="T15" fmla="*/ 3 h 12"/>
                  <a:gd name="T16" fmla="*/ 4 w 5"/>
                  <a:gd name="T17" fmla="*/ 3 h 12"/>
                  <a:gd name="T18" fmla="*/ 2 w 5"/>
                  <a:gd name="T19" fmla="*/ 0 h 12"/>
                  <a:gd name="T20" fmla="*/ 2 w 5"/>
                  <a:gd name="T21" fmla="*/ 0 h 12"/>
                  <a:gd name="T22" fmla="*/ 1 w 5"/>
                  <a:gd name="T23" fmla="*/ 0 h 12"/>
                  <a:gd name="T24" fmla="*/ 1 w 5"/>
                  <a:gd name="T25" fmla="*/ 0 h 12"/>
                  <a:gd name="T26" fmla="*/ 0 w 5"/>
                  <a:gd name="T27" fmla="*/ 3 h 12"/>
                  <a:gd name="T28" fmla="*/ 0 w 5"/>
                  <a:gd name="T29"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2">
                    <a:moveTo>
                      <a:pt x="0" y="5"/>
                    </a:moveTo>
                    <a:lnTo>
                      <a:pt x="0" y="5"/>
                    </a:lnTo>
                    <a:lnTo>
                      <a:pt x="0" y="9"/>
                    </a:lnTo>
                    <a:lnTo>
                      <a:pt x="1" y="12"/>
                    </a:lnTo>
                    <a:lnTo>
                      <a:pt x="1" y="12"/>
                    </a:lnTo>
                    <a:lnTo>
                      <a:pt x="4" y="11"/>
                    </a:lnTo>
                    <a:lnTo>
                      <a:pt x="5" y="8"/>
                    </a:lnTo>
                    <a:lnTo>
                      <a:pt x="4" y="3"/>
                    </a:lnTo>
                    <a:lnTo>
                      <a:pt x="4" y="3"/>
                    </a:lnTo>
                    <a:lnTo>
                      <a:pt x="2" y="0"/>
                    </a:lnTo>
                    <a:lnTo>
                      <a:pt x="2" y="0"/>
                    </a:lnTo>
                    <a:lnTo>
                      <a:pt x="1" y="0"/>
                    </a:lnTo>
                    <a:lnTo>
                      <a:pt x="1" y="0"/>
                    </a:lnTo>
                    <a:lnTo>
                      <a:pt x="0" y="3"/>
                    </a:lnTo>
                    <a:lnTo>
                      <a:pt x="0" y="5"/>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24" name="Freeform 189">
                <a:extLst>
                  <a:ext uri="{FF2B5EF4-FFF2-40B4-BE49-F238E27FC236}">
                    <a16:creationId xmlns:a16="http://schemas.microsoft.com/office/drawing/2014/main" id="{2F471CE8-E7A7-4600-AD61-4624A1D0D0FE}"/>
                  </a:ext>
                </a:extLst>
              </p:cNvPr>
              <p:cNvSpPr>
                <a:spLocks/>
              </p:cNvSpPr>
              <p:nvPr/>
            </p:nvSpPr>
            <p:spPr bwMode="auto">
              <a:xfrm>
                <a:off x="4187159" y="3932317"/>
                <a:ext cx="38419" cy="34577"/>
              </a:xfrm>
              <a:custGeom>
                <a:avLst/>
                <a:gdLst>
                  <a:gd name="T0" fmla="*/ 2 w 20"/>
                  <a:gd name="T1" fmla="*/ 14 h 18"/>
                  <a:gd name="T2" fmla="*/ 2 w 20"/>
                  <a:gd name="T3" fmla="*/ 14 h 18"/>
                  <a:gd name="T4" fmla="*/ 3 w 20"/>
                  <a:gd name="T5" fmla="*/ 13 h 18"/>
                  <a:gd name="T6" fmla="*/ 3 w 20"/>
                  <a:gd name="T7" fmla="*/ 13 h 18"/>
                  <a:gd name="T8" fmla="*/ 6 w 20"/>
                  <a:gd name="T9" fmla="*/ 9 h 18"/>
                  <a:gd name="T10" fmla="*/ 6 w 20"/>
                  <a:gd name="T11" fmla="*/ 9 h 18"/>
                  <a:gd name="T12" fmla="*/ 8 w 20"/>
                  <a:gd name="T13" fmla="*/ 6 h 18"/>
                  <a:gd name="T14" fmla="*/ 8 w 20"/>
                  <a:gd name="T15" fmla="*/ 6 h 18"/>
                  <a:gd name="T16" fmla="*/ 11 w 20"/>
                  <a:gd name="T17" fmla="*/ 5 h 18"/>
                  <a:gd name="T18" fmla="*/ 11 w 20"/>
                  <a:gd name="T19" fmla="*/ 5 h 18"/>
                  <a:gd name="T20" fmla="*/ 11 w 20"/>
                  <a:gd name="T21" fmla="*/ 4 h 18"/>
                  <a:gd name="T22" fmla="*/ 11 w 20"/>
                  <a:gd name="T23" fmla="*/ 4 h 18"/>
                  <a:gd name="T24" fmla="*/ 16 w 20"/>
                  <a:gd name="T25" fmla="*/ 1 h 18"/>
                  <a:gd name="T26" fmla="*/ 16 w 20"/>
                  <a:gd name="T27" fmla="*/ 1 h 18"/>
                  <a:gd name="T28" fmla="*/ 18 w 20"/>
                  <a:gd name="T29" fmla="*/ 0 h 18"/>
                  <a:gd name="T30" fmla="*/ 20 w 20"/>
                  <a:gd name="T31" fmla="*/ 0 h 18"/>
                  <a:gd name="T32" fmla="*/ 20 w 20"/>
                  <a:gd name="T33" fmla="*/ 0 h 18"/>
                  <a:gd name="T34" fmla="*/ 20 w 20"/>
                  <a:gd name="T35" fmla="*/ 2 h 18"/>
                  <a:gd name="T36" fmla="*/ 20 w 20"/>
                  <a:gd name="T37" fmla="*/ 4 h 18"/>
                  <a:gd name="T38" fmla="*/ 20 w 20"/>
                  <a:gd name="T39" fmla="*/ 4 h 18"/>
                  <a:gd name="T40" fmla="*/ 18 w 20"/>
                  <a:gd name="T41" fmla="*/ 8 h 18"/>
                  <a:gd name="T42" fmla="*/ 15 w 20"/>
                  <a:gd name="T43" fmla="*/ 10 h 18"/>
                  <a:gd name="T44" fmla="*/ 15 w 20"/>
                  <a:gd name="T45" fmla="*/ 10 h 18"/>
                  <a:gd name="T46" fmla="*/ 10 w 20"/>
                  <a:gd name="T47" fmla="*/ 14 h 18"/>
                  <a:gd name="T48" fmla="*/ 10 w 20"/>
                  <a:gd name="T49" fmla="*/ 14 h 18"/>
                  <a:gd name="T50" fmla="*/ 7 w 20"/>
                  <a:gd name="T51" fmla="*/ 17 h 18"/>
                  <a:gd name="T52" fmla="*/ 4 w 20"/>
                  <a:gd name="T53" fmla="*/ 17 h 18"/>
                  <a:gd name="T54" fmla="*/ 4 w 20"/>
                  <a:gd name="T55" fmla="*/ 17 h 18"/>
                  <a:gd name="T56" fmla="*/ 2 w 20"/>
                  <a:gd name="T57" fmla="*/ 18 h 18"/>
                  <a:gd name="T58" fmla="*/ 0 w 20"/>
                  <a:gd name="T59" fmla="*/ 17 h 18"/>
                  <a:gd name="T60" fmla="*/ 0 w 20"/>
                  <a:gd name="T61" fmla="*/ 17 h 18"/>
                  <a:gd name="T62" fmla="*/ 0 w 20"/>
                  <a:gd name="T63" fmla="*/ 15 h 18"/>
                  <a:gd name="T64" fmla="*/ 2 w 20"/>
                  <a:gd name="T65"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18">
                    <a:moveTo>
                      <a:pt x="2" y="14"/>
                    </a:moveTo>
                    <a:lnTo>
                      <a:pt x="2" y="14"/>
                    </a:lnTo>
                    <a:lnTo>
                      <a:pt x="3" y="13"/>
                    </a:lnTo>
                    <a:lnTo>
                      <a:pt x="3" y="13"/>
                    </a:lnTo>
                    <a:lnTo>
                      <a:pt x="6" y="9"/>
                    </a:lnTo>
                    <a:lnTo>
                      <a:pt x="6" y="9"/>
                    </a:lnTo>
                    <a:lnTo>
                      <a:pt x="8" y="6"/>
                    </a:lnTo>
                    <a:lnTo>
                      <a:pt x="8" y="6"/>
                    </a:lnTo>
                    <a:lnTo>
                      <a:pt x="11" y="5"/>
                    </a:lnTo>
                    <a:lnTo>
                      <a:pt x="11" y="5"/>
                    </a:lnTo>
                    <a:lnTo>
                      <a:pt x="11" y="4"/>
                    </a:lnTo>
                    <a:lnTo>
                      <a:pt x="11" y="4"/>
                    </a:lnTo>
                    <a:lnTo>
                      <a:pt x="16" y="1"/>
                    </a:lnTo>
                    <a:lnTo>
                      <a:pt x="16" y="1"/>
                    </a:lnTo>
                    <a:lnTo>
                      <a:pt x="18" y="0"/>
                    </a:lnTo>
                    <a:lnTo>
                      <a:pt x="20" y="0"/>
                    </a:lnTo>
                    <a:lnTo>
                      <a:pt x="20" y="0"/>
                    </a:lnTo>
                    <a:lnTo>
                      <a:pt x="20" y="2"/>
                    </a:lnTo>
                    <a:lnTo>
                      <a:pt x="20" y="4"/>
                    </a:lnTo>
                    <a:lnTo>
                      <a:pt x="20" y="4"/>
                    </a:lnTo>
                    <a:lnTo>
                      <a:pt x="18" y="8"/>
                    </a:lnTo>
                    <a:lnTo>
                      <a:pt x="15" y="10"/>
                    </a:lnTo>
                    <a:lnTo>
                      <a:pt x="15" y="10"/>
                    </a:lnTo>
                    <a:lnTo>
                      <a:pt x="10" y="14"/>
                    </a:lnTo>
                    <a:lnTo>
                      <a:pt x="10" y="14"/>
                    </a:lnTo>
                    <a:lnTo>
                      <a:pt x="7" y="17"/>
                    </a:lnTo>
                    <a:lnTo>
                      <a:pt x="4" y="17"/>
                    </a:lnTo>
                    <a:lnTo>
                      <a:pt x="4" y="17"/>
                    </a:lnTo>
                    <a:lnTo>
                      <a:pt x="2" y="18"/>
                    </a:lnTo>
                    <a:lnTo>
                      <a:pt x="0" y="17"/>
                    </a:lnTo>
                    <a:lnTo>
                      <a:pt x="0" y="17"/>
                    </a:lnTo>
                    <a:lnTo>
                      <a:pt x="0" y="15"/>
                    </a:lnTo>
                    <a:lnTo>
                      <a:pt x="2" y="14"/>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25" name="Freeform 190">
                <a:extLst>
                  <a:ext uri="{FF2B5EF4-FFF2-40B4-BE49-F238E27FC236}">
                    <a16:creationId xmlns:a16="http://schemas.microsoft.com/office/drawing/2014/main" id="{8F2B93F5-809C-4E9B-B06B-44EC1FD746B7}"/>
                  </a:ext>
                </a:extLst>
              </p:cNvPr>
              <p:cNvSpPr>
                <a:spLocks/>
              </p:cNvSpPr>
              <p:nvPr/>
            </p:nvSpPr>
            <p:spPr bwMode="auto">
              <a:xfrm>
                <a:off x="4187159" y="3932317"/>
                <a:ext cx="38419" cy="34577"/>
              </a:xfrm>
              <a:custGeom>
                <a:avLst/>
                <a:gdLst>
                  <a:gd name="T0" fmla="*/ 2 w 20"/>
                  <a:gd name="T1" fmla="*/ 14 h 18"/>
                  <a:gd name="T2" fmla="*/ 2 w 20"/>
                  <a:gd name="T3" fmla="*/ 14 h 18"/>
                  <a:gd name="T4" fmla="*/ 3 w 20"/>
                  <a:gd name="T5" fmla="*/ 13 h 18"/>
                  <a:gd name="T6" fmla="*/ 3 w 20"/>
                  <a:gd name="T7" fmla="*/ 13 h 18"/>
                  <a:gd name="T8" fmla="*/ 6 w 20"/>
                  <a:gd name="T9" fmla="*/ 9 h 18"/>
                  <a:gd name="T10" fmla="*/ 6 w 20"/>
                  <a:gd name="T11" fmla="*/ 9 h 18"/>
                  <a:gd name="T12" fmla="*/ 8 w 20"/>
                  <a:gd name="T13" fmla="*/ 6 h 18"/>
                  <a:gd name="T14" fmla="*/ 8 w 20"/>
                  <a:gd name="T15" fmla="*/ 6 h 18"/>
                  <a:gd name="T16" fmla="*/ 11 w 20"/>
                  <a:gd name="T17" fmla="*/ 5 h 18"/>
                  <a:gd name="T18" fmla="*/ 11 w 20"/>
                  <a:gd name="T19" fmla="*/ 5 h 18"/>
                  <a:gd name="T20" fmla="*/ 11 w 20"/>
                  <a:gd name="T21" fmla="*/ 4 h 18"/>
                  <a:gd name="T22" fmla="*/ 11 w 20"/>
                  <a:gd name="T23" fmla="*/ 4 h 18"/>
                  <a:gd name="T24" fmla="*/ 16 w 20"/>
                  <a:gd name="T25" fmla="*/ 1 h 18"/>
                  <a:gd name="T26" fmla="*/ 16 w 20"/>
                  <a:gd name="T27" fmla="*/ 1 h 18"/>
                  <a:gd name="T28" fmla="*/ 18 w 20"/>
                  <a:gd name="T29" fmla="*/ 0 h 18"/>
                  <a:gd name="T30" fmla="*/ 20 w 20"/>
                  <a:gd name="T31" fmla="*/ 0 h 18"/>
                  <a:gd name="T32" fmla="*/ 20 w 20"/>
                  <a:gd name="T33" fmla="*/ 0 h 18"/>
                  <a:gd name="T34" fmla="*/ 20 w 20"/>
                  <a:gd name="T35" fmla="*/ 2 h 18"/>
                  <a:gd name="T36" fmla="*/ 20 w 20"/>
                  <a:gd name="T37" fmla="*/ 4 h 18"/>
                  <a:gd name="T38" fmla="*/ 20 w 20"/>
                  <a:gd name="T39" fmla="*/ 4 h 18"/>
                  <a:gd name="T40" fmla="*/ 18 w 20"/>
                  <a:gd name="T41" fmla="*/ 8 h 18"/>
                  <a:gd name="T42" fmla="*/ 15 w 20"/>
                  <a:gd name="T43" fmla="*/ 10 h 18"/>
                  <a:gd name="T44" fmla="*/ 15 w 20"/>
                  <a:gd name="T45" fmla="*/ 10 h 18"/>
                  <a:gd name="T46" fmla="*/ 10 w 20"/>
                  <a:gd name="T47" fmla="*/ 14 h 18"/>
                  <a:gd name="T48" fmla="*/ 10 w 20"/>
                  <a:gd name="T49" fmla="*/ 14 h 18"/>
                  <a:gd name="T50" fmla="*/ 7 w 20"/>
                  <a:gd name="T51" fmla="*/ 17 h 18"/>
                  <a:gd name="T52" fmla="*/ 4 w 20"/>
                  <a:gd name="T53" fmla="*/ 17 h 18"/>
                  <a:gd name="T54" fmla="*/ 4 w 20"/>
                  <a:gd name="T55" fmla="*/ 17 h 18"/>
                  <a:gd name="T56" fmla="*/ 2 w 20"/>
                  <a:gd name="T57" fmla="*/ 18 h 18"/>
                  <a:gd name="T58" fmla="*/ 0 w 20"/>
                  <a:gd name="T59" fmla="*/ 17 h 18"/>
                  <a:gd name="T60" fmla="*/ 0 w 20"/>
                  <a:gd name="T61" fmla="*/ 17 h 18"/>
                  <a:gd name="T62" fmla="*/ 0 w 20"/>
                  <a:gd name="T63" fmla="*/ 15 h 18"/>
                  <a:gd name="T64" fmla="*/ 2 w 20"/>
                  <a:gd name="T65"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18">
                    <a:moveTo>
                      <a:pt x="2" y="14"/>
                    </a:moveTo>
                    <a:lnTo>
                      <a:pt x="2" y="14"/>
                    </a:lnTo>
                    <a:lnTo>
                      <a:pt x="3" y="13"/>
                    </a:lnTo>
                    <a:lnTo>
                      <a:pt x="3" y="13"/>
                    </a:lnTo>
                    <a:lnTo>
                      <a:pt x="6" y="9"/>
                    </a:lnTo>
                    <a:lnTo>
                      <a:pt x="6" y="9"/>
                    </a:lnTo>
                    <a:lnTo>
                      <a:pt x="8" y="6"/>
                    </a:lnTo>
                    <a:lnTo>
                      <a:pt x="8" y="6"/>
                    </a:lnTo>
                    <a:lnTo>
                      <a:pt x="11" y="5"/>
                    </a:lnTo>
                    <a:lnTo>
                      <a:pt x="11" y="5"/>
                    </a:lnTo>
                    <a:lnTo>
                      <a:pt x="11" y="4"/>
                    </a:lnTo>
                    <a:lnTo>
                      <a:pt x="11" y="4"/>
                    </a:lnTo>
                    <a:lnTo>
                      <a:pt x="16" y="1"/>
                    </a:lnTo>
                    <a:lnTo>
                      <a:pt x="16" y="1"/>
                    </a:lnTo>
                    <a:lnTo>
                      <a:pt x="18" y="0"/>
                    </a:lnTo>
                    <a:lnTo>
                      <a:pt x="20" y="0"/>
                    </a:lnTo>
                    <a:lnTo>
                      <a:pt x="20" y="0"/>
                    </a:lnTo>
                    <a:lnTo>
                      <a:pt x="20" y="2"/>
                    </a:lnTo>
                    <a:lnTo>
                      <a:pt x="20" y="4"/>
                    </a:lnTo>
                    <a:lnTo>
                      <a:pt x="20" y="4"/>
                    </a:lnTo>
                    <a:lnTo>
                      <a:pt x="18" y="8"/>
                    </a:lnTo>
                    <a:lnTo>
                      <a:pt x="15" y="10"/>
                    </a:lnTo>
                    <a:lnTo>
                      <a:pt x="15" y="10"/>
                    </a:lnTo>
                    <a:lnTo>
                      <a:pt x="10" y="14"/>
                    </a:lnTo>
                    <a:lnTo>
                      <a:pt x="10" y="14"/>
                    </a:lnTo>
                    <a:lnTo>
                      <a:pt x="7" y="17"/>
                    </a:lnTo>
                    <a:lnTo>
                      <a:pt x="4" y="17"/>
                    </a:lnTo>
                    <a:lnTo>
                      <a:pt x="4" y="17"/>
                    </a:lnTo>
                    <a:lnTo>
                      <a:pt x="2" y="18"/>
                    </a:lnTo>
                    <a:lnTo>
                      <a:pt x="0" y="17"/>
                    </a:lnTo>
                    <a:lnTo>
                      <a:pt x="0" y="17"/>
                    </a:lnTo>
                    <a:lnTo>
                      <a:pt x="0" y="15"/>
                    </a:lnTo>
                    <a:lnTo>
                      <a:pt x="2" y="14"/>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26" name="Freeform 191">
                <a:extLst>
                  <a:ext uri="{FF2B5EF4-FFF2-40B4-BE49-F238E27FC236}">
                    <a16:creationId xmlns:a16="http://schemas.microsoft.com/office/drawing/2014/main" id="{208705C8-DB63-4B77-89D1-A2923AF6DAF9}"/>
                  </a:ext>
                </a:extLst>
              </p:cNvPr>
              <p:cNvSpPr>
                <a:spLocks/>
              </p:cNvSpPr>
              <p:nvPr/>
            </p:nvSpPr>
            <p:spPr bwMode="auto">
              <a:xfrm>
                <a:off x="4137214" y="3972657"/>
                <a:ext cx="42261" cy="26893"/>
              </a:xfrm>
              <a:custGeom>
                <a:avLst/>
                <a:gdLst>
                  <a:gd name="T0" fmla="*/ 13 w 22"/>
                  <a:gd name="T1" fmla="*/ 2 h 14"/>
                  <a:gd name="T2" fmla="*/ 13 w 22"/>
                  <a:gd name="T3" fmla="*/ 2 h 14"/>
                  <a:gd name="T4" fmla="*/ 9 w 22"/>
                  <a:gd name="T5" fmla="*/ 2 h 14"/>
                  <a:gd name="T6" fmla="*/ 9 w 22"/>
                  <a:gd name="T7" fmla="*/ 2 h 14"/>
                  <a:gd name="T8" fmla="*/ 7 w 22"/>
                  <a:gd name="T9" fmla="*/ 2 h 14"/>
                  <a:gd name="T10" fmla="*/ 3 w 22"/>
                  <a:gd name="T11" fmla="*/ 2 h 14"/>
                  <a:gd name="T12" fmla="*/ 3 w 22"/>
                  <a:gd name="T13" fmla="*/ 2 h 14"/>
                  <a:gd name="T14" fmla="*/ 0 w 22"/>
                  <a:gd name="T15" fmla="*/ 6 h 14"/>
                  <a:gd name="T16" fmla="*/ 0 w 22"/>
                  <a:gd name="T17" fmla="*/ 6 h 14"/>
                  <a:gd name="T18" fmla="*/ 1 w 22"/>
                  <a:gd name="T19" fmla="*/ 9 h 14"/>
                  <a:gd name="T20" fmla="*/ 1 w 22"/>
                  <a:gd name="T21" fmla="*/ 9 h 14"/>
                  <a:gd name="T22" fmla="*/ 3 w 22"/>
                  <a:gd name="T23" fmla="*/ 12 h 14"/>
                  <a:gd name="T24" fmla="*/ 4 w 22"/>
                  <a:gd name="T25" fmla="*/ 14 h 14"/>
                  <a:gd name="T26" fmla="*/ 4 w 22"/>
                  <a:gd name="T27" fmla="*/ 14 h 14"/>
                  <a:gd name="T28" fmla="*/ 7 w 22"/>
                  <a:gd name="T29" fmla="*/ 14 h 14"/>
                  <a:gd name="T30" fmla="*/ 8 w 22"/>
                  <a:gd name="T31" fmla="*/ 13 h 14"/>
                  <a:gd name="T32" fmla="*/ 8 w 22"/>
                  <a:gd name="T33" fmla="*/ 13 h 14"/>
                  <a:gd name="T34" fmla="*/ 9 w 22"/>
                  <a:gd name="T35" fmla="*/ 10 h 14"/>
                  <a:gd name="T36" fmla="*/ 9 w 22"/>
                  <a:gd name="T37" fmla="*/ 10 h 14"/>
                  <a:gd name="T38" fmla="*/ 11 w 22"/>
                  <a:gd name="T39" fmla="*/ 10 h 14"/>
                  <a:gd name="T40" fmla="*/ 13 w 22"/>
                  <a:gd name="T41" fmla="*/ 9 h 14"/>
                  <a:gd name="T42" fmla="*/ 13 w 22"/>
                  <a:gd name="T43" fmla="*/ 9 h 14"/>
                  <a:gd name="T44" fmla="*/ 16 w 22"/>
                  <a:gd name="T45" fmla="*/ 8 h 14"/>
                  <a:gd name="T46" fmla="*/ 16 w 22"/>
                  <a:gd name="T47" fmla="*/ 8 h 14"/>
                  <a:gd name="T48" fmla="*/ 17 w 22"/>
                  <a:gd name="T49" fmla="*/ 5 h 14"/>
                  <a:gd name="T50" fmla="*/ 20 w 22"/>
                  <a:gd name="T51" fmla="*/ 5 h 14"/>
                  <a:gd name="T52" fmla="*/ 20 w 22"/>
                  <a:gd name="T53" fmla="*/ 5 h 14"/>
                  <a:gd name="T54" fmla="*/ 21 w 22"/>
                  <a:gd name="T55" fmla="*/ 4 h 14"/>
                  <a:gd name="T56" fmla="*/ 22 w 22"/>
                  <a:gd name="T57" fmla="*/ 2 h 14"/>
                  <a:gd name="T58" fmla="*/ 22 w 22"/>
                  <a:gd name="T59" fmla="*/ 2 h 14"/>
                  <a:gd name="T60" fmla="*/ 22 w 22"/>
                  <a:gd name="T61" fmla="*/ 1 h 14"/>
                  <a:gd name="T62" fmla="*/ 21 w 22"/>
                  <a:gd name="T63" fmla="*/ 0 h 14"/>
                  <a:gd name="T64" fmla="*/ 18 w 22"/>
                  <a:gd name="T65" fmla="*/ 0 h 14"/>
                  <a:gd name="T66" fmla="*/ 18 w 22"/>
                  <a:gd name="T67" fmla="*/ 0 h 14"/>
                  <a:gd name="T68" fmla="*/ 16 w 22"/>
                  <a:gd name="T69" fmla="*/ 1 h 14"/>
                  <a:gd name="T70" fmla="*/ 13 w 22"/>
                  <a:gd name="T71"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14">
                    <a:moveTo>
                      <a:pt x="13" y="2"/>
                    </a:moveTo>
                    <a:lnTo>
                      <a:pt x="13" y="2"/>
                    </a:lnTo>
                    <a:lnTo>
                      <a:pt x="9" y="2"/>
                    </a:lnTo>
                    <a:lnTo>
                      <a:pt x="9" y="2"/>
                    </a:lnTo>
                    <a:lnTo>
                      <a:pt x="7" y="2"/>
                    </a:lnTo>
                    <a:lnTo>
                      <a:pt x="3" y="2"/>
                    </a:lnTo>
                    <a:lnTo>
                      <a:pt x="3" y="2"/>
                    </a:lnTo>
                    <a:lnTo>
                      <a:pt x="0" y="6"/>
                    </a:lnTo>
                    <a:lnTo>
                      <a:pt x="0" y="6"/>
                    </a:lnTo>
                    <a:lnTo>
                      <a:pt x="1" y="9"/>
                    </a:lnTo>
                    <a:lnTo>
                      <a:pt x="1" y="9"/>
                    </a:lnTo>
                    <a:lnTo>
                      <a:pt x="3" y="12"/>
                    </a:lnTo>
                    <a:lnTo>
                      <a:pt x="4" y="14"/>
                    </a:lnTo>
                    <a:lnTo>
                      <a:pt x="4" y="14"/>
                    </a:lnTo>
                    <a:lnTo>
                      <a:pt x="7" y="14"/>
                    </a:lnTo>
                    <a:lnTo>
                      <a:pt x="8" y="13"/>
                    </a:lnTo>
                    <a:lnTo>
                      <a:pt x="8" y="13"/>
                    </a:lnTo>
                    <a:lnTo>
                      <a:pt x="9" y="10"/>
                    </a:lnTo>
                    <a:lnTo>
                      <a:pt x="9" y="10"/>
                    </a:lnTo>
                    <a:lnTo>
                      <a:pt x="11" y="10"/>
                    </a:lnTo>
                    <a:lnTo>
                      <a:pt x="13" y="9"/>
                    </a:lnTo>
                    <a:lnTo>
                      <a:pt x="13" y="9"/>
                    </a:lnTo>
                    <a:lnTo>
                      <a:pt x="16" y="8"/>
                    </a:lnTo>
                    <a:lnTo>
                      <a:pt x="16" y="8"/>
                    </a:lnTo>
                    <a:lnTo>
                      <a:pt x="17" y="5"/>
                    </a:lnTo>
                    <a:lnTo>
                      <a:pt x="20" y="5"/>
                    </a:lnTo>
                    <a:lnTo>
                      <a:pt x="20" y="5"/>
                    </a:lnTo>
                    <a:lnTo>
                      <a:pt x="21" y="4"/>
                    </a:lnTo>
                    <a:lnTo>
                      <a:pt x="22" y="2"/>
                    </a:lnTo>
                    <a:lnTo>
                      <a:pt x="22" y="2"/>
                    </a:lnTo>
                    <a:lnTo>
                      <a:pt x="22" y="1"/>
                    </a:lnTo>
                    <a:lnTo>
                      <a:pt x="21" y="0"/>
                    </a:lnTo>
                    <a:lnTo>
                      <a:pt x="18" y="0"/>
                    </a:lnTo>
                    <a:lnTo>
                      <a:pt x="18" y="0"/>
                    </a:lnTo>
                    <a:lnTo>
                      <a:pt x="16" y="1"/>
                    </a:lnTo>
                    <a:lnTo>
                      <a:pt x="13" y="2"/>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27" name="Freeform 192">
                <a:extLst>
                  <a:ext uri="{FF2B5EF4-FFF2-40B4-BE49-F238E27FC236}">
                    <a16:creationId xmlns:a16="http://schemas.microsoft.com/office/drawing/2014/main" id="{09BF15ED-182C-41A0-A04B-E2783BF3F953}"/>
                  </a:ext>
                </a:extLst>
              </p:cNvPr>
              <p:cNvSpPr>
                <a:spLocks/>
              </p:cNvSpPr>
              <p:nvPr/>
            </p:nvSpPr>
            <p:spPr bwMode="auto">
              <a:xfrm>
                <a:off x="4137214" y="3972657"/>
                <a:ext cx="42261" cy="26893"/>
              </a:xfrm>
              <a:custGeom>
                <a:avLst/>
                <a:gdLst>
                  <a:gd name="T0" fmla="*/ 13 w 22"/>
                  <a:gd name="T1" fmla="*/ 2 h 14"/>
                  <a:gd name="T2" fmla="*/ 13 w 22"/>
                  <a:gd name="T3" fmla="*/ 2 h 14"/>
                  <a:gd name="T4" fmla="*/ 9 w 22"/>
                  <a:gd name="T5" fmla="*/ 2 h 14"/>
                  <a:gd name="T6" fmla="*/ 9 w 22"/>
                  <a:gd name="T7" fmla="*/ 2 h 14"/>
                  <a:gd name="T8" fmla="*/ 7 w 22"/>
                  <a:gd name="T9" fmla="*/ 2 h 14"/>
                  <a:gd name="T10" fmla="*/ 3 w 22"/>
                  <a:gd name="T11" fmla="*/ 2 h 14"/>
                  <a:gd name="T12" fmla="*/ 3 w 22"/>
                  <a:gd name="T13" fmla="*/ 2 h 14"/>
                  <a:gd name="T14" fmla="*/ 0 w 22"/>
                  <a:gd name="T15" fmla="*/ 6 h 14"/>
                  <a:gd name="T16" fmla="*/ 0 w 22"/>
                  <a:gd name="T17" fmla="*/ 6 h 14"/>
                  <a:gd name="T18" fmla="*/ 1 w 22"/>
                  <a:gd name="T19" fmla="*/ 9 h 14"/>
                  <a:gd name="T20" fmla="*/ 1 w 22"/>
                  <a:gd name="T21" fmla="*/ 9 h 14"/>
                  <a:gd name="T22" fmla="*/ 3 w 22"/>
                  <a:gd name="T23" fmla="*/ 12 h 14"/>
                  <a:gd name="T24" fmla="*/ 4 w 22"/>
                  <a:gd name="T25" fmla="*/ 14 h 14"/>
                  <a:gd name="T26" fmla="*/ 4 w 22"/>
                  <a:gd name="T27" fmla="*/ 14 h 14"/>
                  <a:gd name="T28" fmla="*/ 7 w 22"/>
                  <a:gd name="T29" fmla="*/ 14 h 14"/>
                  <a:gd name="T30" fmla="*/ 8 w 22"/>
                  <a:gd name="T31" fmla="*/ 13 h 14"/>
                  <a:gd name="T32" fmla="*/ 8 w 22"/>
                  <a:gd name="T33" fmla="*/ 13 h 14"/>
                  <a:gd name="T34" fmla="*/ 9 w 22"/>
                  <a:gd name="T35" fmla="*/ 10 h 14"/>
                  <a:gd name="T36" fmla="*/ 9 w 22"/>
                  <a:gd name="T37" fmla="*/ 10 h 14"/>
                  <a:gd name="T38" fmla="*/ 11 w 22"/>
                  <a:gd name="T39" fmla="*/ 10 h 14"/>
                  <a:gd name="T40" fmla="*/ 13 w 22"/>
                  <a:gd name="T41" fmla="*/ 9 h 14"/>
                  <a:gd name="T42" fmla="*/ 13 w 22"/>
                  <a:gd name="T43" fmla="*/ 9 h 14"/>
                  <a:gd name="T44" fmla="*/ 16 w 22"/>
                  <a:gd name="T45" fmla="*/ 8 h 14"/>
                  <a:gd name="T46" fmla="*/ 16 w 22"/>
                  <a:gd name="T47" fmla="*/ 8 h 14"/>
                  <a:gd name="T48" fmla="*/ 17 w 22"/>
                  <a:gd name="T49" fmla="*/ 5 h 14"/>
                  <a:gd name="T50" fmla="*/ 20 w 22"/>
                  <a:gd name="T51" fmla="*/ 5 h 14"/>
                  <a:gd name="T52" fmla="*/ 20 w 22"/>
                  <a:gd name="T53" fmla="*/ 5 h 14"/>
                  <a:gd name="T54" fmla="*/ 21 w 22"/>
                  <a:gd name="T55" fmla="*/ 4 h 14"/>
                  <a:gd name="T56" fmla="*/ 22 w 22"/>
                  <a:gd name="T57" fmla="*/ 2 h 14"/>
                  <a:gd name="T58" fmla="*/ 22 w 22"/>
                  <a:gd name="T59" fmla="*/ 2 h 14"/>
                  <a:gd name="T60" fmla="*/ 22 w 22"/>
                  <a:gd name="T61" fmla="*/ 1 h 14"/>
                  <a:gd name="T62" fmla="*/ 21 w 22"/>
                  <a:gd name="T63" fmla="*/ 0 h 14"/>
                  <a:gd name="T64" fmla="*/ 18 w 22"/>
                  <a:gd name="T65" fmla="*/ 0 h 14"/>
                  <a:gd name="T66" fmla="*/ 18 w 22"/>
                  <a:gd name="T67" fmla="*/ 0 h 14"/>
                  <a:gd name="T68" fmla="*/ 16 w 22"/>
                  <a:gd name="T69" fmla="*/ 1 h 14"/>
                  <a:gd name="T70" fmla="*/ 13 w 22"/>
                  <a:gd name="T71"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14">
                    <a:moveTo>
                      <a:pt x="13" y="2"/>
                    </a:moveTo>
                    <a:lnTo>
                      <a:pt x="13" y="2"/>
                    </a:lnTo>
                    <a:lnTo>
                      <a:pt x="9" y="2"/>
                    </a:lnTo>
                    <a:lnTo>
                      <a:pt x="9" y="2"/>
                    </a:lnTo>
                    <a:lnTo>
                      <a:pt x="7" y="2"/>
                    </a:lnTo>
                    <a:lnTo>
                      <a:pt x="3" y="2"/>
                    </a:lnTo>
                    <a:lnTo>
                      <a:pt x="3" y="2"/>
                    </a:lnTo>
                    <a:lnTo>
                      <a:pt x="0" y="6"/>
                    </a:lnTo>
                    <a:lnTo>
                      <a:pt x="0" y="6"/>
                    </a:lnTo>
                    <a:lnTo>
                      <a:pt x="1" y="9"/>
                    </a:lnTo>
                    <a:lnTo>
                      <a:pt x="1" y="9"/>
                    </a:lnTo>
                    <a:lnTo>
                      <a:pt x="3" y="12"/>
                    </a:lnTo>
                    <a:lnTo>
                      <a:pt x="4" y="14"/>
                    </a:lnTo>
                    <a:lnTo>
                      <a:pt x="4" y="14"/>
                    </a:lnTo>
                    <a:lnTo>
                      <a:pt x="7" y="14"/>
                    </a:lnTo>
                    <a:lnTo>
                      <a:pt x="8" y="13"/>
                    </a:lnTo>
                    <a:lnTo>
                      <a:pt x="8" y="13"/>
                    </a:lnTo>
                    <a:lnTo>
                      <a:pt x="9" y="10"/>
                    </a:lnTo>
                    <a:lnTo>
                      <a:pt x="9" y="10"/>
                    </a:lnTo>
                    <a:lnTo>
                      <a:pt x="11" y="10"/>
                    </a:lnTo>
                    <a:lnTo>
                      <a:pt x="13" y="9"/>
                    </a:lnTo>
                    <a:lnTo>
                      <a:pt x="13" y="9"/>
                    </a:lnTo>
                    <a:lnTo>
                      <a:pt x="16" y="8"/>
                    </a:lnTo>
                    <a:lnTo>
                      <a:pt x="16" y="8"/>
                    </a:lnTo>
                    <a:lnTo>
                      <a:pt x="17" y="5"/>
                    </a:lnTo>
                    <a:lnTo>
                      <a:pt x="20" y="5"/>
                    </a:lnTo>
                    <a:lnTo>
                      <a:pt x="20" y="5"/>
                    </a:lnTo>
                    <a:lnTo>
                      <a:pt x="21" y="4"/>
                    </a:lnTo>
                    <a:lnTo>
                      <a:pt x="22" y="2"/>
                    </a:lnTo>
                    <a:lnTo>
                      <a:pt x="22" y="2"/>
                    </a:lnTo>
                    <a:lnTo>
                      <a:pt x="22" y="1"/>
                    </a:lnTo>
                    <a:lnTo>
                      <a:pt x="21" y="0"/>
                    </a:lnTo>
                    <a:lnTo>
                      <a:pt x="18" y="0"/>
                    </a:lnTo>
                    <a:lnTo>
                      <a:pt x="18" y="0"/>
                    </a:lnTo>
                    <a:lnTo>
                      <a:pt x="16" y="1"/>
                    </a:lnTo>
                    <a:lnTo>
                      <a:pt x="13" y="2"/>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28" name="Freeform 193">
                <a:extLst>
                  <a:ext uri="{FF2B5EF4-FFF2-40B4-BE49-F238E27FC236}">
                    <a16:creationId xmlns:a16="http://schemas.microsoft.com/office/drawing/2014/main" id="{0A2DD040-B972-41A6-8A4D-74DB9EF6027C}"/>
                  </a:ext>
                </a:extLst>
              </p:cNvPr>
              <p:cNvSpPr>
                <a:spLocks/>
              </p:cNvSpPr>
              <p:nvPr/>
            </p:nvSpPr>
            <p:spPr bwMode="auto">
              <a:xfrm>
                <a:off x="4369649" y="3974578"/>
                <a:ext cx="24972" cy="28814"/>
              </a:xfrm>
              <a:custGeom>
                <a:avLst/>
                <a:gdLst>
                  <a:gd name="T0" fmla="*/ 13 w 13"/>
                  <a:gd name="T1" fmla="*/ 0 h 15"/>
                  <a:gd name="T2" fmla="*/ 13 w 13"/>
                  <a:gd name="T3" fmla="*/ 0 h 15"/>
                  <a:gd name="T4" fmla="*/ 13 w 13"/>
                  <a:gd name="T5" fmla="*/ 0 h 15"/>
                  <a:gd name="T6" fmla="*/ 8 w 13"/>
                  <a:gd name="T7" fmla="*/ 3 h 15"/>
                  <a:gd name="T8" fmla="*/ 5 w 13"/>
                  <a:gd name="T9" fmla="*/ 7 h 15"/>
                  <a:gd name="T10" fmla="*/ 5 w 13"/>
                  <a:gd name="T11" fmla="*/ 7 h 15"/>
                  <a:gd name="T12" fmla="*/ 1 w 13"/>
                  <a:gd name="T13" fmla="*/ 11 h 15"/>
                  <a:gd name="T14" fmla="*/ 0 w 13"/>
                  <a:gd name="T15" fmla="*/ 12 h 15"/>
                  <a:gd name="T16" fmla="*/ 0 w 13"/>
                  <a:gd name="T17" fmla="*/ 15 h 15"/>
                  <a:gd name="T18" fmla="*/ 0 w 13"/>
                  <a:gd name="T19" fmla="*/ 15 h 15"/>
                  <a:gd name="T20" fmla="*/ 3 w 13"/>
                  <a:gd name="T21" fmla="*/ 15 h 15"/>
                  <a:gd name="T22" fmla="*/ 5 w 13"/>
                  <a:gd name="T23" fmla="*/ 12 h 15"/>
                  <a:gd name="T24" fmla="*/ 9 w 13"/>
                  <a:gd name="T25" fmla="*/ 7 h 15"/>
                  <a:gd name="T26" fmla="*/ 9 w 13"/>
                  <a:gd name="T27" fmla="*/ 7 h 15"/>
                  <a:gd name="T28" fmla="*/ 12 w 13"/>
                  <a:gd name="T29" fmla="*/ 4 h 15"/>
                  <a:gd name="T30" fmla="*/ 13 w 13"/>
                  <a:gd name="T31" fmla="*/ 1 h 15"/>
                  <a:gd name="T32" fmla="*/ 13 w 13"/>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5">
                    <a:moveTo>
                      <a:pt x="13" y="0"/>
                    </a:moveTo>
                    <a:lnTo>
                      <a:pt x="13" y="0"/>
                    </a:lnTo>
                    <a:lnTo>
                      <a:pt x="13" y="0"/>
                    </a:lnTo>
                    <a:lnTo>
                      <a:pt x="8" y="3"/>
                    </a:lnTo>
                    <a:lnTo>
                      <a:pt x="5" y="7"/>
                    </a:lnTo>
                    <a:lnTo>
                      <a:pt x="5" y="7"/>
                    </a:lnTo>
                    <a:lnTo>
                      <a:pt x="1" y="11"/>
                    </a:lnTo>
                    <a:lnTo>
                      <a:pt x="0" y="12"/>
                    </a:lnTo>
                    <a:lnTo>
                      <a:pt x="0" y="15"/>
                    </a:lnTo>
                    <a:lnTo>
                      <a:pt x="0" y="15"/>
                    </a:lnTo>
                    <a:lnTo>
                      <a:pt x="3" y="15"/>
                    </a:lnTo>
                    <a:lnTo>
                      <a:pt x="5" y="12"/>
                    </a:lnTo>
                    <a:lnTo>
                      <a:pt x="9" y="7"/>
                    </a:lnTo>
                    <a:lnTo>
                      <a:pt x="9" y="7"/>
                    </a:lnTo>
                    <a:lnTo>
                      <a:pt x="12" y="4"/>
                    </a:lnTo>
                    <a:lnTo>
                      <a:pt x="13" y="1"/>
                    </a:lnTo>
                    <a:lnTo>
                      <a:pt x="13" y="0"/>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29" name="Freeform 194">
                <a:extLst>
                  <a:ext uri="{FF2B5EF4-FFF2-40B4-BE49-F238E27FC236}">
                    <a16:creationId xmlns:a16="http://schemas.microsoft.com/office/drawing/2014/main" id="{C7EABCBF-7645-4DE6-8083-1C1A12DE4FA7}"/>
                  </a:ext>
                </a:extLst>
              </p:cNvPr>
              <p:cNvSpPr>
                <a:spLocks/>
              </p:cNvSpPr>
              <p:nvPr/>
            </p:nvSpPr>
            <p:spPr bwMode="auto">
              <a:xfrm>
                <a:off x="4369649" y="3974578"/>
                <a:ext cx="24972" cy="28814"/>
              </a:xfrm>
              <a:custGeom>
                <a:avLst/>
                <a:gdLst>
                  <a:gd name="T0" fmla="*/ 13 w 13"/>
                  <a:gd name="T1" fmla="*/ 0 h 15"/>
                  <a:gd name="T2" fmla="*/ 13 w 13"/>
                  <a:gd name="T3" fmla="*/ 0 h 15"/>
                  <a:gd name="T4" fmla="*/ 13 w 13"/>
                  <a:gd name="T5" fmla="*/ 0 h 15"/>
                  <a:gd name="T6" fmla="*/ 8 w 13"/>
                  <a:gd name="T7" fmla="*/ 3 h 15"/>
                  <a:gd name="T8" fmla="*/ 5 w 13"/>
                  <a:gd name="T9" fmla="*/ 7 h 15"/>
                  <a:gd name="T10" fmla="*/ 5 w 13"/>
                  <a:gd name="T11" fmla="*/ 7 h 15"/>
                  <a:gd name="T12" fmla="*/ 1 w 13"/>
                  <a:gd name="T13" fmla="*/ 11 h 15"/>
                  <a:gd name="T14" fmla="*/ 0 w 13"/>
                  <a:gd name="T15" fmla="*/ 12 h 15"/>
                  <a:gd name="T16" fmla="*/ 0 w 13"/>
                  <a:gd name="T17" fmla="*/ 15 h 15"/>
                  <a:gd name="T18" fmla="*/ 0 w 13"/>
                  <a:gd name="T19" fmla="*/ 15 h 15"/>
                  <a:gd name="T20" fmla="*/ 3 w 13"/>
                  <a:gd name="T21" fmla="*/ 15 h 15"/>
                  <a:gd name="T22" fmla="*/ 5 w 13"/>
                  <a:gd name="T23" fmla="*/ 12 h 15"/>
                  <a:gd name="T24" fmla="*/ 9 w 13"/>
                  <a:gd name="T25" fmla="*/ 7 h 15"/>
                  <a:gd name="T26" fmla="*/ 9 w 13"/>
                  <a:gd name="T27" fmla="*/ 7 h 15"/>
                  <a:gd name="T28" fmla="*/ 12 w 13"/>
                  <a:gd name="T29" fmla="*/ 4 h 15"/>
                  <a:gd name="T30" fmla="*/ 13 w 13"/>
                  <a:gd name="T31" fmla="*/ 1 h 15"/>
                  <a:gd name="T32" fmla="*/ 13 w 13"/>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5">
                    <a:moveTo>
                      <a:pt x="13" y="0"/>
                    </a:moveTo>
                    <a:lnTo>
                      <a:pt x="13" y="0"/>
                    </a:lnTo>
                    <a:lnTo>
                      <a:pt x="13" y="0"/>
                    </a:lnTo>
                    <a:lnTo>
                      <a:pt x="8" y="3"/>
                    </a:lnTo>
                    <a:lnTo>
                      <a:pt x="5" y="7"/>
                    </a:lnTo>
                    <a:lnTo>
                      <a:pt x="5" y="7"/>
                    </a:lnTo>
                    <a:lnTo>
                      <a:pt x="1" y="11"/>
                    </a:lnTo>
                    <a:lnTo>
                      <a:pt x="0" y="12"/>
                    </a:lnTo>
                    <a:lnTo>
                      <a:pt x="0" y="15"/>
                    </a:lnTo>
                    <a:lnTo>
                      <a:pt x="0" y="15"/>
                    </a:lnTo>
                    <a:lnTo>
                      <a:pt x="3" y="15"/>
                    </a:lnTo>
                    <a:lnTo>
                      <a:pt x="5" y="12"/>
                    </a:lnTo>
                    <a:lnTo>
                      <a:pt x="9" y="7"/>
                    </a:lnTo>
                    <a:lnTo>
                      <a:pt x="9" y="7"/>
                    </a:lnTo>
                    <a:lnTo>
                      <a:pt x="12" y="4"/>
                    </a:lnTo>
                    <a:lnTo>
                      <a:pt x="13" y="1"/>
                    </a:lnTo>
                    <a:lnTo>
                      <a:pt x="13" y="0"/>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30" name="Freeform 195">
                <a:extLst>
                  <a:ext uri="{FF2B5EF4-FFF2-40B4-BE49-F238E27FC236}">
                    <a16:creationId xmlns:a16="http://schemas.microsoft.com/office/drawing/2014/main" id="{AF8C003C-B5E9-42F6-A220-8DA1782B6657}"/>
                  </a:ext>
                </a:extLst>
              </p:cNvPr>
              <p:cNvSpPr>
                <a:spLocks/>
              </p:cNvSpPr>
              <p:nvPr/>
            </p:nvSpPr>
            <p:spPr bwMode="auto">
              <a:xfrm>
                <a:off x="4239025" y="3943843"/>
                <a:ext cx="121020" cy="115257"/>
              </a:xfrm>
              <a:custGeom>
                <a:avLst/>
                <a:gdLst>
                  <a:gd name="T0" fmla="*/ 36 w 63"/>
                  <a:gd name="T1" fmla="*/ 16 h 60"/>
                  <a:gd name="T2" fmla="*/ 33 w 63"/>
                  <a:gd name="T3" fmla="*/ 11 h 60"/>
                  <a:gd name="T4" fmla="*/ 28 w 63"/>
                  <a:gd name="T5" fmla="*/ 4 h 60"/>
                  <a:gd name="T6" fmla="*/ 25 w 63"/>
                  <a:gd name="T7" fmla="*/ 0 h 60"/>
                  <a:gd name="T8" fmla="*/ 20 w 63"/>
                  <a:gd name="T9" fmla="*/ 0 h 60"/>
                  <a:gd name="T10" fmla="*/ 16 w 63"/>
                  <a:gd name="T11" fmla="*/ 3 h 60"/>
                  <a:gd name="T12" fmla="*/ 11 w 63"/>
                  <a:gd name="T13" fmla="*/ 6 h 60"/>
                  <a:gd name="T14" fmla="*/ 5 w 63"/>
                  <a:gd name="T15" fmla="*/ 8 h 60"/>
                  <a:gd name="T16" fmla="*/ 7 w 63"/>
                  <a:gd name="T17" fmla="*/ 11 h 60"/>
                  <a:gd name="T18" fmla="*/ 7 w 63"/>
                  <a:gd name="T19" fmla="*/ 11 h 60"/>
                  <a:gd name="T20" fmla="*/ 5 w 63"/>
                  <a:gd name="T21" fmla="*/ 13 h 60"/>
                  <a:gd name="T22" fmla="*/ 4 w 63"/>
                  <a:gd name="T23" fmla="*/ 17 h 60"/>
                  <a:gd name="T24" fmla="*/ 7 w 63"/>
                  <a:gd name="T25" fmla="*/ 19 h 60"/>
                  <a:gd name="T26" fmla="*/ 15 w 63"/>
                  <a:gd name="T27" fmla="*/ 20 h 60"/>
                  <a:gd name="T28" fmla="*/ 23 w 63"/>
                  <a:gd name="T29" fmla="*/ 25 h 60"/>
                  <a:gd name="T30" fmla="*/ 25 w 63"/>
                  <a:gd name="T31" fmla="*/ 25 h 60"/>
                  <a:gd name="T32" fmla="*/ 28 w 63"/>
                  <a:gd name="T33" fmla="*/ 24 h 60"/>
                  <a:gd name="T34" fmla="*/ 33 w 63"/>
                  <a:gd name="T35" fmla="*/ 24 h 60"/>
                  <a:gd name="T36" fmla="*/ 32 w 63"/>
                  <a:gd name="T37" fmla="*/ 28 h 60"/>
                  <a:gd name="T38" fmla="*/ 27 w 63"/>
                  <a:gd name="T39" fmla="*/ 32 h 60"/>
                  <a:gd name="T40" fmla="*/ 21 w 63"/>
                  <a:gd name="T41" fmla="*/ 35 h 60"/>
                  <a:gd name="T42" fmla="*/ 20 w 63"/>
                  <a:gd name="T43" fmla="*/ 36 h 60"/>
                  <a:gd name="T44" fmla="*/ 16 w 63"/>
                  <a:gd name="T45" fmla="*/ 41 h 60"/>
                  <a:gd name="T46" fmla="*/ 16 w 63"/>
                  <a:gd name="T47" fmla="*/ 45 h 60"/>
                  <a:gd name="T48" fmla="*/ 21 w 63"/>
                  <a:gd name="T49" fmla="*/ 45 h 60"/>
                  <a:gd name="T50" fmla="*/ 29 w 63"/>
                  <a:gd name="T51" fmla="*/ 43 h 60"/>
                  <a:gd name="T52" fmla="*/ 29 w 63"/>
                  <a:gd name="T53" fmla="*/ 44 h 60"/>
                  <a:gd name="T54" fmla="*/ 27 w 63"/>
                  <a:gd name="T55" fmla="*/ 45 h 60"/>
                  <a:gd name="T56" fmla="*/ 19 w 63"/>
                  <a:gd name="T57" fmla="*/ 48 h 60"/>
                  <a:gd name="T58" fmla="*/ 12 w 63"/>
                  <a:gd name="T59" fmla="*/ 52 h 60"/>
                  <a:gd name="T60" fmla="*/ 11 w 63"/>
                  <a:gd name="T61" fmla="*/ 53 h 60"/>
                  <a:gd name="T62" fmla="*/ 7 w 63"/>
                  <a:gd name="T63" fmla="*/ 49 h 60"/>
                  <a:gd name="T64" fmla="*/ 1 w 63"/>
                  <a:gd name="T65" fmla="*/ 50 h 60"/>
                  <a:gd name="T66" fmla="*/ 1 w 63"/>
                  <a:gd name="T67" fmla="*/ 54 h 60"/>
                  <a:gd name="T68" fmla="*/ 4 w 63"/>
                  <a:gd name="T69" fmla="*/ 57 h 60"/>
                  <a:gd name="T70" fmla="*/ 7 w 63"/>
                  <a:gd name="T71" fmla="*/ 60 h 60"/>
                  <a:gd name="T72" fmla="*/ 15 w 63"/>
                  <a:gd name="T73" fmla="*/ 57 h 60"/>
                  <a:gd name="T74" fmla="*/ 19 w 63"/>
                  <a:gd name="T75" fmla="*/ 57 h 60"/>
                  <a:gd name="T76" fmla="*/ 25 w 63"/>
                  <a:gd name="T77" fmla="*/ 57 h 60"/>
                  <a:gd name="T78" fmla="*/ 40 w 63"/>
                  <a:gd name="T79" fmla="*/ 49 h 60"/>
                  <a:gd name="T80" fmla="*/ 43 w 63"/>
                  <a:gd name="T81" fmla="*/ 48 h 60"/>
                  <a:gd name="T82" fmla="*/ 44 w 63"/>
                  <a:gd name="T83" fmla="*/ 50 h 60"/>
                  <a:gd name="T84" fmla="*/ 47 w 63"/>
                  <a:gd name="T85" fmla="*/ 52 h 60"/>
                  <a:gd name="T86" fmla="*/ 52 w 63"/>
                  <a:gd name="T87" fmla="*/ 49 h 60"/>
                  <a:gd name="T88" fmla="*/ 57 w 63"/>
                  <a:gd name="T89" fmla="*/ 45 h 60"/>
                  <a:gd name="T90" fmla="*/ 55 w 63"/>
                  <a:gd name="T91" fmla="*/ 44 h 60"/>
                  <a:gd name="T92" fmla="*/ 52 w 63"/>
                  <a:gd name="T93" fmla="*/ 43 h 60"/>
                  <a:gd name="T94" fmla="*/ 56 w 63"/>
                  <a:gd name="T95" fmla="*/ 40 h 60"/>
                  <a:gd name="T96" fmla="*/ 60 w 63"/>
                  <a:gd name="T97" fmla="*/ 40 h 60"/>
                  <a:gd name="T98" fmla="*/ 61 w 63"/>
                  <a:gd name="T99" fmla="*/ 40 h 60"/>
                  <a:gd name="T100" fmla="*/ 63 w 63"/>
                  <a:gd name="T101" fmla="*/ 35 h 60"/>
                  <a:gd name="T102" fmla="*/ 60 w 63"/>
                  <a:gd name="T103" fmla="*/ 31 h 60"/>
                  <a:gd name="T104" fmla="*/ 55 w 63"/>
                  <a:gd name="T105" fmla="*/ 25 h 60"/>
                  <a:gd name="T106" fmla="*/ 51 w 63"/>
                  <a:gd name="T107" fmla="*/ 24 h 60"/>
                  <a:gd name="T108" fmla="*/ 44 w 63"/>
                  <a:gd name="T109" fmla="*/ 21 h 60"/>
                  <a:gd name="T110" fmla="*/ 39 w 63"/>
                  <a:gd name="T111" fmla="*/ 2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3" h="60">
                    <a:moveTo>
                      <a:pt x="36" y="17"/>
                    </a:moveTo>
                    <a:lnTo>
                      <a:pt x="36" y="17"/>
                    </a:lnTo>
                    <a:lnTo>
                      <a:pt x="36" y="16"/>
                    </a:lnTo>
                    <a:lnTo>
                      <a:pt x="36" y="16"/>
                    </a:lnTo>
                    <a:lnTo>
                      <a:pt x="35" y="13"/>
                    </a:lnTo>
                    <a:lnTo>
                      <a:pt x="33" y="11"/>
                    </a:lnTo>
                    <a:lnTo>
                      <a:pt x="33" y="11"/>
                    </a:lnTo>
                    <a:lnTo>
                      <a:pt x="31" y="7"/>
                    </a:lnTo>
                    <a:lnTo>
                      <a:pt x="28" y="4"/>
                    </a:lnTo>
                    <a:lnTo>
                      <a:pt x="28" y="4"/>
                    </a:lnTo>
                    <a:lnTo>
                      <a:pt x="25" y="0"/>
                    </a:lnTo>
                    <a:lnTo>
                      <a:pt x="25" y="0"/>
                    </a:lnTo>
                    <a:lnTo>
                      <a:pt x="23" y="0"/>
                    </a:lnTo>
                    <a:lnTo>
                      <a:pt x="20" y="0"/>
                    </a:lnTo>
                    <a:lnTo>
                      <a:pt x="20" y="0"/>
                    </a:lnTo>
                    <a:lnTo>
                      <a:pt x="17" y="0"/>
                    </a:lnTo>
                    <a:lnTo>
                      <a:pt x="16" y="3"/>
                    </a:lnTo>
                    <a:lnTo>
                      <a:pt x="16" y="3"/>
                    </a:lnTo>
                    <a:lnTo>
                      <a:pt x="13" y="6"/>
                    </a:lnTo>
                    <a:lnTo>
                      <a:pt x="13" y="6"/>
                    </a:lnTo>
                    <a:lnTo>
                      <a:pt x="11" y="6"/>
                    </a:lnTo>
                    <a:lnTo>
                      <a:pt x="9" y="6"/>
                    </a:lnTo>
                    <a:lnTo>
                      <a:pt x="7" y="6"/>
                    </a:lnTo>
                    <a:lnTo>
                      <a:pt x="5" y="8"/>
                    </a:lnTo>
                    <a:lnTo>
                      <a:pt x="5" y="8"/>
                    </a:lnTo>
                    <a:lnTo>
                      <a:pt x="5" y="9"/>
                    </a:lnTo>
                    <a:lnTo>
                      <a:pt x="7" y="11"/>
                    </a:lnTo>
                    <a:lnTo>
                      <a:pt x="7" y="11"/>
                    </a:lnTo>
                    <a:lnTo>
                      <a:pt x="7" y="11"/>
                    </a:lnTo>
                    <a:lnTo>
                      <a:pt x="7" y="11"/>
                    </a:lnTo>
                    <a:lnTo>
                      <a:pt x="7" y="12"/>
                    </a:lnTo>
                    <a:lnTo>
                      <a:pt x="5" y="13"/>
                    </a:lnTo>
                    <a:lnTo>
                      <a:pt x="5" y="13"/>
                    </a:lnTo>
                    <a:lnTo>
                      <a:pt x="4" y="16"/>
                    </a:lnTo>
                    <a:lnTo>
                      <a:pt x="3" y="16"/>
                    </a:lnTo>
                    <a:lnTo>
                      <a:pt x="4" y="17"/>
                    </a:lnTo>
                    <a:lnTo>
                      <a:pt x="4" y="17"/>
                    </a:lnTo>
                    <a:lnTo>
                      <a:pt x="5" y="19"/>
                    </a:lnTo>
                    <a:lnTo>
                      <a:pt x="7" y="19"/>
                    </a:lnTo>
                    <a:lnTo>
                      <a:pt x="11" y="19"/>
                    </a:lnTo>
                    <a:lnTo>
                      <a:pt x="11" y="19"/>
                    </a:lnTo>
                    <a:lnTo>
                      <a:pt x="15" y="20"/>
                    </a:lnTo>
                    <a:lnTo>
                      <a:pt x="19" y="23"/>
                    </a:lnTo>
                    <a:lnTo>
                      <a:pt x="19" y="23"/>
                    </a:lnTo>
                    <a:lnTo>
                      <a:pt x="23" y="25"/>
                    </a:lnTo>
                    <a:lnTo>
                      <a:pt x="23" y="25"/>
                    </a:lnTo>
                    <a:lnTo>
                      <a:pt x="24" y="27"/>
                    </a:lnTo>
                    <a:lnTo>
                      <a:pt x="25" y="25"/>
                    </a:lnTo>
                    <a:lnTo>
                      <a:pt x="25" y="25"/>
                    </a:lnTo>
                    <a:lnTo>
                      <a:pt x="28" y="24"/>
                    </a:lnTo>
                    <a:lnTo>
                      <a:pt x="28" y="24"/>
                    </a:lnTo>
                    <a:lnTo>
                      <a:pt x="32" y="24"/>
                    </a:lnTo>
                    <a:lnTo>
                      <a:pt x="32" y="24"/>
                    </a:lnTo>
                    <a:lnTo>
                      <a:pt x="33" y="24"/>
                    </a:lnTo>
                    <a:lnTo>
                      <a:pt x="33" y="24"/>
                    </a:lnTo>
                    <a:lnTo>
                      <a:pt x="33" y="27"/>
                    </a:lnTo>
                    <a:lnTo>
                      <a:pt x="32" y="28"/>
                    </a:lnTo>
                    <a:lnTo>
                      <a:pt x="32" y="28"/>
                    </a:lnTo>
                    <a:lnTo>
                      <a:pt x="27" y="32"/>
                    </a:lnTo>
                    <a:lnTo>
                      <a:pt x="27" y="32"/>
                    </a:lnTo>
                    <a:lnTo>
                      <a:pt x="24" y="33"/>
                    </a:lnTo>
                    <a:lnTo>
                      <a:pt x="21" y="35"/>
                    </a:lnTo>
                    <a:lnTo>
                      <a:pt x="21" y="35"/>
                    </a:lnTo>
                    <a:lnTo>
                      <a:pt x="20" y="35"/>
                    </a:lnTo>
                    <a:lnTo>
                      <a:pt x="20" y="36"/>
                    </a:lnTo>
                    <a:lnTo>
                      <a:pt x="20" y="36"/>
                    </a:lnTo>
                    <a:lnTo>
                      <a:pt x="17" y="40"/>
                    </a:lnTo>
                    <a:lnTo>
                      <a:pt x="17" y="40"/>
                    </a:lnTo>
                    <a:lnTo>
                      <a:pt x="16" y="41"/>
                    </a:lnTo>
                    <a:lnTo>
                      <a:pt x="15" y="44"/>
                    </a:lnTo>
                    <a:lnTo>
                      <a:pt x="15" y="44"/>
                    </a:lnTo>
                    <a:lnTo>
                      <a:pt x="16" y="45"/>
                    </a:lnTo>
                    <a:lnTo>
                      <a:pt x="19" y="45"/>
                    </a:lnTo>
                    <a:lnTo>
                      <a:pt x="19" y="45"/>
                    </a:lnTo>
                    <a:lnTo>
                      <a:pt x="21" y="45"/>
                    </a:lnTo>
                    <a:lnTo>
                      <a:pt x="25" y="44"/>
                    </a:lnTo>
                    <a:lnTo>
                      <a:pt x="25" y="44"/>
                    </a:lnTo>
                    <a:lnTo>
                      <a:pt x="29" y="43"/>
                    </a:lnTo>
                    <a:lnTo>
                      <a:pt x="29" y="43"/>
                    </a:lnTo>
                    <a:lnTo>
                      <a:pt x="29" y="44"/>
                    </a:lnTo>
                    <a:lnTo>
                      <a:pt x="29" y="44"/>
                    </a:lnTo>
                    <a:lnTo>
                      <a:pt x="28" y="45"/>
                    </a:lnTo>
                    <a:lnTo>
                      <a:pt x="27" y="45"/>
                    </a:lnTo>
                    <a:lnTo>
                      <a:pt x="27" y="45"/>
                    </a:lnTo>
                    <a:lnTo>
                      <a:pt x="23" y="47"/>
                    </a:lnTo>
                    <a:lnTo>
                      <a:pt x="19" y="48"/>
                    </a:lnTo>
                    <a:lnTo>
                      <a:pt x="19" y="48"/>
                    </a:lnTo>
                    <a:lnTo>
                      <a:pt x="15" y="50"/>
                    </a:lnTo>
                    <a:lnTo>
                      <a:pt x="15" y="50"/>
                    </a:lnTo>
                    <a:lnTo>
                      <a:pt x="12" y="52"/>
                    </a:lnTo>
                    <a:lnTo>
                      <a:pt x="12" y="52"/>
                    </a:lnTo>
                    <a:lnTo>
                      <a:pt x="12" y="53"/>
                    </a:lnTo>
                    <a:lnTo>
                      <a:pt x="11" y="53"/>
                    </a:lnTo>
                    <a:lnTo>
                      <a:pt x="11" y="53"/>
                    </a:lnTo>
                    <a:lnTo>
                      <a:pt x="8" y="52"/>
                    </a:lnTo>
                    <a:lnTo>
                      <a:pt x="7" y="49"/>
                    </a:lnTo>
                    <a:lnTo>
                      <a:pt x="7" y="49"/>
                    </a:lnTo>
                    <a:lnTo>
                      <a:pt x="4" y="48"/>
                    </a:lnTo>
                    <a:lnTo>
                      <a:pt x="1" y="50"/>
                    </a:lnTo>
                    <a:lnTo>
                      <a:pt x="1" y="50"/>
                    </a:lnTo>
                    <a:lnTo>
                      <a:pt x="0" y="53"/>
                    </a:lnTo>
                    <a:lnTo>
                      <a:pt x="1" y="54"/>
                    </a:lnTo>
                    <a:lnTo>
                      <a:pt x="1" y="54"/>
                    </a:lnTo>
                    <a:lnTo>
                      <a:pt x="4" y="57"/>
                    </a:lnTo>
                    <a:lnTo>
                      <a:pt x="4" y="57"/>
                    </a:lnTo>
                    <a:lnTo>
                      <a:pt x="5" y="58"/>
                    </a:lnTo>
                    <a:lnTo>
                      <a:pt x="5" y="58"/>
                    </a:lnTo>
                    <a:lnTo>
                      <a:pt x="7" y="60"/>
                    </a:lnTo>
                    <a:lnTo>
                      <a:pt x="11" y="60"/>
                    </a:lnTo>
                    <a:lnTo>
                      <a:pt x="11" y="60"/>
                    </a:lnTo>
                    <a:lnTo>
                      <a:pt x="15" y="57"/>
                    </a:lnTo>
                    <a:lnTo>
                      <a:pt x="15" y="57"/>
                    </a:lnTo>
                    <a:lnTo>
                      <a:pt x="17" y="57"/>
                    </a:lnTo>
                    <a:lnTo>
                      <a:pt x="19" y="57"/>
                    </a:lnTo>
                    <a:lnTo>
                      <a:pt x="19" y="57"/>
                    </a:lnTo>
                    <a:lnTo>
                      <a:pt x="25" y="57"/>
                    </a:lnTo>
                    <a:lnTo>
                      <a:pt x="25" y="57"/>
                    </a:lnTo>
                    <a:lnTo>
                      <a:pt x="33" y="53"/>
                    </a:lnTo>
                    <a:lnTo>
                      <a:pt x="33" y="53"/>
                    </a:lnTo>
                    <a:lnTo>
                      <a:pt x="40" y="49"/>
                    </a:lnTo>
                    <a:lnTo>
                      <a:pt x="40" y="49"/>
                    </a:lnTo>
                    <a:lnTo>
                      <a:pt x="43" y="48"/>
                    </a:lnTo>
                    <a:lnTo>
                      <a:pt x="43" y="48"/>
                    </a:lnTo>
                    <a:lnTo>
                      <a:pt x="44" y="49"/>
                    </a:lnTo>
                    <a:lnTo>
                      <a:pt x="44" y="49"/>
                    </a:lnTo>
                    <a:lnTo>
                      <a:pt x="44" y="50"/>
                    </a:lnTo>
                    <a:lnTo>
                      <a:pt x="45" y="52"/>
                    </a:lnTo>
                    <a:lnTo>
                      <a:pt x="45" y="52"/>
                    </a:lnTo>
                    <a:lnTo>
                      <a:pt x="47" y="52"/>
                    </a:lnTo>
                    <a:lnTo>
                      <a:pt x="48" y="52"/>
                    </a:lnTo>
                    <a:lnTo>
                      <a:pt x="52" y="49"/>
                    </a:lnTo>
                    <a:lnTo>
                      <a:pt x="52" y="49"/>
                    </a:lnTo>
                    <a:lnTo>
                      <a:pt x="55" y="48"/>
                    </a:lnTo>
                    <a:lnTo>
                      <a:pt x="57" y="45"/>
                    </a:lnTo>
                    <a:lnTo>
                      <a:pt x="57" y="45"/>
                    </a:lnTo>
                    <a:lnTo>
                      <a:pt x="57" y="45"/>
                    </a:lnTo>
                    <a:lnTo>
                      <a:pt x="57" y="44"/>
                    </a:lnTo>
                    <a:lnTo>
                      <a:pt x="55" y="44"/>
                    </a:lnTo>
                    <a:lnTo>
                      <a:pt x="55" y="44"/>
                    </a:lnTo>
                    <a:lnTo>
                      <a:pt x="53" y="43"/>
                    </a:lnTo>
                    <a:lnTo>
                      <a:pt x="52" y="43"/>
                    </a:lnTo>
                    <a:lnTo>
                      <a:pt x="52" y="41"/>
                    </a:lnTo>
                    <a:lnTo>
                      <a:pt x="52" y="41"/>
                    </a:lnTo>
                    <a:lnTo>
                      <a:pt x="56" y="40"/>
                    </a:lnTo>
                    <a:lnTo>
                      <a:pt x="59" y="37"/>
                    </a:lnTo>
                    <a:lnTo>
                      <a:pt x="59" y="37"/>
                    </a:lnTo>
                    <a:lnTo>
                      <a:pt x="60" y="40"/>
                    </a:lnTo>
                    <a:lnTo>
                      <a:pt x="61" y="40"/>
                    </a:lnTo>
                    <a:lnTo>
                      <a:pt x="61" y="40"/>
                    </a:lnTo>
                    <a:lnTo>
                      <a:pt x="61" y="40"/>
                    </a:lnTo>
                    <a:lnTo>
                      <a:pt x="63" y="37"/>
                    </a:lnTo>
                    <a:lnTo>
                      <a:pt x="63" y="35"/>
                    </a:lnTo>
                    <a:lnTo>
                      <a:pt x="63" y="35"/>
                    </a:lnTo>
                    <a:lnTo>
                      <a:pt x="63" y="32"/>
                    </a:lnTo>
                    <a:lnTo>
                      <a:pt x="60" y="31"/>
                    </a:lnTo>
                    <a:lnTo>
                      <a:pt x="60" y="31"/>
                    </a:lnTo>
                    <a:lnTo>
                      <a:pt x="57" y="28"/>
                    </a:lnTo>
                    <a:lnTo>
                      <a:pt x="57" y="28"/>
                    </a:lnTo>
                    <a:lnTo>
                      <a:pt x="55" y="25"/>
                    </a:lnTo>
                    <a:lnTo>
                      <a:pt x="55" y="25"/>
                    </a:lnTo>
                    <a:lnTo>
                      <a:pt x="51" y="24"/>
                    </a:lnTo>
                    <a:lnTo>
                      <a:pt x="51" y="24"/>
                    </a:lnTo>
                    <a:lnTo>
                      <a:pt x="48" y="23"/>
                    </a:lnTo>
                    <a:lnTo>
                      <a:pt x="44" y="21"/>
                    </a:lnTo>
                    <a:lnTo>
                      <a:pt x="44" y="21"/>
                    </a:lnTo>
                    <a:lnTo>
                      <a:pt x="41" y="20"/>
                    </a:lnTo>
                    <a:lnTo>
                      <a:pt x="41" y="20"/>
                    </a:lnTo>
                    <a:lnTo>
                      <a:pt x="39" y="20"/>
                    </a:lnTo>
                    <a:lnTo>
                      <a:pt x="39" y="20"/>
                    </a:lnTo>
                    <a:lnTo>
                      <a:pt x="36" y="17"/>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31" name="Freeform 196">
                <a:extLst>
                  <a:ext uri="{FF2B5EF4-FFF2-40B4-BE49-F238E27FC236}">
                    <a16:creationId xmlns:a16="http://schemas.microsoft.com/office/drawing/2014/main" id="{BBF81D6C-E952-4F44-B57D-02A70BEB14D2}"/>
                  </a:ext>
                </a:extLst>
              </p:cNvPr>
              <p:cNvSpPr>
                <a:spLocks/>
              </p:cNvSpPr>
              <p:nvPr/>
            </p:nvSpPr>
            <p:spPr bwMode="auto">
              <a:xfrm>
                <a:off x="4239025" y="3943843"/>
                <a:ext cx="121020" cy="115257"/>
              </a:xfrm>
              <a:custGeom>
                <a:avLst/>
                <a:gdLst>
                  <a:gd name="T0" fmla="*/ 36 w 63"/>
                  <a:gd name="T1" fmla="*/ 16 h 60"/>
                  <a:gd name="T2" fmla="*/ 33 w 63"/>
                  <a:gd name="T3" fmla="*/ 11 h 60"/>
                  <a:gd name="T4" fmla="*/ 28 w 63"/>
                  <a:gd name="T5" fmla="*/ 4 h 60"/>
                  <a:gd name="T6" fmla="*/ 25 w 63"/>
                  <a:gd name="T7" fmla="*/ 0 h 60"/>
                  <a:gd name="T8" fmla="*/ 20 w 63"/>
                  <a:gd name="T9" fmla="*/ 0 h 60"/>
                  <a:gd name="T10" fmla="*/ 16 w 63"/>
                  <a:gd name="T11" fmla="*/ 3 h 60"/>
                  <a:gd name="T12" fmla="*/ 11 w 63"/>
                  <a:gd name="T13" fmla="*/ 6 h 60"/>
                  <a:gd name="T14" fmla="*/ 5 w 63"/>
                  <a:gd name="T15" fmla="*/ 8 h 60"/>
                  <a:gd name="T16" fmla="*/ 7 w 63"/>
                  <a:gd name="T17" fmla="*/ 11 h 60"/>
                  <a:gd name="T18" fmla="*/ 7 w 63"/>
                  <a:gd name="T19" fmla="*/ 11 h 60"/>
                  <a:gd name="T20" fmla="*/ 5 w 63"/>
                  <a:gd name="T21" fmla="*/ 13 h 60"/>
                  <a:gd name="T22" fmla="*/ 4 w 63"/>
                  <a:gd name="T23" fmla="*/ 17 h 60"/>
                  <a:gd name="T24" fmla="*/ 7 w 63"/>
                  <a:gd name="T25" fmla="*/ 19 h 60"/>
                  <a:gd name="T26" fmla="*/ 15 w 63"/>
                  <a:gd name="T27" fmla="*/ 20 h 60"/>
                  <a:gd name="T28" fmla="*/ 23 w 63"/>
                  <a:gd name="T29" fmla="*/ 25 h 60"/>
                  <a:gd name="T30" fmla="*/ 25 w 63"/>
                  <a:gd name="T31" fmla="*/ 25 h 60"/>
                  <a:gd name="T32" fmla="*/ 28 w 63"/>
                  <a:gd name="T33" fmla="*/ 24 h 60"/>
                  <a:gd name="T34" fmla="*/ 33 w 63"/>
                  <a:gd name="T35" fmla="*/ 24 h 60"/>
                  <a:gd name="T36" fmla="*/ 32 w 63"/>
                  <a:gd name="T37" fmla="*/ 28 h 60"/>
                  <a:gd name="T38" fmla="*/ 27 w 63"/>
                  <a:gd name="T39" fmla="*/ 32 h 60"/>
                  <a:gd name="T40" fmla="*/ 21 w 63"/>
                  <a:gd name="T41" fmla="*/ 35 h 60"/>
                  <a:gd name="T42" fmla="*/ 20 w 63"/>
                  <a:gd name="T43" fmla="*/ 36 h 60"/>
                  <a:gd name="T44" fmla="*/ 16 w 63"/>
                  <a:gd name="T45" fmla="*/ 41 h 60"/>
                  <a:gd name="T46" fmla="*/ 16 w 63"/>
                  <a:gd name="T47" fmla="*/ 45 h 60"/>
                  <a:gd name="T48" fmla="*/ 21 w 63"/>
                  <a:gd name="T49" fmla="*/ 45 h 60"/>
                  <a:gd name="T50" fmla="*/ 29 w 63"/>
                  <a:gd name="T51" fmla="*/ 43 h 60"/>
                  <a:gd name="T52" fmla="*/ 29 w 63"/>
                  <a:gd name="T53" fmla="*/ 44 h 60"/>
                  <a:gd name="T54" fmla="*/ 27 w 63"/>
                  <a:gd name="T55" fmla="*/ 45 h 60"/>
                  <a:gd name="T56" fmla="*/ 19 w 63"/>
                  <a:gd name="T57" fmla="*/ 48 h 60"/>
                  <a:gd name="T58" fmla="*/ 12 w 63"/>
                  <a:gd name="T59" fmla="*/ 52 h 60"/>
                  <a:gd name="T60" fmla="*/ 11 w 63"/>
                  <a:gd name="T61" fmla="*/ 53 h 60"/>
                  <a:gd name="T62" fmla="*/ 7 w 63"/>
                  <a:gd name="T63" fmla="*/ 49 h 60"/>
                  <a:gd name="T64" fmla="*/ 1 w 63"/>
                  <a:gd name="T65" fmla="*/ 50 h 60"/>
                  <a:gd name="T66" fmla="*/ 1 w 63"/>
                  <a:gd name="T67" fmla="*/ 54 h 60"/>
                  <a:gd name="T68" fmla="*/ 4 w 63"/>
                  <a:gd name="T69" fmla="*/ 57 h 60"/>
                  <a:gd name="T70" fmla="*/ 7 w 63"/>
                  <a:gd name="T71" fmla="*/ 60 h 60"/>
                  <a:gd name="T72" fmla="*/ 15 w 63"/>
                  <a:gd name="T73" fmla="*/ 57 h 60"/>
                  <a:gd name="T74" fmla="*/ 19 w 63"/>
                  <a:gd name="T75" fmla="*/ 57 h 60"/>
                  <a:gd name="T76" fmla="*/ 25 w 63"/>
                  <a:gd name="T77" fmla="*/ 57 h 60"/>
                  <a:gd name="T78" fmla="*/ 40 w 63"/>
                  <a:gd name="T79" fmla="*/ 49 h 60"/>
                  <a:gd name="T80" fmla="*/ 43 w 63"/>
                  <a:gd name="T81" fmla="*/ 48 h 60"/>
                  <a:gd name="T82" fmla="*/ 44 w 63"/>
                  <a:gd name="T83" fmla="*/ 50 h 60"/>
                  <a:gd name="T84" fmla="*/ 47 w 63"/>
                  <a:gd name="T85" fmla="*/ 52 h 60"/>
                  <a:gd name="T86" fmla="*/ 52 w 63"/>
                  <a:gd name="T87" fmla="*/ 49 h 60"/>
                  <a:gd name="T88" fmla="*/ 57 w 63"/>
                  <a:gd name="T89" fmla="*/ 45 h 60"/>
                  <a:gd name="T90" fmla="*/ 55 w 63"/>
                  <a:gd name="T91" fmla="*/ 44 h 60"/>
                  <a:gd name="T92" fmla="*/ 52 w 63"/>
                  <a:gd name="T93" fmla="*/ 43 h 60"/>
                  <a:gd name="T94" fmla="*/ 56 w 63"/>
                  <a:gd name="T95" fmla="*/ 40 h 60"/>
                  <a:gd name="T96" fmla="*/ 60 w 63"/>
                  <a:gd name="T97" fmla="*/ 40 h 60"/>
                  <a:gd name="T98" fmla="*/ 61 w 63"/>
                  <a:gd name="T99" fmla="*/ 40 h 60"/>
                  <a:gd name="T100" fmla="*/ 63 w 63"/>
                  <a:gd name="T101" fmla="*/ 35 h 60"/>
                  <a:gd name="T102" fmla="*/ 60 w 63"/>
                  <a:gd name="T103" fmla="*/ 31 h 60"/>
                  <a:gd name="T104" fmla="*/ 55 w 63"/>
                  <a:gd name="T105" fmla="*/ 25 h 60"/>
                  <a:gd name="T106" fmla="*/ 51 w 63"/>
                  <a:gd name="T107" fmla="*/ 24 h 60"/>
                  <a:gd name="T108" fmla="*/ 44 w 63"/>
                  <a:gd name="T109" fmla="*/ 21 h 60"/>
                  <a:gd name="T110" fmla="*/ 39 w 63"/>
                  <a:gd name="T111" fmla="*/ 2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3" h="60">
                    <a:moveTo>
                      <a:pt x="36" y="17"/>
                    </a:moveTo>
                    <a:lnTo>
                      <a:pt x="36" y="17"/>
                    </a:lnTo>
                    <a:lnTo>
                      <a:pt x="36" y="16"/>
                    </a:lnTo>
                    <a:lnTo>
                      <a:pt x="36" y="16"/>
                    </a:lnTo>
                    <a:lnTo>
                      <a:pt x="35" y="13"/>
                    </a:lnTo>
                    <a:lnTo>
                      <a:pt x="33" y="11"/>
                    </a:lnTo>
                    <a:lnTo>
                      <a:pt x="33" y="11"/>
                    </a:lnTo>
                    <a:lnTo>
                      <a:pt x="31" y="7"/>
                    </a:lnTo>
                    <a:lnTo>
                      <a:pt x="28" y="4"/>
                    </a:lnTo>
                    <a:lnTo>
                      <a:pt x="28" y="4"/>
                    </a:lnTo>
                    <a:lnTo>
                      <a:pt x="25" y="0"/>
                    </a:lnTo>
                    <a:lnTo>
                      <a:pt x="25" y="0"/>
                    </a:lnTo>
                    <a:lnTo>
                      <a:pt x="23" y="0"/>
                    </a:lnTo>
                    <a:lnTo>
                      <a:pt x="20" y="0"/>
                    </a:lnTo>
                    <a:lnTo>
                      <a:pt x="20" y="0"/>
                    </a:lnTo>
                    <a:lnTo>
                      <a:pt x="17" y="0"/>
                    </a:lnTo>
                    <a:lnTo>
                      <a:pt x="16" y="3"/>
                    </a:lnTo>
                    <a:lnTo>
                      <a:pt x="16" y="3"/>
                    </a:lnTo>
                    <a:lnTo>
                      <a:pt x="13" y="6"/>
                    </a:lnTo>
                    <a:lnTo>
                      <a:pt x="13" y="6"/>
                    </a:lnTo>
                    <a:lnTo>
                      <a:pt x="11" y="6"/>
                    </a:lnTo>
                    <a:lnTo>
                      <a:pt x="9" y="6"/>
                    </a:lnTo>
                    <a:lnTo>
                      <a:pt x="7" y="6"/>
                    </a:lnTo>
                    <a:lnTo>
                      <a:pt x="5" y="8"/>
                    </a:lnTo>
                    <a:lnTo>
                      <a:pt x="5" y="8"/>
                    </a:lnTo>
                    <a:lnTo>
                      <a:pt x="5" y="9"/>
                    </a:lnTo>
                    <a:lnTo>
                      <a:pt x="7" y="11"/>
                    </a:lnTo>
                    <a:lnTo>
                      <a:pt x="7" y="11"/>
                    </a:lnTo>
                    <a:lnTo>
                      <a:pt x="7" y="11"/>
                    </a:lnTo>
                    <a:lnTo>
                      <a:pt x="7" y="11"/>
                    </a:lnTo>
                    <a:lnTo>
                      <a:pt x="7" y="12"/>
                    </a:lnTo>
                    <a:lnTo>
                      <a:pt x="5" y="13"/>
                    </a:lnTo>
                    <a:lnTo>
                      <a:pt x="5" y="13"/>
                    </a:lnTo>
                    <a:lnTo>
                      <a:pt x="4" y="16"/>
                    </a:lnTo>
                    <a:lnTo>
                      <a:pt x="3" y="16"/>
                    </a:lnTo>
                    <a:lnTo>
                      <a:pt x="4" y="17"/>
                    </a:lnTo>
                    <a:lnTo>
                      <a:pt x="4" y="17"/>
                    </a:lnTo>
                    <a:lnTo>
                      <a:pt x="5" y="19"/>
                    </a:lnTo>
                    <a:lnTo>
                      <a:pt x="7" y="19"/>
                    </a:lnTo>
                    <a:lnTo>
                      <a:pt x="11" y="19"/>
                    </a:lnTo>
                    <a:lnTo>
                      <a:pt x="11" y="19"/>
                    </a:lnTo>
                    <a:lnTo>
                      <a:pt x="15" y="20"/>
                    </a:lnTo>
                    <a:lnTo>
                      <a:pt x="19" y="23"/>
                    </a:lnTo>
                    <a:lnTo>
                      <a:pt x="19" y="23"/>
                    </a:lnTo>
                    <a:lnTo>
                      <a:pt x="23" y="25"/>
                    </a:lnTo>
                    <a:lnTo>
                      <a:pt x="23" y="25"/>
                    </a:lnTo>
                    <a:lnTo>
                      <a:pt x="24" y="27"/>
                    </a:lnTo>
                    <a:lnTo>
                      <a:pt x="25" y="25"/>
                    </a:lnTo>
                    <a:lnTo>
                      <a:pt x="25" y="25"/>
                    </a:lnTo>
                    <a:lnTo>
                      <a:pt x="28" y="24"/>
                    </a:lnTo>
                    <a:lnTo>
                      <a:pt x="28" y="24"/>
                    </a:lnTo>
                    <a:lnTo>
                      <a:pt x="32" y="24"/>
                    </a:lnTo>
                    <a:lnTo>
                      <a:pt x="32" y="24"/>
                    </a:lnTo>
                    <a:lnTo>
                      <a:pt x="33" y="24"/>
                    </a:lnTo>
                    <a:lnTo>
                      <a:pt x="33" y="24"/>
                    </a:lnTo>
                    <a:lnTo>
                      <a:pt x="33" y="27"/>
                    </a:lnTo>
                    <a:lnTo>
                      <a:pt x="32" y="28"/>
                    </a:lnTo>
                    <a:lnTo>
                      <a:pt x="32" y="28"/>
                    </a:lnTo>
                    <a:lnTo>
                      <a:pt x="27" y="32"/>
                    </a:lnTo>
                    <a:lnTo>
                      <a:pt x="27" y="32"/>
                    </a:lnTo>
                    <a:lnTo>
                      <a:pt x="24" y="33"/>
                    </a:lnTo>
                    <a:lnTo>
                      <a:pt x="21" y="35"/>
                    </a:lnTo>
                    <a:lnTo>
                      <a:pt x="21" y="35"/>
                    </a:lnTo>
                    <a:lnTo>
                      <a:pt x="20" y="35"/>
                    </a:lnTo>
                    <a:lnTo>
                      <a:pt x="20" y="36"/>
                    </a:lnTo>
                    <a:lnTo>
                      <a:pt x="20" y="36"/>
                    </a:lnTo>
                    <a:lnTo>
                      <a:pt x="17" y="40"/>
                    </a:lnTo>
                    <a:lnTo>
                      <a:pt x="17" y="40"/>
                    </a:lnTo>
                    <a:lnTo>
                      <a:pt x="16" y="41"/>
                    </a:lnTo>
                    <a:lnTo>
                      <a:pt x="15" y="44"/>
                    </a:lnTo>
                    <a:lnTo>
                      <a:pt x="15" y="44"/>
                    </a:lnTo>
                    <a:lnTo>
                      <a:pt x="16" y="45"/>
                    </a:lnTo>
                    <a:lnTo>
                      <a:pt x="19" y="45"/>
                    </a:lnTo>
                    <a:lnTo>
                      <a:pt x="19" y="45"/>
                    </a:lnTo>
                    <a:lnTo>
                      <a:pt x="21" y="45"/>
                    </a:lnTo>
                    <a:lnTo>
                      <a:pt x="25" y="44"/>
                    </a:lnTo>
                    <a:lnTo>
                      <a:pt x="25" y="44"/>
                    </a:lnTo>
                    <a:lnTo>
                      <a:pt x="29" y="43"/>
                    </a:lnTo>
                    <a:lnTo>
                      <a:pt x="29" y="43"/>
                    </a:lnTo>
                    <a:lnTo>
                      <a:pt x="29" y="44"/>
                    </a:lnTo>
                    <a:lnTo>
                      <a:pt x="29" y="44"/>
                    </a:lnTo>
                    <a:lnTo>
                      <a:pt x="28" y="45"/>
                    </a:lnTo>
                    <a:lnTo>
                      <a:pt x="27" y="45"/>
                    </a:lnTo>
                    <a:lnTo>
                      <a:pt x="27" y="45"/>
                    </a:lnTo>
                    <a:lnTo>
                      <a:pt x="23" y="47"/>
                    </a:lnTo>
                    <a:lnTo>
                      <a:pt x="19" y="48"/>
                    </a:lnTo>
                    <a:lnTo>
                      <a:pt x="19" y="48"/>
                    </a:lnTo>
                    <a:lnTo>
                      <a:pt x="15" y="50"/>
                    </a:lnTo>
                    <a:lnTo>
                      <a:pt x="15" y="50"/>
                    </a:lnTo>
                    <a:lnTo>
                      <a:pt x="12" y="52"/>
                    </a:lnTo>
                    <a:lnTo>
                      <a:pt x="12" y="52"/>
                    </a:lnTo>
                    <a:lnTo>
                      <a:pt x="12" y="53"/>
                    </a:lnTo>
                    <a:lnTo>
                      <a:pt x="11" y="53"/>
                    </a:lnTo>
                    <a:lnTo>
                      <a:pt x="11" y="53"/>
                    </a:lnTo>
                    <a:lnTo>
                      <a:pt x="8" y="52"/>
                    </a:lnTo>
                    <a:lnTo>
                      <a:pt x="7" y="49"/>
                    </a:lnTo>
                    <a:lnTo>
                      <a:pt x="7" y="49"/>
                    </a:lnTo>
                    <a:lnTo>
                      <a:pt x="4" y="48"/>
                    </a:lnTo>
                    <a:lnTo>
                      <a:pt x="1" y="50"/>
                    </a:lnTo>
                    <a:lnTo>
                      <a:pt x="1" y="50"/>
                    </a:lnTo>
                    <a:lnTo>
                      <a:pt x="0" y="53"/>
                    </a:lnTo>
                    <a:lnTo>
                      <a:pt x="1" y="54"/>
                    </a:lnTo>
                    <a:lnTo>
                      <a:pt x="1" y="54"/>
                    </a:lnTo>
                    <a:lnTo>
                      <a:pt x="4" y="57"/>
                    </a:lnTo>
                    <a:lnTo>
                      <a:pt x="4" y="57"/>
                    </a:lnTo>
                    <a:lnTo>
                      <a:pt x="5" y="58"/>
                    </a:lnTo>
                    <a:lnTo>
                      <a:pt x="5" y="58"/>
                    </a:lnTo>
                    <a:lnTo>
                      <a:pt x="7" y="60"/>
                    </a:lnTo>
                    <a:lnTo>
                      <a:pt x="11" y="60"/>
                    </a:lnTo>
                    <a:lnTo>
                      <a:pt x="11" y="60"/>
                    </a:lnTo>
                    <a:lnTo>
                      <a:pt x="15" y="57"/>
                    </a:lnTo>
                    <a:lnTo>
                      <a:pt x="15" y="57"/>
                    </a:lnTo>
                    <a:lnTo>
                      <a:pt x="17" y="57"/>
                    </a:lnTo>
                    <a:lnTo>
                      <a:pt x="19" y="57"/>
                    </a:lnTo>
                    <a:lnTo>
                      <a:pt x="19" y="57"/>
                    </a:lnTo>
                    <a:lnTo>
                      <a:pt x="25" y="57"/>
                    </a:lnTo>
                    <a:lnTo>
                      <a:pt x="25" y="57"/>
                    </a:lnTo>
                    <a:lnTo>
                      <a:pt x="33" y="53"/>
                    </a:lnTo>
                    <a:lnTo>
                      <a:pt x="33" y="53"/>
                    </a:lnTo>
                    <a:lnTo>
                      <a:pt x="40" y="49"/>
                    </a:lnTo>
                    <a:lnTo>
                      <a:pt x="40" y="49"/>
                    </a:lnTo>
                    <a:lnTo>
                      <a:pt x="43" y="48"/>
                    </a:lnTo>
                    <a:lnTo>
                      <a:pt x="43" y="48"/>
                    </a:lnTo>
                    <a:lnTo>
                      <a:pt x="44" y="49"/>
                    </a:lnTo>
                    <a:lnTo>
                      <a:pt x="44" y="49"/>
                    </a:lnTo>
                    <a:lnTo>
                      <a:pt x="44" y="50"/>
                    </a:lnTo>
                    <a:lnTo>
                      <a:pt x="45" y="52"/>
                    </a:lnTo>
                    <a:lnTo>
                      <a:pt x="45" y="52"/>
                    </a:lnTo>
                    <a:lnTo>
                      <a:pt x="47" y="52"/>
                    </a:lnTo>
                    <a:lnTo>
                      <a:pt x="48" y="52"/>
                    </a:lnTo>
                    <a:lnTo>
                      <a:pt x="52" y="49"/>
                    </a:lnTo>
                    <a:lnTo>
                      <a:pt x="52" y="49"/>
                    </a:lnTo>
                    <a:lnTo>
                      <a:pt x="55" y="48"/>
                    </a:lnTo>
                    <a:lnTo>
                      <a:pt x="57" y="45"/>
                    </a:lnTo>
                    <a:lnTo>
                      <a:pt x="57" y="45"/>
                    </a:lnTo>
                    <a:lnTo>
                      <a:pt x="57" y="45"/>
                    </a:lnTo>
                    <a:lnTo>
                      <a:pt x="57" y="44"/>
                    </a:lnTo>
                    <a:lnTo>
                      <a:pt x="55" y="44"/>
                    </a:lnTo>
                    <a:lnTo>
                      <a:pt x="55" y="44"/>
                    </a:lnTo>
                    <a:lnTo>
                      <a:pt x="53" y="43"/>
                    </a:lnTo>
                    <a:lnTo>
                      <a:pt x="52" y="43"/>
                    </a:lnTo>
                    <a:lnTo>
                      <a:pt x="52" y="41"/>
                    </a:lnTo>
                    <a:lnTo>
                      <a:pt x="52" y="41"/>
                    </a:lnTo>
                    <a:lnTo>
                      <a:pt x="56" y="40"/>
                    </a:lnTo>
                    <a:lnTo>
                      <a:pt x="59" y="37"/>
                    </a:lnTo>
                    <a:lnTo>
                      <a:pt x="59" y="37"/>
                    </a:lnTo>
                    <a:lnTo>
                      <a:pt x="60" y="40"/>
                    </a:lnTo>
                    <a:lnTo>
                      <a:pt x="61" y="40"/>
                    </a:lnTo>
                    <a:lnTo>
                      <a:pt x="61" y="40"/>
                    </a:lnTo>
                    <a:lnTo>
                      <a:pt x="61" y="40"/>
                    </a:lnTo>
                    <a:lnTo>
                      <a:pt x="63" y="37"/>
                    </a:lnTo>
                    <a:lnTo>
                      <a:pt x="63" y="35"/>
                    </a:lnTo>
                    <a:lnTo>
                      <a:pt x="63" y="35"/>
                    </a:lnTo>
                    <a:lnTo>
                      <a:pt x="63" y="32"/>
                    </a:lnTo>
                    <a:lnTo>
                      <a:pt x="60" y="31"/>
                    </a:lnTo>
                    <a:lnTo>
                      <a:pt x="60" y="31"/>
                    </a:lnTo>
                    <a:lnTo>
                      <a:pt x="57" y="28"/>
                    </a:lnTo>
                    <a:lnTo>
                      <a:pt x="57" y="28"/>
                    </a:lnTo>
                    <a:lnTo>
                      <a:pt x="55" y="25"/>
                    </a:lnTo>
                    <a:lnTo>
                      <a:pt x="55" y="25"/>
                    </a:lnTo>
                    <a:lnTo>
                      <a:pt x="51" y="24"/>
                    </a:lnTo>
                    <a:lnTo>
                      <a:pt x="51" y="24"/>
                    </a:lnTo>
                    <a:lnTo>
                      <a:pt x="48" y="23"/>
                    </a:lnTo>
                    <a:lnTo>
                      <a:pt x="44" y="21"/>
                    </a:lnTo>
                    <a:lnTo>
                      <a:pt x="44" y="21"/>
                    </a:lnTo>
                    <a:lnTo>
                      <a:pt x="41" y="20"/>
                    </a:lnTo>
                    <a:lnTo>
                      <a:pt x="41" y="20"/>
                    </a:lnTo>
                    <a:lnTo>
                      <a:pt x="39" y="20"/>
                    </a:lnTo>
                    <a:lnTo>
                      <a:pt x="39" y="20"/>
                    </a:lnTo>
                    <a:lnTo>
                      <a:pt x="36" y="17"/>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32" name="Rectangle 197">
                <a:extLst>
                  <a:ext uri="{FF2B5EF4-FFF2-40B4-BE49-F238E27FC236}">
                    <a16:creationId xmlns:a16="http://schemas.microsoft.com/office/drawing/2014/main" id="{774EBB14-066D-4284-BF5D-85FC2EA2A557}"/>
                  </a:ext>
                </a:extLst>
              </p:cNvPr>
              <p:cNvSpPr>
                <a:spLocks noChangeArrowheads="1"/>
              </p:cNvSpPr>
              <p:nvPr/>
            </p:nvSpPr>
            <p:spPr bwMode="auto">
              <a:xfrm>
                <a:off x="4771127" y="4034127"/>
                <a:ext cx="1921" cy="1921"/>
              </a:xfrm>
              <a:prstGeom prst="rect">
                <a:avLst/>
              </a:prstGeom>
              <a:solidFill>
                <a:schemeClr val="accent6"/>
              </a:solidFill>
              <a:ln w="3175">
                <a:solidFill>
                  <a:schemeClr val="tx1">
                    <a:lumMod val="20000"/>
                    <a:lumOff val="80000"/>
                  </a:schemeClr>
                </a:solidFill>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33" name="Rectangle 198">
                <a:extLst>
                  <a:ext uri="{FF2B5EF4-FFF2-40B4-BE49-F238E27FC236}">
                    <a16:creationId xmlns:a16="http://schemas.microsoft.com/office/drawing/2014/main" id="{5AA9CDFF-E6BD-4C66-93C7-1CEF6D2D69A2}"/>
                  </a:ext>
                </a:extLst>
              </p:cNvPr>
              <p:cNvSpPr>
                <a:spLocks noChangeArrowheads="1"/>
              </p:cNvSpPr>
              <p:nvPr/>
            </p:nvSpPr>
            <p:spPr bwMode="auto">
              <a:xfrm>
                <a:off x="4771127" y="4034127"/>
                <a:ext cx="1921" cy="1921"/>
              </a:xfrm>
              <a:prstGeom prst="rect">
                <a:avLst/>
              </a:prstGeom>
              <a:solidFill>
                <a:schemeClr val="accent6"/>
              </a:solidFill>
              <a:ln w="3175">
                <a:solidFill>
                  <a:schemeClr val="tx1">
                    <a:lumMod val="20000"/>
                    <a:lumOff val="80000"/>
                  </a:schemeClr>
                </a:solidFill>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34" name="Rectangle 199">
                <a:extLst>
                  <a:ext uri="{FF2B5EF4-FFF2-40B4-BE49-F238E27FC236}">
                    <a16:creationId xmlns:a16="http://schemas.microsoft.com/office/drawing/2014/main" id="{B8B08B16-B0E5-4533-8B1E-64E499ACEEDF}"/>
                  </a:ext>
                </a:extLst>
              </p:cNvPr>
              <p:cNvSpPr>
                <a:spLocks noChangeArrowheads="1"/>
              </p:cNvSpPr>
              <p:nvPr/>
            </p:nvSpPr>
            <p:spPr bwMode="auto">
              <a:xfrm>
                <a:off x="4548297" y="4164752"/>
                <a:ext cx="1921" cy="1921"/>
              </a:xfrm>
              <a:prstGeom prst="rect">
                <a:avLst/>
              </a:prstGeom>
              <a:solidFill>
                <a:schemeClr val="accent6"/>
              </a:solidFill>
              <a:ln w="3175">
                <a:solidFill>
                  <a:schemeClr val="tx1">
                    <a:lumMod val="20000"/>
                    <a:lumOff val="80000"/>
                  </a:schemeClr>
                </a:solidFill>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35" name="Rectangle 200">
                <a:extLst>
                  <a:ext uri="{FF2B5EF4-FFF2-40B4-BE49-F238E27FC236}">
                    <a16:creationId xmlns:a16="http://schemas.microsoft.com/office/drawing/2014/main" id="{A399DD3A-4034-4CCE-B869-BDFEE7D8CB8C}"/>
                  </a:ext>
                </a:extLst>
              </p:cNvPr>
              <p:cNvSpPr>
                <a:spLocks noChangeArrowheads="1"/>
              </p:cNvSpPr>
              <p:nvPr/>
            </p:nvSpPr>
            <p:spPr bwMode="auto">
              <a:xfrm>
                <a:off x="4548297" y="4164752"/>
                <a:ext cx="1921" cy="1921"/>
              </a:xfrm>
              <a:prstGeom prst="rect">
                <a:avLst/>
              </a:prstGeom>
              <a:solidFill>
                <a:schemeClr val="accent6"/>
              </a:solidFill>
              <a:ln w="3175">
                <a:solidFill>
                  <a:schemeClr val="tx1">
                    <a:lumMod val="20000"/>
                    <a:lumOff val="80000"/>
                  </a:schemeClr>
                </a:solidFill>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36" name="Freeform 201">
                <a:extLst>
                  <a:ext uri="{FF2B5EF4-FFF2-40B4-BE49-F238E27FC236}">
                    <a16:creationId xmlns:a16="http://schemas.microsoft.com/office/drawing/2014/main" id="{FB0F8FD2-73F0-4F67-9ABA-D06E2D1F3346}"/>
                  </a:ext>
                </a:extLst>
              </p:cNvPr>
              <p:cNvSpPr>
                <a:spLocks/>
              </p:cNvSpPr>
              <p:nvPr/>
            </p:nvSpPr>
            <p:spPr bwMode="auto">
              <a:xfrm>
                <a:off x="4903673" y="3909265"/>
                <a:ext cx="1921" cy="1921"/>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solidFill>
                <a:srgbClr val="DC6978"/>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37" name="Freeform 202">
                <a:extLst>
                  <a:ext uri="{FF2B5EF4-FFF2-40B4-BE49-F238E27FC236}">
                    <a16:creationId xmlns:a16="http://schemas.microsoft.com/office/drawing/2014/main" id="{EBA9DD03-32B7-4B03-81D2-DF01B5927530}"/>
                  </a:ext>
                </a:extLst>
              </p:cNvPr>
              <p:cNvSpPr>
                <a:spLocks/>
              </p:cNvSpPr>
              <p:nvPr/>
            </p:nvSpPr>
            <p:spPr bwMode="auto">
              <a:xfrm>
                <a:off x="4903673" y="3909265"/>
                <a:ext cx="1921" cy="1921"/>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path>
                </a:pathLst>
              </a:custGeom>
              <a:noFill/>
              <a:ln w="3175">
                <a:solidFill>
                  <a:schemeClr val="tx1">
                    <a:lumMod val="20000"/>
                    <a:lumOff val="80000"/>
                  </a:schemeClr>
                </a:solidFill>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338" name="Rectangle 203">
                <a:extLst>
                  <a:ext uri="{FF2B5EF4-FFF2-40B4-BE49-F238E27FC236}">
                    <a16:creationId xmlns:a16="http://schemas.microsoft.com/office/drawing/2014/main" id="{A85FFEF4-11C9-4861-961D-DD1CAAAD53E2}"/>
                  </a:ext>
                </a:extLst>
              </p:cNvPr>
              <p:cNvSpPr>
                <a:spLocks noChangeArrowheads="1"/>
              </p:cNvSpPr>
              <p:nvPr/>
            </p:nvSpPr>
            <p:spPr bwMode="auto">
              <a:xfrm>
                <a:off x="4534851" y="4160910"/>
                <a:ext cx="1921" cy="1921"/>
              </a:xfrm>
              <a:prstGeom prst="rect">
                <a:avLst/>
              </a:prstGeom>
              <a:solidFill>
                <a:schemeClr val="accent6"/>
              </a:solidFill>
              <a:ln w="3175">
                <a:solidFill>
                  <a:schemeClr val="tx1">
                    <a:lumMod val="20000"/>
                    <a:lumOff val="80000"/>
                  </a:schemeClr>
                </a:solidFill>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39" name="Rectangle 204">
                <a:extLst>
                  <a:ext uri="{FF2B5EF4-FFF2-40B4-BE49-F238E27FC236}">
                    <a16:creationId xmlns:a16="http://schemas.microsoft.com/office/drawing/2014/main" id="{A10F802B-4B3C-470B-9577-147E12193FBE}"/>
                  </a:ext>
                </a:extLst>
              </p:cNvPr>
              <p:cNvSpPr>
                <a:spLocks noChangeArrowheads="1"/>
              </p:cNvSpPr>
              <p:nvPr/>
            </p:nvSpPr>
            <p:spPr bwMode="auto">
              <a:xfrm>
                <a:off x="4534851" y="4160910"/>
                <a:ext cx="1921" cy="1921"/>
              </a:xfrm>
              <a:prstGeom prst="rect">
                <a:avLst/>
              </a:prstGeom>
              <a:solidFill>
                <a:schemeClr val="accent6"/>
              </a:solidFill>
              <a:ln w="3175">
                <a:solidFill>
                  <a:schemeClr val="tx1">
                    <a:lumMod val="20000"/>
                    <a:lumOff val="80000"/>
                  </a:schemeClr>
                </a:solidFill>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9" name="Rectangle 206">
                <a:extLst>
                  <a:ext uri="{FF2B5EF4-FFF2-40B4-BE49-F238E27FC236}">
                    <a16:creationId xmlns:a16="http://schemas.microsoft.com/office/drawing/2014/main" id="{02C714C0-FEBA-47DB-8B6D-195324C4BC95}"/>
                  </a:ext>
                </a:extLst>
              </p:cNvPr>
              <p:cNvSpPr>
                <a:spLocks noChangeArrowheads="1"/>
              </p:cNvSpPr>
              <p:nvPr/>
            </p:nvSpPr>
            <p:spPr bwMode="auto">
              <a:xfrm>
                <a:off x="4680843" y="3646095"/>
                <a:ext cx="1921" cy="1921"/>
              </a:xfrm>
              <a:prstGeom prst="rect">
                <a:avLst/>
              </a:prstGeom>
              <a:solidFill>
                <a:schemeClr val="accent6"/>
              </a:solidFill>
              <a:ln w="3175">
                <a:solidFill>
                  <a:schemeClr val="tx1">
                    <a:lumMod val="20000"/>
                    <a:lumOff val="80000"/>
                  </a:schemeClr>
                </a:solidFill>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40" name="Rectangle 207">
                <a:extLst>
                  <a:ext uri="{FF2B5EF4-FFF2-40B4-BE49-F238E27FC236}">
                    <a16:creationId xmlns:a16="http://schemas.microsoft.com/office/drawing/2014/main" id="{417B148C-5AEE-49E7-93B5-69902DE67160}"/>
                  </a:ext>
                </a:extLst>
              </p:cNvPr>
              <p:cNvSpPr>
                <a:spLocks noChangeArrowheads="1"/>
              </p:cNvSpPr>
              <p:nvPr/>
            </p:nvSpPr>
            <p:spPr bwMode="auto">
              <a:xfrm>
                <a:off x="4680843" y="3646095"/>
                <a:ext cx="1921" cy="1921"/>
              </a:xfrm>
              <a:prstGeom prst="rect">
                <a:avLst/>
              </a:prstGeom>
              <a:solidFill>
                <a:schemeClr val="accent6"/>
              </a:solidFill>
              <a:ln w="3175">
                <a:solidFill>
                  <a:schemeClr val="tx1">
                    <a:lumMod val="20000"/>
                    <a:lumOff val="80000"/>
                  </a:schemeClr>
                </a:solidFill>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41" name="Rectangle 208">
                <a:extLst>
                  <a:ext uri="{FF2B5EF4-FFF2-40B4-BE49-F238E27FC236}">
                    <a16:creationId xmlns:a16="http://schemas.microsoft.com/office/drawing/2014/main" id="{FAAEFCB7-3818-4027-AE0C-DA8EA9E5FE1A}"/>
                  </a:ext>
                </a:extLst>
              </p:cNvPr>
              <p:cNvSpPr>
                <a:spLocks noChangeArrowheads="1"/>
              </p:cNvSpPr>
              <p:nvPr/>
            </p:nvSpPr>
            <p:spPr bwMode="auto">
              <a:xfrm>
                <a:off x="4773048" y="4034127"/>
                <a:ext cx="1921" cy="1921"/>
              </a:xfrm>
              <a:prstGeom prst="rect">
                <a:avLst/>
              </a:prstGeom>
              <a:solidFill>
                <a:schemeClr val="accent6"/>
              </a:solidFill>
              <a:ln w="3175">
                <a:solidFill>
                  <a:schemeClr val="tx1">
                    <a:lumMod val="20000"/>
                    <a:lumOff val="80000"/>
                  </a:schemeClr>
                </a:solidFill>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42" name="Rectangle 209">
                <a:extLst>
                  <a:ext uri="{FF2B5EF4-FFF2-40B4-BE49-F238E27FC236}">
                    <a16:creationId xmlns:a16="http://schemas.microsoft.com/office/drawing/2014/main" id="{D7192D87-7B4E-4438-98ED-DBD6BE20CF40}"/>
                  </a:ext>
                </a:extLst>
              </p:cNvPr>
              <p:cNvSpPr>
                <a:spLocks noChangeArrowheads="1"/>
              </p:cNvSpPr>
              <p:nvPr/>
            </p:nvSpPr>
            <p:spPr bwMode="auto">
              <a:xfrm>
                <a:off x="4773048" y="4034127"/>
                <a:ext cx="1921" cy="1921"/>
              </a:xfrm>
              <a:prstGeom prst="rect">
                <a:avLst/>
              </a:prstGeom>
              <a:solidFill>
                <a:schemeClr val="accent6"/>
              </a:solidFill>
              <a:ln w="3175">
                <a:solidFill>
                  <a:schemeClr val="tx1">
                    <a:lumMod val="20000"/>
                    <a:lumOff val="80000"/>
                  </a:schemeClr>
                </a:solidFill>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43" name="Rectangle 210">
                <a:extLst>
                  <a:ext uri="{FF2B5EF4-FFF2-40B4-BE49-F238E27FC236}">
                    <a16:creationId xmlns:a16="http://schemas.microsoft.com/office/drawing/2014/main" id="{FF55D6C0-F8DE-4DDE-B265-10CEFFE81BE5}"/>
                  </a:ext>
                </a:extLst>
              </p:cNvPr>
              <p:cNvSpPr>
                <a:spLocks noChangeArrowheads="1"/>
              </p:cNvSpPr>
              <p:nvPr/>
            </p:nvSpPr>
            <p:spPr bwMode="auto">
              <a:xfrm>
                <a:off x="4550218" y="4168593"/>
                <a:ext cx="3842" cy="1921"/>
              </a:xfrm>
              <a:prstGeom prst="rect">
                <a:avLst/>
              </a:prstGeom>
              <a:solidFill>
                <a:schemeClr val="accent6"/>
              </a:solidFill>
              <a:ln w="3175">
                <a:solidFill>
                  <a:schemeClr val="tx1">
                    <a:lumMod val="20000"/>
                    <a:lumOff val="80000"/>
                  </a:schemeClr>
                </a:solidFill>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44" name="Rectangle 211">
                <a:extLst>
                  <a:ext uri="{FF2B5EF4-FFF2-40B4-BE49-F238E27FC236}">
                    <a16:creationId xmlns:a16="http://schemas.microsoft.com/office/drawing/2014/main" id="{A68DA79D-F5FA-44A5-B5EA-C624CD582C9B}"/>
                  </a:ext>
                </a:extLst>
              </p:cNvPr>
              <p:cNvSpPr>
                <a:spLocks noChangeArrowheads="1"/>
              </p:cNvSpPr>
              <p:nvPr/>
            </p:nvSpPr>
            <p:spPr bwMode="auto">
              <a:xfrm>
                <a:off x="4550218" y="4168593"/>
                <a:ext cx="3842" cy="1921"/>
              </a:xfrm>
              <a:prstGeom prst="rect">
                <a:avLst/>
              </a:prstGeom>
              <a:solidFill>
                <a:schemeClr val="accent6"/>
              </a:solidFill>
              <a:ln w="3175">
                <a:solidFill>
                  <a:schemeClr val="tx1">
                    <a:lumMod val="20000"/>
                    <a:lumOff val="80000"/>
                  </a:schemeClr>
                </a:solidFill>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45" name="Rectangle 212">
                <a:extLst>
                  <a:ext uri="{FF2B5EF4-FFF2-40B4-BE49-F238E27FC236}">
                    <a16:creationId xmlns:a16="http://schemas.microsoft.com/office/drawing/2014/main" id="{13618BD1-0784-4DE1-869F-3830F4398983}"/>
                  </a:ext>
                </a:extLst>
              </p:cNvPr>
              <p:cNvSpPr>
                <a:spLocks noChangeArrowheads="1"/>
              </p:cNvSpPr>
              <p:nvPr/>
            </p:nvSpPr>
            <p:spPr bwMode="auto">
              <a:xfrm>
                <a:off x="4677001" y="3649937"/>
                <a:ext cx="1921" cy="1921"/>
              </a:xfrm>
              <a:prstGeom prst="rect">
                <a:avLst/>
              </a:prstGeom>
              <a:solidFill>
                <a:schemeClr val="accent6"/>
              </a:solidFill>
              <a:ln w="3175">
                <a:solidFill>
                  <a:schemeClr val="tx1">
                    <a:lumMod val="20000"/>
                    <a:lumOff val="80000"/>
                  </a:schemeClr>
                </a:solidFill>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46" name="Rectangle 213">
                <a:extLst>
                  <a:ext uri="{FF2B5EF4-FFF2-40B4-BE49-F238E27FC236}">
                    <a16:creationId xmlns:a16="http://schemas.microsoft.com/office/drawing/2014/main" id="{72685A5D-ADB6-4925-85E1-110C83958938}"/>
                  </a:ext>
                </a:extLst>
              </p:cNvPr>
              <p:cNvSpPr>
                <a:spLocks noChangeArrowheads="1"/>
              </p:cNvSpPr>
              <p:nvPr/>
            </p:nvSpPr>
            <p:spPr bwMode="auto">
              <a:xfrm>
                <a:off x="4677001" y="3649937"/>
                <a:ext cx="1921" cy="1921"/>
              </a:xfrm>
              <a:prstGeom prst="rect">
                <a:avLst/>
              </a:prstGeom>
              <a:solidFill>
                <a:schemeClr val="accent6"/>
              </a:solidFill>
              <a:ln w="3175">
                <a:solidFill>
                  <a:schemeClr val="tx1">
                    <a:lumMod val="20000"/>
                    <a:lumOff val="80000"/>
                  </a:schemeClr>
                </a:solidFill>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47" name="Freeform 214">
                <a:extLst>
                  <a:ext uri="{FF2B5EF4-FFF2-40B4-BE49-F238E27FC236}">
                    <a16:creationId xmlns:a16="http://schemas.microsoft.com/office/drawing/2014/main" id="{1A71DD30-5E0B-4DEB-B28E-3B235E3AE650}"/>
                  </a:ext>
                </a:extLst>
              </p:cNvPr>
              <p:cNvSpPr>
                <a:spLocks/>
              </p:cNvSpPr>
              <p:nvPr/>
            </p:nvSpPr>
            <p:spPr bwMode="auto">
              <a:xfrm>
                <a:off x="4538693" y="4162831"/>
                <a:ext cx="1921" cy="0"/>
              </a:xfrm>
              <a:custGeom>
                <a:avLst/>
                <a:gdLst>
                  <a:gd name="T0" fmla="*/ 1 w 1"/>
                  <a:gd name="T1" fmla="*/ 1 w 1"/>
                  <a:gd name="T2" fmla="*/ 1 w 1"/>
                  <a:gd name="T3" fmla="*/ 1 w 1"/>
                  <a:gd name="T4" fmla="*/ 0 w 1"/>
                  <a:gd name="T5" fmla="*/ 0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lnTo>
                      <a:pt x="1" y="0"/>
                    </a:lnTo>
                    <a:lnTo>
                      <a:pt x="1" y="0"/>
                    </a:lnTo>
                    <a:lnTo>
                      <a:pt x="1" y="0"/>
                    </a:lnTo>
                    <a:lnTo>
                      <a:pt x="0" y="0"/>
                    </a:lnTo>
                    <a:lnTo>
                      <a:pt x="0" y="0"/>
                    </a:lnTo>
                    <a:lnTo>
                      <a:pt x="1" y="0"/>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8" name="Freeform 215">
                <a:extLst>
                  <a:ext uri="{FF2B5EF4-FFF2-40B4-BE49-F238E27FC236}">
                    <a16:creationId xmlns:a16="http://schemas.microsoft.com/office/drawing/2014/main" id="{557E85FA-73DA-4ABF-A5E5-21CF108CEDDB}"/>
                  </a:ext>
                </a:extLst>
              </p:cNvPr>
              <p:cNvSpPr>
                <a:spLocks/>
              </p:cNvSpPr>
              <p:nvPr/>
            </p:nvSpPr>
            <p:spPr bwMode="auto">
              <a:xfrm>
                <a:off x="4538693" y="4162831"/>
                <a:ext cx="1921" cy="0"/>
              </a:xfrm>
              <a:custGeom>
                <a:avLst/>
                <a:gdLst>
                  <a:gd name="T0" fmla="*/ 1 w 1"/>
                  <a:gd name="T1" fmla="*/ 1 w 1"/>
                  <a:gd name="T2" fmla="*/ 1 w 1"/>
                  <a:gd name="T3" fmla="*/ 1 w 1"/>
                  <a:gd name="T4" fmla="*/ 0 w 1"/>
                  <a:gd name="T5" fmla="*/ 0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lnTo>
                      <a:pt x="1" y="0"/>
                    </a:lnTo>
                    <a:lnTo>
                      <a:pt x="1" y="0"/>
                    </a:lnTo>
                    <a:lnTo>
                      <a:pt x="1" y="0"/>
                    </a:lnTo>
                    <a:lnTo>
                      <a:pt x="0" y="0"/>
                    </a:lnTo>
                    <a:lnTo>
                      <a:pt x="0" y="0"/>
                    </a:lnTo>
                    <a:lnTo>
                      <a:pt x="1" y="0"/>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9" name="Freeform 216">
                <a:extLst>
                  <a:ext uri="{FF2B5EF4-FFF2-40B4-BE49-F238E27FC236}">
                    <a16:creationId xmlns:a16="http://schemas.microsoft.com/office/drawing/2014/main" id="{C5588396-C5BE-4FA5-A04B-4B0A4EE66304}"/>
                  </a:ext>
                </a:extLst>
              </p:cNvPr>
              <p:cNvSpPr>
                <a:spLocks/>
              </p:cNvSpPr>
              <p:nvPr/>
            </p:nvSpPr>
            <p:spPr bwMode="auto">
              <a:xfrm>
                <a:off x="4542535" y="4162831"/>
                <a:ext cx="3842" cy="1921"/>
              </a:xfrm>
              <a:custGeom>
                <a:avLst/>
                <a:gdLst>
                  <a:gd name="T0" fmla="*/ 2 w 2"/>
                  <a:gd name="T1" fmla="*/ 1 h 1"/>
                  <a:gd name="T2" fmla="*/ 2 w 2"/>
                  <a:gd name="T3" fmla="*/ 1 h 1"/>
                  <a:gd name="T4" fmla="*/ 0 w 2"/>
                  <a:gd name="T5" fmla="*/ 0 h 1"/>
                  <a:gd name="T6" fmla="*/ 0 w 2"/>
                  <a:gd name="T7" fmla="*/ 0 h 1"/>
                  <a:gd name="T8" fmla="*/ 2 w 2"/>
                  <a:gd name="T9" fmla="*/ 1 h 1"/>
                </a:gdLst>
                <a:ahLst/>
                <a:cxnLst>
                  <a:cxn ang="0">
                    <a:pos x="T0" y="T1"/>
                  </a:cxn>
                  <a:cxn ang="0">
                    <a:pos x="T2" y="T3"/>
                  </a:cxn>
                  <a:cxn ang="0">
                    <a:pos x="T4" y="T5"/>
                  </a:cxn>
                  <a:cxn ang="0">
                    <a:pos x="T6" y="T7"/>
                  </a:cxn>
                  <a:cxn ang="0">
                    <a:pos x="T8" y="T9"/>
                  </a:cxn>
                </a:cxnLst>
                <a:rect l="0" t="0" r="r" b="b"/>
                <a:pathLst>
                  <a:path w="2" h="1">
                    <a:moveTo>
                      <a:pt x="2" y="1"/>
                    </a:moveTo>
                    <a:lnTo>
                      <a:pt x="2" y="1"/>
                    </a:lnTo>
                    <a:lnTo>
                      <a:pt x="0" y="0"/>
                    </a:lnTo>
                    <a:lnTo>
                      <a:pt x="0" y="0"/>
                    </a:lnTo>
                    <a:lnTo>
                      <a:pt x="2" y="1"/>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0" name="Freeform 217">
                <a:extLst>
                  <a:ext uri="{FF2B5EF4-FFF2-40B4-BE49-F238E27FC236}">
                    <a16:creationId xmlns:a16="http://schemas.microsoft.com/office/drawing/2014/main" id="{44CAF31E-D60F-46F0-BFD7-DA25692DB8D3}"/>
                  </a:ext>
                </a:extLst>
              </p:cNvPr>
              <p:cNvSpPr>
                <a:spLocks/>
              </p:cNvSpPr>
              <p:nvPr/>
            </p:nvSpPr>
            <p:spPr bwMode="auto">
              <a:xfrm>
                <a:off x="4542535" y="4162831"/>
                <a:ext cx="3842" cy="1921"/>
              </a:xfrm>
              <a:custGeom>
                <a:avLst/>
                <a:gdLst>
                  <a:gd name="T0" fmla="*/ 2 w 2"/>
                  <a:gd name="T1" fmla="*/ 1 h 1"/>
                  <a:gd name="T2" fmla="*/ 2 w 2"/>
                  <a:gd name="T3" fmla="*/ 1 h 1"/>
                  <a:gd name="T4" fmla="*/ 0 w 2"/>
                  <a:gd name="T5" fmla="*/ 0 h 1"/>
                  <a:gd name="T6" fmla="*/ 0 w 2"/>
                  <a:gd name="T7" fmla="*/ 0 h 1"/>
                  <a:gd name="T8" fmla="*/ 2 w 2"/>
                  <a:gd name="T9" fmla="*/ 1 h 1"/>
                </a:gdLst>
                <a:ahLst/>
                <a:cxnLst>
                  <a:cxn ang="0">
                    <a:pos x="T0" y="T1"/>
                  </a:cxn>
                  <a:cxn ang="0">
                    <a:pos x="T2" y="T3"/>
                  </a:cxn>
                  <a:cxn ang="0">
                    <a:pos x="T4" y="T5"/>
                  </a:cxn>
                  <a:cxn ang="0">
                    <a:pos x="T6" y="T7"/>
                  </a:cxn>
                  <a:cxn ang="0">
                    <a:pos x="T8" y="T9"/>
                  </a:cxn>
                </a:cxnLst>
                <a:rect l="0" t="0" r="r" b="b"/>
                <a:pathLst>
                  <a:path w="2" h="1">
                    <a:moveTo>
                      <a:pt x="2" y="1"/>
                    </a:moveTo>
                    <a:lnTo>
                      <a:pt x="2" y="1"/>
                    </a:lnTo>
                    <a:lnTo>
                      <a:pt x="0" y="0"/>
                    </a:lnTo>
                    <a:lnTo>
                      <a:pt x="0" y="0"/>
                    </a:lnTo>
                    <a:lnTo>
                      <a:pt x="2" y="1"/>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1" name="Rectangle 218">
                <a:extLst>
                  <a:ext uri="{FF2B5EF4-FFF2-40B4-BE49-F238E27FC236}">
                    <a16:creationId xmlns:a16="http://schemas.microsoft.com/office/drawing/2014/main" id="{3A92AE8C-629F-40AC-AD6C-9680D9FFE5E8}"/>
                  </a:ext>
                </a:extLst>
              </p:cNvPr>
              <p:cNvSpPr>
                <a:spLocks noChangeArrowheads="1"/>
              </p:cNvSpPr>
              <p:nvPr/>
            </p:nvSpPr>
            <p:spPr bwMode="auto">
              <a:xfrm>
                <a:off x="4531009" y="4160910"/>
                <a:ext cx="1921" cy="1921"/>
              </a:xfrm>
              <a:prstGeom prst="rect">
                <a:avLst/>
              </a:prstGeom>
              <a:solidFill>
                <a:schemeClr val="accent6"/>
              </a:solidFill>
              <a:ln w="3175">
                <a:solidFill>
                  <a:schemeClr val="tx1">
                    <a:lumMod val="20000"/>
                    <a:lumOff val="80000"/>
                  </a:schemeClr>
                </a:solidFill>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52" name="Rectangle 219">
                <a:extLst>
                  <a:ext uri="{FF2B5EF4-FFF2-40B4-BE49-F238E27FC236}">
                    <a16:creationId xmlns:a16="http://schemas.microsoft.com/office/drawing/2014/main" id="{813BFAC7-0249-4E0B-BAD7-FE2D574B6815}"/>
                  </a:ext>
                </a:extLst>
              </p:cNvPr>
              <p:cNvSpPr>
                <a:spLocks noChangeArrowheads="1"/>
              </p:cNvSpPr>
              <p:nvPr/>
            </p:nvSpPr>
            <p:spPr bwMode="auto">
              <a:xfrm>
                <a:off x="4531009" y="4160910"/>
                <a:ext cx="1921" cy="1921"/>
              </a:xfrm>
              <a:prstGeom prst="rect">
                <a:avLst/>
              </a:prstGeom>
              <a:solidFill>
                <a:schemeClr val="accent6"/>
              </a:solidFill>
              <a:ln w="3175">
                <a:solidFill>
                  <a:schemeClr val="tx1">
                    <a:lumMod val="20000"/>
                    <a:lumOff val="80000"/>
                  </a:schemeClr>
                </a:solidFill>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53" name="Freeform 220">
                <a:extLst>
                  <a:ext uri="{FF2B5EF4-FFF2-40B4-BE49-F238E27FC236}">
                    <a16:creationId xmlns:a16="http://schemas.microsoft.com/office/drawing/2014/main" id="{BDCE3165-EABC-4A42-AD7F-A354D58E1CDA}"/>
                  </a:ext>
                </a:extLst>
              </p:cNvPr>
              <p:cNvSpPr>
                <a:spLocks/>
              </p:cNvSpPr>
              <p:nvPr/>
            </p:nvSpPr>
            <p:spPr bwMode="auto">
              <a:xfrm>
                <a:off x="4525246" y="4157068"/>
                <a:ext cx="5763" cy="3842"/>
              </a:xfrm>
              <a:custGeom>
                <a:avLst/>
                <a:gdLst>
                  <a:gd name="T0" fmla="*/ 3 w 3"/>
                  <a:gd name="T1" fmla="*/ 2 h 2"/>
                  <a:gd name="T2" fmla="*/ 3 w 3"/>
                  <a:gd name="T3" fmla="*/ 2 h 2"/>
                  <a:gd name="T4" fmla="*/ 0 w 3"/>
                  <a:gd name="T5" fmla="*/ 0 h 2"/>
                  <a:gd name="T6" fmla="*/ 0 w 3"/>
                  <a:gd name="T7" fmla="*/ 0 h 2"/>
                  <a:gd name="T8" fmla="*/ 3 w 3"/>
                  <a:gd name="T9" fmla="*/ 2 h 2"/>
                </a:gdLst>
                <a:ahLst/>
                <a:cxnLst>
                  <a:cxn ang="0">
                    <a:pos x="T0" y="T1"/>
                  </a:cxn>
                  <a:cxn ang="0">
                    <a:pos x="T2" y="T3"/>
                  </a:cxn>
                  <a:cxn ang="0">
                    <a:pos x="T4" y="T5"/>
                  </a:cxn>
                  <a:cxn ang="0">
                    <a:pos x="T6" y="T7"/>
                  </a:cxn>
                  <a:cxn ang="0">
                    <a:pos x="T8" y="T9"/>
                  </a:cxn>
                </a:cxnLst>
                <a:rect l="0" t="0" r="r" b="b"/>
                <a:pathLst>
                  <a:path w="3" h="2">
                    <a:moveTo>
                      <a:pt x="3" y="2"/>
                    </a:moveTo>
                    <a:lnTo>
                      <a:pt x="3" y="2"/>
                    </a:lnTo>
                    <a:lnTo>
                      <a:pt x="0" y="0"/>
                    </a:lnTo>
                    <a:lnTo>
                      <a:pt x="0" y="0"/>
                    </a:lnTo>
                    <a:lnTo>
                      <a:pt x="3" y="2"/>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4" name="Freeform 221">
                <a:extLst>
                  <a:ext uri="{FF2B5EF4-FFF2-40B4-BE49-F238E27FC236}">
                    <a16:creationId xmlns:a16="http://schemas.microsoft.com/office/drawing/2014/main" id="{0EF2B28C-AC6B-4A8A-9E38-305892BB89C9}"/>
                  </a:ext>
                </a:extLst>
              </p:cNvPr>
              <p:cNvSpPr>
                <a:spLocks/>
              </p:cNvSpPr>
              <p:nvPr/>
            </p:nvSpPr>
            <p:spPr bwMode="auto">
              <a:xfrm>
                <a:off x="4525246" y="4157068"/>
                <a:ext cx="5763" cy="3842"/>
              </a:xfrm>
              <a:custGeom>
                <a:avLst/>
                <a:gdLst>
                  <a:gd name="T0" fmla="*/ 3 w 3"/>
                  <a:gd name="T1" fmla="*/ 2 h 2"/>
                  <a:gd name="T2" fmla="*/ 3 w 3"/>
                  <a:gd name="T3" fmla="*/ 2 h 2"/>
                  <a:gd name="T4" fmla="*/ 0 w 3"/>
                  <a:gd name="T5" fmla="*/ 0 h 2"/>
                  <a:gd name="T6" fmla="*/ 0 w 3"/>
                  <a:gd name="T7" fmla="*/ 0 h 2"/>
                  <a:gd name="T8" fmla="*/ 3 w 3"/>
                  <a:gd name="T9" fmla="*/ 2 h 2"/>
                </a:gdLst>
                <a:ahLst/>
                <a:cxnLst>
                  <a:cxn ang="0">
                    <a:pos x="T0" y="T1"/>
                  </a:cxn>
                  <a:cxn ang="0">
                    <a:pos x="T2" y="T3"/>
                  </a:cxn>
                  <a:cxn ang="0">
                    <a:pos x="T4" y="T5"/>
                  </a:cxn>
                  <a:cxn ang="0">
                    <a:pos x="T6" y="T7"/>
                  </a:cxn>
                  <a:cxn ang="0">
                    <a:pos x="T8" y="T9"/>
                  </a:cxn>
                </a:cxnLst>
                <a:rect l="0" t="0" r="r" b="b"/>
                <a:pathLst>
                  <a:path w="3" h="2">
                    <a:moveTo>
                      <a:pt x="3" y="2"/>
                    </a:moveTo>
                    <a:lnTo>
                      <a:pt x="3" y="2"/>
                    </a:lnTo>
                    <a:lnTo>
                      <a:pt x="0" y="0"/>
                    </a:lnTo>
                    <a:lnTo>
                      <a:pt x="0" y="0"/>
                    </a:lnTo>
                    <a:lnTo>
                      <a:pt x="3" y="2"/>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5" name="Freeform 222">
                <a:extLst>
                  <a:ext uri="{FF2B5EF4-FFF2-40B4-BE49-F238E27FC236}">
                    <a16:creationId xmlns:a16="http://schemas.microsoft.com/office/drawing/2014/main" id="{1B897556-6A48-4455-9BAA-95B9333805DB}"/>
                  </a:ext>
                </a:extLst>
              </p:cNvPr>
              <p:cNvSpPr>
                <a:spLocks/>
              </p:cNvSpPr>
              <p:nvPr/>
            </p:nvSpPr>
            <p:spPr bwMode="auto">
              <a:xfrm>
                <a:off x="4454171" y="3982261"/>
                <a:ext cx="1921" cy="1921"/>
              </a:xfrm>
              <a:custGeom>
                <a:avLst/>
                <a:gdLst>
                  <a:gd name="T0" fmla="*/ 0 w 1"/>
                  <a:gd name="T1" fmla="*/ 1 h 1"/>
                  <a:gd name="T2" fmla="*/ 0 w 1"/>
                  <a:gd name="T3" fmla="*/ 1 h 1"/>
                  <a:gd name="T4" fmla="*/ 1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lnTo>
                      <a:pt x="1" y="0"/>
                    </a:lnTo>
                    <a:lnTo>
                      <a:pt x="1" y="0"/>
                    </a:lnTo>
                    <a:lnTo>
                      <a:pt x="0" y="1"/>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6" name="Freeform 223">
                <a:extLst>
                  <a:ext uri="{FF2B5EF4-FFF2-40B4-BE49-F238E27FC236}">
                    <a16:creationId xmlns:a16="http://schemas.microsoft.com/office/drawing/2014/main" id="{C4EE9163-A625-4101-BFC8-41287D56BF71}"/>
                  </a:ext>
                </a:extLst>
              </p:cNvPr>
              <p:cNvSpPr>
                <a:spLocks/>
              </p:cNvSpPr>
              <p:nvPr/>
            </p:nvSpPr>
            <p:spPr bwMode="auto">
              <a:xfrm>
                <a:off x="4454171" y="3982261"/>
                <a:ext cx="1921" cy="1921"/>
              </a:xfrm>
              <a:custGeom>
                <a:avLst/>
                <a:gdLst>
                  <a:gd name="T0" fmla="*/ 0 w 1"/>
                  <a:gd name="T1" fmla="*/ 1 h 1"/>
                  <a:gd name="T2" fmla="*/ 0 w 1"/>
                  <a:gd name="T3" fmla="*/ 1 h 1"/>
                  <a:gd name="T4" fmla="*/ 1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lnTo>
                      <a:pt x="1" y="0"/>
                    </a:lnTo>
                    <a:lnTo>
                      <a:pt x="1" y="0"/>
                    </a:lnTo>
                    <a:lnTo>
                      <a:pt x="0" y="1"/>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7" name="Rectangle 224">
                <a:extLst>
                  <a:ext uri="{FF2B5EF4-FFF2-40B4-BE49-F238E27FC236}">
                    <a16:creationId xmlns:a16="http://schemas.microsoft.com/office/drawing/2014/main" id="{22489CF2-71A3-40A8-AFEB-CB7ECFE71951}"/>
                  </a:ext>
                </a:extLst>
              </p:cNvPr>
              <p:cNvSpPr>
                <a:spLocks noChangeArrowheads="1"/>
              </p:cNvSpPr>
              <p:nvPr/>
            </p:nvSpPr>
            <p:spPr bwMode="auto">
              <a:xfrm>
                <a:off x="4678922" y="3646095"/>
                <a:ext cx="1921" cy="1921"/>
              </a:xfrm>
              <a:prstGeom prst="rect">
                <a:avLst/>
              </a:prstGeom>
              <a:solidFill>
                <a:schemeClr val="accent6"/>
              </a:solidFill>
              <a:ln w="3175">
                <a:solidFill>
                  <a:schemeClr val="tx1">
                    <a:lumMod val="20000"/>
                    <a:lumOff val="80000"/>
                  </a:schemeClr>
                </a:solidFill>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58" name="Rectangle 225">
                <a:extLst>
                  <a:ext uri="{FF2B5EF4-FFF2-40B4-BE49-F238E27FC236}">
                    <a16:creationId xmlns:a16="http://schemas.microsoft.com/office/drawing/2014/main" id="{97EC30F2-997B-4BA3-8738-D81ABD38B876}"/>
                  </a:ext>
                </a:extLst>
              </p:cNvPr>
              <p:cNvSpPr>
                <a:spLocks noChangeArrowheads="1"/>
              </p:cNvSpPr>
              <p:nvPr/>
            </p:nvSpPr>
            <p:spPr bwMode="auto">
              <a:xfrm>
                <a:off x="4678922" y="3646095"/>
                <a:ext cx="1921" cy="1921"/>
              </a:xfrm>
              <a:prstGeom prst="rect">
                <a:avLst/>
              </a:prstGeom>
              <a:solidFill>
                <a:schemeClr val="accent6"/>
              </a:solidFill>
              <a:ln w="3175">
                <a:solidFill>
                  <a:schemeClr val="tx1">
                    <a:lumMod val="20000"/>
                    <a:lumOff val="80000"/>
                  </a:schemeClr>
                </a:solidFill>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59" name="Rectangle 226">
                <a:extLst>
                  <a:ext uri="{FF2B5EF4-FFF2-40B4-BE49-F238E27FC236}">
                    <a16:creationId xmlns:a16="http://schemas.microsoft.com/office/drawing/2014/main" id="{AB18BAA7-3268-47BB-B139-A67E41946D63}"/>
                  </a:ext>
                </a:extLst>
              </p:cNvPr>
              <p:cNvSpPr>
                <a:spLocks noChangeArrowheads="1"/>
              </p:cNvSpPr>
              <p:nvPr/>
            </p:nvSpPr>
            <p:spPr bwMode="auto">
              <a:xfrm>
                <a:off x="4488748" y="4168593"/>
                <a:ext cx="1921" cy="3842"/>
              </a:xfrm>
              <a:prstGeom prst="rect">
                <a:avLst/>
              </a:prstGeom>
              <a:solidFill>
                <a:schemeClr val="accent6"/>
              </a:solidFill>
              <a:ln w="3175">
                <a:solidFill>
                  <a:schemeClr val="tx1">
                    <a:lumMod val="20000"/>
                    <a:lumOff val="80000"/>
                  </a:schemeClr>
                </a:solidFill>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60" name="Rectangle 227">
                <a:extLst>
                  <a:ext uri="{FF2B5EF4-FFF2-40B4-BE49-F238E27FC236}">
                    <a16:creationId xmlns:a16="http://schemas.microsoft.com/office/drawing/2014/main" id="{BF210771-5FB6-41E3-A0BF-99006110AAF2}"/>
                  </a:ext>
                </a:extLst>
              </p:cNvPr>
              <p:cNvSpPr>
                <a:spLocks noChangeArrowheads="1"/>
              </p:cNvSpPr>
              <p:nvPr/>
            </p:nvSpPr>
            <p:spPr bwMode="auto">
              <a:xfrm>
                <a:off x="4488748" y="4168593"/>
                <a:ext cx="1921" cy="3842"/>
              </a:xfrm>
              <a:prstGeom prst="rect">
                <a:avLst/>
              </a:prstGeom>
              <a:solidFill>
                <a:schemeClr val="accent6"/>
              </a:solidFill>
              <a:ln w="3175">
                <a:solidFill>
                  <a:schemeClr val="tx1">
                    <a:lumMod val="20000"/>
                    <a:lumOff val="80000"/>
                  </a:schemeClr>
                </a:solidFill>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61" name="Freeform 228">
                <a:extLst>
                  <a:ext uri="{FF2B5EF4-FFF2-40B4-BE49-F238E27FC236}">
                    <a16:creationId xmlns:a16="http://schemas.microsoft.com/office/drawing/2014/main" id="{64FFE037-64CF-439A-B0E1-B7507828A3E4}"/>
                  </a:ext>
                </a:extLst>
              </p:cNvPr>
              <p:cNvSpPr>
                <a:spLocks/>
              </p:cNvSpPr>
              <p:nvPr/>
            </p:nvSpPr>
            <p:spPr bwMode="auto">
              <a:xfrm>
                <a:off x="4920961" y="4153226"/>
                <a:ext cx="11526" cy="1921"/>
              </a:xfrm>
              <a:custGeom>
                <a:avLst/>
                <a:gdLst>
                  <a:gd name="T0" fmla="*/ 0 w 6"/>
                  <a:gd name="T1" fmla="*/ 0 h 1"/>
                  <a:gd name="T2" fmla="*/ 0 w 6"/>
                  <a:gd name="T3" fmla="*/ 0 h 1"/>
                  <a:gd name="T4" fmla="*/ 3 w 6"/>
                  <a:gd name="T5" fmla="*/ 1 h 1"/>
                  <a:gd name="T6" fmla="*/ 6 w 6"/>
                  <a:gd name="T7" fmla="*/ 1 h 1"/>
                  <a:gd name="T8" fmla="*/ 6 w 6"/>
                  <a:gd name="T9" fmla="*/ 1 h 1"/>
                  <a:gd name="T10" fmla="*/ 3 w 6"/>
                  <a:gd name="T11" fmla="*/ 1 h 1"/>
                  <a:gd name="T12" fmla="*/ 0 w 6"/>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6" h="1">
                    <a:moveTo>
                      <a:pt x="0" y="0"/>
                    </a:moveTo>
                    <a:lnTo>
                      <a:pt x="0" y="0"/>
                    </a:lnTo>
                    <a:lnTo>
                      <a:pt x="3" y="1"/>
                    </a:lnTo>
                    <a:lnTo>
                      <a:pt x="6" y="1"/>
                    </a:lnTo>
                    <a:lnTo>
                      <a:pt x="6" y="1"/>
                    </a:lnTo>
                    <a:lnTo>
                      <a:pt x="3" y="1"/>
                    </a:lnTo>
                    <a:lnTo>
                      <a:pt x="0" y="0"/>
                    </a:lnTo>
                    <a:close/>
                  </a:path>
                </a:pathLst>
              </a:custGeom>
              <a:solidFill>
                <a:srgbClr val="DC6978"/>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2" name="Freeform 229">
                <a:extLst>
                  <a:ext uri="{FF2B5EF4-FFF2-40B4-BE49-F238E27FC236}">
                    <a16:creationId xmlns:a16="http://schemas.microsoft.com/office/drawing/2014/main" id="{33E4481C-283B-4C20-AA98-E8AF2AAADCC3}"/>
                  </a:ext>
                </a:extLst>
              </p:cNvPr>
              <p:cNvSpPr>
                <a:spLocks/>
              </p:cNvSpPr>
              <p:nvPr/>
            </p:nvSpPr>
            <p:spPr bwMode="auto">
              <a:xfrm>
                <a:off x="4920961" y="4153226"/>
                <a:ext cx="11526" cy="1921"/>
              </a:xfrm>
              <a:custGeom>
                <a:avLst/>
                <a:gdLst>
                  <a:gd name="T0" fmla="*/ 0 w 6"/>
                  <a:gd name="T1" fmla="*/ 0 h 1"/>
                  <a:gd name="T2" fmla="*/ 0 w 6"/>
                  <a:gd name="T3" fmla="*/ 0 h 1"/>
                  <a:gd name="T4" fmla="*/ 3 w 6"/>
                  <a:gd name="T5" fmla="*/ 1 h 1"/>
                  <a:gd name="T6" fmla="*/ 6 w 6"/>
                  <a:gd name="T7" fmla="*/ 1 h 1"/>
                  <a:gd name="T8" fmla="*/ 6 w 6"/>
                  <a:gd name="T9" fmla="*/ 1 h 1"/>
                  <a:gd name="T10" fmla="*/ 3 w 6"/>
                  <a:gd name="T11" fmla="*/ 1 h 1"/>
                  <a:gd name="T12" fmla="*/ 0 w 6"/>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6" h="1">
                    <a:moveTo>
                      <a:pt x="0" y="0"/>
                    </a:moveTo>
                    <a:lnTo>
                      <a:pt x="0" y="0"/>
                    </a:lnTo>
                    <a:lnTo>
                      <a:pt x="3" y="1"/>
                    </a:lnTo>
                    <a:lnTo>
                      <a:pt x="6" y="1"/>
                    </a:lnTo>
                    <a:lnTo>
                      <a:pt x="6" y="1"/>
                    </a:lnTo>
                    <a:lnTo>
                      <a:pt x="3" y="1"/>
                    </a:lnTo>
                    <a:lnTo>
                      <a:pt x="0" y="0"/>
                    </a:lnTo>
                  </a:path>
                </a:pathLst>
              </a:custGeom>
              <a:noFill/>
              <a:ln w="3175">
                <a:solidFill>
                  <a:schemeClr val="tx1">
                    <a:lumMod val="20000"/>
                    <a:lumOff val="80000"/>
                  </a:schemeClr>
                </a:solidFill>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63" name="Rectangle 230">
                <a:extLst>
                  <a:ext uri="{FF2B5EF4-FFF2-40B4-BE49-F238E27FC236}">
                    <a16:creationId xmlns:a16="http://schemas.microsoft.com/office/drawing/2014/main" id="{40EE8103-42F5-4FFB-8BD1-E029AE432AA2}"/>
                  </a:ext>
                </a:extLst>
              </p:cNvPr>
              <p:cNvSpPr>
                <a:spLocks noChangeArrowheads="1"/>
              </p:cNvSpPr>
              <p:nvPr/>
            </p:nvSpPr>
            <p:spPr bwMode="auto">
              <a:xfrm>
                <a:off x="4456092" y="3980341"/>
                <a:ext cx="1921" cy="1921"/>
              </a:xfrm>
              <a:prstGeom prst="rect">
                <a:avLst/>
              </a:prstGeom>
              <a:solidFill>
                <a:schemeClr val="accent6"/>
              </a:solidFill>
              <a:ln w="3175">
                <a:solidFill>
                  <a:schemeClr val="tx1">
                    <a:lumMod val="20000"/>
                    <a:lumOff val="80000"/>
                  </a:schemeClr>
                </a:solidFill>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64" name="Rectangle 231">
                <a:extLst>
                  <a:ext uri="{FF2B5EF4-FFF2-40B4-BE49-F238E27FC236}">
                    <a16:creationId xmlns:a16="http://schemas.microsoft.com/office/drawing/2014/main" id="{8449B732-5311-4910-BE07-6F711360CEA8}"/>
                  </a:ext>
                </a:extLst>
              </p:cNvPr>
              <p:cNvSpPr>
                <a:spLocks noChangeArrowheads="1"/>
              </p:cNvSpPr>
              <p:nvPr/>
            </p:nvSpPr>
            <p:spPr bwMode="auto">
              <a:xfrm>
                <a:off x="4456092" y="3980341"/>
                <a:ext cx="1921" cy="1921"/>
              </a:xfrm>
              <a:prstGeom prst="rect">
                <a:avLst/>
              </a:prstGeom>
              <a:solidFill>
                <a:schemeClr val="accent6"/>
              </a:solidFill>
              <a:ln w="3175">
                <a:solidFill>
                  <a:schemeClr val="tx1">
                    <a:lumMod val="20000"/>
                    <a:lumOff val="80000"/>
                  </a:schemeClr>
                </a:solidFill>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65" name="Freeform 232">
                <a:extLst>
                  <a:ext uri="{FF2B5EF4-FFF2-40B4-BE49-F238E27FC236}">
                    <a16:creationId xmlns:a16="http://schemas.microsoft.com/office/drawing/2014/main" id="{48AB650C-E066-40F9-A779-6C4B2FB44F7C}"/>
                  </a:ext>
                </a:extLst>
              </p:cNvPr>
              <p:cNvSpPr>
                <a:spLocks/>
              </p:cNvSpPr>
              <p:nvPr/>
            </p:nvSpPr>
            <p:spPr bwMode="auto">
              <a:xfrm>
                <a:off x="4450329" y="3980341"/>
                <a:ext cx="5763" cy="3842"/>
              </a:xfrm>
              <a:custGeom>
                <a:avLst/>
                <a:gdLst>
                  <a:gd name="T0" fmla="*/ 0 w 3"/>
                  <a:gd name="T1" fmla="*/ 2 h 2"/>
                  <a:gd name="T2" fmla="*/ 0 w 3"/>
                  <a:gd name="T3" fmla="*/ 2 h 2"/>
                  <a:gd name="T4" fmla="*/ 3 w 3"/>
                  <a:gd name="T5" fmla="*/ 0 h 2"/>
                  <a:gd name="T6" fmla="*/ 3 w 3"/>
                  <a:gd name="T7" fmla="*/ 0 h 2"/>
                  <a:gd name="T8" fmla="*/ 0 w 3"/>
                  <a:gd name="T9" fmla="*/ 2 h 2"/>
                </a:gdLst>
                <a:ahLst/>
                <a:cxnLst>
                  <a:cxn ang="0">
                    <a:pos x="T0" y="T1"/>
                  </a:cxn>
                  <a:cxn ang="0">
                    <a:pos x="T2" y="T3"/>
                  </a:cxn>
                  <a:cxn ang="0">
                    <a:pos x="T4" y="T5"/>
                  </a:cxn>
                  <a:cxn ang="0">
                    <a:pos x="T6" y="T7"/>
                  </a:cxn>
                  <a:cxn ang="0">
                    <a:pos x="T8" y="T9"/>
                  </a:cxn>
                </a:cxnLst>
                <a:rect l="0" t="0" r="r" b="b"/>
                <a:pathLst>
                  <a:path w="3" h="2">
                    <a:moveTo>
                      <a:pt x="0" y="2"/>
                    </a:moveTo>
                    <a:lnTo>
                      <a:pt x="0" y="2"/>
                    </a:lnTo>
                    <a:lnTo>
                      <a:pt x="3" y="0"/>
                    </a:lnTo>
                    <a:lnTo>
                      <a:pt x="3" y="0"/>
                    </a:lnTo>
                    <a:lnTo>
                      <a:pt x="0" y="2"/>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6" name="Freeform 233">
                <a:extLst>
                  <a:ext uri="{FF2B5EF4-FFF2-40B4-BE49-F238E27FC236}">
                    <a16:creationId xmlns:a16="http://schemas.microsoft.com/office/drawing/2014/main" id="{9D6D8C0E-ECED-4A2A-90C5-C6D3130C1C59}"/>
                  </a:ext>
                </a:extLst>
              </p:cNvPr>
              <p:cNvSpPr>
                <a:spLocks/>
              </p:cNvSpPr>
              <p:nvPr/>
            </p:nvSpPr>
            <p:spPr bwMode="auto">
              <a:xfrm>
                <a:off x="4450329" y="3980341"/>
                <a:ext cx="5763" cy="3842"/>
              </a:xfrm>
              <a:custGeom>
                <a:avLst/>
                <a:gdLst>
                  <a:gd name="T0" fmla="*/ 0 w 3"/>
                  <a:gd name="T1" fmla="*/ 2 h 2"/>
                  <a:gd name="T2" fmla="*/ 0 w 3"/>
                  <a:gd name="T3" fmla="*/ 2 h 2"/>
                  <a:gd name="T4" fmla="*/ 3 w 3"/>
                  <a:gd name="T5" fmla="*/ 0 h 2"/>
                  <a:gd name="T6" fmla="*/ 3 w 3"/>
                  <a:gd name="T7" fmla="*/ 0 h 2"/>
                  <a:gd name="T8" fmla="*/ 0 w 3"/>
                  <a:gd name="T9" fmla="*/ 2 h 2"/>
                </a:gdLst>
                <a:ahLst/>
                <a:cxnLst>
                  <a:cxn ang="0">
                    <a:pos x="T0" y="T1"/>
                  </a:cxn>
                  <a:cxn ang="0">
                    <a:pos x="T2" y="T3"/>
                  </a:cxn>
                  <a:cxn ang="0">
                    <a:pos x="T4" y="T5"/>
                  </a:cxn>
                  <a:cxn ang="0">
                    <a:pos x="T6" y="T7"/>
                  </a:cxn>
                  <a:cxn ang="0">
                    <a:pos x="T8" y="T9"/>
                  </a:cxn>
                </a:cxnLst>
                <a:rect l="0" t="0" r="r" b="b"/>
                <a:pathLst>
                  <a:path w="3" h="2">
                    <a:moveTo>
                      <a:pt x="0" y="2"/>
                    </a:moveTo>
                    <a:lnTo>
                      <a:pt x="0" y="2"/>
                    </a:lnTo>
                    <a:lnTo>
                      <a:pt x="3" y="0"/>
                    </a:lnTo>
                    <a:lnTo>
                      <a:pt x="3" y="0"/>
                    </a:lnTo>
                    <a:lnTo>
                      <a:pt x="0" y="2"/>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7" name="Rectangle 234">
                <a:extLst>
                  <a:ext uri="{FF2B5EF4-FFF2-40B4-BE49-F238E27FC236}">
                    <a16:creationId xmlns:a16="http://schemas.microsoft.com/office/drawing/2014/main" id="{ABFABA40-1C2C-427D-B92D-38C30CD13279}"/>
                  </a:ext>
                </a:extLst>
              </p:cNvPr>
              <p:cNvSpPr>
                <a:spLocks noChangeArrowheads="1"/>
              </p:cNvSpPr>
              <p:nvPr/>
            </p:nvSpPr>
            <p:spPr bwMode="auto">
              <a:xfrm>
                <a:off x="4486827" y="4180119"/>
                <a:ext cx="1921" cy="1921"/>
              </a:xfrm>
              <a:prstGeom prst="rect">
                <a:avLst/>
              </a:prstGeom>
              <a:solidFill>
                <a:schemeClr val="accent6"/>
              </a:solidFill>
              <a:ln w="3175">
                <a:solidFill>
                  <a:schemeClr val="tx1">
                    <a:lumMod val="20000"/>
                    <a:lumOff val="80000"/>
                  </a:schemeClr>
                </a:solidFill>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68" name="Rectangle 235">
                <a:extLst>
                  <a:ext uri="{FF2B5EF4-FFF2-40B4-BE49-F238E27FC236}">
                    <a16:creationId xmlns:a16="http://schemas.microsoft.com/office/drawing/2014/main" id="{C7177EFF-0D13-4AFD-95A9-24521A4A3AC0}"/>
                  </a:ext>
                </a:extLst>
              </p:cNvPr>
              <p:cNvSpPr>
                <a:spLocks noChangeArrowheads="1"/>
              </p:cNvSpPr>
              <p:nvPr/>
            </p:nvSpPr>
            <p:spPr bwMode="auto">
              <a:xfrm>
                <a:off x="4486827" y="4180119"/>
                <a:ext cx="1921" cy="1921"/>
              </a:xfrm>
              <a:prstGeom prst="rect">
                <a:avLst/>
              </a:prstGeom>
              <a:solidFill>
                <a:schemeClr val="accent6"/>
              </a:solidFill>
              <a:ln w="3175">
                <a:solidFill>
                  <a:schemeClr val="tx1">
                    <a:lumMod val="20000"/>
                    <a:lumOff val="80000"/>
                  </a:schemeClr>
                </a:solidFill>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69" name="Rectangle 236">
                <a:extLst>
                  <a:ext uri="{FF2B5EF4-FFF2-40B4-BE49-F238E27FC236}">
                    <a16:creationId xmlns:a16="http://schemas.microsoft.com/office/drawing/2014/main" id="{A0056AD0-9CD8-47FB-A77B-01DAC15DFDD8}"/>
                  </a:ext>
                </a:extLst>
              </p:cNvPr>
              <p:cNvSpPr>
                <a:spLocks noChangeArrowheads="1"/>
              </p:cNvSpPr>
              <p:nvPr/>
            </p:nvSpPr>
            <p:spPr bwMode="auto">
              <a:xfrm>
                <a:off x="4796100" y="4449052"/>
                <a:ext cx="1921" cy="1921"/>
              </a:xfrm>
              <a:prstGeom prst="rect">
                <a:avLst/>
              </a:prstGeom>
              <a:solidFill>
                <a:srgbClr val="DC6978"/>
              </a:solidFill>
              <a:ln w="3175">
                <a:solidFill>
                  <a:schemeClr val="tx1">
                    <a:lumMod val="20000"/>
                    <a:lumOff val="80000"/>
                  </a:schemeClr>
                </a:solidFill>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70" name="Rectangle 237">
                <a:extLst>
                  <a:ext uri="{FF2B5EF4-FFF2-40B4-BE49-F238E27FC236}">
                    <a16:creationId xmlns:a16="http://schemas.microsoft.com/office/drawing/2014/main" id="{66592C0B-629A-4026-B777-98042E8C608A}"/>
                  </a:ext>
                </a:extLst>
              </p:cNvPr>
              <p:cNvSpPr>
                <a:spLocks noChangeArrowheads="1"/>
              </p:cNvSpPr>
              <p:nvPr/>
            </p:nvSpPr>
            <p:spPr bwMode="auto">
              <a:xfrm>
                <a:off x="4796100" y="4449052"/>
                <a:ext cx="1921" cy="1921"/>
              </a:xfrm>
              <a:prstGeom prst="rect">
                <a:avLst/>
              </a:prstGeom>
              <a:noFill/>
              <a:ln w="3175">
                <a:solidFill>
                  <a:schemeClr val="tx1">
                    <a:lumMod val="20000"/>
                    <a:lumOff val="80000"/>
                  </a:schemeClr>
                </a:solidFill>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1" name="Freeform 238">
                <a:extLst>
                  <a:ext uri="{FF2B5EF4-FFF2-40B4-BE49-F238E27FC236}">
                    <a16:creationId xmlns:a16="http://schemas.microsoft.com/office/drawing/2014/main" id="{73BFAE12-F5EB-4152-A124-901D7C78BCBF}"/>
                  </a:ext>
                </a:extLst>
              </p:cNvPr>
              <p:cNvSpPr>
                <a:spLocks/>
              </p:cNvSpPr>
              <p:nvPr/>
            </p:nvSpPr>
            <p:spPr bwMode="auto">
              <a:xfrm>
                <a:off x="4486827" y="4185882"/>
                <a:ext cx="0" cy="1921"/>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lnTo>
                      <a:pt x="0" y="0"/>
                    </a:lnTo>
                    <a:lnTo>
                      <a:pt x="0" y="1"/>
                    </a:lnTo>
                    <a:lnTo>
                      <a:pt x="0" y="1"/>
                    </a:lnTo>
                    <a:lnTo>
                      <a:pt x="0" y="0"/>
                    </a:lnTo>
                    <a:lnTo>
                      <a:pt x="0" y="0"/>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2" name="Freeform 239">
                <a:extLst>
                  <a:ext uri="{FF2B5EF4-FFF2-40B4-BE49-F238E27FC236}">
                    <a16:creationId xmlns:a16="http://schemas.microsoft.com/office/drawing/2014/main" id="{1A4494BB-B5F6-4169-BF82-43C640E2C8F6}"/>
                  </a:ext>
                </a:extLst>
              </p:cNvPr>
              <p:cNvSpPr>
                <a:spLocks/>
              </p:cNvSpPr>
              <p:nvPr/>
            </p:nvSpPr>
            <p:spPr bwMode="auto">
              <a:xfrm>
                <a:off x="4798021" y="4447131"/>
                <a:ext cx="7684" cy="1921"/>
              </a:xfrm>
              <a:custGeom>
                <a:avLst/>
                <a:gdLst>
                  <a:gd name="T0" fmla="*/ 0 w 4"/>
                  <a:gd name="T1" fmla="*/ 1 h 1"/>
                  <a:gd name="T2" fmla="*/ 0 w 4"/>
                  <a:gd name="T3" fmla="*/ 1 h 1"/>
                  <a:gd name="T4" fmla="*/ 2 w 4"/>
                  <a:gd name="T5" fmla="*/ 0 h 1"/>
                  <a:gd name="T6" fmla="*/ 4 w 4"/>
                  <a:gd name="T7" fmla="*/ 0 h 1"/>
                  <a:gd name="T8" fmla="*/ 4 w 4"/>
                  <a:gd name="T9" fmla="*/ 0 h 1"/>
                  <a:gd name="T10" fmla="*/ 2 w 4"/>
                  <a:gd name="T11" fmla="*/ 0 h 1"/>
                  <a:gd name="T12" fmla="*/ 0 w 4"/>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4" h="1">
                    <a:moveTo>
                      <a:pt x="0" y="1"/>
                    </a:moveTo>
                    <a:lnTo>
                      <a:pt x="0" y="1"/>
                    </a:lnTo>
                    <a:lnTo>
                      <a:pt x="2" y="0"/>
                    </a:lnTo>
                    <a:lnTo>
                      <a:pt x="4" y="0"/>
                    </a:lnTo>
                    <a:lnTo>
                      <a:pt x="4" y="0"/>
                    </a:lnTo>
                    <a:lnTo>
                      <a:pt x="2" y="0"/>
                    </a:lnTo>
                    <a:lnTo>
                      <a:pt x="0" y="1"/>
                    </a:lnTo>
                    <a:close/>
                  </a:path>
                </a:pathLst>
              </a:custGeom>
              <a:solidFill>
                <a:srgbClr val="DC6978"/>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3" name="Freeform 240">
                <a:extLst>
                  <a:ext uri="{FF2B5EF4-FFF2-40B4-BE49-F238E27FC236}">
                    <a16:creationId xmlns:a16="http://schemas.microsoft.com/office/drawing/2014/main" id="{FD9A6C22-7D06-4CFA-AF72-36945F643BA4}"/>
                  </a:ext>
                </a:extLst>
              </p:cNvPr>
              <p:cNvSpPr>
                <a:spLocks/>
              </p:cNvSpPr>
              <p:nvPr/>
            </p:nvSpPr>
            <p:spPr bwMode="auto">
              <a:xfrm>
                <a:off x="4798021" y="4447131"/>
                <a:ext cx="7684" cy="1921"/>
              </a:xfrm>
              <a:custGeom>
                <a:avLst/>
                <a:gdLst>
                  <a:gd name="T0" fmla="*/ 0 w 4"/>
                  <a:gd name="T1" fmla="*/ 1 h 1"/>
                  <a:gd name="T2" fmla="*/ 0 w 4"/>
                  <a:gd name="T3" fmla="*/ 1 h 1"/>
                  <a:gd name="T4" fmla="*/ 2 w 4"/>
                  <a:gd name="T5" fmla="*/ 0 h 1"/>
                  <a:gd name="T6" fmla="*/ 4 w 4"/>
                  <a:gd name="T7" fmla="*/ 0 h 1"/>
                  <a:gd name="T8" fmla="*/ 4 w 4"/>
                  <a:gd name="T9" fmla="*/ 0 h 1"/>
                  <a:gd name="T10" fmla="*/ 2 w 4"/>
                  <a:gd name="T11" fmla="*/ 0 h 1"/>
                  <a:gd name="T12" fmla="*/ 0 w 4"/>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4" h="1">
                    <a:moveTo>
                      <a:pt x="0" y="1"/>
                    </a:moveTo>
                    <a:lnTo>
                      <a:pt x="0" y="1"/>
                    </a:lnTo>
                    <a:lnTo>
                      <a:pt x="2" y="0"/>
                    </a:lnTo>
                    <a:lnTo>
                      <a:pt x="4" y="0"/>
                    </a:lnTo>
                    <a:lnTo>
                      <a:pt x="4" y="0"/>
                    </a:lnTo>
                    <a:lnTo>
                      <a:pt x="2" y="0"/>
                    </a:lnTo>
                    <a:lnTo>
                      <a:pt x="0" y="1"/>
                    </a:lnTo>
                  </a:path>
                </a:pathLst>
              </a:custGeom>
              <a:noFill/>
              <a:ln w="3175">
                <a:solidFill>
                  <a:schemeClr val="tx1">
                    <a:lumMod val="20000"/>
                    <a:lumOff val="80000"/>
                  </a:schemeClr>
                </a:solidFill>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74" name="Rectangle 241">
                <a:extLst>
                  <a:ext uri="{FF2B5EF4-FFF2-40B4-BE49-F238E27FC236}">
                    <a16:creationId xmlns:a16="http://schemas.microsoft.com/office/drawing/2014/main" id="{A7D3E2A5-5C9C-4EB7-B9CF-701EC41340E1}"/>
                  </a:ext>
                </a:extLst>
              </p:cNvPr>
              <p:cNvSpPr>
                <a:spLocks noChangeArrowheads="1"/>
              </p:cNvSpPr>
              <p:nvPr/>
            </p:nvSpPr>
            <p:spPr bwMode="auto">
              <a:xfrm>
                <a:off x="4456092" y="3980341"/>
                <a:ext cx="1921" cy="1921"/>
              </a:xfrm>
              <a:prstGeom prst="rect">
                <a:avLst/>
              </a:prstGeom>
              <a:solidFill>
                <a:schemeClr val="accent6"/>
              </a:solidFill>
              <a:ln w="3175">
                <a:solidFill>
                  <a:schemeClr val="tx1">
                    <a:lumMod val="20000"/>
                    <a:lumOff val="80000"/>
                  </a:schemeClr>
                </a:solidFill>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75" name="Rectangle 242">
                <a:extLst>
                  <a:ext uri="{FF2B5EF4-FFF2-40B4-BE49-F238E27FC236}">
                    <a16:creationId xmlns:a16="http://schemas.microsoft.com/office/drawing/2014/main" id="{B2A90864-D09C-4375-8E2D-6D3716A63E11}"/>
                  </a:ext>
                </a:extLst>
              </p:cNvPr>
              <p:cNvSpPr>
                <a:spLocks noChangeArrowheads="1"/>
              </p:cNvSpPr>
              <p:nvPr/>
            </p:nvSpPr>
            <p:spPr bwMode="auto">
              <a:xfrm>
                <a:off x="4456092" y="3980341"/>
                <a:ext cx="1921" cy="1921"/>
              </a:xfrm>
              <a:prstGeom prst="rect">
                <a:avLst/>
              </a:prstGeom>
              <a:solidFill>
                <a:schemeClr val="accent6"/>
              </a:solidFill>
              <a:ln w="3175">
                <a:solidFill>
                  <a:schemeClr val="tx1">
                    <a:lumMod val="20000"/>
                    <a:lumOff val="80000"/>
                  </a:schemeClr>
                </a:solidFill>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76" name="Rectangle 243">
                <a:extLst>
                  <a:ext uri="{FF2B5EF4-FFF2-40B4-BE49-F238E27FC236}">
                    <a16:creationId xmlns:a16="http://schemas.microsoft.com/office/drawing/2014/main" id="{E60235DA-E961-4C47-9091-17377B408DF5}"/>
                  </a:ext>
                </a:extLst>
              </p:cNvPr>
              <p:cNvSpPr>
                <a:spLocks noChangeArrowheads="1"/>
              </p:cNvSpPr>
              <p:nvPr/>
            </p:nvSpPr>
            <p:spPr bwMode="auto">
              <a:xfrm>
                <a:off x="4486827" y="4176277"/>
                <a:ext cx="1921" cy="1921"/>
              </a:xfrm>
              <a:prstGeom prst="rect">
                <a:avLst/>
              </a:prstGeom>
              <a:solidFill>
                <a:schemeClr val="accent6"/>
              </a:solidFill>
              <a:ln w="3175">
                <a:solidFill>
                  <a:schemeClr val="tx1">
                    <a:lumMod val="20000"/>
                    <a:lumOff val="80000"/>
                  </a:schemeClr>
                </a:solidFill>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77" name="Rectangle 244">
                <a:extLst>
                  <a:ext uri="{FF2B5EF4-FFF2-40B4-BE49-F238E27FC236}">
                    <a16:creationId xmlns:a16="http://schemas.microsoft.com/office/drawing/2014/main" id="{18D9BA0D-A629-4B99-AFDD-16311F065C67}"/>
                  </a:ext>
                </a:extLst>
              </p:cNvPr>
              <p:cNvSpPr>
                <a:spLocks noChangeArrowheads="1"/>
              </p:cNvSpPr>
              <p:nvPr/>
            </p:nvSpPr>
            <p:spPr bwMode="auto">
              <a:xfrm>
                <a:off x="4486827" y="4176277"/>
                <a:ext cx="1921" cy="1921"/>
              </a:xfrm>
              <a:prstGeom prst="rect">
                <a:avLst/>
              </a:prstGeom>
              <a:solidFill>
                <a:schemeClr val="accent6"/>
              </a:solidFill>
              <a:ln w="3175">
                <a:solidFill>
                  <a:schemeClr val="tx1">
                    <a:lumMod val="20000"/>
                    <a:lumOff val="80000"/>
                  </a:schemeClr>
                </a:solidFill>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78" name="Freeform 245">
                <a:extLst>
                  <a:ext uri="{FF2B5EF4-FFF2-40B4-BE49-F238E27FC236}">
                    <a16:creationId xmlns:a16="http://schemas.microsoft.com/office/drawing/2014/main" id="{757A7626-ABBD-46B0-B082-295909341881}"/>
                  </a:ext>
                </a:extLst>
              </p:cNvPr>
              <p:cNvSpPr>
                <a:spLocks/>
              </p:cNvSpPr>
              <p:nvPr/>
            </p:nvSpPr>
            <p:spPr bwMode="auto">
              <a:xfrm>
                <a:off x="4751918" y="4034127"/>
                <a:ext cx="19209" cy="1921"/>
              </a:xfrm>
              <a:custGeom>
                <a:avLst/>
                <a:gdLst>
                  <a:gd name="T0" fmla="*/ 10 w 10"/>
                  <a:gd name="T1" fmla="*/ 0 h 1"/>
                  <a:gd name="T2" fmla="*/ 10 w 10"/>
                  <a:gd name="T3" fmla="*/ 0 h 1"/>
                  <a:gd name="T4" fmla="*/ 7 w 10"/>
                  <a:gd name="T5" fmla="*/ 1 h 1"/>
                  <a:gd name="T6" fmla="*/ 7 w 10"/>
                  <a:gd name="T7" fmla="*/ 1 h 1"/>
                  <a:gd name="T8" fmla="*/ 0 w 10"/>
                  <a:gd name="T9" fmla="*/ 0 h 1"/>
                  <a:gd name="T10" fmla="*/ 0 w 10"/>
                  <a:gd name="T11" fmla="*/ 0 h 1"/>
                  <a:gd name="T12" fmla="*/ 10 w 10"/>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0" h="1">
                    <a:moveTo>
                      <a:pt x="10" y="0"/>
                    </a:moveTo>
                    <a:lnTo>
                      <a:pt x="10" y="0"/>
                    </a:lnTo>
                    <a:lnTo>
                      <a:pt x="7" y="1"/>
                    </a:lnTo>
                    <a:lnTo>
                      <a:pt x="7" y="1"/>
                    </a:lnTo>
                    <a:lnTo>
                      <a:pt x="0" y="0"/>
                    </a:lnTo>
                    <a:lnTo>
                      <a:pt x="0" y="0"/>
                    </a:lnTo>
                    <a:lnTo>
                      <a:pt x="10" y="0"/>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9" name="Freeform 246">
                <a:extLst>
                  <a:ext uri="{FF2B5EF4-FFF2-40B4-BE49-F238E27FC236}">
                    <a16:creationId xmlns:a16="http://schemas.microsoft.com/office/drawing/2014/main" id="{53D37EAB-8FCA-48FC-8AF1-6A41B7B8373A}"/>
                  </a:ext>
                </a:extLst>
              </p:cNvPr>
              <p:cNvSpPr>
                <a:spLocks/>
              </p:cNvSpPr>
              <p:nvPr/>
            </p:nvSpPr>
            <p:spPr bwMode="auto">
              <a:xfrm>
                <a:off x="4751918" y="4034127"/>
                <a:ext cx="19209" cy="1921"/>
              </a:xfrm>
              <a:custGeom>
                <a:avLst/>
                <a:gdLst>
                  <a:gd name="T0" fmla="*/ 10 w 10"/>
                  <a:gd name="T1" fmla="*/ 0 h 1"/>
                  <a:gd name="T2" fmla="*/ 10 w 10"/>
                  <a:gd name="T3" fmla="*/ 0 h 1"/>
                  <a:gd name="T4" fmla="*/ 7 w 10"/>
                  <a:gd name="T5" fmla="*/ 1 h 1"/>
                  <a:gd name="T6" fmla="*/ 7 w 10"/>
                  <a:gd name="T7" fmla="*/ 1 h 1"/>
                  <a:gd name="T8" fmla="*/ 0 w 10"/>
                  <a:gd name="T9" fmla="*/ 0 h 1"/>
                  <a:gd name="T10" fmla="*/ 0 w 10"/>
                  <a:gd name="T11" fmla="*/ 0 h 1"/>
                  <a:gd name="T12" fmla="*/ 10 w 10"/>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0" h="1">
                    <a:moveTo>
                      <a:pt x="10" y="0"/>
                    </a:moveTo>
                    <a:lnTo>
                      <a:pt x="10" y="0"/>
                    </a:lnTo>
                    <a:lnTo>
                      <a:pt x="7" y="1"/>
                    </a:lnTo>
                    <a:lnTo>
                      <a:pt x="7" y="1"/>
                    </a:lnTo>
                    <a:lnTo>
                      <a:pt x="0" y="0"/>
                    </a:lnTo>
                    <a:lnTo>
                      <a:pt x="0" y="0"/>
                    </a:lnTo>
                    <a:lnTo>
                      <a:pt x="10" y="0"/>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0" name="Rectangle 247">
                <a:extLst>
                  <a:ext uri="{FF2B5EF4-FFF2-40B4-BE49-F238E27FC236}">
                    <a16:creationId xmlns:a16="http://schemas.microsoft.com/office/drawing/2014/main" id="{892DC7DA-2138-42C2-87B5-5CAD89C73ACC}"/>
                  </a:ext>
                </a:extLst>
              </p:cNvPr>
              <p:cNvSpPr>
                <a:spLocks noChangeArrowheads="1"/>
              </p:cNvSpPr>
              <p:nvPr/>
            </p:nvSpPr>
            <p:spPr bwMode="auto">
              <a:xfrm>
                <a:off x="4897910" y="3913107"/>
                <a:ext cx="1921" cy="1921"/>
              </a:xfrm>
              <a:prstGeom prst="rect">
                <a:avLst/>
              </a:prstGeom>
              <a:solidFill>
                <a:srgbClr val="DC6978"/>
              </a:solidFill>
              <a:ln w="3175">
                <a:solidFill>
                  <a:schemeClr val="tx1">
                    <a:lumMod val="20000"/>
                    <a:lumOff val="80000"/>
                  </a:schemeClr>
                </a:solidFill>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81" name="Rectangle 248">
                <a:extLst>
                  <a:ext uri="{FF2B5EF4-FFF2-40B4-BE49-F238E27FC236}">
                    <a16:creationId xmlns:a16="http://schemas.microsoft.com/office/drawing/2014/main" id="{8439D9FC-DAAE-4DEC-B4C5-A67B904C33AF}"/>
                  </a:ext>
                </a:extLst>
              </p:cNvPr>
              <p:cNvSpPr>
                <a:spLocks noChangeArrowheads="1"/>
              </p:cNvSpPr>
              <p:nvPr/>
            </p:nvSpPr>
            <p:spPr bwMode="auto">
              <a:xfrm>
                <a:off x="4897910" y="3913107"/>
                <a:ext cx="1921" cy="1921"/>
              </a:xfrm>
              <a:prstGeom prst="rect">
                <a:avLst/>
              </a:prstGeom>
              <a:noFill/>
              <a:ln w="3175">
                <a:solidFill>
                  <a:schemeClr val="tx1">
                    <a:lumMod val="20000"/>
                    <a:lumOff val="80000"/>
                  </a:schemeClr>
                </a:solidFill>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2" name="Rectangle 249">
                <a:extLst>
                  <a:ext uri="{FF2B5EF4-FFF2-40B4-BE49-F238E27FC236}">
                    <a16:creationId xmlns:a16="http://schemas.microsoft.com/office/drawing/2014/main" id="{59A05408-4058-49E4-938D-1A0ABC0ED183}"/>
                  </a:ext>
                </a:extLst>
              </p:cNvPr>
              <p:cNvSpPr>
                <a:spLocks noChangeArrowheads="1"/>
              </p:cNvSpPr>
              <p:nvPr/>
            </p:nvSpPr>
            <p:spPr bwMode="auto">
              <a:xfrm>
                <a:off x="4534851" y="4162831"/>
                <a:ext cx="3842" cy="1921"/>
              </a:xfrm>
              <a:prstGeom prst="rect">
                <a:avLst/>
              </a:prstGeom>
              <a:solidFill>
                <a:schemeClr val="accent6"/>
              </a:solidFill>
              <a:ln w="3175">
                <a:solidFill>
                  <a:schemeClr val="tx1">
                    <a:lumMod val="20000"/>
                    <a:lumOff val="80000"/>
                  </a:schemeClr>
                </a:solidFill>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83" name="Rectangle 250">
                <a:extLst>
                  <a:ext uri="{FF2B5EF4-FFF2-40B4-BE49-F238E27FC236}">
                    <a16:creationId xmlns:a16="http://schemas.microsoft.com/office/drawing/2014/main" id="{639BB0FC-5B40-482B-A640-5D9938499671}"/>
                  </a:ext>
                </a:extLst>
              </p:cNvPr>
              <p:cNvSpPr>
                <a:spLocks noChangeArrowheads="1"/>
              </p:cNvSpPr>
              <p:nvPr/>
            </p:nvSpPr>
            <p:spPr bwMode="auto">
              <a:xfrm>
                <a:off x="4534851" y="4162831"/>
                <a:ext cx="3842" cy="1921"/>
              </a:xfrm>
              <a:prstGeom prst="rect">
                <a:avLst/>
              </a:prstGeom>
              <a:solidFill>
                <a:schemeClr val="accent6"/>
              </a:solidFill>
              <a:ln w="3175">
                <a:solidFill>
                  <a:schemeClr val="tx1">
                    <a:lumMod val="20000"/>
                    <a:lumOff val="80000"/>
                  </a:schemeClr>
                </a:solidFill>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84" name="Rectangle 251">
                <a:extLst>
                  <a:ext uri="{FF2B5EF4-FFF2-40B4-BE49-F238E27FC236}">
                    <a16:creationId xmlns:a16="http://schemas.microsoft.com/office/drawing/2014/main" id="{BCA3BC6D-3A1B-441C-8417-91A9D29D2853}"/>
                  </a:ext>
                </a:extLst>
              </p:cNvPr>
              <p:cNvSpPr>
                <a:spLocks noChangeArrowheads="1"/>
              </p:cNvSpPr>
              <p:nvPr/>
            </p:nvSpPr>
            <p:spPr bwMode="auto">
              <a:xfrm>
                <a:off x="4798021" y="4449052"/>
                <a:ext cx="1921" cy="1921"/>
              </a:xfrm>
              <a:prstGeom prst="rect">
                <a:avLst/>
              </a:prstGeom>
              <a:solidFill>
                <a:srgbClr val="DC6978"/>
              </a:solidFill>
              <a:ln w="3175">
                <a:solidFill>
                  <a:schemeClr val="tx1">
                    <a:lumMod val="20000"/>
                    <a:lumOff val="80000"/>
                  </a:schemeClr>
                </a:solidFill>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85" name="Rectangle 252">
                <a:extLst>
                  <a:ext uri="{FF2B5EF4-FFF2-40B4-BE49-F238E27FC236}">
                    <a16:creationId xmlns:a16="http://schemas.microsoft.com/office/drawing/2014/main" id="{203F370B-5957-4D8F-8C53-8B68D4B0C963}"/>
                  </a:ext>
                </a:extLst>
              </p:cNvPr>
              <p:cNvSpPr>
                <a:spLocks noChangeArrowheads="1"/>
              </p:cNvSpPr>
              <p:nvPr/>
            </p:nvSpPr>
            <p:spPr bwMode="auto">
              <a:xfrm>
                <a:off x="4798021" y="4449052"/>
                <a:ext cx="1921" cy="1921"/>
              </a:xfrm>
              <a:prstGeom prst="rect">
                <a:avLst/>
              </a:prstGeom>
              <a:noFill/>
              <a:ln w="3175">
                <a:solidFill>
                  <a:schemeClr val="tx1">
                    <a:lumMod val="20000"/>
                    <a:lumOff val="80000"/>
                  </a:schemeClr>
                </a:solidFill>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86" name="Rectangle 253">
                <a:extLst>
                  <a:ext uri="{FF2B5EF4-FFF2-40B4-BE49-F238E27FC236}">
                    <a16:creationId xmlns:a16="http://schemas.microsoft.com/office/drawing/2014/main" id="{14FED6A0-946A-44D3-B9FA-E1E35D08E77B}"/>
                  </a:ext>
                </a:extLst>
              </p:cNvPr>
              <p:cNvSpPr>
                <a:spLocks noChangeArrowheads="1"/>
              </p:cNvSpPr>
              <p:nvPr/>
            </p:nvSpPr>
            <p:spPr bwMode="auto">
              <a:xfrm>
                <a:off x="4486827" y="4180119"/>
                <a:ext cx="1921" cy="5763"/>
              </a:xfrm>
              <a:prstGeom prst="rect">
                <a:avLst/>
              </a:prstGeom>
              <a:solidFill>
                <a:schemeClr val="accent6"/>
              </a:solidFill>
              <a:ln w="3175">
                <a:solidFill>
                  <a:schemeClr val="tx1">
                    <a:lumMod val="20000"/>
                    <a:lumOff val="80000"/>
                  </a:schemeClr>
                </a:solidFill>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87" name="Rectangle 254">
                <a:extLst>
                  <a:ext uri="{FF2B5EF4-FFF2-40B4-BE49-F238E27FC236}">
                    <a16:creationId xmlns:a16="http://schemas.microsoft.com/office/drawing/2014/main" id="{76E1934E-0988-4937-8EB7-D1808193ABD6}"/>
                  </a:ext>
                </a:extLst>
              </p:cNvPr>
              <p:cNvSpPr>
                <a:spLocks noChangeArrowheads="1"/>
              </p:cNvSpPr>
              <p:nvPr/>
            </p:nvSpPr>
            <p:spPr bwMode="auto">
              <a:xfrm>
                <a:off x="4486827" y="4180119"/>
                <a:ext cx="1921" cy="5763"/>
              </a:xfrm>
              <a:prstGeom prst="rect">
                <a:avLst/>
              </a:prstGeom>
              <a:solidFill>
                <a:schemeClr val="accent6"/>
              </a:solidFill>
              <a:ln w="3175">
                <a:solidFill>
                  <a:schemeClr val="tx1">
                    <a:lumMod val="20000"/>
                    <a:lumOff val="80000"/>
                  </a:schemeClr>
                </a:solidFill>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88" name="Freeform 255">
                <a:extLst>
                  <a:ext uri="{FF2B5EF4-FFF2-40B4-BE49-F238E27FC236}">
                    <a16:creationId xmlns:a16="http://schemas.microsoft.com/office/drawing/2014/main" id="{27B31CD6-FCF7-47A1-953B-AD78D8CF089A}"/>
                  </a:ext>
                </a:extLst>
              </p:cNvPr>
              <p:cNvSpPr>
                <a:spLocks/>
              </p:cNvSpPr>
              <p:nvPr/>
            </p:nvSpPr>
            <p:spPr bwMode="auto">
              <a:xfrm>
                <a:off x="4548297" y="4164752"/>
                <a:ext cx="1921" cy="3842"/>
              </a:xfrm>
              <a:custGeom>
                <a:avLst/>
                <a:gdLst>
                  <a:gd name="T0" fmla="*/ 1 w 1"/>
                  <a:gd name="T1" fmla="*/ 2 h 2"/>
                  <a:gd name="T2" fmla="*/ 1 w 1"/>
                  <a:gd name="T3" fmla="*/ 2 h 2"/>
                  <a:gd name="T4" fmla="*/ 0 w 1"/>
                  <a:gd name="T5" fmla="*/ 0 h 2"/>
                  <a:gd name="T6" fmla="*/ 0 w 1"/>
                  <a:gd name="T7" fmla="*/ 0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lnTo>
                      <a:pt x="1" y="2"/>
                    </a:lnTo>
                    <a:lnTo>
                      <a:pt x="0" y="0"/>
                    </a:lnTo>
                    <a:lnTo>
                      <a:pt x="0" y="0"/>
                    </a:lnTo>
                    <a:lnTo>
                      <a:pt x="1" y="2"/>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9" name="Freeform 256">
                <a:extLst>
                  <a:ext uri="{FF2B5EF4-FFF2-40B4-BE49-F238E27FC236}">
                    <a16:creationId xmlns:a16="http://schemas.microsoft.com/office/drawing/2014/main" id="{4A419A92-B5B1-4A54-9569-F88712F05562}"/>
                  </a:ext>
                </a:extLst>
              </p:cNvPr>
              <p:cNvSpPr>
                <a:spLocks/>
              </p:cNvSpPr>
              <p:nvPr/>
            </p:nvSpPr>
            <p:spPr bwMode="auto">
              <a:xfrm>
                <a:off x="4548297" y="4164752"/>
                <a:ext cx="1921" cy="3842"/>
              </a:xfrm>
              <a:custGeom>
                <a:avLst/>
                <a:gdLst>
                  <a:gd name="T0" fmla="*/ 1 w 1"/>
                  <a:gd name="T1" fmla="*/ 2 h 2"/>
                  <a:gd name="T2" fmla="*/ 1 w 1"/>
                  <a:gd name="T3" fmla="*/ 2 h 2"/>
                  <a:gd name="T4" fmla="*/ 0 w 1"/>
                  <a:gd name="T5" fmla="*/ 0 h 2"/>
                  <a:gd name="T6" fmla="*/ 0 w 1"/>
                  <a:gd name="T7" fmla="*/ 0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lnTo>
                      <a:pt x="1" y="2"/>
                    </a:lnTo>
                    <a:lnTo>
                      <a:pt x="0" y="0"/>
                    </a:lnTo>
                    <a:lnTo>
                      <a:pt x="0" y="0"/>
                    </a:lnTo>
                    <a:lnTo>
                      <a:pt x="1" y="2"/>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0" name="Rectangle 257">
                <a:extLst>
                  <a:ext uri="{FF2B5EF4-FFF2-40B4-BE49-F238E27FC236}">
                    <a16:creationId xmlns:a16="http://schemas.microsoft.com/office/drawing/2014/main" id="{FC29EC74-D211-44E2-A164-3D5A35EFB3F5}"/>
                  </a:ext>
                </a:extLst>
              </p:cNvPr>
              <p:cNvSpPr>
                <a:spLocks noChangeArrowheads="1"/>
              </p:cNvSpPr>
              <p:nvPr/>
            </p:nvSpPr>
            <p:spPr bwMode="auto">
              <a:xfrm>
                <a:off x="4488748" y="4172435"/>
                <a:ext cx="1921" cy="3842"/>
              </a:xfrm>
              <a:prstGeom prst="rect">
                <a:avLst/>
              </a:prstGeom>
              <a:solidFill>
                <a:schemeClr val="accent6"/>
              </a:solidFill>
              <a:ln w="3175">
                <a:solidFill>
                  <a:schemeClr val="tx1">
                    <a:lumMod val="20000"/>
                    <a:lumOff val="80000"/>
                  </a:schemeClr>
                </a:solidFill>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91" name="Rectangle 258">
                <a:extLst>
                  <a:ext uri="{FF2B5EF4-FFF2-40B4-BE49-F238E27FC236}">
                    <a16:creationId xmlns:a16="http://schemas.microsoft.com/office/drawing/2014/main" id="{AF607DA9-87B5-4AF4-BEA4-3D0CD9783DA3}"/>
                  </a:ext>
                </a:extLst>
              </p:cNvPr>
              <p:cNvSpPr>
                <a:spLocks noChangeArrowheads="1"/>
              </p:cNvSpPr>
              <p:nvPr/>
            </p:nvSpPr>
            <p:spPr bwMode="auto">
              <a:xfrm>
                <a:off x="4488748" y="4172435"/>
                <a:ext cx="1921" cy="3842"/>
              </a:xfrm>
              <a:prstGeom prst="rect">
                <a:avLst/>
              </a:prstGeom>
              <a:solidFill>
                <a:schemeClr val="accent6"/>
              </a:solidFill>
              <a:ln w="3175">
                <a:solidFill>
                  <a:schemeClr val="tx1">
                    <a:lumMod val="20000"/>
                    <a:lumOff val="80000"/>
                  </a:schemeClr>
                </a:solidFill>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92" name="Rectangle 259">
                <a:extLst>
                  <a:ext uri="{FF2B5EF4-FFF2-40B4-BE49-F238E27FC236}">
                    <a16:creationId xmlns:a16="http://schemas.microsoft.com/office/drawing/2014/main" id="{8239431C-19D6-42B8-A927-011C172FEB38}"/>
                  </a:ext>
                </a:extLst>
              </p:cNvPr>
              <p:cNvSpPr>
                <a:spLocks noChangeArrowheads="1"/>
              </p:cNvSpPr>
              <p:nvPr/>
            </p:nvSpPr>
            <p:spPr bwMode="auto">
              <a:xfrm>
                <a:off x="4486827" y="4176277"/>
                <a:ext cx="1921" cy="3842"/>
              </a:xfrm>
              <a:prstGeom prst="rect">
                <a:avLst/>
              </a:prstGeom>
              <a:solidFill>
                <a:schemeClr val="accent6"/>
              </a:solidFill>
              <a:ln w="3175">
                <a:solidFill>
                  <a:schemeClr val="tx1">
                    <a:lumMod val="20000"/>
                    <a:lumOff val="80000"/>
                  </a:schemeClr>
                </a:solidFill>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93" name="Rectangle 260">
                <a:extLst>
                  <a:ext uri="{FF2B5EF4-FFF2-40B4-BE49-F238E27FC236}">
                    <a16:creationId xmlns:a16="http://schemas.microsoft.com/office/drawing/2014/main" id="{9D13E502-6946-4285-BC5A-9F1036F8427E}"/>
                  </a:ext>
                </a:extLst>
              </p:cNvPr>
              <p:cNvSpPr>
                <a:spLocks noChangeArrowheads="1"/>
              </p:cNvSpPr>
              <p:nvPr/>
            </p:nvSpPr>
            <p:spPr bwMode="auto">
              <a:xfrm>
                <a:off x="4486827" y="4176277"/>
                <a:ext cx="1921" cy="3842"/>
              </a:xfrm>
              <a:prstGeom prst="rect">
                <a:avLst/>
              </a:prstGeom>
              <a:solidFill>
                <a:schemeClr val="accent6"/>
              </a:solidFill>
              <a:ln w="3175">
                <a:solidFill>
                  <a:schemeClr val="tx1">
                    <a:lumMod val="20000"/>
                    <a:lumOff val="80000"/>
                  </a:schemeClr>
                </a:solidFill>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94" name="Rectangle 261">
                <a:extLst>
                  <a:ext uri="{FF2B5EF4-FFF2-40B4-BE49-F238E27FC236}">
                    <a16:creationId xmlns:a16="http://schemas.microsoft.com/office/drawing/2014/main" id="{C216CED4-B6F4-4F36-87B6-149AA818FCB0}"/>
                  </a:ext>
                </a:extLst>
              </p:cNvPr>
              <p:cNvSpPr>
                <a:spLocks noChangeArrowheads="1"/>
              </p:cNvSpPr>
              <p:nvPr/>
            </p:nvSpPr>
            <p:spPr bwMode="auto">
              <a:xfrm>
                <a:off x="4546376" y="4164752"/>
                <a:ext cx="1921" cy="1921"/>
              </a:xfrm>
              <a:prstGeom prst="rect">
                <a:avLst/>
              </a:prstGeom>
              <a:solidFill>
                <a:schemeClr val="accent6"/>
              </a:solidFill>
              <a:ln w="3175">
                <a:solidFill>
                  <a:schemeClr val="tx1">
                    <a:lumMod val="20000"/>
                    <a:lumOff val="80000"/>
                  </a:schemeClr>
                </a:solidFill>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95" name="Rectangle 262">
                <a:extLst>
                  <a:ext uri="{FF2B5EF4-FFF2-40B4-BE49-F238E27FC236}">
                    <a16:creationId xmlns:a16="http://schemas.microsoft.com/office/drawing/2014/main" id="{EE09C2A8-DA4E-45D7-9691-21A6D0EE1D45}"/>
                  </a:ext>
                </a:extLst>
              </p:cNvPr>
              <p:cNvSpPr>
                <a:spLocks noChangeArrowheads="1"/>
              </p:cNvSpPr>
              <p:nvPr/>
            </p:nvSpPr>
            <p:spPr bwMode="auto">
              <a:xfrm>
                <a:off x="4546376" y="4164752"/>
                <a:ext cx="1921" cy="1921"/>
              </a:xfrm>
              <a:prstGeom prst="rect">
                <a:avLst/>
              </a:prstGeom>
              <a:solidFill>
                <a:schemeClr val="accent6"/>
              </a:solidFill>
              <a:ln w="3175">
                <a:solidFill>
                  <a:schemeClr val="tx1">
                    <a:lumMod val="20000"/>
                    <a:lumOff val="80000"/>
                  </a:schemeClr>
                </a:solidFill>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96" name="Rectangle 263">
                <a:extLst>
                  <a:ext uri="{FF2B5EF4-FFF2-40B4-BE49-F238E27FC236}">
                    <a16:creationId xmlns:a16="http://schemas.microsoft.com/office/drawing/2014/main" id="{90741023-88E8-400A-98EE-411E34DA35ED}"/>
                  </a:ext>
                </a:extLst>
              </p:cNvPr>
              <p:cNvSpPr>
                <a:spLocks noChangeArrowheads="1"/>
              </p:cNvSpPr>
              <p:nvPr/>
            </p:nvSpPr>
            <p:spPr bwMode="auto">
              <a:xfrm>
                <a:off x="4540614" y="4162831"/>
                <a:ext cx="1921" cy="1921"/>
              </a:xfrm>
              <a:prstGeom prst="rect">
                <a:avLst/>
              </a:prstGeom>
              <a:solidFill>
                <a:schemeClr val="accent6"/>
              </a:solidFill>
              <a:ln w="3175">
                <a:solidFill>
                  <a:schemeClr val="tx1">
                    <a:lumMod val="20000"/>
                    <a:lumOff val="80000"/>
                  </a:schemeClr>
                </a:solidFill>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97" name="Rectangle 264">
                <a:extLst>
                  <a:ext uri="{FF2B5EF4-FFF2-40B4-BE49-F238E27FC236}">
                    <a16:creationId xmlns:a16="http://schemas.microsoft.com/office/drawing/2014/main" id="{B53EAB5B-567C-4310-81EB-4C32DEE3E20F}"/>
                  </a:ext>
                </a:extLst>
              </p:cNvPr>
              <p:cNvSpPr>
                <a:spLocks noChangeArrowheads="1"/>
              </p:cNvSpPr>
              <p:nvPr/>
            </p:nvSpPr>
            <p:spPr bwMode="auto">
              <a:xfrm>
                <a:off x="4540614" y="4162831"/>
                <a:ext cx="1921" cy="1921"/>
              </a:xfrm>
              <a:prstGeom prst="rect">
                <a:avLst/>
              </a:prstGeom>
              <a:solidFill>
                <a:schemeClr val="accent6"/>
              </a:solidFill>
              <a:ln w="3175">
                <a:solidFill>
                  <a:schemeClr val="tx1">
                    <a:lumMod val="20000"/>
                    <a:lumOff val="80000"/>
                  </a:schemeClr>
                </a:solidFill>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98" name="Freeform 265">
                <a:extLst>
                  <a:ext uri="{FF2B5EF4-FFF2-40B4-BE49-F238E27FC236}">
                    <a16:creationId xmlns:a16="http://schemas.microsoft.com/office/drawing/2014/main" id="{C46190B8-34A4-408C-9A6F-43831A92774D}"/>
                  </a:ext>
                </a:extLst>
              </p:cNvPr>
              <p:cNvSpPr>
                <a:spLocks/>
              </p:cNvSpPr>
              <p:nvPr/>
            </p:nvSpPr>
            <p:spPr bwMode="auto">
              <a:xfrm>
                <a:off x="4671238" y="3649937"/>
                <a:ext cx="5763" cy="3842"/>
              </a:xfrm>
              <a:custGeom>
                <a:avLst/>
                <a:gdLst>
                  <a:gd name="T0" fmla="*/ 1 w 3"/>
                  <a:gd name="T1" fmla="*/ 1 h 2"/>
                  <a:gd name="T2" fmla="*/ 1 w 3"/>
                  <a:gd name="T3" fmla="*/ 1 h 2"/>
                  <a:gd name="T4" fmla="*/ 3 w 3"/>
                  <a:gd name="T5" fmla="*/ 0 h 2"/>
                  <a:gd name="T6" fmla="*/ 3 w 3"/>
                  <a:gd name="T7" fmla="*/ 0 h 2"/>
                  <a:gd name="T8" fmla="*/ 0 w 3"/>
                  <a:gd name="T9" fmla="*/ 2 h 2"/>
                  <a:gd name="T10" fmla="*/ 0 w 3"/>
                  <a:gd name="T11" fmla="*/ 2 h 2"/>
                  <a:gd name="T12" fmla="*/ 1 w 3"/>
                  <a:gd name="T13" fmla="*/ 1 h 2"/>
                  <a:gd name="T14" fmla="*/ 1 w 3"/>
                  <a:gd name="T15" fmla="*/ 1 h 2"/>
                  <a:gd name="T16" fmla="*/ 1 w 3"/>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1" y="1"/>
                    </a:moveTo>
                    <a:lnTo>
                      <a:pt x="1" y="1"/>
                    </a:lnTo>
                    <a:lnTo>
                      <a:pt x="3" y="0"/>
                    </a:lnTo>
                    <a:lnTo>
                      <a:pt x="3" y="0"/>
                    </a:lnTo>
                    <a:lnTo>
                      <a:pt x="0" y="2"/>
                    </a:lnTo>
                    <a:lnTo>
                      <a:pt x="0" y="2"/>
                    </a:lnTo>
                    <a:lnTo>
                      <a:pt x="1" y="1"/>
                    </a:lnTo>
                    <a:lnTo>
                      <a:pt x="1" y="1"/>
                    </a:lnTo>
                    <a:lnTo>
                      <a:pt x="1" y="1"/>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9" name="Freeform 266">
                <a:extLst>
                  <a:ext uri="{FF2B5EF4-FFF2-40B4-BE49-F238E27FC236}">
                    <a16:creationId xmlns:a16="http://schemas.microsoft.com/office/drawing/2014/main" id="{C2AA2DA7-EC2D-45EE-968D-3094A214DFED}"/>
                  </a:ext>
                </a:extLst>
              </p:cNvPr>
              <p:cNvSpPr>
                <a:spLocks/>
              </p:cNvSpPr>
              <p:nvPr/>
            </p:nvSpPr>
            <p:spPr bwMode="auto">
              <a:xfrm>
                <a:off x="4671238" y="3649937"/>
                <a:ext cx="5763" cy="3842"/>
              </a:xfrm>
              <a:custGeom>
                <a:avLst/>
                <a:gdLst>
                  <a:gd name="T0" fmla="*/ 1 w 3"/>
                  <a:gd name="T1" fmla="*/ 1 h 2"/>
                  <a:gd name="T2" fmla="*/ 1 w 3"/>
                  <a:gd name="T3" fmla="*/ 1 h 2"/>
                  <a:gd name="T4" fmla="*/ 3 w 3"/>
                  <a:gd name="T5" fmla="*/ 0 h 2"/>
                  <a:gd name="T6" fmla="*/ 3 w 3"/>
                  <a:gd name="T7" fmla="*/ 0 h 2"/>
                  <a:gd name="T8" fmla="*/ 0 w 3"/>
                  <a:gd name="T9" fmla="*/ 2 h 2"/>
                  <a:gd name="T10" fmla="*/ 0 w 3"/>
                  <a:gd name="T11" fmla="*/ 2 h 2"/>
                  <a:gd name="T12" fmla="*/ 1 w 3"/>
                  <a:gd name="T13" fmla="*/ 1 h 2"/>
                  <a:gd name="T14" fmla="*/ 1 w 3"/>
                  <a:gd name="T15" fmla="*/ 1 h 2"/>
                  <a:gd name="T16" fmla="*/ 1 w 3"/>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1" y="1"/>
                    </a:moveTo>
                    <a:lnTo>
                      <a:pt x="1" y="1"/>
                    </a:lnTo>
                    <a:lnTo>
                      <a:pt x="3" y="0"/>
                    </a:lnTo>
                    <a:lnTo>
                      <a:pt x="3" y="0"/>
                    </a:lnTo>
                    <a:lnTo>
                      <a:pt x="0" y="2"/>
                    </a:lnTo>
                    <a:lnTo>
                      <a:pt x="0" y="2"/>
                    </a:lnTo>
                    <a:lnTo>
                      <a:pt x="1" y="1"/>
                    </a:lnTo>
                    <a:lnTo>
                      <a:pt x="1" y="1"/>
                    </a:lnTo>
                    <a:lnTo>
                      <a:pt x="1" y="1"/>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0" name="Freeform 267">
                <a:extLst>
                  <a:ext uri="{FF2B5EF4-FFF2-40B4-BE49-F238E27FC236}">
                    <a16:creationId xmlns:a16="http://schemas.microsoft.com/office/drawing/2014/main" id="{8CA68B9E-4EBD-444C-87D1-E0F624CE06E8}"/>
                  </a:ext>
                </a:extLst>
              </p:cNvPr>
              <p:cNvSpPr>
                <a:spLocks/>
              </p:cNvSpPr>
              <p:nvPr/>
            </p:nvSpPr>
            <p:spPr bwMode="auto">
              <a:xfrm>
                <a:off x="4920961" y="41532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DC6978"/>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1" name="Freeform 268">
                <a:extLst>
                  <a:ext uri="{FF2B5EF4-FFF2-40B4-BE49-F238E27FC236}">
                    <a16:creationId xmlns:a16="http://schemas.microsoft.com/office/drawing/2014/main" id="{5433F06A-3427-4617-B5DB-6D40216AD1F7}"/>
                  </a:ext>
                </a:extLst>
              </p:cNvPr>
              <p:cNvSpPr>
                <a:spLocks/>
              </p:cNvSpPr>
              <p:nvPr/>
            </p:nvSpPr>
            <p:spPr bwMode="auto">
              <a:xfrm>
                <a:off x="4920961" y="41532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path>
                </a:pathLst>
              </a:custGeom>
              <a:noFill/>
              <a:ln w="3175">
                <a:solidFill>
                  <a:schemeClr val="tx1">
                    <a:lumMod val="20000"/>
                    <a:lumOff val="80000"/>
                  </a:schemeClr>
                </a:solidFill>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2" name="Freeform 269">
                <a:extLst>
                  <a:ext uri="{FF2B5EF4-FFF2-40B4-BE49-F238E27FC236}">
                    <a16:creationId xmlns:a16="http://schemas.microsoft.com/office/drawing/2014/main" id="{D79FB971-EDD4-4E11-8349-4B8AF1C6F46E}"/>
                  </a:ext>
                </a:extLst>
              </p:cNvPr>
              <p:cNvSpPr>
                <a:spLocks/>
              </p:cNvSpPr>
              <p:nvPr/>
            </p:nvSpPr>
            <p:spPr bwMode="auto">
              <a:xfrm>
                <a:off x="4897910" y="3911186"/>
                <a:ext cx="5763" cy="1921"/>
              </a:xfrm>
              <a:custGeom>
                <a:avLst/>
                <a:gdLst>
                  <a:gd name="T0" fmla="*/ 0 w 3"/>
                  <a:gd name="T1" fmla="*/ 1 h 1"/>
                  <a:gd name="T2" fmla="*/ 0 w 3"/>
                  <a:gd name="T3" fmla="*/ 1 h 1"/>
                  <a:gd name="T4" fmla="*/ 3 w 3"/>
                  <a:gd name="T5" fmla="*/ 0 h 1"/>
                  <a:gd name="T6" fmla="*/ 3 w 3"/>
                  <a:gd name="T7" fmla="*/ 0 h 1"/>
                  <a:gd name="T8" fmla="*/ 3 w 3"/>
                  <a:gd name="T9" fmla="*/ 0 h 1"/>
                  <a:gd name="T10" fmla="*/ 3 w 3"/>
                  <a:gd name="T11" fmla="*/ 0 h 1"/>
                  <a:gd name="T12" fmla="*/ 0 w 3"/>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0" y="1"/>
                    </a:moveTo>
                    <a:lnTo>
                      <a:pt x="0" y="1"/>
                    </a:lnTo>
                    <a:lnTo>
                      <a:pt x="3" y="0"/>
                    </a:lnTo>
                    <a:lnTo>
                      <a:pt x="3" y="0"/>
                    </a:lnTo>
                    <a:lnTo>
                      <a:pt x="3" y="0"/>
                    </a:lnTo>
                    <a:lnTo>
                      <a:pt x="3" y="0"/>
                    </a:lnTo>
                    <a:lnTo>
                      <a:pt x="0" y="1"/>
                    </a:lnTo>
                    <a:close/>
                  </a:path>
                </a:pathLst>
              </a:custGeom>
              <a:solidFill>
                <a:srgbClr val="DC6978"/>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3" name="Freeform 270">
                <a:extLst>
                  <a:ext uri="{FF2B5EF4-FFF2-40B4-BE49-F238E27FC236}">
                    <a16:creationId xmlns:a16="http://schemas.microsoft.com/office/drawing/2014/main" id="{7ACBA70B-377F-4C3E-BEE3-3361129092F9}"/>
                  </a:ext>
                </a:extLst>
              </p:cNvPr>
              <p:cNvSpPr>
                <a:spLocks/>
              </p:cNvSpPr>
              <p:nvPr/>
            </p:nvSpPr>
            <p:spPr bwMode="auto">
              <a:xfrm>
                <a:off x="4897910" y="3911186"/>
                <a:ext cx="5763" cy="1921"/>
              </a:xfrm>
              <a:custGeom>
                <a:avLst/>
                <a:gdLst>
                  <a:gd name="T0" fmla="*/ 0 w 3"/>
                  <a:gd name="T1" fmla="*/ 1 h 1"/>
                  <a:gd name="T2" fmla="*/ 0 w 3"/>
                  <a:gd name="T3" fmla="*/ 1 h 1"/>
                  <a:gd name="T4" fmla="*/ 3 w 3"/>
                  <a:gd name="T5" fmla="*/ 0 h 1"/>
                  <a:gd name="T6" fmla="*/ 3 w 3"/>
                  <a:gd name="T7" fmla="*/ 0 h 1"/>
                  <a:gd name="T8" fmla="*/ 3 w 3"/>
                  <a:gd name="T9" fmla="*/ 0 h 1"/>
                  <a:gd name="T10" fmla="*/ 3 w 3"/>
                  <a:gd name="T11" fmla="*/ 0 h 1"/>
                  <a:gd name="T12" fmla="*/ 0 w 3"/>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0" y="1"/>
                    </a:moveTo>
                    <a:lnTo>
                      <a:pt x="0" y="1"/>
                    </a:lnTo>
                    <a:lnTo>
                      <a:pt x="3" y="0"/>
                    </a:lnTo>
                    <a:lnTo>
                      <a:pt x="3" y="0"/>
                    </a:lnTo>
                    <a:lnTo>
                      <a:pt x="3" y="0"/>
                    </a:lnTo>
                    <a:lnTo>
                      <a:pt x="3" y="0"/>
                    </a:lnTo>
                    <a:lnTo>
                      <a:pt x="0" y="1"/>
                    </a:lnTo>
                  </a:path>
                </a:pathLst>
              </a:custGeom>
              <a:noFill/>
              <a:ln w="3175">
                <a:solidFill>
                  <a:schemeClr val="tx1">
                    <a:lumMod val="20000"/>
                    <a:lumOff val="80000"/>
                  </a:schemeClr>
                </a:solidFill>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04" name="Rectangle 271">
                <a:extLst>
                  <a:ext uri="{FF2B5EF4-FFF2-40B4-BE49-F238E27FC236}">
                    <a16:creationId xmlns:a16="http://schemas.microsoft.com/office/drawing/2014/main" id="{267809E4-AED5-47DE-81D7-C84B5DDE091E}"/>
                  </a:ext>
                </a:extLst>
              </p:cNvPr>
              <p:cNvSpPr>
                <a:spLocks noChangeArrowheads="1"/>
              </p:cNvSpPr>
              <p:nvPr/>
            </p:nvSpPr>
            <p:spPr bwMode="auto">
              <a:xfrm>
                <a:off x="4532930" y="4160910"/>
                <a:ext cx="1921" cy="1921"/>
              </a:xfrm>
              <a:prstGeom prst="rect">
                <a:avLst/>
              </a:prstGeom>
              <a:solidFill>
                <a:schemeClr val="accent6"/>
              </a:solidFill>
              <a:ln w="3175">
                <a:solidFill>
                  <a:schemeClr val="tx1">
                    <a:lumMod val="20000"/>
                    <a:lumOff val="80000"/>
                  </a:schemeClr>
                </a:solidFill>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05" name="Rectangle 272">
                <a:extLst>
                  <a:ext uri="{FF2B5EF4-FFF2-40B4-BE49-F238E27FC236}">
                    <a16:creationId xmlns:a16="http://schemas.microsoft.com/office/drawing/2014/main" id="{09A9224C-71C3-4E0B-9CAE-8CBA211501B3}"/>
                  </a:ext>
                </a:extLst>
              </p:cNvPr>
              <p:cNvSpPr>
                <a:spLocks noChangeArrowheads="1"/>
              </p:cNvSpPr>
              <p:nvPr/>
            </p:nvSpPr>
            <p:spPr bwMode="auto">
              <a:xfrm>
                <a:off x="4532930" y="4160910"/>
                <a:ext cx="1921" cy="1921"/>
              </a:xfrm>
              <a:prstGeom prst="rect">
                <a:avLst/>
              </a:prstGeom>
              <a:solidFill>
                <a:schemeClr val="accent6"/>
              </a:solidFill>
              <a:ln w="3175">
                <a:solidFill>
                  <a:schemeClr val="tx1">
                    <a:lumMod val="20000"/>
                    <a:lumOff val="80000"/>
                  </a:schemeClr>
                </a:solidFill>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06" name="Rectangle 273">
                <a:extLst>
                  <a:ext uri="{FF2B5EF4-FFF2-40B4-BE49-F238E27FC236}">
                    <a16:creationId xmlns:a16="http://schemas.microsoft.com/office/drawing/2014/main" id="{D3FA1C92-8B04-4A63-8886-0D24FFFB800D}"/>
                  </a:ext>
                </a:extLst>
              </p:cNvPr>
              <p:cNvSpPr>
                <a:spLocks noChangeArrowheads="1"/>
              </p:cNvSpPr>
              <p:nvPr/>
            </p:nvSpPr>
            <p:spPr bwMode="auto">
              <a:xfrm>
                <a:off x="4673159" y="3651858"/>
                <a:ext cx="1921" cy="7684"/>
              </a:xfrm>
              <a:prstGeom prst="rect">
                <a:avLst/>
              </a:prstGeom>
              <a:solidFill>
                <a:schemeClr val="accent6"/>
              </a:solidFill>
              <a:ln w="3175">
                <a:solidFill>
                  <a:schemeClr val="tx1">
                    <a:lumMod val="20000"/>
                    <a:lumOff val="80000"/>
                  </a:schemeClr>
                </a:solidFill>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07" name="Rectangle 274">
                <a:extLst>
                  <a:ext uri="{FF2B5EF4-FFF2-40B4-BE49-F238E27FC236}">
                    <a16:creationId xmlns:a16="http://schemas.microsoft.com/office/drawing/2014/main" id="{C8EEB769-4363-4B55-94A6-5031B323FECB}"/>
                  </a:ext>
                </a:extLst>
              </p:cNvPr>
              <p:cNvSpPr>
                <a:spLocks noChangeArrowheads="1"/>
              </p:cNvSpPr>
              <p:nvPr/>
            </p:nvSpPr>
            <p:spPr bwMode="auto">
              <a:xfrm>
                <a:off x="4673159" y="3651858"/>
                <a:ext cx="1921" cy="7684"/>
              </a:xfrm>
              <a:prstGeom prst="rect">
                <a:avLst/>
              </a:prstGeom>
              <a:solidFill>
                <a:schemeClr val="accent6"/>
              </a:solidFill>
              <a:ln w="3175">
                <a:solidFill>
                  <a:schemeClr val="tx1">
                    <a:lumMod val="20000"/>
                    <a:lumOff val="80000"/>
                  </a:schemeClr>
                </a:solidFill>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08" name="Freeform 275">
                <a:extLst>
                  <a:ext uri="{FF2B5EF4-FFF2-40B4-BE49-F238E27FC236}">
                    <a16:creationId xmlns:a16="http://schemas.microsoft.com/office/drawing/2014/main" id="{69C1779C-8F9E-46D5-8CDD-B2EB375EB798}"/>
                  </a:ext>
                </a:extLst>
              </p:cNvPr>
              <p:cNvSpPr>
                <a:spLocks/>
              </p:cNvSpPr>
              <p:nvPr/>
            </p:nvSpPr>
            <p:spPr bwMode="auto">
              <a:xfrm>
                <a:off x="4456092" y="3980341"/>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9" name="Rectangle 276">
                <a:extLst>
                  <a:ext uri="{FF2B5EF4-FFF2-40B4-BE49-F238E27FC236}">
                    <a16:creationId xmlns:a16="http://schemas.microsoft.com/office/drawing/2014/main" id="{E4E80384-E7A8-49BA-B708-4DCEC9C6A173}"/>
                  </a:ext>
                </a:extLst>
              </p:cNvPr>
              <p:cNvSpPr>
                <a:spLocks noChangeArrowheads="1"/>
              </p:cNvSpPr>
              <p:nvPr/>
            </p:nvSpPr>
            <p:spPr bwMode="auto">
              <a:xfrm>
                <a:off x="4456092" y="3980341"/>
                <a:ext cx="1921" cy="1921"/>
              </a:xfrm>
              <a:prstGeom prst="rect">
                <a:avLst/>
              </a:prstGeom>
              <a:solidFill>
                <a:schemeClr val="accent6"/>
              </a:solidFill>
              <a:ln w="3175">
                <a:solidFill>
                  <a:schemeClr val="tx1">
                    <a:lumMod val="20000"/>
                    <a:lumOff val="80000"/>
                  </a:schemeClr>
                </a:solidFill>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10" name="Rectangle 277">
                <a:extLst>
                  <a:ext uri="{FF2B5EF4-FFF2-40B4-BE49-F238E27FC236}">
                    <a16:creationId xmlns:a16="http://schemas.microsoft.com/office/drawing/2014/main" id="{AFAA1CB3-E551-4689-8E76-79B26DD73BA8}"/>
                  </a:ext>
                </a:extLst>
              </p:cNvPr>
              <p:cNvSpPr>
                <a:spLocks noChangeArrowheads="1"/>
              </p:cNvSpPr>
              <p:nvPr/>
            </p:nvSpPr>
            <p:spPr bwMode="auto">
              <a:xfrm>
                <a:off x="4456092" y="3980341"/>
                <a:ext cx="1921" cy="1921"/>
              </a:xfrm>
              <a:prstGeom prst="rect">
                <a:avLst/>
              </a:prstGeom>
              <a:solidFill>
                <a:schemeClr val="accent6"/>
              </a:solidFill>
              <a:ln w="3175">
                <a:solidFill>
                  <a:schemeClr val="tx1">
                    <a:lumMod val="20000"/>
                    <a:lumOff val="80000"/>
                  </a:schemeClr>
                </a:solidFill>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11" name="Rectangle 278">
                <a:extLst>
                  <a:ext uri="{FF2B5EF4-FFF2-40B4-BE49-F238E27FC236}">
                    <a16:creationId xmlns:a16="http://schemas.microsoft.com/office/drawing/2014/main" id="{051434D2-3974-411B-A22C-72C11AD821CE}"/>
                  </a:ext>
                </a:extLst>
              </p:cNvPr>
              <p:cNvSpPr>
                <a:spLocks noChangeArrowheads="1"/>
              </p:cNvSpPr>
              <p:nvPr/>
            </p:nvSpPr>
            <p:spPr bwMode="auto">
              <a:xfrm>
                <a:off x="4897910" y="3913107"/>
                <a:ext cx="1921" cy="3842"/>
              </a:xfrm>
              <a:prstGeom prst="rect">
                <a:avLst/>
              </a:prstGeom>
              <a:solidFill>
                <a:srgbClr val="DC6978"/>
              </a:solidFill>
              <a:ln w="3175">
                <a:solidFill>
                  <a:schemeClr val="tx1">
                    <a:lumMod val="20000"/>
                    <a:lumOff val="80000"/>
                  </a:schemeClr>
                </a:solidFill>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12" name="Rectangle 279">
                <a:extLst>
                  <a:ext uri="{FF2B5EF4-FFF2-40B4-BE49-F238E27FC236}">
                    <a16:creationId xmlns:a16="http://schemas.microsoft.com/office/drawing/2014/main" id="{93E88F4E-FF89-4C6F-8010-A9C7017CA9FF}"/>
                  </a:ext>
                </a:extLst>
              </p:cNvPr>
              <p:cNvSpPr>
                <a:spLocks noChangeArrowheads="1"/>
              </p:cNvSpPr>
              <p:nvPr/>
            </p:nvSpPr>
            <p:spPr bwMode="auto">
              <a:xfrm>
                <a:off x="4897910" y="3913107"/>
                <a:ext cx="1921" cy="3842"/>
              </a:xfrm>
              <a:prstGeom prst="rect">
                <a:avLst/>
              </a:prstGeom>
              <a:noFill/>
              <a:ln w="3175">
                <a:solidFill>
                  <a:schemeClr val="tx1">
                    <a:lumMod val="20000"/>
                    <a:lumOff val="80000"/>
                  </a:schemeClr>
                </a:solidFill>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13" name="Freeform 280">
                <a:extLst>
                  <a:ext uri="{FF2B5EF4-FFF2-40B4-BE49-F238E27FC236}">
                    <a16:creationId xmlns:a16="http://schemas.microsoft.com/office/drawing/2014/main" id="{FF90F6A2-EFE6-4A05-BC79-E1C559C8FE37}"/>
                  </a:ext>
                </a:extLst>
              </p:cNvPr>
              <p:cNvSpPr>
                <a:spLocks/>
              </p:cNvSpPr>
              <p:nvPr/>
            </p:nvSpPr>
            <p:spPr bwMode="auto">
              <a:xfrm>
                <a:off x="4677001" y="3646095"/>
                <a:ext cx="1921" cy="3842"/>
              </a:xfrm>
              <a:custGeom>
                <a:avLst/>
                <a:gdLst>
                  <a:gd name="T0" fmla="*/ 0 w 1"/>
                  <a:gd name="T1" fmla="*/ 2 h 2"/>
                  <a:gd name="T2" fmla="*/ 0 w 1"/>
                  <a:gd name="T3" fmla="*/ 2 h 2"/>
                  <a:gd name="T4" fmla="*/ 1 w 1"/>
                  <a:gd name="T5" fmla="*/ 0 h 2"/>
                  <a:gd name="T6" fmla="*/ 1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lnTo>
                      <a:pt x="0" y="2"/>
                    </a:lnTo>
                    <a:lnTo>
                      <a:pt x="1" y="0"/>
                    </a:lnTo>
                    <a:lnTo>
                      <a:pt x="1" y="0"/>
                    </a:lnTo>
                    <a:lnTo>
                      <a:pt x="0" y="2"/>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4" name="Freeform 281">
                <a:extLst>
                  <a:ext uri="{FF2B5EF4-FFF2-40B4-BE49-F238E27FC236}">
                    <a16:creationId xmlns:a16="http://schemas.microsoft.com/office/drawing/2014/main" id="{AD9C4A70-4FC9-4C13-A873-F302DA4D6BFC}"/>
                  </a:ext>
                </a:extLst>
              </p:cNvPr>
              <p:cNvSpPr>
                <a:spLocks/>
              </p:cNvSpPr>
              <p:nvPr/>
            </p:nvSpPr>
            <p:spPr bwMode="auto">
              <a:xfrm>
                <a:off x="4677001" y="3646095"/>
                <a:ext cx="1921" cy="3842"/>
              </a:xfrm>
              <a:custGeom>
                <a:avLst/>
                <a:gdLst>
                  <a:gd name="T0" fmla="*/ 0 w 1"/>
                  <a:gd name="T1" fmla="*/ 2 h 2"/>
                  <a:gd name="T2" fmla="*/ 0 w 1"/>
                  <a:gd name="T3" fmla="*/ 2 h 2"/>
                  <a:gd name="T4" fmla="*/ 1 w 1"/>
                  <a:gd name="T5" fmla="*/ 0 h 2"/>
                  <a:gd name="T6" fmla="*/ 1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lnTo>
                      <a:pt x="0" y="2"/>
                    </a:lnTo>
                    <a:lnTo>
                      <a:pt x="1" y="0"/>
                    </a:lnTo>
                    <a:lnTo>
                      <a:pt x="1" y="0"/>
                    </a:lnTo>
                    <a:lnTo>
                      <a:pt x="0" y="2"/>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5" name="Rectangle 282">
                <a:extLst>
                  <a:ext uri="{FF2B5EF4-FFF2-40B4-BE49-F238E27FC236}">
                    <a16:creationId xmlns:a16="http://schemas.microsoft.com/office/drawing/2014/main" id="{4EE64955-7501-46BF-962C-4FDE061DA1CD}"/>
                  </a:ext>
                </a:extLst>
              </p:cNvPr>
              <p:cNvSpPr>
                <a:spLocks noChangeArrowheads="1"/>
              </p:cNvSpPr>
              <p:nvPr/>
            </p:nvSpPr>
            <p:spPr bwMode="auto">
              <a:xfrm>
                <a:off x="4678922" y="3646095"/>
                <a:ext cx="1921" cy="1921"/>
              </a:xfrm>
              <a:prstGeom prst="rect">
                <a:avLst/>
              </a:prstGeom>
              <a:solidFill>
                <a:schemeClr val="accent6"/>
              </a:solidFill>
              <a:ln w="3175">
                <a:solidFill>
                  <a:schemeClr val="tx1">
                    <a:lumMod val="20000"/>
                    <a:lumOff val="80000"/>
                  </a:schemeClr>
                </a:solidFill>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16" name="Rectangle 283">
                <a:extLst>
                  <a:ext uri="{FF2B5EF4-FFF2-40B4-BE49-F238E27FC236}">
                    <a16:creationId xmlns:a16="http://schemas.microsoft.com/office/drawing/2014/main" id="{C4866DF4-6931-4B6D-BF53-CD5EC23E0974}"/>
                  </a:ext>
                </a:extLst>
              </p:cNvPr>
              <p:cNvSpPr>
                <a:spLocks noChangeArrowheads="1"/>
              </p:cNvSpPr>
              <p:nvPr/>
            </p:nvSpPr>
            <p:spPr bwMode="auto">
              <a:xfrm>
                <a:off x="4678922" y="3646095"/>
                <a:ext cx="1921" cy="1921"/>
              </a:xfrm>
              <a:prstGeom prst="rect">
                <a:avLst/>
              </a:prstGeom>
              <a:solidFill>
                <a:schemeClr val="accent6"/>
              </a:solidFill>
              <a:ln w="3175">
                <a:solidFill>
                  <a:schemeClr val="tx1">
                    <a:lumMod val="20000"/>
                    <a:lumOff val="80000"/>
                  </a:schemeClr>
                </a:solidFill>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17" name="Freeform 284">
                <a:extLst>
                  <a:ext uri="{FF2B5EF4-FFF2-40B4-BE49-F238E27FC236}">
                    <a16:creationId xmlns:a16="http://schemas.microsoft.com/office/drawing/2014/main" id="{DB0E70E4-CF46-4227-8397-633530277441}"/>
                  </a:ext>
                </a:extLst>
              </p:cNvPr>
              <p:cNvSpPr>
                <a:spLocks/>
              </p:cNvSpPr>
              <p:nvPr/>
            </p:nvSpPr>
            <p:spPr bwMode="auto">
              <a:xfrm>
                <a:off x="4774969" y="4030285"/>
                <a:ext cx="3842" cy="3842"/>
              </a:xfrm>
              <a:custGeom>
                <a:avLst/>
                <a:gdLst>
                  <a:gd name="T0" fmla="*/ 0 w 2"/>
                  <a:gd name="T1" fmla="*/ 2 h 2"/>
                  <a:gd name="T2" fmla="*/ 0 w 2"/>
                  <a:gd name="T3" fmla="*/ 2 h 2"/>
                  <a:gd name="T4" fmla="*/ 2 w 2"/>
                  <a:gd name="T5" fmla="*/ 0 h 2"/>
                  <a:gd name="T6" fmla="*/ 2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0" y="2"/>
                    </a:lnTo>
                    <a:lnTo>
                      <a:pt x="2" y="0"/>
                    </a:lnTo>
                    <a:lnTo>
                      <a:pt x="2" y="0"/>
                    </a:lnTo>
                    <a:lnTo>
                      <a:pt x="0" y="2"/>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8" name="Freeform 285">
                <a:extLst>
                  <a:ext uri="{FF2B5EF4-FFF2-40B4-BE49-F238E27FC236}">
                    <a16:creationId xmlns:a16="http://schemas.microsoft.com/office/drawing/2014/main" id="{9B6853ED-A6E2-4798-911C-511EB13305F8}"/>
                  </a:ext>
                </a:extLst>
              </p:cNvPr>
              <p:cNvSpPr>
                <a:spLocks/>
              </p:cNvSpPr>
              <p:nvPr/>
            </p:nvSpPr>
            <p:spPr bwMode="auto">
              <a:xfrm>
                <a:off x="4774969" y="4030285"/>
                <a:ext cx="3842" cy="3842"/>
              </a:xfrm>
              <a:custGeom>
                <a:avLst/>
                <a:gdLst>
                  <a:gd name="T0" fmla="*/ 0 w 2"/>
                  <a:gd name="T1" fmla="*/ 2 h 2"/>
                  <a:gd name="T2" fmla="*/ 0 w 2"/>
                  <a:gd name="T3" fmla="*/ 2 h 2"/>
                  <a:gd name="T4" fmla="*/ 2 w 2"/>
                  <a:gd name="T5" fmla="*/ 0 h 2"/>
                  <a:gd name="T6" fmla="*/ 2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0" y="2"/>
                    </a:lnTo>
                    <a:lnTo>
                      <a:pt x="2" y="0"/>
                    </a:lnTo>
                    <a:lnTo>
                      <a:pt x="2" y="0"/>
                    </a:lnTo>
                    <a:lnTo>
                      <a:pt x="0" y="2"/>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9" name="Rectangle 286">
                <a:extLst>
                  <a:ext uri="{FF2B5EF4-FFF2-40B4-BE49-F238E27FC236}">
                    <a16:creationId xmlns:a16="http://schemas.microsoft.com/office/drawing/2014/main" id="{748E3D5B-722E-464D-80E3-F5DE39963D8E}"/>
                  </a:ext>
                </a:extLst>
              </p:cNvPr>
              <p:cNvSpPr>
                <a:spLocks noChangeArrowheads="1"/>
              </p:cNvSpPr>
              <p:nvPr/>
            </p:nvSpPr>
            <p:spPr bwMode="auto">
              <a:xfrm>
                <a:off x="4531009" y="4160910"/>
                <a:ext cx="1921" cy="1921"/>
              </a:xfrm>
              <a:prstGeom prst="rect">
                <a:avLst/>
              </a:prstGeom>
              <a:solidFill>
                <a:schemeClr val="accent6"/>
              </a:solidFill>
              <a:ln w="3175">
                <a:solidFill>
                  <a:schemeClr val="tx1">
                    <a:lumMod val="20000"/>
                    <a:lumOff val="80000"/>
                  </a:schemeClr>
                </a:solidFill>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20" name="Rectangle 287">
                <a:extLst>
                  <a:ext uri="{FF2B5EF4-FFF2-40B4-BE49-F238E27FC236}">
                    <a16:creationId xmlns:a16="http://schemas.microsoft.com/office/drawing/2014/main" id="{A8E4C0A2-6233-4EAB-A269-71FFC40D31D1}"/>
                  </a:ext>
                </a:extLst>
              </p:cNvPr>
              <p:cNvSpPr>
                <a:spLocks noChangeArrowheads="1"/>
              </p:cNvSpPr>
              <p:nvPr/>
            </p:nvSpPr>
            <p:spPr bwMode="auto">
              <a:xfrm>
                <a:off x="4531009" y="4160910"/>
                <a:ext cx="1921" cy="1921"/>
              </a:xfrm>
              <a:prstGeom prst="rect">
                <a:avLst/>
              </a:prstGeom>
              <a:solidFill>
                <a:schemeClr val="accent6"/>
              </a:solidFill>
              <a:ln w="3175">
                <a:solidFill>
                  <a:schemeClr val="tx1">
                    <a:lumMod val="20000"/>
                    <a:lumOff val="80000"/>
                  </a:schemeClr>
                </a:solidFill>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21" name="Rectangle 288">
                <a:extLst>
                  <a:ext uri="{FF2B5EF4-FFF2-40B4-BE49-F238E27FC236}">
                    <a16:creationId xmlns:a16="http://schemas.microsoft.com/office/drawing/2014/main" id="{72183508-5872-4603-918B-9485855D5C2A}"/>
                  </a:ext>
                </a:extLst>
              </p:cNvPr>
              <p:cNvSpPr>
                <a:spLocks noChangeArrowheads="1"/>
              </p:cNvSpPr>
              <p:nvPr/>
            </p:nvSpPr>
            <p:spPr bwMode="auto">
              <a:xfrm>
                <a:off x="4773048" y="4034127"/>
                <a:ext cx="1921" cy="1921"/>
              </a:xfrm>
              <a:prstGeom prst="rect">
                <a:avLst/>
              </a:prstGeom>
              <a:solidFill>
                <a:schemeClr val="accent6"/>
              </a:solidFill>
              <a:ln w="3175">
                <a:solidFill>
                  <a:schemeClr val="tx1">
                    <a:lumMod val="20000"/>
                    <a:lumOff val="80000"/>
                  </a:schemeClr>
                </a:solidFill>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22" name="Rectangle 289">
                <a:extLst>
                  <a:ext uri="{FF2B5EF4-FFF2-40B4-BE49-F238E27FC236}">
                    <a16:creationId xmlns:a16="http://schemas.microsoft.com/office/drawing/2014/main" id="{AFAAD66B-AFB1-4B2C-BF32-A6B88CBD881E}"/>
                  </a:ext>
                </a:extLst>
              </p:cNvPr>
              <p:cNvSpPr>
                <a:spLocks noChangeArrowheads="1"/>
              </p:cNvSpPr>
              <p:nvPr/>
            </p:nvSpPr>
            <p:spPr bwMode="auto">
              <a:xfrm>
                <a:off x="4773048" y="4034127"/>
                <a:ext cx="1921" cy="1921"/>
              </a:xfrm>
              <a:prstGeom prst="rect">
                <a:avLst/>
              </a:prstGeom>
              <a:solidFill>
                <a:schemeClr val="accent6"/>
              </a:solidFill>
              <a:ln w="3175">
                <a:solidFill>
                  <a:schemeClr val="tx1">
                    <a:lumMod val="20000"/>
                    <a:lumOff val="80000"/>
                  </a:schemeClr>
                </a:solidFill>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23" name="Rectangle 290">
                <a:extLst>
                  <a:ext uri="{FF2B5EF4-FFF2-40B4-BE49-F238E27FC236}">
                    <a16:creationId xmlns:a16="http://schemas.microsoft.com/office/drawing/2014/main" id="{43F09FA6-1D5F-4482-AE58-BC6598497095}"/>
                  </a:ext>
                </a:extLst>
              </p:cNvPr>
              <p:cNvSpPr>
                <a:spLocks noChangeArrowheads="1"/>
              </p:cNvSpPr>
              <p:nvPr/>
            </p:nvSpPr>
            <p:spPr bwMode="auto">
              <a:xfrm>
                <a:off x="4771127" y="4034127"/>
                <a:ext cx="1921" cy="1921"/>
              </a:xfrm>
              <a:prstGeom prst="rect">
                <a:avLst/>
              </a:prstGeom>
              <a:solidFill>
                <a:schemeClr val="accent6"/>
              </a:solidFill>
              <a:ln w="3175">
                <a:solidFill>
                  <a:schemeClr val="tx1">
                    <a:lumMod val="20000"/>
                    <a:lumOff val="80000"/>
                  </a:schemeClr>
                </a:solidFill>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24" name="Rectangle 291">
                <a:extLst>
                  <a:ext uri="{FF2B5EF4-FFF2-40B4-BE49-F238E27FC236}">
                    <a16:creationId xmlns:a16="http://schemas.microsoft.com/office/drawing/2014/main" id="{B8AB6F64-82F2-4210-81C1-02C5AACAE88E}"/>
                  </a:ext>
                </a:extLst>
              </p:cNvPr>
              <p:cNvSpPr>
                <a:spLocks noChangeArrowheads="1"/>
              </p:cNvSpPr>
              <p:nvPr/>
            </p:nvSpPr>
            <p:spPr bwMode="auto">
              <a:xfrm>
                <a:off x="4771127" y="4034127"/>
                <a:ext cx="1921" cy="1921"/>
              </a:xfrm>
              <a:prstGeom prst="rect">
                <a:avLst/>
              </a:prstGeom>
              <a:solidFill>
                <a:schemeClr val="accent6"/>
              </a:solidFill>
              <a:ln w="3175">
                <a:solidFill>
                  <a:schemeClr val="tx1">
                    <a:lumMod val="20000"/>
                    <a:lumOff val="80000"/>
                  </a:schemeClr>
                </a:solidFill>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25" name="Freeform 292">
                <a:extLst>
                  <a:ext uri="{FF2B5EF4-FFF2-40B4-BE49-F238E27FC236}">
                    <a16:creationId xmlns:a16="http://schemas.microsoft.com/office/drawing/2014/main" id="{5EFA3C6A-BF92-4CF8-90CC-ABA5DEEDAF91}"/>
                  </a:ext>
                </a:extLst>
              </p:cNvPr>
              <p:cNvSpPr>
                <a:spLocks/>
              </p:cNvSpPr>
              <p:nvPr/>
            </p:nvSpPr>
            <p:spPr bwMode="auto">
              <a:xfrm>
                <a:off x="4680843" y="3644175"/>
                <a:ext cx="3842" cy="1921"/>
              </a:xfrm>
              <a:custGeom>
                <a:avLst/>
                <a:gdLst>
                  <a:gd name="T0" fmla="*/ 0 w 2"/>
                  <a:gd name="T1" fmla="*/ 1 h 1"/>
                  <a:gd name="T2" fmla="*/ 0 w 2"/>
                  <a:gd name="T3" fmla="*/ 1 h 1"/>
                  <a:gd name="T4" fmla="*/ 2 w 2"/>
                  <a:gd name="T5" fmla="*/ 0 h 1"/>
                  <a:gd name="T6" fmla="*/ 2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lnTo>
                      <a:pt x="0" y="1"/>
                    </a:lnTo>
                    <a:lnTo>
                      <a:pt x="2" y="0"/>
                    </a:lnTo>
                    <a:lnTo>
                      <a:pt x="2" y="0"/>
                    </a:lnTo>
                    <a:lnTo>
                      <a:pt x="0" y="1"/>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6" name="Freeform 293">
                <a:extLst>
                  <a:ext uri="{FF2B5EF4-FFF2-40B4-BE49-F238E27FC236}">
                    <a16:creationId xmlns:a16="http://schemas.microsoft.com/office/drawing/2014/main" id="{C40A83DB-61D8-487C-A241-6437AA33ACE0}"/>
                  </a:ext>
                </a:extLst>
              </p:cNvPr>
              <p:cNvSpPr>
                <a:spLocks/>
              </p:cNvSpPr>
              <p:nvPr/>
            </p:nvSpPr>
            <p:spPr bwMode="auto">
              <a:xfrm>
                <a:off x="4680843" y="3644175"/>
                <a:ext cx="3842" cy="1921"/>
              </a:xfrm>
              <a:custGeom>
                <a:avLst/>
                <a:gdLst>
                  <a:gd name="T0" fmla="*/ 0 w 2"/>
                  <a:gd name="T1" fmla="*/ 1 h 1"/>
                  <a:gd name="T2" fmla="*/ 0 w 2"/>
                  <a:gd name="T3" fmla="*/ 1 h 1"/>
                  <a:gd name="T4" fmla="*/ 2 w 2"/>
                  <a:gd name="T5" fmla="*/ 0 h 1"/>
                  <a:gd name="T6" fmla="*/ 2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lnTo>
                      <a:pt x="0" y="1"/>
                    </a:lnTo>
                    <a:lnTo>
                      <a:pt x="2" y="0"/>
                    </a:lnTo>
                    <a:lnTo>
                      <a:pt x="2" y="0"/>
                    </a:lnTo>
                    <a:lnTo>
                      <a:pt x="0" y="1"/>
                    </a:lnTo>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7" name="Freeform 294">
                <a:extLst>
                  <a:ext uri="{FF2B5EF4-FFF2-40B4-BE49-F238E27FC236}">
                    <a16:creationId xmlns:a16="http://schemas.microsoft.com/office/drawing/2014/main" id="{20A1B41E-437D-4DD8-8921-38F81B6BC86D}"/>
                  </a:ext>
                </a:extLst>
              </p:cNvPr>
              <p:cNvSpPr>
                <a:spLocks noEditPoints="1"/>
              </p:cNvSpPr>
              <p:nvPr/>
            </p:nvSpPr>
            <p:spPr bwMode="auto">
              <a:xfrm>
                <a:off x="4263997" y="3334902"/>
                <a:ext cx="737644" cy="1221723"/>
              </a:xfrm>
              <a:custGeom>
                <a:avLst/>
                <a:gdLst>
                  <a:gd name="T0" fmla="*/ 324 w 384"/>
                  <a:gd name="T1" fmla="*/ 530 h 636"/>
                  <a:gd name="T2" fmla="*/ 354 w 384"/>
                  <a:gd name="T3" fmla="*/ 472 h 636"/>
                  <a:gd name="T4" fmla="*/ 342 w 384"/>
                  <a:gd name="T5" fmla="*/ 426 h 636"/>
                  <a:gd name="T6" fmla="*/ 265 w 384"/>
                  <a:gd name="T7" fmla="*/ 424 h 636"/>
                  <a:gd name="T8" fmla="*/ 258 w 384"/>
                  <a:gd name="T9" fmla="*/ 411 h 636"/>
                  <a:gd name="T10" fmla="*/ 302 w 384"/>
                  <a:gd name="T11" fmla="*/ 365 h 636"/>
                  <a:gd name="T12" fmla="*/ 269 w 384"/>
                  <a:gd name="T13" fmla="*/ 354 h 636"/>
                  <a:gd name="T14" fmla="*/ 330 w 384"/>
                  <a:gd name="T15" fmla="*/ 303 h 636"/>
                  <a:gd name="T16" fmla="*/ 358 w 384"/>
                  <a:gd name="T17" fmla="*/ 231 h 636"/>
                  <a:gd name="T18" fmla="*/ 348 w 384"/>
                  <a:gd name="T19" fmla="*/ 153 h 636"/>
                  <a:gd name="T20" fmla="*/ 268 w 384"/>
                  <a:gd name="T21" fmla="*/ 157 h 636"/>
                  <a:gd name="T22" fmla="*/ 215 w 384"/>
                  <a:gd name="T23" fmla="*/ 164 h 636"/>
                  <a:gd name="T24" fmla="*/ 175 w 384"/>
                  <a:gd name="T25" fmla="*/ 177 h 636"/>
                  <a:gd name="T26" fmla="*/ 167 w 384"/>
                  <a:gd name="T27" fmla="*/ 157 h 636"/>
                  <a:gd name="T28" fmla="*/ 200 w 384"/>
                  <a:gd name="T29" fmla="*/ 135 h 636"/>
                  <a:gd name="T30" fmla="*/ 185 w 384"/>
                  <a:gd name="T31" fmla="*/ 128 h 636"/>
                  <a:gd name="T32" fmla="*/ 231 w 384"/>
                  <a:gd name="T33" fmla="*/ 82 h 636"/>
                  <a:gd name="T34" fmla="*/ 269 w 384"/>
                  <a:gd name="T35" fmla="*/ 18 h 636"/>
                  <a:gd name="T36" fmla="*/ 232 w 384"/>
                  <a:gd name="T37" fmla="*/ 10 h 636"/>
                  <a:gd name="T38" fmla="*/ 176 w 384"/>
                  <a:gd name="T39" fmla="*/ 20 h 636"/>
                  <a:gd name="T40" fmla="*/ 140 w 384"/>
                  <a:gd name="T41" fmla="*/ 26 h 636"/>
                  <a:gd name="T42" fmla="*/ 108 w 384"/>
                  <a:gd name="T43" fmla="*/ 18 h 636"/>
                  <a:gd name="T44" fmla="*/ 96 w 384"/>
                  <a:gd name="T45" fmla="*/ 47 h 636"/>
                  <a:gd name="T46" fmla="*/ 80 w 384"/>
                  <a:gd name="T47" fmla="*/ 67 h 636"/>
                  <a:gd name="T48" fmla="*/ 75 w 384"/>
                  <a:gd name="T49" fmla="*/ 102 h 636"/>
                  <a:gd name="T50" fmla="*/ 83 w 384"/>
                  <a:gd name="T51" fmla="*/ 120 h 636"/>
                  <a:gd name="T52" fmla="*/ 64 w 384"/>
                  <a:gd name="T53" fmla="*/ 125 h 636"/>
                  <a:gd name="T54" fmla="*/ 40 w 384"/>
                  <a:gd name="T55" fmla="*/ 132 h 636"/>
                  <a:gd name="T56" fmla="*/ 48 w 384"/>
                  <a:gd name="T57" fmla="*/ 170 h 636"/>
                  <a:gd name="T58" fmla="*/ 36 w 384"/>
                  <a:gd name="T59" fmla="*/ 193 h 636"/>
                  <a:gd name="T60" fmla="*/ 67 w 384"/>
                  <a:gd name="T61" fmla="*/ 206 h 636"/>
                  <a:gd name="T62" fmla="*/ 62 w 384"/>
                  <a:gd name="T63" fmla="*/ 223 h 636"/>
                  <a:gd name="T64" fmla="*/ 42 w 384"/>
                  <a:gd name="T65" fmla="*/ 250 h 636"/>
                  <a:gd name="T66" fmla="*/ 38 w 384"/>
                  <a:gd name="T67" fmla="*/ 280 h 636"/>
                  <a:gd name="T68" fmla="*/ 24 w 384"/>
                  <a:gd name="T69" fmla="*/ 296 h 636"/>
                  <a:gd name="T70" fmla="*/ 51 w 384"/>
                  <a:gd name="T71" fmla="*/ 311 h 636"/>
                  <a:gd name="T72" fmla="*/ 39 w 384"/>
                  <a:gd name="T73" fmla="*/ 333 h 636"/>
                  <a:gd name="T74" fmla="*/ 86 w 384"/>
                  <a:gd name="T75" fmla="*/ 301 h 636"/>
                  <a:gd name="T76" fmla="*/ 82 w 384"/>
                  <a:gd name="T77" fmla="*/ 320 h 636"/>
                  <a:gd name="T78" fmla="*/ 86 w 384"/>
                  <a:gd name="T79" fmla="*/ 348 h 636"/>
                  <a:gd name="T80" fmla="*/ 71 w 384"/>
                  <a:gd name="T81" fmla="*/ 350 h 636"/>
                  <a:gd name="T82" fmla="*/ 51 w 384"/>
                  <a:gd name="T83" fmla="*/ 381 h 636"/>
                  <a:gd name="T84" fmla="*/ 54 w 384"/>
                  <a:gd name="T85" fmla="*/ 406 h 636"/>
                  <a:gd name="T86" fmla="*/ 52 w 384"/>
                  <a:gd name="T87" fmla="*/ 434 h 636"/>
                  <a:gd name="T88" fmla="*/ 42 w 384"/>
                  <a:gd name="T89" fmla="*/ 497 h 636"/>
                  <a:gd name="T90" fmla="*/ 58 w 384"/>
                  <a:gd name="T91" fmla="*/ 510 h 636"/>
                  <a:gd name="T92" fmla="*/ 72 w 384"/>
                  <a:gd name="T93" fmla="*/ 444 h 636"/>
                  <a:gd name="T94" fmla="*/ 96 w 384"/>
                  <a:gd name="T95" fmla="*/ 395 h 636"/>
                  <a:gd name="T96" fmla="*/ 78 w 384"/>
                  <a:gd name="T97" fmla="*/ 426 h 636"/>
                  <a:gd name="T98" fmla="*/ 97 w 384"/>
                  <a:gd name="T99" fmla="*/ 422 h 636"/>
                  <a:gd name="T100" fmla="*/ 116 w 384"/>
                  <a:gd name="T101" fmla="*/ 394 h 636"/>
                  <a:gd name="T102" fmla="*/ 127 w 384"/>
                  <a:gd name="T103" fmla="*/ 416 h 636"/>
                  <a:gd name="T104" fmla="*/ 136 w 384"/>
                  <a:gd name="T105" fmla="*/ 432 h 636"/>
                  <a:gd name="T106" fmla="*/ 115 w 384"/>
                  <a:gd name="T107" fmla="*/ 465 h 636"/>
                  <a:gd name="T108" fmla="*/ 125 w 384"/>
                  <a:gd name="T109" fmla="*/ 520 h 636"/>
                  <a:gd name="T110" fmla="*/ 105 w 384"/>
                  <a:gd name="T111" fmla="*/ 588 h 636"/>
                  <a:gd name="T112" fmla="*/ 101 w 384"/>
                  <a:gd name="T113" fmla="*/ 614 h 636"/>
                  <a:gd name="T114" fmla="*/ 125 w 384"/>
                  <a:gd name="T115" fmla="*/ 603 h 636"/>
                  <a:gd name="T116" fmla="*/ 163 w 384"/>
                  <a:gd name="T117" fmla="*/ 606 h 636"/>
                  <a:gd name="T118" fmla="*/ 185 w 384"/>
                  <a:gd name="T119" fmla="*/ 615 h 636"/>
                  <a:gd name="T120" fmla="*/ 213 w 384"/>
                  <a:gd name="T121" fmla="*/ 598 h 636"/>
                  <a:gd name="T122" fmla="*/ 261 w 384"/>
                  <a:gd name="T123" fmla="*/ 582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4" h="636">
                    <a:moveTo>
                      <a:pt x="213" y="165"/>
                    </a:moveTo>
                    <a:lnTo>
                      <a:pt x="213" y="165"/>
                    </a:lnTo>
                    <a:lnTo>
                      <a:pt x="213" y="169"/>
                    </a:lnTo>
                    <a:lnTo>
                      <a:pt x="213" y="169"/>
                    </a:lnTo>
                    <a:lnTo>
                      <a:pt x="213" y="165"/>
                    </a:lnTo>
                    <a:close/>
                    <a:moveTo>
                      <a:pt x="284" y="578"/>
                    </a:moveTo>
                    <a:lnTo>
                      <a:pt x="284" y="578"/>
                    </a:lnTo>
                    <a:lnTo>
                      <a:pt x="285" y="576"/>
                    </a:lnTo>
                    <a:lnTo>
                      <a:pt x="285" y="575"/>
                    </a:lnTo>
                    <a:lnTo>
                      <a:pt x="286" y="571"/>
                    </a:lnTo>
                    <a:lnTo>
                      <a:pt x="286" y="571"/>
                    </a:lnTo>
                    <a:lnTo>
                      <a:pt x="288" y="569"/>
                    </a:lnTo>
                    <a:lnTo>
                      <a:pt x="289" y="569"/>
                    </a:lnTo>
                    <a:lnTo>
                      <a:pt x="293" y="567"/>
                    </a:lnTo>
                    <a:lnTo>
                      <a:pt x="293" y="567"/>
                    </a:lnTo>
                    <a:lnTo>
                      <a:pt x="296" y="566"/>
                    </a:lnTo>
                    <a:lnTo>
                      <a:pt x="297" y="565"/>
                    </a:lnTo>
                    <a:lnTo>
                      <a:pt x="300" y="561"/>
                    </a:lnTo>
                    <a:lnTo>
                      <a:pt x="300" y="561"/>
                    </a:lnTo>
                    <a:lnTo>
                      <a:pt x="304" y="557"/>
                    </a:lnTo>
                    <a:lnTo>
                      <a:pt x="304" y="557"/>
                    </a:lnTo>
                    <a:lnTo>
                      <a:pt x="306" y="554"/>
                    </a:lnTo>
                    <a:lnTo>
                      <a:pt x="306" y="554"/>
                    </a:lnTo>
                    <a:lnTo>
                      <a:pt x="310" y="551"/>
                    </a:lnTo>
                    <a:lnTo>
                      <a:pt x="310" y="551"/>
                    </a:lnTo>
                    <a:lnTo>
                      <a:pt x="316" y="547"/>
                    </a:lnTo>
                    <a:lnTo>
                      <a:pt x="316" y="547"/>
                    </a:lnTo>
                    <a:lnTo>
                      <a:pt x="317" y="546"/>
                    </a:lnTo>
                    <a:lnTo>
                      <a:pt x="317" y="546"/>
                    </a:lnTo>
                    <a:lnTo>
                      <a:pt x="318" y="543"/>
                    </a:lnTo>
                    <a:lnTo>
                      <a:pt x="321" y="541"/>
                    </a:lnTo>
                    <a:lnTo>
                      <a:pt x="321" y="541"/>
                    </a:lnTo>
                    <a:lnTo>
                      <a:pt x="321" y="538"/>
                    </a:lnTo>
                    <a:lnTo>
                      <a:pt x="322" y="535"/>
                    </a:lnTo>
                    <a:lnTo>
                      <a:pt x="322" y="533"/>
                    </a:lnTo>
                    <a:lnTo>
                      <a:pt x="324" y="530"/>
                    </a:lnTo>
                    <a:lnTo>
                      <a:pt x="324" y="530"/>
                    </a:lnTo>
                    <a:lnTo>
                      <a:pt x="329" y="525"/>
                    </a:lnTo>
                    <a:lnTo>
                      <a:pt x="329" y="525"/>
                    </a:lnTo>
                    <a:lnTo>
                      <a:pt x="333" y="517"/>
                    </a:lnTo>
                    <a:lnTo>
                      <a:pt x="333" y="517"/>
                    </a:lnTo>
                    <a:lnTo>
                      <a:pt x="337" y="514"/>
                    </a:lnTo>
                    <a:lnTo>
                      <a:pt x="340" y="514"/>
                    </a:lnTo>
                    <a:lnTo>
                      <a:pt x="342" y="516"/>
                    </a:lnTo>
                    <a:lnTo>
                      <a:pt x="342" y="516"/>
                    </a:lnTo>
                    <a:lnTo>
                      <a:pt x="344" y="517"/>
                    </a:lnTo>
                    <a:lnTo>
                      <a:pt x="344" y="518"/>
                    </a:lnTo>
                    <a:lnTo>
                      <a:pt x="345" y="518"/>
                    </a:lnTo>
                    <a:lnTo>
                      <a:pt x="345" y="518"/>
                    </a:lnTo>
                    <a:lnTo>
                      <a:pt x="348" y="516"/>
                    </a:lnTo>
                    <a:lnTo>
                      <a:pt x="348" y="513"/>
                    </a:lnTo>
                    <a:lnTo>
                      <a:pt x="348" y="513"/>
                    </a:lnTo>
                    <a:lnTo>
                      <a:pt x="349" y="510"/>
                    </a:lnTo>
                    <a:lnTo>
                      <a:pt x="352" y="509"/>
                    </a:lnTo>
                    <a:lnTo>
                      <a:pt x="357" y="506"/>
                    </a:lnTo>
                    <a:lnTo>
                      <a:pt x="357" y="506"/>
                    </a:lnTo>
                    <a:lnTo>
                      <a:pt x="360" y="505"/>
                    </a:lnTo>
                    <a:lnTo>
                      <a:pt x="362" y="502"/>
                    </a:lnTo>
                    <a:lnTo>
                      <a:pt x="362" y="500"/>
                    </a:lnTo>
                    <a:lnTo>
                      <a:pt x="361" y="497"/>
                    </a:lnTo>
                    <a:lnTo>
                      <a:pt x="358" y="493"/>
                    </a:lnTo>
                    <a:lnTo>
                      <a:pt x="356" y="488"/>
                    </a:lnTo>
                    <a:lnTo>
                      <a:pt x="356" y="488"/>
                    </a:lnTo>
                    <a:lnTo>
                      <a:pt x="350" y="480"/>
                    </a:lnTo>
                    <a:lnTo>
                      <a:pt x="349" y="476"/>
                    </a:lnTo>
                    <a:lnTo>
                      <a:pt x="349" y="473"/>
                    </a:lnTo>
                    <a:lnTo>
                      <a:pt x="349" y="472"/>
                    </a:lnTo>
                    <a:lnTo>
                      <a:pt x="349" y="472"/>
                    </a:lnTo>
                    <a:lnTo>
                      <a:pt x="352" y="472"/>
                    </a:lnTo>
                    <a:lnTo>
                      <a:pt x="353" y="472"/>
                    </a:lnTo>
                    <a:lnTo>
                      <a:pt x="353" y="472"/>
                    </a:lnTo>
                    <a:lnTo>
                      <a:pt x="354" y="472"/>
                    </a:lnTo>
                    <a:lnTo>
                      <a:pt x="356" y="471"/>
                    </a:lnTo>
                    <a:lnTo>
                      <a:pt x="356" y="471"/>
                    </a:lnTo>
                    <a:lnTo>
                      <a:pt x="358" y="468"/>
                    </a:lnTo>
                    <a:lnTo>
                      <a:pt x="358" y="465"/>
                    </a:lnTo>
                    <a:lnTo>
                      <a:pt x="358" y="465"/>
                    </a:lnTo>
                    <a:lnTo>
                      <a:pt x="362" y="459"/>
                    </a:lnTo>
                    <a:lnTo>
                      <a:pt x="362" y="459"/>
                    </a:lnTo>
                    <a:lnTo>
                      <a:pt x="362" y="460"/>
                    </a:lnTo>
                    <a:lnTo>
                      <a:pt x="362" y="460"/>
                    </a:lnTo>
                    <a:lnTo>
                      <a:pt x="364" y="456"/>
                    </a:lnTo>
                    <a:lnTo>
                      <a:pt x="365" y="455"/>
                    </a:lnTo>
                    <a:lnTo>
                      <a:pt x="368" y="452"/>
                    </a:lnTo>
                    <a:lnTo>
                      <a:pt x="369" y="448"/>
                    </a:lnTo>
                    <a:lnTo>
                      <a:pt x="369" y="448"/>
                    </a:lnTo>
                    <a:lnTo>
                      <a:pt x="369" y="446"/>
                    </a:lnTo>
                    <a:lnTo>
                      <a:pt x="370" y="443"/>
                    </a:lnTo>
                    <a:lnTo>
                      <a:pt x="370" y="443"/>
                    </a:lnTo>
                    <a:lnTo>
                      <a:pt x="370" y="442"/>
                    </a:lnTo>
                    <a:lnTo>
                      <a:pt x="370" y="442"/>
                    </a:lnTo>
                    <a:lnTo>
                      <a:pt x="369" y="442"/>
                    </a:lnTo>
                    <a:lnTo>
                      <a:pt x="369" y="442"/>
                    </a:lnTo>
                    <a:lnTo>
                      <a:pt x="365" y="438"/>
                    </a:lnTo>
                    <a:lnTo>
                      <a:pt x="365" y="438"/>
                    </a:lnTo>
                    <a:lnTo>
                      <a:pt x="358" y="430"/>
                    </a:lnTo>
                    <a:lnTo>
                      <a:pt x="358" y="430"/>
                    </a:lnTo>
                    <a:lnTo>
                      <a:pt x="356" y="428"/>
                    </a:lnTo>
                    <a:lnTo>
                      <a:pt x="353" y="427"/>
                    </a:lnTo>
                    <a:lnTo>
                      <a:pt x="348" y="427"/>
                    </a:lnTo>
                    <a:lnTo>
                      <a:pt x="348" y="427"/>
                    </a:lnTo>
                    <a:lnTo>
                      <a:pt x="345" y="427"/>
                    </a:lnTo>
                    <a:lnTo>
                      <a:pt x="342" y="426"/>
                    </a:lnTo>
                    <a:lnTo>
                      <a:pt x="342" y="426"/>
                    </a:lnTo>
                    <a:lnTo>
                      <a:pt x="342" y="426"/>
                    </a:lnTo>
                    <a:lnTo>
                      <a:pt x="342" y="426"/>
                    </a:lnTo>
                    <a:lnTo>
                      <a:pt x="342" y="426"/>
                    </a:lnTo>
                    <a:lnTo>
                      <a:pt x="342" y="426"/>
                    </a:lnTo>
                    <a:lnTo>
                      <a:pt x="340" y="423"/>
                    </a:lnTo>
                    <a:lnTo>
                      <a:pt x="340" y="423"/>
                    </a:lnTo>
                    <a:lnTo>
                      <a:pt x="336" y="422"/>
                    </a:lnTo>
                    <a:lnTo>
                      <a:pt x="336" y="422"/>
                    </a:lnTo>
                    <a:lnTo>
                      <a:pt x="334" y="420"/>
                    </a:lnTo>
                    <a:lnTo>
                      <a:pt x="332" y="418"/>
                    </a:lnTo>
                    <a:lnTo>
                      <a:pt x="332" y="418"/>
                    </a:lnTo>
                    <a:lnTo>
                      <a:pt x="329" y="418"/>
                    </a:lnTo>
                    <a:lnTo>
                      <a:pt x="325" y="418"/>
                    </a:lnTo>
                    <a:lnTo>
                      <a:pt x="325" y="418"/>
                    </a:lnTo>
                    <a:lnTo>
                      <a:pt x="322" y="418"/>
                    </a:lnTo>
                    <a:lnTo>
                      <a:pt x="321" y="416"/>
                    </a:lnTo>
                    <a:lnTo>
                      <a:pt x="321" y="416"/>
                    </a:lnTo>
                    <a:lnTo>
                      <a:pt x="320" y="412"/>
                    </a:lnTo>
                    <a:lnTo>
                      <a:pt x="320" y="412"/>
                    </a:lnTo>
                    <a:lnTo>
                      <a:pt x="317" y="410"/>
                    </a:lnTo>
                    <a:lnTo>
                      <a:pt x="314" y="408"/>
                    </a:lnTo>
                    <a:lnTo>
                      <a:pt x="306" y="408"/>
                    </a:lnTo>
                    <a:lnTo>
                      <a:pt x="306" y="408"/>
                    </a:lnTo>
                    <a:lnTo>
                      <a:pt x="301" y="408"/>
                    </a:lnTo>
                    <a:lnTo>
                      <a:pt x="298" y="410"/>
                    </a:lnTo>
                    <a:lnTo>
                      <a:pt x="297" y="412"/>
                    </a:lnTo>
                    <a:lnTo>
                      <a:pt x="297" y="412"/>
                    </a:lnTo>
                    <a:lnTo>
                      <a:pt x="296" y="419"/>
                    </a:lnTo>
                    <a:lnTo>
                      <a:pt x="294" y="422"/>
                    </a:lnTo>
                    <a:lnTo>
                      <a:pt x="292" y="423"/>
                    </a:lnTo>
                    <a:lnTo>
                      <a:pt x="292" y="423"/>
                    </a:lnTo>
                    <a:lnTo>
                      <a:pt x="286" y="427"/>
                    </a:lnTo>
                    <a:lnTo>
                      <a:pt x="286" y="427"/>
                    </a:lnTo>
                    <a:lnTo>
                      <a:pt x="282" y="427"/>
                    </a:lnTo>
                    <a:lnTo>
                      <a:pt x="278" y="427"/>
                    </a:lnTo>
                    <a:lnTo>
                      <a:pt x="278" y="427"/>
                    </a:lnTo>
                    <a:lnTo>
                      <a:pt x="274" y="426"/>
                    </a:lnTo>
                    <a:lnTo>
                      <a:pt x="269" y="424"/>
                    </a:lnTo>
                    <a:lnTo>
                      <a:pt x="269" y="424"/>
                    </a:lnTo>
                    <a:lnTo>
                      <a:pt x="265" y="424"/>
                    </a:lnTo>
                    <a:lnTo>
                      <a:pt x="261" y="424"/>
                    </a:lnTo>
                    <a:lnTo>
                      <a:pt x="261" y="424"/>
                    </a:lnTo>
                    <a:lnTo>
                      <a:pt x="257" y="422"/>
                    </a:lnTo>
                    <a:lnTo>
                      <a:pt x="257" y="422"/>
                    </a:lnTo>
                    <a:lnTo>
                      <a:pt x="248" y="422"/>
                    </a:lnTo>
                    <a:lnTo>
                      <a:pt x="248" y="422"/>
                    </a:lnTo>
                    <a:lnTo>
                      <a:pt x="244" y="420"/>
                    </a:lnTo>
                    <a:lnTo>
                      <a:pt x="240" y="419"/>
                    </a:lnTo>
                    <a:lnTo>
                      <a:pt x="240" y="419"/>
                    </a:lnTo>
                    <a:lnTo>
                      <a:pt x="235" y="419"/>
                    </a:lnTo>
                    <a:lnTo>
                      <a:pt x="235" y="419"/>
                    </a:lnTo>
                    <a:lnTo>
                      <a:pt x="233" y="419"/>
                    </a:lnTo>
                    <a:lnTo>
                      <a:pt x="233" y="419"/>
                    </a:lnTo>
                    <a:lnTo>
                      <a:pt x="228" y="418"/>
                    </a:lnTo>
                    <a:lnTo>
                      <a:pt x="224" y="415"/>
                    </a:lnTo>
                    <a:lnTo>
                      <a:pt x="223" y="412"/>
                    </a:lnTo>
                    <a:lnTo>
                      <a:pt x="223" y="412"/>
                    </a:lnTo>
                    <a:lnTo>
                      <a:pt x="220" y="411"/>
                    </a:lnTo>
                    <a:lnTo>
                      <a:pt x="217" y="410"/>
                    </a:lnTo>
                    <a:lnTo>
                      <a:pt x="217" y="410"/>
                    </a:lnTo>
                    <a:lnTo>
                      <a:pt x="216" y="408"/>
                    </a:lnTo>
                    <a:lnTo>
                      <a:pt x="215" y="406"/>
                    </a:lnTo>
                    <a:lnTo>
                      <a:pt x="215" y="406"/>
                    </a:lnTo>
                    <a:lnTo>
                      <a:pt x="219" y="408"/>
                    </a:lnTo>
                    <a:lnTo>
                      <a:pt x="219" y="408"/>
                    </a:lnTo>
                    <a:lnTo>
                      <a:pt x="225" y="411"/>
                    </a:lnTo>
                    <a:lnTo>
                      <a:pt x="225" y="411"/>
                    </a:lnTo>
                    <a:lnTo>
                      <a:pt x="231" y="412"/>
                    </a:lnTo>
                    <a:lnTo>
                      <a:pt x="231" y="412"/>
                    </a:lnTo>
                    <a:lnTo>
                      <a:pt x="236" y="412"/>
                    </a:lnTo>
                    <a:lnTo>
                      <a:pt x="236" y="412"/>
                    </a:lnTo>
                    <a:lnTo>
                      <a:pt x="248" y="416"/>
                    </a:lnTo>
                    <a:lnTo>
                      <a:pt x="248" y="416"/>
                    </a:lnTo>
                    <a:lnTo>
                      <a:pt x="250" y="416"/>
                    </a:lnTo>
                    <a:lnTo>
                      <a:pt x="254" y="415"/>
                    </a:lnTo>
                    <a:lnTo>
                      <a:pt x="258" y="411"/>
                    </a:lnTo>
                    <a:lnTo>
                      <a:pt x="258" y="411"/>
                    </a:lnTo>
                    <a:lnTo>
                      <a:pt x="261" y="410"/>
                    </a:lnTo>
                    <a:lnTo>
                      <a:pt x="264" y="410"/>
                    </a:lnTo>
                    <a:lnTo>
                      <a:pt x="266" y="410"/>
                    </a:lnTo>
                    <a:lnTo>
                      <a:pt x="269" y="408"/>
                    </a:lnTo>
                    <a:lnTo>
                      <a:pt x="269" y="408"/>
                    </a:lnTo>
                    <a:lnTo>
                      <a:pt x="270" y="406"/>
                    </a:lnTo>
                    <a:lnTo>
                      <a:pt x="270" y="403"/>
                    </a:lnTo>
                    <a:lnTo>
                      <a:pt x="270" y="401"/>
                    </a:lnTo>
                    <a:lnTo>
                      <a:pt x="272" y="398"/>
                    </a:lnTo>
                    <a:lnTo>
                      <a:pt x="272" y="398"/>
                    </a:lnTo>
                    <a:lnTo>
                      <a:pt x="280" y="393"/>
                    </a:lnTo>
                    <a:lnTo>
                      <a:pt x="280" y="393"/>
                    </a:lnTo>
                    <a:lnTo>
                      <a:pt x="282" y="390"/>
                    </a:lnTo>
                    <a:lnTo>
                      <a:pt x="286" y="387"/>
                    </a:lnTo>
                    <a:lnTo>
                      <a:pt x="286" y="387"/>
                    </a:lnTo>
                    <a:lnTo>
                      <a:pt x="289" y="387"/>
                    </a:lnTo>
                    <a:lnTo>
                      <a:pt x="290" y="387"/>
                    </a:lnTo>
                    <a:lnTo>
                      <a:pt x="294" y="389"/>
                    </a:lnTo>
                    <a:lnTo>
                      <a:pt x="294" y="389"/>
                    </a:lnTo>
                    <a:lnTo>
                      <a:pt x="297" y="390"/>
                    </a:lnTo>
                    <a:lnTo>
                      <a:pt x="300" y="389"/>
                    </a:lnTo>
                    <a:lnTo>
                      <a:pt x="300" y="389"/>
                    </a:lnTo>
                    <a:lnTo>
                      <a:pt x="304" y="387"/>
                    </a:lnTo>
                    <a:lnTo>
                      <a:pt x="308" y="385"/>
                    </a:lnTo>
                    <a:lnTo>
                      <a:pt x="314" y="378"/>
                    </a:lnTo>
                    <a:lnTo>
                      <a:pt x="314" y="378"/>
                    </a:lnTo>
                    <a:lnTo>
                      <a:pt x="318" y="375"/>
                    </a:lnTo>
                    <a:lnTo>
                      <a:pt x="318" y="373"/>
                    </a:lnTo>
                    <a:lnTo>
                      <a:pt x="317" y="371"/>
                    </a:lnTo>
                    <a:lnTo>
                      <a:pt x="317" y="371"/>
                    </a:lnTo>
                    <a:lnTo>
                      <a:pt x="314" y="370"/>
                    </a:lnTo>
                    <a:lnTo>
                      <a:pt x="310" y="367"/>
                    </a:lnTo>
                    <a:lnTo>
                      <a:pt x="310" y="367"/>
                    </a:lnTo>
                    <a:lnTo>
                      <a:pt x="306" y="366"/>
                    </a:lnTo>
                    <a:lnTo>
                      <a:pt x="302" y="365"/>
                    </a:lnTo>
                    <a:lnTo>
                      <a:pt x="302" y="365"/>
                    </a:lnTo>
                    <a:lnTo>
                      <a:pt x="300" y="362"/>
                    </a:lnTo>
                    <a:lnTo>
                      <a:pt x="298" y="361"/>
                    </a:lnTo>
                    <a:lnTo>
                      <a:pt x="298" y="360"/>
                    </a:lnTo>
                    <a:lnTo>
                      <a:pt x="298" y="360"/>
                    </a:lnTo>
                    <a:lnTo>
                      <a:pt x="298" y="357"/>
                    </a:lnTo>
                    <a:lnTo>
                      <a:pt x="298" y="356"/>
                    </a:lnTo>
                    <a:lnTo>
                      <a:pt x="298" y="356"/>
                    </a:lnTo>
                    <a:lnTo>
                      <a:pt x="297" y="352"/>
                    </a:lnTo>
                    <a:lnTo>
                      <a:pt x="293" y="349"/>
                    </a:lnTo>
                    <a:lnTo>
                      <a:pt x="293" y="349"/>
                    </a:lnTo>
                    <a:lnTo>
                      <a:pt x="290" y="349"/>
                    </a:lnTo>
                    <a:lnTo>
                      <a:pt x="288" y="350"/>
                    </a:lnTo>
                    <a:lnTo>
                      <a:pt x="282" y="354"/>
                    </a:lnTo>
                    <a:lnTo>
                      <a:pt x="282" y="354"/>
                    </a:lnTo>
                    <a:lnTo>
                      <a:pt x="274" y="358"/>
                    </a:lnTo>
                    <a:lnTo>
                      <a:pt x="268" y="362"/>
                    </a:lnTo>
                    <a:lnTo>
                      <a:pt x="268" y="362"/>
                    </a:lnTo>
                    <a:lnTo>
                      <a:pt x="266" y="364"/>
                    </a:lnTo>
                    <a:lnTo>
                      <a:pt x="266" y="364"/>
                    </a:lnTo>
                    <a:lnTo>
                      <a:pt x="265" y="364"/>
                    </a:lnTo>
                    <a:lnTo>
                      <a:pt x="265" y="364"/>
                    </a:lnTo>
                    <a:lnTo>
                      <a:pt x="265" y="364"/>
                    </a:lnTo>
                    <a:lnTo>
                      <a:pt x="265" y="364"/>
                    </a:lnTo>
                    <a:lnTo>
                      <a:pt x="264" y="364"/>
                    </a:lnTo>
                    <a:lnTo>
                      <a:pt x="264" y="364"/>
                    </a:lnTo>
                    <a:lnTo>
                      <a:pt x="264" y="364"/>
                    </a:lnTo>
                    <a:lnTo>
                      <a:pt x="264" y="364"/>
                    </a:lnTo>
                    <a:lnTo>
                      <a:pt x="254" y="364"/>
                    </a:lnTo>
                    <a:lnTo>
                      <a:pt x="254" y="364"/>
                    </a:lnTo>
                    <a:lnTo>
                      <a:pt x="258" y="362"/>
                    </a:lnTo>
                    <a:lnTo>
                      <a:pt x="262" y="360"/>
                    </a:lnTo>
                    <a:lnTo>
                      <a:pt x="262" y="360"/>
                    </a:lnTo>
                    <a:lnTo>
                      <a:pt x="265" y="357"/>
                    </a:lnTo>
                    <a:lnTo>
                      <a:pt x="265" y="357"/>
                    </a:lnTo>
                    <a:lnTo>
                      <a:pt x="269" y="354"/>
                    </a:lnTo>
                    <a:lnTo>
                      <a:pt x="269" y="354"/>
                    </a:lnTo>
                    <a:lnTo>
                      <a:pt x="273" y="350"/>
                    </a:lnTo>
                    <a:lnTo>
                      <a:pt x="277" y="348"/>
                    </a:lnTo>
                    <a:lnTo>
                      <a:pt x="277" y="348"/>
                    </a:lnTo>
                    <a:lnTo>
                      <a:pt x="282" y="348"/>
                    </a:lnTo>
                    <a:lnTo>
                      <a:pt x="285" y="348"/>
                    </a:lnTo>
                    <a:lnTo>
                      <a:pt x="288" y="346"/>
                    </a:lnTo>
                    <a:lnTo>
                      <a:pt x="288" y="346"/>
                    </a:lnTo>
                    <a:lnTo>
                      <a:pt x="296" y="342"/>
                    </a:lnTo>
                    <a:lnTo>
                      <a:pt x="296" y="342"/>
                    </a:lnTo>
                    <a:lnTo>
                      <a:pt x="298" y="342"/>
                    </a:lnTo>
                    <a:lnTo>
                      <a:pt x="300" y="342"/>
                    </a:lnTo>
                    <a:lnTo>
                      <a:pt x="304" y="345"/>
                    </a:lnTo>
                    <a:lnTo>
                      <a:pt x="304" y="345"/>
                    </a:lnTo>
                    <a:lnTo>
                      <a:pt x="305" y="345"/>
                    </a:lnTo>
                    <a:lnTo>
                      <a:pt x="306" y="344"/>
                    </a:lnTo>
                    <a:lnTo>
                      <a:pt x="308" y="340"/>
                    </a:lnTo>
                    <a:lnTo>
                      <a:pt x="308" y="340"/>
                    </a:lnTo>
                    <a:lnTo>
                      <a:pt x="312" y="336"/>
                    </a:lnTo>
                    <a:lnTo>
                      <a:pt x="312" y="336"/>
                    </a:lnTo>
                    <a:lnTo>
                      <a:pt x="313" y="333"/>
                    </a:lnTo>
                    <a:lnTo>
                      <a:pt x="316" y="332"/>
                    </a:lnTo>
                    <a:lnTo>
                      <a:pt x="316" y="332"/>
                    </a:lnTo>
                    <a:lnTo>
                      <a:pt x="321" y="328"/>
                    </a:lnTo>
                    <a:lnTo>
                      <a:pt x="322" y="326"/>
                    </a:lnTo>
                    <a:lnTo>
                      <a:pt x="325" y="324"/>
                    </a:lnTo>
                    <a:lnTo>
                      <a:pt x="325" y="324"/>
                    </a:lnTo>
                    <a:lnTo>
                      <a:pt x="325" y="320"/>
                    </a:lnTo>
                    <a:lnTo>
                      <a:pt x="325" y="315"/>
                    </a:lnTo>
                    <a:lnTo>
                      <a:pt x="325" y="315"/>
                    </a:lnTo>
                    <a:lnTo>
                      <a:pt x="328" y="311"/>
                    </a:lnTo>
                    <a:lnTo>
                      <a:pt x="329" y="307"/>
                    </a:lnTo>
                    <a:lnTo>
                      <a:pt x="329" y="307"/>
                    </a:lnTo>
                    <a:lnTo>
                      <a:pt x="329" y="305"/>
                    </a:lnTo>
                    <a:lnTo>
                      <a:pt x="330" y="303"/>
                    </a:lnTo>
                    <a:lnTo>
                      <a:pt x="330" y="303"/>
                    </a:lnTo>
                    <a:lnTo>
                      <a:pt x="330" y="301"/>
                    </a:lnTo>
                    <a:lnTo>
                      <a:pt x="330" y="301"/>
                    </a:lnTo>
                    <a:lnTo>
                      <a:pt x="330" y="301"/>
                    </a:lnTo>
                    <a:lnTo>
                      <a:pt x="330" y="301"/>
                    </a:lnTo>
                    <a:lnTo>
                      <a:pt x="333" y="300"/>
                    </a:lnTo>
                    <a:lnTo>
                      <a:pt x="333" y="300"/>
                    </a:lnTo>
                    <a:lnTo>
                      <a:pt x="333" y="300"/>
                    </a:lnTo>
                    <a:lnTo>
                      <a:pt x="333" y="300"/>
                    </a:lnTo>
                    <a:lnTo>
                      <a:pt x="334" y="299"/>
                    </a:lnTo>
                    <a:lnTo>
                      <a:pt x="334" y="299"/>
                    </a:lnTo>
                    <a:lnTo>
                      <a:pt x="336" y="296"/>
                    </a:lnTo>
                    <a:lnTo>
                      <a:pt x="337" y="293"/>
                    </a:lnTo>
                    <a:lnTo>
                      <a:pt x="337" y="293"/>
                    </a:lnTo>
                    <a:lnTo>
                      <a:pt x="341" y="288"/>
                    </a:lnTo>
                    <a:lnTo>
                      <a:pt x="341" y="288"/>
                    </a:lnTo>
                    <a:lnTo>
                      <a:pt x="346" y="284"/>
                    </a:lnTo>
                    <a:lnTo>
                      <a:pt x="348" y="282"/>
                    </a:lnTo>
                    <a:lnTo>
                      <a:pt x="349" y="279"/>
                    </a:lnTo>
                    <a:lnTo>
                      <a:pt x="349" y="279"/>
                    </a:lnTo>
                    <a:lnTo>
                      <a:pt x="349" y="271"/>
                    </a:lnTo>
                    <a:lnTo>
                      <a:pt x="349" y="263"/>
                    </a:lnTo>
                    <a:lnTo>
                      <a:pt x="349" y="263"/>
                    </a:lnTo>
                    <a:lnTo>
                      <a:pt x="349" y="262"/>
                    </a:lnTo>
                    <a:lnTo>
                      <a:pt x="350" y="259"/>
                    </a:lnTo>
                    <a:lnTo>
                      <a:pt x="350" y="259"/>
                    </a:lnTo>
                    <a:lnTo>
                      <a:pt x="356" y="252"/>
                    </a:lnTo>
                    <a:lnTo>
                      <a:pt x="356" y="252"/>
                    </a:lnTo>
                    <a:lnTo>
                      <a:pt x="358" y="248"/>
                    </a:lnTo>
                    <a:lnTo>
                      <a:pt x="360" y="246"/>
                    </a:lnTo>
                    <a:lnTo>
                      <a:pt x="361" y="243"/>
                    </a:lnTo>
                    <a:lnTo>
                      <a:pt x="361" y="243"/>
                    </a:lnTo>
                    <a:lnTo>
                      <a:pt x="360" y="238"/>
                    </a:lnTo>
                    <a:lnTo>
                      <a:pt x="360" y="238"/>
                    </a:lnTo>
                    <a:lnTo>
                      <a:pt x="358" y="234"/>
                    </a:lnTo>
                    <a:lnTo>
                      <a:pt x="358" y="231"/>
                    </a:lnTo>
                    <a:lnTo>
                      <a:pt x="358" y="231"/>
                    </a:lnTo>
                    <a:lnTo>
                      <a:pt x="360" y="226"/>
                    </a:lnTo>
                    <a:lnTo>
                      <a:pt x="361" y="221"/>
                    </a:lnTo>
                    <a:lnTo>
                      <a:pt x="361" y="221"/>
                    </a:lnTo>
                    <a:lnTo>
                      <a:pt x="364" y="214"/>
                    </a:lnTo>
                    <a:lnTo>
                      <a:pt x="368" y="207"/>
                    </a:lnTo>
                    <a:lnTo>
                      <a:pt x="368" y="207"/>
                    </a:lnTo>
                    <a:lnTo>
                      <a:pt x="374" y="200"/>
                    </a:lnTo>
                    <a:lnTo>
                      <a:pt x="374" y="200"/>
                    </a:lnTo>
                    <a:lnTo>
                      <a:pt x="380" y="192"/>
                    </a:lnTo>
                    <a:lnTo>
                      <a:pt x="380" y="192"/>
                    </a:lnTo>
                    <a:lnTo>
                      <a:pt x="382" y="186"/>
                    </a:lnTo>
                    <a:lnTo>
                      <a:pt x="382" y="185"/>
                    </a:lnTo>
                    <a:lnTo>
                      <a:pt x="384" y="182"/>
                    </a:lnTo>
                    <a:lnTo>
                      <a:pt x="384" y="182"/>
                    </a:lnTo>
                    <a:lnTo>
                      <a:pt x="382" y="178"/>
                    </a:lnTo>
                    <a:lnTo>
                      <a:pt x="380" y="174"/>
                    </a:lnTo>
                    <a:lnTo>
                      <a:pt x="380" y="174"/>
                    </a:lnTo>
                    <a:lnTo>
                      <a:pt x="378" y="172"/>
                    </a:lnTo>
                    <a:lnTo>
                      <a:pt x="378" y="168"/>
                    </a:lnTo>
                    <a:lnTo>
                      <a:pt x="378" y="168"/>
                    </a:lnTo>
                    <a:lnTo>
                      <a:pt x="376" y="164"/>
                    </a:lnTo>
                    <a:lnTo>
                      <a:pt x="376" y="164"/>
                    </a:lnTo>
                    <a:lnTo>
                      <a:pt x="374" y="161"/>
                    </a:lnTo>
                    <a:lnTo>
                      <a:pt x="373" y="160"/>
                    </a:lnTo>
                    <a:lnTo>
                      <a:pt x="373" y="160"/>
                    </a:lnTo>
                    <a:lnTo>
                      <a:pt x="372" y="155"/>
                    </a:lnTo>
                    <a:lnTo>
                      <a:pt x="372" y="155"/>
                    </a:lnTo>
                    <a:lnTo>
                      <a:pt x="369" y="153"/>
                    </a:lnTo>
                    <a:lnTo>
                      <a:pt x="366" y="153"/>
                    </a:lnTo>
                    <a:lnTo>
                      <a:pt x="366" y="153"/>
                    </a:lnTo>
                    <a:lnTo>
                      <a:pt x="362" y="151"/>
                    </a:lnTo>
                    <a:lnTo>
                      <a:pt x="362" y="151"/>
                    </a:lnTo>
                    <a:lnTo>
                      <a:pt x="356" y="149"/>
                    </a:lnTo>
                    <a:lnTo>
                      <a:pt x="350" y="151"/>
                    </a:lnTo>
                    <a:lnTo>
                      <a:pt x="350" y="151"/>
                    </a:lnTo>
                    <a:lnTo>
                      <a:pt x="348" y="153"/>
                    </a:lnTo>
                    <a:lnTo>
                      <a:pt x="346" y="155"/>
                    </a:lnTo>
                    <a:lnTo>
                      <a:pt x="344" y="155"/>
                    </a:lnTo>
                    <a:lnTo>
                      <a:pt x="344" y="155"/>
                    </a:lnTo>
                    <a:lnTo>
                      <a:pt x="341" y="155"/>
                    </a:lnTo>
                    <a:lnTo>
                      <a:pt x="341" y="155"/>
                    </a:lnTo>
                    <a:lnTo>
                      <a:pt x="340" y="152"/>
                    </a:lnTo>
                    <a:lnTo>
                      <a:pt x="340" y="152"/>
                    </a:lnTo>
                    <a:lnTo>
                      <a:pt x="337" y="152"/>
                    </a:lnTo>
                    <a:lnTo>
                      <a:pt x="334" y="153"/>
                    </a:lnTo>
                    <a:lnTo>
                      <a:pt x="334" y="153"/>
                    </a:lnTo>
                    <a:lnTo>
                      <a:pt x="332" y="155"/>
                    </a:lnTo>
                    <a:lnTo>
                      <a:pt x="328" y="156"/>
                    </a:lnTo>
                    <a:lnTo>
                      <a:pt x="328" y="156"/>
                    </a:lnTo>
                    <a:lnTo>
                      <a:pt x="321" y="155"/>
                    </a:lnTo>
                    <a:lnTo>
                      <a:pt x="321" y="155"/>
                    </a:lnTo>
                    <a:lnTo>
                      <a:pt x="317" y="156"/>
                    </a:lnTo>
                    <a:lnTo>
                      <a:pt x="317" y="156"/>
                    </a:lnTo>
                    <a:lnTo>
                      <a:pt x="313" y="153"/>
                    </a:lnTo>
                    <a:lnTo>
                      <a:pt x="313" y="153"/>
                    </a:lnTo>
                    <a:lnTo>
                      <a:pt x="309" y="153"/>
                    </a:lnTo>
                    <a:lnTo>
                      <a:pt x="309" y="153"/>
                    </a:lnTo>
                    <a:lnTo>
                      <a:pt x="301" y="153"/>
                    </a:lnTo>
                    <a:lnTo>
                      <a:pt x="293" y="153"/>
                    </a:lnTo>
                    <a:lnTo>
                      <a:pt x="293" y="153"/>
                    </a:lnTo>
                    <a:lnTo>
                      <a:pt x="290" y="152"/>
                    </a:lnTo>
                    <a:lnTo>
                      <a:pt x="290" y="152"/>
                    </a:lnTo>
                    <a:lnTo>
                      <a:pt x="286" y="152"/>
                    </a:lnTo>
                    <a:lnTo>
                      <a:pt x="286" y="152"/>
                    </a:lnTo>
                    <a:lnTo>
                      <a:pt x="284" y="155"/>
                    </a:lnTo>
                    <a:lnTo>
                      <a:pt x="284" y="155"/>
                    </a:lnTo>
                    <a:lnTo>
                      <a:pt x="281" y="156"/>
                    </a:lnTo>
                    <a:lnTo>
                      <a:pt x="278" y="156"/>
                    </a:lnTo>
                    <a:lnTo>
                      <a:pt x="278" y="156"/>
                    </a:lnTo>
                    <a:lnTo>
                      <a:pt x="273" y="157"/>
                    </a:lnTo>
                    <a:lnTo>
                      <a:pt x="268" y="157"/>
                    </a:lnTo>
                    <a:lnTo>
                      <a:pt x="268" y="157"/>
                    </a:lnTo>
                    <a:lnTo>
                      <a:pt x="262" y="156"/>
                    </a:lnTo>
                    <a:lnTo>
                      <a:pt x="258" y="153"/>
                    </a:lnTo>
                    <a:lnTo>
                      <a:pt x="258" y="153"/>
                    </a:lnTo>
                    <a:lnTo>
                      <a:pt x="253" y="151"/>
                    </a:lnTo>
                    <a:lnTo>
                      <a:pt x="246" y="149"/>
                    </a:lnTo>
                    <a:lnTo>
                      <a:pt x="246" y="149"/>
                    </a:lnTo>
                    <a:lnTo>
                      <a:pt x="241" y="151"/>
                    </a:lnTo>
                    <a:lnTo>
                      <a:pt x="241" y="151"/>
                    </a:lnTo>
                    <a:lnTo>
                      <a:pt x="239" y="152"/>
                    </a:lnTo>
                    <a:lnTo>
                      <a:pt x="236" y="152"/>
                    </a:lnTo>
                    <a:lnTo>
                      <a:pt x="236" y="152"/>
                    </a:lnTo>
                    <a:lnTo>
                      <a:pt x="233" y="156"/>
                    </a:lnTo>
                    <a:lnTo>
                      <a:pt x="233" y="157"/>
                    </a:lnTo>
                    <a:lnTo>
                      <a:pt x="232" y="159"/>
                    </a:lnTo>
                    <a:lnTo>
                      <a:pt x="232" y="159"/>
                    </a:lnTo>
                    <a:lnTo>
                      <a:pt x="229" y="159"/>
                    </a:lnTo>
                    <a:lnTo>
                      <a:pt x="228" y="159"/>
                    </a:lnTo>
                    <a:lnTo>
                      <a:pt x="228" y="159"/>
                    </a:lnTo>
                    <a:lnTo>
                      <a:pt x="227" y="161"/>
                    </a:lnTo>
                    <a:lnTo>
                      <a:pt x="225" y="162"/>
                    </a:lnTo>
                    <a:lnTo>
                      <a:pt x="225" y="162"/>
                    </a:lnTo>
                    <a:lnTo>
                      <a:pt x="224" y="162"/>
                    </a:lnTo>
                    <a:lnTo>
                      <a:pt x="223" y="162"/>
                    </a:lnTo>
                    <a:lnTo>
                      <a:pt x="221" y="161"/>
                    </a:lnTo>
                    <a:lnTo>
                      <a:pt x="219" y="161"/>
                    </a:lnTo>
                    <a:lnTo>
                      <a:pt x="219" y="161"/>
                    </a:lnTo>
                    <a:lnTo>
                      <a:pt x="217" y="162"/>
                    </a:lnTo>
                    <a:lnTo>
                      <a:pt x="217" y="162"/>
                    </a:lnTo>
                    <a:lnTo>
                      <a:pt x="217" y="162"/>
                    </a:lnTo>
                    <a:lnTo>
                      <a:pt x="217" y="162"/>
                    </a:lnTo>
                    <a:lnTo>
                      <a:pt x="216" y="162"/>
                    </a:lnTo>
                    <a:lnTo>
                      <a:pt x="216" y="162"/>
                    </a:lnTo>
                    <a:lnTo>
                      <a:pt x="216" y="162"/>
                    </a:lnTo>
                    <a:lnTo>
                      <a:pt x="216" y="162"/>
                    </a:lnTo>
                    <a:lnTo>
                      <a:pt x="215" y="164"/>
                    </a:lnTo>
                    <a:lnTo>
                      <a:pt x="215" y="164"/>
                    </a:lnTo>
                    <a:lnTo>
                      <a:pt x="215" y="164"/>
                    </a:lnTo>
                    <a:lnTo>
                      <a:pt x="215" y="164"/>
                    </a:lnTo>
                    <a:lnTo>
                      <a:pt x="213" y="165"/>
                    </a:lnTo>
                    <a:lnTo>
                      <a:pt x="213" y="165"/>
                    </a:lnTo>
                    <a:lnTo>
                      <a:pt x="213" y="165"/>
                    </a:lnTo>
                    <a:lnTo>
                      <a:pt x="213" y="165"/>
                    </a:lnTo>
                    <a:lnTo>
                      <a:pt x="212" y="166"/>
                    </a:lnTo>
                    <a:lnTo>
                      <a:pt x="212" y="166"/>
                    </a:lnTo>
                    <a:lnTo>
                      <a:pt x="208" y="170"/>
                    </a:lnTo>
                    <a:lnTo>
                      <a:pt x="204" y="172"/>
                    </a:lnTo>
                    <a:lnTo>
                      <a:pt x="204" y="172"/>
                    </a:lnTo>
                    <a:lnTo>
                      <a:pt x="201" y="172"/>
                    </a:lnTo>
                    <a:lnTo>
                      <a:pt x="197" y="170"/>
                    </a:lnTo>
                    <a:lnTo>
                      <a:pt x="195" y="170"/>
                    </a:lnTo>
                    <a:lnTo>
                      <a:pt x="192" y="172"/>
                    </a:lnTo>
                    <a:lnTo>
                      <a:pt x="192" y="172"/>
                    </a:lnTo>
                    <a:lnTo>
                      <a:pt x="192" y="173"/>
                    </a:lnTo>
                    <a:lnTo>
                      <a:pt x="192" y="174"/>
                    </a:lnTo>
                    <a:lnTo>
                      <a:pt x="192" y="174"/>
                    </a:lnTo>
                    <a:lnTo>
                      <a:pt x="187" y="178"/>
                    </a:lnTo>
                    <a:lnTo>
                      <a:pt x="187" y="178"/>
                    </a:lnTo>
                    <a:lnTo>
                      <a:pt x="183" y="182"/>
                    </a:lnTo>
                    <a:lnTo>
                      <a:pt x="177" y="185"/>
                    </a:lnTo>
                    <a:lnTo>
                      <a:pt x="177" y="185"/>
                    </a:lnTo>
                    <a:lnTo>
                      <a:pt x="173" y="186"/>
                    </a:lnTo>
                    <a:lnTo>
                      <a:pt x="169" y="188"/>
                    </a:lnTo>
                    <a:lnTo>
                      <a:pt x="160" y="188"/>
                    </a:lnTo>
                    <a:lnTo>
                      <a:pt x="160" y="188"/>
                    </a:lnTo>
                    <a:lnTo>
                      <a:pt x="164" y="186"/>
                    </a:lnTo>
                    <a:lnTo>
                      <a:pt x="168" y="185"/>
                    </a:lnTo>
                    <a:lnTo>
                      <a:pt x="168" y="185"/>
                    </a:lnTo>
                    <a:lnTo>
                      <a:pt x="172" y="182"/>
                    </a:lnTo>
                    <a:lnTo>
                      <a:pt x="175" y="181"/>
                    </a:lnTo>
                    <a:lnTo>
                      <a:pt x="175" y="181"/>
                    </a:lnTo>
                    <a:lnTo>
                      <a:pt x="175" y="177"/>
                    </a:lnTo>
                    <a:lnTo>
                      <a:pt x="175" y="177"/>
                    </a:lnTo>
                    <a:lnTo>
                      <a:pt x="176" y="176"/>
                    </a:lnTo>
                    <a:lnTo>
                      <a:pt x="177" y="176"/>
                    </a:lnTo>
                    <a:lnTo>
                      <a:pt x="179" y="174"/>
                    </a:lnTo>
                    <a:lnTo>
                      <a:pt x="180" y="173"/>
                    </a:lnTo>
                    <a:lnTo>
                      <a:pt x="180" y="173"/>
                    </a:lnTo>
                    <a:lnTo>
                      <a:pt x="181" y="170"/>
                    </a:lnTo>
                    <a:lnTo>
                      <a:pt x="181" y="170"/>
                    </a:lnTo>
                    <a:lnTo>
                      <a:pt x="185" y="166"/>
                    </a:lnTo>
                    <a:lnTo>
                      <a:pt x="185" y="166"/>
                    </a:lnTo>
                    <a:lnTo>
                      <a:pt x="189" y="162"/>
                    </a:lnTo>
                    <a:lnTo>
                      <a:pt x="191" y="160"/>
                    </a:lnTo>
                    <a:lnTo>
                      <a:pt x="191" y="160"/>
                    </a:lnTo>
                    <a:lnTo>
                      <a:pt x="191" y="159"/>
                    </a:lnTo>
                    <a:lnTo>
                      <a:pt x="191" y="159"/>
                    </a:lnTo>
                    <a:lnTo>
                      <a:pt x="188" y="159"/>
                    </a:lnTo>
                    <a:lnTo>
                      <a:pt x="187" y="159"/>
                    </a:lnTo>
                    <a:lnTo>
                      <a:pt x="183" y="160"/>
                    </a:lnTo>
                    <a:lnTo>
                      <a:pt x="183" y="160"/>
                    </a:lnTo>
                    <a:lnTo>
                      <a:pt x="181" y="160"/>
                    </a:lnTo>
                    <a:lnTo>
                      <a:pt x="179" y="159"/>
                    </a:lnTo>
                    <a:lnTo>
                      <a:pt x="177" y="157"/>
                    </a:lnTo>
                    <a:lnTo>
                      <a:pt x="175" y="157"/>
                    </a:lnTo>
                    <a:lnTo>
                      <a:pt x="175" y="157"/>
                    </a:lnTo>
                    <a:lnTo>
                      <a:pt x="172" y="157"/>
                    </a:lnTo>
                    <a:lnTo>
                      <a:pt x="171" y="159"/>
                    </a:lnTo>
                    <a:lnTo>
                      <a:pt x="167" y="162"/>
                    </a:lnTo>
                    <a:lnTo>
                      <a:pt x="167" y="162"/>
                    </a:lnTo>
                    <a:lnTo>
                      <a:pt x="163" y="168"/>
                    </a:lnTo>
                    <a:lnTo>
                      <a:pt x="159" y="172"/>
                    </a:lnTo>
                    <a:lnTo>
                      <a:pt x="159" y="172"/>
                    </a:lnTo>
                    <a:lnTo>
                      <a:pt x="159" y="169"/>
                    </a:lnTo>
                    <a:lnTo>
                      <a:pt x="161" y="168"/>
                    </a:lnTo>
                    <a:lnTo>
                      <a:pt x="161" y="168"/>
                    </a:lnTo>
                    <a:lnTo>
                      <a:pt x="165" y="161"/>
                    </a:lnTo>
                    <a:lnTo>
                      <a:pt x="165" y="161"/>
                    </a:lnTo>
                    <a:lnTo>
                      <a:pt x="167" y="157"/>
                    </a:lnTo>
                    <a:lnTo>
                      <a:pt x="171" y="155"/>
                    </a:lnTo>
                    <a:lnTo>
                      <a:pt x="171" y="155"/>
                    </a:lnTo>
                    <a:lnTo>
                      <a:pt x="175" y="155"/>
                    </a:lnTo>
                    <a:lnTo>
                      <a:pt x="180" y="155"/>
                    </a:lnTo>
                    <a:lnTo>
                      <a:pt x="180" y="155"/>
                    </a:lnTo>
                    <a:lnTo>
                      <a:pt x="183" y="152"/>
                    </a:lnTo>
                    <a:lnTo>
                      <a:pt x="184" y="149"/>
                    </a:lnTo>
                    <a:lnTo>
                      <a:pt x="184" y="149"/>
                    </a:lnTo>
                    <a:lnTo>
                      <a:pt x="187" y="148"/>
                    </a:lnTo>
                    <a:lnTo>
                      <a:pt x="189" y="148"/>
                    </a:lnTo>
                    <a:lnTo>
                      <a:pt x="189" y="148"/>
                    </a:lnTo>
                    <a:lnTo>
                      <a:pt x="191" y="149"/>
                    </a:lnTo>
                    <a:lnTo>
                      <a:pt x="191" y="152"/>
                    </a:lnTo>
                    <a:lnTo>
                      <a:pt x="191" y="152"/>
                    </a:lnTo>
                    <a:lnTo>
                      <a:pt x="192" y="153"/>
                    </a:lnTo>
                    <a:lnTo>
                      <a:pt x="193" y="153"/>
                    </a:lnTo>
                    <a:lnTo>
                      <a:pt x="196" y="152"/>
                    </a:lnTo>
                    <a:lnTo>
                      <a:pt x="196" y="152"/>
                    </a:lnTo>
                    <a:lnTo>
                      <a:pt x="200" y="148"/>
                    </a:lnTo>
                    <a:lnTo>
                      <a:pt x="201" y="143"/>
                    </a:lnTo>
                    <a:lnTo>
                      <a:pt x="201" y="143"/>
                    </a:lnTo>
                    <a:lnTo>
                      <a:pt x="204" y="140"/>
                    </a:lnTo>
                    <a:lnTo>
                      <a:pt x="204" y="140"/>
                    </a:lnTo>
                    <a:lnTo>
                      <a:pt x="207" y="136"/>
                    </a:lnTo>
                    <a:lnTo>
                      <a:pt x="207" y="136"/>
                    </a:lnTo>
                    <a:lnTo>
                      <a:pt x="211" y="132"/>
                    </a:lnTo>
                    <a:lnTo>
                      <a:pt x="212" y="129"/>
                    </a:lnTo>
                    <a:lnTo>
                      <a:pt x="211" y="128"/>
                    </a:lnTo>
                    <a:lnTo>
                      <a:pt x="211" y="128"/>
                    </a:lnTo>
                    <a:lnTo>
                      <a:pt x="209" y="128"/>
                    </a:lnTo>
                    <a:lnTo>
                      <a:pt x="207" y="129"/>
                    </a:lnTo>
                    <a:lnTo>
                      <a:pt x="204" y="133"/>
                    </a:lnTo>
                    <a:lnTo>
                      <a:pt x="204" y="133"/>
                    </a:lnTo>
                    <a:lnTo>
                      <a:pt x="203" y="135"/>
                    </a:lnTo>
                    <a:lnTo>
                      <a:pt x="200" y="135"/>
                    </a:lnTo>
                    <a:lnTo>
                      <a:pt x="200" y="135"/>
                    </a:lnTo>
                    <a:lnTo>
                      <a:pt x="199" y="133"/>
                    </a:lnTo>
                    <a:lnTo>
                      <a:pt x="197" y="132"/>
                    </a:lnTo>
                    <a:lnTo>
                      <a:pt x="197" y="132"/>
                    </a:lnTo>
                    <a:lnTo>
                      <a:pt x="196" y="132"/>
                    </a:lnTo>
                    <a:lnTo>
                      <a:pt x="193" y="132"/>
                    </a:lnTo>
                    <a:lnTo>
                      <a:pt x="191" y="135"/>
                    </a:lnTo>
                    <a:lnTo>
                      <a:pt x="191" y="135"/>
                    </a:lnTo>
                    <a:lnTo>
                      <a:pt x="188" y="135"/>
                    </a:lnTo>
                    <a:lnTo>
                      <a:pt x="187" y="133"/>
                    </a:lnTo>
                    <a:lnTo>
                      <a:pt x="187" y="133"/>
                    </a:lnTo>
                    <a:lnTo>
                      <a:pt x="184" y="133"/>
                    </a:lnTo>
                    <a:lnTo>
                      <a:pt x="183" y="133"/>
                    </a:lnTo>
                    <a:lnTo>
                      <a:pt x="183" y="133"/>
                    </a:lnTo>
                    <a:lnTo>
                      <a:pt x="180" y="133"/>
                    </a:lnTo>
                    <a:lnTo>
                      <a:pt x="177" y="132"/>
                    </a:lnTo>
                    <a:lnTo>
                      <a:pt x="173" y="131"/>
                    </a:lnTo>
                    <a:lnTo>
                      <a:pt x="173" y="131"/>
                    </a:lnTo>
                    <a:lnTo>
                      <a:pt x="169" y="129"/>
                    </a:lnTo>
                    <a:lnTo>
                      <a:pt x="167" y="129"/>
                    </a:lnTo>
                    <a:lnTo>
                      <a:pt x="167" y="129"/>
                    </a:lnTo>
                    <a:lnTo>
                      <a:pt x="163" y="127"/>
                    </a:lnTo>
                    <a:lnTo>
                      <a:pt x="161" y="123"/>
                    </a:lnTo>
                    <a:lnTo>
                      <a:pt x="161" y="123"/>
                    </a:lnTo>
                    <a:lnTo>
                      <a:pt x="165" y="125"/>
                    </a:lnTo>
                    <a:lnTo>
                      <a:pt x="165" y="125"/>
                    </a:lnTo>
                    <a:lnTo>
                      <a:pt x="167" y="127"/>
                    </a:lnTo>
                    <a:lnTo>
                      <a:pt x="168" y="127"/>
                    </a:lnTo>
                    <a:lnTo>
                      <a:pt x="168" y="127"/>
                    </a:lnTo>
                    <a:lnTo>
                      <a:pt x="172" y="127"/>
                    </a:lnTo>
                    <a:lnTo>
                      <a:pt x="176" y="127"/>
                    </a:lnTo>
                    <a:lnTo>
                      <a:pt x="176" y="127"/>
                    </a:lnTo>
                    <a:lnTo>
                      <a:pt x="179" y="128"/>
                    </a:lnTo>
                    <a:lnTo>
                      <a:pt x="180" y="129"/>
                    </a:lnTo>
                    <a:lnTo>
                      <a:pt x="183" y="129"/>
                    </a:lnTo>
                    <a:lnTo>
                      <a:pt x="183" y="129"/>
                    </a:lnTo>
                    <a:lnTo>
                      <a:pt x="185" y="128"/>
                    </a:lnTo>
                    <a:lnTo>
                      <a:pt x="185" y="128"/>
                    </a:lnTo>
                    <a:lnTo>
                      <a:pt x="189" y="128"/>
                    </a:lnTo>
                    <a:lnTo>
                      <a:pt x="189" y="128"/>
                    </a:lnTo>
                    <a:lnTo>
                      <a:pt x="192" y="125"/>
                    </a:lnTo>
                    <a:lnTo>
                      <a:pt x="193" y="121"/>
                    </a:lnTo>
                    <a:lnTo>
                      <a:pt x="193" y="121"/>
                    </a:lnTo>
                    <a:lnTo>
                      <a:pt x="193" y="120"/>
                    </a:lnTo>
                    <a:lnTo>
                      <a:pt x="192" y="119"/>
                    </a:lnTo>
                    <a:lnTo>
                      <a:pt x="189" y="116"/>
                    </a:lnTo>
                    <a:lnTo>
                      <a:pt x="189" y="116"/>
                    </a:lnTo>
                    <a:lnTo>
                      <a:pt x="187" y="115"/>
                    </a:lnTo>
                    <a:lnTo>
                      <a:pt x="185" y="112"/>
                    </a:lnTo>
                    <a:lnTo>
                      <a:pt x="187" y="112"/>
                    </a:lnTo>
                    <a:lnTo>
                      <a:pt x="187" y="112"/>
                    </a:lnTo>
                    <a:lnTo>
                      <a:pt x="188" y="112"/>
                    </a:lnTo>
                    <a:lnTo>
                      <a:pt x="189" y="114"/>
                    </a:lnTo>
                    <a:lnTo>
                      <a:pt x="191" y="115"/>
                    </a:lnTo>
                    <a:lnTo>
                      <a:pt x="193" y="115"/>
                    </a:lnTo>
                    <a:lnTo>
                      <a:pt x="193" y="115"/>
                    </a:lnTo>
                    <a:lnTo>
                      <a:pt x="195" y="112"/>
                    </a:lnTo>
                    <a:lnTo>
                      <a:pt x="197" y="110"/>
                    </a:lnTo>
                    <a:lnTo>
                      <a:pt x="197" y="110"/>
                    </a:lnTo>
                    <a:lnTo>
                      <a:pt x="199" y="108"/>
                    </a:lnTo>
                    <a:lnTo>
                      <a:pt x="201" y="106"/>
                    </a:lnTo>
                    <a:lnTo>
                      <a:pt x="201" y="106"/>
                    </a:lnTo>
                    <a:lnTo>
                      <a:pt x="204" y="104"/>
                    </a:lnTo>
                    <a:lnTo>
                      <a:pt x="207" y="103"/>
                    </a:lnTo>
                    <a:lnTo>
                      <a:pt x="207" y="103"/>
                    </a:lnTo>
                    <a:lnTo>
                      <a:pt x="212" y="100"/>
                    </a:lnTo>
                    <a:lnTo>
                      <a:pt x="216" y="96"/>
                    </a:lnTo>
                    <a:lnTo>
                      <a:pt x="216" y="96"/>
                    </a:lnTo>
                    <a:lnTo>
                      <a:pt x="220" y="91"/>
                    </a:lnTo>
                    <a:lnTo>
                      <a:pt x="224" y="86"/>
                    </a:lnTo>
                    <a:lnTo>
                      <a:pt x="224" y="86"/>
                    </a:lnTo>
                    <a:lnTo>
                      <a:pt x="227" y="83"/>
                    </a:lnTo>
                    <a:lnTo>
                      <a:pt x="231" y="82"/>
                    </a:lnTo>
                    <a:lnTo>
                      <a:pt x="231" y="82"/>
                    </a:lnTo>
                    <a:lnTo>
                      <a:pt x="235" y="79"/>
                    </a:lnTo>
                    <a:lnTo>
                      <a:pt x="236" y="77"/>
                    </a:lnTo>
                    <a:lnTo>
                      <a:pt x="237" y="70"/>
                    </a:lnTo>
                    <a:lnTo>
                      <a:pt x="237" y="70"/>
                    </a:lnTo>
                    <a:lnTo>
                      <a:pt x="241" y="66"/>
                    </a:lnTo>
                    <a:lnTo>
                      <a:pt x="245" y="63"/>
                    </a:lnTo>
                    <a:lnTo>
                      <a:pt x="245" y="63"/>
                    </a:lnTo>
                    <a:lnTo>
                      <a:pt x="249" y="61"/>
                    </a:lnTo>
                    <a:lnTo>
                      <a:pt x="253" y="59"/>
                    </a:lnTo>
                    <a:lnTo>
                      <a:pt x="253" y="59"/>
                    </a:lnTo>
                    <a:lnTo>
                      <a:pt x="256" y="55"/>
                    </a:lnTo>
                    <a:lnTo>
                      <a:pt x="256" y="55"/>
                    </a:lnTo>
                    <a:lnTo>
                      <a:pt x="258" y="54"/>
                    </a:lnTo>
                    <a:lnTo>
                      <a:pt x="258" y="54"/>
                    </a:lnTo>
                    <a:lnTo>
                      <a:pt x="265" y="47"/>
                    </a:lnTo>
                    <a:lnTo>
                      <a:pt x="265" y="47"/>
                    </a:lnTo>
                    <a:lnTo>
                      <a:pt x="266" y="43"/>
                    </a:lnTo>
                    <a:lnTo>
                      <a:pt x="266" y="43"/>
                    </a:lnTo>
                    <a:lnTo>
                      <a:pt x="268" y="39"/>
                    </a:lnTo>
                    <a:lnTo>
                      <a:pt x="268" y="39"/>
                    </a:lnTo>
                    <a:lnTo>
                      <a:pt x="269" y="37"/>
                    </a:lnTo>
                    <a:lnTo>
                      <a:pt x="270" y="36"/>
                    </a:lnTo>
                    <a:lnTo>
                      <a:pt x="270" y="33"/>
                    </a:lnTo>
                    <a:lnTo>
                      <a:pt x="270" y="33"/>
                    </a:lnTo>
                    <a:lnTo>
                      <a:pt x="269" y="32"/>
                    </a:lnTo>
                    <a:lnTo>
                      <a:pt x="268" y="30"/>
                    </a:lnTo>
                    <a:lnTo>
                      <a:pt x="265" y="29"/>
                    </a:lnTo>
                    <a:lnTo>
                      <a:pt x="265" y="29"/>
                    </a:lnTo>
                    <a:lnTo>
                      <a:pt x="264" y="26"/>
                    </a:lnTo>
                    <a:lnTo>
                      <a:pt x="264" y="24"/>
                    </a:lnTo>
                    <a:lnTo>
                      <a:pt x="264" y="22"/>
                    </a:lnTo>
                    <a:lnTo>
                      <a:pt x="264" y="22"/>
                    </a:lnTo>
                    <a:lnTo>
                      <a:pt x="268" y="20"/>
                    </a:lnTo>
                    <a:lnTo>
                      <a:pt x="268" y="20"/>
                    </a:lnTo>
                    <a:lnTo>
                      <a:pt x="269" y="18"/>
                    </a:lnTo>
                    <a:lnTo>
                      <a:pt x="269" y="16"/>
                    </a:lnTo>
                    <a:lnTo>
                      <a:pt x="269" y="16"/>
                    </a:lnTo>
                    <a:lnTo>
                      <a:pt x="270" y="12"/>
                    </a:lnTo>
                    <a:lnTo>
                      <a:pt x="270" y="9"/>
                    </a:lnTo>
                    <a:lnTo>
                      <a:pt x="270" y="9"/>
                    </a:lnTo>
                    <a:lnTo>
                      <a:pt x="272" y="5"/>
                    </a:lnTo>
                    <a:lnTo>
                      <a:pt x="272" y="4"/>
                    </a:lnTo>
                    <a:lnTo>
                      <a:pt x="270" y="2"/>
                    </a:lnTo>
                    <a:lnTo>
                      <a:pt x="270" y="2"/>
                    </a:lnTo>
                    <a:lnTo>
                      <a:pt x="265" y="2"/>
                    </a:lnTo>
                    <a:lnTo>
                      <a:pt x="265" y="2"/>
                    </a:lnTo>
                    <a:lnTo>
                      <a:pt x="262" y="4"/>
                    </a:lnTo>
                    <a:lnTo>
                      <a:pt x="262" y="4"/>
                    </a:lnTo>
                    <a:lnTo>
                      <a:pt x="260" y="4"/>
                    </a:lnTo>
                    <a:lnTo>
                      <a:pt x="258" y="2"/>
                    </a:lnTo>
                    <a:lnTo>
                      <a:pt x="258" y="2"/>
                    </a:lnTo>
                    <a:lnTo>
                      <a:pt x="256" y="2"/>
                    </a:lnTo>
                    <a:lnTo>
                      <a:pt x="256" y="2"/>
                    </a:lnTo>
                    <a:lnTo>
                      <a:pt x="252" y="2"/>
                    </a:lnTo>
                    <a:lnTo>
                      <a:pt x="248" y="1"/>
                    </a:lnTo>
                    <a:lnTo>
                      <a:pt x="248" y="1"/>
                    </a:lnTo>
                    <a:lnTo>
                      <a:pt x="244" y="0"/>
                    </a:lnTo>
                    <a:lnTo>
                      <a:pt x="242" y="0"/>
                    </a:lnTo>
                    <a:lnTo>
                      <a:pt x="241" y="1"/>
                    </a:lnTo>
                    <a:lnTo>
                      <a:pt x="241" y="1"/>
                    </a:lnTo>
                    <a:lnTo>
                      <a:pt x="241" y="4"/>
                    </a:lnTo>
                    <a:lnTo>
                      <a:pt x="241" y="5"/>
                    </a:lnTo>
                    <a:lnTo>
                      <a:pt x="245" y="6"/>
                    </a:lnTo>
                    <a:lnTo>
                      <a:pt x="245" y="6"/>
                    </a:lnTo>
                    <a:lnTo>
                      <a:pt x="245" y="9"/>
                    </a:lnTo>
                    <a:lnTo>
                      <a:pt x="242" y="10"/>
                    </a:lnTo>
                    <a:lnTo>
                      <a:pt x="239" y="10"/>
                    </a:lnTo>
                    <a:lnTo>
                      <a:pt x="239" y="10"/>
                    </a:lnTo>
                    <a:lnTo>
                      <a:pt x="235" y="9"/>
                    </a:lnTo>
                    <a:lnTo>
                      <a:pt x="232" y="10"/>
                    </a:lnTo>
                    <a:lnTo>
                      <a:pt x="232" y="10"/>
                    </a:lnTo>
                    <a:lnTo>
                      <a:pt x="231" y="10"/>
                    </a:lnTo>
                    <a:lnTo>
                      <a:pt x="229" y="9"/>
                    </a:lnTo>
                    <a:lnTo>
                      <a:pt x="229" y="9"/>
                    </a:lnTo>
                    <a:lnTo>
                      <a:pt x="227" y="8"/>
                    </a:lnTo>
                    <a:lnTo>
                      <a:pt x="224" y="8"/>
                    </a:lnTo>
                    <a:lnTo>
                      <a:pt x="224" y="8"/>
                    </a:lnTo>
                    <a:lnTo>
                      <a:pt x="219" y="9"/>
                    </a:lnTo>
                    <a:lnTo>
                      <a:pt x="219" y="9"/>
                    </a:lnTo>
                    <a:lnTo>
                      <a:pt x="216" y="10"/>
                    </a:lnTo>
                    <a:lnTo>
                      <a:pt x="213" y="13"/>
                    </a:lnTo>
                    <a:lnTo>
                      <a:pt x="212" y="16"/>
                    </a:lnTo>
                    <a:lnTo>
                      <a:pt x="208" y="17"/>
                    </a:lnTo>
                    <a:lnTo>
                      <a:pt x="208" y="17"/>
                    </a:lnTo>
                    <a:lnTo>
                      <a:pt x="204" y="17"/>
                    </a:lnTo>
                    <a:lnTo>
                      <a:pt x="200" y="17"/>
                    </a:lnTo>
                    <a:lnTo>
                      <a:pt x="200" y="17"/>
                    </a:lnTo>
                    <a:lnTo>
                      <a:pt x="199" y="16"/>
                    </a:lnTo>
                    <a:lnTo>
                      <a:pt x="199" y="16"/>
                    </a:lnTo>
                    <a:lnTo>
                      <a:pt x="196" y="16"/>
                    </a:lnTo>
                    <a:lnTo>
                      <a:pt x="196" y="16"/>
                    </a:lnTo>
                    <a:lnTo>
                      <a:pt x="193" y="16"/>
                    </a:lnTo>
                    <a:lnTo>
                      <a:pt x="193" y="16"/>
                    </a:lnTo>
                    <a:lnTo>
                      <a:pt x="189" y="13"/>
                    </a:lnTo>
                    <a:lnTo>
                      <a:pt x="188" y="14"/>
                    </a:lnTo>
                    <a:lnTo>
                      <a:pt x="187" y="16"/>
                    </a:lnTo>
                    <a:lnTo>
                      <a:pt x="187" y="16"/>
                    </a:lnTo>
                    <a:lnTo>
                      <a:pt x="185" y="17"/>
                    </a:lnTo>
                    <a:lnTo>
                      <a:pt x="184" y="17"/>
                    </a:lnTo>
                    <a:lnTo>
                      <a:pt x="184" y="17"/>
                    </a:lnTo>
                    <a:lnTo>
                      <a:pt x="181" y="17"/>
                    </a:lnTo>
                    <a:lnTo>
                      <a:pt x="180" y="17"/>
                    </a:lnTo>
                    <a:lnTo>
                      <a:pt x="180" y="17"/>
                    </a:lnTo>
                    <a:lnTo>
                      <a:pt x="179" y="18"/>
                    </a:lnTo>
                    <a:lnTo>
                      <a:pt x="177" y="20"/>
                    </a:lnTo>
                    <a:lnTo>
                      <a:pt x="177" y="20"/>
                    </a:lnTo>
                    <a:lnTo>
                      <a:pt x="176" y="20"/>
                    </a:lnTo>
                    <a:lnTo>
                      <a:pt x="173" y="20"/>
                    </a:lnTo>
                    <a:lnTo>
                      <a:pt x="173" y="20"/>
                    </a:lnTo>
                    <a:lnTo>
                      <a:pt x="173" y="21"/>
                    </a:lnTo>
                    <a:lnTo>
                      <a:pt x="172" y="22"/>
                    </a:lnTo>
                    <a:lnTo>
                      <a:pt x="172" y="22"/>
                    </a:lnTo>
                    <a:lnTo>
                      <a:pt x="171" y="22"/>
                    </a:lnTo>
                    <a:lnTo>
                      <a:pt x="169" y="22"/>
                    </a:lnTo>
                    <a:lnTo>
                      <a:pt x="169" y="22"/>
                    </a:lnTo>
                    <a:lnTo>
                      <a:pt x="167" y="21"/>
                    </a:lnTo>
                    <a:lnTo>
                      <a:pt x="165" y="20"/>
                    </a:lnTo>
                    <a:lnTo>
                      <a:pt x="165" y="20"/>
                    </a:lnTo>
                    <a:lnTo>
                      <a:pt x="163" y="21"/>
                    </a:lnTo>
                    <a:lnTo>
                      <a:pt x="161" y="22"/>
                    </a:lnTo>
                    <a:lnTo>
                      <a:pt x="161" y="22"/>
                    </a:lnTo>
                    <a:lnTo>
                      <a:pt x="157" y="29"/>
                    </a:lnTo>
                    <a:lnTo>
                      <a:pt x="155" y="33"/>
                    </a:lnTo>
                    <a:lnTo>
                      <a:pt x="153" y="33"/>
                    </a:lnTo>
                    <a:lnTo>
                      <a:pt x="152" y="33"/>
                    </a:lnTo>
                    <a:lnTo>
                      <a:pt x="152" y="33"/>
                    </a:lnTo>
                    <a:lnTo>
                      <a:pt x="153" y="30"/>
                    </a:lnTo>
                    <a:lnTo>
                      <a:pt x="153" y="28"/>
                    </a:lnTo>
                    <a:lnTo>
                      <a:pt x="153" y="28"/>
                    </a:lnTo>
                    <a:lnTo>
                      <a:pt x="155" y="24"/>
                    </a:lnTo>
                    <a:lnTo>
                      <a:pt x="156" y="21"/>
                    </a:lnTo>
                    <a:lnTo>
                      <a:pt x="156" y="21"/>
                    </a:lnTo>
                    <a:lnTo>
                      <a:pt x="155" y="18"/>
                    </a:lnTo>
                    <a:lnTo>
                      <a:pt x="152" y="17"/>
                    </a:lnTo>
                    <a:lnTo>
                      <a:pt x="152" y="17"/>
                    </a:lnTo>
                    <a:lnTo>
                      <a:pt x="148" y="16"/>
                    </a:lnTo>
                    <a:lnTo>
                      <a:pt x="144" y="16"/>
                    </a:lnTo>
                    <a:lnTo>
                      <a:pt x="144" y="16"/>
                    </a:lnTo>
                    <a:lnTo>
                      <a:pt x="143" y="17"/>
                    </a:lnTo>
                    <a:lnTo>
                      <a:pt x="143" y="20"/>
                    </a:lnTo>
                    <a:lnTo>
                      <a:pt x="143" y="20"/>
                    </a:lnTo>
                    <a:lnTo>
                      <a:pt x="140" y="26"/>
                    </a:lnTo>
                    <a:lnTo>
                      <a:pt x="140" y="26"/>
                    </a:lnTo>
                    <a:lnTo>
                      <a:pt x="135" y="32"/>
                    </a:lnTo>
                    <a:lnTo>
                      <a:pt x="135" y="32"/>
                    </a:lnTo>
                    <a:lnTo>
                      <a:pt x="132" y="34"/>
                    </a:lnTo>
                    <a:lnTo>
                      <a:pt x="129" y="36"/>
                    </a:lnTo>
                    <a:lnTo>
                      <a:pt x="129" y="36"/>
                    </a:lnTo>
                    <a:lnTo>
                      <a:pt x="131" y="30"/>
                    </a:lnTo>
                    <a:lnTo>
                      <a:pt x="135" y="25"/>
                    </a:lnTo>
                    <a:lnTo>
                      <a:pt x="136" y="21"/>
                    </a:lnTo>
                    <a:lnTo>
                      <a:pt x="136" y="18"/>
                    </a:lnTo>
                    <a:lnTo>
                      <a:pt x="133" y="16"/>
                    </a:lnTo>
                    <a:lnTo>
                      <a:pt x="133" y="16"/>
                    </a:lnTo>
                    <a:lnTo>
                      <a:pt x="129" y="14"/>
                    </a:lnTo>
                    <a:lnTo>
                      <a:pt x="129" y="14"/>
                    </a:lnTo>
                    <a:lnTo>
                      <a:pt x="128" y="14"/>
                    </a:lnTo>
                    <a:lnTo>
                      <a:pt x="128" y="16"/>
                    </a:lnTo>
                    <a:lnTo>
                      <a:pt x="128" y="16"/>
                    </a:lnTo>
                    <a:lnTo>
                      <a:pt x="127" y="20"/>
                    </a:lnTo>
                    <a:lnTo>
                      <a:pt x="127" y="22"/>
                    </a:lnTo>
                    <a:lnTo>
                      <a:pt x="124" y="22"/>
                    </a:lnTo>
                    <a:lnTo>
                      <a:pt x="124" y="22"/>
                    </a:lnTo>
                    <a:lnTo>
                      <a:pt x="124" y="17"/>
                    </a:lnTo>
                    <a:lnTo>
                      <a:pt x="124" y="17"/>
                    </a:lnTo>
                    <a:lnTo>
                      <a:pt x="124" y="13"/>
                    </a:lnTo>
                    <a:lnTo>
                      <a:pt x="123" y="12"/>
                    </a:lnTo>
                    <a:lnTo>
                      <a:pt x="121" y="10"/>
                    </a:lnTo>
                    <a:lnTo>
                      <a:pt x="121" y="10"/>
                    </a:lnTo>
                    <a:lnTo>
                      <a:pt x="119" y="10"/>
                    </a:lnTo>
                    <a:lnTo>
                      <a:pt x="119" y="10"/>
                    </a:lnTo>
                    <a:lnTo>
                      <a:pt x="112" y="8"/>
                    </a:lnTo>
                    <a:lnTo>
                      <a:pt x="112" y="8"/>
                    </a:lnTo>
                    <a:lnTo>
                      <a:pt x="109" y="8"/>
                    </a:lnTo>
                    <a:lnTo>
                      <a:pt x="108" y="8"/>
                    </a:lnTo>
                    <a:lnTo>
                      <a:pt x="107" y="10"/>
                    </a:lnTo>
                    <a:lnTo>
                      <a:pt x="107" y="13"/>
                    </a:lnTo>
                    <a:lnTo>
                      <a:pt x="107" y="13"/>
                    </a:lnTo>
                    <a:lnTo>
                      <a:pt x="108" y="18"/>
                    </a:lnTo>
                    <a:lnTo>
                      <a:pt x="107" y="21"/>
                    </a:lnTo>
                    <a:lnTo>
                      <a:pt x="107" y="22"/>
                    </a:lnTo>
                    <a:lnTo>
                      <a:pt x="107" y="22"/>
                    </a:lnTo>
                    <a:lnTo>
                      <a:pt x="103" y="25"/>
                    </a:lnTo>
                    <a:lnTo>
                      <a:pt x="101" y="26"/>
                    </a:lnTo>
                    <a:lnTo>
                      <a:pt x="100" y="28"/>
                    </a:lnTo>
                    <a:lnTo>
                      <a:pt x="100" y="28"/>
                    </a:lnTo>
                    <a:lnTo>
                      <a:pt x="101" y="29"/>
                    </a:lnTo>
                    <a:lnTo>
                      <a:pt x="103" y="30"/>
                    </a:lnTo>
                    <a:lnTo>
                      <a:pt x="105" y="33"/>
                    </a:lnTo>
                    <a:lnTo>
                      <a:pt x="105" y="33"/>
                    </a:lnTo>
                    <a:lnTo>
                      <a:pt x="108" y="33"/>
                    </a:lnTo>
                    <a:lnTo>
                      <a:pt x="108" y="34"/>
                    </a:lnTo>
                    <a:lnTo>
                      <a:pt x="108" y="36"/>
                    </a:lnTo>
                    <a:lnTo>
                      <a:pt x="108" y="36"/>
                    </a:lnTo>
                    <a:lnTo>
                      <a:pt x="107" y="36"/>
                    </a:lnTo>
                    <a:lnTo>
                      <a:pt x="104" y="36"/>
                    </a:lnTo>
                    <a:lnTo>
                      <a:pt x="104" y="36"/>
                    </a:lnTo>
                    <a:lnTo>
                      <a:pt x="103" y="36"/>
                    </a:lnTo>
                    <a:lnTo>
                      <a:pt x="100" y="37"/>
                    </a:lnTo>
                    <a:lnTo>
                      <a:pt x="100" y="37"/>
                    </a:lnTo>
                    <a:lnTo>
                      <a:pt x="101" y="38"/>
                    </a:lnTo>
                    <a:lnTo>
                      <a:pt x="103" y="39"/>
                    </a:lnTo>
                    <a:lnTo>
                      <a:pt x="103" y="39"/>
                    </a:lnTo>
                    <a:lnTo>
                      <a:pt x="105" y="42"/>
                    </a:lnTo>
                    <a:lnTo>
                      <a:pt x="107" y="42"/>
                    </a:lnTo>
                    <a:lnTo>
                      <a:pt x="105" y="45"/>
                    </a:lnTo>
                    <a:lnTo>
                      <a:pt x="105" y="45"/>
                    </a:lnTo>
                    <a:lnTo>
                      <a:pt x="104" y="45"/>
                    </a:lnTo>
                    <a:lnTo>
                      <a:pt x="103" y="45"/>
                    </a:lnTo>
                    <a:lnTo>
                      <a:pt x="100" y="42"/>
                    </a:lnTo>
                    <a:lnTo>
                      <a:pt x="100" y="42"/>
                    </a:lnTo>
                    <a:lnTo>
                      <a:pt x="97" y="42"/>
                    </a:lnTo>
                    <a:lnTo>
                      <a:pt x="96" y="43"/>
                    </a:lnTo>
                    <a:lnTo>
                      <a:pt x="96" y="47"/>
                    </a:lnTo>
                    <a:lnTo>
                      <a:pt x="96" y="47"/>
                    </a:lnTo>
                    <a:lnTo>
                      <a:pt x="96" y="53"/>
                    </a:lnTo>
                    <a:lnTo>
                      <a:pt x="96" y="55"/>
                    </a:lnTo>
                    <a:lnTo>
                      <a:pt x="97" y="57"/>
                    </a:lnTo>
                    <a:lnTo>
                      <a:pt x="97" y="57"/>
                    </a:lnTo>
                    <a:lnTo>
                      <a:pt x="100" y="61"/>
                    </a:lnTo>
                    <a:lnTo>
                      <a:pt x="103" y="63"/>
                    </a:lnTo>
                    <a:lnTo>
                      <a:pt x="103" y="63"/>
                    </a:lnTo>
                    <a:lnTo>
                      <a:pt x="108" y="63"/>
                    </a:lnTo>
                    <a:lnTo>
                      <a:pt x="111" y="63"/>
                    </a:lnTo>
                    <a:lnTo>
                      <a:pt x="112" y="65"/>
                    </a:lnTo>
                    <a:lnTo>
                      <a:pt x="112" y="65"/>
                    </a:lnTo>
                    <a:lnTo>
                      <a:pt x="115" y="66"/>
                    </a:lnTo>
                    <a:lnTo>
                      <a:pt x="115" y="67"/>
                    </a:lnTo>
                    <a:lnTo>
                      <a:pt x="112" y="70"/>
                    </a:lnTo>
                    <a:lnTo>
                      <a:pt x="112" y="70"/>
                    </a:lnTo>
                    <a:lnTo>
                      <a:pt x="111" y="71"/>
                    </a:lnTo>
                    <a:lnTo>
                      <a:pt x="109" y="70"/>
                    </a:lnTo>
                    <a:lnTo>
                      <a:pt x="109" y="70"/>
                    </a:lnTo>
                    <a:lnTo>
                      <a:pt x="107" y="69"/>
                    </a:lnTo>
                    <a:lnTo>
                      <a:pt x="105" y="67"/>
                    </a:lnTo>
                    <a:lnTo>
                      <a:pt x="105" y="67"/>
                    </a:lnTo>
                    <a:lnTo>
                      <a:pt x="103" y="67"/>
                    </a:lnTo>
                    <a:lnTo>
                      <a:pt x="101" y="67"/>
                    </a:lnTo>
                    <a:lnTo>
                      <a:pt x="101" y="67"/>
                    </a:lnTo>
                    <a:lnTo>
                      <a:pt x="99" y="65"/>
                    </a:lnTo>
                    <a:lnTo>
                      <a:pt x="99" y="65"/>
                    </a:lnTo>
                    <a:lnTo>
                      <a:pt x="96" y="65"/>
                    </a:lnTo>
                    <a:lnTo>
                      <a:pt x="95" y="66"/>
                    </a:lnTo>
                    <a:lnTo>
                      <a:pt x="95" y="66"/>
                    </a:lnTo>
                    <a:lnTo>
                      <a:pt x="92" y="66"/>
                    </a:lnTo>
                    <a:lnTo>
                      <a:pt x="90" y="65"/>
                    </a:lnTo>
                    <a:lnTo>
                      <a:pt x="90" y="65"/>
                    </a:lnTo>
                    <a:lnTo>
                      <a:pt x="87" y="66"/>
                    </a:lnTo>
                    <a:lnTo>
                      <a:pt x="86" y="67"/>
                    </a:lnTo>
                    <a:lnTo>
                      <a:pt x="83" y="69"/>
                    </a:lnTo>
                    <a:lnTo>
                      <a:pt x="80" y="67"/>
                    </a:lnTo>
                    <a:lnTo>
                      <a:pt x="80" y="67"/>
                    </a:lnTo>
                    <a:lnTo>
                      <a:pt x="78" y="66"/>
                    </a:lnTo>
                    <a:lnTo>
                      <a:pt x="76" y="66"/>
                    </a:lnTo>
                    <a:lnTo>
                      <a:pt x="76" y="69"/>
                    </a:lnTo>
                    <a:lnTo>
                      <a:pt x="76" y="69"/>
                    </a:lnTo>
                    <a:lnTo>
                      <a:pt x="80" y="74"/>
                    </a:lnTo>
                    <a:lnTo>
                      <a:pt x="80" y="74"/>
                    </a:lnTo>
                    <a:lnTo>
                      <a:pt x="82" y="78"/>
                    </a:lnTo>
                    <a:lnTo>
                      <a:pt x="82" y="78"/>
                    </a:lnTo>
                    <a:lnTo>
                      <a:pt x="83" y="79"/>
                    </a:lnTo>
                    <a:lnTo>
                      <a:pt x="83" y="79"/>
                    </a:lnTo>
                    <a:lnTo>
                      <a:pt x="84" y="80"/>
                    </a:lnTo>
                    <a:lnTo>
                      <a:pt x="84" y="82"/>
                    </a:lnTo>
                    <a:lnTo>
                      <a:pt x="84" y="82"/>
                    </a:lnTo>
                    <a:lnTo>
                      <a:pt x="86" y="83"/>
                    </a:lnTo>
                    <a:lnTo>
                      <a:pt x="87" y="83"/>
                    </a:lnTo>
                    <a:lnTo>
                      <a:pt x="87" y="83"/>
                    </a:lnTo>
                    <a:lnTo>
                      <a:pt x="87" y="86"/>
                    </a:lnTo>
                    <a:lnTo>
                      <a:pt x="86" y="87"/>
                    </a:lnTo>
                    <a:lnTo>
                      <a:pt x="86" y="87"/>
                    </a:lnTo>
                    <a:lnTo>
                      <a:pt x="86" y="90"/>
                    </a:lnTo>
                    <a:lnTo>
                      <a:pt x="84" y="94"/>
                    </a:lnTo>
                    <a:lnTo>
                      <a:pt x="84" y="94"/>
                    </a:lnTo>
                    <a:lnTo>
                      <a:pt x="80" y="95"/>
                    </a:lnTo>
                    <a:lnTo>
                      <a:pt x="80" y="95"/>
                    </a:lnTo>
                    <a:lnTo>
                      <a:pt x="79" y="94"/>
                    </a:lnTo>
                    <a:lnTo>
                      <a:pt x="78" y="92"/>
                    </a:lnTo>
                    <a:lnTo>
                      <a:pt x="78" y="92"/>
                    </a:lnTo>
                    <a:lnTo>
                      <a:pt x="75" y="91"/>
                    </a:lnTo>
                    <a:lnTo>
                      <a:pt x="72" y="91"/>
                    </a:lnTo>
                    <a:lnTo>
                      <a:pt x="72" y="91"/>
                    </a:lnTo>
                    <a:lnTo>
                      <a:pt x="71" y="91"/>
                    </a:lnTo>
                    <a:lnTo>
                      <a:pt x="70" y="92"/>
                    </a:lnTo>
                    <a:lnTo>
                      <a:pt x="72" y="96"/>
                    </a:lnTo>
                    <a:lnTo>
                      <a:pt x="72" y="96"/>
                    </a:lnTo>
                    <a:lnTo>
                      <a:pt x="75" y="102"/>
                    </a:lnTo>
                    <a:lnTo>
                      <a:pt x="75" y="102"/>
                    </a:lnTo>
                    <a:lnTo>
                      <a:pt x="75" y="103"/>
                    </a:lnTo>
                    <a:lnTo>
                      <a:pt x="76" y="104"/>
                    </a:lnTo>
                    <a:lnTo>
                      <a:pt x="76" y="104"/>
                    </a:lnTo>
                    <a:lnTo>
                      <a:pt x="76" y="104"/>
                    </a:lnTo>
                    <a:lnTo>
                      <a:pt x="78" y="102"/>
                    </a:lnTo>
                    <a:lnTo>
                      <a:pt x="78" y="100"/>
                    </a:lnTo>
                    <a:lnTo>
                      <a:pt x="78" y="100"/>
                    </a:lnTo>
                    <a:lnTo>
                      <a:pt x="79" y="100"/>
                    </a:lnTo>
                    <a:lnTo>
                      <a:pt x="80" y="102"/>
                    </a:lnTo>
                    <a:lnTo>
                      <a:pt x="82" y="106"/>
                    </a:lnTo>
                    <a:lnTo>
                      <a:pt x="82" y="106"/>
                    </a:lnTo>
                    <a:lnTo>
                      <a:pt x="84" y="108"/>
                    </a:lnTo>
                    <a:lnTo>
                      <a:pt x="84" y="108"/>
                    </a:lnTo>
                    <a:lnTo>
                      <a:pt x="87" y="111"/>
                    </a:lnTo>
                    <a:lnTo>
                      <a:pt x="90" y="112"/>
                    </a:lnTo>
                    <a:lnTo>
                      <a:pt x="90" y="112"/>
                    </a:lnTo>
                    <a:lnTo>
                      <a:pt x="91" y="114"/>
                    </a:lnTo>
                    <a:lnTo>
                      <a:pt x="92" y="115"/>
                    </a:lnTo>
                    <a:lnTo>
                      <a:pt x="92" y="115"/>
                    </a:lnTo>
                    <a:lnTo>
                      <a:pt x="92" y="118"/>
                    </a:lnTo>
                    <a:lnTo>
                      <a:pt x="92" y="119"/>
                    </a:lnTo>
                    <a:lnTo>
                      <a:pt x="92" y="119"/>
                    </a:lnTo>
                    <a:lnTo>
                      <a:pt x="96" y="123"/>
                    </a:lnTo>
                    <a:lnTo>
                      <a:pt x="96" y="123"/>
                    </a:lnTo>
                    <a:lnTo>
                      <a:pt x="97" y="127"/>
                    </a:lnTo>
                    <a:lnTo>
                      <a:pt x="99" y="131"/>
                    </a:lnTo>
                    <a:lnTo>
                      <a:pt x="99" y="131"/>
                    </a:lnTo>
                    <a:lnTo>
                      <a:pt x="95" y="125"/>
                    </a:lnTo>
                    <a:lnTo>
                      <a:pt x="90" y="121"/>
                    </a:lnTo>
                    <a:lnTo>
                      <a:pt x="90" y="121"/>
                    </a:lnTo>
                    <a:lnTo>
                      <a:pt x="87" y="120"/>
                    </a:lnTo>
                    <a:lnTo>
                      <a:pt x="84" y="120"/>
                    </a:lnTo>
                    <a:lnTo>
                      <a:pt x="84" y="120"/>
                    </a:lnTo>
                    <a:lnTo>
                      <a:pt x="83" y="120"/>
                    </a:lnTo>
                    <a:lnTo>
                      <a:pt x="83" y="120"/>
                    </a:lnTo>
                    <a:lnTo>
                      <a:pt x="82" y="119"/>
                    </a:lnTo>
                    <a:lnTo>
                      <a:pt x="79" y="118"/>
                    </a:lnTo>
                    <a:lnTo>
                      <a:pt x="79" y="118"/>
                    </a:lnTo>
                    <a:lnTo>
                      <a:pt x="78" y="116"/>
                    </a:lnTo>
                    <a:lnTo>
                      <a:pt x="78" y="118"/>
                    </a:lnTo>
                    <a:lnTo>
                      <a:pt x="76" y="118"/>
                    </a:lnTo>
                    <a:lnTo>
                      <a:pt x="76" y="118"/>
                    </a:lnTo>
                    <a:lnTo>
                      <a:pt x="78" y="119"/>
                    </a:lnTo>
                    <a:lnTo>
                      <a:pt x="79" y="120"/>
                    </a:lnTo>
                    <a:lnTo>
                      <a:pt x="82" y="123"/>
                    </a:lnTo>
                    <a:lnTo>
                      <a:pt x="82" y="123"/>
                    </a:lnTo>
                    <a:lnTo>
                      <a:pt x="86" y="125"/>
                    </a:lnTo>
                    <a:lnTo>
                      <a:pt x="87" y="128"/>
                    </a:lnTo>
                    <a:lnTo>
                      <a:pt x="87" y="129"/>
                    </a:lnTo>
                    <a:lnTo>
                      <a:pt x="87" y="129"/>
                    </a:lnTo>
                    <a:lnTo>
                      <a:pt x="83" y="128"/>
                    </a:lnTo>
                    <a:lnTo>
                      <a:pt x="80" y="125"/>
                    </a:lnTo>
                    <a:lnTo>
                      <a:pt x="80" y="125"/>
                    </a:lnTo>
                    <a:lnTo>
                      <a:pt x="75" y="121"/>
                    </a:lnTo>
                    <a:lnTo>
                      <a:pt x="75" y="121"/>
                    </a:lnTo>
                    <a:lnTo>
                      <a:pt x="74" y="121"/>
                    </a:lnTo>
                    <a:lnTo>
                      <a:pt x="72" y="121"/>
                    </a:lnTo>
                    <a:lnTo>
                      <a:pt x="72" y="121"/>
                    </a:lnTo>
                    <a:lnTo>
                      <a:pt x="71" y="124"/>
                    </a:lnTo>
                    <a:lnTo>
                      <a:pt x="70" y="124"/>
                    </a:lnTo>
                    <a:lnTo>
                      <a:pt x="68" y="123"/>
                    </a:lnTo>
                    <a:lnTo>
                      <a:pt x="68" y="123"/>
                    </a:lnTo>
                    <a:lnTo>
                      <a:pt x="68" y="124"/>
                    </a:lnTo>
                    <a:lnTo>
                      <a:pt x="68" y="125"/>
                    </a:lnTo>
                    <a:lnTo>
                      <a:pt x="70" y="127"/>
                    </a:lnTo>
                    <a:lnTo>
                      <a:pt x="70" y="127"/>
                    </a:lnTo>
                    <a:lnTo>
                      <a:pt x="68" y="128"/>
                    </a:lnTo>
                    <a:lnTo>
                      <a:pt x="67" y="129"/>
                    </a:lnTo>
                    <a:lnTo>
                      <a:pt x="67" y="129"/>
                    </a:lnTo>
                    <a:lnTo>
                      <a:pt x="66" y="128"/>
                    </a:lnTo>
                    <a:lnTo>
                      <a:pt x="64" y="125"/>
                    </a:lnTo>
                    <a:lnTo>
                      <a:pt x="64" y="124"/>
                    </a:lnTo>
                    <a:lnTo>
                      <a:pt x="64" y="121"/>
                    </a:lnTo>
                    <a:lnTo>
                      <a:pt x="64" y="121"/>
                    </a:lnTo>
                    <a:lnTo>
                      <a:pt x="63" y="120"/>
                    </a:lnTo>
                    <a:lnTo>
                      <a:pt x="60" y="120"/>
                    </a:lnTo>
                    <a:lnTo>
                      <a:pt x="56" y="120"/>
                    </a:lnTo>
                    <a:lnTo>
                      <a:pt x="56" y="120"/>
                    </a:lnTo>
                    <a:lnTo>
                      <a:pt x="55" y="121"/>
                    </a:lnTo>
                    <a:lnTo>
                      <a:pt x="55" y="123"/>
                    </a:lnTo>
                    <a:lnTo>
                      <a:pt x="55" y="125"/>
                    </a:lnTo>
                    <a:lnTo>
                      <a:pt x="55" y="125"/>
                    </a:lnTo>
                    <a:lnTo>
                      <a:pt x="55" y="128"/>
                    </a:lnTo>
                    <a:lnTo>
                      <a:pt x="55" y="129"/>
                    </a:lnTo>
                    <a:lnTo>
                      <a:pt x="55" y="129"/>
                    </a:lnTo>
                    <a:lnTo>
                      <a:pt x="58" y="131"/>
                    </a:lnTo>
                    <a:lnTo>
                      <a:pt x="58" y="131"/>
                    </a:lnTo>
                    <a:lnTo>
                      <a:pt x="59" y="132"/>
                    </a:lnTo>
                    <a:lnTo>
                      <a:pt x="59" y="135"/>
                    </a:lnTo>
                    <a:lnTo>
                      <a:pt x="59" y="135"/>
                    </a:lnTo>
                    <a:lnTo>
                      <a:pt x="58" y="139"/>
                    </a:lnTo>
                    <a:lnTo>
                      <a:pt x="55" y="141"/>
                    </a:lnTo>
                    <a:lnTo>
                      <a:pt x="54" y="141"/>
                    </a:lnTo>
                    <a:lnTo>
                      <a:pt x="54" y="141"/>
                    </a:lnTo>
                    <a:lnTo>
                      <a:pt x="54" y="139"/>
                    </a:lnTo>
                    <a:lnTo>
                      <a:pt x="54" y="139"/>
                    </a:lnTo>
                    <a:lnTo>
                      <a:pt x="52" y="135"/>
                    </a:lnTo>
                    <a:lnTo>
                      <a:pt x="52" y="135"/>
                    </a:lnTo>
                    <a:lnTo>
                      <a:pt x="52" y="129"/>
                    </a:lnTo>
                    <a:lnTo>
                      <a:pt x="52" y="129"/>
                    </a:lnTo>
                    <a:lnTo>
                      <a:pt x="51" y="128"/>
                    </a:lnTo>
                    <a:lnTo>
                      <a:pt x="50" y="127"/>
                    </a:lnTo>
                    <a:lnTo>
                      <a:pt x="46" y="127"/>
                    </a:lnTo>
                    <a:lnTo>
                      <a:pt x="46" y="127"/>
                    </a:lnTo>
                    <a:lnTo>
                      <a:pt x="42" y="128"/>
                    </a:lnTo>
                    <a:lnTo>
                      <a:pt x="40" y="132"/>
                    </a:lnTo>
                    <a:lnTo>
                      <a:pt x="40" y="132"/>
                    </a:lnTo>
                    <a:lnTo>
                      <a:pt x="40" y="135"/>
                    </a:lnTo>
                    <a:lnTo>
                      <a:pt x="40" y="135"/>
                    </a:lnTo>
                    <a:lnTo>
                      <a:pt x="40" y="137"/>
                    </a:lnTo>
                    <a:lnTo>
                      <a:pt x="40" y="141"/>
                    </a:lnTo>
                    <a:lnTo>
                      <a:pt x="40" y="141"/>
                    </a:lnTo>
                    <a:lnTo>
                      <a:pt x="42" y="145"/>
                    </a:lnTo>
                    <a:lnTo>
                      <a:pt x="43" y="147"/>
                    </a:lnTo>
                    <a:lnTo>
                      <a:pt x="44" y="147"/>
                    </a:lnTo>
                    <a:lnTo>
                      <a:pt x="44" y="147"/>
                    </a:lnTo>
                    <a:lnTo>
                      <a:pt x="47" y="148"/>
                    </a:lnTo>
                    <a:lnTo>
                      <a:pt x="50" y="148"/>
                    </a:lnTo>
                    <a:lnTo>
                      <a:pt x="50" y="148"/>
                    </a:lnTo>
                    <a:lnTo>
                      <a:pt x="51" y="151"/>
                    </a:lnTo>
                    <a:lnTo>
                      <a:pt x="51" y="152"/>
                    </a:lnTo>
                    <a:lnTo>
                      <a:pt x="51" y="152"/>
                    </a:lnTo>
                    <a:lnTo>
                      <a:pt x="50" y="153"/>
                    </a:lnTo>
                    <a:lnTo>
                      <a:pt x="48" y="153"/>
                    </a:lnTo>
                    <a:lnTo>
                      <a:pt x="44" y="152"/>
                    </a:lnTo>
                    <a:lnTo>
                      <a:pt x="44" y="152"/>
                    </a:lnTo>
                    <a:lnTo>
                      <a:pt x="43" y="153"/>
                    </a:lnTo>
                    <a:lnTo>
                      <a:pt x="42" y="153"/>
                    </a:lnTo>
                    <a:lnTo>
                      <a:pt x="40" y="157"/>
                    </a:lnTo>
                    <a:lnTo>
                      <a:pt x="40" y="157"/>
                    </a:lnTo>
                    <a:lnTo>
                      <a:pt x="40" y="161"/>
                    </a:lnTo>
                    <a:lnTo>
                      <a:pt x="40" y="161"/>
                    </a:lnTo>
                    <a:lnTo>
                      <a:pt x="40" y="162"/>
                    </a:lnTo>
                    <a:lnTo>
                      <a:pt x="43" y="164"/>
                    </a:lnTo>
                    <a:lnTo>
                      <a:pt x="43" y="164"/>
                    </a:lnTo>
                    <a:lnTo>
                      <a:pt x="44" y="165"/>
                    </a:lnTo>
                    <a:lnTo>
                      <a:pt x="44" y="166"/>
                    </a:lnTo>
                    <a:lnTo>
                      <a:pt x="44" y="169"/>
                    </a:lnTo>
                    <a:lnTo>
                      <a:pt x="46" y="170"/>
                    </a:lnTo>
                    <a:lnTo>
                      <a:pt x="46" y="170"/>
                    </a:lnTo>
                    <a:lnTo>
                      <a:pt x="47" y="170"/>
                    </a:lnTo>
                    <a:lnTo>
                      <a:pt x="48" y="170"/>
                    </a:lnTo>
                    <a:lnTo>
                      <a:pt x="48" y="170"/>
                    </a:lnTo>
                    <a:lnTo>
                      <a:pt x="50" y="173"/>
                    </a:lnTo>
                    <a:lnTo>
                      <a:pt x="50" y="176"/>
                    </a:lnTo>
                    <a:lnTo>
                      <a:pt x="50" y="176"/>
                    </a:lnTo>
                    <a:lnTo>
                      <a:pt x="51" y="176"/>
                    </a:lnTo>
                    <a:lnTo>
                      <a:pt x="54" y="177"/>
                    </a:lnTo>
                    <a:lnTo>
                      <a:pt x="54" y="177"/>
                    </a:lnTo>
                    <a:lnTo>
                      <a:pt x="55" y="176"/>
                    </a:lnTo>
                    <a:lnTo>
                      <a:pt x="58" y="174"/>
                    </a:lnTo>
                    <a:lnTo>
                      <a:pt x="58" y="174"/>
                    </a:lnTo>
                    <a:lnTo>
                      <a:pt x="62" y="176"/>
                    </a:lnTo>
                    <a:lnTo>
                      <a:pt x="62" y="176"/>
                    </a:lnTo>
                    <a:lnTo>
                      <a:pt x="64" y="177"/>
                    </a:lnTo>
                    <a:lnTo>
                      <a:pt x="64" y="180"/>
                    </a:lnTo>
                    <a:lnTo>
                      <a:pt x="64" y="180"/>
                    </a:lnTo>
                    <a:lnTo>
                      <a:pt x="58" y="180"/>
                    </a:lnTo>
                    <a:lnTo>
                      <a:pt x="58" y="180"/>
                    </a:lnTo>
                    <a:lnTo>
                      <a:pt x="54" y="181"/>
                    </a:lnTo>
                    <a:lnTo>
                      <a:pt x="54" y="181"/>
                    </a:lnTo>
                    <a:lnTo>
                      <a:pt x="54" y="182"/>
                    </a:lnTo>
                    <a:lnTo>
                      <a:pt x="52" y="182"/>
                    </a:lnTo>
                    <a:lnTo>
                      <a:pt x="52" y="182"/>
                    </a:lnTo>
                    <a:lnTo>
                      <a:pt x="50" y="181"/>
                    </a:lnTo>
                    <a:lnTo>
                      <a:pt x="48" y="178"/>
                    </a:lnTo>
                    <a:lnTo>
                      <a:pt x="48" y="178"/>
                    </a:lnTo>
                    <a:lnTo>
                      <a:pt x="43" y="176"/>
                    </a:lnTo>
                    <a:lnTo>
                      <a:pt x="43" y="176"/>
                    </a:lnTo>
                    <a:lnTo>
                      <a:pt x="40" y="173"/>
                    </a:lnTo>
                    <a:lnTo>
                      <a:pt x="40" y="173"/>
                    </a:lnTo>
                    <a:lnTo>
                      <a:pt x="39" y="173"/>
                    </a:lnTo>
                    <a:lnTo>
                      <a:pt x="38" y="176"/>
                    </a:lnTo>
                    <a:lnTo>
                      <a:pt x="36" y="181"/>
                    </a:lnTo>
                    <a:lnTo>
                      <a:pt x="36" y="181"/>
                    </a:lnTo>
                    <a:lnTo>
                      <a:pt x="35" y="185"/>
                    </a:lnTo>
                    <a:lnTo>
                      <a:pt x="34" y="189"/>
                    </a:lnTo>
                    <a:lnTo>
                      <a:pt x="34" y="189"/>
                    </a:lnTo>
                    <a:lnTo>
                      <a:pt x="36" y="193"/>
                    </a:lnTo>
                    <a:lnTo>
                      <a:pt x="36" y="193"/>
                    </a:lnTo>
                    <a:lnTo>
                      <a:pt x="38" y="196"/>
                    </a:lnTo>
                    <a:lnTo>
                      <a:pt x="38" y="198"/>
                    </a:lnTo>
                    <a:lnTo>
                      <a:pt x="38" y="198"/>
                    </a:lnTo>
                    <a:lnTo>
                      <a:pt x="39" y="201"/>
                    </a:lnTo>
                    <a:lnTo>
                      <a:pt x="39" y="201"/>
                    </a:lnTo>
                    <a:lnTo>
                      <a:pt x="39" y="206"/>
                    </a:lnTo>
                    <a:lnTo>
                      <a:pt x="39" y="207"/>
                    </a:lnTo>
                    <a:lnTo>
                      <a:pt x="42" y="209"/>
                    </a:lnTo>
                    <a:lnTo>
                      <a:pt x="42" y="209"/>
                    </a:lnTo>
                    <a:lnTo>
                      <a:pt x="44" y="209"/>
                    </a:lnTo>
                    <a:lnTo>
                      <a:pt x="46" y="207"/>
                    </a:lnTo>
                    <a:lnTo>
                      <a:pt x="50" y="203"/>
                    </a:lnTo>
                    <a:lnTo>
                      <a:pt x="50" y="203"/>
                    </a:lnTo>
                    <a:lnTo>
                      <a:pt x="55" y="200"/>
                    </a:lnTo>
                    <a:lnTo>
                      <a:pt x="55" y="200"/>
                    </a:lnTo>
                    <a:lnTo>
                      <a:pt x="56" y="200"/>
                    </a:lnTo>
                    <a:lnTo>
                      <a:pt x="56" y="200"/>
                    </a:lnTo>
                    <a:lnTo>
                      <a:pt x="56" y="200"/>
                    </a:lnTo>
                    <a:lnTo>
                      <a:pt x="58" y="203"/>
                    </a:lnTo>
                    <a:lnTo>
                      <a:pt x="58" y="205"/>
                    </a:lnTo>
                    <a:lnTo>
                      <a:pt x="58" y="206"/>
                    </a:lnTo>
                    <a:lnTo>
                      <a:pt x="58" y="206"/>
                    </a:lnTo>
                    <a:lnTo>
                      <a:pt x="59" y="206"/>
                    </a:lnTo>
                    <a:lnTo>
                      <a:pt x="60" y="206"/>
                    </a:lnTo>
                    <a:lnTo>
                      <a:pt x="60" y="206"/>
                    </a:lnTo>
                    <a:lnTo>
                      <a:pt x="63" y="203"/>
                    </a:lnTo>
                    <a:lnTo>
                      <a:pt x="64" y="202"/>
                    </a:lnTo>
                    <a:lnTo>
                      <a:pt x="64" y="202"/>
                    </a:lnTo>
                    <a:lnTo>
                      <a:pt x="66" y="200"/>
                    </a:lnTo>
                    <a:lnTo>
                      <a:pt x="67" y="200"/>
                    </a:lnTo>
                    <a:lnTo>
                      <a:pt x="68" y="201"/>
                    </a:lnTo>
                    <a:lnTo>
                      <a:pt x="68" y="203"/>
                    </a:lnTo>
                    <a:lnTo>
                      <a:pt x="68" y="203"/>
                    </a:lnTo>
                    <a:lnTo>
                      <a:pt x="68" y="205"/>
                    </a:lnTo>
                    <a:lnTo>
                      <a:pt x="67" y="206"/>
                    </a:lnTo>
                    <a:lnTo>
                      <a:pt x="63" y="207"/>
                    </a:lnTo>
                    <a:lnTo>
                      <a:pt x="63" y="207"/>
                    </a:lnTo>
                    <a:lnTo>
                      <a:pt x="59" y="209"/>
                    </a:lnTo>
                    <a:lnTo>
                      <a:pt x="54" y="209"/>
                    </a:lnTo>
                    <a:lnTo>
                      <a:pt x="54" y="209"/>
                    </a:lnTo>
                    <a:lnTo>
                      <a:pt x="51" y="210"/>
                    </a:lnTo>
                    <a:lnTo>
                      <a:pt x="48" y="213"/>
                    </a:lnTo>
                    <a:lnTo>
                      <a:pt x="48" y="213"/>
                    </a:lnTo>
                    <a:lnTo>
                      <a:pt x="47" y="215"/>
                    </a:lnTo>
                    <a:lnTo>
                      <a:pt x="47" y="217"/>
                    </a:lnTo>
                    <a:lnTo>
                      <a:pt x="51" y="217"/>
                    </a:lnTo>
                    <a:lnTo>
                      <a:pt x="51" y="217"/>
                    </a:lnTo>
                    <a:lnTo>
                      <a:pt x="55" y="218"/>
                    </a:lnTo>
                    <a:lnTo>
                      <a:pt x="58" y="218"/>
                    </a:lnTo>
                    <a:lnTo>
                      <a:pt x="58" y="218"/>
                    </a:lnTo>
                    <a:lnTo>
                      <a:pt x="63" y="215"/>
                    </a:lnTo>
                    <a:lnTo>
                      <a:pt x="63" y="215"/>
                    </a:lnTo>
                    <a:lnTo>
                      <a:pt x="64" y="214"/>
                    </a:lnTo>
                    <a:lnTo>
                      <a:pt x="67" y="214"/>
                    </a:lnTo>
                    <a:lnTo>
                      <a:pt x="67" y="214"/>
                    </a:lnTo>
                    <a:lnTo>
                      <a:pt x="68" y="215"/>
                    </a:lnTo>
                    <a:lnTo>
                      <a:pt x="67" y="217"/>
                    </a:lnTo>
                    <a:lnTo>
                      <a:pt x="66" y="219"/>
                    </a:lnTo>
                    <a:lnTo>
                      <a:pt x="66" y="219"/>
                    </a:lnTo>
                    <a:lnTo>
                      <a:pt x="66" y="221"/>
                    </a:lnTo>
                    <a:lnTo>
                      <a:pt x="67" y="222"/>
                    </a:lnTo>
                    <a:lnTo>
                      <a:pt x="70" y="225"/>
                    </a:lnTo>
                    <a:lnTo>
                      <a:pt x="70" y="225"/>
                    </a:lnTo>
                    <a:lnTo>
                      <a:pt x="71" y="227"/>
                    </a:lnTo>
                    <a:lnTo>
                      <a:pt x="72" y="227"/>
                    </a:lnTo>
                    <a:lnTo>
                      <a:pt x="71" y="229"/>
                    </a:lnTo>
                    <a:lnTo>
                      <a:pt x="71" y="229"/>
                    </a:lnTo>
                    <a:lnTo>
                      <a:pt x="67" y="226"/>
                    </a:lnTo>
                    <a:lnTo>
                      <a:pt x="67" y="226"/>
                    </a:lnTo>
                    <a:lnTo>
                      <a:pt x="62" y="223"/>
                    </a:lnTo>
                    <a:lnTo>
                      <a:pt x="62" y="223"/>
                    </a:lnTo>
                    <a:lnTo>
                      <a:pt x="59" y="222"/>
                    </a:lnTo>
                    <a:lnTo>
                      <a:pt x="56" y="223"/>
                    </a:lnTo>
                    <a:lnTo>
                      <a:pt x="56" y="223"/>
                    </a:lnTo>
                    <a:lnTo>
                      <a:pt x="55" y="225"/>
                    </a:lnTo>
                    <a:lnTo>
                      <a:pt x="55" y="227"/>
                    </a:lnTo>
                    <a:lnTo>
                      <a:pt x="55" y="227"/>
                    </a:lnTo>
                    <a:lnTo>
                      <a:pt x="55" y="230"/>
                    </a:lnTo>
                    <a:lnTo>
                      <a:pt x="54" y="233"/>
                    </a:lnTo>
                    <a:lnTo>
                      <a:pt x="54" y="233"/>
                    </a:lnTo>
                    <a:lnTo>
                      <a:pt x="51" y="235"/>
                    </a:lnTo>
                    <a:lnTo>
                      <a:pt x="51" y="237"/>
                    </a:lnTo>
                    <a:lnTo>
                      <a:pt x="50" y="238"/>
                    </a:lnTo>
                    <a:lnTo>
                      <a:pt x="50" y="238"/>
                    </a:lnTo>
                    <a:lnTo>
                      <a:pt x="51" y="239"/>
                    </a:lnTo>
                    <a:lnTo>
                      <a:pt x="51" y="239"/>
                    </a:lnTo>
                    <a:lnTo>
                      <a:pt x="54" y="241"/>
                    </a:lnTo>
                    <a:lnTo>
                      <a:pt x="54" y="241"/>
                    </a:lnTo>
                    <a:lnTo>
                      <a:pt x="56" y="242"/>
                    </a:lnTo>
                    <a:lnTo>
                      <a:pt x="59" y="243"/>
                    </a:lnTo>
                    <a:lnTo>
                      <a:pt x="59" y="243"/>
                    </a:lnTo>
                    <a:lnTo>
                      <a:pt x="60" y="244"/>
                    </a:lnTo>
                    <a:lnTo>
                      <a:pt x="62" y="246"/>
                    </a:lnTo>
                    <a:lnTo>
                      <a:pt x="67" y="246"/>
                    </a:lnTo>
                    <a:lnTo>
                      <a:pt x="67" y="246"/>
                    </a:lnTo>
                    <a:lnTo>
                      <a:pt x="70" y="246"/>
                    </a:lnTo>
                    <a:lnTo>
                      <a:pt x="70" y="247"/>
                    </a:lnTo>
                    <a:lnTo>
                      <a:pt x="71" y="247"/>
                    </a:lnTo>
                    <a:lnTo>
                      <a:pt x="71" y="247"/>
                    </a:lnTo>
                    <a:lnTo>
                      <a:pt x="63" y="247"/>
                    </a:lnTo>
                    <a:lnTo>
                      <a:pt x="63" y="247"/>
                    </a:lnTo>
                    <a:lnTo>
                      <a:pt x="60" y="247"/>
                    </a:lnTo>
                    <a:lnTo>
                      <a:pt x="56" y="244"/>
                    </a:lnTo>
                    <a:lnTo>
                      <a:pt x="56" y="244"/>
                    </a:lnTo>
                    <a:lnTo>
                      <a:pt x="51" y="244"/>
                    </a:lnTo>
                    <a:lnTo>
                      <a:pt x="46" y="246"/>
                    </a:lnTo>
                    <a:lnTo>
                      <a:pt x="42" y="250"/>
                    </a:lnTo>
                    <a:lnTo>
                      <a:pt x="40" y="252"/>
                    </a:lnTo>
                    <a:lnTo>
                      <a:pt x="40" y="255"/>
                    </a:lnTo>
                    <a:lnTo>
                      <a:pt x="40" y="255"/>
                    </a:lnTo>
                    <a:lnTo>
                      <a:pt x="46" y="256"/>
                    </a:lnTo>
                    <a:lnTo>
                      <a:pt x="46" y="256"/>
                    </a:lnTo>
                    <a:lnTo>
                      <a:pt x="48" y="256"/>
                    </a:lnTo>
                    <a:lnTo>
                      <a:pt x="50" y="256"/>
                    </a:lnTo>
                    <a:lnTo>
                      <a:pt x="50" y="256"/>
                    </a:lnTo>
                    <a:lnTo>
                      <a:pt x="50" y="259"/>
                    </a:lnTo>
                    <a:lnTo>
                      <a:pt x="50" y="262"/>
                    </a:lnTo>
                    <a:lnTo>
                      <a:pt x="50" y="262"/>
                    </a:lnTo>
                    <a:lnTo>
                      <a:pt x="52" y="264"/>
                    </a:lnTo>
                    <a:lnTo>
                      <a:pt x="56" y="264"/>
                    </a:lnTo>
                    <a:lnTo>
                      <a:pt x="59" y="264"/>
                    </a:lnTo>
                    <a:lnTo>
                      <a:pt x="62" y="266"/>
                    </a:lnTo>
                    <a:lnTo>
                      <a:pt x="62" y="266"/>
                    </a:lnTo>
                    <a:lnTo>
                      <a:pt x="55" y="267"/>
                    </a:lnTo>
                    <a:lnTo>
                      <a:pt x="55" y="267"/>
                    </a:lnTo>
                    <a:lnTo>
                      <a:pt x="51" y="267"/>
                    </a:lnTo>
                    <a:lnTo>
                      <a:pt x="48" y="266"/>
                    </a:lnTo>
                    <a:lnTo>
                      <a:pt x="48" y="266"/>
                    </a:lnTo>
                    <a:lnTo>
                      <a:pt x="44" y="262"/>
                    </a:lnTo>
                    <a:lnTo>
                      <a:pt x="40" y="262"/>
                    </a:lnTo>
                    <a:lnTo>
                      <a:pt x="40" y="262"/>
                    </a:lnTo>
                    <a:lnTo>
                      <a:pt x="38" y="263"/>
                    </a:lnTo>
                    <a:lnTo>
                      <a:pt x="35" y="266"/>
                    </a:lnTo>
                    <a:lnTo>
                      <a:pt x="34" y="268"/>
                    </a:lnTo>
                    <a:lnTo>
                      <a:pt x="34" y="271"/>
                    </a:lnTo>
                    <a:lnTo>
                      <a:pt x="34" y="271"/>
                    </a:lnTo>
                    <a:lnTo>
                      <a:pt x="32" y="275"/>
                    </a:lnTo>
                    <a:lnTo>
                      <a:pt x="32" y="275"/>
                    </a:lnTo>
                    <a:lnTo>
                      <a:pt x="31" y="278"/>
                    </a:lnTo>
                    <a:lnTo>
                      <a:pt x="31" y="278"/>
                    </a:lnTo>
                    <a:lnTo>
                      <a:pt x="31" y="279"/>
                    </a:lnTo>
                    <a:lnTo>
                      <a:pt x="34" y="280"/>
                    </a:lnTo>
                    <a:lnTo>
                      <a:pt x="38" y="280"/>
                    </a:lnTo>
                    <a:lnTo>
                      <a:pt x="38" y="280"/>
                    </a:lnTo>
                    <a:lnTo>
                      <a:pt x="40" y="280"/>
                    </a:lnTo>
                    <a:lnTo>
                      <a:pt x="42" y="283"/>
                    </a:lnTo>
                    <a:lnTo>
                      <a:pt x="42" y="283"/>
                    </a:lnTo>
                    <a:lnTo>
                      <a:pt x="42" y="285"/>
                    </a:lnTo>
                    <a:lnTo>
                      <a:pt x="43" y="285"/>
                    </a:lnTo>
                    <a:lnTo>
                      <a:pt x="46" y="285"/>
                    </a:lnTo>
                    <a:lnTo>
                      <a:pt x="46" y="285"/>
                    </a:lnTo>
                    <a:lnTo>
                      <a:pt x="47" y="284"/>
                    </a:lnTo>
                    <a:lnTo>
                      <a:pt x="48" y="284"/>
                    </a:lnTo>
                    <a:lnTo>
                      <a:pt x="48" y="284"/>
                    </a:lnTo>
                    <a:lnTo>
                      <a:pt x="48" y="285"/>
                    </a:lnTo>
                    <a:lnTo>
                      <a:pt x="46" y="287"/>
                    </a:lnTo>
                    <a:lnTo>
                      <a:pt x="42" y="287"/>
                    </a:lnTo>
                    <a:lnTo>
                      <a:pt x="42" y="287"/>
                    </a:lnTo>
                    <a:lnTo>
                      <a:pt x="38" y="287"/>
                    </a:lnTo>
                    <a:lnTo>
                      <a:pt x="36" y="288"/>
                    </a:lnTo>
                    <a:lnTo>
                      <a:pt x="36" y="288"/>
                    </a:lnTo>
                    <a:lnTo>
                      <a:pt x="34" y="291"/>
                    </a:lnTo>
                    <a:lnTo>
                      <a:pt x="32" y="292"/>
                    </a:lnTo>
                    <a:lnTo>
                      <a:pt x="34" y="293"/>
                    </a:lnTo>
                    <a:lnTo>
                      <a:pt x="34" y="293"/>
                    </a:lnTo>
                    <a:lnTo>
                      <a:pt x="38" y="295"/>
                    </a:lnTo>
                    <a:lnTo>
                      <a:pt x="39" y="296"/>
                    </a:lnTo>
                    <a:lnTo>
                      <a:pt x="39" y="297"/>
                    </a:lnTo>
                    <a:lnTo>
                      <a:pt x="39" y="297"/>
                    </a:lnTo>
                    <a:lnTo>
                      <a:pt x="36" y="297"/>
                    </a:lnTo>
                    <a:lnTo>
                      <a:pt x="36" y="297"/>
                    </a:lnTo>
                    <a:lnTo>
                      <a:pt x="35" y="299"/>
                    </a:lnTo>
                    <a:lnTo>
                      <a:pt x="34" y="301"/>
                    </a:lnTo>
                    <a:lnTo>
                      <a:pt x="34" y="301"/>
                    </a:lnTo>
                    <a:lnTo>
                      <a:pt x="32" y="301"/>
                    </a:lnTo>
                    <a:lnTo>
                      <a:pt x="30" y="300"/>
                    </a:lnTo>
                    <a:lnTo>
                      <a:pt x="26" y="296"/>
                    </a:lnTo>
                    <a:lnTo>
                      <a:pt x="26" y="296"/>
                    </a:lnTo>
                    <a:lnTo>
                      <a:pt x="24" y="296"/>
                    </a:lnTo>
                    <a:lnTo>
                      <a:pt x="22" y="297"/>
                    </a:lnTo>
                    <a:lnTo>
                      <a:pt x="22" y="297"/>
                    </a:lnTo>
                    <a:lnTo>
                      <a:pt x="15" y="299"/>
                    </a:lnTo>
                    <a:lnTo>
                      <a:pt x="15" y="299"/>
                    </a:lnTo>
                    <a:lnTo>
                      <a:pt x="11" y="300"/>
                    </a:lnTo>
                    <a:lnTo>
                      <a:pt x="6" y="301"/>
                    </a:lnTo>
                    <a:lnTo>
                      <a:pt x="2" y="304"/>
                    </a:lnTo>
                    <a:lnTo>
                      <a:pt x="0" y="307"/>
                    </a:lnTo>
                    <a:lnTo>
                      <a:pt x="0" y="309"/>
                    </a:lnTo>
                    <a:lnTo>
                      <a:pt x="0" y="309"/>
                    </a:lnTo>
                    <a:lnTo>
                      <a:pt x="2" y="311"/>
                    </a:lnTo>
                    <a:lnTo>
                      <a:pt x="3" y="312"/>
                    </a:lnTo>
                    <a:lnTo>
                      <a:pt x="7" y="312"/>
                    </a:lnTo>
                    <a:lnTo>
                      <a:pt x="7" y="312"/>
                    </a:lnTo>
                    <a:lnTo>
                      <a:pt x="8" y="311"/>
                    </a:lnTo>
                    <a:lnTo>
                      <a:pt x="11" y="311"/>
                    </a:lnTo>
                    <a:lnTo>
                      <a:pt x="11" y="311"/>
                    </a:lnTo>
                    <a:lnTo>
                      <a:pt x="12" y="312"/>
                    </a:lnTo>
                    <a:lnTo>
                      <a:pt x="14" y="313"/>
                    </a:lnTo>
                    <a:lnTo>
                      <a:pt x="14" y="313"/>
                    </a:lnTo>
                    <a:lnTo>
                      <a:pt x="19" y="313"/>
                    </a:lnTo>
                    <a:lnTo>
                      <a:pt x="23" y="313"/>
                    </a:lnTo>
                    <a:lnTo>
                      <a:pt x="23" y="313"/>
                    </a:lnTo>
                    <a:lnTo>
                      <a:pt x="31" y="315"/>
                    </a:lnTo>
                    <a:lnTo>
                      <a:pt x="31" y="315"/>
                    </a:lnTo>
                    <a:lnTo>
                      <a:pt x="32" y="316"/>
                    </a:lnTo>
                    <a:lnTo>
                      <a:pt x="34" y="315"/>
                    </a:lnTo>
                    <a:lnTo>
                      <a:pt x="34" y="315"/>
                    </a:lnTo>
                    <a:lnTo>
                      <a:pt x="36" y="311"/>
                    </a:lnTo>
                    <a:lnTo>
                      <a:pt x="38" y="309"/>
                    </a:lnTo>
                    <a:lnTo>
                      <a:pt x="40" y="309"/>
                    </a:lnTo>
                    <a:lnTo>
                      <a:pt x="40" y="309"/>
                    </a:lnTo>
                    <a:lnTo>
                      <a:pt x="43" y="309"/>
                    </a:lnTo>
                    <a:lnTo>
                      <a:pt x="47" y="311"/>
                    </a:lnTo>
                    <a:lnTo>
                      <a:pt x="47" y="311"/>
                    </a:lnTo>
                    <a:lnTo>
                      <a:pt x="51" y="311"/>
                    </a:lnTo>
                    <a:lnTo>
                      <a:pt x="54" y="311"/>
                    </a:lnTo>
                    <a:lnTo>
                      <a:pt x="55" y="313"/>
                    </a:lnTo>
                    <a:lnTo>
                      <a:pt x="55" y="313"/>
                    </a:lnTo>
                    <a:lnTo>
                      <a:pt x="51" y="312"/>
                    </a:lnTo>
                    <a:lnTo>
                      <a:pt x="46" y="311"/>
                    </a:lnTo>
                    <a:lnTo>
                      <a:pt x="46" y="311"/>
                    </a:lnTo>
                    <a:lnTo>
                      <a:pt x="42" y="311"/>
                    </a:lnTo>
                    <a:lnTo>
                      <a:pt x="38" y="313"/>
                    </a:lnTo>
                    <a:lnTo>
                      <a:pt x="38" y="313"/>
                    </a:lnTo>
                    <a:lnTo>
                      <a:pt x="36" y="316"/>
                    </a:lnTo>
                    <a:lnTo>
                      <a:pt x="36" y="319"/>
                    </a:lnTo>
                    <a:lnTo>
                      <a:pt x="36" y="319"/>
                    </a:lnTo>
                    <a:lnTo>
                      <a:pt x="35" y="320"/>
                    </a:lnTo>
                    <a:lnTo>
                      <a:pt x="32" y="320"/>
                    </a:lnTo>
                    <a:lnTo>
                      <a:pt x="30" y="319"/>
                    </a:lnTo>
                    <a:lnTo>
                      <a:pt x="30" y="319"/>
                    </a:lnTo>
                    <a:lnTo>
                      <a:pt x="26" y="317"/>
                    </a:lnTo>
                    <a:lnTo>
                      <a:pt x="23" y="317"/>
                    </a:lnTo>
                    <a:lnTo>
                      <a:pt x="20" y="319"/>
                    </a:lnTo>
                    <a:lnTo>
                      <a:pt x="19" y="320"/>
                    </a:lnTo>
                    <a:lnTo>
                      <a:pt x="20" y="321"/>
                    </a:lnTo>
                    <a:lnTo>
                      <a:pt x="20" y="321"/>
                    </a:lnTo>
                    <a:lnTo>
                      <a:pt x="22" y="324"/>
                    </a:lnTo>
                    <a:lnTo>
                      <a:pt x="24" y="326"/>
                    </a:lnTo>
                    <a:lnTo>
                      <a:pt x="24" y="326"/>
                    </a:lnTo>
                    <a:lnTo>
                      <a:pt x="26" y="329"/>
                    </a:lnTo>
                    <a:lnTo>
                      <a:pt x="28" y="329"/>
                    </a:lnTo>
                    <a:lnTo>
                      <a:pt x="28" y="329"/>
                    </a:lnTo>
                    <a:lnTo>
                      <a:pt x="31" y="330"/>
                    </a:lnTo>
                    <a:lnTo>
                      <a:pt x="32" y="332"/>
                    </a:lnTo>
                    <a:lnTo>
                      <a:pt x="32" y="332"/>
                    </a:lnTo>
                    <a:lnTo>
                      <a:pt x="34" y="333"/>
                    </a:lnTo>
                    <a:lnTo>
                      <a:pt x="35" y="333"/>
                    </a:lnTo>
                    <a:lnTo>
                      <a:pt x="35" y="333"/>
                    </a:lnTo>
                    <a:lnTo>
                      <a:pt x="39" y="333"/>
                    </a:lnTo>
                    <a:lnTo>
                      <a:pt x="39" y="333"/>
                    </a:lnTo>
                    <a:lnTo>
                      <a:pt x="40" y="333"/>
                    </a:lnTo>
                    <a:lnTo>
                      <a:pt x="42" y="332"/>
                    </a:lnTo>
                    <a:lnTo>
                      <a:pt x="42" y="332"/>
                    </a:lnTo>
                    <a:lnTo>
                      <a:pt x="43" y="333"/>
                    </a:lnTo>
                    <a:lnTo>
                      <a:pt x="43" y="333"/>
                    </a:lnTo>
                    <a:lnTo>
                      <a:pt x="42" y="336"/>
                    </a:lnTo>
                    <a:lnTo>
                      <a:pt x="42" y="336"/>
                    </a:lnTo>
                    <a:lnTo>
                      <a:pt x="43" y="337"/>
                    </a:lnTo>
                    <a:lnTo>
                      <a:pt x="44" y="338"/>
                    </a:lnTo>
                    <a:lnTo>
                      <a:pt x="47" y="340"/>
                    </a:lnTo>
                    <a:lnTo>
                      <a:pt x="47" y="340"/>
                    </a:lnTo>
                    <a:lnTo>
                      <a:pt x="51" y="340"/>
                    </a:lnTo>
                    <a:lnTo>
                      <a:pt x="54" y="340"/>
                    </a:lnTo>
                    <a:lnTo>
                      <a:pt x="54" y="340"/>
                    </a:lnTo>
                    <a:lnTo>
                      <a:pt x="56" y="337"/>
                    </a:lnTo>
                    <a:lnTo>
                      <a:pt x="56" y="337"/>
                    </a:lnTo>
                    <a:lnTo>
                      <a:pt x="58" y="333"/>
                    </a:lnTo>
                    <a:lnTo>
                      <a:pt x="58" y="333"/>
                    </a:lnTo>
                    <a:lnTo>
                      <a:pt x="63" y="329"/>
                    </a:lnTo>
                    <a:lnTo>
                      <a:pt x="63" y="329"/>
                    </a:lnTo>
                    <a:lnTo>
                      <a:pt x="67" y="323"/>
                    </a:lnTo>
                    <a:lnTo>
                      <a:pt x="67" y="323"/>
                    </a:lnTo>
                    <a:lnTo>
                      <a:pt x="68" y="321"/>
                    </a:lnTo>
                    <a:lnTo>
                      <a:pt x="70" y="321"/>
                    </a:lnTo>
                    <a:lnTo>
                      <a:pt x="74" y="320"/>
                    </a:lnTo>
                    <a:lnTo>
                      <a:pt x="74" y="320"/>
                    </a:lnTo>
                    <a:lnTo>
                      <a:pt x="75" y="317"/>
                    </a:lnTo>
                    <a:lnTo>
                      <a:pt x="76" y="315"/>
                    </a:lnTo>
                    <a:lnTo>
                      <a:pt x="76" y="315"/>
                    </a:lnTo>
                    <a:lnTo>
                      <a:pt x="79" y="312"/>
                    </a:lnTo>
                    <a:lnTo>
                      <a:pt x="82" y="311"/>
                    </a:lnTo>
                    <a:lnTo>
                      <a:pt x="82" y="311"/>
                    </a:lnTo>
                    <a:lnTo>
                      <a:pt x="84" y="308"/>
                    </a:lnTo>
                    <a:lnTo>
                      <a:pt x="84" y="307"/>
                    </a:lnTo>
                    <a:lnTo>
                      <a:pt x="86" y="301"/>
                    </a:lnTo>
                    <a:lnTo>
                      <a:pt x="86" y="301"/>
                    </a:lnTo>
                    <a:lnTo>
                      <a:pt x="87" y="300"/>
                    </a:lnTo>
                    <a:lnTo>
                      <a:pt x="88" y="299"/>
                    </a:lnTo>
                    <a:lnTo>
                      <a:pt x="92" y="297"/>
                    </a:lnTo>
                    <a:lnTo>
                      <a:pt x="92" y="297"/>
                    </a:lnTo>
                    <a:lnTo>
                      <a:pt x="95" y="295"/>
                    </a:lnTo>
                    <a:lnTo>
                      <a:pt x="97" y="293"/>
                    </a:lnTo>
                    <a:lnTo>
                      <a:pt x="97" y="293"/>
                    </a:lnTo>
                    <a:lnTo>
                      <a:pt x="95" y="299"/>
                    </a:lnTo>
                    <a:lnTo>
                      <a:pt x="91" y="301"/>
                    </a:lnTo>
                    <a:lnTo>
                      <a:pt x="91" y="301"/>
                    </a:lnTo>
                    <a:lnTo>
                      <a:pt x="88" y="305"/>
                    </a:lnTo>
                    <a:lnTo>
                      <a:pt x="87" y="307"/>
                    </a:lnTo>
                    <a:lnTo>
                      <a:pt x="87" y="309"/>
                    </a:lnTo>
                    <a:lnTo>
                      <a:pt x="87" y="309"/>
                    </a:lnTo>
                    <a:lnTo>
                      <a:pt x="91" y="312"/>
                    </a:lnTo>
                    <a:lnTo>
                      <a:pt x="91" y="312"/>
                    </a:lnTo>
                    <a:lnTo>
                      <a:pt x="93" y="312"/>
                    </a:lnTo>
                    <a:lnTo>
                      <a:pt x="96" y="311"/>
                    </a:lnTo>
                    <a:lnTo>
                      <a:pt x="96" y="311"/>
                    </a:lnTo>
                    <a:lnTo>
                      <a:pt x="99" y="311"/>
                    </a:lnTo>
                    <a:lnTo>
                      <a:pt x="103" y="309"/>
                    </a:lnTo>
                    <a:lnTo>
                      <a:pt x="103" y="309"/>
                    </a:lnTo>
                    <a:lnTo>
                      <a:pt x="105" y="309"/>
                    </a:lnTo>
                    <a:lnTo>
                      <a:pt x="108" y="309"/>
                    </a:lnTo>
                    <a:lnTo>
                      <a:pt x="108" y="311"/>
                    </a:lnTo>
                    <a:lnTo>
                      <a:pt x="108" y="311"/>
                    </a:lnTo>
                    <a:lnTo>
                      <a:pt x="101" y="312"/>
                    </a:lnTo>
                    <a:lnTo>
                      <a:pt x="101" y="312"/>
                    </a:lnTo>
                    <a:lnTo>
                      <a:pt x="99" y="313"/>
                    </a:lnTo>
                    <a:lnTo>
                      <a:pt x="99" y="313"/>
                    </a:lnTo>
                    <a:lnTo>
                      <a:pt x="95" y="313"/>
                    </a:lnTo>
                    <a:lnTo>
                      <a:pt x="91" y="313"/>
                    </a:lnTo>
                    <a:lnTo>
                      <a:pt x="91" y="313"/>
                    </a:lnTo>
                    <a:lnTo>
                      <a:pt x="86" y="316"/>
                    </a:lnTo>
                    <a:lnTo>
                      <a:pt x="82" y="320"/>
                    </a:lnTo>
                    <a:lnTo>
                      <a:pt x="82" y="320"/>
                    </a:lnTo>
                    <a:lnTo>
                      <a:pt x="79" y="323"/>
                    </a:lnTo>
                    <a:lnTo>
                      <a:pt x="78" y="325"/>
                    </a:lnTo>
                    <a:lnTo>
                      <a:pt x="78" y="325"/>
                    </a:lnTo>
                    <a:lnTo>
                      <a:pt x="75" y="329"/>
                    </a:lnTo>
                    <a:lnTo>
                      <a:pt x="72" y="333"/>
                    </a:lnTo>
                    <a:lnTo>
                      <a:pt x="72" y="333"/>
                    </a:lnTo>
                    <a:lnTo>
                      <a:pt x="72" y="334"/>
                    </a:lnTo>
                    <a:lnTo>
                      <a:pt x="74" y="336"/>
                    </a:lnTo>
                    <a:lnTo>
                      <a:pt x="76" y="336"/>
                    </a:lnTo>
                    <a:lnTo>
                      <a:pt x="76" y="336"/>
                    </a:lnTo>
                    <a:lnTo>
                      <a:pt x="80" y="333"/>
                    </a:lnTo>
                    <a:lnTo>
                      <a:pt x="83" y="332"/>
                    </a:lnTo>
                    <a:lnTo>
                      <a:pt x="84" y="333"/>
                    </a:lnTo>
                    <a:lnTo>
                      <a:pt x="84" y="333"/>
                    </a:lnTo>
                    <a:lnTo>
                      <a:pt x="84" y="333"/>
                    </a:lnTo>
                    <a:lnTo>
                      <a:pt x="83" y="336"/>
                    </a:lnTo>
                    <a:lnTo>
                      <a:pt x="79" y="337"/>
                    </a:lnTo>
                    <a:lnTo>
                      <a:pt x="79" y="337"/>
                    </a:lnTo>
                    <a:lnTo>
                      <a:pt x="76" y="338"/>
                    </a:lnTo>
                    <a:lnTo>
                      <a:pt x="74" y="337"/>
                    </a:lnTo>
                    <a:lnTo>
                      <a:pt x="74" y="337"/>
                    </a:lnTo>
                    <a:lnTo>
                      <a:pt x="71" y="337"/>
                    </a:lnTo>
                    <a:lnTo>
                      <a:pt x="68" y="338"/>
                    </a:lnTo>
                    <a:lnTo>
                      <a:pt x="68" y="338"/>
                    </a:lnTo>
                    <a:lnTo>
                      <a:pt x="67" y="341"/>
                    </a:lnTo>
                    <a:lnTo>
                      <a:pt x="68" y="341"/>
                    </a:lnTo>
                    <a:lnTo>
                      <a:pt x="70" y="342"/>
                    </a:lnTo>
                    <a:lnTo>
                      <a:pt x="70" y="342"/>
                    </a:lnTo>
                    <a:lnTo>
                      <a:pt x="72" y="344"/>
                    </a:lnTo>
                    <a:lnTo>
                      <a:pt x="72" y="346"/>
                    </a:lnTo>
                    <a:lnTo>
                      <a:pt x="72" y="346"/>
                    </a:lnTo>
                    <a:lnTo>
                      <a:pt x="78" y="346"/>
                    </a:lnTo>
                    <a:lnTo>
                      <a:pt x="78" y="346"/>
                    </a:lnTo>
                    <a:lnTo>
                      <a:pt x="82" y="346"/>
                    </a:lnTo>
                    <a:lnTo>
                      <a:pt x="82" y="346"/>
                    </a:lnTo>
                    <a:lnTo>
                      <a:pt x="86" y="348"/>
                    </a:lnTo>
                    <a:lnTo>
                      <a:pt x="86" y="348"/>
                    </a:lnTo>
                    <a:lnTo>
                      <a:pt x="88" y="348"/>
                    </a:lnTo>
                    <a:lnTo>
                      <a:pt x="90" y="346"/>
                    </a:lnTo>
                    <a:lnTo>
                      <a:pt x="90" y="346"/>
                    </a:lnTo>
                    <a:lnTo>
                      <a:pt x="91" y="345"/>
                    </a:lnTo>
                    <a:lnTo>
                      <a:pt x="93" y="342"/>
                    </a:lnTo>
                    <a:lnTo>
                      <a:pt x="93" y="342"/>
                    </a:lnTo>
                    <a:lnTo>
                      <a:pt x="95" y="341"/>
                    </a:lnTo>
                    <a:lnTo>
                      <a:pt x="97" y="338"/>
                    </a:lnTo>
                    <a:lnTo>
                      <a:pt x="97" y="338"/>
                    </a:lnTo>
                    <a:lnTo>
                      <a:pt x="99" y="337"/>
                    </a:lnTo>
                    <a:lnTo>
                      <a:pt x="100" y="336"/>
                    </a:lnTo>
                    <a:lnTo>
                      <a:pt x="100" y="336"/>
                    </a:lnTo>
                    <a:lnTo>
                      <a:pt x="100" y="336"/>
                    </a:lnTo>
                    <a:lnTo>
                      <a:pt x="100" y="336"/>
                    </a:lnTo>
                    <a:lnTo>
                      <a:pt x="100" y="336"/>
                    </a:lnTo>
                    <a:lnTo>
                      <a:pt x="100" y="336"/>
                    </a:lnTo>
                    <a:lnTo>
                      <a:pt x="100" y="336"/>
                    </a:lnTo>
                    <a:lnTo>
                      <a:pt x="100" y="336"/>
                    </a:lnTo>
                    <a:lnTo>
                      <a:pt x="100" y="336"/>
                    </a:lnTo>
                    <a:lnTo>
                      <a:pt x="100" y="337"/>
                    </a:lnTo>
                    <a:lnTo>
                      <a:pt x="100" y="337"/>
                    </a:lnTo>
                    <a:lnTo>
                      <a:pt x="99" y="338"/>
                    </a:lnTo>
                    <a:lnTo>
                      <a:pt x="99" y="338"/>
                    </a:lnTo>
                    <a:lnTo>
                      <a:pt x="96" y="342"/>
                    </a:lnTo>
                    <a:lnTo>
                      <a:pt x="96" y="342"/>
                    </a:lnTo>
                    <a:lnTo>
                      <a:pt x="93" y="346"/>
                    </a:lnTo>
                    <a:lnTo>
                      <a:pt x="91" y="350"/>
                    </a:lnTo>
                    <a:lnTo>
                      <a:pt x="91" y="350"/>
                    </a:lnTo>
                    <a:lnTo>
                      <a:pt x="87" y="350"/>
                    </a:lnTo>
                    <a:lnTo>
                      <a:pt x="83" y="350"/>
                    </a:lnTo>
                    <a:lnTo>
                      <a:pt x="83" y="350"/>
                    </a:lnTo>
                    <a:lnTo>
                      <a:pt x="79" y="349"/>
                    </a:lnTo>
                    <a:lnTo>
                      <a:pt x="75" y="349"/>
                    </a:lnTo>
                    <a:lnTo>
                      <a:pt x="75" y="349"/>
                    </a:lnTo>
                    <a:lnTo>
                      <a:pt x="71" y="350"/>
                    </a:lnTo>
                    <a:lnTo>
                      <a:pt x="68" y="350"/>
                    </a:lnTo>
                    <a:lnTo>
                      <a:pt x="67" y="352"/>
                    </a:lnTo>
                    <a:lnTo>
                      <a:pt x="67" y="352"/>
                    </a:lnTo>
                    <a:lnTo>
                      <a:pt x="67" y="354"/>
                    </a:lnTo>
                    <a:lnTo>
                      <a:pt x="67" y="354"/>
                    </a:lnTo>
                    <a:lnTo>
                      <a:pt x="64" y="356"/>
                    </a:lnTo>
                    <a:lnTo>
                      <a:pt x="63" y="357"/>
                    </a:lnTo>
                    <a:lnTo>
                      <a:pt x="63" y="357"/>
                    </a:lnTo>
                    <a:lnTo>
                      <a:pt x="60" y="358"/>
                    </a:lnTo>
                    <a:lnTo>
                      <a:pt x="59" y="360"/>
                    </a:lnTo>
                    <a:lnTo>
                      <a:pt x="59" y="361"/>
                    </a:lnTo>
                    <a:lnTo>
                      <a:pt x="59" y="361"/>
                    </a:lnTo>
                    <a:lnTo>
                      <a:pt x="60" y="362"/>
                    </a:lnTo>
                    <a:lnTo>
                      <a:pt x="63" y="362"/>
                    </a:lnTo>
                    <a:lnTo>
                      <a:pt x="66" y="364"/>
                    </a:lnTo>
                    <a:lnTo>
                      <a:pt x="66" y="365"/>
                    </a:lnTo>
                    <a:lnTo>
                      <a:pt x="66" y="365"/>
                    </a:lnTo>
                    <a:lnTo>
                      <a:pt x="63" y="365"/>
                    </a:lnTo>
                    <a:lnTo>
                      <a:pt x="59" y="365"/>
                    </a:lnTo>
                    <a:lnTo>
                      <a:pt x="59" y="365"/>
                    </a:lnTo>
                    <a:lnTo>
                      <a:pt x="59" y="366"/>
                    </a:lnTo>
                    <a:lnTo>
                      <a:pt x="59" y="367"/>
                    </a:lnTo>
                    <a:lnTo>
                      <a:pt x="59" y="367"/>
                    </a:lnTo>
                    <a:lnTo>
                      <a:pt x="58" y="371"/>
                    </a:lnTo>
                    <a:lnTo>
                      <a:pt x="55" y="373"/>
                    </a:lnTo>
                    <a:lnTo>
                      <a:pt x="55" y="373"/>
                    </a:lnTo>
                    <a:lnTo>
                      <a:pt x="54" y="371"/>
                    </a:lnTo>
                    <a:lnTo>
                      <a:pt x="54" y="371"/>
                    </a:lnTo>
                    <a:lnTo>
                      <a:pt x="52" y="371"/>
                    </a:lnTo>
                    <a:lnTo>
                      <a:pt x="52" y="373"/>
                    </a:lnTo>
                    <a:lnTo>
                      <a:pt x="52" y="375"/>
                    </a:lnTo>
                    <a:lnTo>
                      <a:pt x="52" y="375"/>
                    </a:lnTo>
                    <a:lnTo>
                      <a:pt x="52" y="377"/>
                    </a:lnTo>
                    <a:lnTo>
                      <a:pt x="52" y="378"/>
                    </a:lnTo>
                    <a:lnTo>
                      <a:pt x="52" y="378"/>
                    </a:lnTo>
                    <a:lnTo>
                      <a:pt x="51" y="381"/>
                    </a:lnTo>
                    <a:lnTo>
                      <a:pt x="51" y="381"/>
                    </a:lnTo>
                    <a:lnTo>
                      <a:pt x="51" y="382"/>
                    </a:lnTo>
                    <a:lnTo>
                      <a:pt x="51" y="382"/>
                    </a:lnTo>
                    <a:lnTo>
                      <a:pt x="52" y="382"/>
                    </a:lnTo>
                    <a:lnTo>
                      <a:pt x="54" y="382"/>
                    </a:lnTo>
                    <a:lnTo>
                      <a:pt x="54" y="382"/>
                    </a:lnTo>
                    <a:lnTo>
                      <a:pt x="56" y="381"/>
                    </a:lnTo>
                    <a:lnTo>
                      <a:pt x="56" y="381"/>
                    </a:lnTo>
                    <a:lnTo>
                      <a:pt x="59" y="379"/>
                    </a:lnTo>
                    <a:lnTo>
                      <a:pt x="62" y="379"/>
                    </a:lnTo>
                    <a:lnTo>
                      <a:pt x="62" y="379"/>
                    </a:lnTo>
                    <a:lnTo>
                      <a:pt x="62" y="382"/>
                    </a:lnTo>
                    <a:lnTo>
                      <a:pt x="62" y="382"/>
                    </a:lnTo>
                    <a:lnTo>
                      <a:pt x="60" y="383"/>
                    </a:lnTo>
                    <a:lnTo>
                      <a:pt x="60" y="383"/>
                    </a:lnTo>
                    <a:lnTo>
                      <a:pt x="58" y="389"/>
                    </a:lnTo>
                    <a:lnTo>
                      <a:pt x="58" y="389"/>
                    </a:lnTo>
                    <a:lnTo>
                      <a:pt x="55" y="391"/>
                    </a:lnTo>
                    <a:lnTo>
                      <a:pt x="55" y="391"/>
                    </a:lnTo>
                    <a:lnTo>
                      <a:pt x="55" y="394"/>
                    </a:lnTo>
                    <a:lnTo>
                      <a:pt x="55" y="394"/>
                    </a:lnTo>
                    <a:lnTo>
                      <a:pt x="58" y="394"/>
                    </a:lnTo>
                    <a:lnTo>
                      <a:pt x="60" y="393"/>
                    </a:lnTo>
                    <a:lnTo>
                      <a:pt x="60" y="393"/>
                    </a:lnTo>
                    <a:lnTo>
                      <a:pt x="62" y="393"/>
                    </a:lnTo>
                    <a:lnTo>
                      <a:pt x="63" y="393"/>
                    </a:lnTo>
                    <a:lnTo>
                      <a:pt x="62" y="394"/>
                    </a:lnTo>
                    <a:lnTo>
                      <a:pt x="62" y="394"/>
                    </a:lnTo>
                    <a:lnTo>
                      <a:pt x="59" y="397"/>
                    </a:lnTo>
                    <a:lnTo>
                      <a:pt x="59" y="397"/>
                    </a:lnTo>
                    <a:lnTo>
                      <a:pt x="58" y="399"/>
                    </a:lnTo>
                    <a:lnTo>
                      <a:pt x="58" y="399"/>
                    </a:lnTo>
                    <a:lnTo>
                      <a:pt x="58" y="402"/>
                    </a:lnTo>
                    <a:lnTo>
                      <a:pt x="58" y="406"/>
                    </a:lnTo>
                    <a:lnTo>
                      <a:pt x="58" y="406"/>
                    </a:lnTo>
                    <a:lnTo>
                      <a:pt x="54" y="406"/>
                    </a:lnTo>
                    <a:lnTo>
                      <a:pt x="52" y="407"/>
                    </a:lnTo>
                    <a:lnTo>
                      <a:pt x="52" y="408"/>
                    </a:lnTo>
                    <a:lnTo>
                      <a:pt x="52" y="408"/>
                    </a:lnTo>
                    <a:lnTo>
                      <a:pt x="51" y="411"/>
                    </a:lnTo>
                    <a:lnTo>
                      <a:pt x="51" y="411"/>
                    </a:lnTo>
                    <a:lnTo>
                      <a:pt x="50" y="414"/>
                    </a:lnTo>
                    <a:lnTo>
                      <a:pt x="50" y="414"/>
                    </a:lnTo>
                    <a:lnTo>
                      <a:pt x="50" y="416"/>
                    </a:lnTo>
                    <a:lnTo>
                      <a:pt x="48" y="418"/>
                    </a:lnTo>
                    <a:lnTo>
                      <a:pt x="48" y="418"/>
                    </a:lnTo>
                    <a:lnTo>
                      <a:pt x="47" y="420"/>
                    </a:lnTo>
                    <a:lnTo>
                      <a:pt x="46" y="423"/>
                    </a:lnTo>
                    <a:lnTo>
                      <a:pt x="46" y="423"/>
                    </a:lnTo>
                    <a:lnTo>
                      <a:pt x="44" y="424"/>
                    </a:lnTo>
                    <a:lnTo>
                      <a:pt x="44" y="424"/>
                    </a:lnTo>
                    <a:lnTo>
                      <a:pt x="46" y="424"/>
                    </a:lnTo>
                    <a:lnTo>
                      <a:pt x="47" y="423"/>
                    </a:lnTo>
                    <a:lnTo>
                      <a:pt x="48" y="420"/>
                    </a:lnTo>
                    <a:lnTo>
                      <a:pt x="48" y="420"/>
                    </a:lnTo>
                    <a:lnTo>
                      <a:pt x="52" y="418"/>
                    </a:lnTo>
                    <a:lnTo>
                      <a:pt x="52" y="418"/>
                    </a:lnTo>
                    <a:lnTo>
                      <a:pt x="54" y="418"/>
                    </a:lnTo>
                    <a:lnTo>
                      <a:pt x="55" y="419"/>
                    </a:lnTo>
                    <a:lnTo>
                      <a:pt x="55" y="419"/>
                    </a:lnTo>
                    <a:lnTo>
                      <a:pt x="52" y="422"/>
                    </a:lnTo>
                    <a:lnTo>
                      <a:pt x="51" y="424"/>
                    </a:lnTo>
                    <a:lnTo>
                      <a:pt x="51" y="424"/>
                    </a:lnTo>
                    <a:lnTo>
                      <a:pt x="48" y="426"/>
                    </a:lnTo>
                    <a:lnTo>
                      <a:pt x="48" y="428"/>
                    </a:lnTo>
                    <a:lnTo>
                      <a:pt x="48" y="428"/>
                    </a:lnTo>
                    <a:lnTo>
                      <a:pt x="46" y="432"/>
                    </a:lnTo>
                    <a:lnTo>
                      <a:pt x="46" y="435"/>
                    </a:lnTo>
                    <a:lnTo>
                      <a:pt x="46" y="435"/>
                    </a:lnTo>
                    <a:lnTo>
                      <a:pt x="46" y="436"/>
                    </a:lnTo>
                    <a:lnTo>
                      <a:pt x="48" y="436"/>
                    </a:lnTo>
                    <a:lnTo>
                      <a:pt x="52" y="434"/>
                    </a:lnTo>
                    <a:lnTo>
                      <a:pt x="52" y="434"/>
                    </a:lnTo>
                    <a:lnTo>
                      <a:pt x="52" y="434"/>
                    </a:lnTo>
                    <a:lnTo>
                      <a:pt x="52" y="436"/>
                    </a:lnTo>
                    <a:lnTo>
                      <a:pt x="51" y="438"/>
                    </a:lnTo>
                    <a:lnTo>
                      <a:pt x="48" y="442"/>
                    </a:lnTo>
                    <a:lnTo>
                      <a:pt x="48" y="442"/>
                    </a:lnTo>
                    <a:lnTo>
                      <a:pt x="47" y="447"/>
                    </a:lnTo>
                    <a:lnTo>
                      <a:pt x="46" y="449"/>
                    </a:lnTo>
                    <a:lnTo>
                      <a:pt x="47" y="451"/>
                    </a:lnTo>
                    <a:lnTo>
                      <a:pt x="47" y="451"/>
                    </a:lnTo>
                    <a:lnTo>
                      <a:pt x="50" y="453"/>
                    </a:lnTo>
                    <a:lnTo>
                      <a:pt x="50" y="453"/>
                    </a:lnTo>
                    <a:lnTo>
                      <a:pt x="52" y="456"/>
                    </a:lnTo>
                    <a:lnTo>
                      <a:pt x="54" y="455"/>
                    </a:lnTo>
                    <a:lnTo>
                      <a:pt x="54" y="455"/>
                    </a:lnTo>
                    <a:lnTo>
                      <a:pt x="59" y="451"/>
                    </a:lnTo>
                    <a:lnTo>
                      <a:pt x="62" y="449"/>
                    </a:lnTo>
                    <a:lnTo>
                      <a:pt x="64" y="448"/>
                    </a:lnTo>
                    <a:lnTo>
                      <a:pt x="64" y="448"/>
                    </a:lnTo>
                    <a:lnTo>
                      <a:pt x="60" y="452"/>
                    </a:lnTo>
                    <a:lnTo>
                      <a:pt x="60" y="452"/>
                    </a:lnTo>
                    <a:lnTo>
                      <a:pt x="56" y="459"/>
                    </a:lnTo>
                    <a:lnTo>
                      <a:pt x="56" y="459"/>
                    </a:lnTo>
                    <a:lnTo>
                      <a:pt x="50" y="468"/>
                    </a:lnTo>
                    <a:lnTo>
                      <a:pt x="50" y="468"/>
                    </a:lnTo>
                    <a:lnTo>
                      <a:pt x="48" y="471"/>
                    </a:lnTo>
                    <a:lnTo>
                      <a:pt x="48" y="471"/>
                    </a:lnTo>
                    <a:lnTo>
                      <a:pt x="46" y="475"/>
                    </a:lnTo>
                    <a:lnTo>
                      <a:pt x="46" y="475"/>
                    </a:lnTo>
                    <a:lnTo>
                      <a:pt x="44" y="484"/>
                    </a:lnTo>
                    <a:lnTo>
                      <a:pt x="44" y="484"/>
                    </a:lnTo>
                    <a:lnTo>
                      <a:pt x="43" y="487"/>
                    </a:lnTo>
                    <a:lnTo>
                      <a:pt x="42" y="490"/>
                    </a:lnTo>
                    <a:lnTo>
                      <a:pt x="42" y="490"/>
                    </a:lnTo>
                    <a:lnTo>
                      <a:pt x="42" y="497"/>
                    </a:lnTo>
                    <a:lnTo>
                      <a:pt x="42" y="497"/>
                    </a:lnTo>
                    <a:lnTo>
                      <a:pt x="42" y="504"/>
                    </a:lnTo>
                    <a:lnTo>
                      <a:pt x="42" y="504"/>
                    </a:lnTo>
                    <a:lnTo>
                      <a:pt x="42" y="508"/>
                    </a:lnTo>
                    <a:lnTo>
                      <a:pt x="40" y="512"/>
                    </a:lnTo>
                    <a:lnTo>
                      <a:pt x="40" y="512"/>
                    </a:lnTo>
                    <a:lnTo>
                      <a:pt x="36" y="517"/>
                    </a:lnTo>
                    <a:lnTo>
                      <a:pt x="36" y="517"/>
                    </a:lnTo>
                    <a:lnTo>
                      <a:pt x="35" y="520"/>
                    </a:lnTo>
                    <a:lnTo>
                      <a:pt x="35" y="522"/>
                    </a:lnTo>
                    <a:lnTo>
                      <a:pt x="35" y="522"/>
                    </a:lnTo>
                    <a:lnTo>
                      <a:pt x="35" y="528"/>
                    </a:lnTo>
                    <a:lnTo>
                      <a:pt x="35" y="528"/>
                    </a:lnTo>
                    <a:lnTo>
                      <a:pt x="36" y="530"/>
                    </a:lnTo>
                    <a:lnTo>
                      <a:pt x="39" y="532"/>
                    </a:lnTo>
                    <a:lnTo>
                      <a:pt x="39" y="532"/>
                    </a:lnTo>
                    <a:lnTo>
                      <a:pt x="42" y="532"/>
                    </a:lnTo>
                    <a:lnTo>
                      <a:pt x="46" y="530"/>
                    </a:lnTo>
                    <a:lnTo>
                      <a:pt x="46" y="530"/>
                    </a:lnTo>
                    <a:lnTo>
                      <a:pt x="48" y="530"/>
                    </a:lnTo>
                    <a:lnTo>
                      <a:pt x="48" y="530"/>
                    </a:lnTo>
                    <a:lnTo>
                      <a:pt x="52" y="529"/>
                    </a:lnTo>
                    <a:lnTo>
                      <a:pt x="55" y="526"/>
                    </a:lnTo>
                    <a:lnTo>
                      <a:pt x="55" y="526"/>
                    </a:lnTo>
                    <a:lnTo>
                      <a:pt x="58" y="522"/>
                    </a:lnTo>
                    <a:lnTo>
                      <a:pt x="58" y="522"/>
                    </a:lnTo>
                    <a:lnTo>
                      <a:pt x="59" y="520"/>
                    </a:lnTo>
                    <a:lnTo>
                      <a:pt x="59" y="518"/>
                    </a:lnTo>
                    <a:lnTo>
                      <a:pt x="59" y="518"/>
                    </a:lnTo>
                    <a:lnTo>
                      <a:pt x="59" y="517"/>
                    </a:lnTo>
                    <a:lnTo>
                      <a:pt x="58" y="516"/>
                    </a:lnTo>
                    <a:lnTo>
                      <a:pt x="56" y="514"/>
                    </a:lnTo>
                    <a:lnTo>
                      <a:pt x="56" y="513"/>
                    </a:lnTo>
                    <a:lnTo>
                      <a:pt x="56" y="513"/>
                    </a:lnTo>
                    <a:lnTo>
                      <a:pt x="56" y="512"/>
                    </a:lnTo>
                    <a:lnTo>
                      <a:pt x="58" y="510"/>
                    </a:lnTo>
                    <a:lnTo>
                      <a:pt x="58" y="510"/>
                    </a:lnTo>
                    <a:lnTo>
                      <a:pt x="58" y="506"/>
                    </a:lnTo>
                    <a:lnTo>
                      <a:pt x="58" y="506"/>
                    </a:lnTo>
                    <a:lnTo>
                      <a:pt x="59" y="504"/>
                    </a:lnTo>
                    <a:lnTo>
                      <a:pt x="60" y="501"/>
                    </a:lnTo>
                    <a:lnTo>
                      <a:pt x="60" y="501"/>
                    </a:lnTo>
                    <a:lnTo>
                      <a:pt x="62" y="494"/>
                    </a:lnTo>
                    <a:lnTo>
                      <a:pt x="62" y="494"/>
                    </a:lnTo>
                    <a:lnTo>
                      <a:pt x="64" y="490"/>
                    </a:lnTo>
                    <a:lnTo>
                      <a:pt x="64" y="489"/>
                    </a:lnTo>
                    <a:lnTo>
                      <a:pt x="66" y="487"/>
                    </a:lnTo>
                    <a:lnTo>
                      <a:pt x="66" y="487"/>
                    </a:lnTo>
                    <a:lnTo>
                      <a:pt x="64" y="484"/>
                    </a:lnTo>
                    <a:lnTo>
                      <a:pt x="63" y="480"/>
                    </a:lnTo>
                    <a:lnTo>
                      <a:pt x="63" y="480"/>
                    </a:lnTo>
                    <a:lnTo>
                      <a:pt x="64" y="473"/>
                    </a:lnTo>
                    <a:lnTo>
                      <a:pt x="64" y="473"/>
                    </a:lnTo>
                    <a:lnTo>
                      <a:pt x="66" y="469"/>
                    </a:lnTo>
                    <a:lnTo>
                      <a:pt x="68" y="465"/>
                    </a:lnTo>
                    <a:lnTo>
                      <a:pt x="68" y="465"/>
                    </a:lnTo>
                    <a:lnTo>
                      <a:pt x="72" y="461"/>
                    </a:lnTo>
                    <a:lnTo>
                      <a:pt x="72" y="461"/>
                    </a:lnTo>
                    <a:lnTo>
                      <a:pt x="75" y="459"/>
                    </a:lnTo>
                    <a:lnTo>
                      <a:pt x="78" y="457"/>
                    </a:lnTo>
                    <a:lnTo>
                      <a:pt x="78" y="457"/>
                    </a:lnTo>
                    <a:lnTo>
                      <a:pt x="79" y="455"/>
                    </a:lnTo>
                    <a:lnTo>
                      <a:pt x="78" y="452"/>
                    </a:lnTo>
                    <a:lnTo>
                      <a:pt x="78" y="452"/>
                    </a:lnTo>
                    <a:lnTo>
                      <a:pt x="76" y="452"/>
                    </a:lnTo>
                    <a:lnTo>
                      <a:pt x="76" y="452"/>
                    </a:lnTo>
                    <a:lnTo>
                      <a:pt x="76" y="449"/>
                    </a:lnTo>
                    <a:lnTo>
                      <a:pt x="76" y="449"/>
                    </a:lnTo>
                    <a:lnTo>
                      <a:pt x="75" y="448"/>
                    </a:lnTo>
                    <a:lnTo>
                      <a:pt x="75" y="448"/>
                    </a:lnTo>
                    <a:lnTo>
                      <a:pt x="74" y="447"/>
                    </a:lnTo>
                    <a:lnTo>
                      <a:pt x="72" y="444"/>
                    </a:lnTo>
                    <a:lnTo>
                      <a:pt x="72" y="444"/>
                    </a:lnTo>
                    <a:lnTo>
                      <a:pt x="72" y="442"/>
                    </a:lnTo>
                    <a:lnTo>
                      <a:pt x="72" y="442"/>
                    </a:lnTo>
                    <a:lnTo>
                      <a:pt x="71" y="439"/>
                    </a:lnTo>
                    <a:lnTo>
                      <a:pt x="71" y="439"/>
                    </a:lnTo>
                    <a:lnTo>
                      <a:pt x="70" y="436"/>
                    </a:lnTo>
                    <a:lnTo>
                      <a:pt x="70" y="436"/>
                    </a:lnTo>
                    <a:lnTo>
                      <a:pt x="70" y="435"/>
                    </a:lnTo>
                    <a:lnTo>
                      <a:pt x="70" y="434"/>
                    </a:lnTo>
                    <a:lnTo>
                      <a:pt x="70" y="434"/>
                    </a:lnTo>
                    <a:lnTo>
                      <a:pt x="68" y="430"/>
                    </a:lnTo>
                    <a:lnTo>
                      <a:pt x="68" y="430"/>
                    </a:lnTo>
                    <a:lnTo>
                      <a:pt x="67" y="428"/>
                    </a:lnTo>
                    <a:lnTo>
                      <a:pt x="67" y="428"/>
                    </a:lnTo>
                    <a:lnTo>
                      <a:pt x="68" y="423"/>
                    </a:lnTo>
                    <a:lnTo>
                      <a:pt x="68" y="423"/>
                    </a:lnTo>
                    <a:lnTo>
                      <a:pt x="67" y="420"/>
                    </a:lnTo>
                    <a:lnTo>
                      <a:pt x="67" y="419"/>
                    </a:lnTo>
                    <a:lnTo>
                      <a:pt x="68" y="418"/>
                    </a:lnTo>
                    <a:lnTo>
                      <a:pt x="68" y="418"/>
                    </a:lnTo>
                    <a:lnTo>
                      <a:pt x="70" y="419"/>
                    </a:lnTo>
                    <a:lnTo>
                      <a:pt x="70" y="419"/>
                    </a:lnTo>
                    <a:lnTo>
                      <a:pt x="72" y="419"/>
                    </a:lnTo>
                    <a:lnTo>
                      <a:pt x="75" y="418"/>
                    </a:lnTo>
                    <a:lnTo>
                      <a:pt x="75" y="418"/>
                    </a:lnTo>
                    <a:lnTo>
                      <a:pt x="76" y="415"/>
                    </a:lnTo>
                    <a:lnTo>
                      <a:pt x="79" y="412"/>
                    </a:lnTo>
                    <a:lnTo>
                      <a:pt x="79" y="412"/>
                    </a:lnTo>
                    <a:lnTo>
                      <a:pt x="83" y="407"/>
                    </a:lnTo>
                    <a:lnTo>
                      <a:pt x="83" y="407"/>
                    </a:lnTo>
                    <a:lnTo>
                      <a:pt x="87" y="401"/>
                    </a:lnTo>
                    <a:lnTo>
                      <a:pt x="87" y="401"/>
                    </a:lnTo>
                    <a:lnTo>
                      <a:pt x="91" y="398"/>
                    </a:lnTo>
                    <a:lnTo>
                      <a:pt x="91" y="398"/>
                    </a:lnTo>
                    <a:lnTo>
                      <a:pt x="93" y="397"/>
                    </a:lnTo>
                    <a:lnTo>
                      <a:pt x="96" y="395"/>
                    </a:lnTo>
                    <a:lnTo>
                      <a:pt x="96" y="395"/>
                    </a:lnTo>
                    <a:lnTo>
                      <a:pt x="96" y="391"/>
                    </a:lnTo>
                    <a:lnTo>
                      <a:pt x="96" y="391"/>
                    </a:lnTo>
                    <a:lnTo>
                      <a:pt x="100" y="386"/>
                    </a:lnTo>
                    <a:lnTo>
                      <a:pt x="100" y="386"/>
                    </a:lnTo>
                    <a:lnTo>
                      <a:pt x="101" y="385"/>
                    </a:lnTo>
                    <a:lnTo>
                      <a:pt x="101" y="385"/>
                    </a:lnTo>
                    <a:lnTo>
                      <a:pt x="105" y="383"/>
                    </a:lnTo>
                    <a:lnTo>
                      <a:pt x="105" y="383"/>
                    </a:lnTo>
                    <a:lnTo>
                      <a:pt x="108" y="381"/>
                    </a:lnTo>
                    <a:lnTo>
                      <a:pt x="111" y="379"/>
                    </a:lnTo>
                    <a:lnTo>
                      <a:pt x="112" y="379"/>
                    </a:lnTo>
                    <a:lnTo>
                      <a:pt x="112" y="379"/>
                    </a:lnTo>
                    <a:lnTo>
                      <a:pt x="111" y="382"/>
                    </a:lnTo>
                    <a:lnTo>
                      <a:pt x="107" y="386"/>
                    </a:lnTo>
                    <a:lnTo>
                      <a:pt x="107" y="386"/>
                    </a:lnTo>
                    <a:lnTo>
                      <a:pt x="103" y="389"/>
                    </a:lnTo>
                    <a:lnTo>
                      <a:pt x="101" y="390"/>
                    </a:lnTo>
                    <a:lnTo>
                      <a:pt x="100" y="393"/>
                    </a:lnTo>
                    <a:lnTo>
                      <a:pt x="100" y="393"/>
                    </a:lnTo>
                    <a:lnTo>
                      <a:pt x="97" y="397"/>
                    </a:lnTo>
                    <a:lnTo>
                      <a:pt x="93" y="401"/>
                    </a:lnTo>
                    <a:lnTo>
                      <a:pt x="93" y="401"/>
                    </a:lnTo>
                    <a:lnTo>
                      <a:pt x="90" y="403"/>
                    </a:lnTo>
                    <a:lnTo>
                      <a:pt x="90" y="403"/>
                    </a:lnTo>
                    <a:lnTo>
                      <a:pt x="88" y="405"/>
                    </a:lnTo>
                    <a:lnTo>
                      <a:pt x="87" y="407"/>
                    </a:lnTo>
                    <a:lnTo>
                      <a:pt x="87" y="407"/>
                    </a:lnTo>
                    <a:lnTo>
                      <a:pt x="86" y="408"/>
                    </a:lnTo>
                    <a:lnTo>
                      <a:pt x="86" y="408"/>
                    </a:lnTo>
                    <a:lnTo>
                      <a:pt x="84" y="412"/>
                    </a:lnTo>
                    <a:lnTo>
                      <a:pt x="84" y="412"/>
                    </a:lnTo>
                    <a:lnTo>
                      <a:pt x="80" y="418"/>
                    </a:lnTo>
                    <a:lnTo>
                      <a:pt x="80" y="418"/>
                    </a:lnTo>
                    <a:lnTo>
                      <a:pt x="78" y="422"/>
                    </a:lnTo>
                    <a:lnTo>
                      <a:pt x="78" y="426"/>
                    </a:lnTo>
                    <a:lnTo>
                      <a:pt x="78" y="426"/>
                    </a:lnTo>
                    <a:lnTo>
                      <a:pt x="76" y="430"/>
                    </a:lnTo>
                    <a:lnTo>
                      <a:pt x="76" y="435"/>
                    </a:lnTo>
                    <a:lnTo>
                      <a:pt x="76" y="435"/>
                    </a:lnTo>
                    <a:lnTo>
                      <a:pt x="79" y="439"/>
                    </a:lnTo>
                    <a:lnTo>
                      <a:pt x="79" y="439"/>
                    </a:lnTo>
                    <a:lnTo>
                      <a:pt x="80" y="443"/>
                    </a:lnTo>
                    <a:lnTo>
                      <a:pt x="80" y="443"/>
                    </a:lnTo>
                    <a:lnTo>
                      <a:pt x="83" y="446"/>
                    </a:lnTo>
                    <a:lnTo>
                      <a:pt x="86" y="447"/>
                    </a:lnTo>
                    <a:lnTo>
                      <a:pt x="87" y="447"/>
                    </a:lnTo>
                    <a:lnTo>
                      <a:pt x="87" y="447"/>
                    </a:lnTo>
                    <a:lnTo>
                      <a:pt x="87" y="446"/>
                    </a:lnTo>
                    <a:lnTo>
                      <a:pt x="87" y="443"/>
                    </a:lnTo>
                    <a:lnTo>
                      <a:pt x="86" y="440"/>
                    </a:lnTo>
                    <a:lnTo>
                      <a:pt x="86" y="440"/>
                    </a:lnTo>
                    <a:lnTo>
                      <a:pt x="86" y="439"/>
                    </a:lnTo>
                    <a:lnTo>
                      <a:pt x="87" y="436"/>
                    </a:lnTo>
                    <a:lnTo>
                      <a:pt x="88" y="434"/>
                    </a:lnTo>
                    <a:lnTo>
                      <a:pt x="88" y="434"/>
                    </a:lnTo>
                    <a:lnTo>
                      <a:pt x="88" y="430"/>
                    </a:lnTo>
                    <a:lnTo>
                      <a:pt x="90" y="428"/>
                    </a:lnTo>
                    <a:lnTo>
                      <a:pt x="91" y="427"/>
                    </a:lnTo>
                    <a:lnTo>
                      <a:pt x="91" y="427"/>
                    </a:lnTo>
                    <a:lnTo>
                      <a:pt x="92" y="431"/>
                    </a:lnTo>
                    <a:lnTo>
                      <a:pt x="93" y="435"/>
                    </a:lnTo>
                    <a:lnTo>
                      <a:pt x="93" y="435"/>
                    </a:lnTo>
                    <a:lnTo>
                      <a:pt x="96" y="436"/>
                    </a:lnTo>
                    <a:lnTo>
                      <a:pt x="99" y="436"/>
                    </a:lnTo>
                    <a:lnTo>
                      <a:pt x="99" y="435"/>
                    </a:lnTo>
                    <a:lnTo>
                      <a:pt x="99" y="435"/>
                    </a:lnTo>
                    <a:lnTo>
                      <a:pt x="100" y="434"/>
                    </a:lnTo>
                    <a:lnTo>
                      <a:pt x="99" y="431"/>
                    </a:lnTo>
                    <a:lnTo>
                      <a:pt x="97" y="428"/>
                    </a:lnTo>
                    <a:lnTo>
                      <a:pt x="97" y="428"/>
                    </a:lnTo>
                    <a:lnTo>
                      <a:pt x="97" y="424"/>
                    </a:lnTo>
                    <a:lnTo>
                      <a:pt x="97" y="422"/>
                    </a:lnTo>
                    <a:lnTo>
                      <a:pt x="97" y="422"/>
                    </a:lnTo>
                    <a:lnTo>
                      <a:pt x="99" y="424"/>
                    </a:lnTo>
                    <a:lnTo>
                      <a:pt x="100" y="428"/>
                    </a:lnTo>
                    <a:lnTo>
                      <a:pt x="100" y="428"/>
                    </a:lnTo>
                    <a:lnTo>
                      <a:pt x="101" y="435"/>
                    </a:lnTo>
                    <a:lnTo>
                      <a:pt x="101" y="435"/>
                    </a:lnTo>
                    <a:lnTo>
                      <a:pt x="101" y="438"/>
                    </a:lnTo>
                    <a:lnTo>
                      <a:pt x="103" y="440"/>
                    </a:lnTo>
                    <a:lnTo>
                      <a:pt x="103" y="440"/>
                    </a:lnTo>
                    <a:lnTo>
                      <a:pt x="107" y="442"/>
                    </a:lnTo>
                    <a:lnTo>
                      <a:pt x="108" y="442"/>
                    </a:lnTo>
                    <a:lnTo>
                      <a:pt x="111" y="442"/>
                    </a:lnTo>
                    <a:lnTo>
                      <a:pt x="111" y="442"/>
                    </a:lnTo>
                    <a:lnTo>
                      <a:pt x="111" y="439"/>
                    </a:lnTo>
                    <a:lnTo>
                      <a:pt x="111" y="436"/>
                    </a:lnTo>
                    <a:lnTo>
                      <a:pt x="111" y="436"/>
                    </a:lnTo>
                    <a:lnTo>
                      <a:pt x="113" y="431"/>
                    </a:lnTo>
                    <a:lnTo>
                      <a:pt x="113" y="431"/>
                    </a:lnTo>
                    <a:lnTo>
                      <a:pt x="113" y="428"/>
                    </a:lnTo>
                    <a:lnTo>
                      <a:pt x="113" y="426"/>
                    </a:lnTo>
                    <a:lnTo>
                      <a:pt x="113" y="426"/>
                    </a:lnTo>
                    <a:lnTo>
                      <a:pt x="113" y="423"/>
                    </a:lnTo>
                    <a:lnTo>
                      <a:pt x="116" y="423"/>
                    </a:lnTo>
                    <a:lnTo>
                      <a:pt x="116" y="423"/>
                    </a:lnTo>
                    <a:lnTo>
                      <a:pt x="115" y="416"/>
                    </a:lnTo>
                    <a:lnTo>
                      <a:pt x="115" y="416"/>
                    </a:lnTo>
                    <a:lnTo>
                      <a:pt x="115" y="414"/>
                    </a:lnTo>
                    <a:lnTo>
                      <a:pt x="115" y="410"/>
                    </a:lnTo>
                    <a:lnTo>
                      <a:pt x="115" y="410"/>
                    </a:lnTo>
                    <a:lnTo>
                      <a:pt x="116" y="408"/>
                    </a:lnTo>
                    <a:lnTo>
                      <a:pt x="116" y="406"/>
                    </a:lnTo>
                    <a:lnTo>
                      <a:pt x="116" y="401"/>
                    </a:lnTo>
                    <a:lnTo>
                      <a:pt x="116" y="401"/>
                    </a:lnTo>
                    <a:lnTo>
                      <a:pt x="115" y="397"/>
                    </a:lnTo>
                    <a:lnTo>
                      <a:pt x="115" y="395"/>
                    </a:lnTo>
                    <a:lnTo>
                      <a:pt x="116" y="394"/>
                    </a:lnTo>
                    <a:lnTo>
                      <a:pt x="116" y="394"/>
                    </a:lnTo>
                    <a:lnTo>
                      <a:pt x="117" y="395"/>
                    </a:lnTo>
                    <a:lnTo>
                      <a:pt x="119" y="398"/>
                    </a:lnTo>
                    <a:lnTo>
                      <a:pt x="119" y="399"/>
                    </a:lnTo>
                    <a:lnTo>
                      <a:pt x="120" y="401"/>
                    </a:lnTo>
                    <a:lnTo>
                      <a:pt x="120" y="401"/>
                    </a:lnTo>
                    <a:lnTo>
                      <a:pt x="121" y="399"/>
                    </a:lnTo>
                    <a:lnTo>
                      <a:pt x="123" y="397"/>
                    </a:lnTo>
                    <a:lnTo>
                      <a:pt x="123" y="397"/>
                    </a:lnTo>
                    <a:lnTo>
                      <a:pt x="127" y="391"/>
                    </a:lnTo>
                    <a:lnTo>
                      <a:pt x="127" y="391"/>
                    </a:lnTo>
                    <a:lnTo>
                      <a:pt x="127" y="393"/>
                    </a:lnTo>
                    <a:lnTo>
                      <a:pt x="125" y="395"/>
                    </a:lnTo>
                    <a:lnTo>
                      <a:pt x="125" y="395"/>
                    </a:lnTo>
                    <a:lnTo>
                      <a:pt x="125" y="397"/>
                    </a:lnTo>
                    <a:lnTo>
                      <a:pt x="124" y="399"/>
                    </a:lnTo>
                    <a:lnTo>
                      <a:pt x="124" y="399"/>
                    </a:lnTo>
                    <a:lnTo>
                      <a:pt x="121" y="405"/>
                    </a:lnTo>
                    <a:lnTo>
                      <a:pt x="121" y="405"/>
                    </a:lnTo>
                    <a:lnTo>
                      <a:pt x="119" y="408"/>
                    </a:lnTo>
                    <a:lnTo>
                      <a:pt x="119" y="408"/>
                    </a:lnTo>
                    <a:lnTo>
                      <a:pt x="119" y="416"/>
                    </a:lnTo>
                    <a:lnTo>
                      <a:pt x="119" y="416"/>
                    </a:lnTo>
                    <a:lnTo>
                      <a:pt x="119" y="419"/>
                    </a:lnTo>
                    <a:lnTo>
                      <a:pt x="120" y="422"/>
                    </a:lnTo>
                    <a:lnTo>
                      <a:pt x="120" y="422"/>
                    </a:lnTo>
                    <a:lnTo>
                      <a:pt x="123" y="423"/>
                    </a:lnTo>
                    <a:lnTo>
                      <a:pt x="127" y="423"/>
                    </a:lnTo>
                    <a:lnTo>
                      <a:pt x="127" y="423"/>
                    </a:lnTo>
                    <a:lnTo>
                      <a:pt x="125" y="420"/>
                    </a:lnTo>
                    <a:lnTo>
                      <a:pt x="124" y="418"/>
                    </a:lnTo>
                    <a:lnTo>
                      <a:pt x="123" y="414"/>
                    </a:lnTo>
                    <a:lnTo>
                      <a:pt x="123" y="411"/>
                    </a:lnTo>
                    <a:lnTo>
                      <a:pt x="123" y="411"/>
                    </a:lnTo>
                    <a:lnTo>
                      <a:pt x="127" y="416"/>
                    </a:lnTo>
                    <a:lnTo>
                      <a:pt x="127" y="416"/>
                    </a:lnTo>
                    <a:lnTo>
                      <a:pt x="132" y="422"/>
                    </a:lnTo>
                    <a:lnTo>
                      <a:pt x="132" y="422"/>
                    </a:lnTo>
                    <a:lnTo>
                      <a:pt x="135" y="426"/>
                    </a:lnTo>
                    <a:lnTo>
                      <a:pt x="136" y="428"/>
                    </a:lnTo>
                    <a:lnTo>
                      <a:pt x="136" y="428"/>
                    </a:lnTo>
                    <a:lnTo>
                      <a:pt x="139" y="430"/>
                    </a:lnTo>
                    <a:lnTo>
                      <a:pt x="139" y="430"/>
                    </a:lnTo>
                    <a:lnTo>
                      <a:pt x="139" y="430"/>
                    </a:lnTo>
                    <a:lnTo>
                      <a:pt x="139" y="430"/>
                    </a:lnTo>
                    <a:lnTo>
                      <a:pt x="140" y="430"/>
                    </a:lnTo>
                    <a:lnTo>
                      <a:pt x="140" y="430"/>
                    </a:lnTo>
                    <a:lnTo>
                      <a:pt x="141" y="430"/>
                    </a:lnTo>
                    <a:lnTo>
                      <a:pt x="141" y="430"/>
                    </a:lnTo>
                    <a:lnTo>
                      <a:pt x="141" y="431"/>
                    </a:lnTo>
                    <a:lnTo>
                      <a:pt x="141" y="431"/>
                    </a:lnTo>
                    <a:lnTo>
                      <a:pt x="143" y="431"/>
                    </a:lnTo>
                    <a:lnTo>
                      <a:pt x="143" y="431"/>
                    </a:lnTo>
                    <a:lnTo>
                      <a:pt x="144" y="431"/>
                    </a:lnTo>
                    <a:lnTo>
                      <a:pt x="144" y="431"/>
                    </a:lnTo>
                    <a:lnTo>
                      <a:pt x="145" y="431"/>
                    </a:lnTo>
                    <a:lnTo>
                      <a:pt x="145" y="431"/>
                    </a:lnTo>
                    <a:lnTo>
                      <a:pt x="147" y="432"/>
                    </a:lnTo>
                    <a:lnTo>
                      <a:pt x="147" y="432"/>
                    </a:lnTo>
                    <a:lnTo>
                      <a:pt x="148" y="432"/>
                    </a:lnTo>
                    <a:lnTo>
                      <a:pt x="148" y="432"/>
                    </a:lnTo>
                    <a:lnTo>
                      <a:pt x="148" y="432"/>
                    </a:lnTo>
                    <a:lnTo>
                      <a:pt x="148" y="432"/>
                    </a:lnTo>
                    <a:lnTo>
                      <a:pt x="149" y="434"/>
                    </a:lnTo>
                    <a:lnTo>
                      <a:pt x="149" y="434"/>
                    </a:lnTo>
                    <a:lnTo>
                      <a:pt x="151" y="434"/>
                    </a:lnTo>
                    <a:lnTo>
                      <a:pt x="151" y="434"/>
                    </a:lnTo>
                    <a:lnTo>
                      <a:pt x="148" y="434"/>
                    </a:lnTo>
                    <a:lnTo>
                      <a:pt x="144" y="434"/>
                    </a:lnTo>
                    <a:lnTo>
                      <a:pt x="144" y="434"/>
                    </a:lnTo>
                    <a:lnTo>
                      <a:pt x="136" y="432"/>
                    </a:lnTo>
                    <a:lnTo>
                      <a:pt x="136" y="432"/>
                    </a:lnTo>
                    <a:lnTo>
                      <a:pt x="133" y="431"/>
                    </a:lnTo>
                    <a:lnTo>
                      <a:pt x="131" y="431"/>
                    </a:lnTo>
                    <a:lnTo>
                      <a:pt x="131" y="431"/>
                    </a:lnTo>
                    <a:lnTo>
                      <a:pt x="127" y="430"/>
                    </a:lnTo>
                    <a:lnTo>
                      <a:pt x="127" y="430"/>
                    </a:lnTo>
                    <a:lnTo>
                      <a:pt x="123" y="428"/>
                    </a:lnTo>
                    <a:lnTo>
                      <a:pt x="120" y="428"/>
                    </a:lnTo>
                    <a:lnTo>
                      <a:pt x="119" y="431"/>
                    </a:lnTo>
                    <a:lnTo>
                      <a:pt x="119" y="431"/>
                    </a:lnTo>
                    <a:lnTo>
                      <a:pt x="117" y="434"/>
                    </a:lnTo>
                    <a:lnTo>
                      <a:pt x="117" y="434"/>
                    </a:lnTo>
                    <a:lnTo>
                      <a:pt x="117" y="436"/>
                    </a:lnTo>
                    <a:lnTo>
                      <a:pt x="117" y="436"/>
                    </a:lnTo>
                    <a:lnTo>
                      <a:pt x="117" y="438"/>
                    </a:lnTo>
                    <a:lnTo>
                      <a:pt x="117" y="438"/>
                    </a:lnTo>
                    <a:lnTo>
                      <a:pt x="116" y="438"/>
                    </a:lnTo>
                    <a:lnTo>
                      <a:pt x="116" y="438"/>
                    </a:lnTo>
                    <a:lnTo>
                      <a:pt x="116" y="440"/>
                    </a:lnTo>
                    <a:lnTo>
                      <a:pt x="116" y="440"/>
                    </a:lnTo>
                    <a:lnTo>
                      <a:pt x="116" y="440"/>
                    </a:lnTo>
                    <a:lnTo>
                      <a:pt x="116" y="440"/>
                    </a:lnTo>
                    <a:lnTo>
                      <a:pt x="116" y="443"/>
                    </a:lnTo>
                    <a:lnTo>
                      <a:pt x="116" y="443"/>
                    </a:lnTo>
                    <a:lnTo>
                      <a:pt x="116" y="444"/>
                    </a:lnTo>
                    <a:lnTo>
                      <a:pt x="116" y="444"/>
                    </a:lnTo>
                    <a:lnTo>
                      <a:pt x="116" y="448"/>
                    </a:lnTo>
                    <a:lnTo>
                      <a:pt x="116" y="448"/>
                    </a:lnTo>
                    <a:lnTo>
                      <a:pt x="116" y="451"/>
                    </a:lnTo>
                    <a:lnTo>
                      <a:pt x="119" y="453"/>
                    </a:lnTo>
                    <a:lnTo>
                      <a:pt x="119" y="453"/>
                    </a:lnTo>
                    <a:lnTo>
                      <a:pt x="119" y="457"/>
                    </a:lnTo>
                    <a:lnTo>
                      <a:pt x="119" y="457"/>
                    </a:lnTo>
                    <a:lnTo>
                      <a:pt x="117" y="461"/>
                    </a:lnTo>
                    <a:lnTo>
                      <a:pt x="117" y="461"/>
                    </a:lnTo>
                    <a:lnTo>
                      <a:pt x="115" y="465"/>
                    </a:lnTo>
                    <a:lnTo>
                      <a:pt x="115" y="465"/>
                    </a:lnTo>
                    <a:lnTo>
                      <a:pt x="115" y="468"/>
                    </a:lnTo>
                    <a:lnTo>
                      <a:pt x="115" y="471"/>
                    </a:lnTo>
                    <a:lnTo>
                      <a:pt x="115" y="471"/>
                    </a:lnTo>
                    <a:lnTo>
                      <a:pt x="117" y="472"/>
                    </a:lnTo>
                    <a:lnTo>
                      <a:pt x="120" y="473"/>
                    </a:lnTo>
                    <a:lnTo>
                      <a:pt x="120" y="473"/>
                    </a:lnTo>
                    <a:lnTo>
                      <a:pt x="121" y="477"/>
                    </a:lnTo>
                    <a:lnTo>
                      <a:pt x="125" y="480"/>
                    </a:lnTo>
                    <a:lnTo>
                      <a:pt x="125" y="480"/>
                    </a:lnTo>
                    <a:lnTo>
                      <a:pt x="129" y="481"/>
                    </a:lnTo>
                    <a:lnTo>
                      <a:pt x="129" y="481"/>
                    </a:lnTo>
                    <a:lnTo>
                      <a:pt x="135" y="485"/>
                    </a:lnTo>
                    <a:lnTo>
                      <a:pt x="136" y="487"/>
                    </a:lnTo>
                    <a:lnTo>
                      <a:pt x="136" y="490"/>
                    </a:lnTo>
                    <a:lnTo>
                      <a:pt x="136" y="490"/>
                    </a:lnTo>
                    <a:lnTo>
                      <a:pt x="136" y="492"/>
                    </a:lnTo>
                    <a:lnTo>
                      <a:pt x="136" y="494"/>
                    </a:lnTo>
                    <a:lnTo>
                      <a:pt x="136" y="494"/>
                    </a:lnTo>
                    <a:lnTo>
                      <a:pt x="137" y="496"/>
                    </a:lnTo>
                    <a:lnTo>
                      <a:pt x="140" y="498"/>
                    </a:lnTo>
                    <a:lnTo>
                      <a:pt x="140" y="498"/>
                    </a:lnTo>
                    <a:lnTo>
                      <a:pt x="140" y="501"/>
                    </a:lnTo>
                    <a:lnTo>
                      <a:pt x="140" y="502"/>
                    </a:lnTo>
                    <a:lnTo>
                      <a:pt x="140" y="502"/>
                    </a:lnTo>
                    <a:lnTo>
                      <a:pt x="140" y="506"/>
                    </a:lnTo>
                    <a:lnTo>
                      <a:pt x="140" y="506"/>
                    </a:lnTo>
                    <a:lnTo>
                      <a:pt x="139" y="508"/>
                    </a:lnTo>
                    <a:lnTo>
                      <a:pt x="136" y="510"/>
                    </a:lnTo>
                    <a:lnTo>
                      <a:pt x="131" y="512"/>
                    </a:lnTo>
                    <a:lnTo>
                      <a:pt x="131" y="512"/>
                    </a:lnTo>
                    <a:lnTo>
                      <a:pt x="129" y="513"/>
                    </a:lnTo>
                    <a:lnTo>
                      <a:pt x="128" y="516"/>
                    </a:lnTo>
                    <a:lnTo>
                      <a:pt x="128" y="516"/>
                    </a:lnTo>
                    <a:lnTo>
                      <a:pt x="127" y="517"/>
                    </a:lnTo>
                    <a:lnTo>
                      <a:pt x="127" y="517"/>
                    </a:lnTo>
                    <a:lnTo>
                      <a:pt x="125" y="520"/>
                    </a:lnTo>
                    <a:lnTo>
                      <a:pt x="125" y="520"/>
                    </a:lnTo>
                    <a:lnTo>
                      <a:pt x="124" y="522"/>
                    </a:lnTo>
                    <a:lnTo>
                      <a:pt x="123" y="524"/>
                    </a:lnTo>
                    <a:lnTo>
                      <a:pt x="123" y="524"/>
                    </a:lnTo>
                    <a:lnTo>
                      <a:pt x="121" y="526"/>
                    </a:lnTo>
                    <a:lnTo>
                      <a:pt x="121" y="526"/>
                    </a:lnTo>
                    <a:lnTo>
                      <a:pt x="120" y="529"/>
                    </a:lnTo>
                    <a:lnTo>
                      <a:pt x="120" y="532"/>
                    </a:lnTo>
                    <a:lnTo>
                      <a:pt x="120" y="532"/>
                    </a:lnTo>
                    <a:lnTo>
                      <a:pt x="119" y="539"/>
                    </a:lnTo>
                    <a:lnTo>
                      <a:pt x="119" y="539"/>
                    </a:lnTo>
                    <a:lnTo>
                      <a:pt x="117" y="542"/>
                    </a:lnTo>
                    <a:lnTo>
                      <a:pt x="115" y="546"/>
                    </a:lnTo>
                    <a:lnTo>
                      <a:pt x="115" y="546"/>
                    </a:lnTo>
                    <a:lnTo>
                      <a:pt x="112" y="550"/>
                    </a:lnTo>
                    <a:lnTo>
                      <a:pt x="112" y="550"/>
                    </a:lnTo>
                    <a:lnTo>
                      <a:pt x="109" y="553"/>
                    </a:lnTo>
                    <a:lnTo>
                      <a:pt x="109" y="553"/>
                    </a:lnTo>
                    <a:lnTo>
                      <a:pt x="108" y="554"/>
                    </a:lnTo>
                    <a:lnTo>
                      <a:pt x="108" y="554"/>
                    </a:lnTo>
                    <a:lnTo>
                      <a:pt x="105" y="557"/>
                    </a:lnTo>
                    <a:lnTo>
                      <a:pt x="104" y="559"/>
                    </a:lnTo>
                    <a:lnTo>
                      <a:pt x="104" y="559"/>
                    </a:lnTo>
                    <a:lnTo>
                      <a:pt x="104" y="566"/>
                    </a:lnTo>
                    <a:lnTo>
                      <a:pt x="104" y="566"/>
                    </a:lnTo>
                    <a:lnTo>
                      <a:pt x="103" y="567"/>
                    </a:lnTo>
                    <a:lnTo>
                      <a:pt x="101" y="570"/>
                    </a:lnTo>
                    <a:lnTo>
                      <a:pt x="101" y="570"/>
                    </a:lnTo>
                    <a:lnTo>
                      <a:pt x="101" y="574"/>
                    </a:lnTo>
                    <a:lnTo>
                      <a:pt x="101" y="578"/>
                    </a:lnTo>
                    <a:lnTo>
                      <a:pt x="101" y="578"/>
                    </a:lnTo>
                    <a:lnTo>
                      <a:pt x="101" y="580"/>
                    </a:lnTo>
                    <a:lnTo>
                      <a:pt x="103" y="583"/>
                    </a:lnTo>
                    <a:lnTo>
                      <a:pt x="103" y="583"/>
                    </a:lnTo>
                    <a:lnTo>
                      <a:pt x="104" y="586"/>
                    </a:lnTo>
                    <a:lnTo>
                      <a:pt x="105" y="588"/>
                    </a:lnTo>
                    <a:lnTo>
                      <a:pt x="105" y="588"/>
                    </a:lnTo>
                    <a:lnTo>
                      <a:pt x="105" y="590"/>
                    </a:lnTo>
                    <a:lnTo>
                      <a:pt x="104" y="592"/>
                    </a:lnTo>
                    <a:lnTo>
                      <a:pt x="103" y="592"/>
                    </a:lnTo>
                    <a:lnTo>
                      <a:pt x="100" y="591"/>
                    </a:lnTo>
                    <a:lnTo>
                      <a:pt x="100" y="591"/>
                    </a:lnTo>
                    <a:lnTo>
                      <a:pt x="100" y="587"/>
                    </a:lnTo>
                    <a:lnTo>
                      <a:pt x="100" y="584"/>
                    </a:lnTo>
                    <a:lnTo>
                      <a:pt x="100" y="584"/>
                    </a:lnTo>
                    <a:lnTo>
                      <a:pt x="99" y="580"/>
                    </a:lnTo>
                    <a:lnTo>
                      <a:pt x="99" y="580"/>
                    </a:lnTo>
                    <a:lnTo>
                      <a:pt x="97" y="578"/>
                    </a:lnTo>
                    <a:lnTo>
                      <a:pt x="97" y="578"/>
                    </a:lnTo>
                    <a:lnTo>
                      <a:pt x="97" y="576"/>
                    </a:lnTo>
                    <a:lnTo>
                      <a:pt x="96" y="576"/>
                    </a:lnTo>
                    <a:lnTo>
                      <a:pt x="93" y="576"/>
                    </a:lnTo>
                    <a:lnTo>
                      <a:pt x="93" y="576"/>
                    </a:lnTo>
                    <a:lnTo>
                      <a:pt x="90" y="578"/>
                    </a:lnTo>
                    <a:lnTo>
                      <a:pt x="88" y="582"/>
                    </a:lnTo>
                    <a:lnTo>
                      <a:pt x="88" y="582"/>
                    </a:lnTo>
                    <a:lnTo>
                      <a:pt x="88" y="587"/>
                    </a:lnTo>
                    <a:lnTo>
                      <a:pt x="88" y="587"/>
                    </a:lnTo>
                    <a:lnTo>
                      <a:pt x="88" y="591"/>
                    </a:lnTo>
                    <a:lnTo>
                      <a:pt x="88" y="591"/>
                    </a:lnTo>
                    <a:lnTo>
                      <a:pt x="90" y="594"/>
                    </a:lnTo>
                    <a:lnTo>
                      <a:pt x="91" y="598"/>
                    </a:lnTo>
                    <a:lnTo>
                      <a:pt x="91" y="598"/>
                    </a:lnTo>
                    <a:lnTo>
                      <a:pt x="92" y="600"/>
                    </a:lnTo>
                    <a:lnTo>
                      <a:pt x="95" y="604"/>
                    </a:lnTo>
                    <a:lnTo>
                      <a:pt x="95" y="604"/>
                    </a:lnTo>
                    <a:lnTo>
                      <a:pt x="99" y="610"/>
                    </a:lnTo>
                    <a:lnTo>
                      <a:pt x="99" y="610"/>
                    </a:lnTo>
                    <a:lnTo>
                      <a:pt x="100" y="611"/>
                    </a:lnTo>
                    <a:lnTo>
                      <a:pt x="100" y="611"/>
                    </a:lnTo>
                    <a:lnTo>
                      <a:pt x="101" y="614"/>
                    </a:lnTo>
                    <a:lnTo>
                      <a:pt x="101" y="614"/>
                    </a:lnTo>
                    <a:lnTo>
                      <a:pt x="105" y="616"/>
                    </a:lnTo>
                    <a:lnTo>
                      <a:pt x="105" y="616"/>
                    </a:lnTo>
                    <a:lnTo>
                      <a:pt x="108" y="619"/>
                    </a:lnTo>
                    <a:lnTo>
                      <a:pt x="111" y="623"/>
                    </a:lnTo>
                    <a:lnTo>
                      <a:pt x="111" y="623"/>
                    </a:lnTo>
                    <a:lnTo>
                      <a:pt x="109" y="625"/>
                    </a:lnTo>
                    <a:lnTo>
                      <a:pt x="109" y="627"/>
                    </a:lnTo>
                    <a:lnTo>
                      <a:pt x="108" y="628"/>
                    </a:lnTo>
                    <a:lnTo>
                      <a:pt x="109" y="631"/>
                    </a:lnTo>
                    <a:lnTo>
                      <a:pt x="109" y="631"/>
                    </a:lnTo>
                    <a:lnTo>
                      <a:pt x="112" y="633"/>
                    </a:lnTo>
                    <a:lnTo>
                      <a:pt x="113" y="635"/>
                    </a:lnTo>
                    <a:lnTo>
                      <a:pt x="113" y="635"/>
                    </a:lnTo>
                    <a:lnTo>
                      <a:pt x="116" y="636"/>
                    </a:lnTo>
                    <a:lnTo>
                      <a:pt x="116" y="635"/>
                    </a:lnTo>
                    <a:lnTo>
                      <a:pt x="117" y="633"/>
                    </a:lnTo>
                    <a:lnTo>
                      <a:pt x="117" y="627"/>
                    </a:lnTo>
                    <a:lnTo>
                      <a:pt x="117" y="627"/>
                    </a:lnTo>
                    <a:lnTo>
                      <a:pt x="116" y="624"/>
                    </a:lnTo>
                    <a:lnTo>
                      <a:pt x="115" y="621"/>
                    </a:lnTo>
                    <a:lnTo>
                      <a:pt x="115" y="621"/>
                    </a:lnTo>
                    <a:lnTo>
                      <a:pt x="111" y="612"/>
                    </a:lnTo>
                    <a:lnTo>
                      <a:pt x="111" y="612"/>
                    </a:lnTo>
                    <a:lnTo>
                      <a:pt x="111" y="611"/>
                    </a:lnTo>
                    <a:lnTo>
                      <a:pt x="111" y="608"/>
                    </a:lnTo>
                    <a:lnTo>
                      <a:pt x="111" y="608"/>
                    </a:lnTo>
                    <a:lnTo>
                      <a:pt x="113" y="607"/>
                    </a:lnTo>
                    <a:lnTo>
                      <a:pt x="113" y="607"/>
                    </a:lnTo>
                    <a:lnTo>
                      <a:pt x="115" y="603"/>
                    </a:lnTo>
                    <a:lnTo>
                      <a:pt x="116" y="602"/>
                    </a:lnTo>
                    <a:lnTo>
                      <a:pt x="119" y="600"/>
                    </a:lnTo>
                    <a:lnTo>
                      <a:pt x="119" y="600"/>
                    </a:lnTo>
                    <a:lnTo>
                      <a:pt x="121" y="600"/>
                    </a:lnTo>
                    <a:lnTo>
                      <a:pt x="124" y="600"/>
                    </a:lnTo>
                    <a:lnTo>
                      <a:pt x="124" y="600"/>
                    </a:lnTo>
                    <a:lnTo>
                      <a:pt x="125" y="603"/>
                    </a:lnTo>
                    <a:lnTo>
                      <a:pt x="127" y="606"/>
                    </a:lnTo>
                    <a:lnTo>
                      <a:pt x="128" y="606"/>
                    </a:lnTo>
                    <a:lnTo>
                      <a:pt x="128" y="606"/>
                    </a:lnTo>
                    <a:lnTo>
                      <a:pt x="131" y="607"/>
                    </a:lnTo>
                    <a:lnTo>
                      <a:pt x="131" y="607"/>
                    </a:lnTo>
                    <a:lnTo>
                      <a:pt x="135" y="610"/>
                    </a:lnTo>
                    <a:lnTo>
                      <a:pt x="135" y="610"/>
                    </a:lnTo>
                    <a:lnTo>
                      <a:pt x="139" y="612"/>
                    </a:lnTo>
                    <a:lnTo>
                      <a:pt x="143" y="614"/>
                    </a:lnTo>
                    <a:lnTo>
                      <a:pt x="143" y="614"/>
                    </a:lnTo>
                    <a:lnTo>
                      <a:pt x="144" y="616"/>
                    </a:lnTo>
                    <a:lnTo>
                      <a:pt x="145" y="620"/>
                    </a:lnTo>
                    <a:lnTo>
                      <a:pt x="145" y="620"/>
                    </a:lnTo>
                    <a:lnTo>
                      <a:pt x="148" y="621"/>
                    </a:lnTo>
                    <a:lnTo>
                      <a:pt x="148" y="621"/>
                    </a:lnTo>
                    <a:lnTo>
                      <a:pt x="151" y="625"/>
                    </a:lnTo>
                    <a:lnTo>
                      <a:pt x="151" y="625"/>
                    </a:lnTo>
                    <a:lnTo>
                      <a:pt x="153" y="627"/>
                    </a:lnTo>
                    <a:lnTo>
                      <a:pt x="157" y="627"/>
                    </a:lnTo>
                    <a:lnTo>
                      <a:pt x="157" y="627"/>
                    </a:lnTo>
                    <a:lnTo>
                      <a:pt x="161" y="628"/>
                    </a:lnTo>
                    <a:lnTo>
                      <a:pt x="164" y="627"/>
                    </a:lnTo>
                    <a:lnTo>
                      <a:pt x="164" y="627"/>
                    </a:lnTo>
                    <a:lnTo>
                      <a:pt x="165" y="625"/>
                    </a:lnTo>
                    <a:lnTo>
                      <a:pt x="165" y="623"/>
                    </a:lnTo>
                    <a:lnTo>
                      <a:pt x="165" y="623"/>
                    </a:lnTo>
                    <a:lnTo>
                      <a:pt x="164" y="620"/>
                    </a:lnTo>
                    <a:lnTo>
                      <a:pt x="164" y="616"/>
                    </a:lnTo>
                    <a:lnTo>
                      <a:pt x="164" y="616"/>
                    </a:lnTo>
                    <a:lnTo>
                      <a:pt x="164" y="615"/>
                    </a:lnTo>
                    <a:lnTo>
                      <a:pt x="164" y="614"/>
                    </a:lnTo>
                    <a:lnTo>
                      <a:pt x="164" y="614"/>
                    </a:lnTo>
                    <a:lnTo>
                      <a:pt x="165" y="611"/>
                    </a:lnTo>
                    <a:lnTo>
                      <a:pt x="165" y="611"/>
                    </a:lnTo>
                    <a:lnTo>
                      <a:pt x="164" y="608"/>
                    </a:lnTo>
                    <a:lnTo>
                      <a:pt x="163" y="606"/>
                    </a:lnTo>
                    <a:lnTo>
                      <a:pt x="163" y="606"/>
                    </a:lnTo>
                    <a:lnTo>
                      <a:pt x="160" y="604"/>
                    </a:lnTo>
                    <a:lnTo>
                      <a:pt x="159" y="600"/>
                    </a:lnTo>
                    <a:lnTo>
                      <a:pt x="159" y="600"/>
                    </a:lnTo>
                    <a:lnTo>
                      <a:pt x="159" y="599"/>
                    </a:lnTo>
                    <a:lnTo>
                      <a:pt x="159" y="598"/>
                    </a:lnTo>
                    <a:lnTo>
                      <a:pt x="159" y="598"/>
                    </a:lnTo>
                    <a:lnTo>
                      <a:pt x="159" y="596"/>
                    </a:lnTo>
                    <a:lnTo>
                      <a:pt x="161" y="594"/>
                    </a:lnTo>
                    <a:lnTo>
                      <a:pt x="161" y="594"/>
                    </a:lnTo>
                    <a:lnTo>
                      <a:pt x="163" y="596"/>
                    </a:lnTo>
                    <a:lnTo>
                      <a:pt x="163" y="596"/>
                    </a:lnTo>
                    <a:lnTo>
                      <a:pt x="164" y="599"/>
                    </a:lnTo>
                    <a:lnTo>
                      <a:pt x="164" y="599"/>
                    </a:lnTo>
                    <a:lnTo>
                      <a:pt x="165" y="602"/>
                    </a:lnTo>
                    <a:lnTo>
                      <a:pt x="165" y="602"/>
                    </a:lnTo>
                    <a:lnTo>
                      <a:pt x="169" y="603"/>
                    </a:lnTo>
                    <a:lnTo>
                      <a:pt x="169" y="603"/>
                    </a:lnTo>
                    <a:lnTo>
                      <a:pt x="172" y="604"/>
                    </a:lnTo>
                    <a:lnTo>
                      <a:pt x="173" y="604"/>
                    </a:lnTo>
                    <a:lnTo>
                      <a:pt x="175" y="603"/>
                    </a:lnTo>
                    <a:lnTo>
                      <a:pt x="175" y="603"/>
                    </a:lnTo>
                    <a:lnTo>
                      <a:pt x="175" y="602"/>
                    </a:lnTo>
                    <a:lnTo>
                      <a:pt x="176" y="602"/>
                    </a:lnTo>
                    <a:lnTo>
                      <a:pt x="176" y="602"/>
                    </a:lnTo>
                    <a:lnTo>
                      <a:pt x="177" y="602"/>
                    </a:lnTo>
                    <a:lnTo>
                      <a:pt x="177" y="603"/>
                    </a:lnTo>
                    <a:lnTo>
                      <a:pt x="177" y="603"/>
                    </a:lnTo>
                    <a:lnTo>
                      <a:pt x="177" y="606"/>
                    </a:lnTo>
                    <a:lnTo>
                      <a:pt x="177" y="608"/>
                    </a:lnTo>
                    <a:lnTo>
                      <a:pt x="177" y="608"/>
                    </a:lnTo>
                    <a:lnTo>
                      <a:pt x="180" y="610"/>
                    </a:lnTo>
                    <a:lnTo>
                      <a:pt x="181" y="611"/>
                    </a:lnTo>
                    <a:lnTo>
                      <a:pt x="181" y="611"/>
                    </a:lnTo>
                    <a:lnTo>
                      <a:pt x="183" y="614"/>
                    </a:lnTo>
                    <a:lnTo>
                      <a:pt x="185" y="615"/>
                    </a:lnTo>
                    <a:lnTo>
                      <a:pt x="185" y="615"/>
                    </a:lnTo>
                    <a:lnTo>
                      <a:pt x="187" y="614"/>
                    </a:lnTo>
                    <a:lnTo>
                      <a:pt x="188" y="614"/>
                    </a:lnTo>
                    <a:lnTo>
                      <a:pt x="188" y="611"/>
                    </a:lnTo>
                    <a:lnTo>
                      <a:pt x="188" y="611"/>
                    </a:lnTo>
                    <a:lnTo>
                      <a:pt x="188" y="607"/>
                    </a:lnTo>
                    <a:lnTo>
                      <a:pt x="189" y="606"/>
                    </a:lnTo>
                    <a:lnTo>
                      <a:pt x="191" y="606"/>
                    </a:lnTo>
                    <a:lnTo>
                      <a:pt x="191" y="606"/>
                    </a:lnTo>
                    <a:lnTo>
                      <a:pt x="192" y="606"/>
                    </a:lnTo>
                    <a:lnTo>
                      <a:pt x="192" y="608"/>
                    </a:lnTo>
                    <a:lnTo>
                      <a:pt x="192" y="611"/>
                    </a:lnTo>
                    <a:lnTo>
                      <a:pt x="192" y="611"/>
                    </a:lnTo>
                    <a:lnTo>
                      <a:pt x="193" y="614"/>
                    </a:lnTo>
                    <a:lnTo>
                      <a:pt x="195" y="615"/>
                    </a:lnTo>
                    <a:lnTo>
                      <a:pt x="195" y="615"/>
                    </a:lnTo>
                    <a:lnTo>
                      <a:pt x="200" y="615"/>
                    </a:lnTo>
                    <a:lnTo>
                      <a:pt x="200" y="615"/>
                    </a:lnTo>
                    <a:lnTo>
                      <a:pt x="201" y="612"/>
                    </a:lnTo>
                    <a:lnTo>
                      <a:pt x="201" y="612"/>
                    </a:lnTo>
                    <a:lnTo>
                      <a:pt x="205" y="611"/>
                    </a:lnTo>
                    <a:lnTo>
                      <a:pt x="205" y="611"/>
                    </a:lnTo>
                    <a:lnTo>
                      <a:pt x="208" y="610"/>
                    </a:lnTo>
                    <a:lnTo>
                      <a:pt x="208" y="610"/>
                    </a:lnTo>
                    <a:lnTo>
                      <a:pt x="209" y="608"/>
                    </a:lnTo>
                    <a:lnTo>
                      <a:pt x="211" y="608"/>
                    </a:lnTo>
                    <a:lnTo>
                      <a:pt x="211" y="608"/>
                    </a:lnTo>
                    <a:lnTo>
                      <a:pt x="212" y="607"/>
                    </a:lnTo>
                    <a:lnTo>
                      <a:pt x="212" y="606"/>
                    </a:lnTo>
                    <a:lnTo>
                      <a:pt x="211" y="603"/>
                    </a:lnTo>
                    <a:lnTo>
                      <a:pt x="211" y="603"/>
                    </a:lnTo>
                    <a:lnTo>
                      <a:pt x="212" y="599"/>
                    </a:lnTo>
                    <a:lnTo>
                      <a:pt x="212" y="599"/>
                    </a:lnTo>
                    <a:lnTo>
                      <a:pt x="212" y="596"/>
                    </a:lnTo>
                    <a:lnTo>
                      <a:pt x="212" y="596"/>
                    </a:lnTo>
                    <a:lnTo>
                      <a:pt x="213" y="598"/>
                    </a:lnTo>
                    <a:lnTo>
                      <a:pt x="213" y="599"/>
                    </a:lnTo>
                    <a:lnTo>
                      <a:pt x="215" y="600"/>
                    </a:lnTo>
                    <a:lnTo>
                      <a:pt x="216" y="600"/>
                    </a:lnTo>
                    <a:lnTo>
                      <a:pt x="216" y="600"/>
                    </a:lnTo>
                    <a:lnTo>
                      <a:pt x="220" y="600"/>
                    </a:lnTo>
                    <a:lnTo>
                      <a:pt x="220" y="600"/>
                    </a:lnTo>
                    <a:lnTo>
                      <a:pt x="223" y="599"/>
                    </a:lnTo>
                    <a:lnTo>
                      <a:pt x="224" y="596"/>
                    </a:lnTo>
                    <a:lnTo>
                      <a:pt x="224" y="596"/>
                    </a:lnTo>
                    <a:lnTo>
                      <a:pt x="229" y="598"/>
                    </a:lnTo>
                    <a:lnTo>
                      <a:pt x="233" y="598"/>
                    </a:lnTo>
                    <a:lnTo>
                      <a:pt x="235" y="596"/>
                    </a:lnTo>
                    <a:lnTo>
                      <a:pt x="235" y="596"/>
                    </a:lnTo>
                    <a:lnTo>
                      <a:pt x="236" y="591"/>
                    </a:lnTo>
                    <a:lnTo>
                      <a:pt x="236" y="591"/>
                    </a:lnTo>
                    <a:lnTo>
                      <a:pt x="236" y="590"/>
                    </a:lnTo>
                    <a:lnTo>
                      <a:pt x="235" y="588"/>
                    </a:lnTo>
                    <a:lnTo>
                      <a:pt x="235" y="588"/>
                    </a:lnTo>
                    <a:lnTo>
                      <a:pt x="233" y="586"/>
                    </a:lnTo>
                    <a:lnTo>
                      <a:pt x="235" y="582"/>
                    </a:lnTo>
                    <a:lnTo>
                      <a:pt x="235" y="582"/>
                    </a:lnTo>
                    <a:lnTo>
                      <a:pt x="235" y="580"/>
                    </a:lnTo>
                    <a:lnTo>
                      <a:pt x="236" y="580"/>
                    </a:lnTo>
                    <a:lnTo>
                      <a:pt x="236" y="580"/>
                    </a:lnTo>
                    <a:lnTo>
                      <a:pt x="239" y="582"/>
                    </a:lnTo>
                    <a:lnTo>
                      <a:pt x="239" y="582"/>
                    </a:lnTo>
                    <a:lnTo>
                      <a:pt x="240" y="580"/>
                    </a:lnTo>
                    <a:lnTo>
                      <a:pt x="240" y="580"/>
                    </a:lnTo>
                    <a:lnTo>
                      <a:pt x="244" y="580"/>
                    </a:lnTo>
                    <a:lnTo>
                      <a:pt x="244" y="580"/>
                    </a:lnTo>
                    <a:lnTo>
                      <a:pt x="248" y="580"/>
                    </a:lnTo>
                    <a:lnTo>
                      <a:pt x="248" y="580"/>
                    </a:lnTo>
                    <a:lnTo>
                      <a:pt x="250" y="580"/>
                    </a:lnTo>
                    <a:lnTo>
                      <a:pt x="254" y="582"/>
                    </a:lnTo>
                    <a:lnTo>
                      <a:pt x="254" y="582"/>
                    </a:lnTo>
                    <a:lnTo>
                      <a:pt x="261" y="582"/>
                    </a:lnTo>
                    <a:lnTo>
                      <a:pt x="261" y="582"/>
                    </a:lnTo>
                    <a:lnTo>
                      <a:pt x="266" y="580"/>
                    </a:lnTo>
                    <a:lnTo>
                      <a:pt x="266" y="580"/>
                    </a:lnTo>
                    <a:lnTo>
                      <a:pt x="270" y="580"/>
                    </a:lnTo>
                    <a:lnTo>
                      <a:pt x="273" y="582"/>
                    </a:lnTo>
                    <a:lnTo>
                      <a:pt x="273" y="582"/>
                    </a:lnTo>
                    <a:lnTo>
                      <a:pt x="276" y="582"/>
                    </a:lnTo>
                    <a:lnTo>
                      <a:pt x="277" y="580"/>
                    </a:lnTo>
                    <a:lnTo>
                      <a:pt x="277" y="580"/>
                    </a:lnTo>
                    <a:lnTo>
                      <a:pt x="278" y="580"/>
                    </a:lnTo>
                    <a:lnTo>
                      <a:pt x="278" y="580"/>
                    </a:lnTo>
                    <a:lnTo>
                      <a:pt x="278" y="580"/>
                    </a:lnTo>
                    <a:lnTo>
                      <a:pt x="278" y="580"/>
                    </a:lnTo>
                    <a:lnTo>
                      <a:pt x="280" y="579"/>
                    </a:lnTo>
                    <a:lnTo>
                      <a:pt x="282" y="579"/>
                    </a:lnTo>
                    <a:lnTo>
                      <a:pt x="282" y="579"/>
                    </a:lnTo>
                    <a:lnTo>
                      <a:pt x="282" y="579"/>
                    </a:lnTo>
                    <a:lnTo>
                      <a:pt x="284" y="578"/>
                    </a:lnTo>
                    <a:close/>
                  </a:path>
                </a:pathLst>
              </a:custGeom>
              <a:solidFill>
                <a:schemeClr val="accent6"/>
              </a:solidFill>
              <a:ln w="3175">
                <a:solidFill>
                  <a:schemeClr val="tx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8" name="Rectangle 295">
                <a:extLst>
                  <a:ext uri="{FF2B5EF4-FFF2-40B4-BE49-F238E27FC236}">
                    <a16:creationId xmlns:a16="http://schemas.microsoft.com/office/drawing/2014/main" id="{D60C2B89-D83E-4390-8E73-2FBACAAFD96B}"/>
                  </a:ext>
                </a:extLst>
              </p:cNvPr>
              <p:cNvSpPr>
                <a:spLocks noChangeArrowheads="1"/>
              </p:cNvSpPr>
              <p:nvPr/>
            </p:nvSpPr>
            <p:spPr bwMode="auto">
              <a:xfrm>
                <a:off x="4673159" y="3651858"/>
                <a:ext cx="1921" cy="7684"/>
              </a:xfrm>
              <a:prstGeom prst="rect">
                <a:avLst/>
              </a:prstGeom>
              <a:solidFill>
                <a:schemeClr val="accent6"/>
              </a:solidFill>
              <a:ln w="3175">
                <a:solidFill>
                  <a:schemeClr val="tx1">
                    <a:lumMod val="20000"/>
                    <a:lumOff val="80000"/>
                  </a:schemeClr>
                </a:solidFill>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29" name="Freeform 296">
                <a:extLst>
                  <a:ext uri="{FF2B5EF4-FFF2-40B4-BE49-F238E27FC236}">
                    <a16:creationId xmlns:a16="http://schemas.microsoft.com/office/drawing/2014/main" id="{D53D2831-6CC5-4C87-8A54-290ABE25F5FE}"/>
                  </a:ext>
                </a:extLst>
              </p:cNvPr>
              <p:cNvSpPr>
                <a:spLocks/>
              </p:cNvSpPr>
              <p:nvPr/>
            </p:nvSpPr>
            <p:spPr bwMode="auto">
              <a:xfrm>
                <a:off x="4263997" y="3334902"/>
                <a:ext cx="737644" cy="1221723"/>
              </a:xfrm>
              <a:custGeom>
                <a:avLst/>
                <a:gdLst>
                  <a:gd name="T0" fmla="*/ 333 w 384"/>
                  <a:gd name="T1" fmla="*/ 517 h 636"/>
                  <a:gd name="T2" fmla="*/ 358 w 384"/>
                  <a:gd name="T3" fmla="*/ 465 h 636"/>
                  <a:gd name="T4" fmla="*/ 334 w 384"/>
                  <a:gd name="T5" fmla="*/ 420 h 636"/>
                  <a:gd name="T6" fmla="*/ 248 w 384"/>
                  <a:gd name="T7" fmla="*/ 422 h 636"/>
                  <a:gd name="T8" fmla="*/ 269 w 384"/>
                  <a:gd name="T9" fmla="*/ 408 h 636"/>
                  <a:gd name="T10" fmla="*/ 298 w 384"/>
                  <a:gd name="T11" fmla="*/ 360 h 636"/>
                  <a:gd name="T12" fmla="*/ 282 w 384"/>
                  <a:gd name="T13" fmla="*/ 348 h 636"/>
                  <a:gd name="T14" fmla="*/ 333 w 384"/>
                  <a:gd name="T15" fmla="*/ 300 h 636"/>
                  <a:gd name="T16" fmla="*/ 368 w 384"/>
                  <a:gd name="T17" fmla="*/ 207 h 636"/>
                  <a:gd name="T18" fmla="*/ 341 w 384"/>
                  <a:gd name="T19" fmla="*/ 155 h 636"/>
                  <a:gd name="T20" fmla="*/ 246 w 384"/>
                  <a:gd name="T21" fmla="*/ 149 h 636"/>
                  <a:gd name="T22" fmla="*/ 213 w 384"/>
                  <a:gd name="T23" fmla="*/ 165 h 636"/>
                  <a:gd name="T24" fmla="*/ 180 w 384"/>
                  <a:gd name="T25" fmla="*/ 173 h 636"/>
                  <a:gd name="T26" fmla="*/ 180 w 384"/>
                  <a:gd name="T27" fmla="*/ 155 h 636"/>
                  <a:gd name="T28" fmla="*/ 193 w 384"/>
                  <a:gd name="T29" fmla="*/ 132 h 636"/>
                  <a:gd name="T30" fmla="*/ 193 w 384"/>
                  <a:gd name="T31" fmla="*/ 121 h 636"/>
                  <a:gd name="T32" fmla="*/ 237 w 384"/>
                  <a:gd name="T33" fmla="*/ 70 h 636"/>
                  <a:gd name="T34" fmla="*/ 270 w 384"/>
                  <a:gd name="T35" fmla="*/ 9 h 636"/>
                  <a:gd name="T36" fmla="*/ 224 w 384"/>
                  <a:gd name="T37" fmla="*/ 8 h 636"/>
                  <a:gd name="T38" fmla="*/ 172 w 384"/>
                  <a:gd name="T39" fmla="*/ 22 h 636"/>
                  <a:gd name="T40" fmla="*/ 129 w 384"/>
                  <a:gd name="T41" fmla="*/ 36 h 636"/>
                  <a:gd name="T42" fmla="*/ 101 w 384"/>
                  <a:gd name="T43" fmla="*/ 26 h 636"/>
                  <a:gd name="T44" fmla="*/ 100 w 384"/>
                  <a:gd name="T45" fmla="*/ 61 h 636"/>
                  <a:gd name="T46" fmla="*/ 76 w 384"/>
                  <a:gd name="T47" fmla="*/ 69 h 636"/>
                  <a:gd name="T48" fmla="*/ 76 w 384"/>
                  <a:gd name="T49" fmla="*/ 104 h 636"/>
                  <a:gd name="T50" fmla="*/ 78 w 384"/>
                  <a:gd name="T51" fmla="*/ 118 h 636"/>
                  <a:gd name="T52" fmla="*/ 60 w 384"/>
                  <a:gd name="T53" fmla="*/ 120 h 636"/>
                  <a:gd name="T54" fmla="*/ 40 w 384"/>
                  <a:gd name="T55" fmla="*/ 141 h 636"/>
                  <a:gd name="T56" fmla="*/ 54 w 384"/>
                  <a:gd name="T57" fmla="*/ 177 h 636"/>
                  <a:gd name="T58" fmla="*/ 39 w 384"/>
                  <a:gd name="T59" fmla="*/ 201 h 636"/>
                  <a:gd name="T60" fmla="*/ 54 w 384"/>
                  <a:gd name="T61" fmla="*/ 209 h 636"/>
                  <a:gd name="T62" fmla="*/ 55 w 384"/>
                  <a:gd name="T63" fmla="*/ 227 h 636"/>
                  <a:gd name="T64" fmla="*/ 46 w 384"/>
                  <a:gd name="T65" fmla="*/ 256 h 636"/>
                  <a:gd name="T66" fmla="*/ 42 w 384"/>
                  <a:gd name="T67" fmla="*/ 285 h 636"/>
                  <a:gd name="T68" fmla="*/ 11 w 384"/>
                  <a:gd name="T69" fmla="*/ 300 h 636"/>
                  <a:gd name="T70" fmla="*/ 46 w 384"/>
                  <a:gd name="T71" fmla="*/ 311 h 636"/>
                  <a:gd name="T72" fmla="*/ 43 w 384"/>
                  <a:gd name="T73" fmla="*/ 333 h 636"/>
                  <a:gd name="T74" fmla="*/ 95 w 384"/>
                  <a:gd name="T75" fmla="*/ 295 h 636"/>
                  <a:gd name="T76" fmla="*/ 72 w 384"/>
                  <a:gd name="T77" fmla="*/ 333 h 636"/>
                  <a:gd name="T78" fmla="*/ 91 w 384"/>
                  <a:gd name="T79" fmla="*/ 345 h 636"/>
                  <a:gd name="T80" fmla="*/ 67 w 384"/>
                  <a:gd name="T81" fmla="*/ 354 h 636"/>
                  <a:gd name="T82" fmla="*/ 54 w 384"/>
                  <a:gd name="T83" fmla="*/ 382 h 636"/>
                  <a:gd name="T84" fmla="*/ 51 w 384"/>
                  <a:gd name="T85" fmla="*/ 411 h 636"/>
                  <a:gd name="T86" fmla="*/ 48 w 384"/>
                  <a:gd name="T87" fmla="*/ 442 h 636"/>
                  <a:gd name="T88" fmla="*/ 40 w 384"/>
                  <a:gd name="T89" fmla="*/ 512 h 636"/>
                  <a:gd name="T90" fmla="*/ 60 w 384"/>
                  <a:gd name="T91" fmla="*/ 501 h 636"/>
                  <a:gd name="T92" fmla="*/ 70 w 384"/>
                  <a:gd name="T93" fmla="*/ 436 h 636"/>
                  <a:gd name="T94" fmla="*/ 101 w 384"/>
                  <a:gd name="T95" fmla="*/ 385 h 636"/>
                  <a:gd name="T96" fmla="*/ 79 w 384"/>
                  <a:gd name="T97" fmla="*/ 439 h 636"/>
                  <a:gd name="T98" fmla="*/ 101 w 384"/>
                  <a:gd name="T99" fmla="*/ 435 h 636"/>
                  <a:gd name="T100" fmla="*/ 120 w 384"/>
                  <a:gd name="T101" fmla="*/ 401 h 636"/>
                  <a:gd name="T102" fmla="*/ 136 w 384"/>
                  <a:gd name="T103" fmla="*/ 428 h 636"/>
                  <a:gd name="T104" fmla="*/ 127 w 384"/>
                  <a:gd name="T105" fmla="*/ 430 h 636"/>
                  <a:gd name="T106" fmla="*/ 120 w 384"/>
                  <a:gd name="T107" fmla="*/ 473 h 636"/>
                  <a:gd name="T108" fmla="*/ 121 w 384"/>
                  <a:gd name="T109" fmla="*/ 526 h 636"/>
                  <a:gd name="T110" fmla="*/ 100 w 384"/>
                  <a:gd name="T111" fmla="*/ 591 h 636"/>
                  <a:gd name="T112" fmla="*/ 111 w 384"/>
                  <a:gd name="T113" fmla="*/ 623 h 636"/>
                  <a:gd name="T114" fmla="*/ 131 w 384"/>
                  <a:gd name="T115" fmla="*/ 607 h 636"/>
                  <a:gd name="T116" fmla="*/ 159 w 384"/>
                  <a:gd name="T117" fmla="*/ 599 h 636"/>
                  <a:gd name="T118" fmla="*/ 188 w 384"/>
                  <a:gd name="T119" fmla="*/ 611 h 636"/>
                  <a:gd name="T120" fmla="*/ 220 w 384"/>
                  <a:gd name="T121" fmla="*/ 600 h 636"/>
                  <a:gd name="T122" fmla="*/ 273 w 384"/>
                  <a:gd name="T123" fmla="*/ 582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4" h="636">
                    <a:moveTo>
                      <a:pt x="284" y="578"/>
                    </a:moveTo>
                    <a:lnTo>
                      <a:pt x="284" y="578"/>
                    </a:lnTo>
                    <a:lnTo>
                      <a:pt x="285" y="576"/>
                    </a:lnTo>
                    <a:lnTo>
                      <a:pt x="285" y="575"/>
                    </a:lnTo>
                    <a:lnTo>
                      <a:pt x="286" y="571"/>
                    </a:lnTo>
                    <a:lnTo>
                      <a:pt x="286" y="571"/>
                    </a:lnTo>
                    <a:lnTo>
                      <a:pt x="288" y="569"/>
                    </a:lnTo>
                    <a:lnTo>
                      <a:pt x="289" y="569"/>
                    </a:lnTo>
                    <a:lnTo>
                      <a:pt x="293" y="567"/>
                    </a:lnTo>
                    <a:lnTo>
                      <a:pt x="293" y="567"/>
                    </a:lnTo>
                    <a:lnTo>
                      <a:pt x="296" y="566"/>
                    </a:lnTo>
                    <a:lnTo>
                      <a:pt x="297" y="565"/>
                    </a:lnTo>
                    <a:lnTo>
                      <a:pt x="300" y="561"/>
                    </a:lnTo>
                    <a:lnTo>
                      <a:pt x="300" y="561"/>
                    </a:lnTo>
                    <a:lnTo>
                      <a:pt x="304" y="557"/>
                    </a:lnTo>
                    <a:lnTo>
                      <a:pt x="304" y="557"/>
                    </a:lnTo>
                    <a:lnTo>
                      <a:pt x="306" y="554"/>
                    </a:lnTo>
                    <a:lnTo>
                      <a:pt x="306" y="554"/>
                    </a:lnTo>
                    <a:lnTo>
                      <a:pt x="310" y="551"/>
                    </a:lnTo>
                    <a:lnTo>
                      <a:pt x="310" y="551"/>
                    </a:lnTo>
                    <a:lnTo>
                      <a:pt x="316" y="547"/>
                    </a:lnTo>
                    <a:lnTo>
                      <a:pt x="316" y="547"/>
                    </a:lnTo>
                    <a:lnTo>
                      <a:pt x="317" y="546"/>
                    </a:lnTo>
                    <a:lnTo>
                      <a:pt x="317" y="546"/>
                    </a:lnTo>
                    <a:lnTo>
                      <a:pt x="318" y="543"/>
                    </a:lnTo>
                    <a:lnTo>
                      <a:pt x="321" y="541"/>
                    </a:lnTo>
                    <a:lnTo>
                      <a:pt x="321" y="541"/>
                    </a:lnTo>
                    <a:lnTo>
                      <a:pt x="321" y="538"/>
                    </a:lnTo>
                    <a:lnTo>
                      <a:pt x="322" y="535"/>
                    </a:lnTo>
                    <a:lnTo>
                      <a:pt x="322" y="533"/>
                    </a:lnTo>
                    <a:lnTo>
                      <a:pt x="324" y="530"/>
                    </a:lnTo>
                    <a:lnTo>
                      <a:pt x="324" y="530"/>
                    </a:lnTo>
                    <a:lnTo>
                      <a:pt x="329" y="525"/>
                    </a:lnTo>
                    <a:lnTo>
                      <a:pt x="329" y="525"/>
                    </a:lnTo>
                    <a:lnTo>
                      <a:pt x="333" y="517"/>
                    </a:lnTo>
                    <a:lnTo>
                      <a:pt x="333" y="517"/>
                    </a:lnTo>
                    <a:lnTo>
                      <a:pt x="337" y="514"/>
                    </a:lnTo>
                    <a:lnTo>
                      <a:pt x="340" y="514"/>
                    </a:lnTo>
                    <a:lnTo>
                      <a:pt x="342" y="516"/>
                    </a:lnTo>
                    <a:lnTo>
                      <a:pt x="342" y="516"/>
                    </a:lnTo>
                    <a:lnTo>
                      <a:pt x="344" y="517"/>
                    </a:lnTo>
                    <a:lnTo>
                      <a:pt x="344" y="518"/>
                    </a:lnTo>
                    <a:lnTo>
                      <a:pt x="345" y="518"/>
                    </a:lnTo>
                    <a:lnTo>
                      <a:pt x="345" y="518"/>
                    </a:lnTo>
                    <a:lnTo>
                      <a:pt x="348" y="516"/>
                    </a:lnTo>
                    <a:lnTo>
                      <a:pt x="348" y="513"/>
                    </a:lnTo>
                    <a:lnTo>
                      <a:pt x="348" y="513"/>
                    </a:lnTo>
                    <a:lnTo>
                      <a:pt x="349" y="510"/>
                    </a:lnTo>
                    <a:lnTo>
                      <a:pt x="352" y="509"/>
                    </a:lnTo>
                    <a:lnTo>
                      <a:pt x="357" y="506"/>
                    </a:lnTo>
                    <a:lnTo>
                      <a:pt x="357" y="506"/>
                    </a:lnTo>
                    <a:lnTo>
                      <a:pt x="360" y="505"/>
                    </a:lnTo>
                    <a:lnTo>
                      <a:pt x="362" y="502"/>
                    </a:lnTo>
                    <a:lnTo>
                      <a:pt x="362" y="500"/>
                    </a:lnTo>
                    <a:lnTo>
                      <a:pt x="361" y="497"/>
                    </a:lnTo>
                    <a:lnTo>
                      <a:pt x="358" y="493"/>
                    </a:lnTo>
                    <a:lnTo>
                      <a:pt x="356" y="488"/>
                    </a:lnTo>
                    <a:lnTo>
                      <a:pt x="356" y="488"/>
                    </a:lnTo>
                    <a:lnTo>
                      <a:pt x="350" y="480"/>
                    </a:lnTo>
                    <a:lnTo>
                      <a:pt x="349" y="476"/>
                    </a:lnTo>
                    <a:lnTo>
                      <a:pt x="349" y="473"/>
                    </a:lnTo>
                    <a:lnTo>
                      <a:pt x="349" y="472"/>
                    </a:lnTo>
                    <a:lnTo>
                      <a:pt x="349" y="472"/>
                    </a:lnTo>
                    <a:lnTo>
                      <a:pt x="352" y="472"/>
                    </a:lnTo>
                    <a:lnTo>
                      <a:pt x="353" y="472"/>
                    </a:lnTo>
                    <a:lnTo>
                      <a:pt x="353" y="472"/>
                    </a:lnTo>
                    <a:lnTo>
                      <a:pt x="354" y="472"/>
                    </a:lnTo>
                    <a:lnTo>
                      <a:pt x="356" y="471"/>
                    </a:lnTo>
                    <a:lnTo>
                      <a:pt x="356" y="471"/>
                    </a:lnTo>
                    <a:lnTo>
                      <a:pt x="358" y="468"/>
                    </a:lnTo>
                    <a:lnTo>
                      <a:pt x="358" y="465"/>
                    </a:lnTo>
                    <a:lnTo>
                      <a:pt x="358" y="465"/>
                    </a:lnTo>
                    <a:lnTo>
                      <a:pt x="362" y="459"/>
                    </a:lnTo>
                    <a:lnTo>
                      <a:pt x="362" y="459"/>
                    </a:lnTo>
                    <a:lnTo>
                      <a:pt x="362" y="460"/>
                    </a:lnTo>
                    <a:lnTo>
                      <a:pt x="362" y="460"/>
                    </a:lnTo>
                    <a:lnTo>
                      <a:pt x="364" y="456"/>
                    </a:lnTo>
                    <a:lnTo>
                      <a:pt x="365" y="455"/>
                    </a:lnTo>
                    <a:lnTo>
                      <a:pt x="368" y="452"/>
                    </a:lnTo>
                    <a:lnTo>
                      <a:pt x="369" y="448"/>
                    </a:lnTo>
                    <a:lnTo>
                      <a:pt x="369" y="448"/>
                    </a:lnTo>
                    <a:lnTo>
                      <a:pt x="369" y="446"/>
                    </a:lnTo>
                    <a:lnTo>
                      <a:pt x="370" y="443"/>
                    </a:lnTo>
                    <a:lnTo>
                      <a:pt x="370" y="443"/>
                    </a:lnTo>
                    <a:lnTo>
                      <a:pt x="370" y="442"/>
                    </a:lnTo>
                    <a:lnTo>
                      <a:pt x="370" y="442"/>
                    </a:lnTo>
                    <a:lnTo>
                      <a:pt x="369" y="442"/>
                    </a:lnTo>
                    <a:lnTo>
                      <a:pt x="369" y="442"/>
                    </a:lnTo>
                    <a:lnTo>
                      <a:pt x="365" y="438"/>
                    </a:lnTo>
                    <a:lnTo>
                      <a:pt x="365" y="438"/>
                    </a:lnTo>
                    <a:lnTo>
                      <a:pt x="358" y="430"/>
                    </a:lnTo>
                    <a:lnTo>
                      <a:pt x="358" y="430"/>
                    </a:lnTo>
                    <a:lnTo>
                      <a:pt x="356" y="428"/>
                    </a:lnTo>
                    <a:lnTo>
                      <a:pt x="353" y="427"/>
                    </a:lnTo>
                    <a:lnTo>
                      <a:pt x="348" y="427"/>
                    </a:lnTo>
                    <a:lnTo>
                      <a:pt x="348" y="427"/>
                    </a:lnTo>
                    <a:lnTo>
                      <a:pt x="345" y="427"/>
                    </a:lnTo>
                    <a:lnTo>
                      <a:pt x="342" y="426"/>
                    </a:lnTo>
                    <a:lnTo>
                      <a:pt x="342" y="426"/>
                    </a:lnTo>
                    <a:lnTo>
                      <a:pt x="342" y="426"/>
                    </a:lnTo>
                    <a:lnTo>
                      <a:pt x="342" y="426"/>
                    </a:lnTo>
                    <a:lnTo>
                      <a:pt x="342" y="426"/>
                    </a:lnTo>
                    <a:lnTo>
                      <a:pt x="342" y="426"/>
                    </a:lnTo>
                    <a:lnTo>
                      <a:pt x="340" y="423"/>
                    </a:lnTo>
                    <a:lnTo>
                      <a:pt x="340" y="423"/>
                    </a:lnTo>
                    <a:lnTo>
                      <a:pt x="336" y="422"/>
                    </a:lnTo>
                    <a:lnTo>
                      <a:pt x="336" y="422"/>
                    </a:lnTo>
                    <a:lnTo>
                      <a:pt x="334" y="420"/>
                    </a:lnTo>
                    <a:lnTo>
                      <a:pt x="332" y="418"/>
                    </a:lnTo>
                    <a:lnTo>
                      <a:pt x="332" y="418"/>
                    </a:lnTo>
                    <a:lnTo>
                      <a:pt x="329" y="418"/>
                    </a:lnTo>
                    <a:lnTo>
                      <a:pt x="325" y="418"/>
                    </a:lnTo>
                    <a:lnTo>
                      <a:pt x="325" y="418"/>
                    </a:lnTo>
                    <a:lnTo>
                      <a:pt x="322" y="418"/>
                    </a:lnTo>
                    <a:lnTo>
                      <a:pt x="321" y="416"/>
                    </a:lnTo>
                    <a:lnTo>
                      <a:pt x="321" y="416"/>
                    </a:lnTo>
                    <a:lnTo>
                      <a:pt x="320" y="412"/>
                    </a:lnTo>
                    <a:lnTo>
                      <a:pt x="320" y="412"/>
                    </a:lnTo>
                    <a:lnTo>
                      <a:pt x="317" y="410"/>
                    </a:lnTo>
                    <a:lnTo>
                      <a:pt x="314" y="408"/>
                    </a:lnTo>
                    <a:lnTo>
                      <a:pt x="306" y="408"/>
                    </a:lnTo>
                    <a:lnTo>
                      <a:pt x="306" y="408"/>
                    </a:lnTo>
                    <a:lnTo>
                      <a:pt x="301" y="408"/>
                    </a:lnTo>
                    <a:lnTo>
                      <a:pt x="298" y="410"/>
                    </a:lnTo>
                    <a:lnTo>
                      <a:pt x="297" y="412"/>
                    </a:lnTo>
                    <a:lnTo>
                      <a:pt x="297" y="412"/>
                    </a:lnTo>
                    <a:lnTo>
                      <a:pt x="296" y="419"/>
                    </a:lnTo>
                    <a:lnTo>
                      <a:pt x="294" y="422"/>
                    </a:lnTo>
                    <a:lnTo>
                      <a:pt x="292" y="423"/>
                    </a:lnTo>
                    <a:lnTo>
                      <a:pt x="292" y="423"/>
                    </a:lnTo>
                    <a:lnTo>
                      <a:pt x="286" y="427"/>
                    </a:lnTo>
                    <a:lnTo>
                      <a:pt x="286" y="427"/>
                    </a:lnTo>
                    <a:lnTo>
                      <a:pt x="282" y="427"/>
                    </a:lnTo>
                    <a:lnTo>
                      <a:pt x="278" y="427"/>
                    </a:lnTo>
                    <a:lnTo>
                      <a:pt x="278" y="427"/>
                    </a:lnTo>
                    <a:lnTo>
                      <a:pt x="274" y="426"/>
                    </a:lnTo>
                    <a:lnTo>
                      <a:pt x="269" y="424"/>
                    </a:lnTo>
                    <a:lnTo>
                      <a:pt x="269" y="424"/>
                    </a:lnTo>
                    <a:lnTo>
                      <a:pt x="265" y="424"/>
                    </a:lnTo>
                    <a:lnTo>
                      <a:pt x="261" y="424"/>
                    </a:lnTo>
                    <a:lnTo>
                      <a:pt x="261" y="424"/>
                    </a:lnTo>
                    <a:lnTo>
                      <a:pt x="257" y="422"/>
                    </a:lnTo>
                    <a:lnTo>
                      <a:pt x="257" y="422"/>
                    </a:lnTo>
                    <a:lnTo>
                      <a:pt x="248" y="422"/>
                    </a:lnTo>
                    <a:lnTo>
                      <a:pt x="248" y="422"/>
                    </a:lnTo>
                    <a:lnTo>
                      <a:pt x="244" y="420"/>
                    </a:lnTo>
                    <a:lnTo>
                      <a:pt x="240" y="419"/>
                    </a:lnTo>
                    <a:lnTo>
                      <a:pt x="240" y="419"/>
                    </a:lnTo>
                    <a:lnTo>
                      <a:pt x="235" y="419"/>
                    </a:lnTo>
                    <a:lnTo>
                      <a:pt x="235" y="419"/>
                    </a:lnTo>
                    <a:lnTo>
                      <a:pt x="233" y="419"/>
                    </a:lnTo>
                    <a:lnTo>
                      <a:pt x="233" y="419"/>
                    </a:lnTo>
                    <a:lnTo>
                      <a:pt x="228" y="418"/>
                    </a:lnTo>
                    <a:lnTo>
                      <a:pt x="224" y="415"/>
                    </a:lnTo>
                    <a:lnTo>
                      <a:pt x="223" y="412"/>
                    </a:lnTo>
                    <a:lnTo>
                      <a:pt x="223" y="412"/>
                    </a:lnTo>
                    <a:lnTo>
                      <a:pt x="220" y="411"/>
                    </a:lnTo>
                    <a:lnTo>
                      <a:pt x="217" y="410"/>
                    </a:lnTo>
                    <a:lnTo>
                      <a:pt x="217" y="410"/>
                    </a:lnTo>
                    <a:lnTo>
                      <a:pt x="216" y="408"/>
                    </a:lnTo>
                    <a:lnTo>
                      <a:pt x="215" y="406"/>
                    </a:lnTo>
                    <a:lnTo>
                      <a:pt x="215" y="406"/>
                    </a:lnTo>
                    <a:lnTo>
                      <a:pt x="219" y="408"/>
                    </a:lnTo>
                    <a:lnTo>
                      <a:pt x="219" y="408"/>
                    </a:lnTo>
                    <a:lnTo>
                      <a:pt x="225" y="411"/>
                    </a:lnTo>
                    <a:lnTo>
                      <a:pt x="225" y="411"/>
                    </a:lnTo>
                    <a:lnTo>
                      <a:pt x="231" y="412"/>
                    </a:lnTo>
                    <a:lnTo>
                      <a:pt x="231" y="412"/>
                    </a:lnTo>
                    <a:lnTo>
                      <a:pt x="236" y="412"/>
                    </a:lnTo>
                    <a:lnTo>
                      <a:pt x="236" y="412"/>
                    </a:lnTo>
                    <a:lnTo>
                      <a:pt x="248" y="416"/>
                    </a:lnTo>
                    <a:lnTo>
                      <a:pt x="248" y="416"/>
                    </a:lnTo>
                    <a:lnTo>
                      <a:pt x="250" y="416"/>
                    </a:lnTo>
                    <a:lnTo>
                      <a:pt x="254" y="415"/>
                    </a:lnTo>
                    <a:lnTo>
                      <a:pt x="258" y="411"/>
                    </a:lnTo>
                    <a:lnTo>
                      <a:pt x="258" y="411"/>
                    </a:lnTo>
                    <a:lnTo>
                      <a:pt x="261" y="410"/>
                    </a:lnTo>
                    <a:lnTo>
                      <a:pt x="264" y="410"/>
                    </a:lnTo>
                    <a:lnTo>
                      <a:pt x="266" y="410"/>
                    </a:lnTo>
                    <a:lnTo>
                      <a:pt x="269" y="408"/>
                    </a:lnTo>
                    <a:lnTo>
                      <a:pt x="269" y="408"/>
                    </a:lnTo>
                    <a:lnTo>
                      <a:pt x="270" y="406"/>
                    </a:lnTo>
                    <a:lnTo>
                      <a:pt x="270" y="403"/>
                    </a:lnTo>
                    <a:lnTo>
                      <a:pt x="270" y="401"/>
                    </a:lnTo>
                    <a:lnTo>
                      <a:pt x="272" y="398"/>
                    </a:lnTo>
                    <a:lnTo>
                      <a:pt x="272" y="398"/>
                    </a:lnTo>
                    <a:lnTo>
                      <a:pt x="280" y="393"/>
                    </a:lnTo>
                    <a:lnTo>
                      <a:pt x="280" y="393"/>
                    </a:lnTo>
                    <a:lnTo>
                      <a:pt x="282" y="390"/>
                    </a:lnTo>
                    <a:lnTo>
                      <a:pt x="286" y="387"/>
                    </a:lnTo>
                    <a:lnTo>
                      <a:pt x="286" y="387"/>
                    </a:lnTo>
                    <a:lnTo>
                      <a:pt x="289" y="387"/>
                    </a:lnTo>
                    <a:lnTo>
                      <a:pt x="290" y="387"/>
                    </a:lnTo>
                    <a:lnTo>
                      <a:pt x="294" y="389"/>
                    </a:lnTo>
                    <a:lnTo>
                      <a:pt x="294" y="389"/>
                    </a:lnTo>
                    <a:lnTo>
                      <a:pt x="297" y="390"/>
                    </a:lnTo>
                    <a:lnTo>
                      <a:pt x="300" y="389"/>
                    </a:lnTo>
                    <a:lnTo>
                      <a:pt x="300" y="389"/>
                    </a:lnTo>
                    <a:lnTo>
                      <a:pt x="304" y="387"/>
                    </a:lnTo>
                    <a:lnTo>
                      <a:pt x="308" y="385"/>
                    </a:lnTo>
                    <a:lnTo>
                      <a:pt x="314" y="378"/>
                    </a:lnTo>
                    <a:lnTo>
                      <a:pt x="314" y="378"/>
                    </a:lnTo>
                    <a:lnTo>
                      <a:pt x="318" y="375"/>
                    </a:lnTo>
                    <a:lnTo>
                      <a:pt x="318" y="373"/>
                    </a:lnTo>
                    <a:lnTo>
                      <a:pt x="317" y="371"/>
                    </a:lnTo>
                    <a:lnTo>
                      <a:pt x="317" y="371"/>
                    </a:lnTo>
                    <a:lnTo>
                      <a:pt x="314" y="370"/>
                    </a:lnTo>
                    <a:lnTo>
                      <a:pt x="310" y="367"/>
                    </a:lnTo>
                    <a:lnTo>
                      <a:pt x="310" y="367"/>
                    </a:lnTo>
                    <a:lnTo>
                      <a:pt x="306" y="366"/>
                    </a:lnTo>
                    <a:lnTo>
                      <a:pt x="302" y="365"/>
                    </a:lnTo>
                    <a:lnTo>
                      <a:pt x="302" y="365"/>
                    </a:lnTo>
                    <a:lnTo>
                      <a:pt x="300" y="362"/>
                    </a:lnTo>
                    <a:lnTo>
                      <a:pt x="298" y="361"/>
                    </a:lnTo>
                    <a:lnTo>
                      <a:pt x="298" y="360"/>
                    </a:lnTo>
                    <a:lnTo>
                      <a:pt x="298" y="360"/>
                    </a:lnTo>
                    <a:lnTo>
                      <a:pt x="298" y="357"/>
                    </a:lnTo>
                    <a:lnTo>
                      <a:pt x="298" y="356"/>
                    </a:lnTo>
                    <a:lnTo>
                      <a:pt x="298" y="356"/>
                    </a:lnTo>
                    <a:lnTo>
                      <a:pt x="297" y="352"/>
                    </a:lnTo>
                    <a:lnTo>
                      <a:pt x="293" y="349"/>
                    </a:lnTo>
                    <a:lnTo>
                      <a:pt x="293" y="349"/>
                    </a:lnTo>
                    <a:lnTo>
                      <a:pt x="290" y="349"/>
                    </a:lnTo>
                    <a:lnTo>
                      <a:pt x="288" y="350"/>
                    </a:lnTo>
                    <a:lnTo>
                      <a:pt x="282" y="354"/>
                    </a:lnTo>
                    <a:lnTo>
                      <a:pt x="282" y="354"/>
                    </a:lnTo>
                    <a:lnTo>
                      <a:pt x="274" y="358"/>
                    </a:lnTo>
                    <a:lnTo>
                      <a:pt x="268" y="362"/>
                    </a:lnTo>
                    <a:lnTo>
                      <a:pt x="268" y="362"/>
                    </a:lnTo>
                    <a:lnTo>
                      <a:pt x="266" y="364"/>
                    </a:lnTo>
                    <a:lnTo>
                      <a:pt x="266" y="364"/>
                    </a:lnTo>
                    <a:lnTo>
                      <a:pt x="265" y="364"/>
                    </a:lnTo>
                    <a:lnTo>
                      <a:pt x="265" y="364"/>
                    </a:lnTo>
                    <a:lnTo>
                      <a:pt x="265" y="364"/>
                    </a:lnTo>
                    <a:lnTo>
                      <a:pt x="265" y="364"/>
                    </a:lnTo>
                    <a:lnTo>
                      <a:pt x="264" y="364"/>
                    </a:lnTo>
                    <a:lnTo>
                      <a:pt x="264" y="364"/>
                    </a:lnTo>
                    <a:lnTo>
                      <a:pt x="264" y="364"/>
                    </a:lnTo>
                    <a:lnTo>
                      <a:pt x="264" y="364"/>
                    </a:lnTo>
                    <a:lnTo>
                      <a:pt x="254" y="364"/>
                    </a:lnTo>
                    <a:lnTo>
                      <a:pt x="254" y="364"/>
                    </a:lnTo>
                    <a:lnTo>
                      <a:pt x="258" y="362"/>
                    </a:lnTo>
                    <a:lnTo>
                      <a:pt x="262" y="360"/>
                    </a:lnTo>
                    <a:lnTo>
                      <a:pt x="262" y="360"/>
                    </a:lnTo>
                    <a:lnTo>
                      <a:pt x="265" y="357"/>
                    </a:lnTo>
                    <a:lnTo>
                      <a:pt x="265" y="357"/>
                    </a:lnTo>
                    <a:lnTo>
                      <a:pt x="269" y="354"/>
                    </a:lnTo>
                    <a:lnTo>
                      <a:pt x="269" y="354"/>
                    </a:lnTo>
                    <a:lnTo>
                      <a:pt x="273" y="350"/>
                    </a:lnTo>
                    <a:lnTo>
                      <a:pt x="277" y="348"/>
                    </a:lnTo>
                    <a:lnTo>
                      <a:pt x="277" y="348"/>
                    </a:lnTo>
                    <a:lnTo>
                      <a:pt x="282" y="348"/>
                    </a:lnTo>
                    <a:lnTo>
                      <a:pt x="285" y="348"/>
                    </a:lnTo>
                    <a:lnTo>
                      <a:pt x="288" y="346"/>
                    </a:lnTo>
                    <a:lnTo>
                      <a:pt x="288" y="346"/>
                    </a:lnTo>
                    <a:lnTo>
                      <a:pt x="296" y="342"/>
                    </a:lnTo>
                    <a:lnTo>
                      <a:pt x="296" y="342"/>
                    </a:lnTo>
                    <a:lnTo>
                      <a:pt x="298" y="342"/>
                    </a:lnTo>
                    <a:lnTo>
                      <a:pt x="300" y="342"/>
                    </a:lnTo>
                    <a:lnTo>
                      <a:pt x="304" y="345"/>
                    </a:lnTo>
                    <a:lnTo>
                      <a:pt x="304" y="345"/>
                    </a:lnTo>
                    <a:lnTo>
                      <a:pt x="305" y="345"/>
                    </a:lnTo>
                    <a:lnTo>
                      <a:pt x="306" y="344"/>
                    </a:lnTo>
                    <a:lnTo>
                      <a:pt x="308" y="340"/>
                    </a:lnTo>
                    <a:lnTo>
                      <a:pt x="308" y="340"/>
                    </a:lnTo>
                    <a:lnTo>
                      <a:pt x="312" y="336"/>
                    </a:lnTo>
                    <a:lnTo>
                      <a:pt x="312" y="336"/>
                    </a:lnTo>
                    <a:lnTo>
                      <a:pt x="313" y="333"/>
                    </a:lnTo>
                    <a:lnTo>
                      <a:pt x="316" y="332"/>
                    </a:lnTo>
                    <a:lnTo>
                      <a:pt x="316" y="332"/>
                    </a:lnTo>
                    <a:lnTo>
                      <a:pt x="321" y="328"/>
                    </a:lnTo>
                    <a:lnTo>
                      <a:pt x="322" y="326"/>
                    </a:lnTo>
                    <a:lnTo>
                      <a:pt x="325" y="324"/>
                    </a:lnTo>
                    <a:lnTo>
                      <a:pt x="325" y="324"/>
                    </a:lnTo>
                    <a:lnTo>
                      <a:pt x="325" y="320"/>
                    </a:lnTo>
                    <a:lnTo>
                      <a:pt x="325" y="315"/>
                    </a:lnTo>
                    <a:lnTo>
                      <a:pt x="325" y="315"/>
                    </a:lnTo>
                    <a:lnTo>
                      <a:pt x="328" y="311"/>
                    </a:lnTo>
                    <a:lnTo>
                      <a:pt x="329" y="307"/>
                    </a:lnTo>
                    <a:lnTo>
                      <a:pt x="329" y="307"/>
                    </a:lnTo>
                    <a:lnTo>
                      <a:pt x="329" y="305"/>
                    </a:lnTo>
                    <a:lnTo>
                      <a:pt x="330" y="303"/>
                    </a:lnTo>
                    <a:lnTo>
                      <a:pt x="330" y="303"/>
                    </a:lnTo>
                    <a:lnTo>
                      <a:pt x="330" y="301"/>
                    </a:lnTo>
                    <a:lnTo>
                      <a:pt x="330" y="301"/>
                    </a:lnTo>
                    <a:lnTo>
                      <a:pt x="330" y="301"/>
                    </a:lnTo>
                    <a:lnTo>
                      <a:pt x="330" y="301"/>
                    </a:lnTo>
                    <a:lnTo>
                      <a:pt x="333" y="300"/>
                    </a:lnTo>
                    <a:lnTo>
                      <a:pt x="333" y="300"/>
                    </a:lnTo>
                    <a:lnTo>
                      <a:pt x="333" y="300"/>
                    </a:lnTo>
                    <a:lnTo>
                      <a:pt x="333" y="300"/>
                    </a:lnTo>
                    <a:lnTo>
                      <a:pt x="334" y="299"/>
                    </a:lnTo>
                    <a:lnTo>
                      <a:pt x="334" y="299"/>
                    </a:lnTo>
                    <a:lnTo>
                      <a:pt x="336" y="296"/>
                    </a:lnTo>
                    <a:lnTo>
                      <a:pt x="337" y="293"/>
                    </a:lnTo>
                    <a:lnTo>
                      <a:pt x="337" y="293"/>
                    </a:lnTo>
                    <a:lnTo>
                      <a:pt x="341" y="288"/>
                    </a:lnTo>
                    <a:lnTo>
                      <a:pt x="341" y="288"/>
                    </a:lnTo>
                    <a:lnTo>
                      <a:pt x="346" y="284"/>
                    </a:lnTo>
                    <a:lnTo>
                      <a:pt x="348" y="282"/>
                    </a:lnTo>
                    <a:lnTo>
                      <a:pt x="349" y="279"/>
                    </a:lnTo>
                    <a:lnTo>
                      <a:pt x="349" y="279"/>
                    </a:lnTo>
                    <a:lnTo>
                      <a:pt x="349" y="271"/>
                    </a:lnTo>
                    <a:lnTo>
                      <a:pt x="349" y="263"/>
                    </a:lnTo>
                    <a:lnTo>
                      <a:pt x="349" y="263"/>
                    </a:lnTo>
                    <a:lnTo>
                      <a:pt x="349" y="262"/>
                    </a:lnTo>
                    <a:lnTo>
                      <a:pt x="350" y="259"/>
                    </a:lnTo>
                    <a:lnTo>
                      <a:pt x="350" y="259"/>
                    </a:lnTo>
                    <a:lnTo>
                      <a:pt x="356" y="252"/>
                    </a:lnTo>
                    <a:lnTo>
                      <a:pt x="356" y="252"/>
                    </a:lnTo>
                    <a:lnTo>
                      <a:pt x="358" y="248"/>
                    </a:lnTo>
                    <a:lnTo>
                      <a:pt x="360" y="246"/>
                    </a:lnTo>
                    <a:lnTo>
                      <a:pt x="361" y="243"/>
                    </a:lnTo>
                    <a:lnTo>
                      <a:pt x="361" y="243"/>
                    </a:lnTo>
                    <a:lnTo>
                      <a:pt x="360" y="238"/>
                    </a:lnTo>
                    <a:lnTo>
                      <a:pt x="360" y="238"/>
                    </a:lnTo>
                    <a:lnTo>
                      <a:pt x="358" y="234"/>
                    </a:lnTo>
                    <a:lnTo>
                      <a:pt x="358" y="231"/>
                    </a:lnTo>
                    <a:lnTo>
                      <a:pt x="358" y="231"/>
                    </a:lnTo>
                    <a:lnTo>
                      <a:pt x="360" y="226"/>
                    </a:lnTo>
                    <a:lnTo>
                      <a:pt x="361" y="221"/>
                    </a:lnTo>
                    <a:lnTo>
                      <a:pt x="361" y="221"/>
                    </a:lnTo>
                    <a:lnTo>
                      <a:pt x="364" y="214"/>
                    </a:lnTo>
                    <a:lnTo>
                      <a:pt x="368" y="207"/>
                    </a:lnTo>
                    <a:lnTo>
                      <a:pt x="368" y="207"/>
                    </a:lnTo>
                    <a:lnTo>
                      <a:pt x="374" y="200"/>
                    </a:lnTo>
                    <a:lnTo>
                      <a:pt x="374" y="200"/>
                    </a:lnTo>
                    <a:lnTo>
                      <a:pt x="380" y="192"/>
                    </a:lnTo>
                    <a:lnTo>
                      <a:pt x="380" y="192"/>
                    </a:lnTo>
                    <a:lnTo>
                      <a:pt x="382" y="186"/>
                    </a:lnTo>
                    <a:lnTo>
                      <a:pt x="382" y="185"/>
                    </a:lnTo>
                    <a:lnTo>
                      <a:pt x="384" y="182"/>
                    </a:lnTo>
                    <a:lnTo>
                      <a:pt x="384" y="182"/>
                    </a:lnTo>
                    <a:lnTo>
                      <a:pt x="382" y="178"/>
                    </a:lnTo>
                    <a:lnTo>
                      <a:pt x="380" y="174"/>
                    </a:lnTo>
                    <a:lnTo>
                      <a:pt x="380" y="174"/>
                    </a:lnTo>
                    <a:lnTo>
                      <a:pt x="378" y="172"/>
                    </a:lnTo>
                    <a:lnTo>
                      <a:pt x="378" y="168"/>
                    </a:lnTo>
                    <a:lnTo>
                      <a:pt x="378" y="168"/>
                    </a:lnTo>
                    <a:lnTo>
                      <a:pt x="376" y="164"/>
                    </a:lnTo>
                    <a:lnTo>
                      <a:pt x="376" y="164"/>
                    </a:lnTo>
                    <a:lnTo>
                      <a:pt x="374" y="161"/>
                    </a:lnTo>
                    <a:lnTo>
                      <a:pt x="373" y="160"/>
                    </a:lnTo>
                    <a:lnTo>
                      <a:pt x="373" y="160"/>
                    </a:lnTo>
                    <a:lnTo>
                      <a:pt x="372" y="155"/>
                    </a:lnTo>
                    <a:lnTo>
                      <a:pt x="372" y="155"/>
                    </a:lnTo>
                    <a:lnTo>
                      <a:pt x="369" y="153"/>
                    </a:lnTo>
                    <a:lnTo>
                      <a:pt x="366" y="153"/>
                    </a:lnTo>
                    <a:lnTo>
                      <a:pt x="366" y="153"/>
                    </a:lnTo>
                    <a:lnTo>
                      <a:pt x="362" y="151"/>
                    </a:lnTo>
                    <a:lnTo>
                      <a:pt x="362" y="151"/>
                    </a:lnTo>
                    <a:lnTo>
                      <a:pt x="356" y="149"/>
                    </a:lnTo>
                    <a:lnTo>
                      <a:pt x="350" y="151"/>
                    </a:lnTo>
                    <a:lnTo>
                      <a:pt x="350" y="151"/>
                    </a:lnTo>
                    <a:lnTo>
                      <a:pt x="348" y="153"/>
                    </a:lnTo>
                    <a:lnTo>
                      <a:pt x="346" y="155"/>
                    </a:lnTo>
                    <a:lnTo>
                      <a:pt x="344" y="155"/>
                    </a:lnTo>
                    <a:lnTo>
                      <a:pt x="344" y="155"/>
                    </a:lnTo>
                    <a:lnTo>
                      <a:pt x="341" y="155"/>
                    </a:lnTo>
                    <a:lnTo>
                      <a:pt x="341" y="155"/>
                    </a:lnTo>
                    <a:lnTo>
                      <a:pt x="340" y="152"/>
                    </a:lnTo>
                    <a:lnTo>
                      <a:pt x="340" y="152"/>
                    </a:lnTo>
                    <a:lnTo>
                      <a:pt x="337" y="152"/>
                    </a:lnTo>
                    <a:lnTo>
                      <a:pt x="334" y="153"/>
                    </a:lnTo>
                    <a:lnTo>
                      <a:pt x="334" y="153"/>
                    </a:lnTo>
                    <a:lnTo>
                      <a:pt x="332" y="155"/>
                    </a:lnTo>
                    <a:lnTo>
                      <a:pt x="328" y="156"/>
                    </a:lnTo>
                    <a:lnTo>
                      <a:pt x="328" y="156"/>
                    </a:lnTo>
                    <a:lnTo>
                      <a:pt x="321" y="155"/>
                    </a:lnTo>
                    <a:lnTo>
                      <a:pt x="321" y="155"/>
                    </a:lnTo>
                    <a:lnTo>
                      <a:pt x="317" y="156"/>
                    </a:lnTo>
                    <a:lnTo>
                      <a:pt x="317" y="156"/>
                    </a:lnTo>
                    <a:lnTo>
                      <a:pt x="313" y="153"/>
                    </a:lnTo>
                    <a:lnTo>
                      <a:pt x="313" y="153"/>
                    </a:lnTo>
                    <a:lnTo>
                      <a:pt x="309" y="153"/>
                    </a:lnTo>
                    <a:lnTo>
                      <a:pt x="309" y="153"/>
                    </a:lnTo>
                    <a:lnTo>
                      <a:pt x="301" y="153"/>
                    </a:lnTo>
                    <a:lnTo>
                      <a:pt x="293" y="153"/>
                    </a:lnTo>
                    <a:lnTo>
                      <a:pt x="293" y="153"/>
                    </a:lnTo>
                    <a:lnTo>
                      <a:pt x="290" y="152"/>
                    </a:lnTo>
                    <a:lnTo>
                      <a:pt x="290" y="152"/>
                    </a:lnTo>
                    <a:lnTo>
                      <a:pt x="286" y="152"/>
                    </a:lnTo>
                    <a:lnTo>
                      <a:pt x="286" y="152"/>
                    </a:lnTo>
                    <a:lnTo>
                      <a:pt x="284" y="155"/>
                    </a:lnTo>
                    <a:lnTo>
                      <a:pt x="284" y="155"/>
                    </a:lnTo>
                    <a:lnTo>
                      <a:pt x="281" y="156"/>
                    </a:lnTo>
                    <a:lnTo>
                      <a:pt x="278" y="156"/>
                    </a:lnTo>
                    <a:lnTo>
                      <a:pt x="278" y="156"/>
                    </a:lnTo>
                    <a:lnTo>
                      <a:pt x="273" y="157"/>
                    </a:lnTo>
                    <a:lnTo>
                      <a:pt x="268" y="157"/>
                    </a:lnTo>
                    <a:lnTo>
                      <a:pt x="268" y="157"/>
                    </a:lnTo>
                    <a:lnTo>
                      <a:pt x="262" y="156"/>
                    </a:lnTo>
                    <a:lnTo>
                      <a:pt x="258" y="153"/>
                    </a:lnTo>
                    <a:lnTo>
                      <a:pt x="258" y="153"/>
                    </a:lnTo>
                    <a:lnTo>
                      <a:pt x="253" y="151"/>
                    </a:lnTo>
                    <a:lnTo>
                      <a:pt x="246" y="149"/>
                    </a:lnTo>
                    <a:lnTo>
                      <a:pt x="246" y="149"/>
                    </a:lnTo>
                    <a:lnTo>
                      <a:pt x="241" y="151"/>
                    </a:lnTo>
                    <a:lnTo>
                      <a:pt x="241" y="151"/>
                    </a:lnTo>
                    <a:lnTo>
                      <a:pt x="239" y="152"/>
                    </a:lnTo>
                    <a:lnTo>
                      <a:pt x="236" y="152"/>
                    </a:lnTo>
                    <a:lnTo>
                      <a:pt x="236" y="152"/>
                    </a:lnTo>
                    <a:lnTo>
                      <a:pt x="233" y="156"/>
                    </a:lnTo>
                    <a:lnTo>
                      <a:pt x="233" y="157"/>
                    </a:lnTo>
                    <a:lnTo>
                      <a:pt x="232" y="159"/>
                    </a:lnTo>
                    <a:lnTo>
                      <a:pt x="232" y="159"/>
                    </a:lnTo>
                    <a:lnTo>
                      <a:pt x="229" y="159"/>
                    </a:lnTo>
                    <a:lnTo>
                      <a:pt x="228" y="159"/>
                    </a:lnTo>
                    <a:lnTo>
                      <a:pt x="228" y="159"/>
                    </a:lnTo>
                    <a:lnTo>
                      <a:pt x="227" y="161"/>
                    </a:lnTo>
                    <a:lnTo>
                      <a:pt x="225" y="162"/>
                    </a:lnTo>
                    <a:lnTo>
                      <a:pt x="225" y="162"/>
                    </a:lnTo>
                    <a:lnTo>
                      <a:pt x="224" y="162"/>
                    </a:lnTo>
                    <a:lnTo>
                      <a:pt x="223" y="162"/>
                    </a:lnTo>
                    <a:lnTo>
                      <a:pt x="221" y="161"/>
                    </a:lnTo>
                    <a:lnTo>
                      <a:pt x="219" y="161"/>
                    </a:lnTo>
                    <a:lnTo>
                      <a:pt x="219" y="161"/>
                    </a:lnTo>
                    <a:lnTo>
                      <a:pt x="217" y="162"/>
                    </a:lnTo>
                    <a:lnTo>
                      <a:pt x="217" y="162"/>
                    </a:lnTo>
                    <a:lnTo>
                      <a:pt x="217" y="162"/>
                    </a:lnTo>
                    <a:lnTo>
                      <a:pt x="217" y="162"/>
                    </a:lnTo>
                    <a:lnTo>
                      <a:pt x="216" y="162"/>
                    </a:lnTo>
                    <a:lnTo>
                      <a:pt x="216" y="162"/>
                    </a:lnTo>
                    <a:lnTo>
                      <a:pt x="216" y="162"/>
                    </a:lnTo>
                    <a:lnTo>
                      <a:pt x="216" y="162"/>
                    </a:lnTo>
                    <a:lnTo>
                      <a:pt x="215" y="164"/>
                    </a:lnTo>
                    <a:lnTo>
                      <a:pt x="215" y="164"/>
                    </a:lnTo>
                    <a:lnTo>
                      <a:pt x="215" y="164"/>
                    </a:lnTo>
                    <a:lnTo>
                      <a:pt x="215" y="164"/>
                    </a:lnTo>
                    <a:lnTo>
                      <a:pt x="213" y="165"/>
                    </a:lnTo>
                    <a:lnTo>
                      <a:pt x="213" y="165"/>
                    </a:lnTo>
                    <a:lnTo>
                      <a:pt x="213" y="165"/>
                    </a:lnTo>
                    <a:lnTo>
                      <a:pt x="213" y="165"/>
                    </a:lnTo>
                    <a:lnTo>
                      <a:pt x="212" y="166"/>
                    </a:lnTo>
                    <a:lnTo>
                      <a:pt x="212" y="166"/>
                    </a:lnTo>
                    <a:lnTo>
                      <a:pt x="208" y="170"/>
                    </a:lnTo>
                    <a:lnTo>
                      <a:pt x="204" y="172"/>
                    </a:lnTo>
                    <a:lnTo>
                      <a:pt x="204" y="172"/>
                    </a:lnTo>
                    <a:lnTo>
                      <a:pt x="201" y="172"/>
                    </a:lnTo>
                    <a:lnTo>
                      <a:pt x="197" y="170"/>
                    </a:lnTo>
                    <a:lnTo>
                      <a:pt x="195" y="170"/>
                    </a:lnTo>
                    <a:lnTo>
                      <a:pt x="192" y="172"/>
                    </a:lnTo>
                    <a:lnTo>
                      <a:pt x="192" y="172"/>
                    </a:lnTo>
                    <a:lnTo>
                      <a:pt x="192" y="173"/>
                    </a:lnTo>
                    <a:lnTo>
                      <a:pt x="192" y="174"/>
                    </a:lnTo>
                    <a:lnTo>
                      <a:pt x="192" y="174"/>
                    </a:lnTo>
                    <a:lnTo>
                      <a:pt x="187" y="178"/>
                    </a:lnTo>
                    <a:lnTo>
                      <a:pt x="187" y="178"/>
                    </a:lnTo>
                    <a:lnTo>
                      <a:pt x="183" y="182"/>
                    </a:lnTo>
                    <a:lnTo>
                      <a:pt x="177" y="185"/>
                    </a:lnTo>
                    <a:lnTo>
                      <a:pt x="177" y="185"/>
                    </a:lnTo>
                    <a:lnTo>
                      <a:pt x="173" y="186"/>
                    </a:lnTo>
                    <a:lnTo>
                      <a:pt x="169" y="188"/>
                    </a:lnTo>
                    <a:lnTo>
                      <a:pt x="160" y="188"/>
                    </a:lnTo>
                    <a:lnTo>
                      <a:pt x="160" y="188"/>
                    </a:lnTo>
                    <a:lnTo>
                      <a:pt x="164" y="186"/>
                    </a:lnTo>
                    <a:lnTo>
                      <a:pt x="168" y="185"/>
                    </a:lnTo>
                    <a:lnTo>
                      <a:pt x="168" y="185"/>
                    </a:lnTo>
                    <a:lnTo>
                      <a:pt x="172" y="182"/>
                    </a:lnTo>
                    <a:lnTo>
                      <a:pt x="175" y="181"/>
                    </a:lnTo>
                    <a:lnTo>
                      <a:pt x="175" y="181"/>
                    </a:lnTo>
                    <a:lnTo>
                      <a:pt x="175" y="177"/>
                    </a:lnTo>
                    <a:lnTo>
                      <a:pt x="175" y="177"/>
                    </a:lnTo>
                    <a:lnTo>
                      <a:pt x="176" y="176"/>
                    </a:lnTo>
                    <a:lnTo>
                      <a:pt x="177" y="176"/>
                    </a:lnTo>
                    <a:lnTo>
                      <a:pt x="179" y="174"/>
                    </a:lnTo>
                    <a:lnTo>
                      <a:pt x="180" y="173"/>
                    </a:lnTo>
                    <a:lnTo>
                      <a:pt x="180" y="173"/>
                    </a:lnTo>
                    <a:lnTo>
                      <a:pt x="181" y="170"/>
                    </a:lnTo>
                    <a:lnTo>
                      <a:pt x="181" y="170"/>
                    </a:lnTo>
                    <a:lnTo>
                      <a:pt x="185" y="166"/>
                    </a:lnTo>
                    <a:lnTo>
                      <a:pt x="185" y="166"/>
                    </a:lnTo>
                    <a:lnTo>
                      <a:pt x="189" y="162"/>
                    </a:lnTo>
                    <a:lnTo>
                      <a:pt x="191" y="160"/>
                    </a:lnTo>
                    <a:lnTo>
                      <a:pt x="191" y="160"/>
                    </a:lnTo>
                    <a:lnTo>
                      <a:pt x="191" y="159"/>
                    </a:lnTo>
                    <a:lnTo>
                      <a:pt x="191" y="159"/>
                    </a:lnTo>
                    <a:lnTo>
                      <a:pt x="188" y="159"/>
                    </a:lnTo>
                    <a:lnTo>
                      <a:pt x="187" y="159"/>
                    </a:lnTo>
                    <a:lnTo>
                      <a:pt x="183" y="160"/>
                    </a:lnTo>
                    <a:lnTo>
                      <a:pt x="183" y="160"/>
                    </a:lnTo>
                    <a:lnTo>
                      <a:pt x="181" y="160"/>
                    </a:lnTo>
                    <a:lnTo>
                      <a:pt x="179" y="159"/>
                    </a:lnTo>
                    <a:lnTo>
                      <a:pt x="177" y="157"/>
                    </a:lnTo>
                    <a:lnTo>
                      <a:pt x="175" y="157"/>
                    </a:lnTo>
                    <a:lnTo>
                      <a:pt x="175" y="157"/>
                    </a:lnTo>
                    <a:lnTo>
                      <a:pt x="172" y="157"/>
                    </a:lnTo>
                    <a:lnTo>
                      <a:pt x="171" y="159"/>
                    </a:lnTo>
                    <a:lnTo>
                      <a:pt x="167" y="162"/>
                    </a:lnTo>
                    <a:lnTo>
                      <a:pt x="167" y="162"/>
                    </a:lnTo>
                    <a:lnTo>
                      <a:pt x="163" y="168"/>
                    </a:lnTo>
                    <a:lnTo>
                      <a:pt x="159" y="172"/>
                    </a:lnTo>
                    <a:lnTo>
                      <a:pt x="159" y="172"/>
                    </a:lnTo>
                    <a:lnTo>
                      <a:pt x="159" y="169"/>
                    </a:lnTo>
                    <a:lnTo>
                      <a:pt x="161" y="168"/>
                    </a:lnTo>
                    <a:lnTo>
                      <a:pt x="161" y="168"/>
                    </a:lnTo>
                    <a:lnTo>
                      <a:pt x="165" y="161"/>
                    </a:lnTo>
                    <a:lnTo>
                      <a:pt x="165" y="161"/>
                    </a:lnTo>
                    <a:lnTo>
                      <a:pt x="167" y="157"/>
                    </a:lnTo>
                    <a:lnTo>
                      <a:pt x="171" y="155"/>
                    </a:lnTo>
                    <a:lnTo>
                      <a:pt x="171" y="155"/>
                    </a:lnTo>
                    <a:lnTo>
                      <a:pt x="175" y="155"/>
                    </a:lnTo>
                    <a:lnTo>
                      <a:pt x="180" y="155"/>
                    </a:lnTo>
                    <a:lnTo>
                      <a:pt x="180" y="155"/>
                    </a:lnTo>
                    <a:lnTo>
                      <a:pt x="183" y="152"/>
                    </a:lnTo>
                    <a:lnTo>
                      <a:pt x="184" y="149"/>
                    </a:lnTo>
                    <a:lnTo>
                      <a:pt x="184" y="149"/>
                    </a:lnTo>
                    <a:lnTo>
                      <a:pt x="187" y="148"/>
                    </a:lnTo>
                    <a:lnTo>
                      <a:pt x="189" y="148"/>
                    </a:lnTo>
                    <a:lnTo>
                      <a:pt x="189" y="148"/>
                    </a:lnTo>
                    <a:lnTo>
                      <a:pt x="191" y="149"/>
                    </a:lnTo>
                    <a:lnTo>
                      <a:pt x="191" y="152"/>
                    </a:lnTo>
                    <a:lnTo>
                      <a:pt x="191" y="152"/>
                    </a:lnTo>
                    <a:lnTo>
                      <a:pt x="192" y="153"/>
                    </a:lnTo>
                    <a:lnTo>
                      <a:pt x="193" y="153"/>
                    </a:lnTo>
                    <a:lnTo>
                      <a:pt x="196" y="152"/>
                    </a:lnTo>
                    <a:lnTo>
                      <a:pt x="196" y="152"/>
                    </a:lnTo>
                    <a:lnTo>
                      <a:pt x="200" y="148"/>
                    </a:lnTo>
                    <a:lnTo>
                      <a:pt x="201" y="143"/>
                    </a:lnTo>
                    <a:lnTo>
                      <a:pt x="201" y="143"/>
                    </a:lnTo>
                    <a:lnTo>
                      <a:pt x="204" y="140"/>
                    </a:lnTo>
                    <a:lnTo>
                      <a:pt x="204" y="140"/>
                    </a:lnTo>
                    <a:lnTo>
                      <a:pt x="207" y="136"/>
                    </a:lnTo>
                    <a:lnTo>
                      <a:pt x="207" y="136"/>
                    </a:lnTo>
                    <a:lnTo>
                      <a:pt x="211" y="132"/>
                    </a:lnTo>
                    <a:lnTo>
                      <a:pt x="212" y="129"/>
                    </a:lnTo>
                    <a:lnTo>
                      <a:pt x="211" y="128"/>
                    </a:lnTo>
                    <a:lnTo>
                      <a:pt x="211" y="128"/>
                    </a:lnTo>
                    <a:lnTo>
                      <a:pt x="209" y="128"/>
                    </a:lnTo>
                    <a:lnTo>
                      <a:pt x="207" y="129"/>
                    </a:lnTo>
                    <a:lnTo>
                      <a:pt x="204" y="133"/>
                    </a:lnTo>
                    <a:lnTo>
                      <a:pt x="204" y="133"/>
                    </a:lnTo>
                    <a:lnTo>
                      <a:pt x="203" y="135"/>
                    </a:lnTo>
                    <a:lnTo>
                      <a:pt x="200" y="135"/>
                    </a:lnTo>
                    <a:lnTo>
                      <a:pt x="200" y="135"/>
                    </a:lnTo>
                    <a:lnTo>
                      <a:pt x="199" y="133"/>
                    </a:lnTo>
                    <a:lnTo>
                      <a:pt x="197" y="132"/>
                    </a:lnTo>
                    <a:lnTo>
                      <a:pt x="197" y="132"/>
                    </a:lnTo>
                    <a:lnTo>
                      <a:pt x="196" y="132"/>
                    </a:lnTo>
                    <a:lnTo>
                      <a:pt x="193" y="132"/>
                    </a:lnTo>
                    <a:lnTo>
                      <a:pt x="191" y="135"/>
                    </a:lnTo>
                    <a:lnTo>
                      <a:pt x="191" y="135"/>
                    </a:lnTo>
                    <a:lnTo>
                      <a:pt x="188" y="135"/>
                    </a:lnTo>
                    <a:lnTo>
                      <a:pt x="187" y="133"/>
                    </a:lnTo>
                    <a:lnTo>
                      <a:pt x="187" y="133"/>
                    </a:lnTo>
                    <a:lnTo>
                      <a:pt x="184" y="133"/>
                    </a:lnTo>
                    <a:lnTo>
                      <a:pt x="183" y="133"/>
                    </a:lnTo>
                    <a:lnTo>
                      <a:pt x="183" y="133"/>
                    </a:lnTo>
                    <a:lnTo>
                      <a:pt x="180" y="133"/>
                    </a:lnTo>
                    <a:lnTo>
                      <a:pt x="177" y="132"/>
                    </a:lnTo>
                    <a:lnTo>
                      <a:pt x="173" y="131"/>
                    </a:lnTo>
                    <a:lnTo>
                      <a:pt x="173" y="131"/>
                    </a:lnTo>
                    <a:lnTo>
                      <a:pt x="169" y="129"/>
                    </a:lnTo>
                    <a:lnTo>
                      <a:pt x="167" y="129"/>
                    </a:lnTo>
                    <a:lnTo>
                      <a:pt x="167" y="129"/>
                    </a:lnTo>
                    <a:lnTo>
                      <a:pt x="163" y="127"/>
                    </a:lnTo>
                    <a:lnTo>
                      <a:pt x="161" y="123"/>
                    </a:lnTo>
                    <a:lnTo>
                      <a:pt x="161" y="123"/>
                    </a:lnTo>
                    <a:lnTo>
                      <a:pt x="165" y="125"/>
                    </a:lnTo>
                    <a:lnTo>
                      <a:pt x="165" y="125"/>
                    </a:lnTo>
                    <a:lnTo>
                      <a:pt x="167" y="127"/>
                    </a:lnTo>
                    <a:lnTo>
                      <a:pt x="168" y="127"/>
                    </a:lnTo>
                    <a:lnTo>
                      <a:pt x="168" y="127"/>
                    </a:lnTo>
                    <a:lnTo>
                      <a:pt x="172" y="127"/>
                    </a:lnTo>
                    <a:lnTo>
                      <a:pt x="176" y="127"/>
                    </a:lnTo>
                    <a:lnTo>
                      <a:pt x="176" y="127"/>
                    </a:lnTo>
                    <a:lnTo>
                      <a:pt x="179" y="128"/>
                    </a:lnTo>
                    <a:lnTo>
                      <a:pt x="180" y="129"/>
                    </a:lnTo>
                    <a:lnTo>
                      <a:pt x="183" y="129"/>
                    </a:lnTo>
                    <a:lnTo>
                      <a:pt x="183" y="129"/>
                    </a:lnTo>
                    <a:lnTo>
                      <a:pt x="185" y="128"/>
                    </a:lnTo>
                    <a:lnTo>
                      <a:pt x="185" y="128"/>
                    </a:lnTo>
                    <a:lnTo>
                      <a:pt x="189" y="128"/>
                    </a:lnTo>
                    <a:lnTo>
                      <a:pt x="189" y="128"/>
                    </a:lnTo>
                    <a:lnTo>
                      <a:pt x="192" y="125"/>
                    </a:lnTo>
                    <a:lnTo>
                      <a:pt x="193" y="121"/>
                    </a:lnTo>
                    <a:lnTo>
                      <a:pt x="193" y="121"/>
                    </a:lnTo>
                    <a:lnTo>
                      <a:pt x="193" y="120"/>
                    </a:lnTo>
                    <a:lnTo>
                      <a:pt x="192" y="119"/>
                    </a:lnTo>
                    <a:lnTo>
                      <a:pt x="189" y="116"/>
                    </a:lnTo>
                    <a:lnTo>
                      <a:pt x="189" y="116"/>
                    </a:lnTo>
                    <a:lnTo>
                      <a:pt x="187" y="115"/>
                    </a:lnTo>
                    <a:lnTo>
                      <a:pt x="185" y="112"/>
                    </a:lnTo>
                    <a:lnTo>
                      <a:pt x="187" y="112"/>
                    </a:lnTo>
                    <a:lnTo>
                      <a:pt x="187" y="112"/>
                    </a:lnTo>
                    <a:lnTo>
                      <a:pt x="188" y="112"/>
                    </a:lnTo>
                    <a:lnTo>
                      <a:pt x="189" y="114"/>
                    </a:lnTo>
                    <a:lnTo>
                      <a:pt x="191" y="115"/>
                    </a:lnTo>
                    <a:lnTo>
                      <a:pt x="193" y="115"/>
                    </a:lnTo>
                    <a:lnTo>
                      <a:pt x="193" y="115"/>
                    </a:lnTo>
                    <a:lnTo>
                      <a:pt x="195" y="112"/>
                    </a:lnTo>
                    <a:lnTo>
                      <a:pt x="197" y="110"/>
                    </a:lnTo>
                    <a:lnTo>
                      <a:pt x="197" y="110"/>
                    </a:lnTo>
                    <a:lnTo>
                      <a:pt x="199" y="108"/>
                    </a:lnTo>
                    <a:lnTo>
                      <a:pt x="201" y="106"/>
                    </a:lnTo>
                    <a:lnTo>
                      <a:pt x="201" y="106"/>
                    </a:lnTo>
                    <a:lnTo>
                      <a:pt x="204" y="104"/>
                    </a:lnTo>
                    <a:lnTo>
                      <a:pt x="207" y="103"/>
                    </a:lnTo>
                    <a:lnTo>
                      <a:pt x="207" y="103"/>
                    </a:lnTo>
                    <a:lnTo>
                      <a:pt x="212" y="100"/>
                    </a:lnTo>
                    <a:lnTo>
                      <a:pt x="216" y="96"/>
                    </a:lnTo>
                    <a:lnTo>
                      <a:pt x="216" y="96"/>
                    </a:lnTo>
                    <a:lnTo>
                      <a:pt x="220" y="91"/>
                    </a:lnTo>
                    <a:lnTo>
                      <a:pt x="224" y="86"/>
                    </a:lnTo>
                    <a:lnTo>
                      <a:pt x="224" y="86"/>
                    </a:lnTo>
                    <a:lnTo>
                      <a:pt x="227" y="83"/>
                    </a:lnTo>
                    <a:lnTo>
                      <a:pt x="231" y="82"/>
                    </a:lnTo>
                    <a:lnTo>
                      <a:pt x="231" y="82"/>
                    </a:lnTo>
                    <a:lnTo>
                      <a:pt x="235" y="79"/>
                    </a:lnTo>
                    <a:lnTo>
                      <a:pt x="236" y="77"/>
                    </a:lnTo>
                    <a:lnTo>
                      <a:pt x="237" y="70"/>
                    </a:lnTo>
                    <a:lnTo>
                      <a:pt x="237" y="70"/>
                    </a:lnTo>
                    <a:lnTo>
                      <a:pt x="241" y="66"/>
                    </a:lnTo>
                    <a:lnTo>
                      <a:pt x="245" y="63"/>
                    </a:lnTo>
                    <a:lnTo>
                      <a:pt x="245" y="63"/>
                    </a:lnTo>
                    <a:lnTo>
                      <a:pt x="249" y="61"/>
                    </a:lnTo>
                    <a:lnTo>
                      <a:pt x="253" y="59"/>
                    </a:lnTo>
                    <a:lnTo>
                      <a:pt x="253" y="59"/>
                    </a:lnTo>
                    <a:lnTo>
                      <a:pt x="256" y="55"/>
                    </a:lnTo>
                    <a:lnTo>
                      <a:pt x="256" y="55"/>
                    </a:lnTo>
                    <a:lnTo>
                      <a:pt x="258" y="54"/>
                    </a:lnTo>
                    <a:lnTo>
                      <a:pt x="258" y="54"/>
                    </a:lnTo>
                    <a:lnTo>
                      <a:pt x="265" y="47"/>
                    </a:lnTo>
                    <a:lnTo>
                      <a:pt x="265" y="47"/>
                    </a:lnTo>
                    <a:lnTo>
                      <a:pt x="266" y="43"/>
                    </a:lnTo>
                    <a:lnTo>
                      <a:pt x="266" y="43"/>
                    </a:lnTo>
                    <a:lnTo>
                      <a:pt x="268" y="39"/>
                    </a:lnTo>
                    <a:lnTo>
                      <a:pt x="268" y="39"/>
                    </a:lnTo>
                    <a:lnTo>
                      <a:pt x="269" y="37"/>
                    </a:lnTo>
                    <a:lnTo>
                      <a:pt x="270" y="36"/>
                    </a:lnTo>
                    <a:lnTo>
                      <a:pt x="270" y="33"/>
                    </a:lnTo>
                    <a:lnTo>
                      <a:pt x="270" y="33"/>
                    </a:lnTo>
                    <a:lnTo>
                      <a:pt x="269" y="32"/>
                    </a:lnTo>
                    <a:lnTo>
                      <a:pt x="268" y="30"/>
                    </a:lnTo>
                    <a:lnTo>
                      <a:pt x="265" y="29"/>
                    </a:lnTo>
                    <a:lnTo>
                      <a:pt x="265" y="29"/>
                    </a:lnTo>
                    <a:lnTo>
                      <a:pt x="264" y="26"/>
                    </a:lnTo>
                    <a:lnTo>
                      <a:pt x="264" y="24"/>
                    </a:lnTo>
                    <a:lnTo>
                      <a:pt x="264" y="22"/>
                    </a:lnTo>
                    <a:lnTo>
                      <a:pt x="264" y="22"/>
                    </a:lnTo>
                    <a:lnTo>
                      <a:pt x="268" y="20"/>
                    </a:lnTo>
                    <a:lnTo>
                      <a:pt x="268" y="20"/>
                    </a:lnTo>
                    <a:lnTo>
                      <a:pt x="269" y="18"/>
                    </a:lnTo>
                    <a:lnTo>
                      <a:pt x="269" y="16"/>
                    </a:lnTo>
                    <a:lnTo>
                      <a:pt x="269" y="16"/>
                    </a:lnTo>
                    <a:lnTo>
                      <a:pt x="270" y="12"/>
                    </a:lnTo>
                    <a:lnTo>
                      <a:pt x="270" y="9"/>
                    </a:lnTo>
                    <a:lnTo>
                      <a:pt x="270" y="9"/>
                    </a:lnTo>
                    <a:lnTo>
                      <a:pt x="272" y="5"/>
                    </a:lnTo>
                    <a:lnTo>
                      <a:pt x="272" y="4"/>
                    </a:lnTo>
                    <a:lnTo>
                      <a:pt x="270" y="2"/>
                    </a:lnTo>
                    <a:lnTo>
                      <a:pt x="270" y="2"/>
                    </a:lnTo>
                    <a:lnTo>
                      <a:pt x="265" y="2"/>
                    </a:lnTo>
                    <a:lnTo>
                      <a:pt x="265" y="2"/>
                    </a:lnTo>
                    <a:lnTo>
                      <a:pt x="262" y="4"/>
                    </a:lnTo>
                    <a:lnTo>
                      <a:pt x="262" y="4"/>
                    </a:lnTo>
                    <a:lnTo>
                      <a:pt x="260" y="4"/>
                    </a:lnTo>
                    <a:lnTo>
                      <a:pt x="258" y="2"/>
                    </a:lnTo>
                    <a:lnTo>
                      <a:pt x="258" y="2"/>
                    </a:lnTo>
                    <a:lnTo>
                      <a:pt x="256" y="2"/>
                    </a:lnTo>
                    <a:lnTo>
                      <a:pt x="256" y="2"/>
                    </a:lnTo>
                    <a:lnTo>
                      <a:pt x="252" y="2"/>
                    </a:lnTo>
                    <a:lnTo>
                      <a:pt x="248" y="1"/>
                    </a:lnTo>
                    <a:lnTo>
                      <a:pt x="248" y="1"/>
                    </a:lnTo>
                    <a:lnTo>
                      <a:pt x="244" y="0"/>
                    </a:lnTo>
                    <a:lnTo>
                      <a:pt x="242" y="0"/>
                    </a:lnTo>
                    <a:lnTo>
                      <a:pt x="241" y="1"/>
                    </a:lnTo>
                    <a:lnTo>
                      <a:pt x="241" y="1"/>
                    </a:lnTo>
                    <a:lnTo>
                      <a:pt x="241" y="4"/>
                    </a:lnTo>
                    <a:lnTo>
                      <a:pt x="241" y="5"/>
                    </a:lnTo>
                    <a:lnTo>
                      <a:pt x="245" y="6"/>
                    </a:lnTo>
                    <a:lnTo>
                      <a:pt x="245" y="6"/>
                    </a:lnTo>
                    <a:lnTo>
                      <a:pt x="245" y="9"/>
                    </a:lnTo>
                    <a:lnTo>
                      <a:pt x="242" y="10"/>
                    </a:lnTo>
                    <a:lnTo>
                      <a:pt x="239" y="10"/>
                    </a:lnTo>
                    <a:lnTo>
                      <a:pt x="239" y="10"/>
                    </a:lnTo>
                    <a:lnTo>
                      <a:pt x="235" y="9"/>
                    </a:lnTo>
                    <a:lnTo>
                      <a:pt x="232" y="10"/>
                    </a:lnTo>
                    <a:lnTo>
                      <a:pt x="232" y="10"/>
                    </a:lnTo>
                    <a:lnTo>
                      <a:pt x="231" y="10"/>
                    </a:lnTo>
                    <a:lnTo>
                      <a:pt x="229" y="9"/>
                    </a:lnTo>
                    <a:lnTo>
                      <a:pt x="229" y="9"/>
                    </a:lnTo>
                    <a:lnTo>
                      <a:pt x="227" y="8"/>
                    </a:lnTo>
                    <a:lnTo>
                      <a:pt x="224" y="8"/>
                    </a:lnTo>
                    <a:lnTo>
                      <a:pt x="224" y="8"/>
                    </a:lnTo>
                    <a:lnTo>
                      <a:pt x="219" y="9"/>
                    </a:lnTo>
                    <a:lnTo>
                      <a:pt x="219" y="9"/>
                    </a:lnTo>
                    <a:lnTo>
                      <a:pt x="216" y="10"/>
                    </a:lnTo>
                    <a:lnTo>
                      <a:pt x="213" y="13"/>
                    </a:lnTo>
                    <a:lnTo>
                      <a:pt x="212" y="16"/>
                    </a:lnTo>
                    <a:lnTo>
                      <a:pt x="208" y="17"/>
                    </a:lnTo>
                    <a:lnTo>
                      <a:pt x="208" y="17"/>
                    </a:lnTo>
                    <a:lnTo>
                      <a:pt x="204" y="17"/>
                    </a:lnTo>
                    <a:lnTo>
                      <a:pt x="200" y="17"/>
                    </a:lnTo>
                    <a:lnTo>
                      <a:pt x="200" y="17"/>
                    </a:lnTo>
                    <a:lnTo>
                      <a:pt x="199" y="16"/>
                    </a:lnTo>
                    <a:lnTo>
                      <a:pt x="199" y="16"/>
                    </a:lnTo>
                    <a:lnTo>
                      <a:pt x="196" y="16"/>
                    </a:lnTo>
                    <a:lnTo>
                      <a:pt x="196" y="16"/>
                    </a:lnTo>
                    <a:lnTo>
                      <a:pt x="193" y="16"/>
                    </a:lnTo>
                    <a:lnTo>
                      <a:pt x="193" y="16"/>
                    </a:lnTo>
                    <a:lnTo>
                      <a:pt x="189" y="13"/>
                    </a:lnTo>
                    <a:lnTo>
                      <a:pt x="188" y="14"/>
                    </a:lnTo>
                    <a:lnTo>
                      <a:pt x="187" y="16"/>
                    </a:lnTo>
                    <a:lnTo>
                      <a:pt x="187" y="16"/>
                    </a:lnTo>
                    <a:lnTo>
                      <a:pt x="185" y="17"/>
                    </a:lnTo>
                    <a:lnTo>
                      <a:pt x="184" y="17"/>
                    </a:lnTo>
                    <a:lnTo>
                      <a:pt x="184" y="17"/>
                    </a:lnTo>
                    <a:lnTo>
                      <a:pt x="181" y="17"/>
                    </a:lnTo>
                    <a:lnTo>
                      <a:pt x="180" y="17"/>
                    </a:lnTo>
                    <a:lnTo>
                      <a:pt x="180" y="17"/>
                    </a:lnTo>
                    <a:lnTo>
                      <a:pt x="179" y="18"/>
                    </a:lnTo>
                    <a:lnTo>
                      <a:pt x="177" y="20"/>
                    </a:lnTo>
                    <a:lnTo>
                      <a:pt x="177" y="20"/>
                    </a:lnTo>
                    <a:lnTo>
                      <a:pt x="176" y="20"/>
                    </a:lnTo>
                    <a:lnTo>
                      <a:pt x="173" y="20"/>
                    </a:lnTo>
                    <a:lnTo>
                      <a:pt x="173" y="20"/>
                    </a:lnTo>
                    <a:lnTo>
                      <a:pt x="173" y="21"/>
                    </a:lnTo>
                    <a:lnTo>
                      <a:pt x="172" y="22"/>
                    </a:lnTo>
                    <a:lnTo>
                      <a:pt x="172" y="22"/>
                    </a:lnTo>
                    <a:lnTo>
                      <a:pt x="171" y="22"/>
                    </a:lnTo>
                    <a:lnTo>
                      <a:pt x="169" y="22"/>
                    </a:lnTo>
                    <a:lnTo>
                      <a:pt x="169" y="22"/>
                    </a:lnTo>
                    <a:lnTo>
                      <a:pt x="167" y="21"/>
                    </a:lnTo>
                    <a:lnTo>
                      <a:pt x="165" y="20"/>
                    </a:lnTo>
                    <a:lnTo>
                      <a:pt x="165" y="20"/>
                    </a:lnTo>
                    <a:lnTo>
                      <a:pt x="163" y="21"/>
                    </a:lnTo>
                    <a:lnTo>
                      <a:pt x="161" y="22"/>
                    </a:lnTo>
                    <a:lnTo>
                      <a:pt x="161" y="22"/>
                    </a:lnTo>
                    <a:lnTo>
                      <a:pt x="157" y="29"/>
                    </a:lnTo>
                    <a:lnTo>
                      <a:pt x="155" y="33"/>
                    </a:lnTo>
                    <a:lnTo>
                      <a:pt x="153" y="33"/>
                    </a:lnTo>
                    <a:lnTo>
                      <a:pt x="152" y="33"/>
                    </a:lnTo>
                    <a:lnTo>
                      <a:pt x="152" y="33"/>
                    </a:lnTo>
                    <a:lnTo>
                      <a:pt x="153" y="30"/>
                    </a:lnTo>
                    <a:lnTo>
                      <a:pt x="153" y="28"/>
                    </a:lnTo>
                    <a:lnTo>
                      <a:pt x="153" y="28"/>
                    </a:lnTo>
                    <a:lnTo>
                      <a:pt x="155" y="24"/>
                    </a:lnTo>
                    <a:lnTo>
                      <a:pt x="156" y="21"/>
                    </a:lnTo>
                    <a:lnTo>
                      <a:pt x="156" y="21"/>
                    </a:lnTo>
                    <a:lnTo>
                      <a:pt x="155" y="18"/>
                    </a:lnTo>
                    <a:lnTo>
                      <a:pt x="152" y="17"/>
                    </a:lnTo>
                    <a:lnTo>
                      <a:pt x="152" y="17"/>
                    </a:lnTo>
                    <a:lnTo>
                      <a:pt x="148" y="16"/>
                    </a:lnTo>
                    <a:lnTo>
                      <a:pt x="144" y="16"/>
                    </a:lnTo>
                    <a:lnTo>
                      <a:pt x="144" y="16"/>
                    </a:lnTo>
                    <a:lnTo>
                      <a:pt x="143" y="17"/>
                    </a:lnTo>
                    <a:lnTo>
                      <a:pt x="143" y="20"/>
                    </a:lnTo>
                    <a:lnTo>
                      <a:pt x="143" y="20"/>
                    </a:lnTo>
                    <a:lnTo>
                      <a:pt x="140" y="26"/>
                    </a:lnTo>
                    <a:lnTo>
                      <a:pt x="140" y="26"/>
                    </a:lnTo>
                    <a:lnTo>
                      <a:pt x="135" y="32"/>
                    </a:lnTo>
                    <a:lnTo>
                      <a:pt x="135" y="32"/>
                    </a:lnTo>
                    <a:lnTo>
                      <a:pt x="132" y="34"/>
                    </a:lnTo>
                    <a:lnTo>
                      <a:pt x="129" y="36"/>
                    </a:lnTo>
                    <a:lnTo>
                      <a:pt x="129" y="36"/>
                    </a:lnTo>
                    <a:lnTo>
                      <a:pt x="131" y="30"/>
                    </a:lnTo>
                    <a:lnTo>
                      <a:pt x="135" y="25"/>
                    </a:lnTo>
                    <a:lnTo>
                      <a:pt x="136" y="21"/>
                    </a:lnTo>
                    <a:lnTo>
                      <a:pt x="136" y="18"/>
                    </a:lnTo>
                    <a:lnTo>
                      <a:pt x="133" y="16"/>
                    </a:lnTo>
                    <a:lnTo>
                      <a:pt x="133" y="16"/>
                    </a:lnTo>
                    <a:lnTo>
                      <a:pt x="129" y="14"/>
                    </a:lnTo>
                    <a:lnTo>
                      <a:pt x="129" y="14"/>
                    </a:lnTo>
                    <a:lnTo>
                      <a:pt x="128" y="14"/>
                    </a:lnTo>
                    <a:lnTo>
                      <a:pt x="128" y="16"/>
                    </a:lnTo>
                    <a:lnTo>
                      <a:pt x="128" y="16"/>
                    </a:lnTo>
                    <a:lnTo>
                      <a:pt x="127" y="20"/>
                    </a:lnTo>
                    <a:lnTo>
                      <a:pt x="127" y="22"/>
                    </a:lnTo>
                    <a:lnTo>
                      <a:pt x="124" y="22"/>
                    </a:lnTo>
                    <a:lnTo>
                      <a:pt x="124" y="22"/>
                    </a:lnTo>
                    <a:lnTo>
                      <a:pt x="124" y="17"/>
                    </a:lnTo>
                    <a:lnTo>
                      <a:pt x="124" y="17"/>
                    </a:lnTo>
                    <a:lnTo>
                      <a:pt x="124" y="13"/>
                    </a:lnTo>
                    <a:lnTo>
                      <a:pt x="123" y="12"/>
                    </a:lnTo>
                    <a:lnTo>
                      <a:pt x="121" y="10"/>
                    </a:lnTo>
                    <a:lnTo>
                      <a:pt x="121" y="10"/>
                    </a:lnTo>
                    <a:lnTo>
                      <a:pt x="119" y="10"/>
                    </a:lnTo>
                    <a:lnTo>
                      <a:pt x="119" y="10"/>
                    </a:lnTo>
                    <a:lnTo>
                      <a:pt x="112" y="8"/>
                    </a:lnTo>
                    <a:lnTo>
                      <a:pt x="112" y="8"/>
                    </a:lnTo>
                    <a:lnTo>
                      <a:pt x="109" y="8"/>
                    </a:lnTo>
                    <a:lnTo>
                      <a:pt x="108" y="8"/>
                    </a:lnTo>
                    <a:lnTo>
                      <a:pt x="107" y="10"/>
                    </a:lnTo>
                    <a:lnTo>
                      <a:pt x="107" y="13"/>
                    </a:lnTo>
                    <a:lnTo>
                      <a:pt x="107" y="13"/>
                    </a:lnTo>
                    <a:lnTo>
                      <a:pt x="108" y="18"/>
                    </a:lnTo>
                    <a:lnTo>
                      <a:pt x="107" y="21"/>
                    </a:lnTo>
                    <a:lnTo>
                      <a:pt x="107" y="22"/>
                    </a:lnTo>
                    <a:lnTo>
                      <a:pt x="107" y="22"/>
                    </a:lnTo>
                    <a:lnTo>
                      <a:pt x="103" y="25"/>
                    </a:lnTo>
                    <a:lnTo>
                      <a:pt x="101" y="26"/>
                    </a:lnTo>
                    <a:lnTo>
                      <a:pt x="100" y="28"/>
                    </a:lnTo>
                    <a:lnTo>
                      <a:pt x="100" y="28"/>
                    </a:lnTo>
                    <a:lnTo>
                      <a:pt x="101" y="29"/>
                    </a:lnTo>
                    <a:lnTo>
                      <a:pt x="103" y="30"/>
                    </a:lnTo>
                    <a:lnTo>
                      <a:pt x="105" y="33"/>
                    </a:lnTo>
                    <a:lnTo>
                      <a:pt x="105" y="33"/>
                    </a:lnTo>
                    <a:lnTo>
                      <a:pt x="108" y="33"/>
                    </a:lnTo>
                    <a:lnTo>
                      <a:pt x="108" y="34"/>
                    </a:lnTo>
                    <a:lnTo>
                      <a:pt x="108" y="36"/>
                    </a:lnTo>
                    <a:lnTo>
                      <a:pt x="108" y="36"/>
                    </a:lnTo>
                    <a:lnTo>
                      <a:pt x="107" y="36"/>
                    </a:lnTo>
                    <a:lnTo>
                      <a:pt x="104" y="36"/>
                    </a:lnTo>
                    <a:lnTo>
                      <a:pt x="104" y="36"/>
                    </a:lnTo>
                    <a:lnTo>
                      <a:pt x="103" y="36"/>
                    </a:lnTo>
                    <a:lnTo>
                      <a:pt x="100" y="37"/>
                    </a:lnTo>
                    <a:lnTo>
                      <a:pt x="100" y="37"/>
                    </a:lnTo>
                    <a:lnTo>
                      <a:pt x="101" y="38"/>
                    </a:lnTo>
                    <a:lnTo>
                      <a:pt x="103" y="39"/>
                    </a:lnTo>
                    <a:lnTo>
                      <a:pt x="103" y="39"/>
                    </a:lnTo>
                    <a:lnTo>
                      <a:pt x="105" y="42"/>
                    </a:lnTo>
                    <a:lnTo>
                      <a:pt x="107" y="42"/>
                    </a:lnTo>
                    <a:lnTo>
                      <a:pt x="105" y="45"/>
                    </a:lnTo>
                    <a:lnTo>
                      <a:pt x="105" y="45"/>
                    </a:lnTo>
                    <a:lnTo>
                      <a:pt x="104" y="45"/>
                    </a:lnTo>
                    <a:lnTo>
                      <a:pt x="103" y="45"/>
                    </a:lnTo>
                    <a:lnTo>
                      <a:pt x="100" y="42"/>
                    </a:lnTo>
                    <a:lnTo>
                      <a:pt x="100" y="42"/>
                    </a:lnTo>
                    <a:lnTo>
                      <a:pt x="97" y="42"/>
                    </a:lnTo>
                    <a:lnTo>
                      <a:pt x="96" y="43"/>
                    </a:lnTo>
                    <a:lnTo>
                      <a:pt x="96" y="47"/>
                    </a:lnTo>
                    <a:lnTo>
                      <a:pt x="96" y="47"/>
                    </a:lnTo>
                    <a:lnTo>
                      <a:pt x="96" y="53"/>
                    </a:lnTo>
                    <a:lnTo>
                      <a:pt x="96" y="55"/>
                    </a:lnTo>
                    <a:lnTo>
                      <a:pt x="97" y="57"/>
                    </a:lnTo>
                    <a:lnTo>
                      <a:pt x="97" y="57"/>
                    </a:lnTo>
                    <a:lnTo>
                      <a:pt x="100" y="61"/>
                    </a:lnTo>
                    <a:lnTo>
                      <a:pt x="103" y="63"/>
                    </a:lnTo>
                    <a:lnTo>
                      <a:pt x="103" y="63"/>
                    </a:lnTo>
                    <a:lnTo>
                      <a:pt x="108" y="63"/>
                    </a:lnTo>
                    <a:lnTo>
                      <a:pt x="111" y="63"/>
                    </a:lnTo>
                    <a:lnTo>
                      <a:pt x="112" y="65"/>
                    </a:lnTo>
                    <a:lnTo>
                      <a:pt x="112" y="65"/>
                    </a:lnTo>
                    <a:lnTo>
                      <a:pt x="115" y="66"/>
                    </a:lnTo>
                    <a:lnTo>
                      <a:pt x="115" y="67"/>
                    </a:lnTo>
                    <a:lnTo>
                      <a:pt x="112" y="70"/>
                    </a:lnTo>
                    <a:lnTo>
                      <a:pt x="112" y="70"/>
                    </a:lnTo>
                    <a:lnTo>
                      <a:pt x="111" y="71"/>
                    </a:lnTo>
                    <a:lnTo>
                      <a:pt x="109" y="70"/>
                    </a:lnTo>
                    <a:lnTo>
                      <a:pt x="109" y="70"/>
                    </a:lnTo>
                    <a:lnTo>
                      <a:pt x="107" y="69"/>
                    </a:lnTo>
                    <a:lnTo>
                      <a:pt x="105" y="67"/>
                    </a:lnTo>
                    <a:lnTo>
                      <a:pt x="105" y="67"/>
                    </a:lnTo>
                    <a:lnTo>
                      <a:pt x="103" y="67"/>
                    </a:lnTo>
                    <a:lnTo>
                      <a:pt x="101" y="67"/>
                    </a:lnTo>
                    <a:lnTo>
                      <a:pt x="101" y="67"/>
                    </a:lnTo>
                    <a:lnTo>
                      <a:pt x="99" y="65"/>
                    </a:lnTo>
                    <a:lnTo>
                      <a:pt x="99" y="65"/>
                    </a:lnTo>
                    <a:lnTo>
                      <a:pt x="96" y="65"/>
                    </a:lnTo>
                    <a:lnTo>
                      <a:pt x="95" y="66"/>
                    </a:lnTo>
                    <a:lnTo>
                      <a:pt x="95" y="66"/>
                    </a:lnTo>
                    <a:lnTo>
                      <a:pt x="92" y="66"/>
                    </a:lnTo>
                    <a:lnTo>
                      <a:pt x="90" y="65"/>
                    </a:lnTo>
                    <a:lnTo>
                      <a:pt x="90" y="65"/>
                    </a:lnTo>
                    <a:lnTo>
                      <a:pt x="87" y="66"/>
                    </a:lnTo>
                    <a:lnTo>
                      <a:pt x="86" y="67"/>
                    </a:lnTo>
                    <a:lnTo>
                      <a:pt x="83" y="69"/>
                    </a:lnTo>
                    <a:lnTo>
                      <a:pt x="80" y="67"/>
                    </a:lnTo>
                    <a:lnTo>
                      <a:pt x="80" y="67"/>
                    </a:lnTo>
                    <a:lnTo>
                      <a:pt x="78" y="66"/>
                    </a:lnTo>
                    <a:lnTo>
                      <a:pt x="76" y="66"/>
                    </a:lnTo>
                    <a:lnTo>
                      <a:pt x="76" y="69"/>
                    </a:lnTo>
                    <a:lnTo>
                      <a:pt x="76" y="69"/>
                    </a:lnTo>
                    <a:lnTo>
                      <a:pt x="80" y="74"/>
                    </a:lnTo>
                    <a:lnTo>
                      <a:pt x="80" y="74"/>
                    </a:lnTo>
                    <a:lnTo>
                      <a:pt x="82" y="78"/>
                    </a:lnTo>
                    <a:lnTo>
                      <a:pt x="82" y="78"/>
                    </a:lnTo>
                    <a:lnTo>
                      <a:pt x="83" y="79"/>
                    </a:lnTo>
                    <a:lnTo>
                      <a:pt x="83" y="79"/>
                    </a:lnTo>
                    <a:lnTo>
                      <a:pt x="84" y="80"/>
                    </a:lnTo>
                    <a:lnTo>
                      <a:pt x="84" y="82"/>
                    </a:lnTo>
                    <a:lnTo>
                      <a:pt x="84" y="82"/>
                    </a:lnTo>
                    <a:lnTo>
                      <a:pt x="86" y="83"/>
                    </a:lnTo>
                    <a:lnTo>
                      <a:pt x="87" y="83"/>
                    </a:lnTo>
                    <a:lnTo>
                      <a:pt x="87" y="83"/>
                    </a:lnTo>
                    <a:lnTo>
                      <a:pt x="87" y="86"/>
                    </a:lnTo>
                    <a:lnTo>
                      <a:pt x="86" y="87"/>
                    </a:lnTo>
                    <a:lnTo>
                      <a:pt x="86" y="87"/>
                    </a:lnTo>
                    <a:lnTo>
                      <a:pt x="86" y="90"/>
                    </a:lnTo>
                    <a:lnTo>
                      <a:pt x="84" y="94"/>
                    </a:lnTo>
                    <a:lnTo>
                      <a:pt x="84" y="94"/>
                    </a:lnTo>
                    <a:lnTo>
                      <a:pt x="80" y="95"/>
                    </a:lnTo>
                    <a:lnTo>
                      <a:pt x="80" y="95"/>
                    </a:lnTo>
                    <a:lnTo>
                      <a:pt x="79" y="94"/>
                    </a:lnTo>
                    <a:lnTo>
                      <a:pt x="78" y="92"/>
                    </a:lnTo>
                    <a:lnTo>
                      <a:pt x="78" y="92"/>
                    </a:lnTo>
                    <a:lnTo>
                      <a:pt x="75" y="91"/>
                    </a:lnTo>
                    <a:lnTo>
                      <a:pt x="72" y="91"/>
                    </a:lnTo>
                    <a:lnTo>
                      <a:pt x="72" y="91"/>
                    </a:lnTo>
                    <a:lnTo>
                      <a:pt x="71" y="91"/>
                    </a:lnTo>
                    <a:lnTo>
                      <a:pt x="70" y="92"/>
                    </a:lnTo>
                    <a:lnTo>
                      <a:pt x="72" y="96"/>
                    </a:lnTo>
                    <a:lnTo>
                      <a:pt x="72" y="96"/>
                    </a:lnTo>
                    <a:lnTo>
                      <a:pt x="75" y="102"/>
                    </a:lnTo>
                    <a:lnTo>
                      <a:pt x="75" y="102"/>
                    </a:lnTo>
                    <a:lnTo>
                      <a:pt x="75" y="103"/>
                    </a:lnTo>
                    <a:lnTo>
                      <a:pt x="76" y="104"/>
                    </a:lnTo>
                    <a:lnTo>
                      <a:pt x="76" y="104"/>
                    </a:lnTo>
                    <a:lnTo>
                      <a:pt x="76" y="104"/>
                    </a:lnTo>
                    <a:lnTo>
                      <a:pt x="78" y="102"/>
                    </a:lnTo>
                    <a:lnTo>
                      <a:pt x="78" y="100"/>
                    </a:lnTo>
                    <a:lnTo>
                      <a:pt x="78" y="100"/>
                    </a:lnTo>
                    <a:lnTo>
                      <a:pt x="79" y="100"/>
                    </a:lnTo>
                    <a:lnTo>
                      <a:pt x="80" y="102"/>
                    </a:lnTo>
                    <a:lnTo>
                      <a:pt x="82" y="106"/>
                    </a:lnTo>
                    <a:lnTo>
                      <a:pt x="82" y="106"/>
                    </a:lnTo>
                    <a:lnTo>
                      <a:pt x="84" y="108"/>
                    </a:lnTo>
                    <a:lnTo>
                      <a:pt x="84" y="108"/>
                    </a:lnTo>
                    <a:lnTo>
                      <a:pt x="87" y="111"/>
                    </a:lnTo>
                    <a:lnTo>
                      <a:pt x="90" y="112"/>
                    </a:lnTo>
                    <a:lnTo>
                      <a:pt x="90" y="112"/>
                    </a:lnTo>
                    <a:lnTo>
                      <a:pt x="91" y="114"/>
                    </a:lnTo>
                    <a:lnTo>
                      <a:pt x="92" y="115"/>
                    </a:lnTo>
                    <a:lnTo>
                      <a:pt x="92" y="115"/>
                    </a:lnTo>
                    <a:lnTo>
                      <a:pt x="92" y="118"/>
                    </a:lnTo>
                    <a:lnTo>
                      <a:pt x="92" y="119"/>
                    </a:lnTo>
                    <a:lnTo>
                      <a:pt x="92" y="119"/>
                    </a:lnTo>
                    <a:lnTo>
                      <a:pt x="96" y="123"/>
                    </a:lnTo>
                    <a:lnTo>
                      <a:pt x="96" y="123"/>
                    </a:lnTo>
                    <a:lnTo>
                      <a:pt x="97" y="127"/>
                    </a:lnTo>
                    <a:lnTo>
                      <a:pt x="99" y="131"/>
                    </a:lnTo>
                    <a:lnTo>
                      <a:pt x="99" y="131"/>
                    </a:lnTo>
                    <a:lnTo>
                      <a:pt x="95" y="125"/>
                    </a:lnTo>
                    <a:lnTo>
                      <a:pt x="90" y="121"/>
                    </a:lnTo>
                    <a:lnTo>
                      <a:pt x="90" y="121"/>
                    </a:lnTo>
                    <a:lnTo>
                      <a:pt x="87" y="120"/>
                    </a:lnTo>
                    <a:lnTo>
                      <a:pt x="84" y="120"/>
                    </a:lnTo>
                    <a:lnTo>
                      <a:pt x="84" y="120"/>
                    </a:lnTo>
                    <a:lnTo>
                      <a:pt x="83" y="120"/>
                    </a:lnTo>
                    <a:lnTo>
                      <a:pt x="83" y="120"/>
                    </a:lnTo>
                    <a:lnTo>
                      <a:pt x="82" y="119"/>
                    </a:lnTo>
                    <a:lnTo>
                      <a:pt x="79" y="118"/>
                    </a:lnTo>
                    <a:lnTo>
                      <a:pt x="79" y="118"/>
                    </a:lnTo>
                    <a:lnTo>
                      <a:pt x="78" y="116"/>
                    </a:lnTo>
                    <a:lnTo>
                      <a:pt x="78" y="118"/>
                    </a:lnTo>
                    <a:lnTo>
                      <a:pt x="76" y="118"/>
                    </a:lnTo>
                    <a:lnTo>
                      <a:pt x="76" y="118"/>
                    </a:lnTo>
                    <a:lnTo>
                      <a:pt x="78" y="119"/>
                    </a:lnTo>
                    <a:lnTo>
                      <a:pt x="79" y="120"/>
                    </a:lnTo>
                    <a:lnTo>
                      <a:pt x="82" y="123"/>
                    </a:lnTo>
                    <a:lnTo>
                      <a:pt x="82" y="123"/>
                    </a:lnTo>
                    <a:lnTo>
                      <a:pt x="86" y="125"/>
                    </a:lnTo>
                    <a:lnTo>
                      <a:pt x="87" y="128"/>
                    </a:lnTo>
                    <a:lnTo>
                      <a:pt x="87" y="129"/>
                    </a:lnTo>
                    <a:lnTo>
                      <a:pt x="87" y="129"/>
                    </a:lnTo>
                    <a:lnTo>
                      <a:pt x="83" y="128"/>
                    </a:lnTo>
                    <a:lnTo>
                      <a:pt x="80" y="125"/>
                    </a:lnTo>
                    <a:lnTo>
                      <a:pt x="80" y="125"/>
                    </a:lnTo>
                    <a:lnTo>
                      <a:pt x="75" y="121"/>
                    </a:lnTo>
                    <a:lnTo>
                      <a:pt x="75" y="121"/>
                    </a:lnTo>
                    <a:lnTo>
                      <a:pt x="74" y="121"/>
                    </a:lnTo>
                    <a:lnTo>
                      <a:pt x="72" y="121"/>
                    </a:lnTo>
                    <a:lnTo>
                      <a:pt x="72" y="121"/>
                    </a:lnTo>
                    <a:lnTo>
                      <a:pt x="71" y="124"/>
                    </a:lnTo>
                    <a:lnTo>
                      <a:pt x="70" y="124"/>
                    </a:lnTo>
                    <a:lnTo>
                      <a:pt x="68" y="123"/>
                    </a:lnTo>
                    <a:lnTo>
                      <a:pt x="68" y="123"/>
                    </a:lnTo>
                    <a:lnTo>
                      <a:pt x="68" y="124"/>
                    </a:lnTo>
                    <a:lnTo>
                      <a:pt x="68" y="125"/>
                    </a:lnTo>
                    <a:lnTo>
                      <a:pt x="70" y="127"/>
                    </a:lnTo>
                    <a:lnTo>
                      <a:pt x="70" y="127"/>
                    </a:lnTo>
                    <a:lnTo>
                      <a:pt x="68" y="128"/>
                    </a:lnTo>
                    <a:lnTo>
                      <a:pt x="67" y="129"/>
                    </a:lnTo>
                    <a:lnTo>
                      <a:pt x="67" y="129"/>
                    </a:lnTo>
                    <a:lnTo>
                      <a:pt x="66" y="128"/>
                    </a:lnTo>
                    <a:lnTo>
                      <a:pt x="64" y="125"/>
                    </a:lnTo>
                    <a:lnTo>
                      <a:pt x="64" y="124"/>
                    </a:lnTo>
                    <a:lnTo>
                      <a:pt x="64" y="121"/>
                    </a:lnTo>
                    <a:lnTo>
                      <a:pt x="64" y="121"/>
                    </a:lnTo>
                    <a:lnTo>
                      <a:pt x="63" y="120"/>
                    </a:lnTo>
                    <a:lnTo>
                      <a:pt x="60" y="120"/>
                    </a:lnTo>
                    <a:lnTo>
                      <a:pt x="56" y="120"/>
                    </a:lnTo>
                    <a:lnTo>
                      <a:pt x="56" y="120"/>
                    </a:lnTo>
                    <a:lnTo>
                      <a:pt x="55" y="121"/>
                    </a:lnTo>
                    <a:lnTo>
                      <a:pt x="55" y="123"/>
                    </a:lnTo>
                    <a:lnTo>
                      <a:pt x="55" y="125"/>
                    </a:lnTo>
                    <a:lnTo>
                      <a:pt x="55" y="125"/>
                    </a:lnTo>
                    <a:lnTo>
                      <a:pt x="55" y="128"/>
                    </a:lnTo>
                    <a:lnTo>
                      <a:pt x="55" y="129"/>
                    </a:lnTo>
                    <a:lnTo>
                      <a:pt x="55" y="129"/>
                    </a:lnTo>
                    <a:lnTo>
                      <a:pt x="58" y="131"/>
                    </a:lnTo>
                    <a:lnTo>
                      <a:pt x="58" y="131"/>
                    </a:lnTo>
                    <a:lnTo>
                      <a:pt x="59" y="132"/>
                    </a:lnTo>
                    <a:lnTo>
                      <a:pt x="59" y="135"/>
                    </a:lnTo>
                    <a:lnTo>
                      <a:pt x="59" y="135"/>
                    </a:lnTo>
                    <a:lnTo>
                      <a:pt x="58" y="139"/>
                    </a:lnTo>
                    <a:lnTo>
                      <a:pt x="55" y="141"/>
                    </a:lnTo>
                    <a:lnTo>
                      <a:pt x="54" y="141"/>
                    </a:lnTo>
                    <a:lnTo>
                      <a:pt x="54" y="141"/>
                    </a:lnTo>
                    <a:lnTo>
                      <a:pt x="54" y="139"/>
                    </a:lnTo>
                    <a:lnTo>
                      <a:pt x="54" y="139"/>
                    </a:lnTo>
                    <a:lnTo>
                      <a:pt x="52" y="135"/>
                    </a:lnTo>
                    <a:lnTo>
                      <a:pt x="52" y="135"/>
                    </a:lnTo>
                    <a:lnTo>
                      <a:pt x="52" y="129"/>
                    </a:lnTo>
                    <a:lnTo>
                      <a:pt x="52" y="129"/>
                    </a:lnTo>
                    <a:lnTo>
                      <a:pt x="51" y="128"/>
                    </a:lnTo>
                    <a:lnTo>
                      <a:pt x="50" y="127"/>
                    </a:lnTo>
                    <a:lnTo>
                      <a:pt x="46" y="127"/>
                    </a:lnTo>
                    <a:lnTo>
                      <a:pt x="46" y="127"/>
                    </a:lnTo>
                    <a:lnTo>
                      <a:pt x="42" y="128"/>
                    </a:lnTo>
                    <a:lnTo>
                      <a:pt x="40" y="132"/>
                    </a:lnTo>
                    <a:lnTo>
                      <a:pt x="40" y="132"/>
                    </a:lnTo>
                    <a:lnTo>
                      <a:pt x="40" y="135"/>
                    </a:lnTo>
                    <a:lnTo>
                      <a:pt x="40" y="135"/>
                    </a:lnTo>
                    <a:lnTo>
                      <a:pt x="40" y="137"/>
                    </a:lnTo>
                    <a:lnTo>
                      <a:pt x="40" y="141"/>
                    </a:lnTo>
                    <a:lnTo>
                      <a:pt x="40" y="141"/>
                    </a:lnTo>
                    <a:lnTo>
                      <a:pt x="42" y="145"/>
                    </a:lnTo>
                    <a:lnTo>
                      <a:pt x="43" y="147"/>
                    </a:lnTo>
                    <a:lnTo>
                      <a:pt x="44" y="147"/>
                    </a:lnTo>
                    <a:lnTo>
                      <a:pt x="44" y="147"/>
                    </a:lnTo>
                    <a:lnTo>
                      <a:pt x="47" y="148"/>
                    </a:lnTo>
                    <a:lnTo>
                      <a:pt x="50" y="148"/>
                    </a:lnTo>
                    <a:lnTo>
                      <a:pt x="50" y="148"/>
                    </a:lnTo>
                    <a:lnTo>
                      <a:pt x="51" y="151"/>
                    </a:lnTo>
                    <a:lnTo>
                      <a:pt x="51" y="152"/>
                    </a:lnTo>
                    <a:lnTo>
                      <a:pt x="51" y="152"/>
                    </a:lnTo>
                    <a:lnTo>
                      <a:pt x="50" y="153"/>
                    </a:lnTo>
                    <a:lnTo>
                      <a:pt x="48" y="153"/>
                    </a:lnTo>
                    <a:lnTo>
                      <a:pt x="44" y="152"/>
                    </a:lnTo>
                    <a:lnTo>
                      <a:pt x="44" y="152"/>
                    </a:lnTo>
                    <a:lnTo>
                      <a:pt x="43" y="153"/>
                    </a:lnTo>
                    <a:lnTo>
                      <a:pt x="42" y="153"/>
                    </a:lnTo>
                    <a:lnTo>
                      <a:pt x="40" y="157"/>
                    </a:lnTo>
                    <a:lnTo>
                      <a:pt x="40" y="157"/>
                    </a:lnTo>
                    <a:lnTo>
                      <a:pt x="40" y="161"/>
                    </a:lnTo>
                    <a:lnTo>
                      <a:pt x="40" y="161"/>
                    </a:lnTo>
                    <a:lnTo>
                      <a:pt x="40" y="162"/>
                    </a:lnTo>
                    <a:lnTo>
                      <a:pt x="43" y="164"/>
                    </a:lnTo>
                    <a:lnTo>
                      <a:pt x="43" y="164"/>
                    </a:lnTo>
                    <a:lnTo>
                      <a:pt x="44" y="165"/>
                    </a:lnTo>
                    <a:lnTo>
                      <a:pt x="44" y="166"/>
                    </a:lnTo>
                    <a:lnTo>
                      <a:pt x="44" y="169"/>
                    </a:lnTo>
                    <a:lnTo>
                      <a:pt x="46" y="170"/>
                    </a:lnTo>
                    <a:lnTo>
                      <a:pt x="46" y="170"/>
                    </a:lnTo>
                    <a:lnTo>
                      <a:pt x="47" y="170"/>
                    </a:lnTo>
                    <a:lnTo>
                      <a:pt x="48" y="170"/>
                    </a:lnTo>
                    <a:lnTo>
                      <a:pt x="48" y="170"/>
                    </a:lnTo>
                    <a:lnTo>
                      <a:pt x="50" y="173"/>
                    </a:lnTo>
                    <a:lnTo>
                      <a:pt x="50" y="176"/>
                    </a:lnTo>
                    <a:lnTo>
                      <a:pt x="50" y="176"/>
                    </a:lnTo>
                    <a:lnTo>
                      <a:pt x="51" y="176"/>
                    </a:lnTo>
                    <a:lnTo>
                      <a:pt x="54" y="177"/>
                    </a:lnTo>
                    <a:lnTo>
                      <a:pt x="54" y="177"/>
                    </a:lnTo>
                    <a:lnTo>
                      <a:pt x="55" y="176"/>
                    </a:lnTo>
                    <a:lnTo>
                      <a:pt x="58" y="174"/>
                    </a:lnTo>
                    <a:lnTo>
                      <a:pt x="58" y="174"/>
                    </a:lnTo>
                    <a:lnTo>
                      <a:pt x="62" y="176"/>
                    </a:lnTo>
                    <a:lnTo>
                      <a:pt x="62" y="176"/>
                    </a:lnTo>
                    <a:lnTo>
                      <a:pt x="64" y="177"/>
                    </a:lnTo>
                    <a:lnTo>
                      <a:pt x="64" y="180"/>
                    </a:lnTo>
                    <a:lnTo>
                      <a:pt x="64" y="180"/>
                    </a:lnTo>
                    <a:lnTo>
                      <a:pt x="58" y="180"/>
                    </a:lnTo>
                    <a:lnTo>
                      <a:pt x="58" y="180"/>
                    </a:lnTo>
                    <a:lnTo>
                      <a:pt x="54" y="181"/>
                    </a:lnTo>
                    <a:lnTo>
                      <a:pt x="54" y="181"/>
                    </a:lnTo>
                    <a:lnTo>
                      <a:pt x="54" y="182"/>
                    </a:lnTo>
                    <a:lnTo>
                      <a:pt x="52" y="182"/>
                    </a:lnTo>
                    <a:lnTo>
                      <a:pt x="52" y="182"/>
                    </a:lnTo>
                    <a:lnTo>
                      <a:pt x="50" y="181"/>
                    </a:lnTo>
                    <a:lnTo>
                      <a:pt x="48" y="178"/>
                    </a:lnTo>
                    <a:lnTo>
                      <a:pt x="48" y="178"/>
                    </a:lnTo>
                    <a:lnTo>
                      <a:pt x="43" y="176"/>
                    </a:lnTo>
                    <a:lnTo>
                      <a:pt x="43" y="176"/>
                    </a:lnTo>
                    <a:lnTo>
                      <a:pt x="40" y="173"/>
                    </a:lnTo>
                    <a:lnTo>
                      <a:pt x="40" y="173"/>
                    </a:lnTo>
                    <a:lnTo>
                      <a:pt x="39" y="173"/>
                    </a:lnTo>
                    <a:lnTo>
                      <a:pt x="38" y="176"/>
                    </a:lnTo>
                    <a:lnTo>
                      <a:pt x="36" y="181"/>
                    </a:lnTo>
                    <a:lnTo>
                      <a:pt x="36" y="181"/>
                    </a:lnTo>
                    <a:lnTo>
                      <a:pt x="35" y="185"/>
                    </a:lnTo>
                    <a:lnTo>
                      <a:pt x="34" y="189"/>
                    </a:lnTo>
                    <a:lnTo>
                      <a:pt x="34" y="189"/>
                    </a:lnTo>
                    <a:lnTo>
                      <a:pt x="36" y="193"/>
                    </a:lnTo>
                    <a:lnTo>
                      <a:pt x="36" y="193"/>
                    </a:lnTo>
                    <a:lnTo>
                      <a:pt x="38" y="196"/>
                    </a:lnTo>
                    <a:lnTo>
                      <a:pt x="38" y="198"/>
                    </a:lnTo>
                    <a:lnTo>
                      <a:pt x="38" y="198"/>
                    </a:lnTo>
                    <a:lnTo>
                      <a:pt x="39" y="201"/>
                    </a:lnTo>
                    <a:lnTo>
                      <a:pt x="39" y="201"/>
                    </a:lnTo>
                    <a:lnTo>
                      <a:pt x="39" y="206"/>
                    </a:lnTo>
                    <a:lnTo>
                      <a:pt x="39" y="207"/>
                    </a:lnTo>
                    <a:lnTo>
                      <a:pt x="42" y="209"/>
                    </a:lnTo>
                    <a:lnTo>
                      <a:pt x="42" y="209"/>
                    </a:lnTo>
                    <a:lnTo>
                      <a:pt x="44" y="209"/>
                    </a:lnTo>
                    <a:lnTo>
                      <a:pt x="46" y="207"/>
                    </a:lnTo>
                    <a:lnTo>
                      <a:pt x="50" y="203"/>
                    </a:lnTo>
                    <a:lnTo>
                      <a:pt x="50" y="203"/>
                    </a:lnTo>
                    <a:lnTo>
                      <a:pt x="55" y="200"/>
                    </a:lnTo>
                    <a:lnTo>
                      <a:pt x="55" y="200"/>
                    </a:lnTo>
                    <a:lnTo>
                      <a:pt x="56" y="200"/>
                    </a:lnTo>
                    <a:lnTo>
                      <a:pt x="56" y="200"/>
                    </a:lnTo>
                    <a:lnTo>
                      <a:pt x="56" y="200"/>
                    </a:lnTo>
                    <a:lnTo>
                      <a:pt x="58" y="203"/>
                    </a:lnTo>
                    <a:lnTo>
                      <a:pt x="58" y="205"/>
                    </a:lnTo>
                    <a:lnTo>
                      <a:pt x="58" y="206"/>
                    </a:lnTo>
                    <a:lnTo>
                      <a:pt x="58" y="206"/>
                    </a:lnTo>
                    <a:lnTo>
                      <a:pt x="59" y="206"/>
                    </a:lnTo>
                    <a:lnTo>
                      <a:pt x="60" y="206"/>
                    </a:lnTo>
                    <a:lnTo>
                      <a:pt x="60" y="206"/>
                    </a:lnTo>
                    <a:lnTo>
                      <a:pt x="63" y="203"/>
                    </a:lnTo>
                    <a:lnTo>
                      <a:pt x="64" y="202"/>
                    </a:lnTo>
                    <a:lnTo>
                      <a:pt x="64" y="202"/>
                    </a:lnTo>
                    <a:lnTo>
                      <a:pt x="66" y="200"/>
                    </a:lnTo>
                    <a:lnTo>
                      <a:pt x="67" y="200"/>
                    </a:lnTo>
                    <a:lnTo>
                      <a:pt x="68" y="201"/>
                    </a:lnTo>
                    <a:lnTo>
                      <a:pt x="68" y="203"/>
                    </a:lnTo>
                    <a:lnTo>
                      <a:pt x="68" y="203"/>
                    </a:lnTo>
                    <a:lnTo>
                      <a:pt x="68" y="205"/>
                    </a:lnTo>
                    <a:lnTo>
                      <a:pt x="67" y="206"/>
                    </a:lnTo>
                    <a:lnTo>
                      <a:pt x="63" y="207"/>
                    </a:lnTo>
                    <a:lnTo>
                      <a:pt x="63" y="207"/>
                    </a:lnTo>
                    <a:lnTo>
                      <a:pt x="59" y="209"/>
                    </a:lnTo>
                    <a:lnTo>
                      <a:pt x="54" y="209"/>
                    </a:lnTo>
                    <a:lnTo>
                      <a:pt x="54" y="209"/>
                    </a:lnTo>
                    <a:lnTo>
                      <a:pt x="51" y="210"/>
                    </a:lnTo>
                    <a:lnTo>
                      <a:pt x="48" y="213"/>
                    </a:lnTo>
                    <a:lnTo>
                      <a:pt x="48" y="213"/>
                    </a:lnTo>
                    <a:lnTo>
                      <a:pt x="47" y="215"/>
                    </a:lnTo>
                    <a:lnTo>
                      <a:pt x="47" y="217"/>
                    </a:lnTo>
                    <a:lnTo>
                      <a:pt x="51" y="217"/>
                    </a:lnTo>
                    <a:lnTo>
                      <a:pt x="51" y="217"/>
                    </a:lnTo>
                    <a:lnTo>
                      <a:pt x="55" y="218"/>
                    </a:lnTo>
                    <a:lnTo>
                      <a:pt x="58" y="218"/>
                    </a:lnTo>
                    <a:lnTo>
                      <a:pt x="58" y="218"/>
                    </a:lnTo>
                    <a:lnTo>
                      <a:pt x="63" y="215"/>
                    </a:lnTo>
                    <a:lnTo>
                      <a:pt x="63" y="215"/>
                    </a:lnTo>
                    <a:lnTo>
                      <a:pt x="64" y="214"/>
                    </a:lnTo>
                    <a:lnTo>
                      <a:pt x="67" y="214"/>
                    </a:lnTo>
                    <a:lnTo>
                      <a:pt x="67" y="214"/>
                    </a:lnTo>
                    <a:lnTo>
                      <a:pt x="68" y="215"/>
                    </a:lnTo>
                    <a:lnTo>
                      <a:pt x="67" y="217"/>
                    </a:lnTo>
                    <a:lnTo>
                      <a:pt x="66" y="219"/>
                    </a:lnTo>
                    <a:lnTo>
                      <a:pt x="66" y="219"/>
                    </a:lnTo>
                    <a:lnTo>
                      <a:pt x="66" y="221"/>
                    </a:lnTo>
                    <a:lnTo>
                      <a:pt x="67" y="222"/>
                    </a:lnTo>
                    <a:lnTo>
                      <a:pt x="70" y="225"/>
                    </a:lnTo>
                    <a:lnTo>
                      <a:pt x="70" y="225"/>
                    </a:lnTo>
                    <a:lnTo>
                      <a:pt x="71" y="227"/>
                    </a:lnTo>
                    <a:lnTo>
                      <a:pt x="72" y="227"/>
                    </a:lnTo>
                    <a:lnTo>
                      <a:pt x="71" y="229"/>
                    </a:lnTo>
                    <a:lnTo>
                      <a:pt x="71" y="229"/>
                    </a:lnTo>
                    <a:lnTo>
                      <a:pt x="67" y="226"/>
                    </a:lnTo>
                    <a:lnTo>
                      <a:pt x="67" y="226"/>
                    </a:lnTo>
                    <a:lnTo>
                      <a:pt x="62" y="223"/>
                    </a:lnTo>
                    <a:lnTo>
                      <a:pt x="62" y="223"/>
                    </a:lnTo>
                    <a:lnTo>
                      <a:pt x="59" y="222"/>
                    </a:lnTo>
                    <a:lnTo>
                      <a:pt x="56" y="223"/>
                    </a:lnTo>
                    <a:lnTo>
                      <a:pt x="56" y="223"/>
                    </a:lnTo>
                    <a:lnTo>
                      <a:pt x="55" y="225"/>
                    </a:lnTo>
                    <a:lnTo>
                      <a:pt x="55" y="227"/>
                    </a:lnTo>
                    <a:lnTo>
                      <a:pt x="55" y="227"/>
                    </a:lnTo>
                    <a:lnTo>
                      <a:pt x="55" y="230"/>
                    </a:lnTo>
                    <a:lnTo>
                      <a:pt x="54" y="233"/>
                    </a:lnTo>
                    <a:lnTo>
                      <a:pt x="54" y="233"/>
                    </a:lnTo>
                    <a:lnTo>
                      <a:pt x="51" y="235"/>
                    </a:lnTo>
                    <a:lnTo>
                      <a:pt x="51" y="237"/>
                    </a:lnTo>
                    <a:lnTo>
                      <a:pt x="50" y="238"/>
                    </a:lnTo>
                    <a:lnTo>
                      <a:pt x="50" y="238"/>
                    </a:lnTo>
                    <a:lnTo>
                      <a:pt x="51" y="239"/>
                    </a:lnTo>
                    <a:lnTo>
                      <a:pt x="51" y="239"/>
                    </a:lnTo>
                    <a:lnTo>
                      <a:pt x="54" y="241"/>
                    </a:lnTo>
                    <a:lnTo>
                      <a:pt x="54" y="241"/>
                    </a:lnTo>
                    <a:lnTo>
                      <a:pt x="56" y="242"/>
                    </a:lnTo>
                    <a:lnTo>
                      <a:pt x="59" y="243"/>
                    </a:lnTo>
                    <a:lnTo>
                      <a:pt x="59" y="243"/>
                    </a:lnTo>
                    <a:lnTo>
                      <a:pt x="60" y="244"/>
                    </a:lnTo>
                    <a:lnTo>
                      <a:pt x="62" y="246"/>
                    </a:lnTo>
                    <a:lnTo>
                      <a:pt x="67" y="246"/>
                    </a:lnTo>
                    <a:lnTo>
                      <a:pt x="67" y="246"/>
                    </a:lnTo>
                    <a:lnTo>
                      <a:pt x="70" y="246"/>
                    </a:lnTo>
                    <a:lnTo>
                      <a:pt x="70" y="247"/>
                    </a:lnTo>
                    <a:lnTo>
                      <a:pt x="71" y="247"/>
                    </a:lnTo>
                    <a:lnTo>
                      <a:pt x="71" y="247"/>
                    </a:lnTo>
                    <a:lnTo>
                      <a:pt x="63" y="247"/>
                    </a:lnTo>
                    <a:lnTo>
                      <a:pt x="63" y="247"/>
                    </a:lnTo>
                    <a:lnTo>
                      <a:pt x="60" y="247"/>
                    </a:lnTo>
                    <a:lnTo>
                      <a:pt x="56" y="244"/>
                    </a:lnTo>
                    <a:lnTo>
                      <a:pt x="56" y="244"/>
                    </a:lnTo>
                    <a:lnTo>
                      <a:pt x="51" y="244"/>
                    </a:lnTo>
                    <a:lnTo>
                      <a:pt x="46" y="246"/>
                    </a:lnTo>
                    <a:lnTo>
                      <a:pt x="42" y="250"/>
                    </a:lnTo>
                    <a:lnTo>
                      <a:pt x="40" y="252"/>
                    </a:lnTo>
                    <a:lnTo>
                      <a:pt x="40" y="255"/>
                    </a:lnTo>
                    <a:lnTo>
                      <a:pt x="40" y="255"/>
                    </a:lnTo>
                    <a:lnTo>
                      <a:pt x="46" y="256"/>
                    </a:lnTo>
                    <a:lnTo>
                      <a:pt x="46" y="256"/>
                    </a:lnTo>
                    <a:lnTo>
                      <a:pt x="48" y="256"/>
                    </a:lnTo>
                    <a:lnTo>
                      <a:pt x="50" y="256"/>
                    </a:lnTo>
                    <a:lnTo>
                      <a:pt x="50" y="256"/>
                    </a:lnTo>
                    <a:lnTo>
                      <a:pt x="50" y="259"/>
                    </a:lnTo>
                    <a:lnTo>
                      <a:pt x="50" y="262"/>
                    </a:lnTo>
                    <a:lnTo>
                      <a:pt x="50" y="262"/>
                    </a:lnTo>
                    <a:lnTo>
                      <a:pt x="52" y="264"/>
                    </a:lnTo>
                    <a:lnTo>
                      <a:pt x="56" y="264"/>
                    </a:lnTo>
                    <a:lnTo>
                      <a:pt x="59" y="264"/>
                    </a:lnTo>
                    <a:lnTo>
                      <a:pt x="62" y="266"/>
                    </a:lnTo>
                    <a:lnTo>
                      <a:pt x="62" y="266"/>
                    </a:lnTo>
                    <a:lnTo>
                      <a:pt x="55" y="267"/>
                    </a:lnTo>
                    <a:lnTo>
                      <a:pt x="55" y="267"/>
                    </a:lnTo>
                    <a:lnTo>
                      <a:pt x="51" y="267"/>
                    </a:lnTo>
                    <a:lnTo>
                      <a:pt x="48" y="266"/>
                    </a:lnTo>
                    <a:lnTo>
                      <a:pt x="48" y="266"/>
                    </a:lnTo>
                    <a:lnTo>
                      <a:pt x="44" y="262"/>
                    </a:lnTo>
                    <a:lnTo>
                      <a:pt x="40" y="262"/>
                    </a:lnTo>
                    <a:lnTo>
                      <a:pt x="40" y="262"/>
                    </a:lnTo>
                    <a:lnTo>
                      <a:pt x="38" y="263"/>
                    </a:lnTo>
                    <a:lnTo>
                      <a:pt x="35" y="266"/>
                    </a:lnTo>
                    <a:lnTo>
                      <a:pt x="34" y="268"/>
                    </a:lnTo>
                    <a:lnTo>
                      <a:pt x="34" y="271"/>
                    </a:lnTo>
                    <a:lnTo>
                      <a:pt x="34" y="271"/>
                    </a:lnTo>
                    <a:lnTo>
                      <a:pt x="32" y="275"/>
                    </a:lnTo>
                    <a:lnTo>
                      <a:pt x="32" y="275"/>
                    </a:lnTo>
                    <a:lnTo>
                      <a:pt x="31" y="278"/>
                    </a:lnTo>
                    <a:lnTo>
                      <a:pt x="31" y="278"/>
                    </a:lnTo>
                    <a:lnTo>
                      <a:pt x="31" y="279"/>
                    </a:lnTo>
                    <a:lnTo>
                      <a:pt x="34" y="280"/>
                    </a:lnTo>
                    <a:lnTo>
                      <a:pt x="38" y="280"/>
                    </a:lnTo>
                    <a:lnTo>
                      <a:pt x="38" y="280"/>
                    </a:lnTo>
                    <a:lnTo>
                      <a:pt x="40" y="280"/>
                    </a:lnTo>
                    <a:lnTo>
                      <a:pt x="42" y="283"/>
                    </a:lnTo>
                    <a:lnTo>
                      <a:pt x="42" y="283"/>
                    </a:lnTo>
                    <a:lnTo>
                      <a:pt x="42" y="285"/>
                    </a:lnTo>
                    <a:lnTo>
                      <a:pt x="43" y="285"/>
                    </a:lnTo>
                    <a:lnTo>
                      <a:pt x="46" y="285"/>
                    </a:lnTo>
                    <a:lnTo>
                      <a:pt x="46" y="285"/>
                    </a:lnTo>
                    <a:lnTo>
                      <a:pt x="47" y="284"/>
                    </a:lnTo>
                    <a:lnTo>
                      <a:pt x="48" y="284"/>
                    </a:lnTo>
                    <a:lnTo>
                      <a:pt x="48" y="284"/>
                    </a:lnTo>
                    <a:lnTo>
                      <a:pt x="48" y="285"/>
                    </a:lnTo>
                    <a:lnTo>
                      <a:pt x="46" y="287"/>
                    </a:lnTo>
                    <a:lnTo>
                      <a:pt x="42" y="287"/>
                    </a:lnTo>
                    <a:lnTo>
                      <a:pt x="42" y="287"/>
                    </a:lnTo>
                    <a:lnTo>
                      <a:pt x="38" y="287"/>
                    </a:lnTo>
                    <a:lnTo>
                      <a:pt x="36" y="288"/>
                    </a:lnTo>
                    <a:lnTo>
                      <a:pt x="36" y="288"/>
                    </a:lnTo>
                    <a:lnTo>
                      <a:pt x="34" y="291"/>
                    </a:lnTo>
                    <a:lnTo>
                      <a:pt x="32" y="292"/>
                    </a:lnTo>
                    <a:lnTo>
                      <a:pt x="34" y="293"/>
                    </a:lnTo>
                    <a:lnTo>
                      <a:pt x="34" y="293"/>
                    </a:lnTo>
                    <a:lnTo>
                      <a:pt x="38" y="295"/>
                    </a:lnTo>
                    <a:lnTo>
                      <a:pt x="39" y="296"/>
                    </a:lnTo>
                    <a:lnTo>
                      <a:pt x="39" y="297"/>
                    </a:lnTo>
                    <a:lnTo>
                      <a:pt x="39" y="297"/>
                    </a:lnTo>
                    <a:lnTo>
                      <a:pt x="36" y="297"/>
                    </a:lnTo>
                    <a:lnTo>
                      <a:pt x="36" y="297"/>
                    </a:lnTo>
                    <a:lnTo>
                      <a:pt x="35" y="299"/>
                    </a:lnTo>
                    <a:lnTo>
                      <a:pt x="34" y="301"/>
                    </a:lnTo>
                    <a:lnTo>
                      <a:pt x="34" y="301"/>
                    </a:lnTo>
                    <a:lnTo>
                      <a:pt x="32" y="301"/>
                    </a:lnTo>
                    <a:lnTo>
                      <a:pt x="30" y="300"/>
                    </a:lnTo>
                    <a:lnTo>
                      <a:pt x="26" y="296"/>
                    </a:lnTo>
                    <a:lnTo>
                      <a:pt x="26" y="296"/>
                    </a:lnTo>
                    <a:lnTo>
                      <a:pt x="24" y="296"/>
                    </a:lnTo>
                    <a:lnTo>
                      <a:pt x="22" y="297"/>
                    </a:lnTo>
                    <a:lnTo>
                      <a:pt x="22" y="297"/>
                    </a:lnTo>
                    <a:lnTo>
                      <a:pt x="15" y="299"/>
                    </a:lnTo>
                    <a:lnTo>
                      <a:pt x="15" y="299"/>
                    </a:lnTo>
                    <a:lnTo>
                      <a:pt x="11" y="300"/>
                    </a:lnTo>
                    <a:lnTo>
                      <a:pt x="6" y="301"/>
                    </a:lnTo>
                    <a:lnTo>
                      <a:pt x="2" y="304"/>
                    </a:lnTo>
                    <a:lnTo>
                      <a:pt x="0" y="307"/>
                    </a:lnTo>
                    <a:lnTo>
                      <a:pt x="0" y="309"/>
                    </a:lnTo>
                    <a:lnTo>
                      <a:pt x="0" y="309"/>
                    </a:lnTo>
                    <a:lnTo>
                      <a:pt x="2" y="311"/>
                    </a:lnTo>
                    <a:lnTo>
                      <a:pt x="3" y="312"/>
                    </a:lnTo>
                    <a:lnTo>
                      <a:pt x="7" y="312"/>
                    </a:lnTo>
                    <a:lnTo>
                      <a:pt x="7" y="312"/>
                    </a:lnTo>
                    <a:lnTo>
                      <a:pt x="8" y="311"/>
                    </a:lnTo>
                    <a:lnTo>
                      <a:pt x="11" y="311"/>
                    </a:lnTo>
                    <a:lnTo>
                      <a:pt x="11" y="311"/>
                    </a:lnTo>
                    <a:lnTo>
                      <a:pt x="12" y="312"/>
                    </a:lnTo>
                    <a:lnTo>
                      <a:pt x="14" y="313"/>
                    </a:lnTo>
                    <a:lnTo>
                      <a:pt x="14" y="313"/>
                    </a:lnTo>
                    <a:lnTo>
                      <a:pt x="19" y="313"/>
                    </a:lnTo>
                    <a:lnTo>
                      <a:pt x="23" y="313"/>
                    </a:lnTo>
                    <a:lnTo>
                      <a:pt x="23" y="313"/>
                    </a:lnTo>
                    <a:lnTo>
                      <a:pt x="31" y="315"/>
                    </a:lnTo>
                    <a:lnTo>
                      <a:pt x="31" y="315"/>
                    </a:lnTo>
                    <a:lnTo>
                      <a:pt x="32" y="316"/>
                    </a:lnTo>
                    <a:lnTo>
                      <a:pt x="34" y="315"/>
                    </a:lnTo>
                    <a:lnTo>
                      <a:pt x="34" y="315"/>
                    </a:lnTo>
                    <a:lnTo>
                      <a:pt x="36" y="311"/>
                    </a:lnTo>
                    <a:lnTo>
                      <a:pt x="38" y="309"/>
                    </a:lnTo>
                    <a:lnTo>
                      <a:pt x="40" y="309"/>
                    </a:lnTo>
                    <a:lnTo>
                      <a:pt x="40" y="309"/>
                    </a:lnTo>
                    <a:lnTo>
                      <a:pt x="43" y="309"/>
                    </a:lnTo>
                    <a:lnTo>
                      <a:pt x="47" y="311"/>
                    </a:lnTo>
                    <a:lnTo>
                      <a:pt x="47" y="311"/>
                    </a:lnTo>
                    <a:lnTo>
                      <a:pt x="51" y="311"/>
                    </a:lnTo>
                    <a:lnTo>
                      <a:pt x="54" y="311"/>
                    </a:lnTo>
                    <a:lnTo>
                      <a:pt x="55" y="313"/>
                    </a:lnTo>
                    <a:lnTo>
                      <a:pt x="55" y="313"/>
                    </a:lnTo>
                    <a:lnTo>
                      <a:pt x="51" y="312"/>
                    </a:lnTo>
                    <a:lnTo>
                      <a:pt x="46" y="311"/>
                    </a:lnTo>
                    <a:lnTo>
                      <a:pt x="46" y="311"/>
                    </a:lnTo>
                    <a:lnTo>
                      <a:pt x="42" y="311"/>
                    </a:lnTo>
                    <a:lnTo>
                      <a:pt x="38" y="313"/>
                    </a:lnTo>
                    <a:lnTo>
                      <a:pt x="38" y="313"/>
                    </a:lnTo>
                    <a:lnTo>
                      <a:pt x="36" y="316"/>
                    </a:lnTo>
                    <a:lnTo>
                      <a:pt x="36" y="319"/>
                    </a:lnTo>
                    <a:lnTo>
                      <a:pt x="36" y="319"/>
                    </a:lnTo>
                    <a:lnTo>
                      <a:pt x="35" y="320"/>
                    </a:lnTo>
                    <a:lnTo>
                      <a:pt x="32" y="320"/>
                    </a:lnTo>
                    <a:lnTo>
                      <a:pt x="30" y="319"/>
                    </a:lnTo>
                    <a:lnTo>
                      <a:pt x="30" y="319"/>
                    </a:lnTo>
                    <a:lnTo>
                      <a:pt x="26" y="317"/>
                    </a:lnTo>
                    <a:lnTo>
                      <a:pt x="23" y="317"/>
                    </a:lnTo>
                    <a:lnTo>
                      <a:pt x="20" y="319"/>
                    </a:lnTo>
                    <a:lnTo>
                      <a:pt x="19" y="320"/>
                    </a:lnTo>
                    <a:lnTo>
                      <a:pt x="20" y="321"/>
                    </a:lnTo>
                    <a:lnTo>
                      <a:pt x="20" y="321"/>
                    </a:lnTo>
                    <a:lnTo>
                      <a:pt x="22" y="324"/>
                    </a:lnTo>
                    <a:lnTo>
                      <a:pt x="24" y="326"/>
                    </a:lnTo>
                    <a:lnTo>
                      <a:pt x="24" y="326"/>
                    </a:lnTo>
                    <a:lnTo>
                      <a:pt x="26" y="329"/>
                    </a:lnTo>
                    <a:lnTo>
                      <a:pt x="28" y="329"/>
                    </a:lnTo>
                    <a:lnTo>
                      <a:pt x="28" y="329"/>
                    </a:lnTo>
                    <a:lnTo>
                      <a:pt x="31" y="330"/>
                    </a:lnTo>
                    <a:lnTo>
                      <a:pt x="32" y="332"/>
                    </a:lnTo>
                    <a:lnTo>
                      <a:pt x="32" y="332"/>
                    </a:lnTo>
                    <a:lnTo>
                      <a:pt x="34" y="333"/>
                    </a:lnTo>
                    <a:lnTo>
                      <a:pt x="35" y="333"/>
                    </a:lnTo>
                    <a:lnTo>
                      <a:pt x="35" y="333"/>
                    </a:lnTo>
                    <a:lnTo>
                      <a:pt x="39" y="333"/>
                    </a:lnTo>
                    <a:lnTo>
                      <a:pt x="39" y="333"/>
                    </a:lnTo>
                    <a:lnTo>
                      <a:pt x="40" y="333"/>
                    </a:lnTo>
                    <a:lnTo>
                      <a:pt x="42" y="332"/>
                    </a:lnTo>
                    <a:lnTo>
                      <a:pt x="42" y="332"/>
                    </a:lnTo>
                    <a:lnTo>
                      <a:pt x="43" y="333"/>
                    </a:lnTo>
                    <a:lnTo>
                      <a:pt x="43" y="333"/>
                    </a:lnTo>
                    <a:lnTo>
                      <a:pt x="42" y="336"/>
                    </a:lnTo>
                    <a:lnTo>
                      <a:pt x="42" y="336"/>
                    </a:lnTo>
                    <a:lnTo>
                      <a:pt x="43" y="337"/>
                    </a:lnTo>
                    <a:lnTo>
                      <a:pt x="44" y="338"/>
                    </a:lnTo>
                    <a:lnTo>
                      <a:pt x="47" y="340"/>
                    </a:lnTo>
                    <a:lnTo>
                      <a:pt x="47" y="340"/>
                    </a:lnTo>
                    <a:lnTo>
                      <a:pt x="51" y="340"/>
                    </a:lnTo>
                    <a:lnTo>
                      <a:pt x="54" y="340"/>
                    </a:lnTo>
                    <a:lnTo>
                      <a:pt x="54" y="340"/>
                    </a:lnTo>
                    <a:lnTo>
                      <a:pt x="56" y="337"/>
                    </a:lnTo>
                    <a:lnTo>
                      <a:pt x="56" y="337"/>
                    </a:lnTo>
                    <a:lnTo>
                      <a:pt x="58" y="333"/>
                    </a:lnTo>
                    <a:lnTo>
                      <a:pt x="58" y="333"/>
                    </a:lnTo>
                    <a:lnTo>
                      <a:pt x="63" y="329"/>
                    </a:lnTo>
                    <a:lnTo>
                      <a:pt x="63" y="329"/>
                    </a:lnTo>
                    <a:lnTo>
                      <a:pt x="67" y="323"/>
                    </a:lnTo>
                    <a:lnTo>
                      <a:pt x="67" y="323"/>
                    </a:lnTo>
                    <a:lnTo>
                      <a:pt x="68" y="321"/>
                    </a:lnTo>
                    <a:lnTo>
                      <a:pt x="70" y="321"/>
                    </a:lnTo>
                    <a:lnTo>
                      <a:pt x="74" y="320"/>
                    </a:lnTo>
                    <a:lnTo>
                      <a:pt x="74" y="320"/>
                    </a:lnTo>
                    <a:lnTo>
                      <a:pt x="75" y="317"/>
                    </a:lnTo>
                    <a:lnTo>
                      <a:pt x="76" y="315"/>
                    </a:lnTo>
                    <a:lnTo>
                      <a:pt x="76" y="315"/>
                    </a:lnTo>
                    <a:lnTo>
                      <a:pt x="79" y="312"/>
                    </a:lnTo>
                    <a:lnTo>
                      <a:pt x="82" y="311"/>
                    </a:lnTo>
                    <a:lnTo>
                      <a:pt x="82" y="311"/>
                    </a:lnTo>
                    <a:lnTo>
                      <a:pt x="84" y="308"/>
                    </a:lnTo>
                    <a:lnTo>
                      <a:pt x="84" y="307"/>
                    </a:lnTo>
                    <a:lnTo>
                      <a:pt x="86" y="301"/>
                    </a:lnTo>
                    <a:lnTo>
                      <a:pt x="86" y="301"/>
                    </a:lnTo>
                    <a:lnTo>
                      <a:pt x="87" y="300"/>
                    </a:lnTo>
                    <a:lnTo>
                      <a:pt x="88" y="299"/>
                    </a:lnTo>
                    <a:lnTo>
                      <a:pt x="92" y="297"/>
                    </a:lnTo>
                    <a:lnTo>
                      <a:pt x="92" y="297"/>
                    </a:lnTo>
                    <a:lnTo>
                      <a:pt x="95" y="295"/>
                    </a:lnTo>
                    <a:lnTo>
                      <a:pt x="97" y="293"/>
                    </a:lnTo>
                    <a:lnTo>
                      <a:pt x="97" y="293"/>
                    </a:lnTo>
                    <a:lnTo>
                      <a:pt x="95" y="299"/>
                    </a:lnTo>
                    <a:lnTo>
                      <a:pt x="91" y="301"/>
                    </a:lnTo>
                    <a:lnTo>
                      <a:pt x="91" y="301"/>
                    </a:lnTo>
                    <a:lnTo>
                      <a:pt x="88" y="305"/>
                    </a:lnTo>
                    <a:lnTo>
                      <a:pt x="87" y="307"/>
                    </a:lnTo>
                    <a:lnTo>
                      <a:pt x="87" y="309"/>
                    </a:lnTo>
                    <a:lnTo>
                      <a:pt x="87" y="309"/>
                    </a:lnTo>
                    <a:lnTo>
                      <a:pt x="91" y="312"/>
                    </a:lnTo>
                    <a:lnTo>
                      <a:pt x="91" y="312"/>
                    </a:lnTo>
                    <a:lnTo>
                      <a:pt x="93" y="312"/>
                    </a:lnTo>
                    <a:lnTo>
                      <a:pt x="96" y="311"/>
                    </a:lnTo>
                    <a:lnTo>
                      <a:pt x="96" y="311"/>
                    </a:lnTo>
                    <a:lnTo>
                      <a:pt x="99" y="311"/>
                    </a:lnTo>
                    <a:lnTo>
                      <a:pt x="103" y="309"/>
                    </a:lnTo>
                    <a:lnTo>
                      <a:pt x="103" y="309"/>
                    </a:lnTo>
                    <a:lnTo>
                      <a:pt x="105" y="309"/>
                    </a:lnTo>
                    <a:lnTo>
                      <a:pt x="108" y="309"/>
                    </a:lnTo>
                    <a:lnTo>
                      <a:pt x="108" y="311"/>
                    </a:lnTo>
                    <a:lnTo>
                      <a:pt x="108" y="311"/>
                    </a:lnTo>
                    <a:lnTo>
                      <a:pt x="101" y="312"/>
                    </a:lnTo>
                    <a:lnTo>
                      <a:pt x="101" y="312"/>
                    </a:lnTo>
                    <a:lnTo>
                      <a:pt x="99" y="313"/>
                    </a:lnTo>
                    <a:lnTo>
                      <a:pt x="99" y="313"/>
                    </a:lnTo>
                    <a:lnTo>
                      <a:pt x="95" y="313"/>
                    </a:lnTo>
                    <a:lnTo>
                      <a:pt x="91" y="313"/>
                    </a:lnTo>
                    <a:lnTo>
                      <a:pt x="91" y="313"/>
                    </a:lnTo>
                    <a:lnTo>
                      <a:pt x="86" y="316"/>
                    </a:lnTo>
                    <a:lnTo>
                      <a:pt x="82" y="320"/>
                    </a:lnTo>
                    <a:lnTo>
                      <a:pt x="82" y="320"/>
                    </a:lnTo>
                    <a:lnTo>
                      <a:pt x="79" y="323"/>
                    </a:lnTo>
                    <a:lnTo>
                      <a:pt x="78" y="325"/>
                    </a:lnTo>
                    <a:lnTo>
                      <a:pt x="78" y="325"/>
                    </a:lnTo>
                    <a:lnTo>
                      <a:pt x="75" y="329"/>
                    </a:lnTo>
                    <a:lnTo>
                      <a:pt x="72" y="333"/>
                    </a:lnTo>
                    <a:lnTo>
                      <a:pt x="72" y="333"/>
                    </a:lnTo>
                    <a:lnTo>
                      <a:pt x="72" y="334"/>
                    </a:lnTo>
                    <a:lnTo>
                      <a:pt x="74" y="336"/>
                    </a:lnTo>
                    <a:lnTo>
                      <a:pt x="76" y="336"/>
                    </a:lnTo>
                    <a:lnTo>
                      <a:pt x="76" y="336"/>
                    </a:lnTo>
                    <a:lnTo>
                      <a:pt x="80" y="333"/>
                    </a:lnTo>
                    <a:lnTo>
                      <a:pt x="83" y="332"/>
                    </a:lnTo>
                    <a:lnTo>
                      <a:pt x="84" y="333"/>
                    </a:lnTo>
                    <a:lnTo>
                      <a:pt x="84" y="333"/>
                    </a:lnTo>
                    <a:lnTo>
                      <a:pt x="84" y="333"/>
                    </a:lnTo>
                    <a:lnTo>
                      <a:pt x="83" y="336"/>
                    </a:lnTo>
                    <a:lnTo>
                      <a:pt x="79" y="337"/>
                    </a:lnTo>
                    <a:lnTo>
                      <a:pt x="79" y="337"/>
                    </a:lnTo>
                    <a:lnTo>
                      <a:pt x="76" y="338"/>
                    </a:lnTo>
                    <a:lnTo>
                      <a:pt x="74" y="337"/>
                    </a:lnTo>
                    <a:lnTo>
                      <a:pt x="74" y="337"/>
                    </a:lnTo>
                    <a:lnTo>
                      <a:pt x="71" y="337"/>
                    </a:lnTo>
                    <a:lnTo>
                      <a:pt x="68" y="338"/>
                    </a:lnTo>
                    <a:lnTo>
                      <a:pt x="68" y="338"/>
                    </a:lnTo>
                    <a:lnTo>
                      <a:pt x="67" y="341"/>
                    </a:lnTo>
                    <a:lnTo>
                      <a:pt x="68" y="341"/>
                    </a:lnTo>
                    <a:lnTo>
                      <a:pt x="70" y="342"/>
                    </a:lnTo>
                    <a:lnTo>
                      <a:pt x="70" y="342"/>
                    </a:lnTo>
                    <a:lnTo>
                      <a:pt x="72" y="344"/>
                    </a:lnTo>
                    <a:lnTo>
                      <a:pt x="72" y="346"/>
                    </a:lnTo>
                    <a:lnTo>
                      <a:pt x="72" y="346"/>
                    </a:lnTo>
                    <a:lnTo>
                      <a:pt x="78" y="346"/>
                    </a:lnTo>
                    <a:lnTo>
                      <a:pt x="78" y="346"/>
                    </a:lnTo>
                    <a:lnTo>
                      <a:pt x="82" y="346"/>
                    </a:lnTo>
                    <a:lnTo>
                      <a:pt x="82" y="346"/>
                    </a:lnTo>
                    <a:lnTo>
                      <a:pt x="86" y="348"/>
                    </a:lnTo>
                    <a:lnTo>
                      <a:pt x="86" y="348"/>
                    </a:lnTo>
                    <a:lnTo>
                      <a:pt x="88" y="348"/>
                    </a:lnTo>
                    <a:lnTo>
                      <a:pt x="90" y="346"/>
                    </a:lnTo>
                    <a:lnTo>
                      <a:pt x="90" y="346"/>
                    </a:lnTo>
                    <a:lnTo>
                      <a:pt x="91" y="345"/>
                    </a:lnTo>
                    <a:lnTo>
                      <a:pt x="93" y="342"/>
                    </a:lnTo>
                    <a:lnTo>
                      <a:pt x="93" y="342"/>
                    </a:lnTo>
                    <a:lnTo>
                      <a:pt x="95" y="341"/>
                    </a:lnTo>
                    <a:lnTo>
                      <a:pt x="97" y="338"/>
                    </a:lnTo>
                    <a:lnTo>
                      <a:pt x="97" y="338"/>
                    </a:lnTo>
                    <a:lnTo>
                      <a:pt x="99" y="337"/>
                    </a:lnTo>
                    <a:lnTo>
                      <a:pt x="100" y="336"/>
                    </a:lnTo>
                    <a:lnTo>
                      <a:pt x="100" y="336"/>
                    </a:lnTo>
                    <a:lnTo>
                      <a:pt x="100" y="336"/>
                    </a:lnTo>
                    <a:lnTo>
                      <a:pt x="100" y="336"/>
                    </a:lnTo>
                    <a:lnTo>
                      <a:pt x="100" y="336"/>
                    </a:lnTo>
                    <a:lnTo>
                      <a:pt x="100" y="336"/>
                    </a:lnTo>
                    <a:lnTo>
                      <a:pt x="100" y="336"/>
                    </a:lnTo>
                    <a:lnTo>
                      <a:pt x="100" y="336"/>
                    </a:lnTo>
                    <a:lnTo>
                      <a:pt x="100" y="336"/>
                    </a:lnTo>
                    <a:lnTo>
                      <a:pt x="100" y="337"/>
                    </a:lnTo>
                    <a:lnTo>
                      <a:pt x="100" y="337"/>
                    </a:lnTo>
                    <a:lnTo>
                      <a:pt x="99" y="338"/>
                    </a:lnTo>
                    <a:lnTo>
                      <a:pt x="99" y="338"/>
                    </a:lnTo>
                    <a:lnTo>
                      <a:pt x="96" y="342"/>
                    </a:lnTo>
                    <a:lnTo>
                      <a:pt x="96" y="342"/>
                    </a:lnTo>
                    <a:lnTo>
                      <a:pt x="93" y="346"/>
                    </a:lnTo>
                    <a:lnTo>
                      <a:pt x="91" y="350"/>
                    </a:lnTo>
                    <a:lnTo>
                      <a:pt x="91" y="350"/>
                    </a:lnTo>
                    <a:lnTo>
                      <a:pt x="87" y="350"/>
                    </a:lnTo>
                    <a:lnTo>
                      <a:pt x="83" y="350"/>
                    </a:lnTo>
                    <a:lnTo>
                      <a:pt x="83" y="350"/>
                    </a:lnTo>
                    <a:lnTo>
                      <a:pt x="79" y="349"/>
                    </a:lnTo>
                    <a:lnTo>
                      <a:pt x="75" y="349"/>
                    </a:lnTo>
                    <a:lnTo>
                      <a:pt x="75" y="349"/>
                    </a:lnTo>
                    <a:lnTo>
                      <a:pt x="71" y="350"/>
                    </a:lnTo>
                    <a:lnTo>
                      <a:pt x="68" y="350"/>
                    </a:lnTo>
                    <a:lnTo>
                      <a:pt x="67" y="352"/>
                    </a:lnTo>
                    <a:lnTo>
                      <a:pt x="67" y="352"/>
                    </a:lnTo>
                    <a:lnTo>
                      <a:pt x="67" y="354"/>
                    </a:lnTo>
                    <a:lnTo>
                      <a:pt x="67" y="354"/>
                    </a:lnTo>
                    <a:lnTo>
                      <a:pt x="64" y="356"/>
                    </a:lnTo>
                    <a:lnTo>
                      <a:pt x="63" y="357"/>
                    </a:lnTo>
                    <a:lnTo>
                      <a:pt x="63" y="357"/>
                    </a:lnTo>
                    <a:lnTo>
                      <a:pt x="60" y="358"/>
                    </a:lnTo>
                    <a:lnTo>
                      <a:pt x="59" y="360"/>
                    </a:lnTo>
                    <a:lnTo>
                      <a:pt x="59" y="361"/>
                    </a:lnTo>
                    <a:lnTo>
                      <a:pt x="59" y="361"/>
                    </a:lnTo>
                    <a:lnTo>
                      <a:pt x="60" y="362"/>
                    </a:lnTo>
                    <a:lnTo>
                      <a:pt x="63" y="362"/>
                    </a:lnTo>
                    <a:lnTo>
                      <a:pt x="66" y="364"/>
                    </a:lnTo>
                    <a:lnTo>
                      <a:pt x="66" y="365"/>
                    </a:lnTo>
                    <a:lnTo>
                      <a:pt x="66" y="365"/>
                    </a:lnTo>
                    <a:lnTo>
                      <a:pt x="63" y="365"/>
                    </a:lnTo>
                    <a:lnTo>
                      <a:pt x="59" y="365"/>
                    </a:lnTo>
                    <a:lnTo>
                      <a:pt x="59" y="365"/>
                    </a:lnTo>
                    <a:lnTo>
                      <a:pt x="59" y="366"/>
                    </a:lnTo>
                    <a:lnTo>
                      <a:pt x="59" y="367"/>
                    </a:lnTo>
                    <a:lnTo>
                      <a:pt x="59" y="367"/>
                    </a:lnTo>
                    <a:lnTo>
                      <a:pt x="58" y="371"/>
                    </a:lnTo>
                    <a:lnTo>
                      <a:pt x="55" y="373"/>
                    </a:lnTo>
                    <a:lnTo>
                      <a:pt x="55" y="373"/>
                    </a:lnTo>
                    <a:lnTo>
                      <a:pt x="54" y="371"/>
                    </a:lnTo>
                    <a:lnTo>
                      <a:pt x="54" y="371"/>
                    </a:lnTo>
                    <a:lnTo>
                      <a:pt x="52" y="371"/>
                    </a:lnTo>
                    <a:lnTo>
                      <a:pt x="52" y="373"/>
                    </a:lnTo>
                    <a:lnTo>
                      <a:pt x="52" y="375"/>
                    </a:lnTo>
                    <a:lnTo>
                      <a:pt x="52" y="375"/>
                    </a:lnTo>
                    <a:lnTo>
                      <a:pt x="52" y="377"/>
                    </a:lnTo>
                    <a:lnTo>
                      <a:pt x="52" y="378"/>
                    </a:lnTo>
                    <a:lnTo>
                      <a:pt x="52" y="378"/>
                    </a:lnTo>
                    <a:lnTo>
                      <a:pt x="51" y="381"/>
                    </a:lnTo>
                    <a:lnTo>
                      <a:pt x="51" y="381"/>
                    </a:lnTo>
                    <a:lnTo>
                      <a:pt x="51" y="382"/>
                    </a:lnTo>
                    <a:lnTo>
                      <a:pt x="51" y="382"/>
                    </a:lnTo>
                    <a:lnTo>
                      <a:pt x="52" y="382"/>
                    </a:lnTo>
                    <a:lnTo>
                      <a:pt x="54" y="382"/>
                    </a:lnTo>
                    <a:lnTo>
                      <a:pt x="54" y="382"/>
                    </a:lnTo>
                    <a:lnTo>
                      <a:pt x="56" y="381"/>
                    </a:lnTo>
                    <a:lnTo>
                      <a:pt x="56" y="381"/>
                    </a:lnTo>
                    <a:lnTo>
                      <a:pt x="59" y="379"/>
                    </a:lnTo>
                    <a:lnTo>
                      <a:pt x="62" y="379"/>
                    </a:lnTo>
                    <a:lnTo>
                      <a:pt x="62" y="379"/>
                    </a:lnTo>
                    <a:lnTo>
                      <a:pt x="62" y="382"/>
                    </a:lnTo>
                    <a:lnTo>
                      <a:pt x="62" y="382"/>
                    </a:lnTo>
                    <a:lnTo>
                      <a:pt x="60" y="383"/>
                    </a:lnTo>
                    <a:lnTo>
                      <a:pt x="60" y="383"/>
                    </a:lnTo>
                    <a:lnTo>
                      <a:pt x="58" y="389"/>
                    </a:lnTo>
                    <a:lnTo>
                      <a:pt x="58" y="389"/>
                    </a:lnTo>
                    <a:lnTo>
                      <a:pt x="55" y="391"/>
                    </a:lnTo>
                    <a:lnTo>
                      <a:pt x="55" y="391"/>
                    </a:lnTo>
                    <a:lnTo>
                      <a:pt x="55" y="394"/>
                    </a:lnTo>
                    <a:lnTo>
                      <a:pt x="55" y="394"/>
                    </a:lnTo>
                    <a:lnTo>
                      <a:pt x="58" y="394"/>
                    </a:lnTo>
                    <a:lnTo>
                      <a:pt x="60" y="393"/>
                    </a:lnTo>
                    <a:lnTo>
                      <a:pt x="60" y="393"/>
                    </a:lnTo>
                    <a:lnTo>
                      <a:pt x="62" y="393"/>
                    </a:lnTo>
                    <a:lnTo>
                      <a:pt x="63" y="393"/>
                    </a:lnTo>
                    <a:lnTo>
                      <a:pt x="62" y="394"/>
                    </a:lnTo>
                    <a:lnTo>
                      <a:pt x="62" y="394"/>
                    </a:lnTo>
                    <a:lnTo>
                      <a:pt x="59" y="397"/>
                    </a:lnTo>
                    <a:lnTo>
                      <a:pt x="59" y="397"/>
                    </a:lnTo>
                    <a:lnTo>
                      <a:pt x="58" y="399"/>
                    </a:lnTo>
                    <a:lnTo>
                      <a:pt x="58" y="399"/>
                    </a:lnTo>
                    <a:lnTo>
                      <a:pt x="58" y="402"/>
                    </a:lnTo>
                    <a:lnTo>
                      <a:pt x="58" y="406"/>
                    </a:lnTo>
                    <a:lnTo>
                      <a:pt x="58" y="406"/>
                    </a:lnTo>
                    <a:lnTo>
                      <a:pt x="54" y="406"/>
                    </a:lnTo>
                    <a:lnTo>
                      <a:pt x="52" y="407"/>
                    </a:lnTo>
                    <a:lnTo>
                      <a:pt x="52" y="408"/>
                    </a:lnTo>
                    <a:lnTo>
                      <a:pt x="52" y="408"/>
                    </a:lnTo>
                    <a:lnTo>
                      <a:pt x="51" y="411"/>
                    </a:lnTo>
                    <a:lnTo>
                      <a:pt x="51" y="411"/>
                    </a:lnTo>
                    <a:lnTo>
                      <a:pt x="50" y="414"/>
                    </a:lnTo>
                    <a:lnTo>
                      <a:pt x="50" y="414"/>
                    </a:lnTo>
                    <a:lnTo>
                      <a:pt x="50" y="416"/>
                    </a:lnTo>
                    <a:lnTo>
                      <a:pt x="48" y="418"/>
                    </a:lnTo>
                    <a:lnTo>
                      <a:pt x="48" y="418"/>
                    </a:lnTo>
                    <a:lnTo>
                      <a:pt x="47" y="420"/>
                    </a:lnTo>
                    <a:lnTo>
                      <a:pt x="46" y="423"/>
                    </a:lnTo>
                    <a:lnTo>
                      <a:pt x="46" y="423"/>
                    </a:lnTo>
                    <a:lnTo>
                      <a:pt x="44" y="424"/>
                    </a:lnTo>
                    <a:lnTo>
                      <a:pt x="44" y="424"/>
                    </a:lnTo>
                    <a:lnTo>
                      <a:pt x="46" y="424"/>
                    </a:lnTo>
                    <a:lnTo>
                      <a:pt x="47" y="423"/>
                    </a:lnTo>
                    <a:lnTo>
                      <a:pt x="48" y="420"/>
                    </a:lnTo>
                    <a:lnTo>
                      <a:pt x="48" y="420"/>
                    </a:lnTo>
                    <a:lnTo>
                      <a:pt x="52" y="418"/>
                    </a:lnTo>
                    <a:lnTo>
                      <a:pt x="52" y="418"/>
                    </a:lnTo>
                    <a:lnTo>
                      <a:pt x="54" y="418"/>
                    </a:lnTo>
                    <a:lnTo>
                      <a:pt x="55" y="419"/>
                    </a:lnTo>
                    <a:lnTo>
                      <a:pt x="55" y="419"/>
                    </a:lnTo>
                    <a:lnTo>
                      <a:pt x="52" y="422"/>
                    </a:lnTo>
                    <a:lnTo>
                      <a:pt x="51" y="424"/>
                    </a:lnTo>
                    <a:lnTo>
                      <a:pt x="51" y="424"/>
                    </a:lnTo>
                    <a:lnTo>
                      <a:pt x="48" y="426"/>
                    </a:lnTo>
                    <a:lnTo>
                      <a:pt x="48" y="428"/>
                    </a:lnTo>
                    <a:lnTo>
                      <a:pt x="48" y="428"/>
                    </a:lnTo>
                    <a:lnTo>
                      <a:pt x="46" y="432"/>
                    </a:lnTo>
                    <a:lnTo>
                      <a:pt x="46" y="435"/>
                    </a:lnTo>
                    <a:lnTo>
                      <a:pt x="46" y="435"/>
                    </a:lnTo>
                    <a:lnTo>
                      <a:pt x="46" y="436"/>
                    </a:lnTo>
                    <a:lnTo>
                      <a:pt x="48" y="436"/>
                    </a:lnTo>
                    <a:lnTo>
                      <a:pt x="52" y="434"/>
                    </a:lnTo>
                    <a:lnTo>
                      <a:pt x="52" y="434"/>
                    </a:lnTo>
                    <a:lnTo>
                      <a:pt x="52" y="434"/>
                    </a:lnTo>
                    <a:lnTo>
                      <a:pt x="52" y="436"/>
                    </a:lnTo>
                    <a:lnTo>
                      <a:pt x="51" y="438"/>
                    </a:lnTo>
                    <a:lnTo>
                      <a:pt x="48" y="442"/>
                    </a:lnTo>
                    <a:lnTo>
                      <a:pt x="48" y="442"/>
                    </a:lnTo>
                    <a:lnTo>
                      <a:pt x="47" y="447"/>
                    </a:lnTo>
                    <a:lnTo>
                      <a:pt x="46" y="449"/>
                    </a:lnTo>
                    <a:lnTo>
                      <a:pt x="47" y="451"/>
                    </a:lnTo>
                    <a:lnTo>
                      <a:pt x="47" y="451"/>
                    </a:lnTo>
                    <a:lnTo>
                      <a:pt x="50" y="453"/>
                    </a:lnTo>
                    <a:lnTo>
                      <a:pt x="50" y="453"/>
                    </a:lnTo>
                    <a:lnTo>
                      <a:pt x="52" y="456"/>
                    </a:lnTo>
                    <a:lnTo>
                      <a:pt x="54" y="455"/>
                    </a:lnTo>
                    <a:lnTo>
                      <a:pt x="54" y="455"/>
                    </a:lnTo>
                    <a:lnTo>
                      <a:pt x="59" y="451"/>
                    </a:lnTo>
                    <a:lnTo>
                      <a:pt x="62" y="449"/>
                    </a:lnTo>
                    <a:lnTo>
                      <a:pt x="64" y="448"/>
                    </a:lnTo>
                    <a:lnTo>
                      <a:pt x="64" y="448"/>
                    </a:lnTo>
                    <a:lnTo>
                      <a:pt x="60" y="452"/>
                    </a:lnTo>
                    <a:lnTo>
                      <a:pt x="60" y="452"/>
                    </a:lnTo>
                    <a:lnTo>
                      <a:pt x="56" y="459"/>
                    </a:lnTo>
                    <a:lnTo>
                      <a:pt x="56" y="459"/>
                    </a:lnTo>
                    <a:lnTo>
                      <a:pt x="50" y="468"/>
                    </a:lnTo>
                    <a:lnTo>
                      <a:pt x="50" y="468"/>
                    </a:lnTo>
                    <a:lnTo>
                      <a:pt x="48" y="471"/>
                    </a:lnTo>
                    <a:lnTo>
                      <a:pt x="48" y="471"/>
                    </a:lnTo>
                    <a:lnTo>
                      <a:pt x="46" y="475"/>
                    </a:lnTo>
                    <a:lnTo>
                      <a:pt x="46" y="475"/>
                    </a:lnTo>
                    <a:lnTo>
                      <a:pt x="44" y="484"/>
                    </a:lnTo>
                    <a:lnTo>
                      <a:pt x="44" y="484"/>
                    </a:lnTo>
                    <a:lnTo>
                      <a:pt x="43" y="487"/>
                    </a:lnTo>
                    <a:lnTo>
                      <a:pt x="42" y="490"/>
                    </a:lnTo>
                    <a:lnTo>
                      <a:pt x="42" y="490"/>
                    </a:lnTo>
                    <a:lnTo>
                      <a:pt x="42" y="497"/>
                    </a:lnTo>
                    <a:lnTo>
                      <a:pt x="42" y="497"/>
                    </a:lnTo>
                    <a:lnTo>
                      <a:pt x="42" y="504"/>
                    </a:lnTo>
                    <a:lnTo>
                      <a:pt x="42" y="504"/>
                    </a:lnTo>
                    <a:lnTo>
                      <a:pt x="42" y="508"/>
                    </a:lnTo>
                    <a:lnTo>
                      <a:pt x="40" y="512"/>
                    </a:lnTo>
                    <a:lnTo>
                      <a:pt x="40" y="512"/>
                    </a:lnTo>
                    <a:lnTo>
                      <a:pt x="36" y="517"/>
                    </a:lnTo>
                    <a:lnTo>
                      <a:pt x="36" y="517"/>
                    </a:lnTo>
                    <a:lnTo>
                      <a:pt x="35" y="520"/>
                    </a:lnTo>
                    <a:lnTo>
                      <a:pt x="35" y="522"/>
                    </a:lnTo>
                    <a:lnTo>
                      <a:pt x="35" y="522"/>
                    </a:lnTo>
                    <a:lnTo>
                      <a:pt x="35" y="528"/>
                    </a:lnTo>
                    <a:lnTo>
                      <a:pt x="35" y="528"/>
                    </a:lnTo>
                    <a:lnTo>
                      <a:pt x="36" y="530"/>
                    </a:lnTo>
                    <a:lnTo>
                      <a:pt x="39" y="532"/>
                    </a:lnTo>
                    <a:lnTo>
                      <a:pt x="39" y="532"/>
                    </a:lnTo>
                    <a:lnTo>
                      <a:pt x="42" y="532"/>
                    </a:lnTo>
                    <a:lnTo>
                      <a:pt x="46" y="530"/>
                    </a:lnTo>
                    <a:lnTo>
                      <a:pt x="46" y="530"/>
                    </a:lnTo>
                    <a:lnTo>
                      <a:pt x="48" y="530"/>
                    </a:lnTo>
                    <a:lnTo>
                      <a:pt x="48" y="530"/>
                    </a:lnTo>
                    <a:lnTo>
                      <a:pt x="52" y="529"/>
                    </a:lnTo>
                    <a:lnTo>
                      <a:pt x="55" y="526"/>
                    </a:lnTo>
                    <a:lnTo>
                      <a:pt x="55" y="526"/>
                    </a:lnTo>
                    <a:lnTo>
                      <a:pt x="58" y="522"/>
                    </a:lnTo>
                    <a:lnTo>
                      <a:pt x="58" y="522"/>
                    </a:lnTo>
                    <a:lnTo>
                      <a:pt x="59" y="520"/>
                    </a:lnTo>
                    <a:lnTo>
                      <a:pt x="59" y="518"/>
                    </a:lnTo>
                    <a:lnTo>
                      <a:pt x="59" y="518"/>
                    </a:lnTo>
                    <a:lnTo>
                      <a:pt x="59" y="517"/>
                    </a:lnTo>
                    <a:lnTo>
                      <a:pt x="58" y="516"/>
                    </a:lnTo>
                    <a:lnTo>
                      <a:pt x="56" y="514"/>
                    </a:lnTo>
                    <a:lnTo>
                      <a:pt x="56" y="513"/>
                    </a:lnTo>
                    <a:lnTo>
                      <a:pt x="56" y="513"/>
                    </a:lnTo>
                    <a:lnTo>
                      <a:pt x="56" y="512"/>
                    </a:lnTo>
                    <a:lnTo>
                      <a:pt x="58" y="510"/>
                    </a:lnTo>
                    <a:lnTo>
                      <a:pt x="58" y="510"/>
                    </a:lnTo>
                    <a:lnTo>
                      <a:pt x="58" y="506"/>
                    </a:lnTo>
                    <a:lnTo>
                      <a:pt x="58" y="506"/>
                    </a:lnTo>
                    <a:lnTo>
                      <a:pt x="59" y="504"/>
                    </a:lnTo>
                    <a:lnTo>
                      <a:pt x="60" y="501"/>
                    </a:lnTo>
                    <a:lnTo>
                      <a:pt x="60" y="501"/>
                    </a:lnTo>
                    <a:lnTo>
                      <a:pt x="62" y="494"/>
                    </a:lnTo>
                    <a:lnTo>
                      <a:pt x="62" y="494"/>
                    </a:lnTo>
                    <a:lnTo>
                      <a:pt x="64" y="490"/>
                    </a:lnTo>
                    <a:lnTo>
                      <a:pt x="64" y="489"/>
                    </a:lnTo>
                    <a:lnTo>
                      <a:pt x="66" y="487"/>
                    </a:lnTo>
                    <a:lnTo>
                      <a:pt x="66" y="487"/>
                    </a:lnTo>
                    <a:lnTo>
                      <a:pt x="64" y="484"/>
                    </a:lnTo>
                    <a:lnTo>
                      <a:pt x="63" y="480"/>
                    </a:lnTo>
                    <a:lnTo>
                      <a:pt x="63" y="480"/>
                    </a:lnTo>
                    <a:lnTo>
                      <a:pt x="64" y="473"/>
                    </a:lnTo>
                    <a:lnTo>
                      <a:pt x="64" y="473"/>
                    </a:lnTo>
                    <a:lnTo>
                      <a:pt x="66" y="469"/>
                    </a:lnTo>
                    <a:lnTo>
                      <a:pt x="68" y="465"/>
                    </a:lnTo>
                    <a:lnTo>
                      <a:pt x="68" y="465"/>
                    </a:lnTo>
                    <a:lnTo>
                      <a:pt x="72" y="461"/>
                    </a:lnTo>
                    <a:lnTo>
                      <a:pt x="72" y="461"/>
                    </a:lnTo>
                    <a:lnTo>
                      <a:pt x="75" y="459"/>
                    </a:lnTo>
                    <a:lnTo>
                      <a:pt x="78" y="457"/>
                    </a:lnTo>
                    <a:lnTo>
                      <a:pt x="78" y="457"/>
                    </a:lnTo>
                    <a:lnTo>
                      <a:pt x="79" y="455"/>
                    </a:lnTo>
                    <a:lnTo>
                      <a:pt x="78" y="452"/>
                    </a:lnTo>
                    <a:lnTo>
                      <a:pt x="78" y="452"/>
                    </a:lnTo>
                    <a:lnTo>
                      <a:pt x="76" y="452"/>
                    </a:lnTo>
                    <a:lnTo>
                      <a:pt x="76" y="452"/>
                    </a:lnTo>
                    <a:lnTo>
                      <a:pt x="76" y="449"/>
                    </a:lnTo>
                    <a:lnTo>
                      <a:pt x="76" y="449"/>
                    </a:lnTo>
                    <a:lnTo>
                      <a:pt x="75" y="448"/>
                    </a:lnTo>
                    <a:lnTo>
                      <a:pt x="75" y="448"/>
                    </a:lnTo>
                    <a:lnTo>
                      <a:pt x="74" y="447"/>
                    </a:lnTo>
                    <a:lnTo>
                      <a:pt x="72" y="444"/>
                    </a:lnTo>
                    <a:lnTo>
                      <a:pt x="72" y="444"/>
                    </a:lnTo>
                    <a:lnTo>
                      <a:pt x="72" y="442"/>
                    </a:lnTo>
                    <a:lnTo>
                      <a:pt x="72" y="442"/>
                    </a:lnTo>
                    <a:lnTo>
                      <a:pt x="71" y="439"/>
                    </a:lnTo>
                    <a:lnTo>
                      <a:pt x="71" y="439"/>
                    </a:lnTo>
                    <a:lnTo>
                      <a:pt x="70" y="436"/>
                    </a:lnTo>
                    <a:lnTo>
                      <a:pt x="70" y="436"/>
                    </a:lnTo>
                    <a:lnTo>
                      <a:pt x="70" y="435"/>
                    </a:lnTo>
                    <a:lnTo>
                      <a:pt x="70" y="434"/>
                    </a:lnTo>
                    <a:lnTo>
                      <a:pt x="70" y="434"/>
                    </a:lnTo>
                    <a:lnTo>
                      <a:pt x="68" y="430"/>
                    </a:lnTo>
                    <a:lnTo>
                      <a:pt x="68" y="430"/>
                    </a:lnTo>
                    <a:lnTo>
                      <a:pt x="67" y="428"/>
                    </a:lnTo>
                    <a:lnTo>
                      <a:pt x="67" y="428"/>
                    </a:lnTo>
                    <a:lnTo>
                      <a:pt x="68" y="423"/>
                    </a:lnTo>
                    <a:lnTo>
                      <a:pt x="68" y="423"/>
                    </a:lnTo>
                    <a:lnTo>
                      <a:pt x="67" y="420"/>
                    </a:lnTo>
                    <a:lnTo>
                      <a:pt x="67" y="419"/>
                    </a:lnTo>
                    <a:lnTo>
                      <a:pt x="68" y="418"/>
                    </a:lnTo>
                    <a:lnTo>
                      <a:pt x="68" y="418"/>
                    </a:lnTo>
                    <a:lnTo>
                      <a:pt x="70" y="419"/>
                    </a:lnTo>
                    <a:lnTo>
                      <a:pt x="70" y="419"/>
                    </a:lnTo>
                    <a:lnTo>
                      <a:pt x="72" y="419"/>
                    </a:lnTo>
                    <a:lnTo>
                      <a:pt x="75" y="418"/>
                    </a:lnTo>
                    <a:lnTo>
                      <a:pt x="75" y="418"/>
                    </a:lnTo>
                    <a:lnTo>
                      <a:pt x="76" y="415"/>
                    </a:lnTo>
                    <a:lnTo>
                      <a:pt x="79" y="412"/>
                    </a:lnTo>
                    <a:lnTo>
                      <a:pt x="79" y="412"/>
                    </a:lnTo>
                    <a:lnTo>
                      <a:pt x="83" y="407"/>
                    </a:lnTo>
                    <a:lnTo>
                      <a:pt x="83" y="407"/>
                    </a:lnTo>
                    <a:lnTo>
                      <a:pt x="87" y="401"/>
                    </a:lnTo>
                    <a:lnTo>
                      <a:pt x="87" y="401"/>
                    </a:lnTo>
                    <a:lnTo>
                      <a:pt x="91" y="398"/>
                    </a:lnTo>
                    <a:lnTo>
                      <a:pt x="91" y="398"/>
                    </a:lnTo>
                    <a:lnTo>
                      <a:pt x="93" y="397"/>
                    </a:lnTo>
                    <a:lnTo>
                      <a:pt x="96" y="395"/>
                    </a:lnTo>
                    <a:lnTo>
                      <a:pt x="96" y="395"/>
                    </a:lnTo>
                    <a:lnTo>
                      <a:pt x="96" y="391"/>
                    </a:lnTo>
                    <a:lnTo>
                      <a:pt x="96" y="391"/>
                    </a:lnTo>
                    <a:lnTo>
                      <a:pt x="100" y="386"/>
                    </a:lnTo>
                    <a:lnTo>
                      <a:pt x="100" y="386"/>
                    </a:lnTo>
                    <a:lnTo>
                      <a:pt x="101" y="385"/>
                    </a:lnTo>
                    <a:lnTo>
                      <a:pt x="101" y="385"/>
                    </a:lnTo>
                    <a:lnTo>
                      <a:pt x="105" y="383"/>
                    </a:lnTo>
                    <a:lnTo>
                      <a:pt x="105" y="383"/>
                    </a:lnTo>
                    <a:lnTo>
                      <a:pt x="108" y="381"/>
                    </a:lnTo>
                    <a:lnTo>
                      <a:pt x="111" y="379"/>
                    </a:lnTo>
                    <a:lnTo>
                      <a:pt x="112" y="379"/>
                    </a:lnTo>
                    <a:lnTo>
                      <a:pt x="112" y="379"/>
                    </a:lnTo>
                    <a:lnTo>
                      <a:pt x="111" y="382"/>
                    </a:lnTo>
                    <a:lnTo>
                      <a:pt x="107" y="386"/>
                    </a:lnTo>
                    <a:lnTo>
                      <a:pt x="107" y="386"/>
                    </a:lnTo>
                    <a:lnTo>
                      <a:pt x="103" y="389"/>
                    </a:lnTo>
                    <a:lnTo>
                      <a:pt x="101" y="390"/>
                    </a:lnTo>
                    <a:lnTo>
                      <a:pt x="100" y="393"/>
                    </a:lnTo>
                    <a:lnTo>
                      <a:pt x="100" y="393"/>
                    </a:lnTo>
                    <a:lnTo>
                      <a:pt x="97" y="397"/>
                    </a:lnTo>
                    <a:lnTo>
                      <a:pt x="93" y="401"/>
                    </a:lnTo>
                    <a:lnTo>
                      <a:pt x="93" y="401"/>
                    </a:lnTo>
                    <a:lnTo>
                      <a:pt x="90" y="403"/>
                    </a:lnTo>
                    <a:lnTo>
                      <a:pt x="90" y="403"/>
                    </a:lnTo>
                    <a:lnTo>
                      <a:pt x="88" y="405"/>
                    </a:lnTo>
                    <a:lnTo>
                      <a:pt x="87" y="407"/>
                    </a:lnTo>
                    <a:lnTo>
                      <a:pt x="87" y="407"/>
                    </a:lnTo>
                    <a:lnTo>
                      <a:pt x="86" y="408"/>
                    </a:lnTo>
                    <a:lnTo>
                      <a:pt x="86" y="408"/>
                    </a:lnTo>
                    <a:lnTo>
                      <a:pt x="84" y="412"/>
                    </a:lnTo>
                    <a:lnTo>
                      <a:pt x="84" y="412"/>
                    </a:lnTo>
                    <a:lnTo>
                      <a:pt x="80" y="418"/>
                    </a:lnTo>
                    <a:lnTo>
                      <a:pt x="80" y="418"/>
                    </a:lnTo>
                    <a:lnTo>
                      <a:pt x="78" y="422"/>
                    </a:lnTo>
                    <a:lnTo>
                      <a:pt x="78" y="426"/>
                    </a:lnTo>
                    <a:lnTo>
                      <a:pt x="78" y="426"/>
                    </a:lnTo>
                    <a:lnTo>
                      <a:pt x="76" y="430"/>
                    </a:lnTo>
                    <a:lnTo>
                      <a:pt x="76" y="435"/>
                    </a:lnTo>
                    <a:lnTo>
                      <a:pt x="76" y="435"/>
                    </a:lnTo>
                    <a:lnTo>
                      <a:pt x="79" y="439"/>
                    </a:lnTo>
                    <a:lnTo>
                      <a:pt x="79" y="439"/>
                    </a:lnTo>
                    <a:lnTo>
                      <a:pt x="80" y="443"/>
                    </a:lnTo>
                    <a:lnTo>
                      <a:pt x="80" y="443"/>
                    </a:lnTo>
                    <a:lnTo>
                      <a:pt x="83" y="446"/>
                    </a:lnTo>
                    <a:lnTo>
                      <a:pt x="86" y="447"/>
                    </a:lnTo>
                    <a:lnTo>
                      <a:pt x="87" y="447"/>
                    </a:lnTo>
                    <a:lnTo>
                      <a:pt x="87" y="447"/>
                    </a:lnTo>
                    <a:lnTo>
                      <a:pt x="87" y="446"/>
                    </a:lnTo>
                    <a:lnTo>
                      <a:pt x="87" y="443"/>
                    </a:lnTo>
                    <a:lnTo>
                      <a:pt x="86" y="440"/>
                    </a:lnTo>
                    <a:lnTo>
                      <a:pt x="86" y="440"/>
                    </a:lnTo>
                    <a:lnTo>
                      <a:pt x="86" y="439"/>
                    </a:lnTo>
                    <a:lnTo>
                      <a:pt x="87" y="436"/>
                    </a:lnTo>
                    <a:lnTo>
                      <a:pt x="88" y="434"/>
                    </a:lnTo>
                    <a:lnTo>
                      <a:pt x="88" y="434"/>
                    </a:lnTo>
                    <a:lnTo>
                      <a:pt x="88" y="430"/>
                    </a:lnTo>
                    <a:lnTo>
                      <a:pt x="90" y="428"/>
                    </a:lnTo>
                    <a:lnTo>
                      <a:pt x="91" y="427"/>
                    </a:lnTo>
                    <a:lnTo>
                      <a:pt x="91" y="427"/>
                    </a:lnTo>
                    <a:lnTo>
                      <a:pt x="92" y="431"/>
                    </a:lnTo>
                    <a:lnTo>
                      <a:pt x="93" y="435"/>
                    </a:lnTo>
                    <a:lnTo>
                      <a:pt x="93" y="435"/>
                    </a:lnTo>
                    <a:lnTo>
                      <a:pt x="96" y="436"/>
                    </a:lnTo>
                    <a:lnTo>
                      <a:pt x="99" y="436"/>
                    </a:lnTo>
                    <a:lnTo>
                      <a:pt x="99" y="435"/>
                    </a:lnTo>
                    <a:lnTo>
                      <a:pt x="99" y="435"/>
                    </a:lnTo>
                    <a:lnTo>
                      <a:pt x="100" y="434"/>
                    </a:lnTo>
                    <a:lnTo>
                      <a:pt x="99" y="431"/>
                    </a:lnTo>
                    <a:lnTo>
                      <a:pt x="97" y="428"/>
                    </a:lnTo>
                    <a:lnTo>
                      <a:pt x="97" y="428"/>
                    </a:lnTo>
                    <a:lnTo>
                      <a:pt x="97" y="424"/>
                    </a:lnTo>
                    <a:lnTo>
                      <a:pt x="97" y="422"/>
                    </a:lnTo>
                    <a:lnTo>
                      <a:pt x="97" y="422"/>
                    </a:lnTo>
                    <a:lnTo>
                      <a:pt x="99" y="424"/>
                    </a:lnTo>
                    <a:lnTo>
                      <a:pt x="100" y="428"/>
                    </a:lnTo>
                    <a:lnTo>
                      <a:pt x="100" y="428"/>
                    </a:lnTo>
                    <a:lnTo>
                      <a:pt x="101" y="435"/>
                    </a:lnTo>
                    <a:lnTo>
                      <a:pt x="101" y="435"/>
                    </a:lnTo>
                    <a:lnTo>
                      <a:pt x="101" y="438"/>
                    </a:lnTo>
                    <a:lnTo>
                      <a:pt x="103" y="440"/>
                    </a:lnTo>
                    <a:lnTo>
                      <a:pt x="103" y="440"/>
                    </a:lnTo>
                    <a:lnTo>
                      <a:pt x="107" y="442"/>
                    </a:lnTo>
                    <a:lnTo>
                      <a:pt x="108" y="442"/>
                    </a:lnTo>
                    <a:lnTo>
                      <a:pt x="111" y="442"/>
                    </a:lnTo>
                    <a:lnTo>
                      <a:pt x="111" y="442"/>
                    </a:lnTo>
                    <a:lnTo>
                      <a:pt x="111" y="439"/>
                    </a:lnTo>
                    <a:lnTo>
                      <a:pt x="111" y="436"/>
                    </a:lnTo>
                    <a:lnTo>
                      <a:pt x="111" y="436"/>
                    </a:lnTo>
                    <a:lnTo>
                      <a:pt x="113" y="431"/>
                    </a:lnTo>
                    <a:lnTo>
                      <a:pt x="113" y="431"/>
                    </a:lnTo>
                    <a:lnTo>
                      <a:pt x="113" y="428"/>
                    </a:lnTo>
                    <a:lnTo>
                      <a:pt x="113" y="426"/>
                    </a:lnTo>
                    <a:lnTo>
                      <a:pt x="113" y="426"/>
                    </a:lnTo>
                    <a:lnTo>
                      <a:pt x="113" y="423"/>
                    </a:lnTo>
                    <a:lnTo>
                      <a:pt x="116" y="423"/>
                    </a:lnTo>
                    <a:lnTo>
                      <a:pt x="116" y="423"/>
                    </a:lnTo>
                    <a:lnTo>
                      <a:pt x="115" y="416"/>
                    </a:lnTo>
                    <a:lnTo>
                      <a:pt x="115" y="416"/>
                    </a:lnTo>
                    <a:lnTo>
                      <a:pt x="115" y="414"/>
                    </a:lnTo>
                    <a:lnTo>
                      <a:pt x="115" y="410"/>
                    </a:lnTo>
                    <a:lnTo>
                      <a:pt x="115" y="410"/>
                    </a:lnTo>
                    <a:lnTo>
                      <a:pt x="116" y="408"/>
                    </a:lnTo>
                    <a:lnTo>
                      <a:pt x="116" y="406"/>
                    </a:lnTo>
                    <a:lnTo>
                      <a:pt x="116" y="401"/>
                    </a:lnTo>
                    <a:lnTo>
                      <a:pt x="116" y="401"/>
                    </a:lnTo>
                    <a:lnTo>
                      <a:pt x="115" y="397"/>
                    </a:lnTo>
                    <a:lnTo>
                      <a:pt x="115" y="395"/>
                    </a:lnTo>
                    <a:lnTo>
                      <a:pt x="116" y="394"/>
                    </a:lnTo>
                    <a:lnTo>
                      <a:pt x="116" y="394"/>
                    </a:lnTo>
                    <a:lnTo>
                      <a:pt x="117" y="395"/>
                    </a:lnTo>
                    <a:lnTo>
                      <a:pt x="119" y="398"/>
                    </a:lnTo>
                    <a:lnTo>
                      <a:pt x="119" y="399"/>
                    </a:lnTo>
                    <a:lnTo>
                      <a:pt x="120" y="401"/>
                    </a:lnTo>
                    <a:lnTo>
                      <a:pt x="120" y="401"/>
                    </a:lnTo>
                    <a:lnTo>
                      <a:pt x="121" y="399"/>
                    </a:lnTo>
                    <a:lnTo>
                      <a:pt x="123" y="397"/>
                    </a:lnTo>
                    <a:lnTo>
                      <a:pt x="123" y="397"/>
                    </a:lnTo>
                    <a:lnTo>
                      <a:pt x="127" y="391"/>
                    </a:lnTo>
                    <a:lnTo>
                      <a:pt x="127" y="391"/>
                    </a:lnTo>
                    <a:lnTo>
                      <a:pt x="127" y="393"/>
                    </a:lnTo>
                    <a:lnTo>
                      <a:pt x="125" y="395"/>
                    </a:lnTo>
                    <a:lnTo>
                      <a:pt x="125" y="395"/>
                    </a:lnTo>
                    <a:lnTo>
                      <a:pt x="125" y="397"/>
                    </a:lnTo>
                    <a:lnTo>
                      <a:pt x="124" y="399"/>
                    </a:lnTo>
                    <a:lnTo>
                      <a:pt x="124" y="399"/>
                    </a:lnTo>
                    <a:lnTo>
                      <a:pt x="121" y="405"/>
                    </a:lnTo>
                    <a:lnTo>
                      <a:pt x="121" y="405"/>
                    </a:lnTo>
                    <a:lnTo>
                      <a:pt x="119" y="408"/>
                    </a:lnTo>
                    <a:lnTo>
                      <a:pt x="119" y="408"/>
                    </a:lnTo>
                    <a:lnTo>
                      <a:pt x="119" y="416"/>
                    </a:lnTo>
                    <a:lnTo>
                      <a:pt x="119" y="416"/>
                    </a:lnTo>
                    <a:lnTo>
                      <a:pt x="119" y="419"/>
                    </a:lnTo>
                    <a:lnTo>
                      <a:pt x="120" y="422"/>
                    </a:lnTo>
                    <a:lnTo>
                      <a:pt x="120" y="422"/>
                    </a:lnTo>
                    <a:lnTo>
                      <a:pt x="123" y="423"/>
                    </a:lnTo>
                    <a:lnTo>
                      <a:pt x="127" y="423"/>
                    </a:lnTo>
                    <a:lnTo>
                      <a:pt x="127" y="423"/>
                    </a:lnTo>
                    <a:lnTo>
                      <a:pt x="125" y="420"/>
                    </a:lnTo>
                    <a:lnTo>
                      <a:pt x="124" y="418"/>
                    </a:lnTo>
                    <a:lnTo>
                      <a:pt x="123" y="414"/>
                    </a:lnTo>
                    <a:lnTo>
                      <a:pt x="123" y="411"/>
                    </a:lnTo>
                    <a:lnTo>
                      <a:pt x="123" y="411"/>
                    </a:lnTo>
                    <a:lnTo>
                      <a:pt x="127" y="416"/>
                    </a:lnTo>
                    <a:lnTo>
                      <a:pt x="127" y="416"/>
                    </a:lnTo>
                    <a:lnTo>
                      <a:pt x="132" y="422"/>
                    </a:lnTo>
                    <a:lnTo>
                      <a:pt x="132" y="422"/>
                    </a:lnTo>
                    <a:lnTo>
                      <a:pt x="135" y="426"/>
                    </a:lnTo>
                    <a:lnTo>
                      <a:pt x="136" y="428"/>
                    </a:lnTo>
                    <a:lnTo>
                      <a:pt x="136" y="428"/>
                    </a:lnTo>
                    <a:lnTo>
                      <a:pt x="139" y="430"/>
                    </a:lnTo>
                    <a:lnTo>
                      <a:pt x="139" y="430"/>
                    </a:lnTo>
                    <a:lnTo>
                      <a:pt x="139" y="430"/>
                    </a:lnTo>
                    <a:lnTo>
                      <a:pt x="139" y="430"/>
                    </a:lnTo>
                    <a:lnTo>
                      <a:pt x="140" y="430"/>
                    </a:lnTo>
                    <a:lnTo>
                      <a:pt x="140" y="430"/>
                    </a:lnTo>
                    <a:lnTo>
                      <a:pt x="141" y="430"/>
                    </a:lnTo>
                    <a:lnTo>
                      <a:pt x="141" y="430"/>
                    </a:lnTo>
                    <a:lnTo>
                      <a:pt x="141" y="431"/>
                    </a:lnTo>
                    <a:lnTo>
                      <a:pt x="141" y="431"/>
                    </a:lnTo>
                    <a:lnTo>
                      <a:pt x="143" y="431"/>
                    </a:lnTo>
                    <a:lnTo>
                      <a:pt x="143" y="431"/>
                    </a:lnTo>
                    <a:lnTo>
                      <a:pt x="144" y="431"/>
                    </a:lnTo>
                    <a:lnTo>
                      <a:pt x="144" y="431"/>
                    </a:lnTo>
                    <a:lnTo>
                      <a:pt x="145" y="431"/>
                    </a:lnTo>
                    <a:lnTo>
                      <a:pt x="145" y="431"/>
                    </a:lnTo>
                    <a:lnTo>
                      <a:pt x="147" y="432"/>
                    </a:lnTo>
                    <a:lnTo>
                      <a:pt x="147" y="432"/>
                    </a:lnTo>
                    <a:lnTo>
                      <a:pt x="148" y="432"/>
                    </a:lnTo>
                    <a:lnTo>
                      <a:pt x="148" y="432"/>
                    </a:lnTo>
                    <a:lnTo>
                      <a:pt x="148" y="432"/>
                    </a:lnTo>
                    <a:lnTo>
                      <a:pt x="148" y="432"/>
                    </a:lnTo>
                    <a:lnTo>
                      <a:pt x="149" y="434"/>
                    </a:lnTo>
                    <a:lnTo>
                      <a:pt x="149" y="434"/>
                    </a:lnTo>
                    <a:lnTo>
                      <a:pt x="151" y="434"/>
                    </a:lnTo>
                    <a:lnTo>
                      <a:pt x="151" y="434"/>
                    </a:lnTo>
                    <a:lnTo>
                      <a:pt x="148" y="434"/>
                    </a:lnTo>
                    <a:lnTo>
                      <a:pt x="144" y="434"/>
                    </a:lnTo>
                    <a:lnTo>
                      <a:pt x="144" y="434"/>
                    </a:lnTo>
                    <a:lnTo>
                      <a:pt x="136" y="432"/>
                    </a:lnTo>
                    <a:lnTo>
                      <a:pt x="136" y="432"/>
                    </a:lnTo>
                    <a:lnTo>
                      <a:pt x="133" y="431"/>
                    </a:lnTo>
                    <a:lnTo>
                      <a:pt x="131" y="431"/>
                    </a:lnTo>
                    <a:lnTo>
                      <a:pt x="131" y="431"/>
                    </a:lnTo>
                    <a:lnTo>
                      <a:pt x="127" y="430"/>
                    </a:lnTo>
                    <a:lnTo>
                      <a:pt x="127" y="430"/>
                    </a:lnTo>
                    <a:lnTo>
                      <a:pt x="123" y="428"/>
                    </a:lnTo>
                    <a:lnTo>
                      <a:pt x="120" y="428"/>
                    </a:lnTo>
                    <a:lnTo>
                      <a:pt x="119" y="431"/>
                    </a:lnTo>
                    <a:lnTo>
                      <a:pt x="119" y="431"/>
                    </a:lnTo>
                    <a:lnTo>
                      <a:pt x="117" y="434"/>
                    </a:lnTo>
                    <a:lnTo>
                      <a:pt x="117" y="434"/>
                    </a:lnTo>
                    <a:lnTo>
                      <a:pt x="117" y="436"/>
                    </a:lnTo>
                    <a:lnTo>
                      <a:pt x="117" y="436"/>
                    </a:lnTo>
                    <a:lnTo>
                      <a:pt x="117" y="438"/>
                    </a:lnTo>
                    <a:lnTo>
                      <a:pt x="117" y="438"/>
                    </a:lnTo>
                    <a:lnTo>
                      <a:pt x="116" y="438"/>
                    </a:lnTo>
                    <a:lnTo>
                      <a:pt x="116" y="438"/>
                    </a:lnTo>
                    <a:lnTo>
                      <a:pt x="116" y="440"/>
                    </a:lnTo>
                    <a:lnTo>
                      <a:pt x="116" y="440"/>
                    </a:lnTo>
                    <a:lnTo>
                      <a:pt x="116" y="440"/>
                    </a:lnTo>
                    <a:lnTo>
                      <a:pt x="116" y="440"/>
                    </a:lnTo>
                    <a:lnTo>
                      <a:pt x="116" y="443"/>
                    </a:lnTo>
                    <a:lnTo>
                      <a:pt x="116" y="443"/>
                    </a:lnTo>
                    <a:lnTo>
                      <a:pt x="116" y="444"/>
                    </a:lnTo>
                    <a:lnTo>
                      <a:pt x="116" y="444"/>
                    </a:lnTo>
                    <a:lnTo>
                      <a:pt x="116" y="448"/>
                    </a:lnTo>
                    <a:lnTo>
                      <a:pt x="116" y="448"/>
                    </a:lnTo>
                    <a:lnTo>
                      <a:pt x="116" y="451"/>
                    </a:lnTo>
                    <a:lnTo>
                      <a:pt x="119" y="453"/>
                    </a:lnTo>
                    <a:lnTo>
                      <a:pt x="119" y="453"/>
                    </a:lnTo>
                    <a:lnTo>
                      <a:pt x="119" y="457"/>
                    </a:lnTo>
                    <a:lnTo>
                      <a:pt x="119" y="457"/>
                    </a:lnTo>
                    <a:lnTo>
                      <a:pt x="117" y="461"/>
                    </a:lnTo>
                    <a:lnTo>
                      <a:pt x="117" y="461"/>
                    </a:lnTo>
                    <a:lnTo>
                      <a:pt x="115" y="465"/>
                    </a:lnTo>
                    <a:lnTo>
                      <a:pt x="115" y="465"/>
                    </a:lnTo>
                    <a:lnTo>
                      <a:pt x="115" y="468"/>
                    </a:lnTo>
                    <a:lnTo>
                      <a:pt x="115" y="471"/>
                    </a:lnTo>
                    <a:lnTo>
                      <a:pt x="115" y="471"/>
                    </a:lnTo>
                    <a:lnTo>
                      <a:pt x="117" y="472"/>
                    </a:lnTo>
                    <a:lnTo>
                      <a:pt x="120" y="473"/>
                    </a:lnTo>
                    <a:lnTo>
                      <a:pt x="120" y="473"/>
                    </a:lnTo>
                    <a:lnTo>
                      <a:pt x="121" y="477"/>
                    </a:lnTo>
                    <a:lnTo>
                      <a:pt x="125" y="480"/>
                    </a:lnTo>
                    <a:lnTo>
                      <a:pt x="125" y="480"/>
                    </a:lnTo>
                    <a:lnTo>
                      <a:pt x="129" y="481"/>
                    </a:lnTo>
                    <a:lnTo>
                      <a:pt x="129" y="481"/>
                    </a:lnTo>
                    <a:lnTo>
                      <a:pt x="135" y="485"/>
                    </a:lnTo>
                    <a:lnTo>
                      <a:pt x="136" y="487"/>
                    </a:lnTo>
                    <a:lnTo>
                      <a:pt x="136" y="490"/>
                    </a:lnTo>
                    <a:lnTo>
                      <a:pt x="136" y="490"/>
                    </a:lnTo>
                    <a:lnTo>
                      <a:pt x="136" y="492"/>
                    </a:lnTo>
                    <a:lnTo>
                      <a:pt x="136" y="494"/>
                    </a:lnTo>
                    <a:lnTo>
                      <a:pt x="136" y="494"/>
                    </a:lnTo>
                    <a:lnTo>
                      <a:pt x="137" y="496"/>
                    </a:lnTo>
                    <a:lnTo>
                      <a:pt x="140" y="498"/>
                    </a:lnTo>
                    <a:lnTo>
                      <a:pt x="140" y="498"/>
                    </a:lnTo>
                    <a:lnTo>
                      <a:pt x="140" y="501"/>
                    </a:lnTo>
                    <a:lnTo>
                      <a:pt x="140" y="502"/>
                    </a:lnTo>
                    <a:lnTo>
                      <a:pt x="140" y="502"/>
                    </a:lnTo>
                    <a:lnTo>
                      <a:pt x="140" y="506"/>
                    </a:lnTo>
                    <a:lnTo>
                      <a:pt x="140" y="506"/>
                    </a:lnTo>
                    <a:lnTo>
                      <a:pt x="139" y="508"/>
                    </a:lnTo>
                    <a:lnTo>
                      <a:pt x="136" y="510"/>
                    </a:lnTo>
                    <a:lnTo>
                      <a:pt x="131" y="512"/>
                    </a:lnTo>
                    <a:lnTo>
                      <a:pt x="131" y="512"/>
                    </a:lnTo>
                    <a:lnTo>
                      <a:pt x="129" y="513"/>
                    </a:lnTo>
                    <a:lnTo>
                      <a:pt x="128" y="516"/>
                    </a:lnTo>
                    <a:lnTo>
                      <a:pt x="128" y="516"/>
                    </a:lnTo>
                    <a:lnTo>
                      <a:pt x="127" y="517"/>
                    </a:lnTo>
                    <a:lnTo>
                      <a:pt x="127" y="517"/>
                    </a:lnTo>
                    <a:lnTo>
                      <a:pt x="125" y="520"/>
                    </a:lnTo>
                    <a:lnTo>
                      <a:pt x="125" y="520"/>
                    </a:lnTo>
                    <a:lnTo>
                      <a:pt x="124" y="522"/>
                    </a:lnTo>
                    <a:lnTo>
                      <a:pt x="123" y="524"/>
                    </a:lnTo>
                    <a:lnTo>
                      <a:pt x="123" y="524"/>
                    </a:lnTo>
                    <a:lnTo>
                      <a:pt x="121" y="526"/>
                    </a:lnTo>
                    <a:lnTo>
                      <a:pt x="121" y="526"/>
                    </a:lnTo>
                    <a:lnTo>
                      <a:pt x="120" y="529"/>
                    </a:lnTo>
                    <a:lnTo>
                      <a:pt x="120" y="532"/>
                    </a:lnTo>
                    <a:lnTo>
                      <a:pt x="120" y="532"/>
                    </a:lnTo>
                    <a:lnTo>
                      <a:pt x="119" y="539"/>
                    </a:lnTo>
                    <a:lnTo>
                      <a:pt x="119" y="539"/>
                    </a:lnTo>
                    <a:lnTo>
                      <a:pt x="117" y="542"/>
                    </a:lnTo>
                    <a:lnTo>
                      <a:pt x="115" y="546"/>
                    </a:lnTo>
                    <a:lnTo>
                      <a:pt x="115" y="546"/>
                    </a:lnTo>
                    <a:lnTo>
                      <a:pt x="112" y="550"/>
                    </a:lnTo>
                    <a:lnTo>
                      <a:pt x="112" y="550"/>
                    </a:lnTo>
                    <a:lnTo>
                      <a:pt x="109" y="553"/>
                    </a:lnTo>
                    <a:lnTo>
                      <a:pt x="109" y="553"/>
                    </a:lnTo>
                    <a:lnTo>
                      <a:pt x="108" y="554"/>
                    </a:lnTo>
                    <a:lnTo>
                      <a:pt x="108" y="554"/>
                    </a:lnTo>
                    <a:lnTo>
                      <a:pt x="105" y="557"/>
                    </a:lnTo>
                    <a:lnTo>
                      <a:pt x="104" y="559"/>
                    </a:lnTo>
                    <a:lnTo>
                      <a:pt x="104" y="559"/>
                    </a:lnTo>
                    <a:lnTo>
                      <a:pt x="104" y="566"/>
                    </a:lnTo>
                    <a:lnTo>
                      <a:pt x="104" y="566"/>
                    </a:lnTo>
                    <a:lnTo>
                      <a:pt x="103" y="567"/>
                    </a:lnTo>
                    <a:lnTo>
                      <a:pt x="101" y="570"/>
                    </a:lnTo>
                    <a:lnTo>
                      <a:pt x="101" y="570"/>
                    </a:lnTo>
                    <a:lnTo>
                      <a:pt x="101" y="574"/>
                    </a:lnTo>
                    <a:lnTo>
                      <a:pt x="101" y="578"/>
                    </a:lnTo>
                    <a:lnTo>
                      <a:pt x="101" y="578"/>
                    </a:lnTo>
                    <a:lnTo>
                      <a:pt x="101" y="580"/>
                    </a:lnTo>
                    <a:lnTo>
                      <a:pt x="103" y="583"/>
                    </a:lnTo>
                    <a:lnTo>
                      <a:pt x="103" y="583"/>
                    </a:lnTo>
                    <a:lnTo>
                      <a:pt x="104" y="586"/>
                    </a:lnTo>
                    <a:lnTo>
                      <a:pt x="105" y="588"/>
                    </a:lnTo>
                    <a:lnTo>
                      <a:pt x="105" y="588"/>
                    </a:lnTo>
                    <a:lnTo>
                      <a:pt x="105" y="590"/>
                    </a:lnTo>
                    <a:lnTo>
                      <a:pt x="104" y="592"/>
                    </a:lnTo>
                    <a:lnTo>
                      <a:pt x="103" y="592"/>
                    </a:lnTo>
                    <a:lnTo>
                      <a:pt x="100" y="591"/>
                    </a:lnTo>
                    <a:lnTo>
                      <a:pt x="100" y="591"/>
                    </a:lnTo>
                    <a:lnTo>
                      <a:pt x="100" y="587"/>
                    </a:lnTo>
                    <a:lnTo>
                      <a:pt x="100" y="584"/>
                    </a:lnTo>
                    <a:lnTo>
                      <a:pt x="100" y="584"/>
                    </a:lnTo>
                    <a:lnTo>
                      <a:pt x="99" y="580"/>
                    </a:lnTo>
                    <a:lnTo>
                      <a:pt x="99" y="580"/>
                    </a:lnTo>
                    <a:lnTo>
                      <a:pt x="97" y="578"/>
                    </a:lnTo>
                    <a:lnTo>
                      <a:pt x="97" y="578"/>
                    </a:lnTo>
                    <a:lnTo>
                      <a:pt x="97" y="576"/>
                    </a:lnTo>
                    <a:lnTo>
                      <a:pt x="96" y="576"/>
                    </a:lnTo>
                    <a:lnTo>
                      <a:pt x="93" y="576"/>
                    </a:lnTo>
                    <a:lnTo>
                      <a:pt x="93" y="576"/>
                    </a:lnTo>
                    <a:lnTo>
                      <a:pt x="90" y="578"/>
                    </a:lnTo>
                    <a:lnTo>
                      <a:pt x="88" y="582"/>
                    </a:lnTo>
                    <a:lnTo>
                      <a:pt x="88" y="582"/>
                    </a:lnTo>
                    <a:lnTo>
                      <a:pt x="88" y="587"/>
                    </a:lnTo>
                    <a:lnTo>
                      <a:pt x="88" y="587"/>
                    </a:lnTo>
                    <a:lnTo>
                      <a:pt x="88" y="591"/>
                    </a:lnTo>
                    <a:lnTo>
                      <a:pt x="88" y="591"/>
                    </a:lnTo>
                    <a:lnTo>
                      <a:pt x="90" y="594"/>
                    </a:lnTo>
                    <a:lnTo>
                      <a:pt x="91" y="598"/>
                    </a:lnTo>
                    <a:lnTo>
                      <a:pt x="91" y="598"/>
                    </a:lnTo>
                    <a:lnTo>
                      <a:pt x="92" y="600"/>
                    </a:lnTo>
                    <a:lnTo>
                      <a:pt x="95" y="604"/>
                    </a:lnTo>
                    <a:lnTo>
                      <a:pt x="95" y="604"/>
                    </a:lnTo>
                    <a:lnTo>
                      <a:pt x="99" y="610"/>
                    </a:lnTo>
                    <a:lnTo>
                      <a:pt x="99" y="610"/>
                    </a:lnTo>
                    <a:lnTo>
                      <a:pt x="100" y="611"/>
                    </a:lnTo>
                    <a:lnTo>
                      <a:pt x="100" y="611"/>
                    </a:lnTo>
                    <a:lnTo>
                      <a:pt x="101" y="614"/>
                    </a:lnTo>
                    <a:lnTo>
                      <a:pt x="101" y="614"/>
                    </a:lnTo>
                    <a:lnTo>
                      <a:pt x="105" y="616"/>
                    </a:lnTo>
                    <a:lnTo>
                      <a:pt x="105" y="616"/>
                    </a:lnTo>
                    <a:lnTo>
                      <a:pt x="108" y="619"/>
                    </a:lnTo>
                    <a:lnTo>
                      <a:pt x="111" y="623"/>
                    </a:lnTo>
                    <a:lnTo>
                      <a:pt x="111" y="623"/>
                    </a:lnTo>
                    <a:lnTo>
                      <a:pt x="109" y="625"/>
                    </a:lnTo>
                    <a:lnTo>
                      <a:pt x="109" y="627"/>
                    </a:lnTo>
                    <a:lnTo>
                      <a:pt x="108" y="628"/>
                    </a:lnTo>
                    <a:lnTo>
                      <a:pt x="109" y="631"/>
                    </a:lnTo>
                    <a:lnTo>
                      <a:pt x="109" y="631"/>
                    </a:lnTo>
                    <a:lnTo>
                      <a:pt x="112" y="633"/>
                    </a:lnTo>
                    <a:lnTo>
                      <a:pt x="113" y="635"/>
                    </a:lnTo>
                    <a:lnTo>
                      <a:pt x="113" y="635"/>
                    </a:lnTo>
                    <a:lnTo>
                      <a:pt x="116" y="636"/>
                    </a:lnTo>
                    <a:lnTo>
                      <a:pt x="116" y="635"/>
                    </a:lnTo>
                    <a:lnTo>
                      <a:pt x="117" y="633"/>
                    </a:lnTo>
                    <a:lnTo>
                      <a:pt x="117" y="627"/>
                    </a:lnTo>
                    <a:lnTo>
                      <a:pt x="117" y="627"/>
                    </a:lnTo>
                    <a:lnTo>
                      <a:pt x="116" y="624"/>
                    </a:lnTo>
                    <a:lnTo>
                      <a:pt x="115" y="621"/>
                    </a:lnTo>
                    <a:lnTo>
                      <a:pt x="115" y="621"/>
                    </a:lnTo>
                    <a:lnTo>
                      <a:pt x="111" y="612"/>
                    </a:lnTo>
                    <a:lnTo>
                      <a:pt x="111" y="612"/>
                    </a:lnTo>
                    <a:lnTo>
                      <a:pt x="111" y="611"/>
                    </a:lnTo>
                    <a:lnTo>
                      <a:pt x="111" y="608"/>
                    </a:lnTo>
                    <a:lnTo>
                      <a:pt x="111" y="608"/>
                    </a:lnTo>
                    <a:lnTo>
                      <a:pt x="113" y="607"/>
                    </a:lnTo>
                    <a:lnTo>
                      <a:pt x="113" y="607"/>
                    </a:lnTo>
                    <a:lnTo>
                      <a:pt x="115" y="603"/>
                    </a:lnTo>
                    <a:lnTo>
                      <a:pt x="116" y="602"/>
                    </a:lnTo>
                    <a:lnTo>
                      <a:pt x="119" y="600"/>
                    </a:lnTo>
                    <a:lnTo>
                      <a:pt x="119" y="600"/>
                    </a:lnTo>
                    <a:lnTo>
                      <a:pt x="121" y="600"/>
                    </a:lnTo>
                    <a:lnTo>
                      <a:pt x="124" y="600"/>
                    </a:lnTo>
                    <a:lnTo>
                      <a:pt x="124" y="600"/>
                    </a:lnTo>
                    <a:lnTo>
                      <a:pt x="125" y="603"/>
                    </a:lnTo>
                    <a:lnTo>
                      <a:pt x="127" y="606"/>
                    </a:lnTo>
                    <a:lnTo>
                      <a:pt x="128" y="606"/>
                    </a:lnTo>
                    <a:lnTo>
                      <a:pt x="128" y="606"/>
                    </a:lnTo>
                    <a:lnTo>
                      <a:pt x="131" y="607"/>
                    </a:lnTo>
                    <a:lnTo>
                      <a:pt x="131" y="607"/>
                    </a:lnTo>
                    <a:lnTo>
                      <a:pt x="135" y="610"/>
                    </a:lnTo>
                    <a:lnTo>
                      <a:pt x="135" y="610"/>
                    </a:lnTo>
                    <a:lnTo>
                      <a:pt x="139" y="612"/>
                    </a:lnTo>
                    <a:lnTo>
                      <a:pt x="143" y="614"/>
                    </a:lnTo>
                    <a:lnTo>
                      <a:pt x="143" y="614"/>
                    </a:lnTo>
                    <a:lnTo>
                      <a:pt x="144" y="616"/>
                    </a:lnTo>
                    <a:lnTo>
                      <a:pt x="145" y="620"/>
                    </a:lnTo>
                    <a:lnTo>
                      <a:pt x="145" y="620"/>
                    </a:lnTo>
                    <a:lnTo>
                      <a:pt x="148" y="621"/>
                    </a:lnTo>
                    <a:lnTo>
                      <a:pt x="148" y="621"/>
                    </a:lnTo>
                    <a:lnTo>
                      <a:pt x="151" y="625"/>
                    </a:lnTo>
                    <a:lnTo>
                      <a:pt x="151" y="625"/>
                    </a:lnTo>
                    <a:lnTo>
                      <a:pt x="153" y="627"/>
                    </a:lnTo>
                    <a:lnTo>
                      <a:pt x="157" y="627"/>
                    </a:lnTo>
                    <a:lnTo>
                      <a:pt x="157" y="627"/>
                    </a:lnTo>
                    <a:lnTo>
                      <a:pt x="161" y="628"/>
                    </a:lnTo>
                    <a:lnTo>
                      <a:pt x="164" y="627"/>
                    </a:lnTo>
                    <a:lnTo>
                      <a:pt x="164" y="627"/>
                    </a:lnTo>
                    <a:lnTo>
                      <a:pt x="165" y="625"/>
                    </a:lnTo>
                    <a:lnTo>
                      <a:pt x="165" y="623"/>
                    </a:lnTo>
                    <a:lnTo>
                      <a:pt x="165" y="623"/>
                    </a:lnTo>
                    <a:lnTo>
                      <a:pt x="164" y="620"/>
                    </a:lnTo>
                    <a:lnTo>
                      <a:pt x="164" y="616"/>
                    </a:lnTo>
                    <a:lnTo>
                      <a:pt x="164" y="616"/>
                    </a:lnTo>
                    <a:lnTo>
                      <a:pt x="164" y="615"/>
                    </a:lnTo>
                    <a:lnTo>
                      <a:pt x="164" y="614"/>
                    </a:lnTo>
                    <a:lnTo>
                      <a:pt x="164" y="614"/>
                    </a:lnTo>
                    <a:lnTo>
                      <a:pt x="165" y="611"/>
                    </a:lnTo>
                    <a:lnTo>
                      <a:pt x="165" y="611"/>
                    </a:lnTo>
                    <a:lnTo>
                      <a:pt x="164" y="608"/>
                    </a:lnTo>
                    <a:lnTo>
                      <a:pt x="163" y="606"/>
                    </a:lnTo>
                    <a:lnTo>
                      <a:pt x="163" y="606"/>
                    </a:lnTo>
                    <a:lnTo>
                      <a:pt x="160" y="604"/>
                    </a:lnTo>
                    <a:lnTo>
                      <a:pt x="159" y="600"/>
                    </a:lnTo>
                    <a:lnTo>
                      <a:pt x="159" y="600"/>
                    </a:lnTo>
                    <a:lnTo>
                      <a:pt x="159" y="599"/>
                    </a:lnTo>
                    <a:lnTo>
                      <a:pt x="159" y="598"/>
                    </a:lnTo>
                    <a:lnTo>
                      <a:pt x="159" y="598"/>
                    </a:lnTo>
                    <a:lnTo>
                      <a:pt x="159" y="596"/>
                    </a:lnTo>
                    <a:lnTo>
                      <a:pt x="161" y="594"/>
                    </a:lnTo>
                    <a:lnTo>
                      <a:pt x="161" y="594"/>
                    </a:lnTo>
                    <a:lnTo>
                      <a:pt x="163" y="596"/>
                    </a:lnTo>
                    <a:lnTo>
                      <a:pt x="163" y="596"/>
                    </a:lnTo>
                    <a:lnTo>
                      <a:pt x="164" y="599"/>
                    </a:lnTo>
                    <a:lnTo>
                      <a:pt x="164" y="599"/>
                    </a:lnTo>
                    <a:lnTo>
                      <a:pt x="165" y="602"/>
                    </a:lnTo>
                    <a:lnTo>
                      <a:pt x="165" y="602"/>
                    </a:lnTo>
                    <a:lnTo>
                      <a:pt x="169" y="603"/>
                    </a:lnTo>
                    <a:lnTo>
                      <a:pt x="169" y="603"/>
                    </a:lnTo>
                    <a:lnTo>
                      <a:pt x="172" y="604"/>
                    </a:lnTo>
                    <a:lnTo>
                      <a:pt x="173" y="604"/>
                    </a:lnTo>
                    <a:lnTo>
                      <a:pt x="175" y="603"/>
                    </a:lnTo>
                    <a:lnTo>
                      <a:pt x="175" y="603"/>
                    </a:lnTo>
                    <a:lnTo>
                      <a:pt x="175" y="602"/>
                    </a:lnTo>
                    <a:lnTo>
                      <a:pt x="176" y="602"/>
                    </a:lnTo>
                    <a:lnTo>
                      <a:pt x="176" y="602"/>
                    </a:lnTo>
                    <a:lnTo>
                      <a:pt x="177" y="602"/>
                    </a:lnTo>
                    <a:lnTo>
                      <a:pt x="177" y="603"/>
                    </a:lnTo>
                    <a:lnTo>
                      <a:pt x="177" y="603"/>
                    </a:lnTo>
                    <a:lnTo>
                      <a:pt x="177" y="606"/>
                    </a:lnTo>
                    <a:lnTo>
                      <a:pt x="177" y="608"/>
                    </a:lnTo>
                    <a:lnTo>
                      <a:pt x="177" y="608"/>
                    </a:lnTo>
                    <a:lnTo>
                      <a:pt x="180" y="610"/>
                    </a:lnTo>
                    <a:lnTo>
                      <a:pt x="181" y="611"/>
                    </a:lnTo>
                    <a:lnTo>
                      <a:pt x="181" y="611"/>
                    </a:lnTo>
                    <a:lnTo>
                      <a:pt x="183" y="614"/>
                    </a:lnTo>
                    <a:lnTo>
                      <a:pt x="185" y="615"/>
                    </a:lnTo>
                    <a:lnTo>
                      <a:pt x="185" y="615"/>
                    </a:lnTo>
                    <a:lnTo>
                      <a:pt x="187" y="614"/>
                    </a:lnTo>
                    <a:lnTo>
                      <a:pt x="188" y="614"/>
                    </a:lnTo>
                    <a:lnTo>
                      <a:pt x="188" y="611"/>
                    </a:lnTo>
                    <a:lnTo>
                      <a:pt x="188" y="611"/>
                    </a:lnTo>
                    <a:lnTo>
                      <a:pt x="188" y="607"/>
                    </a:lnTo>
                    <a:lnTo>
                      <a:pt x="189" y="606"/>
                    </a:lnTo>
                    <a:lnTo>
                      <a:pt x="191" y="606"/>
                    </a:lnTo>
                    <a:lnTo>
                      <a:pt x="191" y="606"/>
                    </a:lnTo>
                    <a:lnTo>
                      <a:pt x="192" y="606"/>
                    </a:lnTo>
                    <a:lnTo>
                      <a:pt x="192" y="608"/>
                    </a:lnTo>
                    <a:lnTo>
                      <a:pt x="192" y="611"/>
                    </a:lnTo>
                    <a:lnTo>
                      <a:pt x="192" y="611"/>
                    </a:lnTo>
                    <a:lnTo>
                      <a:pt x="193" y="614"/>
                    </a:lnTo>
                    <a:lnTo>
                      <a:pt x="195" y="615"/>
                    </a:lnTo>
                    <a:lnTo>
                      <a:pt x="195" y="615"/>
                    </a:lnTo>
                    <a:lnTo>
                      <a:pt x="200" y="615"/>
                    </a:lnTo>
                    <a:lnTo>
                      <a:pt x="200" y="615"/>
                    </a:lnTo>
                    <a:lnTo>
                      <a:pt x="201" y="612"/>
                    </a:lnTo>
                    <a:lnTo>
                      <a:pt x="201" y="612"/>
                    </a:lnTo>
                    <a:lnTo>
                      <a:pt x="205" y="611"/>
                    </a:lnTo>
                    <a:lnTo>
                      <a:pt x="205" y="611"/>
                    </a:lnTo>
                    <a:lnTo>
                      <a:pt x="208" y="610"/>
                    </a:lnTo>
                    <a:lnTo>
                      <a:pt x="208" y="610"/>
                    </a:lnTo>
                    <a:lnTo>
                      <a:pt x="209" y="608"/>
                    </a:lnTo>
                    <a:lnTo>
                      <a:pt x="211" y="608"/>
                    </a:lnTo>
                    <a:lnTo>
                      <a:pt x="211" y="608"/>
                    </a:lnTo>
                    <a:lnTo>
                      <a:pt x="212" y="607"/>
                    </a:lnTo>
                    <a:lnTo>
                      <a:pt x="212" y="606"/>
                    </a:lnTo>
                    <a:lnTo>
                      <a:pt x="211" y="603"/>
                    </a:lnTo>
                    <a:lnTo>
                      <a:pt x="211" y="603"/>
                    </a:lnTo>
                    <a:lnTo>
                      <a:pt x="212" y="599"/>
                    </a:lnTo>
                    <a:lnTo>
                      <a:pt x="212" y="599"/>
                    </a:lnTo>
                    <a:lnTo>
                      <a:pt x="212" y="596"/>
                    </a:lnTo>
                    <a:lnTo>
                      <a:pt x="212" y="596"/>
                    </a:lnTo>
                    <a:lnTo>
                      <a:pt x="213" y="598"/>
                    </a:lnTo>
                    <a:lnTo>
                      <a:pt x="213" y="599"/>
                    </a:lnTo>
                    <a:lnTo>
                      <a:pt x="215" y="600"/>
                    </a:lnTo>
                    <a:lnTo>
                      <a:pt x="216" y="600"/>
                    </a:lnTo>
                    <a:lnTo>
                      <a:pt x="216" y="600"/>
                    </a:lnTo>
                    <a:lnTo>
                      <a:pt x="220" y="600"/>
                    </a:lnTo>
                    <a:lnTo>
                      <a:pt x="220" y="600"/>
                    </a:lnTo>
                    <a:lnTo>
                      <a:pt x="223" y="599"/>
                    </a:lnTo>
                    <a:lnTo>
                      <a:pt x="224" y="596"/>
                    </a:lnTo>
                    <a:lnTo>
                      <a:pt x="224" y="596"/>
                    </a:lnTo>
                    <a:lnTo>
                      <a:pt x="229" y="598"/>
                    </a:lnTo>
                    <a:lnTo>
                      <a:pt x="233" y="598"/>
                    </a:lnTo>
                    <a:lnTo>
                      <a:pt x="235" y="596"/>
                    </a:lnTo>
                    <a:lnTo>
                      <a:pt x="235" y="596"/>
                    </a:lnTo>
                    <a:lnTo>
                      <a:pt x="236" y="591"/>
                    </a:lnTo>
                    <a:lnTo>
                      <a:pt x="236" y="591"/>
                    </a:lnTo>
                    <a:lnTo>
                      <a:pt x="236" y="590"/>
                    </a:lnTo>
                    <a:lnTo>
                      <a:pt x="235" y="588"/>
                    </a:lnTo>
                    <a:lnTo>
                      <a:pt x="235" y="588"/>
                    </a:lnTo>
                    <a:lnTo>
                      <a:pt x="233" y="586"/>
                    </a:lnTo>
                    <a:lnTo>
                      <a:pt x="235" y="582"/>
                    </a:lnTo>
                    <a:lnTo>
                      <a:pt x="235" y="582"/>
                    </a:lnTo>
                    <a:lnTo>
                      <a:pt x="235" y="580"/>
                    </a:lnTo>
                    <a:lnTo>
                      <a:pt x="236" y="580"/>
                    </a:lnTo>
                    <a:lnTo>
                      <a:pt x="236" y="580"/>
                    </a:lnTo>
                    <a:lnTo>
                      <a:pt x="239" y="582"/>
                    </a:lnTo>
                    <a:lnTo>
                      <a:pt x="239" y="582"/>
                    </a:lnTo>
                    <a:lnTo>
                      <a:pt x="240" y="580"/>
                    </a:lnTo>
                    <a:lnTo>
                      <a:pt x="240" y="580"/>
                    </a:lnTo>
                    <a:lnTo>
                      <a:pt x="244" y="580"/>
                    </a:lnTo>
                    <a:lnTo>
                      <a:pt x="244" y="580"/>
                    </a:lnTo>
                    <a:lnTo>
                      <a:pt x="248" y="580"/>
                    </a:lnTo>
                    <a:lnTo>
                      <a:pt x="248" y="580"/>
                    </a:lnTo>
                    <a:lnTo>
                      <a:pt x="250" y="580"/>
                    </a:lnTo>
                    <a:lnTo>
                      <a:pt x="254" y="582"/>
                    </a:lnTo>
                    <a:lnTo>
                      <a:pt x="254" y="582"/>
                    </a:lnTo>
                    <a:lnTo>
                      <a:pt x="261" y="582"/>
                    </a:lnTo>
                    <a:lnTo>
                      <a:pt x="261" y="582"/>
                    </a:lnTo>
                    <a:lnTo>
                      <a:pt x="266" y="580"/>
                    </a:lnTo>
                    <a:lnTo>
                      <a:pt x="266" y="580"/>
                    </a:lnTo>
                    <a:lnTo>
                      <a:pt x="270" y="580"/>
                    </a:lnTo>
                    <a:lnTo>
                      <a:pt x="273" y="582"/>
                    </a:lnTo>
                    <a:lnTo>
                      <a:pt x="273" y="582"/>
                    </a:lnTo>
                    <a:lnTo>
                      <a:pt x="276" y="582"/>
                    </a:lnTo>
                    <a:lnTo>
                      <a:pt x="277" y="580"/>
                    </a:lnTo>
                    <a:lnTo>
                      <a:pt x="277" y="580"/>
                    </a:lnTo>
                    <a:lnTo>
                      <a:pt x="278" y="580"/>
                    </a:lnTo>
                    <a:lnTo>
                      <a:pt x="278" y="580"/>
                    </a:lnTo>
                    <a:lnTo>
                      <a:pt x="278" y="580"/>
                    </a:lnTo>
                    <a:lnTo>
                      <a:pt x="278" y="580"/>
                    </a:lnTo>
                    <a:lnTo>
                      <a:pt x="280" y="579"/>
                    </a:lnTo>
                    <a:lnTo>
                      <a:pt x="282" y="579"/>
                    </a:lnTo>
                    <a:lnTo>
                      <a:pt x="282" y="579"/>
                    </a:lnTo>
                    <a:lnTo>
                      <a:pt x="282" y="579"/>
                    </a:lnTo>
                    <a:lnTo>
                      <a:pt x="284" y="578"/>
                    </a:lnTo>
                  </a:path>
                </a:pathLst>
              </a:custGeom>
              <a:noFill/>
              <a:ln w="3175">
                <a:solidFill>
                  <a:schemeClr val="tx1">
                    <a:lumMod val="20000"/>
                    <a:lumOff val="80000"/>
                  </a:schemeClr>
                </a:solidFill>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0" name="Rectangle 297">
                <a:extLst>
                  <a:ext uri="{FF2B5EF4-FFF2-40B4-BE49-F238E27FC236}">
                    <a16:creationId xmlns:a16="http://schemas.microsoft.com/office/drawing/2014/main" id="{3DC242D1-A409-4258-A30F-9361A72FC09B}"/>
                  </a:ext>
                </a:extLst>
              </p:cNvPr>
              <p:cNvSpPr>
                <a:spLocks noChangeArrowheads="1"/>
              </p:cNvSpPr>
              <p:nvPr/>
            </p:nvSpPr>
            <p:spPr bwMode="auto">
              <a:xfrm>
                <a:off x="4225578" y="4595044"/>
                <a:ext cx="1921" cy="1921"/>
              </a:xfrm>
              <a:prstGeom prst="rect">
                <a:avLst/>
              </a:prstGeom>
              <a:solidFill>
                <a:srgbClr val="AADBF0"/>
              </a:solidFill>
              <a:ln w="3175">
                <a:solidFill>
                  <a:schemeClr val="tx1">
                    <a:lumMod val="20000"/>
                    <a:lumOff val="80000"/>
                  </a:schemeClr>
                </a:solidFill>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31" name="Rectangle 298">
                <a:extLst>
                  <a:ext uri="{FF2B5EF4-FFF2-40B4-BE49-F238E27FC236}">
                    <a16:creationId xmlns:a16="http://schemas.microsoft.com/office/drawing/2014/main" id="{A90E2BF3-98C1-476F-8624-E6CDAFF8BAE1}"/>
                  </a:ext>
                </a:extLst>
              </p:cNvPr>
              <p:cNvSpPr>
                <a:spLocks noChangeArrowheads="1"/>
              </p:cNvSpPr>
              <p:nvPr/>
            </p:nvSpPr>
            <p:spPr bwMode="auto">
              <a:xfrm>
                <a:off x="4225578" y="4595044"/>
                <a:ext cx="1921" cy="1921"/>
              </a:xfrm>
              <a:prstGeom prst="rect">
                <a:avLst/>
              </a:prstGeom>
              <a:noFill/>
              <a:ln w="3175">
                <a:solidFill>
                  <a:schemeClr val="tx1">
                    <a:lumMod val="20000"/>
                    <a:lumOff val="80000"/>
                  </a:schemeClr>
                </a:solidFill>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32" name="Rectangle 299">
                <a:extLst>
                  <a:ext uri="{FF2B5EF4-FFF2-40B4-BE49-F238E27FC236}">
                    <a16:creationId xmlns:a16="http://schemas.microsoft.com/office/drawing/2014/main" id="{8919CF55-7DEE-4727-A311-B32AC1CE037F}"/>
                  </a:ext>
                </a:extLst>
              </p:cNvPr>
              <p:cNvSpPr>
                <a:spLocks noChangeArrowheads="1"/>
              </p:cNvSpPr>
              <p:nvPr/>
            </p:nvSpPr>
            <p:spPr bwMode="auto">
              <a:xfrm>
                <a:off x="4237104" y="4589281"/>
                <a:ext cx="1921" cy="1921"/>
              </a:xfrm>
              <a:prstGeom prst="rect">
                <a:avLst/>
              </a:prstGeom>
              <a:solidFill>
                <a:srgbClr val="AADBF0"/>
              </a:solidFill>
              <a:ln w="3175">
                <a:solidFill>
                  <a:schemeClr val="tx1">
                    <a:lumMod val="20000"/>
                    <a:lumOff val="80000"/>
                  </a:schemeClr>
                </a:solidFill>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35" name="Freeform 302">
                <a:extLst>
                  <a:ext uri="{FF2B5EF4-FFF2-40B4-BE49-F238E27FC236}">
                    <a16:creationId xmlns:a16="http://schemas.microsoft.com/office/drawing/2014/main" id="{E709BD15-F7CA-4ECF-9883-58A13A29BE10}"/>
                  </a:ext>
                </a:extLst>
              </p:cNvPr>
              <p:cNvSpPr>
                <a:spLocks/>
              </p:cNvSpPr>
              <p:nvPr/>
            </p:nvSpPr>
            <p:spPr bwMode="auto">
              <a:xfrm>
                <a:off x="4375412" y="4637305"/>
                <a:ext cx="0" cy="3842"/>
              </a:xfrm>
              <a:custGeom>
                <a:avLst/>
                <a:gdLst>
                  <a:gd name="T0" fmla="*/ 0 h 2"/>
                  <a:gd name="T1" fmla="*/ 0 h 2"/>
                  <a:gd name="T2" fmla="*/ 0 h 2"/>
                  <a:gd name="T3" fmla="*/ 0 h 2"/>
                  <a:gd name="T4" fmla="*/ 2 h 2"/>
                  <a:gd name="T5" fmla="*/ 2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0"/>
                    </a:lnTo>
                    <a:lnTo>
                      <a:pt x="0" y="0"/>
                    </a:lnTo>
                    <a:lnTo>
                      <a:pt x="0" y="2"/>
                    </a:lnTo>
                    <a:lnTo>
                      <a:pt x="0" y="2"/>
                    </a:lnTo>
                    <a:lnTo>
                      <a:pt x="0" y="0"/>
                    </a:lnTo>
                  </a:path>
                </a:pathLst>
              </a:custGeom>
              <a:noFill/>
              <a:ln w="3175">
                <a:solidFill>
                  <a:schemeClr val="tx1">
                    <a:lumMod val="20000"/>
                    <a:lumOff val="80000"/>
                  </a:schemeClr>
                </a:solidFill>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grpSp>
        <p:sp>
          <p:nvSpPr>
            <p:cNvPr id="343" name="Oval 342">
              <a:extLst>
                <a:ext uri="{FF2B5EF4-FFF2-40B4-BE49-F238E27FC236}">
                  <a16:creationId xmlns:a16="http://schemas.microsoft.com/office/drawing/2014/main" id="{2A8BF1C5-7D4B-48A4-8D85-2098B5A9E883}"/>
                </a:ext>
              </a:extLst>
            </p:cNvPr>
            <p:cNvSpPr/>
            <p:nvPr/>
          </p:nvSpPr>
          <p:spPr bwMode="ltGray">
            <a:xfrm>
              <a:off x="4912254" y="2787866"/>
              <a:ext cx="90000" cy="90000"/>
            </a:xfrm>
            <a:prstGeom prst="ellipse">
              <a:avLst/>
            </a:prstGeom>
            <a:solidFill>
              <a:schemeClr val="accent6">
                <a:lumMod val="5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a:p>
          </p:txBody>
        </p:sp>
        <p:sp>
          <p:nvSpPr>
            <p:cNvPr id="344" name="Oval 343">
              <a:extLst>
                <a:ext uri="{FF2B5EF4-FFF2-40B4-BE49-F238E27FC236}">
                  <a16:creationId xmlns:a16="http://schemas.microsoft.com/office/drawing/2014/main" id="{39B47B96-D630-48A1-A1A1-78C798F45026}"/>
                </a:ext>
              </a:extLst>
            </p:cNvPr>
            <p:cNvSpPr/>
            <p:nvPr/>
          </p:nvSpPr>
          <p:spPr bwMode="ltGray">
            <a:xfrm>
              <a:off x="4912254" y="3005928"/>
              <a:ext cx="90000" cy="90000"/>
            </a:xfrm>
            <a:prstGeom prst="ellipse">
              <a:avLst/>
            </a:prstGeom>
            <a:solidFill>
              <a:schemeClr val="accent6"/>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a:p>
          </p:txBody>
        </p:sp>
        <p:sp>
          <p:nvSpPr>
            <p:cNvPr id="345" name="Oval 344">
              <a:extLst>
                <a:ext uri="{FF2B5EF4-FFF2-40B4-BE49-F238E27FC236}">
                  <a16:creationId xmlns:a16="http://schemas.microsoft.com/office/drawing/2014/main" id="{0C5D5819-C277-4EC2-9CB9-C32B06D8A2E5}"/>
                </a:ext>
              </a:extLst>
            </p:cNvPr>
            <p:cNvSpPr/>
            <p:nvPr/>
          </p:nvSpPr>
          <p:spPr bwMode="ltGray">
            <a:xfrm>
              <a:off x="4912254" y="3223990"/>
              <a:ext cx="90000" cy="90000"/>
            </a:xfrm>
            <a:prstGeom prst="ellipse">
              <a:avLst/>
            </a:prstGeom>
            <a:solidFill>
              <a:srgbClr val="8B96C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a:p>
          </p:txBody>
        </p:sp>
        <p:sp>
          <p:nvSpPr>
            <p:cNvPr id="347" name="Oval 346">
              <a:extLst>
                <a:ext uri="{FF2B5EF4-FFF2-40B4-BE49-F238E27FC236}">
                  <a16:creationId xmlns:a16="http://schemas.microsoft.com/office/drawing/2014/main" id="{1B610CE8-5216-432D-8EB1-6DD5659CA835}"/>
                </a:ext>
              </a:extLst>
            </p:cNvPr>
            <p:cNvSpPr/>
            <p:nvPr/>
          </p:nvSpPr>
          <p:spPr bwMode="ltGray">
            <a:xfrm>
              <a:off x="4912254" y="3660114"/>
              <a:ext cx="90000" cy="90000"/>
            </a:xfrm>
            <a:prstGeom prst="ellipse">
              <a:avLst/>
            </a:prstGeom>
            <a:solidFill>
              <a:schemeClr val="accent6">
                <a:lumMod val="5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a:p>
          </p:txBody>
        </p:sp>
        <p:sp>
          <p:nvSpPr>
            <p:cNvPr id="348" name="Oval 347">
              <a:extLst>
                <a:ext uri="{FF2B5EF4-FFF2-40B4-BE49-F238E27FC236}">
                  <a16:creationId xmlns:a16="http://schemas.microsoft.com/office/drawing/2014/main" id="{CBC68175-5D61-4C37-A0FF-9F66810802EC}"/>
                </a:ext>
              </a:extLst>
            </p:cNvPr>
            <p:cNvSpPr/>
            <p:nvPr/>
          </p:nvSpPr>
          <p:spPr bwMode="ltGray">
            <a:xfrm>
              <a:off x="4912254" y="3878176"/>
              <a:ext cx="90000" cy="90000"/>
            </a:xfrm>
            <a:prstGeom prst="ellipse">
              <a:avLst/>
            </a:prstGeom>
            <a:solidFill>
              <a:schemeClr val="accent6">
                <a:lumMod val="5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a:p>
          </p:txBody>
        </p:sp>
        <p:sp>
          <p:nvSpPr>
            <p:cNvPr id="349" name="Oval 348">
              <a:extLst>
                <a:ext uri="{FF2B5EF4-FFF2-40B4-BE49-F238E27FC236}">
                  <a16:creationId xmlns:a16="http://schemas.microsoft.com/office/drawing/2014/main" id="{4523E1CA-74A5-4651-953B-A385E41E3F56}"/>
                </a:ext>
              </a:extLst>
            </p:cNvPr>
            <p:cNvSpPr/>
            <p:nvPr/>
          </p:nvSpPr>
          <p:spPr bwMode="ltGray">
            <a:xfrm>
              <a:off x="4912254" y="4096238"/>
              <a:ext cx="90000" cy="90000"/>
            </a:xfrm>
            <a:prstGeom prst="ellipse">
              <a:avLst/>
            </a:prstGeom>
            <a:solidFill>
              <a:schemeClr val="accent6">
                <a:lumMod val="5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a:p>
          </p:txBody>
        </p:sp>
        <p:sp>
          <p:nvSpPr>
            <p:cNvPr id="350" name="Oval 349">
              <a:extLst>
                <a:ext uri="{FF2B5EF4-FFF2-40B4-BE49-F238E27FC236}">
                  <a16:creationId xmlns:a16="http://schemas.microsoft.com/office/drawing/2014/main" id="{980F674C-6860-4E7F-91EA-530FBF310877}"/>
                </a:ext>
              </a:extLst>
            </p:cNvPr>
            <p:cNvSpPr/>
            <p:nvPr/>
          </p:nvSpPr>
          <p:spPr bwMode="ltGray">
            <a:xfrm>
              <a:off x="4912254" y="4314300"/>
              <a:ext cx="90000" cy="90000"/>
            </a:xfrm>
            <a:prstGeom prst="ellipse">
              <a:avLst/>
            </a:prstGeom>
            <a:solidFill>
              <a:schemeClr val="accent6">
                <a:lumMod val="5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a:p>
          </p:txBody>
        </p:sp>
        <p:sp>
          <p:nvSpPr>
            <p:cNvPr id="351" name="Oval 350">
              <a:extLst>
                <a:ext uri="{FF2B5EF4-FFF2-40B4-BE49-F238E27FC236}">
                  <a16:creationId xmlns:a16="http://schemas.microsoft.com/office/drawing/2014/main" id="{1E65BC02-0749-4AF7-B9E1-AD42EC110A40}"/>
                </a:ext>
              </a:extLst>
            </p:cNvPr>
            <p:cNvSpPr/>
            <p:nvPr/>
          </p:nvSpPr>
          <p:spPr bwMode="ltGray">
            <a:xfrm>
              <a:off x="4912254" y="4532362"/>
              <a:ext cx="90000" cy="90000"/>
            </a:xfrm>
            <a:prstGeom prst="ellipse">
              <a:avLst/>
            </a:prstGeom>
            <a:solidFill>
              <a:schemeClr val="accent6">
                <a:lumMod val="5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a:p>
          </p:txBody>
        </p:sp>
        <p:sp>
          <p:nvSpPr>
            <p:cNvPr id="352" name="Oval 351">
              <a:extLst>
                <a:ext uri="{FF2B5EF4-FFF2-40B4-BE49-F238E27FC236}">
                  <a16:creationId xmlns:a16="http://schemas.microsoft.com/office/drawing/2014/main" id="{1E54FDA5-AD22-41F3-BF87-8DEAE14A8318}"/>
                </a:ext>
              </a:extLst>
            </p:cNvPr>
            <p:cNvSpPr/>
            <p:nvPr/>
          </p:nvSpPr>
          <p:spPr bwMode="ltGray">
            <a:xfrm>
              <a:off x="4912254" y="4750424"/>
              <a:ext cx="90000" cy="90000"/>
            </a:xfrm>
            <a:prstGeom prst="ellipse">
              <a:avLst/>
            </a:prstGeom>
            <a:solidFill>
              <a:schemeClr val="accent6">
                <a:lumMod val="5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a:p>
          </p:txBody>
        </p:sp>
        <p:sp>
          <p:nvSpPr>
            <p:cNvPr id="353" name="Oval 352">
              <a:extLst>
                <a:ext uri="{FF2B5EF4-FFF2-40B4-BE49-F238E27FC236}">
                  <a16:creationId xmlns:a16="http://schemas.microsoft.com/office/drawing/2014/main" id="{CC641478-0CAB-4985-A42B-0CCB82E86112}"/>
                </a:ext>
              </a:extLst>
            </p:cNvPr>
            <p:cNvSpPr/>
            <p:nvPr/>
          </p:nvSpPr>
          <p:spPr bwMode="ltGray">
            <a:xfrm>
              <a:off x="4912254" y="4968486"/>
              <a:ext cx="90000" cy="90000"/>
            </a:xfrm>
            <a:prstGeom prst="ellipse">
              <a:avLst/>
            </a:prstGeom>
            <a:solidFill>
              <a:schemeClr val="accent6">
                <a:lumMod val="5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a:p>
          </p:txBody>
        </p:sp>
        <p:sp>
          <p:nvSpPr>
            <p:cNvPr id="354" name="Oval 353">
              <a:extLst>
                <a:ext uri="{FF2B5EF4-FFF2-40B4-BE49-F238E27FC236}">
                  <a16:creationId xmlns:a16="http://schemas.microsoft.com/office/drawing/2014/main" id="{F1222E05-DDC7-4240-AFA8-4DC6E14AE7C7}"/>
                </a:ext>
              </a:extLst>
            </p:cNvPr>
            <p:cNvSpPr/>
            <p:nvPr/>
          </p:nvSpPr>
          <p:spPr bwMode="ltGray">
            <a:xfrm>
              <a:off x="4912254" y="5186548"/>
              <a:ext cx="90000" cy="90000"/>
            </a:xfrm>
            <a:prstGeom prst="ellipse">
              <a:avLst/>
            </a:prstGeom>
            <a:solidFill>
              <a:schemeClr val="accent6">
                <a:lumMod val="5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a:p>
          </p:txBody>
        </p:sp>
        <p:sp>
          <p:nvSpPr>
            <p:cNvPr id="355" name="Oval 354">
              <a:extLst>
                <a:ext uri="{FF2B5EF4-FFF2-40B4-BE49-F238E27FC236}">
                  <a16:creationId xmlns:a16="http://schemas.microsoft.com/office/drawing/2014/main" id="{6E8257DA-67EB-4349-9D8C-7DDCAA91B026}"/>
                </a:ext>
              </a:extLst>
            </p:cNvPr>
            <p:cNvSpPr/>
            <p:nvPr/>
          </p:nvSpPr>
          <p:spPr bwMode="ltGray">
            <a:xfrm>
              <a:off x="4912254" y="5404608"/>
              <a:ext cx="90000" cy="90000"/>
            </a:xfrm>
            <a:prstGeom prst="ellipse">
              <a:avLst/>
            </a:prstGeom>
            <a:solidFill>
              <a:schemeClr val="accent6">
                <a:lumMod val="5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a:p>
          </p:txBody>
        </p:sp>
        <p:cxnSp>
          <p:nvCxnSpPr>
            <p:cNvPr id="27" name="Straight Connector 26">
              <a:extLst>
                <a:ext uri="{FF2B5EF4-FFF2-40B4-BE49-F238E27FC236}">
                  <a16:creationId xmlns:a16="http://schemas.microsoft.com/office/drawing/2014/main" id="{1C9C52EA-849B-493E-9F99-CD9CE04FC6A1}"/>
                </a:ext>
              </a:extLst>
            </p:cNvPr>
            <p:cNvCxnSpPr>
              <a:cxnSpLocks/>
            </p:cNvCxnSpPr>
            <p:nvPr/>
          </p:nvCxnSpPr>
          <p:spPr>
            <a:xfrm flipH="1">
              <a:off x="3921345" y="3709087"/>
              <a:ext cx="972000" cy="0"/>
            </a:xfrm>
            <a:prstGeom prst="line">
              <a:avLst/>
            </a:prstGeom>
            <a:ln w="19050" cap="rnd">
              <a:solidFill>
                <a:schemeClr val="bg1"/>
              </a:solidFill>
              <a:prstDash val="sysDot"/>
              <a:tailEnd type="none"/>
            </a:ln>
          </p:spPr>
          <p:style>
            <a:lnRef idx="1">
              <a:schemeClr val="accent1"/>
            </a:lnRef>
            <a:fillRef idx="0">
              <a:schemeClr val="accent1"/>
            </a:fillRef>
            <a:effectRef idx="0">
              <a:schemeClr val="accent1"/>
            </a:effectRef>
            <a:fontRef idx="minor">
              <a:schemeClr val="tx1"/>
            </a:fontRef>
          </p:style>
        </p:cxnSp>
        <p:cxnSp>
          <p:nvCxnSpPr>
            <p:cNvPr id="371" name="Straight Connector 370">
              <a:extLst>
                <a:ext uri="{FF2B5EF4-FFF2-40B4-BE49-F238E27FC236}">
                  <a16:creationId xmlns:a16="http://schemas.microsoft.com/office/drawing/2014/main" id="{E637578E-AB5A-4DEA-B899-3837C034C2DB}"/>
                </a:ext>
              </a:extLst>
            </p:cNvPr>
            <p:cNvCxnSpPr>
              <a:cxnSpLocks/>
            </p:cNvCxnSpPr>
            <p:nvPr/>
          </p:nvCxnSpPr>
          <p:spPr>
            <a:xfrm flipH="1">
              <a:off x="3741345" y="3923271"/>
              <a:ext cx="1152000" cy="0"/>
            </a:xfrm>
            <a:prstGeom prst="line">
              <a:avLst/>
            </a:prstGeom>
            <a:ln w="19050" cap="rnd">
              <a:solidFill>
                <a:schemeClr val="bg1"/>
              </a:solidFill>
              <a:prstDash val="sysDot"/>
              <a:tailEnd type="none"/>
            </a:ln>
          </p:spPr>
          <p:style>
            <a:lnRef idx="1">
              <a:schemeClr val="accent1"/>
            </a:lnRef>
            <a:fillRef idx="0">
              <a:schemeClr val="accent1"/>
            </a:fillRef>
            <a:effectRef idx="0">
              <a:schemeClr val="accent1"/>
            </a:effectRef>
            <a:fontRef idx="minor">
              <a:schemeClr val="tx1"/>
            </a:fontRef>
          </p:style>
        </p:cxnSp>
        <p:cxnSp>
          <p:nvCxnSpPr>
            <p:cNvPr id="381" name="Straight Connector 380">
              <a:extLst>
                <a:ext uri="{FF2B5EF4-FFF2-40B4-BE49-F238E27FC236}">
                  <a16:creationId xmlns:a16="http://schemas.microsoft.com/office/drawing/2014/main" id="{B487D743-9B43-4490-9036-277278427BD4}"/>
                </a:ext>
              </a:extLst>
            </p:cNvPr>
            <p:cNvCxnSpPr>
              <a:cxnSpLocks/>
            </p:cNvCxnSpPr>
            <p:nvPr/>
          </p:nvCxnSpPr>
          <p:spPr>
            <a:xfrm flipH="1">
              <a:off x="4137345" y="4141573"/>
              <a:ext cx="756000" cy="0"/>
            </a:xfrm>
            <a:prstGeom prst="line">
              <a:avLst/>
            </a:prstGeom>
            <a:ln w="19050" cap="rnd">
              <a:solidFill>
                <a:schemeClr val="bg1"/>
              </a:solidFill>
              <a:prstDash val="sysDot"/>
              <a:tailEnd type="none"/>
            </a:ln>
          </p:spPr>
          <p:style>
            <a:lnRef idx="1">
              <a:schemeClr val="accent1"/>
            </a:lnRef>
            <a:fillRef idx="0">
              <a:schemeClr val="accent1"/>
            </a:fillRef>
            <a:effectRef idx="0">
              <a:schemeClr val="accent1"/>
            </a:effectRef>
            <a:fontRef idx="minor">
              <a:schemeClr val="tx1"/>
            </a:fontRef>
          </p:style>
        </p:cxnSp>
        <p:cxnSp>
          <p:nvCxnSpPr>
            <p:cNvPr id="384" name="Straight Connector 383">
              <a:extLst>
                <a:ext uri="{FF2B5EF4-FFF2-40B4-BE49-F238E27FC236}">
                  <a16:creationId xmlns:a16="http://schemas.microsoft.com/office/drawing/2014/main" id="{51C3445E-6E3C-4DA7-9530-42A0C49D90B9}"/>
                </a:ext>
              </a:extLst>
            </p:cNvPr>
            <p:cNvCxnSpPr>
              <a:cxnSpLocks/>
            </p:cNvCxnSpPr>
            <p:nvPr/>
          </p:nvCxnSpPr>
          <p:spPr>
            <a:xfrm flipH="1">
              <a:off x="4281345" y="4361936"/>
              <a:ext cx="612000" cy="0"/>
            </a:xfrm>
            <a:prstGeom prst="line">
              <a:avLst/>
            </a:prstGeom>
            <a:ln w="19050" cap="rnd">
              <a:solidFill>
                <a:schemeClr val="bg1"/>
              </a:solidFill>
              <a:prstDash val="sysDot"/>
              <a:tailEnd type="none"/>
            </a:ln>
          </p:spPr>
          <p:style>
            <a:lnRef idx="1">
              <a:schemeClr val="accent1"/>
            </a:lnRef>
            <a:fillRef idx="0">
              <a:schemeClr val="accent1"/>
            </a:fillRef>
            <a:effectRef idx="0">
              <a:schemeClr val="accent1"/>
            </a:effectRef>
            <a:fontRef idx="minor">
              <a:schemeClr val="tx1"/>
            </a:fontRef>
          </p:style>
        </p:cxnSp>
        <p:cxnSp>
          <p:nvCxnSpPr>
            <p:cNvPr id="385" name="Straight Connector 384">
              <a:extLst>
                <a:ext uri="{FF2B5EF4-FFF2-40B4-BE49-F238E27FC236}">
                  <a16:creationId xmlns:a16="http://schemas.microsoft.com/office/drawing/2014/main" id="{44C063AE-ADBF-4F36-93F1-AF3E8F56BF9A}"/>
                </a:ext>
              </a:extLst>
            </p:cNvPr>
            <p:cNvCxnSpPr>
              <a:cxnSpLocks/>
            </p:cNvCxnSpPr>
            <p:nvPr/>
          </p:nvCxnSpPr>
          <p:spPr>
            <a:xfrm flipH="1">
              <a:off x="3921345" y="4580239"/>
              <a:ext cx="972000" cy="0"/>
            </a:xfrm>
            <a:prstGeom prst="line">
              <a:avLst/>
            </a:prstGeom>
            <a:ln w="19050" cap="rnd">
              <a:solidFill>
                <a:schemeClr val="bg1"/>
              </a:solidFill>
              <a:prstDash val="sysDot"/>
              <a:tailEnd type="none"/>
            </a:ln>
          </p:spPr>
          <p:style>
            <a:lnRef idx="1">
              <a:schemeClr val="accent1"/>
            </a:lnRef>
            <a:fillRef idx="0">
              <a:schemeClr val="accent1"/>
            </a:fillRef>
            <a:effectRef idx="0">
              <a:schemeClr val="accent1"/>
            </a:effectRef>
            <a:fontRef idx="minor">
              <a:schemeClr val="tx1"/>
            </a:fontRef>
          </p:style>
        </p:cxnSp>
        <p:cxnSp>
          <p:nvCxnSpPr>
            <p:cNvPr id="386" name="Straight Connector 385">
              <a:extLst>
                <a:ext uri="{FF2B5EF4-FFF2-40B4-BE49-F238E27FC236}">
                  <a16:creationId xmlns:a16="http://schemas.microsoft.com/office/drawing/2014/main" id="{E5BDF2AD-B3B6-4FEB-83F4-F1BB06B4BA6A}"/>
                </a:ext>
              </a:extLst>
            </p:cNvPr>
            <p:cNvCxnSpPr>
              <a:cxnSpLocks/>
            </p:cNvCxnSpPr>
            <p:nvPr/>
          </p:nvCxnSpPr>
          <p:spPr>
            <a:xfrm flipH="1">
              <a:off x="4533345" y="4794422"/>
              <a:ext cx="360000" cy="0"/>
            </a:xfrm>
            <a:prstGeom prst="line">
              <a:avLst/>
            </a:prstGeom>
            <a:ln w="19050" cap="rnd">
              <a:solidFill>
                <a:schemeClr val="bg1"/>
              </a:solidFill>
              <a:prstDash val="sysDot"/>
              <a:tailEnd type="none"/>
            </a:ln>
          </p:spPr>
          <p:style>
            <a:lnRef idx="1">
              <a:schemeClr val="accent1"/>
            </a:lnRef>
            <a:fillRef idx="0">
              <a:schemeClr val="accent1"/>
            </a:fillRef>
            <a:effectRef idx="0">
              <a:schemeClr val="accent1"/>
            </a:effectRef>
            <a:fontRef idx="minor">
              <a:schemeClr val="tx1"/>
            </a:fontRef>
          </p:style>
        </p:cxnSp>
        <p:cxnSp>
          <p:nvCxnSpPr>
            <p:cNvPr id="387" name="Straight Connector 386">
              <a:extLst>
                <a:ext uri="{FF2B5EF4-FFF2-40B4-BE49-F238E27FC236}">
                  <a16:creationId xmlns:a16="http://schemas.microsoft.com/office/drawing/2014/main" id="{9524B749-3071-49D1-8552-E619D46A8C3E}"/>
                </a:ext>
              </a:extLst>
            </p:cNvPr>
            <p:cNvCxnSpPr>
              <a:cxnSpLocks/>
            </p:cNvCxnSpPr>
            <p:nvPr/>
          </p:nvCxnSpPr>
          <p:spPr>
            <a:xfrm flipH="1">
              <a:off x="4389345" y="5014785"/>
              <a:ext cx="504000" cy="0"/>
            </a:xfrm>
            <a:prstGeom prst="line">
              <a:avLst/>
            </a:prstGeom>
            <a:ln w="19050" cap="rnd">
              <a:solidFill>
                <a:schemeClr val="bg1"/>
              </a:solidFill>
              <a:prstDash val="sysDot"/>
              <a:tailEnd type="none"/>
            </a:ln>
          </p:spPr>
          <p:style>
            <a:lnRef idx="1">
              <a:schemeClr val="accent1"/>
            </a:lnRef>
            <a:fillRef idx="0">
              <a:schemeClr val="accent1"/>
            </a:fillRef>
            <a:effectRef idx="0">
              <a:schemeClr val="accent1"/>
            </a:effectRef>
            <a:fontRef idx="minor">
              <a:schemeClr val="tx1"/>
            </a:fontRef>
          </p:style>
        </p:cxnSp>
        <p:grpSp>
          <p:nvGrpSpPr>
            <p:cNvPr id="35" name="Group 34">
              <a:extLst>
                <a:ext uri="{FF2B5EF4-FFF2-40B4-BE49-F238E27FC236}">
                  <a16:creationId xmlns:a16="http://schemas.microsoft.com/office/drawing/2014/main" id="{B0E5B7AC-5D27-4402-9C5E-06121145CB4C}"/>
                </a:ext>
              </a:extLst>
            </p:cNvPr>
            <p:cNvGrpSpPr/>
            <p:nvPr/>
          </p:nvGrpSpPr>
          <p:grpSpPr>
            <a:xfrm>
              <a:off x="3813345" y="5172350"/>
              <a:ext cx="1080000" cy="275226"/>
              <a:chOff x="3813345" y="5172350"/>
              <a:chExt cx="1080000" cy="275226"/>
            </a:xfrm>
          </p:grpSpPr>
          <p:cxnSp>
            <p:nvCxnSpPr>
              <p:cNvPr id="389" name="Straight Connector 388">
                <a:extLst>
                  <a:ext uri="{FF2B5EF4-FFF2-40B4-BE49-F238E27FC236}">
                    <a16:creationId xmlns:a16="http://schemas.microsoft.com/office/drawing/2014/main" id="{B6AEA0AF-A57E-48B5-87B9-6EED92E4D2EB}"/>
                  </a:ext>
                </a:extLst>
              </p:cNvPr>
              <p:cNvCxnSpPr>
                <a:cxnSpLocks/>
              </p:cNvCxnSpPr>
              <p:nvPr/>
            </p:nvCxnSpPr>
            <p:spPr>
              <a:xfrm flipH="1">
                <a:off x="3813345" y="5447576"/>
                <a:ext cx="1080000" cy="0"/>
              </a:xfrm>
              <a:prstGeom prst="line">
                <a:avLst/>
              </a:prstGeom>
              <a:ln w="19050" cap="rnd">
                <a:solidFill>
                  <a:schemeClr val="bg1"/>
                </a:solidFill>
                <a:prstDash val="sysDot"/>
                <a:tailEnd type="none"/>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ACA2CDDA-041E-4E89-8BE6-6EE13EF69E30}"/>
                  </a:ext>
                </a:extLst>
              </p:cNvPr>
              <p:cNvCxnSpPr/>
              <p:nvPr/>
            </p:nvCxnSpPr>
            <p:spPr>
              <a:xfrm>
                <a:off x="3830490" y="5172350"/>
                <a:ext cx="0" cy="252000"/>
              </a:xfrm>
              <a:prstGeom prst="line">
                <a:avLst/>
              </a:prstGeom>
              <a:ln w="19050" cap="rnd">
                <a:solidFill>
                  <a:schemeClr val="bg1"/>
                </a:solidFill>
                <a:prstDash val="sysDot"/>
                <a:tailEnd type="none"/>
              </a:ln>
            </p:spPr>
            <p:style>
              <a:lnRef idx="1">
                <a:schemeClr val="accent1"/>
              </a:lnRef>
              <a:fillRef idx="0">
                <a:schemeClr val="accent1"/>
              </a:fillRef>
              <a:effectRef idx="0">
                <a:schemeClr val="accent1"/>
              </a:effectRef>
              <a:fontRef idx="minor">
                <a:schemeClr val="tx1"/>
              </a:fontRef>
            </p:style>
          </p:cxnSp>
        </p:grpSp>
        <p:grpSp>
          <p:nvGrpSpPr>
            <p:cNvPr id="37" name="Group 36">
              <a:extLst>
                <a:ext uri="{FF2B5EF4-FFF2-40B4-BE49-F238E27FC236}">
                  <a16:creationId xmlns:a16="http://schemas.microsoft.com/office/drawing/2014/main" id="{C874A582-6D0D-49A3-84E5-4C481A07B667}"/>
                </a:ext>
              </a:extLst>
            </p:cNvPr>
            <p:cNvGrpSpPr/>
            <p:nvPr/>
          </p:nvGrpSpPr>
          <p:grpSpPr>
            <a:xfrm>
              <a:off x="4281345" y="5115999"/>
              <a:ext cx="612000" cy="115182"/>
              <a:chOff x="4281345" y="5115999"/>
              <a:chExt cx="612000" cy="115182"/>
            </a:xfrm>
          </p:grpSpPr>
          <p:cxnSp>
            <p:nvCxnSpPr>
              <p:cNvPr id="388" name="Straight Connector 387">
                <a:extLst>
                  <a:ext uri="{FF2B5EF4-FFF2-40B4-BE49-F238E27FC236}">
                    <a16:creationId xmlns:a16="http://schemas.microsoft.com/office/drawing/2014/main" id="{23B8AE62-B5C9-4299-A707-F37FFBCE0EF7}"/>
                  </a:ext>
                </a:extLst>
              </p:cNvPr>
              <p:cNvCxnSpPr>
                <a:cxnSpLocks/>
              </p:cNvCxnSpPr>
              <p:nvPr/>
            </p:nvCxnSpPr>
            <p:spPr>
              <a:xfrm flipH="1">
                <a:off x="4281345" y="5231181"/>
                <a:ext cx="612000" cy="0"/>
              </a:xfrm>
              <a:prstGeom prst="line">
                <a:avLst/>
              </a:prstGeom>
              <a:ln w="19050" cap="rnd">
                <a:solidFill>
                  <a:schemeClr val="bg1"/>
                </a:solidFill>
                <a:prstDash val="sysDot"/>
                <a:tailEnd type="none"/>
              </a:ln>
            </p:spPr>
            <p:style>
              <a:lnRef idx="1">
                <a:schemeClr val="accent1"/>
              </a:lnRef>
              <a:fillRef idx="0">
                <a:schemeClr val="accent1"/>
              </a:fillRef>
              <a:effectRef idx="0">
                <a:schemeClr val="accent1"/>
              </a:effectRef>
              <a:fontRef idx="minor">
                <a:schemeClr val="tx1"/>
              </a:fontRef>
            </p:style>
          </p:cxnSp>
          <p:cxnSp>
            <p:nvCxnSpPr>
              <p:cNvPr id="410" name="Straight Connector 409">
                <a:extLst>
                  <a:ext uri="{FF2B5EF4-FFF2-40B4-BE49-F238E27FC236}">
                    <a16:creationId xmlns:a16="http://schemas.microsoft.com/office/drawing/2014/main" id="{3193E225-8B9B-4FD7-ACBF-F530D7EA51B2}"/>
                  </a:ext>
                </a:extLst>
              </p:cNvPr>
              <p:cNvCxnSpPr/>
              <p:nvPr/>
            </p:nvCxnSpPr>
            <p:spPr>
              <a:xfrm>
                <a:off x="4285827" y="5115999"/>
                <a:ext cx="0" cy="108000"/>
              </a:xfrm>
              <a:prstGeom prst="line">
                <a:avLst/>
              </a:prstGeom>
              <a:ln w="19050" cap="rnd">
                <a:solidFill>
                  <a:schemeClr val="bg1"/>
                </a:solidFill>
                <a:prstDash val="sysDot"/>
                <a:tailEnd type="none"/>
              </a:ln>
            </p:spPr>
            <p:style>
              <a:lnRef idx="1">
                <a:schemeClr val="accent1"/>
              </a:lnRef>
              <a:fillRef idx="0">
                <a:schemeClr val="accent1"/>
              </a:fillRef>
              <a:effectRef idx="0">
                <a:schemeClr val="accent1"/>
              </a:effectRef>
              <a:fontRef idx="minor">
                <a:schemeClr val="tx1"/>
              </a:fontRef>
            </p:style>
          </p:cxnSp>
        </p:grpSp>
        <p:cxnSp>
          <p:nvCxnSpPr>
            <p:cNvPr id="412" name="Straight Connector 411">
              <a:extLst>
                <a:ext uri="{FF2B5EF4-FFF2-40B4-BE49-F238E27FC236}">
                  <a16:creationId xmlns:a16="http://schemas.microsoft.com/office/drawing/2014/main" id="{DAAFC507-ADF6-4610-9C63-E573CF71B770}"/>
                </a:ext>
              </a:extLst>
            </p:cNvPr>
            <p:cNvCxnSpPr>
              <a:cxnSpLocks/>
            </p:cNvCxnSpPr>
            <p:nvPr/>
          </p:nvCxnSpPr>
          <p:spPr>
            <a:xfrm flipH="1">
              <a:off x="3614486" y="3045489"/>
              <a:ext cx="1278859" cy="0"/>
            </a:xfrm>
            <a:prstGeom prst="line">
              <a:avLst/>
            </a:prstGeom>
            <a:ln w="19050" cap="rnd">
              <a:solidFill>
                <a:schemeClr val="bg1"/>
              </a:solidFill>
              <a:prstDash val="sysDot"/>
              <a:tailEnd type="none"/>
            </a:ln>
          </p:spPr>
          <p:style>
            <a:lnRef idx="1">
              <a:schemeClr val="accent1"/>
            </a:lnRef>
            <a:fillRef idx="0">
              <a:schemeClr val="accent1"/>
            </a:fillRef>
            <a:effectRef idx="0">
              <a:schemeClr val="accent1"/>
            </a:effectRef>
            <a:fontRef idx="minor">
              <a:schemeClr val="tx1"/>
            </a:fontRef>
          </p:style>
        </p:cxnSp>
        <p:cxnSp>
          <p:nvCxnSpPr>
            <p:cNvPr id="413" name="Straight Connector 412">
              <a:extLst>
                <a:ext uri="{FF2B5EF4-FFF2-40B4-BE49-F238E27FC236}">
                  <a16:creationId xmlns:a16="http://schemas.microsoft.com/office/drawing/2014/main" id="{81DC5B5E-8389-453D-8AA7-1F61EB56C58C}"/>
                </a:ext>
              </a:extLst>
            </p:cNvPr>
            <p:cNvCxnSpPr>
              <a:cxnSpLocks/>
            </p:cNvCxnSpPr>
            <p:nvPr/>
          </p:nvCxnSpPr>
          <p:spPr>
            <a:xfrm flipH="1">
              <a:off x="4137345" y="3275221"/>
              <a:ext cx="756000" cy="0"/>
            </a:xfrm>
            <a:prstGeom prst="line">
              <a:avLst/>
            </a:prstGeom>
            <a:ln w="19050" cap="rnd">
              <a:solidFill>
                <a:schemeClr val="bg1"/>
              </a:solidFill>
              <a:prstDash val="sysDot"/>
              <a:tailEnd type="none"/>
            </a:ln>
          </p:spPr>
          <p:style>
            <a:lnRef idx="1">
              <a:schemeClr val="accent1"/>
            </a:lnRef>
            <a:fillRef idx="0">
              <a:schemeClr val="accent1"/>
            </a:fillRef>
            <a:effectRef idx="0">
              <a:schemeClr val="accent1"/>
            </a:effectRef>
            <a:fontRef idx="minor">
              <a:schemeClr val="tx1"/>
            </a:fontRef>
          </p:style>
        </p:cxnSp>
        <p:cxnSp>
          <p:nvCxnSpPr>
            <p:cNvPr id="414" name="Straight Connector 413">
              <a:extLst>
                <a:ext uri="{FF2B5EF4-FFF2-40B4-BE49-F238E27FC236}">
                  <a16:creationId xmlns:a16="http://schemas.microsoft.com/office/drawing/2014/main" id="{9725F5EF-9E88-458D-BCAF-153BDC6292C1}"/>
                </a:ext>
              </a:extLst>
            </p:cNvPr>
            <p:cNvCxnSpPr>
              <a:cxnSpLocks/>
            </p:cNvCxnSpPr>
            <p:nvPr/>
          </p:nvCxnSpPr>
          <p:spPr>
            <a:xfrm>
              <a:off x="4131630" y="2322195"/>
              <a:ext cx="0" cy="970171"/>
            </a:xfrm>
            <a:prstGeom prst="line">
              <a:avLst/>
            </a:prstGeom>
            <a:ln w="19050" cap="rnd">
              <a:solidFill>
                <a:schemeClr val="bg1"/>
              </a:solidFill>
              <a:prstDash val="sysDot"/>
              <a:tailEnd type="none"/>
            </a:ln>
          </p:spPr>
          <p:style>
            <a:lnRef idx="1">
              <a:schemeClr val="accent1"/>
            </a:lnRef>
            <a:fillRef idx="0">
              <a:schemeClr val="accent1"/>
            </a:fillRef>
            <a:effectRef idx="0">
              <a:schemeClr val="accent1"/>
            </a:effectRef>
            <a:fontRef idx="minor">
              <a:schemeClr val="tx1"/>
            </a:fontRef>
          </p:style>
        </p:cxnSp>
        <p:cxnSp>
          <p:nvCxnSpPr>
            <p:cNvPr id="415" name="Straight Connector 414">
              <a:extLst>
                <a:ext uri="{FF2B5EF4-FFF2-40B4-BE49-F238E27FC236}">
                  <a16:creationId xmlns:a16="http://schemas.microsoft.com/office/drawing/2014/main" id="{12AA2ECC-ACD8-49D6-A874-996062954700}"/>
                </a:ext>
              </a:extLst>
            </p:cNvPr>
            <p:cNvCxnSpPr>
              <a:cxnSpLocks/>
            </p:cNvCxnSpPr>
            <p:nvPr/>
          </p:nvCxnSpPr>
          <p:spPr>
            <a:xfrm flipH="1">
              <a:off x="2789263" y="2287644"/>
              <a:ext cx="1342367" cy="0"/>
            </a:xfrm>
            <a:prstGeom prst="line">
              <a:avLst/>
            </a:prstGeom>
            <a:ln w="19050" cap="rnd">
              <a:solidFill>
                <a:schemeClr val="bg1"/>
              </a:solidFill>
              <a:prstDash val="sysDot"/>
              <a:tailEnd type="none"/>
            </a:ln>
          </p:spPr>
          <p:style>
            <a:lnRef idx="1">
              <a:schemeClr val="accent1"/>
            </a:lnRef>
            <a:fillRef idx="0">
              <a:schemeClr val="accent1"/>
            </a:fillRef>
            <a:effectRef idx="0">
              <a:schemeClr val="accent1"/>
            </a:effectRef>
            <a:fontRef idx="minor">
              <a:schemeClr val="tx1"/>
            </a:fontRef>
          </p:style>
        </p:cxnSp>
        <p:cxnSp>
          <p:nvCxnSpPr>
            <p:cNvPr id="416" name="Straight Connector 415">
              <a:extLst>
                <a:ext uri="{FF2B5EF4-FFF2-40B4-BE49-F238E27FC236}">
                  <a16:creationId xmlns:a16="http://schemas.microsoft.com/office/drawing/2014/main" id="{4ABDF9AA-EAE7-4910-AF39-477302B9CC6F}"/>
                </a:ext>
              </a:extLst>
            </p:cNvPr>
            <p:cNvCxnSpPr>
              <a:cxnSpLocks/>
            </p:cNvCxnSpPr>
            <p:nvPr/>
          </p:nvCxnSpPr>
          <p:spPr>
            <a:xfrm>
              <a:off x="2800035" y="2322195"/>
              <a:ext cx="0" cy="2396174"/>
            </a:xfrm>
            <a:prstGeom prst="line">
              <a:avLst/>
            </a:prstGeom>
            <a:ln w="19050" cap="rnd">
              <a:solidFill>
                <a:schemeClr val="bg1"/>
              </a:solidFill>
              <a:prstDash val="sysDot"/>
              <a:tailEnd type="none"/>
            </a:ln>
          </p:spPr>
          <p:style>
            <a:lnRef idx="1">
              <a:schemeClr val="accent1"/>
            </a:lnRef>
            <a:fillRef idx="0">
              <a:schemeClr val="accent1"/>
            </a:fillRef>
            <a:effectRef idx="0">
              <a:schemeClr val="accent1"/>
            </a:effectRef>
            <a:fontRef idx="minor">
              <a:schemeClr val="tx1"/>
            </a:fontRef>
          </p:style>
        </p:cxnSp>
        <p:cxnSp>
          <p:nvCxnSpPr>
            <p:cNvPr id="417" name="Straight Connector 416">
              <a:extLst>
                <a:ext uri="{FF2B5EF4-FFF2-40B4-BE49-F238E27FC236}">
                  <a16:creationId xmlns:a16="http://schemas.microsoft.com/office/drawing/2014/main" id="{2B048532-B272-4742-9FF8-A704205BCE56}"/>
                </a:ext>
              </a:extLst>
            </p:cNvPr>
            <p:cNvCxnSpPr>
              <a:cxnSpLocks/>
            </p:cNvCxnSpPr>
            <p:nvPr/>
          </p:nvCxnSpPr>
          <p:spPr>
            <a:xfrm flipH="1">
              <a:off x="2819888" y="4688824"/>
              <a:ext cx="828000" cy="0"/>
            </a:xfrm>
            <a:prstGeom prst="line">
              <a:avLst/>
            </a:prstGeom>
            <a:ln w="19050" cap="rnd">
              <a:solidFill>
                <a:schemeClr val="bg1"/>
              </a:solidFill>
              <a:prstDash val="sysDot"/>
              <a:tailEnd type="none"/>
            </a:ln>
          </p:spPr>
          <p:style>
            <a:lnRef idx="1">
              <a:schemeClr val="accent1"/>
            </a:lnRef>
            <a:fillRef idx="0">
              <a:schemeClr val="accent1"/>
            </a:fillRef>
            <a:effectRef idx="0">
              <a:schemeClr val="accent1"/>
            </a:effectRef>
            <a:fontRef idx="minor">
              <a:schemeClr val="tx1"/>
            </a:fontRef>
          </p:style>
        </p:cxnSp>
      </p:grpSp>
      <p:grpSp>
        <p:nvGrpSpPr>
          <p:cNvPr id="359" name="Group 358">
            <a:extLst>
              <a:ext uri="{FF2B5EF4-FFF2-40B4-BE49-F238E27FC236}">
                <a16:creationId xmlns:a16="http://schemas.microsoft.com/office/drawing/2014/main" id="{B0A60D90-811F-463E-BAC4-A3C1988E1CC5}"/>
              </a:ext>
            </a:extLst>
          </p:cNvPr>
          <p:cNvGrpSpPr/>
          <p:nvPr/>
        </p:nvGrpSpPr>
        <p:grpSpPr>
          <a:xfrm>
            <a:off x="441517" y="2527206"/>
            <a:ext cx="730679" cy="512961"/>
            <a:chOff x="441517" y="2526616"/>
            <a:chExt cx="730679" cy="512961"/>
          </a:xfrm>
        </p:grpSpPr>
        <p:sp>
          <p:nvSpPr>
            <p:cNvPr id="360" name="TextBox 359">
              <a:extLst>
                <a:ext uri="{FF2B5EF4-FFF2-40B4-BE49-F238E27FC236}">
                  <a16:creationId xmlns:a16="http://schemas.microsoft.com/office/drawing/2014/main" id="{E2C4B6CB-B9D8-4BBD-8B2A-D649DF443B60}"/>
                </a:ext>
              </a:extLst>
            </p:cNvPr>
            <p:cNvSpPr txBox="1"/>
            <p:nvPr/>
          </p:nvSpPr>
          <p:spPr>
            <a:xfrm>
              <a:off x="610283" y="2526616"/>
              <a:ext cx="561913" cy="512961"/>
            </a:xfrm>
            <a:prstGeom prst="rect">
              <a:avLst/>
            </a:prstGeom>
            <a:noFill/>
          </p:spPr>
          <p:txBody>
            <a:bodyPr wrap="square" lIns="0" tIns="0" rIns="0" bIns="0" rtlCol="0">
              <a:spAutoFit/>
            </a:bodyPr>
            <a:lstStyle/>
            <a:p>
              <a:pPr>
                <a:spcBef>
                  <a:spcPts val="100"/>
                </a:spcBef>
                <a:spcAft>
                  <a:spcPts val="100"/>
                </a:spcAft>
              </a:pPr>
              <a:r>
                <a:rPr lang="en-GB" sz="1000" b="1" dirty="0">
                  <a:solidFill>
                    <a:srgbClr val="000000"/>
                  </a:solidFill>
                </a:rPr>
                <a:t>England</a:t>
              </a:r>
            </a:p>
            <a:p>
              <a:pPr>
                <a:spcBef>
                  <a:spcPts val="100"/>
                </a:spcBef>
                <a:spcAft>
                  <a:spcPts val="100"/>
                </a:spcAft>
              </a:pPr>
              <a:r>
                <a:rPr lang="en-GB" sz="1000" b="1" dirty="0">
                  <a:solidFill>
                    <a:srgbClr val="000000"/>
                  </a:solidFill>
                </a:rPr>
                <a:t>Scotland</a:t>
              </a:r>
            </a:p>
            <a:p>
              <a:pPr>
                <a:spcBef>
                  <a:spcPts val="100"/>
                </a:spcBef>
                <a:spcAft>
                  <a:spcPts val="100"/>
                </a:spcAft>
              </a:pPr>
              <a:r>
                <a:rPr lang="en-GB" sz="1000" b="1" dirty="0">
                  <a:solidFill>
                    <a:srgbClr val="000000"/>
                  </a:solidFill>
                </a:rPr>
                <a:t>Wales</a:t>
              </a:r>
            </a:p>
          </p:txBody>
        </p:sp>
        <p:sp>
          <p:nvSpPr>
            <p:cNvPr id="361" name="Rectangle 360">
              <a:extLst>
                <a:ext uri="{FF2B5EF4-FFF2-40B4-BE49-F238E27FC236}">
                  <a16:creationId xmlns:a16="http://schemas.microsoft.com/office/drawing/2014/main" id="{37B21495-6C3C-4414-8B1C-0A5FCE5677CF}"/>
                </a:ext>
              </a:extLst>
            </p:cNvPr>
            <p:cNvSpPr/>
            <p:nvPr/>
          </p:nvSpPr>
          <p:spPr bwMode="ltGray">
            <a:xfrm>
              <a:off x="441517" y="2549910"/>
              <a:ext cx="108000" cy="108000"/>
            </a:xfrm>
            <a:prstGeom prst="rect">
              <a:avLst/>
            </a:prstGeom>
            <a:solidFill>
              <a:schemeClr val="accent6">
                <a:lumMod val="5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000" b="1" dirty="0"/>
            </a:p>
          </p:txBody>
        </p:sp>
        <p:sp>
          <p:nvSpPr>
            <p:cNvPr id="362" name="Rectangle 361">
              <a:extLst>
                <a:ext uri="{FF2B5EF4-FFF2-40B4-BE49-F238E27FC236}">
                  <a16:creationId xmlns:a16="http://schemas.microsoft.com/office/drawing/2014/main" id="{4A13DADF-6D1D-4B34-BEC9-31F6493530DA}"/>
                </a:ext>
              </a:extLst>
            </p:cNvPr>
            <p:cNvSpPr/>
            <p:nvPr/>
          </p:nvSpPr>
          <p:spPr bwMode="ltGray">
            <a:xfrm>
              <a:off x="441517" y="2724689"/>
              <a:ext cx="108000" cy="108000"/>
            </a:xfrm>
            <a:prstGeom prst="rect">
              <a:avLst/>
            </a:prstGeom>
            <a:solidFill>
              <a:schemeClr val="accent6"/>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000" b="1" dirty="0"/>
            </a:p>
          </p:txBody>
        </p:sp>
        <p:sp>
          <p:nvSpPr>
            <p:cNvPr id="363" name="Rectangle 362">
              <a:extLst>
                <a:ext uri="{FF2B5EF4-FFF2-40B4-BE49-F238E27FC236}">
                  <a16:creationId xmlns:a16="http://schemas.microsoft.com/office/drawing/2014/main" id="{F6F09427-ECB0-4D24-AFBC-5DA2B2991E55}"/>
                </a:ext>
              </a:extLst>
            </p:cNvPr>
            <p:cNvSpPr/>
            <p:nvPr/>
          </p:nvSpPr>
          <p:spPr bwMode="ltGray">
            <a:xfrm>
              <a:off x="441517" y="2899468"/>
              <a:ext cx="108000" cy="108000"/>
            </a:xfrm>
            <a:prstGeom prst="rect">
              <a:avLst/>
            </a:prstGeom>
            <a:solidFill>
              <a:schemeClr val="accent6">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000" b="1" dirty="0"/>
            </a:p>
          </p:txBody>
        </p:sp>
      </p:grpSp>
      <p:sp>
        <p:nvSpPr>
          <p:cNvPr id="2" name="Action Button: Information 1">
            <a:hlinkClick r:id="rId7" action="ppaction://hlinksldjump" highlightClick="1"/>
          </p:cNvPr>
          <p:cNvSpPr/>
          <p:nvPr/>
        </p:nvSpPr>
        <p:spPr bwMode="ltGray">
          <a:xfrm>
            <a:off x="4382912" y="2281414"/>
            <a:ext cx="198450" cy="178130"/>
          </a:xfrm>
          <a:prstGeom prst="actionButtonInformation">
            <a:avLst/>
          </a:prstGeom>
          <a:solidFill>
            <a:schemeClr val="tx1">
              <a:lumMod val="20000"/>
              <a:lumOff val="80000"/>
            </a:schemeClr>
          </a:solidFill>
          <a:ln w="127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a:p>
        </p:txBody>
      </p:sp>
      <p:sp>
        <p:nvSpPr>
          <p:cNvPr id="365" name="Action Button: Information 364">
            <a:hlinkClick r:id="rId8" action="ppaction://hlinksldjump" highlightClick="1"/>
          </p:cNvPr>
          <p:cNvSpPr/>
          <p:nvPr/>
        </p:nvSpPr>
        <p:spPr bwMode="ltGray">
          <a:xfrm>
            <a:off x="2329683" y="2002910"/>
            <a:ext cx="198450" cy="178130"/>
          </a:xfrm>
          <a:prstGeom prst="actionButtonInformation">
            <a:avLst/>
          </a:prstGeom>
          <a:solidFill>
            <a:schemeClr val="tx1">
              <a:lumMod val="20000"/>
              <a:lumOff val="80000"/>
            </a:schemeClr>
          </a:solidFill>
          <a:ln w="127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a:p>
        </p:txBody>
      </p:sp>
      <p:sp>
        <p:nvSpPr>
          <p:cNvPr id="394" name="Freeform 8">
            <a:hlinkClick r:id="" action="ppaction://noaction"/>
          </p:cNvPr>
          <p:cNvSpPr>
            <a:spLocks noEditPoints="1"/>
          </p:cNvSpPr>
          <p:nvPr/>
        </p:nvSpPr>
        <p:spPr bwMode="auto">
          <a:xfrm>
            <a:off x="2175154" y="407354"/>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grpSp>
        <p:nvGrpSpPr>
          <p:cNvPr id="404" name="Group 403">
            <a:extLst>
              <a:ext uri="{FF2B5EF4-FFF2-40B4-BE49-F238E27FC236}">
                <a16:creationId xmlns:a16="http://schemas.microsoft.com/office/drawing/2014/main" id="{AAD371C0-CCE9-4DF5-AC6F-2043FDBFB78C}"/>
              </a:ext>
            </a:extLst>
          </p:cNvPr>
          <p:cNvGrpSpPr/>
          <p:nvPr/>
        </p:nvGrpSpPr>
        <p:grpSpPr>
          <a:xfrm>
            <a:off x="8558196" y="5288380"/>
            <a:ext cx="3222963" cy="307777"/>
            <a:chOff x="8509556" y="5746431"/>
            <a:chExt cx="3222963" cy="307777"/>
          </a:xfrm>
        </p:grpSpPr>
        <p:sp>
          <p:nvSpPr>
            <p:cNvPr id="405" name="TextBox 404">
              <a:extLst>
                <a:ext uri="{FF2B5EF4-FFF2-40B4-BE49-F238E27FC236}">
                  <a16:creationId xmlns:a16="http://schemas.microsoft.com/office/drawing/2014/main" id="{E42D1CA2-B15E-4E74-BED0-57431EFCF9C8}"/>
                </a:ext>
              </a:extLst>
            </p:cNvPr>
            <p:cNvSpPr txBox="1"/>
            <p:nvPr/>
          </p:nvSpPr>
          <p:spPr>
            <a:xfrm>
              <a:off x="8685640" y="5746431"/>
              <a:ext cx="679673" cy="307777"/>
            </a:xfrm>
            <a:prstGeom prst="rect">
              <a:avLst/>
            </a:prstGeom>
            <a:noFill/>
          </p:spPr>
          <p:txBody>
            <a:bodyPr wrap="none" lIns="0" tIns="0" rIns="0" bIns="0" rtlCol="0">
              <a:spAutoFit/>
            </a:bodyPr>
            <a:lstStyle/>
            <a:p>
              <a:r>
                <a:rPr lang="en-GB" sz="1000" dirty="0">
                  <a:solidFill>
                    <a:srgbClr val="000000"/>
                  </a:solidFill>
                </a:rPr>
                <a:t>Expenditure</a:t>
              </a:r>
            </a:p>
            <a:p>
              <a:r>
                <a:rPr lang="en-GB" sz="1000" dirty="0">
                  <a:solidFill>
                    <a:srgbClr val="000000"/>
                  </a:solidFill>
                </a:rPr>
                <a:t>(£millions)</a:t>
              </a:r>
            </a:p>
          </p:txBody>
        </p:sp>
        <p:sp>
          <p:nvSpPr>
            <p:cNvPr id="406" name="Rectangle 405">
              <a:extLst>
                <a:ext uri="{FF2B5EF4-FFF2-40B4-BE49-F238E27FC236}">
                  <a16:creationId xmlns:a16="http://schemas.microsoft.com/office/drawing/2014/main" id="{6DAAC4B5-2B28-45AF-94D9-3D463FA01F83}"/>
                </a:ext>
              </a:extLst>
            </p:cNvPr>
            <p:cNvSpPr/>
            <p:nvPr/>
          </p:nvSpPr>
          <p:spPr bwMode="ltGray">
            <a:xfrm>
              <a:off x="8509556" y="5773727"/>
              <a:ext cx="108000" cy="108000"/>
            </a:xfrm>
            <a:prstGeom prst="rect">
              <a:avLst/>
            </a:pr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000" b="0" dirty="0">
                <a:solidFill>
                  <a:srgbClr val="000000"/>
                </a:solidFill>
              </a:endParaRPr>
            </a:p>
          </p:txBody>
        </p:sp>
        <p:sp>
          <p:nvSpPr>
            <p:cNvPr id="407" name="TextBox 406">
              <a:extLst>
                <a:ext uri="{FF2B5EF4-FFF2-40B4-BE49-F238E27FC236}">
                  <a16:creationId xmlns:a16="http://schemas.microsoft.com/office/drawing/2014/main" id="{6CB4D453-FDFB-4E90-BFA5-DDCC740B7883}"/>
                </a:ext>
              </a:extLst>
            </p:cNvPr>
            <p:cNvSpPr txBox="1"/>
            <p:nvPr/>
          </p:nvSpPr>
          <p:spPr>
            <a:xfrm>
              <a:off x="9814049" y="5746431"/>
              <a:ext cx="668453" cy="307777"/>
            </a:xfrm>
            <a:prstGeom prst="rect">
              <a:avLst/>
            </a:prstGeom>
            <a:noFill/>
          </p:spPr>
          <p:txBody>
            <a:bodyPr wrap="none" lIns="0" tIns="0" rIns="0" bIns="0" rtlCol="0">
              <a:spAutoFit/>
            </a:bodyPr>
            <a:lstStyle/>
            <a:p>
              <a:r>
                <a:rPr lang="en-GB" sz="1000" dirty="0">
                  <a:solidFill>
                    <a:srgbClr val="000000"/>
                  </a:solidFill>
                </a:rPr>
                <a:t>Trip volume</a:t>
              </a:r>
            </a:p>
            <a:p>
              <a:r>
                <a:rPr lang="en-GB" sz="1000" dirty="0">
                  <a:solidFill>
                    <a:srgbClr val="000000"/>
                  </a:solidFill>
                </a:rPr>
                <a:t>(millions)</a:t>
              </a:r>
            </a:p>
          </p:txBody>
        </p:sp>
        <p:sp>
          <p:nvSpPr>
            <p:cNvPr id="408" name="Rectangle 407">
              <a:extLst>
                <a:ext uri="{FF2B5EF4-FFF2-40B4-BE49-F238E27FC236}">
                  <a16:creationId xmlns:a16="http://schemas.microsoft.com/office/drawing/2014/main" id="{817C3B63-3B46-4BF2-9090-D638F5271103}"/>
                </a:ext>
              </a:extLst>
            </p:cNvPr>
            <p:cNvSpPr/>
            <p:nvPr/>
          </p:nvSpPr>
          <p:spPr bwMode="ltGray">
            <a:xfrm>
              <a:off x="9637965" y="5773727"/>
              <a:ext cx="108000" cy="108000"/>
            </a:xfrm>
            <a:prstGeom prst="rect">
              <a:avLst/>
            </a:prstGeom>
            <a:solidFill>
              <a:schemeClr val="accent6"/>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000" b="0" dirty="0">
                <a:solidFill>
                  <a:srgbClr val="000000"/>
                </a:solidFill>
              </a:endParaRPr>
            </a:p>
          </p:txBody>
        </p:sp>
        <p:sp>
          <p:nvSpPr>
            <p:cNvPr id="409" name="TextBox 408">
              <a:extLst>
                <a:ext uri="{FF2B5EF4-FFF2-40B4-BE49-F238E27FC236}">
                  <a16:creationId xmlns:a16="http://schemas.microsoft.com/office/drawing/2014/main" id="{BA99CB0A-D4C6-4B45-8D00-FE4702126D84}"/>
                </a:ext>
              </a:extLst>
            </p:cNvPr>
            <p:cNvSpPr txBox="1"/>
            <p:nvPr/>
          </p:nvSpPr>
          <p:spPr>
            <a:xfrm>
              <a:off x="10923002" y="5746431"/>
              <a:ext cx="809517" cy="307777"/>
            </a:xfrm>
            <a:prstGeom prst="rect">
              <a:avLst/>
            </a:prstGeom>
            <a:noFill/>
          </p:spPr>
          <p:txBody>
            <a:bodyPr wrap="none" lIns="0" tIns="0" rIns="0" bIns="0" rtlCol="0">
              <a:spAutoFit/>
            </a:bodyPr>
            <a:lstStyle/>
            <a:p>
              <a:r>
                <a:rPr lang="en-GB" sz="1000" dirty="0">
                  <a:solidFill>
                    <a:srgbClr val="000000"/>
                  </a:solidFill>
                </a:rPr>
                <a:t>Nights volume</a:t>
              </a:r>
            </a:p>
            <a:p>
              <a:r>
                <a:rPr lang="en-GB" sz="1000" dirty="0">
                  <a:solidFill>
                    <a:srgbClr val="000000"/>
                  </a:solidFill>
                </a:rPr>
                <a:t>(millions)</a:t>
              </a:r>
            </a:p>
          </p:txBody>
        </p:sp>
        <p:sp>
          <p:nvSpPr>
            <p:cNvPr id="411" name="Rectangle 410">
              <a:extLst>
                <a:ext uri="{FF2B5EF4-FFF2-40B4-BE49-F238E27FC236}">
                  <a16:creationId xmlns:a16="http://schemas.microsoft.com/office/drawing/2014/main" id="{C95729FF-2C95-4FB6-8D07-58FF5812AFAE}"/>
                </a:ext>
              </a:extLst>
            </p:cNvPr>
            <p:cNvSpPr/>
            <p:nvPr/>
          </p:nvSpPr>
          <p:spPr bwMode="ltGray">
            <a:xfrm>
              <a:off x="10746918" y="5773727"/>
              <a:ext cx="108000" cy="108000"/>
            </a:xfrm>
            <a:prstGeom prst="rect">
              <a:avLst/>
            </a:prstGeom>
            <a:solidFill>
              <a:schemeClr val="accent6">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000" b="0" dirty="0">
                <a:solidFill>
                  <a:srgbClr val="000000"/>
                </a:solidFill>
              </a:endParaRPr>
            </a:p>
          </p:txBody>
        </p:sp>
      </p:grpSp>
      <p:cxnSp>
        <p:nvCxnSpPr>
          <p:cNvPr id="423" name="Straight Connector 422">
            <a:extLst>
              <a:ext uri="{FF2B5EF4-FFF2-40B4-BE49-F238E27FC236}">
                <a16:creationId xmlns:a16="http://schemas.microsoft.com/office/drawing/2014/main" id="{8AD8555C-B630-4FD2-97F1-64FBDE9ED408}"/>
              </a:ext>
            </a:extLst>
          </p:cNvPr>
          <p:cNvCxnSpPr>
            <a:cxnSpLocks/>
          </p:cNvCxnSpPr>
          <p:nvPr/>
        </p:nvCxnSpPr>
        <p:spPr>
          <a:xfrm>
            <a:off x="10356390" y="2194964"/>
            <a:ext cx="0" cy="3024000"/>
          </a:xfrm>
          <a:prstGeom prst="line">
            <a:avLst/>
          </a:prstGeom>
          <a:ln w="9525">
            <a:solidFill>
              <a:schemeClr val="tx1"/>
            </a:solidFill>
            <a:prstDash val="dash"/>
            <a:tailEnd type="none"/>
          </a:ln>
        </p:spPr>
        <p:style>
          <a:lnRef idx="1">
            <a:schemeClr val="accent1"/>
          </a:lnRef>
          <a:fillRef idx="0">
            <a:schemeClr val="accent1"/>
          </a:fillRef>
          <a:effectRef idx="0">
            <a:schemeClr val="accent1"/>
          </a:effectRef>
          <a:fontRef idx="minor">
            <a:schemeClr val="tx1"/>
          </a:fontRef>
        </p:style>
      </p:cxnSp>
      <p:sp>
        <p:nvSpPr>
          <p:cNvPr id="424" name="Action Button: Information 363">
            <a:hlinkClick r:id="rId9" action="ppaction://hlinksldjump" highlightClick="1"/>
            <a:extLst>
              <a:ext uri="{FF2B5EF4-FFF2-40B4-BE49-F238E27FC236}">
                <a16:creationId xmlns:a16="http://schemas.microsoft.com/office/drawing/2014/main" id="{E01A9C21-7E03-4F73-82A7-F37CA9C00AD9}"/>
              </a:ext>
            </a:extLst>
          </p:cNvPr>
          <p:cNvSpPr/>
          <p:nvPr/>
        </p:nvSpPr>
        <p:spPr bwMode="ltGray">
          <a:xfrm>
            <a:off x="11566088" y="2002910"/>
            <a:ext cx="198450" cy="178130"/>
          </a:xfrm>
          <a:prstGeom prst="actionButtonInformation">
            <a:avLst/>
          </a:prstGeom>
          <a:solidFill>
            <a:schemeClr val="tx1">
              <a:lumMod val="20000"/>
              <a:lumOff val="80000"/>
            </a:schemeClr>
          </a:solidFill>
          <a:ln w="127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a:p>
        </p:txBody>
      </p:sp>
      <p:sp>
        <p:nvSpPr>
          <p:cNvPr id="356" name="Freeform 92">
            <a:hlinkClick r:id="rId10" action="ppaction://hlinksldjump"/>
            <a:extLst>
              <a:ext uri="{FF2B5EF4-FFF2-40B4-BE49-F238E27FC236}">
                <a16:creationId xmlns:a16="http://schemas.microsoft.com/office/drawing/2014/main" id="{AE6BF587-38D8-4434-90DE-1714DAD8121C}"/>
              </a:ext>
            </a:extLst>
          </p:cNvPr>
          <p:cNvSpPr>
            <a:spLocks noEditPoints="1"/>
          </p:cNvSpPr>
          <p:nvPr/>
        </p:nvSpPr>
        <p:spPr bwMode="auto">
          <a:xfrm>
            <a:off x="2175154" y="41760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6"/>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364" name="Action Button: Information 364">
            <a:hlinkClick r:id="rId8" action="ppaction://hlinksldjump" highlightClick="1"/>
            <a:extLst>
              <a:ext uri="{FF2B5EF4-FFF2-40B4-BE49-F238E27FC236}">
                <a16:creationId xmlns:a16="http://schemas.microsoft.com/office/drawing/2014/main" id="{3AEFE674-CAA7-4CF4-8793-68DDFF8DEA18}"/>
              </a:ext>
            </a:extLst>
          </p:cNvPr>
          <p:cNvSpPr/>
          <p:nvPr/>
        </p:nvSpPr>
        <p:spPr bwMode="ltGray">
          <a:xfrm>
            <a:off x="2329683" y="3279394"/>
            <a:ext cx="198450" cy="178130"/>
          </a:xfrm>
          <a:prstGeom prst="actionButtonInformation">
            <a:avLst/>
          </a:prstGeom>
          <a:solidFill>
            <a:schemeClr val="tx1">
              <a:lumMod val="20000"/>
              <a:lumOff val="80000"/>
            </a:schemeClr>
          </a:solidFill>
          <a:ln w="127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a:p>
        </p:txBody>
      </p:sp>
      <p:sp>
        <p:nvSpPr>
          <p:cNvPr id="368" name="Action Button: Information 364">
            <a:hlinkClick r:id="rId8" action="ppaction://hlinksldjump" highlightClick="1"/>
            <a:extLst>
              <a:ext uri="{FF2B5EF4-FFF2-40B4-BE49-F238E27FC236}">
                <a16:creationId xmlns:a16="http://schemas.microsoft.com/office/drawing/2014/main" id="{5322C278-0C08-4CBB-B5DB-1F9B6A07CA71}"/>
              </a:ext>
            </a:extLst>
          </p:cNvPr>
          <p:cNvSpPr/>
          <p:nvPr/>
        </p:nvSpPr>
        <p:spPr bwMode="ltGray">
          <a:xfrm>
            <a:off x="2329683" y="4563066"/>
            <a:ext cx="198450" cy="178130"/>
          </a:xfrm>
          <a:prstGeom prst="actionButtonInformation">
            <a:avLst/>
          </a:prstGeom>
          <a:solidFill>
            <a:schemeClr val="tx1">
              <a:lumMod val="20000"/>
              <a:lumOff val="80000"/>
            </a:schemeClr>
          </a:solidFill>
          <a:ln w="127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a:p>
        </p:txBody>
      </p:sp>
      <p:graphicFrame>
        <p:nvGraphicFramePr>
          <p:cNvPr id="376" name="Content Placeholder 22">
            <a:extLst>
              <a:ext uri="{FF2B5EF4-FFF2-40B4-BE49-F238E27FC236}">
                <a16:creationId xmlns:a16="http://schemas.microsoft.com/office/drawing/2014/main" id="{1D6ABCF1-FFF7-4CEE-A8C1-EF772EBA4725}"/>
              </a:ext>
            </a:extLst>
          </p:cNvPr>
          <p:cNvGraphicFramePr>
            <a:graphicFrameLocks/>
          </p:cNvGraphicFramePr>
          <p:nvPr>
            <p:extLst>
              <p:ext uri="{D42A27DB-BD31-4B8C-83A1-F6EECF244321}">
                <p14:modId xmlns:p14="http://schemas.microsoft.com/office/powerpoint/2010/main" val="218336095"/>
              </p:ext>
            </p:extLst>
          </p:nvPr>
        </p:nvGraphicFramePr>
        <p:xfrm>
          <a:off x="7662414" y="2713745"/>
          <a:ext cx="4400550" cy="2608397"/>
        </p:xfrm>
        <a:graphic>
          <a:graphicData uri="http://schemas.openxmlformats.org/drawingml/2006/chart">
            <c:chart xmlns:c="http://schemas.openxmlformats.org/drawingml/2006/chart" xmlns:r="http://schemas.openxmlformats.org/officeDocument/2006/relationships" r:id="rId11"/>
          </a:graphicData>
        </a:graphic>
      </p:graphicFrame>
      <p:sp>
        <p:nvSpPr>
          <p:cNvPr id="3" name="Slide Number Placeholder 2">
            <a:extLst>
              <a:ext uri="{FF2B5EF4-FFF2-40B4-BE49-F238E27FC236}">
                <a16:creationId xmlns:a16="http://schemas.microsoft.com/office/drawing/2014/main" id="{2FB14057-B4C6-47E6-984C-16CA89811189}"/>
              </a:ext>
            </a:extLst>
          </p:cNvPr>
          <p:cNvSpPr>
            <a:spLocks noGrp="1"/>
          </p:cNvSpPr>
          <p:nvPr>
            <p:ph type="sldNum" sz="quarter" idx="4"/>
          </p:nvPr>
        </p:nvSpPr>
        <p:spPr/>
        <p:txBody>
          <a:bodyPr/>
          <a:lstStyle/>
          <a:p>
            <a:fld id="{4034BEE3-566C-4068-A777-C3A4762E861B}" type="slidenum">
              <a:rPr lang="en-GB" smtClean="0"/>
              <a:pPr/>
              <a:t>5</a:t>
            </a:fld>
            <a:endParaRPr lang="en-GB" dirty="0"/>
          </a:p>
        </p:txBody>
      </p:sp>
    </p:spTree>
    <p:extLst>
      <p:ext uri="{BB962C8B-B14F-4D97-AF65-F5344CB8AC3E}">
        <p14:creationId xmlns:p14="http://schemas.microsoft.com/office/powerpoint/2010/main" val="2698134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Accommodation by Holiday Trips </a:t>
            </a:r>
            <a:r>
              <a:rPr lang="en-GB" sz="1600" dirty="0"/>
              <a:t>(continued)</a:t>
            </a:r>
          </a:p>
        </p:txBody>
      </p:sp>
      <p:graphicFrame>
        <p:nvGraphicFramePr>
          <p:cNvPr id="34" name="Table 33">
            <a:extLst>
              <a:ext uri="{FF2B5EF4-FFF2-40B4-BE49-F238E27FC236}">
                <a16:creationId xmlns:a16="http://schemas.microsoft.com/office/drawing/2014/main" id="{39375605-EA93-4A0F-BBB8-D3E7793F5D93}"/>
              </a:ext>
            </a:extLst>
          </p:cNvPr>
          <p:cNvGraphicFramePr>
            <a:graphicFrameLocks noGrp="1"/>
          </p:cNvGraphicFramePr>
          <p:nvPr>
            <p:extLst>
              <p:ext uri="{D42A27DB-BD31-4B8C-83A1-F6EECF244321}">
                <p14:modId xmlns:p14="http://schemas.microsoft.com/office/powerpoint/2010/main" val="3258387711"/>
              </p:ext>
            </p:extLst>
          </p:nvPr>
        </p:nvGraphicFramePr>
        <p:xfrm>
          <a:off x="355600" y="1882390"/>
          <a:ext cx="7370763" cy="3678090"/>
        </p:xfrm>
        <a:graphic>
          <a:graphicData uri="http://schemas.openxmlformats.org/drawingml/2006/table">
            <a:tbl>
              <a:tblPr/>
              <a:tblGrid>
                <a:gridCol w="2565314">
                  <a:extLst>
                    <a:ext uri="{9D8B030D-6E8A-4147-A177-3AD203B41FA5}">
                      <a16:colId xmlns:a16="http://schemas.microsoft.com/office/drawing/2014/main" val="20000"/>
                    </a:ext>
                  </a:extLst>
                </a:gridCol>
                <a:gridCol w="1662035">
                  <a:extLst>
                    <a:ext uri="{9D8B030D-6E8A-4147-A177-3AD203B41FA5}">
                      <a16:colId xmlns:a16="http://schemas.microsoft.com/office/drawing/2014/main" val="20002"/>
                    </a:ext>
                  </a:extLst>
                </a:gridCol>
                <a:gridCol w="1571707">
                  <a:extLst>
                    <a:ext uri="{9D8B030D-6E8A-4147-A177-3AD203B41FA5}">
                      <a16:colId xmlns:a16="http://schemas.microsoft.com/office/drawing/2014/main" val="20003"/>
                    </a:ext>
                  </a:extLst>
                </a:gridCol>
                <a:gridCol w="1571707">
                  <a:extLst>
                    <a:ext uri="{9D8B030D-6E8A-4147-A177-3AD203B41FA5}">
                      <a16:colId xmlns:a16="http://schemas.microsoft.com/office/drawing/2014/main" val="20004"/>
                    </a:ext>
                  </a:extLst>
                </a:gridCol>
              </a:tblGrid>
              <a:tr h="230400">
                <a:tc gridSpan="4">
                  <a:txBody>
                    <a:bodyPr/>
                    <a:lstStyle/>
                    <a:p>
                      <a:pPr algn="l" fontAlgn="ctr"/>
                      <a:r>
                        <a:rPr lang="en-GB" sz="900" b="1" i="0" u="none" strike="noStrike" dirty="0">
                          <a:solidFill>
                            <a:schemeClr val="bg1"/>
                          </a:solidFill>
                          <a:effectLst/>
                          <a:latin typeface="Arial" panose="020B0604020202020204" pitchFamily="34" charset="0"/>
                        </a:rPr>
                        <a:t>Table 1.4.13 – Holiday Nights in GB</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0"/>
                  </a:ext>
                </a:extLst>
              </a:tr>
              <a:tr h="180000">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GB" sz="900" b="1" i="0" u="none" strike="noStrike" dirty="0">
                          <a:solidFill>
                            <a:srgbClr val="000000"/>
                          </a:solidFill>
                          <a:effectLst/>
                          <a:latin typeface="Arial" panose="020B0604020202020204" pitchFamily="34" charset="0"/>
                          <a:cs typeface="Arial" panose="020B0604020202020204" pitchFamily="34" charset="0"/>
                        </a:rPr>
                        <a:t>All Holiday Trips (millions)</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a:r>
                        <a:rPr lang="en-GB" sz="900" b="1" dirty="0">
                          <a:solidFill>
                            <a:srgbClr val="000000"/>
                          </a:solidFill>
                          <a:latin typeface="Arial" panose="020B0604020202020204" pitchFamily="34" charset="0"/>
                          <a:cs typeface="Arial" panose="020B0604020202020204" pitchFamily="34" charset="0"/>
                        </a:rPr>
                        <a:t>England</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a:r>
                        <a:rPr lang="en-GB" sz="900" b="1" dirty="0">
                          <a:solidFill>
                            <a:srgbClr val="000000"/>
                          </a:solidFill>
                          <a:latin typeface="Arial" panose="020B0604020202020204" pitchFamily="34" charset="0"/>
                          <a:cs typeface="Arial" panose="020B0604020202020204" pitchFamily="34" charset="0"/>
                        </a:rPr>
                        <a:t>Scotland</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a:r>
                        <a:rPr lang="en-GB" sz="900" b="1" dirty="0">
                          <a:solidFill>
                            <a:srgbClr val="000000"/>
                          </a:solidFill>
                          <a:latin typeface="Arial" panose="020B0604020202020204" pitchFamily="34" charset="0"/>
                          <a:cs typeface="Arial" panose="020B0604020202020204" pitchFamily="34" charset="0"/>
                        </a:rPr>
                        <a:t>Wales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4168556448"/>
                  </a:ext>
                </a:extLst>
              </a:tr>
              <a:tr h="180000">
                <a:tc>
                  <a:txBody>
                    <a:bodyPr/>
                    <a:lstStyle/>
                    <a:p>
                      <a:pPr algn="l" fontAlgn="ctr"/>
                      <a:r>
                        <a:rPr lang="en-GB" sz="900" b="1" i="0" u="none" strike="noStrike" dirty="0">
                          <a:solidFill>
                            <a:srgbClr val="000000"/>
                          </a:solidFill>
                          <a:effectLst/>
                          <a:latin typeface="Arial" panose="020B0604020202020204" pitchFamily="34" charset="0"/>
                          <a:cs typeface="Arial" panose="020B0604020202020204" pitchFamily="34" charset="0"/>
                        </a:rPr>
                        <a:t>Accommodation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GB" sz="900" b="1" i="0" u="none" strike="noStrike" dirty="0">
                          <a:solidFill>
                            <a:srgbClr val="000000"/>
                          </a:solidFill>
                          <a:effectLst/>
                          <a:latin typeface="Arial" panose="020B0604020202020204" pitchFamily="34" charset="0"/>
                          <a:cs typeface="Arial" panose="020B0604020202020204" pitchFamily="34" charset="0"/>
                        </a:rPr>
                        <a:t>% share</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GB" sz="900" b="1" i="0" u="none" strike="noStrike" dirty="0">
                          <a:solidFill>
                            <a:srgbClr val="000000"/>
                          </a:solidFill>
                          <a:effectLst/>
                          <a:latin typeface="Arial" panose="020B0604020202020204" pitchFamily="34" charset="0"/>
                          <a:cs typeface="Arial" panose="020B0604020202020204" pitchFamily="34" charset="0"/>
                        </a:rPr>
                        <a:t>% share</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GB" sz="900" b="1" i="0" u="none" strike="noStrike" dirty="0">
                          <a:solidFill>
                            <a:srgbClr val="000000"/>
                          </a:solidFill>
                          <a:effectLst/>
                          <a:latin typeface="Arial" panose="020B0604020202020204" pitchFamily="34" charset="0"/>
                          <a:cs typeface="Arial" panose="020B0604020202020204" pitchFamily="34" charset="0"/>
                        </a:rPr>
                        <a:t>% share</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172514244"/>
                  </a:ext>
                </a:extLst>
              </a:tr>
              <a:tr h="180000">
                <a:tc>
                  <a:txBody>
                    <a:bodyPr/>
                    <a:lstStyle/>
                    <a:p>
                      <a:pPr algn="l" fontAlgn="ctr"/>
                      <a:r>
                        <a:rPr lang="en-GB" sz="900" b="1" i="0" u="none" strike="noStrike" dirty="0">
                          <a:solidFill>
                            <a:srgbClr val="000000"/>
                          </a:solidFill>
                          <a:effectLst/>
                          <a:latin typeface="Arial" panose="020B0604020202020204" pitchFamily="34" charset="0"/>
                          <a:cs typeface="Arial" panose="020B0604020202020204" pitchFamily="34" charset="0"/>
                        </a:rPr>
                        <a:t>Total</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b"/>
                      <a:r>
                        <a:rPr lang="en-GB" sz="900" b="1" i="0" u="none" strike="noStrike" dirty="0">
                          <a:solidFill>
                            <a:srgbClr val="000000"/>
                          </a:solidFill>
                          <a:effectLst/>
                          <a:latin typeface="Arial" panose="020B0604020202020204" pitchFamily="34" charset="0"/>
                          <a:cs typeface="Arial" panose="020B0604020202020204" pitchFamily="34" charset="0"/>
                        </a:rPr>
                        <a:t>100%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b"/>
                      <a:r>
                        <a:rPr lang="en-GB" sz="900" b="1" i="0" u="none" strike="noStrike" dirty="0">
                          <a:solidFill>
                            <a:srgbClr val="000000"/>
                          </a:solidFill>
                          <a:effectLst/>
                          <a:latin typeface="Arial" panose="020B0604020202020204" pitchFamily="34" charset="0"/>
                          <a:cs typeface="Arial" panose="020B0604020202020204" pitchFamily="34" charset="0"/>
                        </a:rPr>
                        <a:t>100%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b"/>
                      <a:r>
                        <a:rPr lang="en-GB" sz="900" b="1" i="0" u="none" strike="noStrike" dirty="0">
                          <a:solidFill>
                            <a:srgbClr val="000000"/>
                          </a:solidFill>
                          <a:effectLst/>
                          <a:latin typeface="Arial" panose="020B0604020202020204" pitchFamily="34" charset="0"/>
                          <a:cs typeface="Arial" panose="020B0604020202020204" pitchFamily="34" charset="0"/>
                        </a:rPr>
                        <a:t>100%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483293552"/>
                  </a:ext>
                </a:extLst>
              </a:tr>
              <a:tr h="180000">
                <a:tc>
                  <a:txBody>
                    <a:bodyPr/>
                    <a:lstStyle/>
                    <a:p>
                      <a:pPr algn="l" fontAlgn="ctr"/>
                      <a:r>
                        <a:rPr lang="en-GB" sz="900" b="0" i="0" u="none" strike="noStrike" dirty="0">
                          <a:solidFill>
                            <a:srgbClr val="000000"/>
                          </a:solidFill>
                          <a:effectLst/>
                          <a:latin typeface="Arial" panose="020B0604020202020204" pitchFamily="34" charset="0"/>
                        </a:rPr>
                        <a:t>Commercial accommodation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83.5%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85.7%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87.5%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3"/>
                  </a:ext>
                </a:extLst>
              </a:tr>
              <a:tr h="180000">
                <a:tc>
                  <a:txBody>
                    <a:bodyPr/>
                    <a:lstStyle/>
                    <a:p>
                      <a:pPr algn="l" fontAlgn="ctr"/>
                      <a:r>
                        <a:rPr lang="en-GB" sz="900" b="0" i="0" u="none" strike="noStrike" dirty="0">
                          <a:solidFill>
                            <a:srgbClr val="000000"/>
                          </a:solidFill>
                          <a:effectLst/>
                          <a:latin typeface="Arial" panose="020B0604020202020204" pitchFamily="34" charset="0"/>
                        </a:rPr>
                        <a:t>Commercial serviced accommodation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36.1%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38.3%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26.4%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3236317686"/>
                  </a:ext>
                </a:extLst>
              </a:tr>
              <a:tr h="180000">
                <a:tc>
                  <a:txBody>
                    <a:bodyPr/>
                    <a:lstStyle/>
                    <a:p>
                      <a:pPr algn="l" fontAlgn="ctr"/>
                      <a:r>
                        <a:rPr lang="en-GB" sz="900" b="0" i="0" u="none" strike="noStrike" dirty="0">
                          <a:solidFill>
                            <a:srgbClr val="000000"/>
                          </a:solidFill>
                          <a:effectLst/>
                          <a:latin typeface="Arial" panose="020B0604020202020204" pitchFamily="34" charset="0"/>
                        </a:rPr>
                        <a:t>Hotel/motel</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27.2%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29.0%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16.7%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155212900"/>
                  </a:ext>
                </a:extLst>
              </a:tr>
              <a:tr h="180000">
                <a:tc>
                  <a:txBody>
                    <a:bodyPr/>
                    <a:lstStyle/>
                    <a:p>
                      <a:pPr algn="l" fontAlgn="ctr"/>
                      <a:r>
                        <a:rPr lang="en-GB" sz="900" b="0" i="0" u="none" strike="noStrike" dirty="0">
                          <a:solidFill>
                            <a:srgbClr val="000000"/>
                          </a:solidFill>
                          <a:effectLst/>
                          <a:latin typeface="Arial" panose="020B0604020202020204" pitchFamily="34" charset="0"/>
                        </a:rPr>
                        <a:t>Guest house/B&amp;B</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5.6%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7.2%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7.1%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839271961"/>
                  </a:ext>
                </a:extLst>
              </a:tr>
              <a:tr h="180000">
                <a:tc>
                  <a:txBody>
                    <a:bodyPr/>
                    <a:lstStyle/>
                    <a:p>
                      <a:pPr algn="l" fontAlgn="ctr"/>
                      <a:r>
                        <a:rPr lang="en-GB" sz="900" b="0" i="0" u="none" strike="noStrike" dirty="0">
                          <a:solidFill>
                            <a:srgbClr val="000000"/>
                          </a:solidFill>
                          <a:effectLst/>
                          <a:latin typeface="Arial" panose="020B0604020202020204" pitchFamily="34" charset="0"/>
                        </a:rPr>
                        <a:t>Self-catering (incl caravan and camping)</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49.5%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46.4%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62.2%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777745358"/>
                  </a:ext>
                </a:extLst>
              </a:tr>
              <a:tr h="180000">
                <a:tc>
                  <a:txBody>
                    <a:bodyPr/>
                    <a:lstStyle/>
                    <a:p>
                      <a:pPr algn="l" fontAlgn="ctr"/>
                      <a:r>
                        <a:rPr lang="en-GB" sz="900" b="0" i="0" u="none" strike="noStrike" dirty="0">
                          <a:solidFill>
                            <a:srgbClr val="000000"/>
                          </a:solidFill>
                          <a:effectLst/>
                          <a:latin typeface="Arial" panose="020B0604020202020204" pitchFamily="34" charset="0"/>
                        </a:rPr>
                        <a:t>Self-catering (excl caravan and camping)</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22.1%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21.0%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27.0%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515463330"/>
                  </a:ext>
                </a:extLst>
              </a:tr>
              <a:tr h="180000">
                <a:tc>
                  <a:txBody>
                    <a:bodyPr/>
                    <a:lstStyle/>
                    <a:p>
                      <a:pPr algn="l" fontAlgn="ctr"/>
                      <a:r>
                        <a:rPr lang="en-GB" sz="900" b="0" i="0" u="none" strike="noStrike" dirty="0">
                          <a:solidFill>
                            <a:srgbClr val="000000"/>
                          </a:solidFill>
                          <a:effectLst/>
                          <a:latin typeface="Arial" panose="020B0604020202020204" pitchFamily="34" charset="0"/>
                        </a:rPr>
                        <a:t>Caravan or camping</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27.1%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25.1%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34.9%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207369111"/>
                  </a:ext>
                </a:extLst>
              </a:tr>
              <a:tr h="180000">
                <a:tc>
                  <a:txBody>
                    <a:bodyPr/>
                    <a:lstStyle/>
                    <a:p>
                      <a:pPr algn="l" fontAlgn="ctr"/>
                      <a:r>
                        <a:rPr lang="en-GB" sz="900" b="0" i="0" u="none" strike="noStrike" dirty="0">
                          <a:solidFill>
                            <a:srgbClr val="000000"/>
                          </a:solidFill>
                          <a:effectLst/>
                          <a:latin typeface="Arial" panose="020B0604020202020204" pitchFamily="34" charset="0"/>
                        </a:rPr>
                        <a:t>Touring caravan (towed)\campervan\motorhome</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8.8%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12.4%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8.3%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3769459990"/>
                  </a:ext>
                </a:extLst>
              </a:tr>
              <a:tr h="180000">
                <a:tc>
                  <a:txBody>
                    <a:bodyPr/>
                    <a:lstStyle/>
                    <a:p>
                      <a:pPr algn="l" fontAlgn="ctr"/>
                      <a:r>
                        <a:rPr lang="en-GB" sz="900" b="0" i="0" u="none" strike="noStrike" dirty="0">
                          <a:solidFill>
                            <a:srgbClr val="000000"/>
                          </a:solidFill>
                          <a:effectLst/>
                          <a:latin typeface="Arial" panose="020B0604020202020204" pitchFamily="34" charset="0"/>
                        </a:rPr>
                        <a:t>Static caravan – not owned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8.2%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3.9%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11.9%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798930602"/>
                  </a:ext>
                </a:extLst>
              </a:tr>
              <a:tr h="180000">
                <a:tc>
                  <a:txBody>
                    <a:bodyPr/>
                    <a:lstStyle/>
                    <a:p>
                      <a:pPr algn="l" fontAlgn="ctr"/>
                      <a:r>
                        <a:rPr lang="en-GB" sz="900" b="0" i="0" u="none" strike="noStrike" dirty="0">
                          <a:solidFill>
                            <a:srgbClr val="000000"/>
                          </a:solidFill>
                          <a:effectLst/>
                          <a:latin typeface="Arial" panose="020B0604020202020204" pitchFamily="34" charset="0"/>
                        </a:rPr>
                        <a:t>Static caravan – owned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3.9%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4.1%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8.5%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2405389511"/>
                  </a:ext>
                </a:extLst>
              </a:tr>
              <a:tr h="180000">
                <a:tc>
                  <a:txBody>
                    <a:bodyPr/>
                    <a:lstStyle/>
                    <a:p>
                      <a:pPr algn="l" fontAlgn="ctr"/>
                      <a:r>
                        <a:rPr lang="en-GB" sz="900" b="0" i="0" u="none" strike="noStrike" dirty="0">
                          <a:solidFill>
                            <a:srgbClr val="000000"/>
                          </a:solidFill>
                          <a:effectLst/>
                          <a:latin typeface="Arial" panose="020B0604020202020204" pitchFamily="34" charset="0"/>
                        </a:rPr>
                        <a:t>Tent</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5.8%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4.5%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6.0%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327461252"/>
                  </a:ext>
                </a:extLst>
              </a:tr>
              <a:tr h="180000">
                <a:tc>
                  <a:txBody>
                    <a:bodyPr/>
                    <a:lstStyle/>
                    <a:p>
                      <a:pPr algn="l" fontAlgn="ctr"/>
                      <a:r>
                        <a:rPr lang="en-GB" sz="900" b="0" i="0" u="none" strike="noStrike" dirty="0">
                          <a:solidFill>
                            <a:srgbClr val="000000"/>
                          </a:solidFill>
                          <a:effectLst/>
                          <a:latin typeface="Arial" panose="020B0604020202020204" pitchFamily="34" charset="0"/>
                        </a:rPr>
                        <a:t>Glamping/alternative accommodation e.g. yurt, tipi, ecopod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0.8%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0.2%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0.3%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4"/>
                  </a:ext>
                </a:extLst>
              </a:tr>
              <a:tr h="180000">
                <a:tc>
                  <a:txBody>
                    <a:bodyPr/>
                    <a:lstStyle/>
                    <a:p>
                      <a:pPr algn="l" fontAlgn="ctr"/>
                      <a:r>
                        <a:rPr lang="en-GB" sz="900" b="0" i="0" u="none" strike="noStrike" dirty="0">
                          <a:solidFill>
                            <a:srgbClr val="000000"/>
                          </a:solidFill>
                          <a:effectLst/>
                          <a:latin typeface="Arial" panose="020B0604020202020204" pitchFamily="34" charset="0"/>
                        </a:rPr>
                        <a:t>Hostel</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0.6%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0.6%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0.4%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5"/>
                  </a:ext>
                </a:extLst>
              </a:tr>
              <a:tr h="180000">
                <a:tc>
                  <a:txBody>
                    <a:bodyPr/>
                    <a:lstStyle/>
                    <a:p>
                      <a:pPr algn="l" fontAlgn="ctr"/>
                      <a:r>
                        <a:rPr lang="en-GB" sz="900" b="0" i="0" u="none" strike="noStrike" dirty="0">
                          <a:solidFill>
                            <a:srgbClr val="000000"/>
                          </a:solidFill>
                          <a:effectLst/>
                          <a:latin typeface="Arial" panose="020B0604020202020204" pitchFamily="34" charset="0"/>
                        </a:rPr>
                        <a:t>Airbnb/Someone else's home</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1.7%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6"/>
                  </a:ext>
                </a:extLst>
              </a:tr>
              <a:tr h="180000">
                <a:tc>
                  <a:txBody>
                    <a:bodyPr/>
                    <a:lstStyle/>
                    <a:p>
                      <a:pPr algn="l" fontAlgn="ctr"/>
                      <a:r>
                        <a:rPr lang="en-GB" sz="900" b="0" i="0" u="none" strike="noStrike" dirty="0">
                          <a:solidFill>
                            <a:srgbClr val="000000"/>
                          </a:solidFill>
                          <a:effectLst/>
                          <a:latin typeface="Arial" panose="020B0604020202020204" pitchFamily="34" charset="0"/>
                        </a:rPr>
                        <a:t>Friend's home, Relative's home, Own second home\timeshare</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11.5%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8.6%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26" name="Content Placeholder 25"/>
          <p:cNvSpPr txBox="1">
            <a:spLocks/>
          </p:cNvSpPr>
          <p:nvPr/>
        </p:nvSpPr>
        <p:spPr>
          <a:xfrm>
            <a:off x="8238654" y="1888824"/>
            <a:ext cx="3597274" cy="381952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t>GB holiday nights examined by accommodation type for England, Scotland and Wales.</a:t>
            </a:r>
          </a:p>
          <a:p>
            <a:r>
              <a:rPr lang="en-GB" sz="1050" b="1" dirty="0"/>
              <a:t>In England, 27% of holiday bednights were spent in hotels or motels, the same as spent camping or in a caravan, with other self-catering accommodation taking 22%, resulting in all self-catering making up half of all holiday bednights.</a:t>
            </a:r>
          </a:p>
          <a:p>
            <a:r>
              <a:rPr lang="en-GB" sz="1050" b="1" dirty="0"/>
              <a:t>In Scotland 29% of holiday bednights were spent in hotels or motels, with camping or caravans accounting for 25% and other self-catering adding a further 21%, to give total self-catering a 46% share of holiday bednights.</a:t>
            </a:r>
            <a:endParaRPr lang="en-US" sz="1050" b="1" dirty="0"/>
          </a:p>
          <a:p>
            <a:r>
              <a:rPr lang="en-GB" sz="1050" b="1" dirty="0"/>
              <a:t>In Wales 35% of holiday bednights were spent camping or in caravans, while other types of self-catering added made a further 27</a:t>
            </a:r>
            <a:r>
              <a:rPr lang="en-US" sz="1050" b="1" dirty="0"/>
              <a:t>%, so all self-catering accommodation accounted for 62% of Welsh holiday bednights, while hotels or motels were 17%.</a:t>
            </a:r>
          </a:p>
        </p:txBody>
      </p:sp>
      <p:sp>
        <p:nvSpPr>
          <p:cNvPr id="32" name="Freeform 18">
            <a:hlinkClick r:id="rId3" action="ppaction://hlinksldjump"/>
            <a:extLst>
              <a:ext uri="{FF2B5EF4-FFF2-40B4-BE49-F238E27FC236}">
                <a16:creationId xmlns:a16="http://schemas.microsoft.com/office/drawing/2014/main" id="{4A2A0A22-D720-453F-96C8-4BCACF32D073}"/>
              </a:ext>
            </a:extLst>
          </p:cNvPr>
          <p:cNvSpPr>
            <a:spLocks noEditPoints="1"/>
          </p:cNvSpPr>
          <p:nvPr/>
        </p:nvSpPr>
        <p:spPr bwMode="auto">
          <a:xfrm>
            <a:off x="5998233"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5"/>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cxnSp>
        <p:nvCxnSpPr>
          <p:cNvPr id="12" name="Straight Connector 11">
            <a:extLst>
              <a:ext uri="{FF2B5EF4-FFF2-40B4-BE49-F238E27FC236}">
                <a16:creationId xmlns:a16="http://schemas.microsoft.com/office/drawing/2014/main" id="{36F688C8-1998-469A-AC29-D7C9C55155CA}"/>
              </a:ext>
            </a:extLst>
          </p:cNvPr>
          <p:cNvCxnSpPr>
            <a:cxnSpLocks/>
          </p:cNvCxnSpPr>
          <p:nvPr/>
        </p:nvCxnSpPr>
        <p:spPr>
          <a:xfrm>
            <a:off x="8035455" y="1881731"/>
            <a:ext cx="0" cy="3923757"/>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13" name="Action Button: Information 16">
            <a:hlinkClick r:id="rId4" action="ppaction://hlinksldjump" highlightClick="1"/>
            <a:extLst>
              <a:ext uri="{FF2B5EF4-FFF2-40B4-BE49-F238E27FC236}">
                <a16:creationId xmlns:a16="http://schemas.microsoft.com/office/drawing/2014/main" id="{71CAD28F-0EED-4EB2-8C8F-13786410DDB1}"/>
              </a:ext>
            </a:extLst>
          </p:cNvPr>
          <p:cNvSpPr/>
          <p:nvPr/>
        </p:nvSpPr>
        <p:spPr bwMode="ltGray">
          <a:xfrm>
            <a:off x="7778691" y="1888824"/>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2" name="Slide Number Placeholder 1">
            <a:extLst>
              <a:ext uri="{FF2B5EF4-FFF2-40B4-BE49-F238E27FC236}">
                <a16:creationId xmlns:a16="http://schemas.microsoft.com/office/drawing/2014/main" id="{19B287E5-97DE-4582-BA61-DB563B6E45AC}"/>
              </a:ext>
            </a:extLst>
          </p:cNvPr>
          <p:cNvSpPr>
            <a:spLocks noGrp="1"/>
          </p:cNvSpPr>
          <p:nvPr>
            <p:ph type="sldNum" sz="quarter" idx="4"/>
          </p:nvPr>
        </p:nvSpPr>
        <p:spPr/>
        <p:txBody>
          <a:bodyPr/>
          <a:lstStyle/>
          <a:p>
            <a:fld id="{4034BEE3-566C-4068-A777-C3A4762E861B}" type="slidenum">
              <a:rPr lang="en-GB" smtClean="0"/>
              <a:pPr/>
              <a:t>50</a:t>
            </a:fld>
            <a:endParaRPr lang="en-GB" dirty="0"/>
          </a:p>
        </p:txBody>
      </p:sp>
    </p:spTree>
    <p:extLst>
      <p:ext uri="{BB962C8B-B14F-4D97-AF65-F5344CB8AC3E}">
        <p14:creationId xmlns:p14="http://schemas.microsoft.com/office/powerpoint/2010/main" val="37971533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Accommodation by Holiday Trips </a:t>
            </a:r>
            <a:r>
              <a:rPr lang="en-GB" sz="1600" dirty="0"/>
              <a:t>(continued)</a:t>
            </a:r>
          </a:p>
        </p:txBody>
      </p:sp>
      <p:graphicFrame>
        <p:nvGraphicFramePr>
          <p:cNvPr id="34" name="Table 33">
            <a:extLst>
              <a:ext uri="{FF2B5EF4-FFF2-40B4-BE49-F238E27FC236}">
                <a16:creationId xmlns:a16="http://schemas.microsoft.com/office/drawing/2014/main" id="{39375605-EA93-4A0F-BBB8-D3E7793F5D93}"/>
              </a:ext>
            </a:extLst>
          </p:cNvPr>
          <p:cNvGraphicFramePr>
            <a:graphicFrameLocks noGrp="1"/>
          </p:cNvGraphicFramePr>
          <p:nvPr>
            <p:extLst>
              <p:ext uri="{D42A27DB-BD31-4B8C-83A1-F6EECF244321}">
                <p14:modId xmlns:p14="http://schemas.microsoft.com/office/powerpoint/2010/main" val="4261053088"/>
              </p:ext>
            </p:extLst>
          </p:nvPr>
        </p:nvGraphicFramePr>
        <p:xfrm>
          <a:off x="351653" y="1887344"/>
          <a:ext cx="7356475" cy="3678090"/>
        </p:xfrm>
        <a:graphic>
          <a:graphicData uri="http://schemas.openxmlformats.org/drawingml/2006/table">
            <a:tbl>
              <a:tblPr/>
              <a:tblGrid>
                <a:gridCol w="2560342">
                  <a:extLst>
                    <a:ext uri="{9D8B030D-6E8A-4147-A177-3AD203B41FA5}">
                      <a16:colId xmlns:a16="http://schemas.microsoft.com/office/drawing/2014/main" val="20000"/>
                    </a:ext>
                  </a:extLst>
                </a:gridCol>
                <a:gridCol w="1658813">
                  <a:extLst>
                    <a:ext uri="{9D8B030D-6E8A-4147-A177-3AD203B41FA5}">
                      <a16:colId xmlns:a16="http://schemas.microsoft.com/office/drawing/2014/main" val="20002"/>
                    </a:ext>
                  </a:extLst>
                </a:gridCol>
                <a:gridCol w="1568660">
                  <a:extLst>
                    <a:ext uri="{9D8B030D-6E8A-4147-A177-3AD203B41FA5}">
                      <a16:colId xmlns:a16="http://schemas.microsoft.com/office/drawing/2014/main" val="20003"/>
                    </a:ext>
                  </a:extLst>
                </a:gridCol>
                <a:gridCol w="1568660">
                  <a:extLst>
                    <a:ext uri="{9D8B030D-6E8A-4147-A177-3AD203B41FA5}">
                      <a16:colId xmlns:a16="http://schemas.microsoft.com/office/drawing/2014/main" val="20004"/>
                    </a:ext>
                  </a:extLst>
                </a:gridCol>
              </a:tblGrid>
              <a:tr h="230400">
                <a:tc gridSpan="4">
                  <a:txBody>
                    <a:bodyPr/>
                    <a:lstStyle/>
                    <a:p>
                      <a:pPr algn="l" fontAlgn="ctr"/>
                      <a:r>
                        <a:rPr lang="en-GB" sz="900" b="1" i="0" u="none" strike="noStrike" dirty="0">
                          <a:solidFill>
                            <a:srgbClr val="FFFFFF"/>
                          </a:solidFill>
                          <a:effectLst/>
                          <a:latin typeface="Arial" panose="020B0604020202020204" pitchFamily="34" charset="0"/>
                        </a:rPr>
                        <a:t>Table 1.4.14 – Holiday Spend in GB</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0"/>
                  </a:ext>
                </a:extLst>
              </a:tr>
              <a:tr h="180000">
                <a:tc gridSpan="4">
                  <a:txBody>
                    <a:bodyPr/>
                    <a:lstStyle/>
                    <a:p>
                      <a:pPr algn="l" fontAlgn="ctr"/>
                      <a:r>
                        <a:rPr lang="en-GB" sz="900" b="1" i="0" u="none" strike="noStrike" dirty="0">
                          <a:solidFill>
                            <a:srgbClr val="000000"/>
                          </a:solidFill>
                          <a:effectLst/>
                          <a:latin typeface="Arial" panose="020B0604020202020204" pitchFamily="34" charset="0"/>
                        </a:rPr>
                        <a:t>All Holiday Trips (£millions)</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1"/>
                  </a:ext>
                </a:extLst>
              </a:tr>
              <a:tr h="180000">
                <a:tc>
                  <a:txBody>
                    <a:bodyPr/>
                    <a:lstStyle/>
                    <a:p>
                      <a:pPr algn="l" fontAlgn="ctr"/>
                      <a:r>
                        <a:rPr lang="en-GB" sz="900" b="1" i="0" u="none" strike="noStrike" dirty="0">
                          <a:solidFill>
                            <a:srgbClr val="000000"/>
                          </a:solidFill>
                          <a:effectLst/>
                          <a:latin typeface="Arial" panose="020B0604020202020204" pitchFamily="34" charset="0"/>
                        </a:rPr>
                        <a:t>Accommodation</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1000" b="1" i="0" u="none" strike="noStrike" dirty="0">
                          <a:solidFill>
                            <a:srgbClr val="000000"/>
                          </a:solidFill>
                          <a:effectLst/>
                          <a:latin typeface="Arial" panose="020B0604020202020204" pitchFamily="34" charset="0"/>
                        </a:rPr>
                        <a:t>England</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1000" b="1" i="0" u="none" strike="noStrike" dirty="0">
                          <a:solidFill>
                            <a:srgbClr val="000000"/>
                          </a:solidFill>
                          <a:effectLst/>
                          <a:latin typeface="Arial" panose="020B0604020202020204" pitchFamily="34" charset="0"/>
                        </a:rPr>
                        <a:t>Scotland</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1000" b="1" i="0" u="none" strike="noStrike" dirty="0">
                          <a:solidFill>
                            <a:srgbClr val="000000"/>
                          </a:solidFill>
                          <a:effectLst/>
                          <a:latin typeface="Arial" panose="020B0604020202020204" pitchFamily="34" charset="0"/>
                        </a:rPr>
                        <a:t>Wales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02"/>
                  </a:ext>
                </a:extLst>
              </a:tr>
              <a:tr h="180000">
                <a:tc>
                  <a:txBody>
                    <a:bodyPr/>
                    <a:lstStyle/>
                    <a:p>
                      <a:pPr algn="l" fontAlgn="ctr"/>
                      <a:r>
                        <a:rPr lang="en-GB" sz="1000" b="1" i="0" u="none" strike="noStrike" dirty="0">
                          <a:solidFill>
                            <a:srgbClr val="000000"/>
                          </a:solidFill>
                          <a:effectLst/>
                          <a:latin typeface="Arial" panose="020B0604020202020204" pitchFamily="34" charset="0"/>
                        </a:rPr>
                        <a:t>Total</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1" i="0" u="none" strike="noStrike" kern="1200" dirty="0">
                          <a:solidFill>
                            <a:srgbClr val="000000"/>
                          </a:solidFill>
                          <a:effectLst/>
                          <a:latin typeface="Arial" panose="020B0604020202020204" pitchFamily="34" charset="0"/>
                          <a:ea typeface="+mn-ea"/>
                          <a:cs typeface="+mn-cs"/>
                        </a:rPr>
                        <a:t>£10,982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1" i="0" u="none" strike="noStrike" kern="1200" dirty="0">
                          <a:solidFill>
                            <a:srgbClr val="000000"/>
                          </a:solidFill>
                          <a:effectLst/>
                          <a:latin typeface="Arial" panose="020B0604020202020204" pitchFamily="34" charset="0"/>
                          <a:ea typeface="+mn-ea"/>
                          <a:cs typeface="+mn-cs"/>
                        </a:rPr>
                        <a:t>£2,062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1" i="0" u="none" strike="noStrike" kern="1200" dirty="0">
                          <a:solidFill>
                            <a:srgbClr val="000000"/>
                          </a:solidFill>
                          <a:effectLst/>
                          <a:latin typeface="Arial" panose="020B0604020202020204" pitchFamily="34" charset="0"/>
                          <a:ea typeface="+mn-ea"/>
                          <a:cs typeface="+mn-cs"/>
                        </a:rPr>
                        <a:t>£1,439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65635035"/>
                  </a:ext>
                </a:extLst>
              </a:tr>
              <a:tr h="180000">
                <a:tc>
                  <a:txBody>
                    <a:bodyPr/>
                    <a:lstStyle/>
                    <a:p>
                      <a:pPr algn="l" fontAlgn="ctr"/>
                      <a:r>
                        <a:rPr lang="en-GB" sz="900" b="0" i="0" u="none" strike="noStrike" dirty="0">
                          <a:solidFill>
                            <a:srgbClr val="000000"/>
                          </a:solidFill>
                          <a:effectLst/>
                          <a:latin typeface="Arial" panose="020B0604020202020204" pitchFamily="34" charset="0"/>
                        </a:rPr>
                        <a:t>Commercial accommodation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£9,927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£1,913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£1,347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3"/>
                  </a:ext>
                </a:extLst>
              </a:tr>
              <a:tr h="180000">
                <a:tc>
                  <a:txBody>
                    <a:bodyPr/>
                    <a:lstStyle/>
                    <a:p>
                      <a:pPr algn="l" fontAlgn="ctr"/>
                      <a:r>
                        <a:rPr lang="en-GB" sz="900" b="0" i="0" u="none" strike="noStrike" dirty="0">
                          <a:solidFill>
                            <a:srgbClr val="000000"/>
                          </a:solidFill>
                          <a:effectLst/>
                          <a:latin typeface="Arial" panose="020B0604020202020204" pitchFamily="34" charset="0"/>
                        </a:rPr>
                        <a:t>Commercial serviced accommodation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£6,038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£1,165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£644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236317686"/>
                  </a:ext>
                </a:extLst>
              </a:tr>
              <a:tr h="180000">
                <a:tc>
                  <a:txBody>
                    <a:bodyPr/>
                    <a:lstStyle/>
                    <a:p>
                      <a:pPr algn="l" fontAlgn="ctr"/>
                      <a:r>
                        <a:rPr lang="en-GB" sz="900" b="0" i="0" u="none" strike="noStrike" dirty="0">
                          <a:solidFill>
                            <a:srgbClr val="000000"/>
                          </a:solidFill>
                          <a:effectLst/>
                          <a:latin typeface="Arial" panose="020B0604020202020204" pitchFamily="34" charset="0"/>
                        </a:rPr>
                        <a:t>Hotel/motel</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£4,801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£898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£428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155212900"/>
                  </a:ext>
                </a:extLst>
              </a:tr>
              <a:tr h="180000">
                <a:tc>
                  <a:txBody>
                    <a:bodyPr/>
                    <a:lstStyle/>
                    <a:p>
                      <a:pPr algn="l" fontAlgn="ctr"/>
                      <a:r>
                        <a:rPr lang="en-GB" sz="900" b="0" i="0" u="none" strike="noStrike" dirty="0">
                          <a:solidFill>
                            <a:srgbClr val="000000"/>
                          </a:solidFill>
                          <a:effectLst/>
                          <a:latin typeface="Arial" panose="020B0604020202020204" pitchFamily="34" charset="0"/>
                        </a:rPr>
                        <a:t>Guest house/B&amp;B</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£878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£202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£157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839271961"/>
                  </a:ext>
                </a:extLst>
              </a:tr>
              <a:tr h="180000">
                <a:tc>
                  <a:txBody>
                    <a:bodyPr/>
                    <a:lstStyle/>
                    <a:p>
                      <a:pPr algn="l" fontAlgn="ctr"/>
                      <a:r>
                        <a:rPr lang="en-GB" sz="900" b="0" i="0" u="none" strike="noStrike" dirty="0">
                          <a:solidFill>
                            <a:srgbClr val="000000"/>
                          </a:solidFill>
                          <a:effectLst/>
                          <a:latin typeface="Arial" panose="020B0604020202020204" pitchFamily="34" charset="0"/>
                        </a:rPr>
                        <a:t>Self-catering (incl caravan and camping)</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£4,045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£701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£705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777745358"/>
                  </a:ext>
                </a:extLst>
              </a:tr>
              <a:tr h="180000">
                <a:tc>
                  <a:txBody>
                    <a:bodyPr/>
                    <a:lstStyle/>
                    <a:p>
                      <a:pPr algn="l" fontAlgn="ctr"/>
                      <a:r>
                        <a:rPr lang="en-GB" sz="900" b="0" i="0" u="none" strike="noStrike" dirty="0">
                          <a:solidFill>
                            <a:srgbClr val="000000"/>
                          </a:solidFill>
                          <a:effectLst/>
                          <a:latin typeface="Arial" panose="020B0604020202020204" pitchFamily="34" charset="0"/>
                        </a:rPr>
                        <a:t>Self-catering (excl caravan and camping)</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£2,402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£434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£376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515463330"/>
                  </a:ext>
                </a:extLst>
              </a:tr>
              <a:tr h="180000">
                <a:tc>
                  <a:txBody>
                    <a:bodyPr/>
                    <a:lstStyle/>
                    <a:p>
                      <a:pPr algn="l" fontAlgn="ctr"/>
                      <a:r>
                        <a:rPr lang="en-GB" sz="900" b="0" i="0" u="none" strike="noStrike" dirty="0">
                          <a:solidFill>
                            <a:srgbClr val="000000"/>
                          </a:solidFill>
                          <a:effectLst/>
                          <a:latin typeface="Arial" panose="020B0604020202020204" pitchFamily="34" charset="0"/>
                        </a:rPr>
                        <a:t>Caravan or camping</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£1,612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£263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£326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2207369111"/>
                  </a:ext>
                </a:extLst>
              </a:tr>
              <a:tr h="180000">
                <a:tc>
                  <a:txBody>
                    <a:bodyPr/>
                    <a:lstStyle/>
                    <a:p>
                      <a:pPr algn="l" fontAlgn="ctr"/>
                      <a:r>
                        <a:rPr lang="en-GB" sz="900" b="0" i="0" u="none" strike="noStrike" dirty="0">
                          <a:solidFill>
                            <a:srgbClr val="000000"/>
                          </a:solidFill>
                          <a:effectLst/>
                          <a:latin typeface="Arial" panose="020B0604020202020204" pitchFamily="34" charset="0"/>
                        </a:rPr>
                        <a:t>Touring caravan (towed)\campervan\motorhome</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£425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£137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£63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769459990"/>
                  </a:ext>
                </a:extLst>
              </a:tr>
              <a:tr h="180000">
                <a:tc>
                  <a:txBody>
                    <a:bodyPr/>
                    <a:lstStyle/>
                    <a:p>
                      <a:pPr algn="l" fontAlgn="ctr"/>
                      <a:r>
                        <a:rPr lang="en-GB" sz="900" b="0" i="0" u="none" strike="noStrike" dirty="0">
                          <a:solidFill>
                            <a:srgbClr val="000000"/>
                          </a:solidFill>
                          <a:effectLst/>
                          <a:latin typeface="Arial" panose="020B0604020202020204" pitchFamily="34" charset="0"/>
                        </a:rPr>
                        <a:t>Static caravan – not owned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£648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£38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£156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798930602"/>
                  </a:ext>
                </a:extLst>
              </a:tr>
              <a:tr h="180000">
                <a:tc>
                  <a:txBody>
                    <a:bodyPr/>
                    <a:lstStyle/>
                    <a:p>
                      <a:pPr algn="l" fontAlgn="ctr"/>
                      <a:r>
                        <a:rPr lang="en-GB" sz="900" b="0" i="0" u="none" strike="noStrike" dirty="0">
                          <a:solidFill>
                            <a:srgbClr val="000000"/>
                          </a:solidFill>
                          <a:effectLst/>
                          <a:latin typeface="Arial" panose="020B0604020202020204" pitchFamily="34" charset="0"/>
                        </a:rPr>
                        <a:t>Static caravan – owned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£174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£50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405389511"/>
                  </a:ext>
                </a:extLst>
              </a:tr>
              <a:tr h="180000">
                <a:tc>
                  <a:txBody>
                    <a:bodyPr/>
                    <a:lstStyle/>
                    <a:p>
                      <a:pPr algn="l" fontAlgn="ctr"/>
                      <a:r>
                        <a:rPr lang="en-GB" sz="900" b="0" i="0" u="none" strike="noStrike" dirty="0">
                          <a:solidFill>
                            <a:srgbClr val="000000"/>
                          </a:solidFill>
                          <a:effectLst/>
                          <a:latin typeface="Arial" panose="020B0604020202020204" pitchFamily="34" charset="0"/>
                        </a:rPr>
                        <a:t>Tent</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£337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£64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£53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2327461252"/>
                  </a:ext>
                </a:extLst>
              </a:tr>
              <a:tr h="180000">
                <a:tc>
                  <a:txBody>
                    <a:bodyPr/>
                    <a:lstStyle/>
                    <a:p>
                      <a:pPr algn="l" fontAlgn="ctr"/>
                      <a:r>
                        <a:rPr lang="en-GB" sz="900" b="0" i="0" u="none" strike="noStrike" dirty="0">
                          <a:solidFill>
                            <a:srgbClr val="000000"/>
                          </a:solidFill>
                          <a:effectLst/>
                          <a:latin typeface="Arial" panose="020B0604020202020204" pitchFamily="34" charset="0"/>
                        </a:rPr>
                        <a:t>Glamping/alternative accommodation e.g. yurt, tipi, ecopod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£90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4"/>
                  </a:ext>
                </a:extLst>
              </a:tr>
              <a:tr h="180000">
                <a:tc>
                  <a:txBody>
                    <a:bodyPr/>
                    <a:lstStyle/>
                    <a:p>
                      <a:pPr algn="l" fontAlgn="ctr"/>
                      <a:r>
                        <a:rPr lang="en-GB" sz="900" b="0" i="0" u="none" strike="noStrike" dirty="0">
                          <a:solidFill>
                            <a:srgbClr val="000000"/>
                          </a:solidFill>
                          <a:effectLst/>
                          <a:latin typeface="Arial" panose="020B0604020202020204" pitchFamily="34" charset="0"/>
                        </a:rPr>
                        <a:t>Hostel</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£44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5"/>
                  </a:ext>
                </a:extLst>
              </a:tr>
              <a:tr h="180000">
                <a:tc>
                  <a:txBody>
                    <a:bodyPr/>
                    <a:lstStyle/>
                    <a:p>
                      <a:pPr algn="l" fontAlgn="ctr"/>
                      <a:r>
                        <a:rPr lang="en-GB" sz="900" b="0" i="0" u="none" strike="noStrike" dirty="0">
                          <a:solidFill>
                            <a:srgbClr val="000000"/>
                          </a:solidFill>
                          <a:effectLst/>
                          <a:latin typeface="Arial" panose="020B0604020202020204" pitchFamily="34" charset="0"/>
                        </a:rPr>
                        <a:t>Airbnb/Someone else's home</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£232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£70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£33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6"/>
                  </a:ext>
                </a:extLst>
              </a:tr>
              <a:tr h="180000">
                <a:tc>
                  <a:txBody>
                    <a:bodyPr/>
                    <a:lstStyle/>
                    <a:p>
                      <a:pPr algn="l" fontAlgn="ctr"/>
                      <a:r>
                        <a:rPr lang="en-GB" sz="900" b="0" i="0" u="none" strike="noStrike" dirty="0">
                          <a:solidFill>
                            <a:srgbClr val="000000"/>
                          </a:solidFill>
                          <a:effectLst/>
                          <a:latin typeface="Arial" panose="020B0604020202020204" pitchFamily="34" charset="0"/>
                        </a:rPr>
                        <a:t>Friend's home, Relative's home, Own second home\timeshare</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£601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£117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£64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7"/>
                  </a:ext>
                </a:extLst>
              </a:tr>
            </a:tbl>
          </a:graphicData>
        </a:graphic>
      </p:graphicFrame>
      <p:sp>
        <p:nvSpPr>
          <p:cNvPr id="25" name="Content Placeholder 25"/>
          <p:cNvSpPr txBox="1">
            <a:spLocks/>
          </p:cNvSpPr>
          <p:nvPr/>
        </p:nvSpPr>
        <p:spPr>
          <a:xfrm>
            <a:off x="8229601" y="1892302"/>
            <a:ext cx="3597274" cy="381952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t>GB holiday spend examined by accommodation type for England, Scotland and Wales.</a:t>
            </a:r>
          </a:p>
          <a:p>
            <a:r>
              <a:rPr lang="en-GB" sz="1050" b="1" dirty="0"/>
              <a:t>In all three nations the highest spend on holiday trips was for those which involved staying in hotels or motels.  Trips which utilised self-catering accommodation (excluding camping or caravans) accounted for the second-largest total spend.</a:t>
            </a:r>
          </a:p>
        </p:txBody>
      </p:sp>
      <p:sp>
        <p:nvSpPr>
          <p:cNvPr id="9" name="TextBox 8">
            <a:extLst>
              <a:ext uri="{FF2B5EF4-FFF2-40B4-BE49-F238E27FC236}">
                <a16:creationId xmlns:a16="http://schemas.microsoft.com/office/drawing/2014/main" id="{0C94703B-E36B-4A19-80C4-EC8A8F18B14A}"/>
              </a:ext>
            </a:extLst>
          </p:cNvPr>
          <p:cNvSpPr txBox="1"/>
          <p:nvPr/>
        </p:nvSpPr>
        <p:spPr>
          <a:xfrm>
            <a:off x="8240391" y="4021761"/>
            <a:ext cx="3597274" cy="2100575"/>
          </a:xfrm>
          <a:prstGeom prst="rect">
            <a:avLst/>
          </a:prstGeom>
          <a:noFill/>
        </p:spPr>
        <p:txBody>
          <a:bodyPr wrap="square" lIns="0" tIns="0" rIns="0" bIns="0" rtlCol="0">
            <a:spAutoFit/>
          </a:bodyPr>
          <a:lstStyle/>
          <a:p>
            <a:r>
              <a:rPr lang="en-GB" sz="850" b="1" dirty="0"/>
              <a:t>Commercial accommodation</a:t>
            </a:r>
            <a:r>
              <a:rPr lang="en-GB" sz="850" dirty="0"/>
              <a:t>: Hotel, Motel, Serviced apartment, B &amp; B, Guest house, Farmhouse, Hostel, Holiday camp, Caravan or camping, Glamping/Alternative accommodation, AirBnB/Someone else’s home, Rented self-catering, University/School, Boat, Cruise ship, </a:t>
            </a:r>
          </a:p>
          <a:p>
            <a:endParaRPr lang="en-GB" sz="850" dirty="0"/>
          </a:p>
          <a:p>
            <a:r>
              <a:rPr lang="en-GB" sz="850" b="1" dirty="0"/>
              <a:t>Commercial serviced accommodation</a:t>
            </a:r>
            <a:r>
              <a:rPr lang="en-GB" sz="850" dirty="0"/>
              <a:t>: Hotel, Motel, Serviced apartment, B &amp; B, Guest house, Farmhouse, Hostel, Holiday camp with meals provided.</a:t>
            </a:r>
          </a:p>
          <a:p>
            <a:endParaRPr lang="en-GB" sz="850" dirty="0"/>
          </a:p>
          <a:p>
            <a:r>
              <a:rPr lang="en-GB" sz="850" b="1" dirty="0"/>
              <a:t>Self-catering (incl caravan and camping): </a:t>
            </a:r>
            <a:r>
              <a:rPr lang="en-GB" sz="850" dirty="0"/>
              <a:t>Rented flat/apartment/house/ chalet/villa/bungalow, Tent, Touring caravan/motorhome, Static caravan, Holiday camp without meals provided, Hostel, Boat. </a:t>
            </a:r>
          </a:p>
          <a:p>
            <a:endParaRPr lang="en-GB" sz="850" dirty="0"/>
          </a:p>
          <a:p>
            <a:r>
              <a:rPr lang="en-GB" sz="850" b="1" dirty="0"/>
              <a:t>Self-catering (excl caravan and camping): </a:t>
            </a:r>
            <a:r>
              <a:rPr lang="en-GB" sz="850" dirty="0"/>
              <a:t>Rented flat/apartment/house/ chalet/villa/bungalow, Holiday camp without meals provided, Hostel, Boat. </a:t>
            </a:r>
          </a:p>
          <a:p>
            <a:endParaRPr lang="en-GB" sz="900" dirty="0"/>
          </a:p>
        </p:txBody>
      </p:sp>
      <p:sp>
        <p:nvSpPr>
          <p:cNvPr id="16" name="Content Placeholder 25">
            <a:extLst>
              <a:ext uri="{FF2B5EF4-FFF2-40B4-BE49-F238E27FC236}">
                <a16:creationId xmlns:a16="http://schemas.microsoft.com/office/drawing/2014/main" id="{46F247F9-81BA-4691-B130-10D63AB8923C}"/>
              </a:ext>
            </a:extLst>
          </p:cNvPr>
          <p:cNvSpPr txBox="1">
            <a:spLocks/>
          </p:cNvSpPr>
          <p:nvPr/>
        </p:nvSpPr>
        <p:spPr>
          <a:xfrm>
            <a:off x="379682" y="5779983"/>
            <a:ext cx="7655773" cy="59436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900" i="1" dirty="0"/>
              <a:t>NB This table shows the total amount spent on the trips where these types of accommodation were used, NOT the amount spent on the accommodation itself.</a:t>
            </a:r>
          </a:p>
          <a:p>
            <a:endParaRPr lang="en-GB" sz="1050" b="1" dirty="0"/>
          </a:p>
        </p:txBody>
      </p:sp>
      <p:sp>
        <p:nvSpPr>
          <p:cNvPr id="32" name="Freeform 18">
            <a:hlinkClick r:id="rId3" action="ppaction://hlinksldjump"/>
            <a:extLst>
              <a:ext uri="{FF2B5EF4-FFF2-40B4-BE49-F238E27FC236}">
                <a16:creationId xmlns:a16="http://schemas.microsoft.com/office/drawing/2014/main" id="{F565D4F0-72E2-47EE-8610-8EDFE94168F6}"/>
              </a:ext>
            </a:extLst>
          </p:cNvPr>
          <p:cNvSpPr>
            <a:spLocks noEditPoints="1"/>
          </p:cNvSpPr>
          <p:nvPr/>
        </p:nvSpPr>
        <p:spPr bwMode="auto">
          <a:xfrm>
            <a:off x="5998233"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5"/>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cxnSp>
        <p:nvCxnSpPr>
          <p:cNvPr id="11" name="Straight Connector 10">
            <a:extLst>
              <a:ext uri="{FF2B5EF4-FFF2-40B4-BE49-F238E27FC236}">
                <a16:creationId xmlns:a16="http://schemas.microsoft.com/office/drawing/2014/main" id="{7F7C05B3-553C-42EF-B549-81143AA9883C}"/>
              </a:ext>
            </a:extLst>
          </p:cNvPr>
          <p:cNvCxnSpPr>
            <a:cxnSpLocks/>
          </p:cNvCxnSpPr>
          <p:nvPr/>
        </p:nvCxnSpPr>
        <p:spPr>
          <a:xfrm>
            <a:off x="8035455" y="1890440"/>
            <a:ext cx="0" cy="3915048"/>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12" name="Action Button: Information 16">
            <a:hlinkClick r:id="rId4" action="ppaction://hlinksldjump" highlightClick="1"/>
            <a:extLst>
              <a:ext uri="{FF2B5EF4-FFF2-40B4-BE49-F238E27FC236}">
                <a16:creationId xmlns:a16="http://schemas.microsoft.com/office/drawing/2014/main" id="{8BBCAFD5-F5F8-40C0-935F-E9881B077490}"/>
              </a:ext>
            </a:extLst>
          </p:cNvPr>
          <p:cNvSpPr/>
          <p:nvPr/>
        </p:nvSpPr>
        <p:spPr bwMode="ltGray">
          <a:xfrm>
            <a:off x="7772566" y="1887344"/>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2" name="Slide Number Placeholder 1">
            <a:extLst>
              <a:ext uri="{FF2B5EF4-FFF2-40B4-BE49-F238E27FC236}">
                <a16:creationId xmlns:a16="http://schemas.microsoft.com/office/drawing/2014/main" id="{B7B51125-46C5-429D-8904-4AEA4F9888BA}"/>
              </a:ext>
            </a:extLst>
          </p:cNvPr>
          <p:cNvSpPr>
            <a:spLocks noGrp="1"/>
          </p:cNvSpPr>
          <p:nvPr>
            <p:ph type="sldNum" sz="quarter" idx="4"/>
          </p:nvPr>
        </p:nvSpPr>
        <p:spPr/>
        <p:txBody>
          <a:bodyPr/>
          <a:lstStyle/>
          <a:p>
            <a:fld id="{4034BEE3-566C-4068-A777-C3A4762E861B}" type="slidenum">
              <a:rPr lang="en-GB" smtClean="0"/>
              <a:pPr/>
              <a:t>51</a:t>
            </a:fld>
            <a:endParaRPr lang="en-GB" dirty="0"/>
          </a:p>
        </p:txBody>
      </p:sp>
    </p:spTree>
    <p:extLst>
      <p:ext uri="{BB962C8B-B14F-4D97-AF65-F5344CB8AC3E}">
        <p14:creationId xmlns:p14="http://schemas.microsoft.com/office/powerpoint/2010/main" val="26040904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Accommodation by Holiday Trips </a:t>
            </a:r>
            <a:r>
              <a:rPr lang="en-GB" sz="1600" dirty="0"/>
              <a:t>(continued)</a:t>
            </a:r>
          </a:p>
        </p:txBody>
      </p:sp>
      <p:graphicFrame>
        <p:nvGraphicFramePr>
          <p:cNvPr id="34" name="Table 33">
            <a:extLst>
              <a:ext uri="{FF2B5EF4-FFF2-40B4-BE49-F238E27FC236}">
                <a16:creationId xmlns:a16="http://schemas.microsoft.com/office/drawing/2014/main" id="{39375605-EA93-4A0F-BBB8-D3E7793F5D93}"/>
              </a:ext>
            </a:extLst>
          </p:cNvPr>
          <p:cNvGraphicFramePr>
            <a:graphicFrameLocks noGrp="1"/>
          </p:cNvGraphicFramePr>
          <p:nvPr>
            <p:extLst>
              <p:ext uri="{D42A27DB-BD31-4B8C-83A1-F6EECF244321}">
                <p14:modId xmlns:p14="http://schemas.microsoft.com/office/powerpoint/2010/main" val="3109481080"/>
              </p:ext>
            </p:extLst>
          </p:nvPr>
        </p:nvGraphicFramePr>
        <p:xfrm>
          <a:off x="365126" y="1886766"/>
          <a:ext cx="7351711" cy="3678090"/>
        </p:xfrm>
        <a:graphic>
          <a:graphicData uri="http://schemas.openxmlformats.org/drawingml/2006/table">
            <a:tbl>
              <a:tblPr/>
              <a:tblGrid>
                <a:gridCol w="2558684">
                  <a:extLst>
                    <a:ext uri="{9D8B030D-6E8A-4147-A177-3AD203B41FA5}">
                      <a16:colId xmlns:a16="http://schemas.microsoft.com/office/drawing/2014/main" val="20000"/>
                    </a:ext>
                  </a:extLst>
                </a:gridCol>
                <a:gridCol w="1657739">
                  <a:extLst>
                    <a:ext uri="{9D8B030D-6E8A-4147-A177-3AD203B41FA5}">
                      <a16:colId xmlns:a16="http://schemas.microsoft.com/office/drawing/2014/main" val="20002"/>
                    </a:ext>
                  </a:extLst>
                </a:gridCol>
                <a:gridCol w="1567644">
                  <a:extLst>
                    <a:ext uri="{9D8B030D-6E8A-4147-A177-3AD203B41FA5}">
                      <a16:colId xmlns:a16="http://schemas.microsoft.com/office/drawing/2014/main" val="20003"/>
                    </a:ext>
                  </a:extLst>
                </a:gridCol>
                <a:gridCol w="1567644">
                  <a:extLst>
                    <a:ext uri="{9D8B030D-6E8A-4147-A177-3AD203B41FA5}">
                      <a16:colId xmlns:a16="http://schemas.microsoft.com/office/drawing/2014/main" val="20004"/>
                    </a:ext>
                  </a:extLst>
                </a:gridCol>
              </a:tblGrid>
              <a:tr h="230400">
                <a:tc gridSpan="4">
                  <a:txBody>
                    <a:bodyPr/>
                    <a:lstStyle/>
                    <a:p>
                      <a:pPr algn="l" fontAlgn="ctr"/>
                      <a:r>
                        <a:rPr lang="en-GB" sz="900" b="1" i="0" u="none" strike="noStrike" dirty="0">
                          <a:solidFill>
                            <a:srgbClr val="FFFFFF"/>
                          </a:solidFill>
                          <a:effectLst/>
                          <a:latin typeface="Arial" panose="020B0604020202020204" pitchFamily="34" charset="0"/>
                        </a:rPr>
                        <a:t>Table 1.4.15 – Holiday Spend in GB</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0"/>
                  </a:ext>
                </a:extLst>
              </a:tr>
              <a:tr h="180000">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GB" sz="900" b="1" i="0" u="none" strike="noStrike" dirty="0">
                          <a:solidFill>
                            <a:srgbClr val="000000"/>
                          </a:solidFill>
                          <a:effectLst/>
                          <a:latin typeface="Arial" panose="020B0604020202020204" pitchFamily="34" charset="0"/>
                        </a:rPr>
                        <a:t>All Holiday Trips (millions)</a:t>
                      </a:r>
                      <a:endParaRPr lang="en-GB" sz="900" b="1" i="0" u="none" strike="noStrike" dirty="0">
                        <a:solidFill>
                          <a:srgbClr val="000000"/>
                        </a:solidFill>
                        <a:effectLst/>
                        <a:latin typeface="+mj-lt"/>
                      </a:endParaRP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a:r>
                        <a:rPr lang="en-GB" sz="900" b="1" dirty="0">
                          <a:solidFill>
                            <a:srgbClr val="000000"/>
                          </a:solidFill>
                          <a:latin typeface="+mj-lt"/>
                        </a:rPr>
                        <a:t>England</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a:r>
                        <a:rPr lang="en-GB" sz="900" b="1" dirty="0">
                          <a:solidFill>
                            <a:srgbClr val="000000"/>
                          </a:solidFill>
                          <a:latin typeface="+mj-lt"/>
                        </a:rPr>
                        <a:t>Scotland</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a:r>
                        <a:rPr lang="en-GB" sz="900" b="1" dirty="0">
                          <a:solidFill>
                            <a:srgbClr val="000000"/>
                          </a:solidFill>
                          <a:latin typeface="+mj-lt"/>
                        </a:rPr>
                        <a:t>Wales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4168556448"/>
                  </a:ext>
                </a:extLst>
              </a:tr>
              <a:tr h="180000">
                <a:tc>
                  <a:txBody>
                    <a:bodyPr/>
                    <a:lstStyle/>
                    <a:p>
                      <a:pPr algn="l" fontAlgn="ctr"/>
                      <a:r>
                        <a:rPr lang="en-GB" sz="900" b="1" i="0" u="none" strike="noStrike" dirty="0">
                          <a:solidFill>
                            <a:srgbClr val="000000"/>
                          </a:solidFill>
                          <a:effectLst/>
                          <a:latin typeface="Arial" panose="020B0604020202020204" pitchFamily="34" charset="0"/>
                        </a:rPr>
                        <a:t>Accommodation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GB" sz="900" b="1" i="0" u="none" strike="noStrike" dirty="0">
                          <a:solidFill>
                            <a:srgbClr val="000000"/>
                          </a:solidFill>
                          <a:effectLst/>
                          <a:latin typeface="Arial" panose="020B0604020202020204" pitchFamily="34" charset="0"/>
                        </a:rPr>
                        <a:t>% share</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GB" sz="900" b="1" i="0" u="none" strike="noStrike" dirty="0">
                          <a:solidFill>
                            <a:srgbClr val="000000"/>
                          </a:solidFill>
                          <a:effectLst/>
                          <a:latin typeface="Arial" panose="020B0604020202020204" pitchFamily="34" charset="0"/>
                        </a:rPr>
                        <a:t>% share</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GB" sz="900" b="1" i="0" u="none" strike="noStrike" dirty="0">
                          <a:solidFill>
                            <a:srgbClr val="000000"/>
                          </a:solidFill>
                          <a:effectLst/>
                          <a:latin typeface="Arial" panose="020B0604020202020204" pitchFamily="34" charset="0"/>
                        </a:rPr>
                        <a:t>% share</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172514244"/>
                  </a:ext>
                </a:extLst>
              </a:tr>
              <a:tr h="180000">
                <a:tc>
                  <a:txBody>
                    <a:bodyPr/>
                    <a:lstStyle/>
                    <a:p>
                      <a:pPr algn="l" fontAlgn="ctr"/>
                      <a:r>
                        <a:rPr lang="en-GB" sz="900" b="1" i="0" u="none" strike="noStrike" dirty="0">
                          <a:solidFill>
                            <a:srgbClr val="000000"/>
                          </a:solidFill>
                          <a:effectLst/>
                          <a:latin typeface="Arial" panose="020B0604020202020204" pitchFamily="34" charset="0"/>
                        </a:rPr>
                        <a:t>Total</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b"/>
                      <a:r>
                        <a:rPr lang="en-GB" sz="900" b="1" i="0" u="none" strike="noStrike" dirty="0">
                          <a:solidFill>
                            <a:srgbClr val="000000"/>
                          </a:solidFill>
                          <a:effectLst/>
                          <a:latin typeface="Arial" panose="020B0604020202020204" pitchFamily="34" charset="0"/>
                        </a:rPr>
                        <a:t>100%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b"/>
                      <a:r>
                        <a:rPr lang="en-GB" sz="900" b="1" i="0" u="none" strike="noStrike" dirty="0">
                          <a:solidFill>
                            <a:srgbClr val="000000"/>
                          </a:solidFill>
                          <a:effectLst/>
                          <a:latin typeface="Arial" panose="020B0604020202020204" pitchFamily="34" charset="0"/>
                        </a:rPr>
                        <a:t>100%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b"/>
                      <a:r>
                        <a:rPr lang="en-GB" sz="900" b="1" i="0" u="none" strike="noStrike" dirty="0">
                          <a:solidFill>
                            <a:srgbClr val="000000"/>
                          </a:solidFill>
                          <a:effectLst/>
                          <a:latin typeface="Arial" panose="020B0604020202020204" pitchFamily="34" charset="0"/>
                        </a:rPr>
                        <a:t>100%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483293552"/>
                  </a:ext>
                </a:extLst>
              </a:tr>
              <a:tr h="180000">
                <a:tc>
                  <a:txBody>
                    <a:bodyPr/>
                    <a:lstStyle/>
                    <a:p>
                      <a:pPr algn="l" fontAlgn="ctr"/>
                      <a:r>
                        <a:rPr lang="en-GB" sz="900" b="0" i="0" u="none" strike="noStrike" dirty="0">
                          <a:solidFill>
                            <a:srgbClr val="000000"/>
                          </a:solidFill>
                          <a:effectLst/>
                          <a:latin typeface="Arial" panose="020B0604020202020204" pitchFamily="34" charset="0"/>
                        </a:rPr>
                        <a:t>Commercial accommodation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90.4%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92.8%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93.6%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3"/>
                  </a:ext>
                </a:extLst>
              </a:tr>
              <a:tr h="180000">
                <a:tc>
                  <a:txBody>
                    <a:bodyPr/>
                    <a:lstStyle/>
                    <a:p>
                      <a:pPr algn="l" fontAlgn="ctr"/>
                      <a:r>
                        <a:rPr lang="en-GB" sz="900" b="0" i="0" u="none" strike="noStrike" dirty="0">
                          <a:solidFill>
                            <a:srgbClr val="000000"/>
                          </a:solidFill>
                          <a:effectLst/>
                          <a:latin typeface="Arial" panose="020B0604020202020204" pitchFamily="34" charset="0"/>
                        </a:rPr>
                        <a:t>Commercial serviced accommodation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55.0%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56.5%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44.8%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3236317686"/>
                  </a:ext>
                </a:extLst>
              </a:tr>
              <a:tr h="180000">
                <a:tc>
                  <a:txBody>
                    <a:bodyPr/>
                    <a:lstStyle/>
                    <a:p>
                      <a:pPr algn="l" fontAlgn="ctr"/>
                      <a:r>
                        <a:rPr lang="en-GB" sz="900" b="0" i="0" u="none" strike="noStrike" dirty="0">
                          <a:solidFill>
                            <a:srgbClr val="000000"/>
                          </a:solidFill>
                          <a:effectLst/>
                          <a:latin typeface="Arial" panose="020B0604020202020204" pitchFamily="34" charset="0"/>
                        </a:rPr>
                        <a:t>Hotel/motel</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43.7%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43.5%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29.7%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155212900"/>
                  </a:ext>
                </a:extLst>
              </a:tr>
              <a:tr h="180000">
                <a:tc>
                  <a:txBody>
                    <a:bodyPr/>
                    <a:lstStyle/>
                    <a:p>
                      <a:pPr algn="l" fontAlgn="ctr"/>
                      <a:r>
                        <a:rPr lang="en-GB" sz="900" b="0" i="0" u="none" strike="noStrike" dirty="0">
                          <a:solidFill>
                            <a:srgbClr val="000000"/>
                          </a:solidFill>
                          <a:effectLst/>
                          <a:latin typeface="Arial" panose="020B0604020202020204" pitchFamily="34" charset="0"/>
                        </a:rPr>
                        <a:t>Guest house/B&amp;B</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8.0%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9.8%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10.9%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839271961"/>
                  </a:ext>
                </a:extLst>
              </a:tr>
              <a:tr h="180000">
                <a:tc>
                  <a:txBody>
                    <a:bodyPr/>
                    <a:lstStyle/>
                    <a:p>
                      <a:pPr algn="l" fontAlgn="ctr"/>
                      <a:r>
                        <a:rPr lang="en-GB" sz="900" b="0" i="0" u="none" strike="noStrike" dirty="0">
                          <a:solidFill>
                            <a:srgbClr val="000000"/>
                          </a:solidFill>
                          <a:effectLst/>
                          <a:latin typeface="Arial" panose="020B0604020202020204" pitchFamily="34" charset="0"/>
                        </a:rPr>
                        <a:t>Self-catering (incl caravan and camping)</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36.8%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34.0%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49.0%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777745358"/>
                  </a:ext>
                </a:extLst>
              </a:tr>
              <a:tr h="180000">
                <a:tc>
                  <a:txBody>
                    <a:bodyPr/>
                    <a:lstStyle/>
                    <a:p>
                      <a:pPr algn="l" fontAlgn="ctr"/>
                      <a:r>
                        <a:rPr lang="en-GB" sz="900" b="0" i="0" u="none" strike="noStrike" dirty="0">
                          <a:solidFill>
                            <a:srgbClr val="000000"/>
                          </a:solidFill>
                          <a:effectLst/>
                          <a:latin typeface="Arial" panose="020B0604020202020204" pitchFamily="34" charset="0"/>
                        </a:rPr>
                        <a:t>Self-catering (excl caravan and camping)</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21.9%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21.0%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26.1%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515463330"/>
                  </a:ext>
                </a:extLst>
              </a:tr>
              <a:tr h="180000">
                <a:tc>
                  <a:txBody>
                    <a:bodyPr/>
                    <a:lstStyle/>
                    <a:p>
                      <a:pPr algn="l" fontAlgn="ctr"/>
                      <a:r>
                        <a:rPr lang="en-GB" sz="900" b="0" i="0" u="none" strike="noStrike" dirty="0">
                          <a:solidFill>
                            <a:srgbClr val="000000"/>
                          </a:solidFill>
                          <a:effectLst/>
                          <a:latin typeface="Arial" panose="020B0604020202020204" pitchFamily="34" charset="0"/>
                        </a:rPr>
                        <a:t>Caravan or camping</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14.7%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12.8%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22.7%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207369111"/>
                  </a:ext>
                </a:extLst>
              </a:tr>
              <a:tr h="180000">
                <a:tc>
                  <a:txBody>
                    <a:bodyPr/>
                    <a:lstStyle/>
                    <a:p>
                      <a:pPr algn="l" fontAlgn="ctr"/>
                      <a:r>
                        <a:rPr lang="en-GB" sz="900" b="0" i="0" u="none" strike="noStrike" dirty="0">
                          <a:solidFill>
                            <a:srgbClr val="000000"/>
                          </a:solidFill>
                          <a:effectLst/>
                          <a:latin typeface="Arial" panose="020B0604020202020204" pitchFamily="34" charset="0"/>
                        </a:rPr>
                        <a:t>Touring caravan (towed)\campervan\motorhome</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3.9%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6.6%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4.4%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3769459990"/>
                  </a:ext>
                </a:extLst>
              </a:tr>
              <a:tr h="180000">
                <a:tc>
                  <a:txBody>
                    <a:bodyPr/>
                    <a:lstStyle/>
                    <a:p>
                      <a:pPr algn="l" fontAlgn="ctr"/>
                      <a:r>
                        <a:rPr lang="en-GB" sz="900" b="0" i="0" u="none" strike="noStrike" dirty="0">
                          <a:solidFill>
                            <a:srgbClr val="000000"/>
                          </a:solidFill>
                          <a:effectLst/>
                          <a:latin typeface="Arial" panose="020B0604020202020204" pitchFamily="34" charset="0"/>
                        </a:rPr>
                        <a:t>Static caravan – not owned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5.9%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10.8%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798930602"/>
                  </a:ext>
                </a:extLst>
              </a:tr>
              <a:tr h="180000">
                <a:tc>
                  <a:txBody>
                    <a:bodyPr/>
                    <a:lstStyle/>
                    <a:p>
                      <a:pPr algn="l" fontAlgn="ctr"/>
                      <a:r>
                        <a:rPr lang="en-GB" sz="900" b="0" i="0" u="none" strike="noStrike" dirty="0">
                          <a:solidFill>
                            <a:srgbClr val="000000"/>
                          </a:solidFill>
                          <a:effectLst/>
                          <a:latin typeface="Arial" panose="020B0604020202020204" pitchFamily="34" charset="0"/>
                        </a:rPr>
                        <a:t>Static caravan – owned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1.6%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3.5%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2405389511"/>
                  </a:ext>
                </a:extLst>
              </a:tr>
              <a:tr h="180000">
                <a:tc>
                  <a:txBody>
                    <a:bodyPr/>
                    <a:lstStyle/>
                    <a:p>
                      <a:pPr algn="l" fontAlgn="ctr"/>
                      <a:r>
                        <a:rPr lang="en-GB" sz="900" b="0" i="0" u="none" strike="noStrike" dirty="0">
                          <a:solidFill>
                            <a:srgbClr val="000000"/>
                          </a:solidFill>
                          <a:effectLst/>
                          <a:latin typeface="Arial" panose="020B0604020202020204" pitchFamily="34" charset="0"/>
                        </a:rPr>
                        <a:t>Tent</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3.1%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3.1%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3.7%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327461252"/>
                  </a:ext>
                </a:extLst>
              </a:tr>
              <a:tr h="180000">
                <a:tc>
                  <a:txBody>
                    <a:bodyPr/>
                    <a:lstStyle/>
                    <a:p>
                      <a:pPr algn="l" fontAlgn="ctr"/>
                      <a:r>
                        <a:rPr lang="en-GB" sz="900" b="0" i="0" u="none" strike="noStrike" dirty="0">
                          <a:solidFill>
                            <a:srgbClr val="000000"/>
                          </a:solidFill>
                          <a:effectLst/>
                          <a:latin typeface="Arial" panose="020B0604020202020204" pitchFamily="34" charset="0"/>
                        </a:rPr>
                        <a:t>Glamping/alternative accommodation e.g. yurt, tipi, ecopod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0.8%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0.3%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0.3%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4"/>
                  </a:ext>
                </a:extLst>
              </a:tr>
              <a:tr h="180000">
                <a:tc>
                  <a:txBody>
                    <a:bodyPr/>
                    <a:lstStyle/>
                    <a:p>
                      <a:pPr algn="l" fontAlgn="ctr"/>
                      <a:r>
                        <a:rPr lang="en-GB" sz="900" b="0" i="0" u="none" strike="noStrike" dirty="0">
                          <a:solidFill>
                            <a:srgbClr val="000000"/>
                          </a:solidFill>
                          <a:effectLst/>
                          <a:latin typeface="Arial" panose="020B0604020202020204" pitchFamily="34" charset="0"/>
                        </a:rPr>
                        <a:t>Hostel</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0.4%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0.2%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5"/>
                  </a:ext>
                </a:extLst>
              </a:tr>
              <a:tr h="180000">
                <a:tc>
                  <a:txBody>
                    <a:bodyPr/>
                    <a:lstStyle/>
                    <a:p>
                      <a:pPr algn="l" fontAlgn="ctr"/>
                      <a:r>
                        <a:rPr lang="en-GB" sz="900" b="0" i="0" u="none" strike="noStrike" dirty="0">
                          <a:solidFill>
                            <a:srgbClr val="000000"/>
                          </a:solidFill>
                          <a:effectLst/>
                          <a:latin typeface="Arial" panose="020B0604020202020204" pitchFamily="34" charset="0"/>
                        </a:rPr>
                        <a:t>Airbnb/Someone else's home</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2.1%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3.4%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6"/>
                  </a:ext>
                </a:extLst>
              </a:tr>
              <a:tr h="180000">
                <a:tc>
                  <a:txBody>
                    <a:bodyPr/>
                    <a:lstStyle/>
                    <a:p>
                      <a:pPr algn="l" fontAlgn="ctr"/>
                      <a:r>
                        <a:rPr lang="en-GB" sz="900" b="0" i="0" u="none" strike="noStrike" dirty="0">
                          <a:solidFill>
                            <a:srgbClr val="000000"/>
                          </a:solidFill>
                          <a:effectLst/>
                          <a:latin typeface="Arial" panose="020B0604020202020204" pitchFamily="34" charset="0"/>
                        </a:rPr>
                        <a:t>Friend's home, Relative's home, Own second home\timeshare</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5.5%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5.7%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4.4%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26" name="Content Placeholder 25"/>
          <p:cNvSpPr txBox="1">
            <a:spLocks/>
          </p:cNvSpPr>
          <p:nvPr/>
        </p:nvSpPr>
        <p:spPr>
          <a:xfrm>
            <a:off x="8229601" y="1892302"/>
            <a:ext cx="3597274" cy="381952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t>GB holiday spend examined by accommodation type for England, Scotland and Wales.</a:t>
            </a:r>
          </a:p>
          <a:p>
            <a:r>
              <a:rPr lang="en-GB" sz="1050" b="1" dirty="0"/>
              <a:t>In England and Scotland 44% of money spent on holiday trips was for those using hotel or motel accommodation, while in Wales this accounted for 30% of money spent on holiday trips.</a:t>
            </a:r>
          </a:p>
          <a:p>
            <a:r>
              <a:rPr lang="en-GB" sz="1050" b="1" dirty="0"/>
              <a:t>Trips utilising self-catering accommodation (excluding caravan and camping) account for a further 22% of  money spent on holiday trips in England, 21% in Scotland and 26% in Wales.</a:t>
            </a:r>
          </a:p>
          <a:p>
            <a:r>
              <a:rPr lang="en-GB" sz="1050" b="1" dirty="0"/>
              <a:t>Caravan and camping trips take an additional 15% of holiday spend in England, 13% in Scotland and 23% in Wales.</a:t>
            </a:r>
          </a:p>
        </p:txBody>
      </p:sp>
      <p:sp>
        <p:nvSpPr>
          <p:cNvPr id="14" name="Content Placeholder 25">
            <a:extLst>
              <a:ext uri="{FF2B5EF4-FFF2-40B4-BE49-F238E27FC236}">
                <a16:creationId xmlns:a16="http://schemas.microsoft.com/office/drawing/2014/main" id="{940B591F-D650-4B5C-8D55-DC0F4B96DF7D}"/>
              </a:ext>
            </a:extLst>
          </p:cNvPr>
          <p:cNvSpPr txBox="1">
            <a:spLocks/>
          </p:cNvSpPr>
          <p:nvPr/>
        </p:nvSpPr>
        <p:spPr>
          <a:xfrm>
            <a:off x="379682" y="5779271"/>
            <a:ext cx="7514956" cy="59436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900" i="1" dirty="0"/>
              <a:t>NB This table shows the proportion of the total amount spent on the trips where these types of accommodation were used, NOT the proportion of amount spent on the accommodation itself.</a:t>
            </a:r>
          </a:p>
          <a:p>
            <a:endParaRPr lang="en-GB" sz="1050" b="1" dirty="0"/>
          </a:p>
        </p:txBody>
      </p:sp>
      <p:sp>
        <p:nvSpPr>
          <p:cNvPr id="32" name="Freeform 18">
            <a:hlinkClick r:id="rId3" action="ppaction://hlinksldjump"/>
            <a:extLst>
              <a:ext uri="{FF2B5EF4-FFF2-40B4-BE49-F238E27FC236}">
                <a16:creationId xmlns:a16="http://schemas.microsoft.com/office/drawing/2014/main" id="{53F2A8E6-3BD5-4DDB-AF23-96F79A3F277A}"/>
              </a:ext>
            </a:extLst>
          </p:cNvPr>
          <p:cNvSpPr>
            <a:spLocks noEditPoints="1"/>
          </p:cNvSpPr>
          <p:nvPr/>
        </p:nvSpPr>
        <p:spPr bwMode="auto">
          <a:xfrm>
            <a:off x="5998233"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5"/>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cxnSp>
        <p:nvCxnSpPr>
          <p:cNvPr id="12" name="Straight Connector 11">
            <a:extLst>
              <a:ext uri="{FF2B5EF4-FFF2-40B4-BE49-F238E27FC236}">
                <a16:creationId xmlns:a16="http://schemas.microsoft.com/office/drawing/2014/main" id="{3004F6BF-F694-4D87-BA00-65B6CC4920B4}"/>
              </a:ext>
            </a:extLst>
          </p:cNvPr>
          <p:cNvCxnSpPr>
            <a:cxnSpLocks/>
          </p:cNvCxnSpPr>
          <p:nvPr/>
        </p:nvCxnSpPr>
        <p:spPr>
          <a:xfrm>
            <a:off x="8035455" y="1881731"/>
            <a:ext cx="5233" cy="3923757"/>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18" name="Action Button: Information 16">
            <a:hlinkClick r:id="rId4" action="ppaction://hlinksldjump" highlightClick="1"/>
            <a:extLst>
              <a:ext uri="{FF2B5EF4-FFF2-40B4-BE49-F238E27FC236}">
                <a16:creationId xmlns:a16="http://schemas.microsoft.com/office/drawing/2014/main" id="{A1D7E1D5-7965-4D2F-8D25-B522008CC381}"/>
              </a:ext>
            </a:extLst>
          </p:cNvPr>
          <p:cNvSpPr/>
          <p:nvPr/>
        </p:nvSpPr>
        <p:spPr bwMode="ltGray">
          <a:xfrm>
            <a:off x="7776921" y="1892302"/>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2" name="Slide Number Placeholder 1">
            <a:extLst>
              <a:ext uri="{FF2B5EF4-FFF2-40B4-BE49-F238E27FC236}">
                <a16:creationId xmlns:a16="http://schemas.microsoft.com/office/drawing/2014/main" id="{48342523-CDB9-4C72-A352-2A191D91FA87}"/>
              </a:ext>
            </a:extLst>
          </p:cNvPr>
          <p:cNvSpPr>
            <a:spLocks noGrp="1"/>
          </p:cNvSpPr>
          <p:nvPr>
            <p:ph type="sldNum" sz="quarter" idx="4"/>
          </p:nvPr>
        </p:nvSpPr>
        <p:spPr/>
        <p:txBody>
          <a:bodyPr/>
          <a:lstStyle/>
          <a:p>
            <a:fld id="{4034BEE3-566C-4068-A777-C3A4762E861B}" type="slidenum">
              <a:rPr lang="en-GB" smtClean="0"/>
              <a:pPr/>
              <a:t>52</a:t>
            </a:fld>
            <a:endParaRPr lang="en-GB" dirty="0"/>
          </a:p>
        </p:txBody>
      </p:sp>
    </p:spTree>
    <p:extLst>
      <p:ext uri="{BB962C8B-B14F-4D97-AF65-F5344CB8AC3E}">
        <p14:creationId xmlns:p14="http://schemas.microsoft.com/office/powerpoint/2010/main" val="2949205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Type of place by destination</a:t>
            </a:r>
          </a:p>
        </p:txBody>
      </p:sp>
      <p:graphicFrame>
        <p:nvGraphicFramePr>
          <p:cNvPr id="5" name="Table 4"/>
          <p:cNvGraphicFramePr>
            <a:graphicFrameLocks noGrp="1"/>
          </p:cNvGraphicFramePr>
          <p:nvPr>
            <p:extLst>
              <p:ext uri="{D42A27DB-BD31-4B8C-83A1-F6EECF244321}">
                <p14:modId xmlns:p14="http://schemas.microsoft.com/office/powerpoint/2010/main" val="1749364422"/>
              </p:ext>
            </p:extLst>
          </p:nvPr>
        </p:nvGraphicFramePr>
        <p:xfrm>
          <a:off x="349426" y="1888808"/>
          <a:ext cx="7367410" cy="2570400"/>
        </p:xfrm>
        <a:graphic>
          <a:graphicData uri="http://schemas.openxmlformats.org/drawingml/2006/table">
            <a:tbl>
              <a:tblPr/>
              <a:tblGrid>
                <a:gridCol w="2308600">
                  <a:extLst>
                    <a:ext uri="{9D8B030D-6E8A-4147-A177-3AD203B41FA5}">
                      <a16:colId xmlns:a16="http://schemas.microsoft.com/office/drawing/2014/main" val="20000"/>
                    </a:ext>
                  </a:extLst>
                </a:gridCol>
                <a:gridCol w="1696472">
                  <a:extLst>
                    <a:ext uri="{9D8B030D-6E8A-4147-A177-3AD203B41FA5}">
                      <a16:colId xmlns:a16="http://schemas.microsoft.com/office/drawing/2014/main" val="20001"/>
                    </a:ext>
                  </a:extLst>
                </a:gridCol>
                <a:gridCol w="1696472">
                  <a:extLst>
                    <a:ext uri="{9D8B030D-6E8A-4147-A177-3AD203B41FA5}">
                      <a16:colId xmlns:a16="http://schemas.microsoft.com/office/drawing/2014/main" val="20002"/>
                    </a:ext>
                  </a:extLst>
                </a:gridCol>
                <a:gridCol w="1665866">
                  <a:extLst>
                    <a:ext uri="{9D8B030D-6E8A-4147-A177-3AD203B41FA5}">
                      <a16:colId xmlns:a16="http://schemas.microsoft.com/office/drawing/2014/main" val="20003"/>
                    </a:ext>
                  </a:extLst>
                </a:gridCol>
              </a:tblGrid>
              <a:tr h="230400">
                <a:tc gridSpan="4">
                  <a:txBody>
                    <a:bodyPr/>
                    <a:lstStyle/>
                    <a:p>
                      <a:pPr algn="l" fontAlgn="ctr"/>
                      <a:r>
                        <a:rPr lang="en-GB" sz="900" b="1" i="0" u="none" strike="noStrike" dirty="0">
                          <a:solidFill>
                            <a:srgbClr val="FFFFFF"/>
                          </a:solidFill>
                          <a:effectLst/>
                          <a:latin typeface="Arial" panose="020B0604020202020204" pitchFamily="34" charset="0"/>
                        </a:rPr>
                        <a:t>Table 1.4.16 – Trips in GB by type of place visited</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0"/>
                  </a:ext>
                </a:extLst>
              </a:tr>
              <a:tr h="180000">
                <a:tc>
                  <a:txBody>
                    <a:bodyPr/>
                    <a:lstStyle/>
                    <a:p>
                      <a:pPr algn="ctr" fontAlgn="ctr"/>
                      <a:r>
                        <a:rPr lang="en-GB" sz="900" b="1" i="0" u="none" strike="noStrike" dirty="0">
                          <a:solidFill>
                            <a:srgbClr val="000000"/>
                          </a:solidFill>
                          <a:effectLst/>
                          <a:latin typeface="Arial" panose="020B0604020202020204" pitchFamily="34" charset="0"/>
                        </a:rPr>
                        <a:t> -</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England</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Scotland</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Wales</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80000">
                <a:tc>
                  <a:txBody>
                    <a:bodyPr/>
                    <a:lstStyle/>
                    <a:p>
                      <a:pPr algn="l" fontAlgn="ctr"/>
                      <a:r>
                        <a:rPr lang="en-GB" sz="900" b="1" i="0" u="none" strike="noStrike" dirty="0">
                          <a:solidFill>
                            <a:srgbClr val="000000"/>
                          </a:solidFill>
                          <a:effectLst/>
                          <a:latin typeface="Arial" panose="020B0604020202020204" pitchFamily="34" charset="0"/>
                        </a:rPr>
                        <a:t>Type of place visited</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Million</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Million</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Million</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02"/>
                  </a:ext>
                </a:extLst>
              </a:tr>
              <a:tr h="180000">
                <a:tc>
                  <a:txBody>
                    <a:bodyPr/>
                    <a:lstStyle/>
                    <a:p>
                      <a:pPr algn="l" fontAlgn="ctr"/>
                      <a:r>
                        <a:rPr lang="en-GB" sz="900" b="1" i="0" u="none" strike="noStrike" dirty="0">
                          <a:solidFill>
                            <a:srgbClr val="000000"/>
                          </a:solidFill>
                          <a:effectLst/>
                          <a:latin typeface="Arial" panose="020B0604020202020204" pitchFamily="34" charset="0"/>
                        </a:rPr>
                        <a:t>Total</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1" i="0" u="none" strike="noStrike" kern="1200" dirty="0">
                          <a:solidFill>
                            <a:srgbClr val="000000"/>
                          </a:solidFill>
                          <a:effectLst/>
                          <a:latin typeface="Arial" panose="020B0604020202020204" pitchFamily="34" charset="0"/>
                          <a:ea typeface="+mn-ea"/>
                          <a:cs typeface="+mn-cs"/>
                        </a:rPr>
                        <a:t>99.071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1" i="0" u="none" strike="noStrike" kern="1200" dirty="0">
                          <a:solidFill>
                            <a:srgbClr val="000000"/>
                          </a:solidFill>
                          <a:effectLst/>
                          <a:latin typeface="Arial" panose="020B0604020202020204" pitchFamily="34" charset="0"/>
                          <a:ea typeface="+mn-ea"/>
                          <a:cs typeface="+mn-cs"/>
                        </a:rPr>
                        <a:t>13.810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1" i="0" u="none" strike="noStrike" kern="1200" dirty="0">
                          <a:solidFill>
                            <a:srgbClr val="000000"/>
                          </a:solidFill>
                          <a:effectLst/>
                          <a:latin typeface="Arial" panose="020B0604020202020204" pitchFamily="34" charset="0"/>
                          <a:ea typeface="+mn-ea"/>
                          <a:cs typeface="+mn-cs"/>
                        </a:rPr>
                        <a:t>10.698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80000">
                <a:tc>
                  <a:txBody>
                    <a:bodyPr/>
                    <a:lstStyle/>
                    <a:p>
                      <a:pPr algn="l" fontAlgn="ctr"/>
                      <a:r>
                        <a:rPr lang="en-GB" sz="900" b="0" i="0" u="none" strike="noStrike" dirty="0">
                          <a:solidFill>
                            <a:srgbClr val="000000"/>
                          </a:solidFill>
                          <a:effectLst/>
                          <a:latin typeface="Arial" panose="020B0604020202020204" pitchFamily="34" charset="0"/>
                        </a:rPr>
                        <a:t>Seaside/coastal</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20.614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2.309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4.579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7"/>
                  </a:ext>
                </a:extLst>
              </a:tr>
              <a:tr h="180000">
                <a:tc>
                  <a:txBody>
                    <a:bodyPr/>
                    <a:lstStyle/>
                    <a:p>
                      <a:pPr algn="l" fontAlgn="ctr"/>
                      <a:r>
                        <a:rPr lang="en-GB" sz="900" b="0" i="0" u="none" strike="noStrike" dirty="0">
                          <a:solidFill>
                            <a:srgbClr val="000000"/>
                          </a:solidFill>
                          <a:effectLst/>
                          <a:latin typeface="Arial" panose="020B0604020202020204" pitchFamily="34" charset="0"/>
                        </a:rPr>
                        <a:t>City/large town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45.224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6.538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1.898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80000">
                <a:tc>
                  <a:txBody>
                    <a:bodyPr/>
                    <a:lstStyle/>
                    <a:p>
                      <a:pPr algn="l" fontAlgn="ctr"/>
                      <a:r>
                        <a:rPr lang="en-GB" sz="900" b="0" i="0" u="none" strike="noStrike" dirty="0">
                          <a:solidFill>
                            <a:srgbClr val="000000"/>
                          </a:solidFill>
                          <a:effectLst/>
                          <a:latin typeface="Arial" panose="020B0604020202020204" pitchFamily="34" charset="0"/>
                        </a:rPr>
                        <a:t>Small town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18.786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2.829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2.076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9"/>
                  </a:ext>
                </a:extLst>
              </a:tr>
              <a:tr h="180000">
                <a:tc>
                  <a:txBody>
                    <a:bodyPr/>
                    <a:lstStyle/>
                    <a:p>
                      <a:pPr algn="l" fontAlgn="ctr"/>
                      <a:r>
                        <a:rPr lang="en-GB" sz="900" b="0" i="0" u="none" strike="noStrike" dirty="0">
                          <a:solidFill>
                            <a:srgbClr val="000000"/>
                          </a:solidFill>
                          <a:effectLst/>
                          <a:latin typeface="Arial" panose="020B0604020202020204" pitchFamily="34" charset="0"/>
                        </a:rPr>
                        <a:t>Countryside/village</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15.712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2.716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2.514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180000">
                <a:tc>
                  <a:txBody>
                    <a:bodyPr/>
                    <a:lstStyle/>
                    <a:p>
                      <a:pPr algn="l" fontAlgn="ctr"/>
                      <a:r>
                        <a:rPr lang="en-GB" sz="900" b="1" i="0" u="none" strike="noStrike" dirty="0">
                          <a:solidFill>
                            <a:srgbClr val="000000"/>
                          </a:solidFill>
                          <a:effectLst/>
                          <a:latin typeface="Arial" panose="020B0604020202020204" pitchFamily="34" charset="0"/>
                        </a:rPr>
                        <a:t>Purpose</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 share</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 share</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 share</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13"/>
                  </a:ext>
                </a:extLst>
              </a:tr>
              <a:tr h="180000">
                <a:tc>
                  <a:txBody>
                    <a:bodyPr/>
                    <a:lstStyle/>
                    <a:p>
                      <a:pPr algn="l" fontAlgn="ctr"/>
                      <a:r>
                        <a:rPr lang="en-GB" sz="900" b="1" i="0" u="none" strike="noStrike" dirty="0">
                          <a:solidFill>
                            <a:srgbClr val="000000"/>
                          </a:solidFill>
                          <a:effectLst/>
                          <a:latin typeface="Arial" panose="020B0604020202020204" pitchFamily="34" charset="0"/>
                        </a:rPr>
                        <a:t>Total</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100%</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100%</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100%</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180000">
                <a:tc>
                  <a:txBody>
                    <a:bodyPr/>
                    <a:lstStyle/>
                    <a:p>
                      <a:pPr algn="l" fontAlgn="ctr"/>
                      <a:r>
                        <a:rPr lang="en-GB" sz="900" b="0" i="0" u="none" strike="noStrike" dirty="0">
                          <a:solidFill>
                            <a:srgbClr val="000000"/>
                          </a:solidFill>
                          <a:effectLst/>
                          <a:latin typeface="Arial" panose="020B0604020202020204" pitchFamily="34" charset="0"/>
                        </a:rPr>
                        <a:t>Seaside/coastal</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20.8%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16.7%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42.8%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5"/>
                  </a:ext>
                </a:extLst>
              </a:tr>
              <a:tr h="180000">
                <a:tc>
                  <a:txBody>
                    <a:bodyPr/>
                    <a:lstStyle/>
                    <a:p>
                      <a:pPr algn="l" fontAlgn="ctr"/>
                      <a:r>
                        <a:rPr lang="en-GB" sz="900" b="0" i="0" u="none" strike="noStrike" dirty="0">
                          <a:solidFill>
                            <a:srgbClr val="000000"/>
                          </a:solidFill>
                          <a:effectLst/>
                          <a:latin typeface="Arial" panose="020B0604020202020204" pitchFamily="34" charset="0"/>
                        </a:rPr>
                        <a:t>City/large town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45.6%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47.3%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17.7%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r h="180000">
                <a:tc>
                  <a:txBody>
                    <a:bodyPr/>
                    <a:lstStyle/>
                    <a:p>
                      <a:pPr algn="l" fontAlgn="ctr"/>
                      <a:r>
                        <a:rPr lang="en-GB" sz="900" b="0" i="0" u="none" strike="noStrike" dirty="0">
                          <a:solidFill>
                            <a:srgbClr val="000000"/>
                          </a:solidFill>
                          <a:effectLst/>
                          <a:latin typeface="Arial" panose="020B0604020202020204" pitchFamily="34" charset="0"/>
                        </a:rPr>
                        <a:t>Small town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19.0%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20.5%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19.4%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20"/>
                  </a:ext>
                </a:extLst>
              </a:tr>
              <a:tr h="180000">
                <a:tc>
                  <a:txBody>
                    <a:bodyPr/>
                    <a:lstStyle/>
                    <a:p>
                      <a:pPr algn="l" fontAlgn="ctr"/>
                      <a:r>
                        <a:rPr lang="en-GB" sz="900" b="0" i="0" u="none" strike="noStrike" dirty="0">
                          <a:solidFill>
                            <a:srgbClr val="000000"/>
                          </a:solidFill>
                          <a:effectLst/>
                          <a:latin typeface="Arial" panose="020B0604020202020204" pitchFamily="34" charset="0"/>
                        </a:rPr>
                        <a:t>Countryside/village</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15.9%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19.7%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23.5%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1"/>
                  </a:ext>
                </a:extLst>
              </a:tr>
            </a:tbl>
          </a:graphicData>
        </a:graphic>
      </p:graphicFrame>
      <p:sp>
        <p:nvSpPr>
          <p:cNvPr id="25" name="Content Placeholder 25"/>
          <p:cNvSpPr txBox="1">
            <a:spLocks/>
          </p:cNvSpPr>
          <p:nvPr/>
        </p:nvSpPr>
        <p:spPr>
          <a:xfrm>
            <a:off x="8238654" y="1892302"/>
            <a:ext cx="3597274" cy="381952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t>Total GB trips examined by type of place visited for England, Scotland and Wales.</a:t>
            </a:r>
          </a:p>
          <a:p>
            <a:r>
              <a:rPr lang="en-GB" sz="1050" b="1" dirty="0"/>
              <a:t>In England and Scotland nearly half of trips (46% and 47% respectively) had a city or large town as the main focus of the visit.  For trips taken in Wales the most popular location type was seaside or coastal (43%).</a:t>
            </a:r>
          </a:p>
        </p:txBody>
      </p:sp>
      <p:sp>
        <p:nvSpPr>
          <p:cNvPr id="18" name="Freeform 18">
            <a:hlinkClick r:id="rId3" action="ppaction://hlinksldjump"/>
            <a:extLst>
              <a:ext uri="{FF2B5EF4-FFF2-40B4-BE49-F238E27FC236}">
                <a16:creationId xmlns:a16="http://schemas.microsoft.com/office/drawing/2014/main" id="{BF01CDF7-44DE-4CA7-A579-29DE0AC739A4}"/>
              </a:ext>
            </a:extLst>
          </p:cNvPr>
          <p:cNvSpPr>
            <a:spLocks noEditPoints="1"/>
          </p:cNvSpPr>
          <p:nvPr/>
        </p:nvSpPr>
        <p:spPr bwMode="auto">
          <a:xfrm>
            <a:off x="5998233"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5"/>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cxnSp>
        <p:nvCxnSpPr>
          <p:cNvPr id="10" name="Straight Connector 9">
            <a:extLst>
              <a:ext uri="{FF2B5EF4-FFF2-40B4-BE49-F238E27FC236}">
                <a16:creationId xmlns:a16="http://schemas.microsoft.com/office/drawing/2014/main" id="{EDC3F8E3-F74A-4F61-BC3A-B177B6E6D0A0}"/>
              </a:ext>
            </a:extLst>
          </p:cNvPr>
          <p:cNvCxnSpPr>
            <a:cxnSpLocks/>
          </p:cNvCxnSpPr>
          <p:nvPr/>
        </p:nvCxnSpPr>
        <p:spPr>
          <a:xfrm>
            <a:off x="8035455" y="1873022"/>
            <a:ext cx="0" cy="3932466"/>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11" name="Action Button: Information 16">
            <a:hlinkClick r:id="rId4" action="ppaction://hlinksldjump" highlightClick="1"/>
            <a:extLst>
              <a:ext uri="{FF2B5EF4-FFF2-40B4-BE49-F238E27FC236}">
                <a16:creationId xmlns:a16="http://schemas.microsoft.com/office/drawing/2014/main" id="{B0D03D97-E59D-4040-B4AC-ADF66EB19A6B}"/>
              </a:ext>
            </a:extLst>
          </p:cNvPr>
          <p:cNvSpPr/>
          <p:nvPr/>
        </p:nvSpPr>
        <p:spPr bwMode="ltGray">
          <a:xfrm>
            <a:off x="7784726" y="1888808"/>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2" name="Slide Number Placeholder 1">
            <a:extLst>
              <a:ext uri="{FF2B5EF4-FFF2-40B4-BE49-F238E27FC236}">
                <a16:creationId xmlns:a16="http://schemas.microsoft.com/office/drawing/2014/main" id="{D5E0433D-08BE-4927-A998-E2EC0FF88293}"/>
              </a:ext>
            </a:extLst>
          </p:cNvPr>
          <p:cNvSpPr>
            <a:spLocks noGrp="1"/>
          </p:cNvSpPr>
          <p:nvPr>
            <p:ph type="sldNum" sz="quarter" idx="4"/>
          </p:nvPr>
        </p:nvSpPr>
        <p:spPr/>
        <p:txBody>
          <a:bodyPr/>
          <a:lstStyle/>
          <a:p>
            <a:fld id="{4034BEE3-566C-4068-A777-C3A4762E861B}" type="slidenum">
              <a:rPr lang="en-GB" smtClean="0"/>
              <a:pPr/>
              <a:t>53</a:t>
            </a:fld>
            <a:endParaRPr lang="en-GB" dirty="0"/>
          </a:p>
        </p:txBody>
      </p:sp>
    </p:spTree>
    <p:extLst>
      <p:ext uri="{BB962C8B-B14F-4D97-AF65-F5344CB8AC3E}">
        <p14:creationId xmlns:p14="http://schemas.microsoft.com/office/powerpoint/2010/main" val="33515959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Type of place by destination </a:t>
            </a:r>
            <a:r>
              <a:rPr lang="en-GB" sz="1600" dirty="0"/>
              <a:t>(continued)</a:t>
            </a:r>
            <a:endParaRPr lang="en-GB" dirty="0"/>
          </a:p>
        </p:txBody>
      </p:sp>
      <p:graphicFrame>
        <p:nvGraphicFramePr>
          <p:cNvPr id="5" name="Table 4"/>
          <p:cNvGraphicFramePr>
            <a:graphicFrameLocks noGrp="1"/>
          </p:cNvGraphicFramePr>
          <p:nvPr>
            <p:extLst>
              <p:ext uri="{D42A27DB-BD31-4B8C-83A1-F6EECF244321}">
                <p14:modId xmlns:p14="http://schemas.microsoft.com/office/powerpoint/2010/main" val="2798844282"/>
              </p:ext>
            </p:extLst>
          </p:nvPr>
        </p:nvGraphicFramePr>
        <p:xfrm>
          <a:off x="355600" y="1888808"/>
          <a:ext cx="7361237" cy="2570400"/>
        </p:xfrm>
        <a:graphic>
          <a:graphicData uri="http://schemas.openxmlformats.org/drawingml/2006/table">
            <a:tbl>
              <a:tblPr/>
              <a:tblGrid>
                <a:gridCol w="2306666">
                  <a:extLst>
                    <a:ext uri="{9D8B030D-6E8A-4147-A177-3AD203B41FA5}">
                      <a16:colId xmlns:a16="http://schemas.microsoft.com/office/drawing/2014/main" val="20000"/>
                    </a:ext>
                  </a:extLst>
                </a:gridCol>
                <a:gridCol w="1695050">
                  <a:extLst>
                    <a:ext uri="{9D8B030D-6E8A-4147-A177-3AD203B41FA5}">
                      <a16:colId xmlns:a16="http://schemas.microsoft.com/office/drawing/2014/main" val="20001"/>
                    </a:ext>
                  </a:extLst>
                </a:gridCol>
                <a:gridCol w="1695050">
                  <a:extLst>
                    <a:ext uri="{9D8B030D-6E8A-4147-A177-3AD203B41FA5}">
                      <a16:colId xmlns:a16="http://schemas.microsoft.com/office/drawing/2014/main" val="20002"/>
                    </a:ext>
                  </a:extLst>
                </a:gridCol>
                <a:gridCol w="1664471">
                  <a:extLst>
                    <a:ext uri="{9D8B030D-6E8A-4147-A177-3AD203B41FA5}">
                      <a16:colId xmlns:a16="http://schemas.microsoft.com/office/drawing/2014/main" val="20003"/>
                    </a:ext>
                  </a:extLst>
                </a:gridCol>
              </a:tblGrid>
              <a:tr h="230400">
                <a:tc gridSpan="4">
                  <a:txBody>
                    <a:bodyPr/>
                    <a:lstStyle/>
                    <a:p>
                      <a:pPr algn="l" fontAlgn="ctr"/>
                      <a:r>
                        <a:rPr lang="en-GB" sz="900" b="1" i="0" u="none" strike="noStrike" dirty="0">
                          <a:solidFill>
                            <a:srgbClr val="FFFFFF"/>
                          </a:solidFill>
                          <a:effectLst/>
                          <a:latin typeface="Arial" panose="020B0604020202020204" pitchFamily="34" charset="0"/>
                        </a:rPr>
                        <a:t>Table 1.4.17 – Nights in GB by type of place visited</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0"/>
                  </a:ext>
                </a:extLst>
              </a:tr>
              <a:tr h="180000">
                <a:tc>
                  <a:txBody>
                    <a:bodyPr/>
                    <a:lstStyle/>
                    <a:p>
                      <a:pPr algn="ctr" fontAlgn="ctr"/>
                      <a:r>
                        <a:rPr lang="en-GB" sz="900" b="1" i="0" u="none" strike="noStrike" dirty="0">
                          <a:solidFill>
                            <a:srgbClr val="000000"/>
                          </a:solidFill>
                          <a:effectLst/>
                          <a:latin typeface="Arial" panose="020B0604020202020204" pitchFamily="34" charset="0"/>
                        </a:rPr>
                        <a:t> -</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England</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Scotland</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Wales</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80000">
                <a:tc>
                  <a:txBody>
                    <a:bodyPr/>
                    <a:lstStyle/>
                    <a:p>
                      <a:pPr algn="l" fontAlgn="ctr"/>
                      <a:r>
                        <a:rPr lang="en-GB" sz="900" b="1" i="0" u="none" strike="noStrike" dirty="0">
                          <a:solidFill>
                            <a:srgbClr val="000000"/>
                          </a:solidFill>
                          <a:effectLst/>
                          <a:latin typeface="Arial" panose="020B0604020202020204" pitchFamily="34" charset="0"/>
                        </a:rPr>
                        <a:t>Type of place visited</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Million</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Million</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Million</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02"/>
                  </a:ext>
                </a:extLst>
              </a:tr>
              <a:tr h="180000">
                <a:tc>
                  <a:txBody>
                    <a:bodyPr/>
                    <a:lstStyle/>
                    <a:p>
                      <a:pPr algn="l" fontAlgn="ctr"/>
                      <a:r>
                        <a:rPr lang="en-GB" sz="900" b="1" i="0" u="none" strike="noStrike" dirty="0">
                          <a:solidFill>
                            <a:srgbClr val="000000"/>
                          </a:solidFill>
                          <a:effectLst/>
                          <a:latin typeface="Arial" panose="020B0604020202020204" pitchFamily="34" charset="0"/>
                        </a:rPr>
                        <a:t>Total</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1" i="0" u="none" strike="noStrike" kern="1200" dirty="0">
                          <a:solidFill>
                            <a:srgbClr val="000000"/>
                          </a:solidFill>
                          <a:effectLst/>
                          <a:latin typeface="Arial" panose="020B0604020202020204" pitchFamily="34" charset="0"/>
                          <a:ea typeface="+mn-ea"/>
                          <a:cs typeface="+mn-cs"/>
                        </a:rPr>
                        <a:t>290.316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1" i="0" u="none" strike="noStrike" kern="1200" dirty="0">
                          <a:solidFill>
                            <a:srgbClr val="000000"/>
                          </a:solidFill>
                          <a:effectLst/>
                          <a:latin typeface="Arial" panose="020B0604020202020204" pitchFamily="34" charset="0"/>
                          <a:ea typeface="+mn-ea"/>
                          <a:cs typeface="+mn-cs"/>
                        </a:rPr>
                        <a:t>46.413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1" i="0" u="none" strike="noStrike" kern="1200" dirty="0">
                          <a:solidFill>
                            <a:srgbClr val="000000"/>
                          </a:solidFill>
                          <a:effectLst/>
                          <a:latin typeface="Arial" panose="020B0604020202020204" pitchFamily="34" charset="0"/>
                          <a:ea typeface="+mn-ea"/>
                          <a:cs typeface="+mn-cs"/>
                        </a:rPr>
                        <a:t>35.077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80000">
                <a:tc>
                  <a:txBody>
                    <a:bodyPr/>
                    <a:lstStyle/>
                    <a:p>
                      <a:pPr algn="l" fontAlgn="ctr"/>
                      <a:r>
                        <a:rPr lang="en-GB" sz="900" b="0" i="0" u="none" strike="noStrike" dirty="0">
                          <a:solidFill>
                            <a:srgbClr val="000000"/>
                          </a:solidFill>
                          <a:effectLst/>
                          <a:latin typeface="Arial" panose="020B0604020202020204" pitchFamily="34" charset="0"/>
                        </a:rPr>
                        <a:t>Seaside/coastal</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77.730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8.321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16.313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7"/>
                  </a:ext>
                </a:extLst>
              </a:tr>
              <a:tr h="180000">
                <a:tc>
                  <a:txBody>
                    <a:bodyPr/>
                    <a:lstStyle/>
                    <a:p>
                      <a:pPr algn="l" fontAlgn="ctr"/>
                      <a:r>
                        <a:rPr lang="en-GB" sz="900" b="0" i="0" u="none" strike="noStrike" dirty="0">
                          <a:solidFill>
                            <a:srgbClr val="000000"/>
                          </a:solidFill>
                          <a:effectLst/>
                          <a:latin typeface="Arial" panose="020B0604020202020204" pitchFamily="34" charset="0"/>
                        </a:rPr>
                        <a:t>City/large town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108.249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17.024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3.868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80000">
                <a:tc>
                  <a:txBody>
                    <a:bodyPr/>
                    <a:lstStyle/>
                    <a:p>
                      <a:pPr algn="l" fontAlgn="ctr"/>
                      <a:r>
                        <a:rPr lang="en-GB" sz="900" b="0" i="0" u="none" strike="noStrike" dirty="0">
                          <a:solidFill>
                            <a:srgbClr val="000000"/>
                          </a:solidFill>
                          <a:effectLst/>
                          <a:latin typeface="Arial" panose="020B0604020202020204" pitchFamily="34" charset="0"/>
                        </a:rPr>
                        <a:t>Small town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51.593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10.140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5.515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9"/>
                  </a:ext>
                </a:extLst>
              </a:tr>
              <a:tr h="180000">
                <a:tc>
                  <a:txBody>
                    <a:bodyPr/>
                    <a:lstStyle/>
                    <a:p>
                      <a:pPr algn="l" fontAlgn="ctr"/>
                      <a:r>
                        <a:rPr lang="en-GB" sz="900" b="0" i="0" u="none" strike="noStrike" dirty="0">
                          <a:solidFill>
                            <a:srgbClr val="000000"/>
                          </a:solidFill>
                          <a:effectLst/>
                          <a:latin typeface="Arial" panose="020B0604020202020204" pitchFamily="34" charset="0"/>
                        </a:rPr>
                        <a:t>Countryside/village</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48.218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9.760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9.068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180000">
                <a:tc>
                  <a:txBody>
                    <a:bodyPr/>
                    <a:lstStyle/>
                    <a:p>
                      <a:pPr algn="l" fontAlgn="ctr"/>
                      <a:r>
                        <a:rPr lang="en-GB" sz="900" b="1" i="0" u="none" strike="noStrike" dirty="0">
                          <a:solidFill>
                            <a:srgbClr val="000000"/>
                          </a:solidFill>
                          <a:effectLst/>
                          <a:latin typeface="Arial" panose="020B0604020202020204" pitchFamily="34" charset="0"/>
                        </a:rPr>
                        <a:t>Purpose</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 share</a:t>
                      </a:r>
                    </a:p>
                  </a:txBody>
                  <a:tcPr marL="10800" marR="8075" marT="807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 share</a:t>
                      </a:r>
                    </a:p>
                  </a:txBody>
                  <a:tcPr marL="10800" marR="8075" marT="807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 share</a:t>
                      </a:r>
                    </a:p>
                  </a:txBody>
                  <a:tcPr marL="10800" marR="8075" marT="807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13"/>
                  </a:ext>
                </a:extLst>
              </a:tr>
              <a:tr h="180000">
                <a:tc>
                  <a:txBody>
                    <a:bodyPr/>
                    <a:lstStyle/>
                    <a:p>
                      <a:pPr algn="l" fontAlgn="ctr"/>
                      <a:r>
                        <a:rPr lang="en-GB" sz="900" b="1" i="0" u="none" strike="noStrike" dirty="0">
                          <a:solidFill>
                            <a:srgbClr val="000000"/>
                          </a:solidFill>
                          <a:effectLst/>
                          <a:latin typeface="Arial" panose="020B0604020202020204" pitchFamily="34" charset="0"/>
                        </a:rPr>
                        <a:t>Total</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100%</a:t>
                      </a:r>
                    </a:p>
                  </a:txBody>
                  <a:tcPr marL="10800" marR="8075" marT="807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100%</a:t>
                      </a:r>
                    </a:p>
                  </a:txBody>
                  <a:tcPr marL="10800" marR="8075" marT="807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100%</a:t>
                      </a:r>
                    </a:p>
                  </a:txBody>
                  <a:tcPr marL="10800" marR="8075" marT="807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180000">
                <a:tc>
                  <a:txBody>
                    <a:bodyPr/>
                    <a:lstStyle/>
                    <a:p>
                      <a:pPr algn="l" fontAlgn="ctr"/>
                      <a:r>
                        <a:rPr lang="en-GB" sz="900" b="0" i="0" u="none" strike="noStrike" dirty="0">
                          <a:solidFill>
                            <a:srgbClr val="000000"/>
                          </a:solidFill>
                          <a:effectLst/>
                          <a:latin typeface="Arial" panose="020B0604020202020204" pitchFamily="34" charset="0"/>
                        </a:rPr>
                        <a:t>Seaside/coastal</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26.8%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17.9%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46.5%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8"/>
                  </a:ext>
                </a:extLst>
              </a:tr>
              <a:tr h="180000">
                <a:tc>
                  <a:txBody>
                    <a:bodyPr/>
                    <a:lstStyle/>
                    <a:p>
                      <a:pPr algn="l" fontAlgn="ctr"/>
                      <a:r>
                        <a:rPr lang="en-GB" sz="900" b="0" i="0" u="none" strike="noStrike" dirty="0">
                          <a:solidFill>
                            <a:srgbClr val="000000"/>
                          </a:solidFill>
                          <a:effectLst/>
                          <a:latin typeface="Arial" panose="020B0604020202020204" pitchFamily="34" charset="0"/>
                        </a:rPr>
                        <a:t>City/large town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37.3%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36.7%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r h="180000">
                <a:tc>
                  <a:txBody>
                    <a:bodyPr/>
                    <a:lstStyle/>
                    <a:p>
                      <a:pPr algn="l" fontAlgn="ctr"/>
                      <a:r>
                        <a:rPr lang="en-GB" sz="900" b="0" i="0" u="none" strike="noStrike" dirty="0">
                          <a:solidFill>
                            <a:srgbClr val="000000"/>
                          </a:solidFill>
                          <a:effectLst/>
                          <a:latin typeface="Arial" panose="020B0604020202020204" pitchFamily="34" charset="0"/>
                        </a:rPr>
                        <a:t>Small town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17.8%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15.7%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20"/>
                  </a:ext>
                </a:extLst>
              </a:tr>
              <a:tr h="180000">
                <a:tc>
                  <a:txBody>
                    <a:bodyPr/>
                    <a:lstStyle/>
                    <a:p>
                      <a:pPr algn="l" fontAlgn="ctr"/>
                      <a:r>
                        <a:rPr lang="en-GB" sz="900" b="0" i="0" u="none" strike="noStrike" dirty="0">
                          <a:solidFill>
                            <a:srgbClr val="000000"/>
                          </a:solidFill>
                          <a:effectLst/>
                          <a:latin typeface="Arial" panose="020B0604020202020204" pitchFamily="34" charset="0"/>
                        </a:rPr>
                        <a:t>Countryside/village</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16.6%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25.9%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1"/>
                  </a:ext>
                </a:extLst>
              </a:tr>
            </a:tbl>
          </a:graphicData>
        </a:graphic>
      </p:graphicFrame>
      <p:sp>
        <p:nvSpPr>
          <p:cNvPr id="25" name="Content Placeholder 25"/>
          <p:cNvSpPr txBox="1">
            <a:spLocks/>
          </p:cNvSpPr>
          <p:nvPr/>
        </p:nvSpPr>
        <p:spPr>
          <a:xfrm>
            <a:off x="8238654" y="1888824"/>
            <a:ext cx="3597274" cy="381952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t>Total GB nights examined by type of place visited for England, Scotland and Wales.</a:t>
            </a:r>
          </a:p>
          <a:p>
            <a:r>
              <a:rPr lang="en-GB" sz="1050" b="1" dirty="0"/>
              <a:t>In England and Scotland, 37% of bednights were spent on trips where the main type of place visited was a city or large town. In Wales, city or town visits accounted for only 11% of bednights.</a:t>
            </a:r>
          </a:p>
          <a:p>
            <a:r>
              <a:rPr lang="en-GB" sz="1050" b="1" dirty="0"/>
              <a:t>In Wales the largest number of bednights were spent on trips where the main type of place visited was seaside or coastal (47%) which account for 27% of bednights in England and 18% in Scotland.</a:t>
            </a:r>
          </a:p>
        </p:txBody>
      </p:sp>
      <p:sp>
        <p:nvSpPr>
          <p:cNvPr id="19" name="Freeform 18">
            <a:hlinkClick r:id="rId3" action="ppaction://hlinksldjump"/>
            <a:extLst>
              <a:ext uri="{FF2B5EF4-FFF2-40B4-BE49-F238E27FC236}">
                <a16:creationId xmlns:a16="http://schemas.microsoft.com/office/drawing/2014/main" id="{AD2D060C-4DE3-4926-BB78-1F98E9F03E68}"/>
              </a:ext>
            </a:extLst>
          </p:cNvPr>
          <p:cNvSpPr>
            <a:spLocks noEditPoints="1"/>
          </p:cNvSpPr>
          <p:nvPr/>
        </p:nvSpPr>
        <p:spPr bwMode="auto">
          <a:xfrm>
            <a:off x="5998233"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5"/>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cxnSp>
        <p:nvCxnSpPr>
          <p:cNvPr id="10" name="Straight Connector 9">
            <a:extLst>
              <a:ext uri="{FF2B5EF4-FFF2-40B4-BE49-F238E27FC236}">
                <a16:creationId xmlns:a16="http://schemas.microsoft.com/office/drawing/2014/main" id="{95D7713A-7D75-4669-B29B-F544B2A1F033}"/>
              </a:ext>
            </a:extLst>
          </p:cNvPr>
          <p:cNvCxnSpPr>
            <a:cxnSpLocks/>
          </p:cNvCxnSpPr>
          <p:nvPr/>
        </p:nvCxnSpPr>
        <p:spPr>
          <a:xfrm>
            <a:off x="8035455" y="1907858"/>
            <a:ext cx="0" cy="3897630"/>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11" name="Action Button: Information 16">
            <a:hlinkClick r:id="rId4" action="ppaction://hlinksldjump" highlightClick="1"/>
            <a:extLst>
              <a:ext uri="{FF2B5EF4-FFF2-40B4-BE49-F238E27FC236}">
                <a16:creationId xmlns:a16="http://schemas.microsoft.com/office/drawing/2014/main" id="{74CF36E2-7C8A-4136-90D8-71D0E2F59CA4}"/>
              </a:ext>
            </a:extLst>
          </p:cNvPr>
          <p:cNvSpPr/>
          <p:nvPr/>
        </p:nvSpPr>
        <p:spPr bwMode="ltGray">
          <a:xfrm>
            <a:off x="7779295" y="1888808"/>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2" name="Slide Number Placeholder 1">
            <a:extLst>
              <a:ext uri="{FF2B5EF4-FFF2-40B4-BE49-F238E27FC236}">
                <a16:creationId xmlns:a16="http://schemas.microsoft.com/office/drawing/2014/main" id="{68B982AD-65ED-4F93-8862-2127CC92D71F}"/>
              </a:ext>
            </a:extLst>
          </p:cNvPr>
          <p:cNvSpPr>
            <a:spLocks noGrp="1"/>
          </p:cNvSpPr>
          <p:nvPr>
            <p:ph type="sldNum" sz="quarter" idx="4"/>
          </p:nvPr>
        </p:nvSpPr>
        <p:spPr/>
        <p:txBody>
          <a:bodyPr/>
          <a:lstStyle/>
          <a:p>
            <a:fld id="{4034BEE3-566C-4068-A777-C3A4762E861B}" type="slidenum">
              <a:rPr lang="en-GB" smtClean="0"/>
              <a:pPr/>
              <a:t>54</a:t>
            </a:fld>
            <a:endParaRPr lang="en-GB" dirty="0"/>
          </a:p>
        </p:txBody>
      </p:sp>
    </p:spTree>
    <p:extLst>
      <p:ext uri="{BB962C8B-B14F-4D97-AF65-F5344CB8AC3E}">
        <p14:creationId xmlns:p14="http://schemas.microsoft.com/office/powerpoint/2010/main" val="30597402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Type of place by destination </a:t>
            </a:r>
            <a:r>
              <a:rPr lang="en-GB" sz="1600" dirty="0"/>
              <a:t>(continued)</a:t>
            </a:r>
          </a:p>
        </p:txBody>
      </p:sp>
      <p:graphicFrame>
        <p:nvGraphicFramePr>
          <p:cNvPr id="14" name="Table 13">
            <a:extLst>
              <a:ext uri="{FF2B5EF4-FFF2-40B4-BE49-F238E27FC236}">
                <a16:creationId xmlns:a16="http://schemas.microsoft.com/office/drawing/2014/main" id="{957D2A12-FBE4-4EDF-9F9F-82D43628F8EF}"/>
              </a:ext>
            </a:extLst>
          </p:cNvPr>
          <p:cNvGraphicFramePr>
            <a:graphicFrameLocks noGrp="1"/>
          </p:cNvGraphicFramePr>
          <p:nvPr>
            <p:extLst>
              <p:ext uri="{D42A27DB-BD31-4B8C-83A1-F6EECF244321}">
                <p14:modId xmlns:p14="http://schemas.microsoft.com/office/powerpoint/2010/main" val="3551839364"/>
              </p:ext>
            </p:extLst>
          </p:nvPr>
        </p:nvGraphicFramePr>
        <p:xfrm>
          <a:off x="355600" y="1888808"/>
          <a:ext cx="7361237" cy="2570400"/>
        </p:xfrm>
        <a:graphic>
          <a:graphicData uri="http://schemas.openxmlformats.org/drawingml/2006/table">
            <a:tbl>
              <a:tblPr/>
              <a:tblGrid>
                <a:gridCol w="2306666">
                  <a:extLst>
                    <a:ext uri="{9D8B030D-6E8A-4147-A177-3AD203B41FA5}">
                      <a16:colId xmlns:a16="http://schemas.microsoft.com/office/drawing/2014/main" val="20000"/>
                    </a:ext>
                  </a:extLst>
                </a:gridCol>
                <a:gridCol w="1695050">
                  <a:extLst>
                    <a:ext uri="{9D8B030D-6E8A-4147-A177-3AD203B41FA5}">
                      <a16:colId xmlns:a16="http://schemas.microsoft.com/office/drawing/2014/main" val="20001"/>
                    </a:ext>
                  </a:extLst>
                </a:gridCol>
                <a:gridCol w="1695050">
                  <a:extLst>
                    <a:ext uri="{9D8B030D-6E8A-4147-A177-3AD203B41FA5}">
                      <a16:colId xmlns:a16="http://schemas.microsoft.com/office/drawing/2014/main" val="20002"/>
                    </a:ext>
                  </a:extLst>
                </a:gridCol>
                <a:gridCol w="1664471">
                  <a:extLst>
                    <a:ext uri="{9D8B030D-6E8A-4147-A177-3AD203B41FA5}">
                      <a16:colId xmlns:a16="http://schemas.microsoft.com/office/drawing/2014/main" val="20003"/>
                    </a:ext>
                  </a:extLst>
                </a:gridCol>
              </a:tblGrid>
              <a:tr h="230400">
                <a:tc gridSpan="4">
                  <a:txBody>
                    <a:bodyPr/>
                    <a:lstStyle/>
                    <a:p>
                      <a:pPr algn="l" fontAlgn="ctr"/>
                      <a:r>
                        <a:rPr lang="en-GB" sz="900" b="1" i="0" u="none" strike="noStrike" dirty="0">
                          <a:solidFill>
                            <a:srgbClr val="FFFFFF"/>
                          </a:solidFill>
                          <a:effectLst/>
                          <a:latin typeface="Arial" panose="020B0604020202020204" pitchFamily="34" charset="0"/>
                        </a:rPr>
                        <a:t>Table 1.4.18 – Spend in GB by type of place visited  </a:t>
                      </a:r>
                    </a:p>
                  </a:txBody>
                  <a:tcPr marL="180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0"/>
                  </a:ext>
                </a:extLst>
              </a:tr>
              <a:tr h="180000">
                <a:tc>
                  <a:txBody>
                    <a:bodyPr/>
                    <a:lstStyle/>
                    <a:p>
                      <a:pPr algn="ctr" fontAlgn="ctr"/>
                      <a:r>
                        <a:rPr lang="en-GB" sz="900" b="0" i="0" u="none" strike="noStrike" dirty="0">
                          <a:solidFill>
                            <a:srgbClr val="000000"/>
                          </a:solidFill>
                          <a:effectLst/>
                          <a:latin typeface="Arial" panose="020B0604020202020204" pitchFamily="34" charset="0"/>
                        </a:rPr>
                        <a:t> -</a:t>
                      </a:r>
                    </a:p>
                  </a:txBody>
                  <a:tcPr marL="180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England</a:t>
                      </a:r>
                    </a:p>
                  </a:txBody>
                  <a:tcPr marL="108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Scotland</a:t>
                      </a:r>
                    </a:p>
                  </a:txBody>
                  <a:tcPr marL="108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Wales</a:t>
                      </a:r>
                    </a:p>
                  </a:txBody>
                  <a:tcPr marL="108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80000">
                <a:tc>
                  <a:txBody>
                    <a:bodyPr/>
                    <a:lstStyle/>
                    <a:p>
                      <a:pPr algn="l" fontAlgn="ctr"/>
                      <a:r>
                        <a:rPr lang="en-GB" sz="900" b="1" i="0" u="none" strike="noStrike" dirty="0">
                          <a:solidFill>
                            <a:srgbClr val="000000"/>
                          </a:solidFill>
                          <a:effectLst/>
                          <a:latin typeface="Arial" panose="020B0604020202020204" pitchFamily="34" charset="0"/>
                        </a:rPr>
                        <a:t>Type of place visited</a:t>
                      </a:r>
                    </a:p>
                  </a:txBody>
                  <a:tcPr marL="180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£Million</a:t>
                      </a:r>
                    </a:p>
                  </a:txBody>
                  <a:tcPr marL="108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£Million</a:t>
                      </a:r>
                    </a:p>
                  </a:txBody>
                  <a:tcPr marL="108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£Million</a:t>
                      </a:r>
                    </a:p>
                  </a:txBody>
                  <a:tcPr marL="108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02"/>
                  </a:ext>
                </a:extLst>
              </a:tr>
              <a:tr h="180000">
                <a:tc>
                  <a:txBody>
                    <a:bodyPr/>
                    <a:lstStyle/>
                    <a:p>
                      <a:pPr algn="l" fontAlgn="ctr"/>
                      <a:r>
                        <a:rPr lang="en-GB" sz="900" b="1" i="0" u="none" strike="noStrike" dirty="0">
                          <a:solidFill>
                            <a:srgbClr val="000000"/>
                          </a:solidFill>
                          <a:effectLst/>
                          <a:latin typeface="Arial" panose="020B0604020202020204" pitchFamily="34" charset="0"/>
                        </a:rPr>
                        <a:t>Total</a:t>
                      </a:r>
                    </a:p>
                  </a:txBody>
                  <a:tcPr marL="180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1" i="0" u="none" strike="noStrike" kern="1200" dirty="0">
                          <a:solidFill>
                            <a:srgbClr val="000000"/>
                          </a:solidFill>
                          <a:effectLst/>
                          <a:latin typeface="Arial" panose="020B0604020202020204" pitchFamily="34" charset="0"/>
                          <a:ea typeface="+mn-ea"/>
                          <a:cs typeface="+mn-cs"/>
                        </a:rPr>
                        <a:t>£19,448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1" i="0" u="none" strike="noStrike" kern="1200" dirty="0">
                          <a:solidFill>
                            <a:srgbClr val="000000"/>
                          </a:solidFill>
                          <a:effectLst/>
                          <a:latin typeface="Arial" panose="020B0604020202020204" pitchFamily="34" charset="0"/>
                          <a:ea typeface="+mn-ea"/>
                          <a:cs typeface="+mn-cs"/>
                        </a:rPr>
                        <a:t>£3,200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1" i="0" u="none" strike="noStrike" kern="1200" dirty="0">
                          <a:solidFill>
                            <a:srgbClr val="000000"/>
                          </a:solidFill>
                          <a:effectLst/>
                          <a:latin typeface="Arial" panose="020B0604020202020204" pitchFamily="34" charset="0"/>
                          <a:ea typeface="+mn-ea"/>
                          <a:cs typeface="+mn-cs"/>
                        </a:rPr>
                        <a:t>£2,003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80000">
                <a:tc>
                  <a:txBody>
                    <a:bodyPr/>
                    <a:lstStyle/>
                    <a:p>
                      <a:pPr algn="l" fontAlgn="ctr"/>
                      <a:r>
                        <a:rPr lang="en-GB" sz="900" b="0" i="0" u="none" strike="noStrike" dirty="0">
                          <a:solidFill>
                            <a:srgbClr val="000000"/>
                          </a:solidFill>
                          <a:effectLst/>
                          <a:latin typeface="Arial" panose="020B0604020202020204" pitchFamily="34" charset="0"/>
                        </a:rPr>
                        <a:t>Seaside/coastal</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£4,463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£448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£948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7"/>
                  </a:ext>
                </a:extLst>
              </a:tr>
              <a:tr h="180000">
                <a:tc>
                  <a:txBody>
                    <a:bodyPr/>
                    <a:lstStyle/>
                    <a:p>
                      <a:pPr algn="l" fontAlgn="ctr"/>
                      <a:r>
                        <a:rPr lang="en-GB" sz="900" b="0" i="0" u="none" strike="noStrike" dirty="0">
                          <a:solidFill>
                            <a:srgbClr val="000000"/>
                          </a:solidFill>
                          <a:effectLst/>
                          <a:latin typeface="Arial" panose="020B0604020202020204" pitchFamily="34" charset="0"/>
                        </a:rPr>
                        <a:t>City/large town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£9,086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£1,483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£276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80000">
                <a:tc>
                  <a:txBody>
                    <a:bodyPr/>
                    <a:lstStyle/>
                    <a:p>
                      <a:pPr algn="l" fontAlgn="ctr"/>
                      <a:r>
                        <a:rPr lang="en-GB" sz="900" b="0" i="0" u="none" strike="noStrike" dirty="0">
                          <a:solidFill>
                            <a:srgbClr val="000000"/>
                          </a:solidFill>
                          <a:effectLst/>
                          <a:latin typeface="Arial" panose="020B0604020202020204" pitchFamily="34" charset="0"/>
                        </a:rPr>
                        <a:t>Small town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£2,880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£636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£326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9"/>
                  </a:ext>
                </a:extLst>
              </a:tr>
              <a:tr h="180000">
                <a:tc>
                  <a:txBody>
                    <a:bodyPr/>
                    <a:lstStyle/>
                    <a:p>
                      <a:pPr algn="l" fontAlgn="ctr"/>
                      <a:r>
                        <a:rPr lang="en-GB" sz="900" b="0" i="0" u="none" strike="noStrike" dirty="0">
                          <a:solidFill>
                            <a:srgbClr val="000000"/>
                          </a:solidFill>
                          <a:effectLst/>
                          <a:latin typeface="Arial" panose="020B0604020202020204" pitchFamily="34" charset="0"/>
                        </a:rPr>
                        <a:t>Countryside/village</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£2,798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£560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£436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180000">
                <a:tc>
                  <a:txBody>
                    <a:bodyPr/>
                    <a:lstStyle/>
                    <a:p>
                      <a:pPr algn="l" fontAlgn="ctr"/>
                      <a:r>
                        <a:rPr lang="en-GB" sz="900" b="1" i="0" u="none" strike="noStrike" dirty="0">
                          <a:solidFill>
                            <a:srgbClr val="000000"/>
                          </a:solidFill>
                          <a:effectLst/>
                          <a:latin typeface="Arial" panose="020B0604020202020204" pitchFamily="34" charset="0"/>
                        </a:rPr>
                        <a:t>Purpose</a:t>
                      </a:r>
                    </a:p>
                  </a:txBody>
                  <a:tcPr marL="180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 share</a:t>
                      </a:r>
                    </a:p>
                  </a:txBody>
                  <a:tcPr marL="108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 share</a:t>
                      </a:r>
                    </a:p>
                  </a:txBody>
                  <a:tcPr marL="108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 share</a:t>
                      </a:r>
                    </a:p>
                  </a:txBody>
                  <a:tcPr marL="108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13"/>
                  </a:ext>
                </a:extLst>
              </a:tr>
              <a:tr h="180000">
                <a:tc>
                  <a:txBody>
                    <a:bodyPr/>
                    <a:lstStyle/>
                    <a:p>
                      <a:pPr algn="l" fontAlgn="ctr"/>
                      <a:r>
                        <a:rPr lang="en-GB" sz="900" b="1" i="0" u="none" strike="noStrike" dirty="0">
                          <a:solidFill>
                            <a:srgbClr val="000000"/>
                          </a:solidFill>
                          <a:effectLst/>
                          <a:latin typeface="Arial" panose="020B0604020202020204" pitchFamily="34" charset="0"/>
                        </a:rPr>
                        <a:t>Total</a:t>
                      </a:r>
                    </a:p>
                  </a:txBody>
                  <a:tcPr marL="180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100%</a:t>
                      </a:r>
                    </a:p>
                  </a:txBody>
                  <a:tcPr marL="108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100%</a:t>
                      </a:r>
                    </a:p>
                  </a:txBody>
                  <a:tcPr marL="108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100%</a:t>
                      </a:r>
                    </a:p>
                  </a:txBody>
                  <a:tcPr marL="108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180000">
                <a:tc>
                  <a:txBody>
                    <a:bodyPr/>
                    <a:lstStyle/>
                    <a:p>
                      <a:pPr algn="l" fontAlgn="ctr"/>
                      <a:r>
                        <a:rPr lang="en-GB" sz="900" b="0" i="0" u="none" strike="noStrike" dirty="0">
                          <a:solidFill>
                            <a:srgbClr val="000000"/>
                          </a:solidFill>
                          <a:effectLst/>
                          <a:latin typeface="Arial" panose="020B0604020202020204" pitchFamily="34" charset="0"/>
                        </a:rPr>
                        <a:t>Seaside/coastal</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22.9%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14.0%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47.3%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8"/>
                  </a:ext>
                </a:extLst>
              </a:tr>
              <a:tr h="180000">
                <a:tc>
                  <a:txBody>
                    <a:bodyPr/>
                    <a:lstStyle/>
                    <a:p>
                      <a:pPr algn="l" fontAlgn="ctr"/>
                      <a:r>
                        <a:rPr lang="en-GB" sz="900" b="0" i="0" u="none" strike="noStrike" dirty="0">
                          <a:solidFill>
                            <a:srgbClr val="000000"/>
                          </a:solidFill>
                          <a:effectLst/>
                          <a:latin typeface="Arial" panose="020B0604020202020204" pitchFamily="34" charset="0"/>
                        </a:rPr>
                        <a:t>City/large town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46.7%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46.3%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13.8%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r h="180000">
                <a:tc>
                  <a:txBody>
                    <a:bodyPr/>
                    <a:lstStyle/>
                    <a:p>
                      <a:pPr algn="l" fontAlgn="ctr"/>
                      <a:r>
                        <a:rPr lang="en-GB" sz="900" b="0" i="0" u="none" strike="noStrike" dirty="0">
                          <a:solidFill>
                            <a:srgbClr val="000000"/>
                          </a:solidFill>
                          <a:effectLst/>
                          <a:latin typeface="Arial" panose="020B0604020202020204" pitchFamily="34" charset="0"/>
                        </a:rPr>
                        <a:t>Small town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14.8%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19.9%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16.3%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20"/>
                  </a:ext>
                </a:extLst>
              </a:tr>
              <a:tr h="180000">
                <a:tc>
                  <a:txBody>
                    <a:bodyPr/>
                    <a:lstStyle/>
                    <a:p>
                      <a:pPr algn="l" fontAlgn="ctr"/>
                      <a:r>
                        <a:rPr lang="en-GB" sz="900" b="0" i="0" u="none" strike="noStrike" dirty="0">
                          <a:solidFill>
                            <a:srgbClr val="000000"/>
                          </a:solidFill>
                          <a:effectLst/>
                          <a:latin typeface="Arial" panose="020B0604020202020204" pitchFamily="34" charset="0"/>
                        </a:rPr>
                        <a:t>Countryside/village</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14.4%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17.5%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1"/>
                  </a:ext>
                </a:extLst>
              </a:tr>
            </a:tbl>
          </a:graphicData>
        </a:graphic>
      </p:graphicFrame>
      <p:sp>
        <p:nvSpPr>
          <p:cNvPr id="25" name="Content Placeholder 25"/>
          <p:cNvSpPr txBox="1">
            <a:spLocks/>
          </p:cNvSpPr>
          <p:nvPr/>
        </p:nvSpPr>
        <p:spPr>
          <a:xfrm>
            <a:off x="8238654" y="1892302"/>
            <a:ext cx="3597274" cy="381952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t>Total GB spend examined by type of place visited for England, Scotland and Wales.</a:t>
            </a:r>
          </a:p>
          <a:p>
            <a:r>
              <a:rPr lang="en-GB" sz="1050" b="1" dirty="0"/>
              <a:t>In England and Scotland almost half of money (47% and 46% respectively) was spent on trips where the main place visited was a city or large town, whereas in Wales this destination type accounted for only 14% of spend.  </a:t>
            </a:r>
          </a:p>
          <a:p>
            <a:r>
              <a:rPr lang="en-GB" sz="1050" b="1" dirty="0"/>
              <a:t>By contrast, in Wales visits where the main type of destination was seaside or coastal accounted for 47% of spend.</a:t>
            </a:r>
          </a:p>
          <a:p>
            <a:r>
              <a:rPr lang="en-GB" sz="1050" b="1" dirty="0"/>
              <a:t> </a:t>
            </a:r>
          </a:p>
        </p:txBody>
      </p:sp>
      <p:sp>
        <p:nvSpPr>
          <p:cNvPr id="20" name="Freeform 18">
            <a:hlinkClick r:id="rId3" action="ppaction://hlinksldjump"/>
            <a:extLst>
              <a:ext uri="{FF2B5EF4-FFF2-40B4-BE49-F238E27FC236}">
                <a16:creationId xmlns:a16="http://schemas.microsoft.com/office/drawing/2014/main" id="{1698B286-6673-4C91-9314-356C9C507647}"/>
              </a:ext>
            </a:extLst>
          </p:cNvPr>
          <p:cNvSpPr>
            <a:spLocks noEditPoints="1"/>
          </p:cNvSpPr>
          <p:nvPr/>
        </p:nvSpPr>
        <p:spPr bwMode="auto">
          <a:xfrm>
            <a:off x="5998233"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5"/>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cxnSp>
        <p:nvCxnSpPr>
          <p:cNvPr id="10" name="Straight Connector 9">
            <a:extLst>
              <a:ext uri="{FF2B5EF4-FFF2-40B4-BE49-F238E27FC236}">
                <a16:creationId xmlns:a16="http://schemas.microsoft.com/office/drawing/2014/main" id="{4F7C6888-98E9-42D5-90EB-7815AF446FA7}"/>
              </a:ext>
            </a:extLst>
          </p:cNvPr>
          <p:cNvCxnSpPr/>
          <p:nvPr/>
        </p:nvCxnSpPr>
        <p:spPr>
          <a:xfrm>
            <a:off x="8035455" y="1907858"/>
            <a:ext cx="14188" cy="3886704"/>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11" name="Action Button: Information 16">
            <a:hlinkClick r:id="rId4" action="ppaction://hlinksldjump" highlightClick="1"/>
            <a:extLst>
              <a:ext uri="{FF2B5EF4-FFF2-40B4-BE49-F238E27FC236}">
                <a16:creationId xmlns:a16="http://schemas.microsoft.com/office/drawing/2014/main" id="{BF4E0FD8-D0EB-4479-8BAC-24D987E59234}"/>
              </a:ext>
            </a:extLst>
          </p:cNvPr>
          <p:cNvSpPr/>
          <p:nvPr/>
        </p:nvSpPr>
        <p:spPr bwMode="ltGray">
          <a:xfrm>
            <a:off x="7776921" y="1888808"/>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12" name="Content Placeholder 25">
            <a:extLst>
              <a:ext uri="{FF2B5EF4-FFF2-40B4-BE49-F238E27FC236}">
                <a16:creationId xmlns:a16="http://schemas.microsoft.com/office/drawing/2014/main" id="{EE5DC613-B1FA-4DCE-A15B-0A2DA69075A4}"/>
              </a:ext>
            </a:extLst>
          </p:cNvPr>
          <p:cNvSpPr txBox="1">
            <a:spLocks/>
          </p:cNvSpPr>
          <p:nvPr/>
        </p:nvSpPr>
        <p:spPr>
          <a:xfrm>
            <a:off x="379682" y="5779271"/>
            <a:ext cx="7514956" cy="59436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900" i="1" dirty="0"/>
              <a:t>NB This table shows the proportion of the total amount spent on the trips where these destination types were visited, NOT the proportion of amount spent at the destination type itself.</a:t>
            </a:r>
          </a:p>
          <a:p>
            <a:endParaRPr lang="en-GB" sz="1050" b="1" dirty="0"/>
          </a:p>
        </p:txBody>
      </p:sp>
      <p:sp>
        <p:nvSpPr>
          <p:cNvPr id="2" name="Slide Number Placeholder 1">
            <a:extLst>
              <a:ext uri="{FF2B5EF4-FFF2-40B4-BE49-F238E27FC236}">
                <a16:creationId xmlns:a16="http://schemas.microsoft.com/office/drawing/2014/main" id="{7C0FACCC-9C8A-4AD1-889F-5A4DDD833EA2}"/>
              </a:ext>
            </a:extLst>
          </p:cNvPr>
          <p:cNvSpPr>
            <a:spLocks noGrp="1"/>
          </p:cNvSpPr>
          <p:nvPr>
            <p:ph type="sldNum" sz="quarter" idx="4"/>
          </p:nvPr>
        </p:nvSpPr>
        <p:spPr/>
        <p:txBody>
          <a:bodyPr/>
          <a:lstStyle/>
          <a:p>
            <a:fld id="{4034BEE3-566C-4068-A777-C3A4762E861B}" type="slidenum">
              <a:rPr lang="en-GB" smtClean="0"/>
              <a:pPr/>
              <a:t>55</a:t>
            </a:fld>
            <a:endParaRPr lang="en-GB" dirty="0"/>
          </a:p>
        </p:txBody>
      </p:sp>
    </p:spTree>
    <p:extLst>
      <p:ext uri="{BB962C8B-B14F-4D97-AF65-F5344CB8AC3E}">
        <p14:creationId xmlns:p14="http://schemas.microsoft.com/office/powerpoint/2010/main" val="6523189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Type of place by holiday trips</a:t>
            </a:r>
          </a:p>
        </p:txBody>
      </p:sp>
      <p:graphicFrame>
        <p:nvGraphicFramePr>
          <p:cNvPr id="5" name="Table 4"/>
          <p:cNvGraphicFramePr>
            <a:graphicFrameLocks noGrp="1"/>
          </p:cNvGraphicFramePr>
          <p:nvPr>
            <p:extLst>
              <p:ext uri="{D42A27DB-BD31-4B8C-83A1-F6EECF244321}">
                <p14:modId xmlns:p14="http://schemas.microsoft.com/office/powerpoint/2010/main" val="3853907827"/>
              </p:ext>
            </p:extLst>
          </p:nvPr>
        </p:nvGraphicFramePr>
        <p:xfrm>
          <a:off x="348792" y="1888808"/>
          <a:ext cx="7368045" cy="2570400"/>
        </p:xfrm>
        <a:graphic>
          <a:graphicData uri="http://schemas.openxmlformats.org/drawingml/2006/table">
            <a:tbl>
              <a:tblPr/>
              <a:tblGrid>
                <a:gridCol w="2308799">
                  <a:extLst>
                    <a:ext uri="{9D8B030D-6E8A-4147-A177-3AD203B41FA5}">
                      <a16:colId xmlns:a16="http://schemas.microsoft.com/office/drawing/2014/main" val="20000"/>
                    </a:ext>
                  </a:extLst>
                </a:gridCol>
                <a:gridCol w="1696618">
                  <a:extLst>
                    <a:ext uri="{9D8B030D-6E8A-4147-A177-3AD203B41FA5}">
                      <a16:colId xmlns:a16="http://schemas.microsoft.com/office/drawing/2014/main" val="20001"/>
                    </a:ext>
                  </a:extLst>
                </a:gridCol>
                <a:gridCol w="1696618">
                  <a:extLst>
                    <a:ext uri="{9D8B030D-6E8A-4147-A177-3AD203B41FA5}">
                      <a16:colId xmlns:a16="http://schemas.microsoft.com/office/drawing/2014/main" val="20002"/>
                    </a:ext>
                  </a:extLst>
                </a:gridCol>
                <a:gridCol w="1666010">
                  <a:extLst>
                    <a:ext uri="{9D8B030D-6E8A-4147-A177-3AD203B41FA5}">
                      <a16:colId xmlns:a16="http://schemas.microsoft.com/office/drawing/2014/main" val="20003"/>
                    </a:ext>
                  </a:extLst>
                </a:gridCol>
              </a:tblGrid>
              <a:tr h="230400">
                <a:tc gridSpan="4">
                  <a:txBody>
                    <a:bodyPr/>
                    <a:lstStyle/>
                    <a:p>
                      <a:pPr algn="l" fontAlgn="ctr"/>
                      <a:r>
                        <a:rPr lang="en-GB" sz="900" b="1" i="0" u="none" strike="noStrike" dirty="0">
                          <a:solidFill>
                            <a:srgbClr val="FFFFFF"/>
                          </a:solidFill>
                          <a:effectLst/>
                          <a:latin typeface="Arial" panose="020B0604020202020204" pitchFamily="34" charset="0"/>
                        </a:rPr>
                        <a:t>Table 1.4.19 – Holiday trips in GB by type of place visited</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0"/>
                  </a:ext>
                </a:extLst>
              </a:tr>
              <a:tr h="180000">
                <a:tc>
                  <a:txBody>
                    <a:bodyPr/>
                    <a:lstStyle/>
                    <a:p>
                      <a:pPr algn="l" fontAlgn="ctr"/>
                      <a:r>
                        <a:rPr lang="en-GB" sz="900" b="0" i="0" u="none" strike="noStrike" dirty="0">
                          <a:solidFill>
                            <a:srgbClr val="000000"/>
                          </a:solidFill>
                          <a:effectLst/>
                          <a:latin typeface="Arial" panose="020B0604020202020204" pitchFamily="34" charset="0"/>
                        </a:rPr>
                        <a:t> </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England</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Scotland</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Wales</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80000">
                <a:tc>
                  <a:txBody>
                    <a:bodyPr/>
                    <a:lstStyle/>
                    <a:p>
                      <a:pPr algn="l" fontAlgn="ctr"/>
                      <a:r>
                        <a:rPr lang="en-GB" sz="900" b="1" i="0" u="none" strike="noStrike" dirty="0">
                          <a:solidFill>
                            <a:srgbClr val="000000"/>
                          </a:solidFill>
                          <a:effectLst/>
                          <a:latin typeface="Arial" panose="020B0604020202020204" pitchFamily="34" charset="0"/>
                        </a:rPr>
                        <a:t>Type of place visited</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Million</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Million</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Million</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02"/>
                  </a:ext>
                </a:extLst>
              </a:tr>
              <a:tr h="180000">
                <a:tc>
                  <a:txBody>
                    <a:bodyPr/>
                    <a:lstStyle/>
                    <a:p>
                      <a:pPr algn="l" fontAlgn="ctr"/>
                      <a:r>
                        <a:rPr lang="en-GB" sz="900" b="1" i="0" u="none" strike="noStrike" dirty="0">
                          <a:solidFill>
                            <a:srgbClr val="000000"/>
                          </a:solidFill>
                          <a:effectLst/>
                          <a:latin typeface="Arial" panose="020B0604020202020204" pitchFamily="34" charset="0"/>
                        </a:rPr>
                        <a:t>Total</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1" i="0" u="none" strike="noStrike" kern="1200" dirty="0">
                          <a:solidFill>
                            <a:srgbClr val="000000"/>
                          </a:solidFill>
                          <a:effectLst/>
                          <a:latin typeface="Arial" panose="020B0604020202020204" pitchFamily="34" charset="0"/>
                          <a:ea typeface="+mn-ea"/>
                          <a:cs typeface="+mn-cs"/>
                        </a:rPr>
                        <a:t>46.407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1" i="0" u="none" strike="noStrike" kern="1200" dirty="0">
                          <a:solidFill>
                            <a:srgbClr val="000000"/>
                          </a:solidFill>
                          <a:effectLst/>
                          <a:latin typeface="Arial" panose="020B0604020202020204" pitchFamily="34" charset="0"/>
                          <a:ea typeface="+mn-ea"/>
                          <a:cs typeface="+mn-cs"/>
                        </a:rPr>
                        <a:t>7.748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1" i="0" u="none" strike="noStrike" kern="1200" dirty="0">
                          <a:solidFill>
                            <a:srgbClr val="000000"/>
                          </a:solidFill>
                          <a:effectLst/>
                          <a:latin typeface="Arial" panose="020B0604020202020204" pitchFamily="34" charset="0"/>
                          <a:ea typeface="+mn-ea"/>
                          <a:cs typeface="+mn-cs"/>
                        </a:rPr>
                        <a:t>6.710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80000">
                <a:tc>
                  <a:txBody>
                    <a:bodyPr/>
                    <a:lstStyle/>
                    <a:p>
                      <a:pPr algn="l" fontAlgn="ctr"/>
                      <a:r>
                        <a:rPr lang="en-GB" sz="900" b="0" i="0" u="none" strike="noStrike" dirty="0">
                          <a:solidFill>
                            <a:srgbClr val="000000"/>
                          </a:solidFill>
                          <a:effectLst/>
                          <a:latin typeface="Arial" panose="020B0604020202020204" pitchFamily="34" charset="0"/>
                        </a:rPr>
                        <a:t>Seaside/coastal</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15.033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1.556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3.583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7"/>
                  </a:ext>
                </a:extLst>
              </a:tr>
              <a:tr h="180000">
                <a:tc>
                  <a:txBody>
                    <a:bodyPr/>
                    <a:lstStyle/>
                    <a:p>
                      <a:pPr algn="l" fontAlgn="ctr"/>
                      <a:r>
                        <a:rPr lang="en-GB" sz="900" b="0" i="0" u="none" strike="noStrike" dirty="0">
                          <a:solidFill>
                            <a:srgbClr val="000000"/>
                          </a:solidFill>
                          <a:effectLst/>
                          <a:latin typeface="Arial" panose="020B0604020202020204" pitchFamily="34" charset="0"/>
                        </a:rPr>
                        <a:t>City/large town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15.223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3.306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0.730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80000">
                <a:tc>
                  <a:txBody>
                    <a:bodyPr/>
                    <a:lstStyle/>
                    <a:p>
                      <a:pPr algn="l" fontAlgn="ctr"/>
                      <a:r>
                        <a:rPr lang="en-GB" sz="900" b="0" i="0" u="none" strike="noStrike" dirty="0">
                          <a:solidFill>
                            <a:srgbClr val="000000"/>
                          </a:solidFill>
                          <a:effectLst/>
                          <a:latin typeface="Arial" panose="020B0604020202020204" pitchFamily="34" charset="0"/>
                        </a:rPr>
                        <a:t>Small town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7.614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1.700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1.103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9"/>
                  </a:ext>
                </a:extLst>
              </a:tr>
              <a:tr h="180000">
                <a:tc>
                  <a:txBody>
                    <a:bodyPr/>
                    <a:lstStyle/>
                    <a:p>
                      <a:pPr algn="l" fontAlgn="ctr"/>
                      <a:r>
                        <a:rPr lang="en-GB" sz="900" b="0" i="0" u="none" strike="noStrike" dirty="0">
                          <a:solidFill>
                            <a:srgbClr val="000000"/>
                          </a:solidFill>
                          <a:effectLst/>
                          <a:latin typeface="Arial" panose="020B0604020202020204" pitchFamily="34" charset="0"/>
                        </a:rPr>
                        <a:t>Countryside/village</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8.963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1.727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1.520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180000">
                <a:tc>
                  <a:txBody>
                    <a:bodyPr/>
                    <a:lstStyle/>
                    <a:p>
                      <a:pPr algn="l" fontAlgn="ctr"/>
                      <a:r>
                        <a:rPr lang="en-GB" sz="900" b="1" i="0" u="none" strike="noStrike" dirty="0">
                          <a:solidFill>
                            <a:srgbClr val="000000"/>
                          </a:solidFill>
                          <a:effectLst/>
                          <a:latin typeface="Arial" panose="020B0604020202020204" pitchFamily="34" charset="0"/>
                        </a:rPr>
                        <a:t>Purpose</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 share</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 share</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 share</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13"/>
                  </a:ext>
                </a:extLst>
              </a:tr>
              <a:tr h="180000">
                <a:tc>
                  <a:txBody>
                    <a:bodyPr/>
                    <a:lstStyle/>
                    <a:p>
                      <a:pPr algn="l" fontAlgn="ctr"/>
                      <a:r>
                        <a:rPr lang="en-GB" sz="900" b="1" i="0" u="none" strike="noStrike" dirty="0">
                          <a:solidFill>
                            <a:srgbClr val="000000"/>
                          </a:solidFill>
                          <a:effectLst/>
                          <a:latin typeface="Arial" panose="020B0604020202020204" pitchFamily="34" charset="0"/>
                        </a:rPr>
                        <a:t>Total</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100%</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100%</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100%</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180000">
                <a:tc>
                  <a:txBody>
                    <a:bodyPr/>
                    <a:lstStyle/>
                    <a:p>
                      <a:pPr algn="l" fontAlgn="ctr"/>
                      <a:r>
                        <a:rPr lang="en-GB" sz="900" b="0" i="0" u="none" strike="noStrike" dirty="0">
                          <a:solidFill>
                            <a:srgbClr val="000000"/>
                          </a:solidFill>
                          <a:effectLst/>
                          <a:latin typeface="Arial" panose="020B0604020202020204" pitchFamily="34" charset="0"/>
                        </a:rPr>
                        <a:t>Seaside/coastal</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32.4%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20.1%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53.4%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5"/>
                  </a:ext>
                </a:extLst>
              </a:tr>
              <a:tr h="180000">
                <a:tc>
                  <a:txBody>
                    <a:bodyPr/>
                    <a:lstStyle/>
                    <a:p>
                      <a:pPr algn="l" fontAlgn="ctr"/>
                      <a:r>
                        <a:rPr lang="en-GB" sz="900" b="0" i="0" u="none" strike="noStrike" dirty="0">
                          <a:solidFill>
                            <a:srgbClr val="000000"/>
                          </a:solidFill>
                          <a:effectLst/>
                          <a:latin typeface="Arial" panose="020B0604020202020204" pitchFamily="34" charset="0"/>
                        </a:rPr>
                        <a:t>City/large town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32.8%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42.7%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10.9%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r h="180000">
                <a:tc>
                  <a:txBody>
                    <a:bodyPr/>
                    <a:lstStyle/>
                    <a:p>
                      <a:pPr algn="l" fontAlgn="ctr"/>
                      <a:r>
                        <a:rPr lang="en-GB" sz="900" b="0" i="0" u="none" strike="noStrike" dirty="0">
                          <a:solidFill>
                            <a:srgbClr val="000000"/>
                          </a:solidFill>
                          <a:effectLst/>
                          <a:latin typeface="Arial" panose="020B0604020202020204" pitchFamily="34" charset="0"/>
                        </a:rPr>
                        <a:t>Small town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16.4%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21.9%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16.4%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20"/>
                  </a:ext>
                </a:extLst>
              </a:tr>
              <a:tr h="180000">
                <a:tc>
                  <a:txBody>
                    <a:bodyPr/>
                    <a:lstStyle/>
                    <a:p>
                      <a:pPr algn="l" fontAlgn="ctr"/>
                      <a:r>
                        <a:rPr lang="en-GB" sz="900" b="0" i="0" u="none" strike="noStrike" dirty="0">
                          <a:solidFill>
                            <a:srgbClr val="000000"/>
                          </a:solidFill>
                          <a:effectLst/>
                          <a:latin typeface="Arial" panose="020B0604020202020204" pitchFamily="34" charset="0"/>
                        </a:rPr>
                        <a:t>Countryside/village</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19.3%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22.3%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22.7%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1"/>
                  </a:ext>
                </a:extLst>
              </a:tr>
            </a:tbl>
          </a:graphicData>
        </a:graphic>
      </p:graphicFrame>
      <p:sp>
        <p:nvSpPr>
          <p:cNvPr id="18" name="Content Placeholder 25"/>
          <p:cNvSpPr txBox="1">
            <a:spLocks/>
          </p:cNvSpPr>
          <p:nvPr/>
        </p:nvSpPr>
        <p:spPr>
          <a:xfrm>
            <a:off x="8238654" y="1892302"/>
            <a:ext cx="3597274" cy="381952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t>GB holiday trips examined by type of place visited for England, Scotland and Wales.</a:t>
            </a:r>
          </a:p>
          <a:p>
            <a:r>
              <a:rPr lang="en-GB" sz="1050" b="1" dirty="0"/>
              <a:t>In Wales over half (53%) of holiday trips had the main type of place visited as seaside or coastal.  </a:t>
            </a:r>
          </a:p>
          <a:p>
            <a:r>
              <a:rPr lang="en-GB" sz="1050" b="1" dirty="0"/>
              <a:t>In England the largest proportion of holiday trips had the main type of place visited as a city/large town (33%), or coastal/seaside (32%).  </a:t>
            </a:r>
          </a:p>
          <a:p>
            <a:r>
              <a:rPr lang="en-GB" sz="1050" b="1" dirty="0"/>
              <a:t>In Scotland the largest number of holiday trips have the main place visited as cities or large towns (43%).</a:t>
            </a:r>
          </a:p>
        </p:txBody>
      </p:sp>
      <p:sp>
        <p:nvSpPr>
          <p:cNvPr id="25" name="Freeform 18">
            <a:hlinkClick r:id="rId3" action="ppaction://hlinksldjump"/>
            <a:extLst>
              <a:ext uri="{FF2B5EF4-FFF2-40B4-BE49-F238E27FC236}">
                <a16:creationId xmlns:a16="http://schemas.microsoft.com/office/drawing/2014/main" id="{11E8B4A5-D6A1-47DA-B53F-04D82F01008F}"/>
              </a:ext>
            </a:extLst>
          </p:cNvPr>
          <p:cNvSpPr>
            <a:spLocks noEditPoints="1"/>
          </p:cNvSpPr>
          <p:nvPr/>
        </p:nvSpPr>
        <p:spPr bwMode="auto">
          <a:xfrm>
            <a:off x="5998233"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5"/>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cxnSp>
        <p:nvCxnSpPr>
          <p:cNvPr id="11" name="Straight Connector 10">
            <a:extLst>
              <a:ext uri="{FF2B5EF4-FFF2-40B4-BE49-F238E27FC236}">
                <a16:creationId xmlns:a16="http://schemas.microsoft.com/office/drawing/2014/main" id="{8B451B9E-4805-4CDC-B568-41149A2D2774}"/>
              </a:ext>
            </a:extLst>
          </p:cNvPr>
          <p:cNvCxnSpPr/>
          <p:nvPr/>
        </p:nvCxnSpPr>
        <p:spPr>
          <a:xfrm>
            <a:off x="8035455" y="1907858"/>
            <a:ext cx="14188" cy="3886704"/>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13" name="Action Button: Information 16">
            <a:hlinkClick r:id="rId4" action="ppaction://hlinksldjump" highlightClick="1"/>
            <a:extLst>
              <a:ext uri="{FF2B5EF4-FFF2-40B4-BE49-F238E27FC236}">
                <a16:creationId xmlns:a16="http://schemas.microsoft.com/office/drawing/2014/main" id="{843E61CC-3E6B-4251-B9CE-875D4E72F7A6}"/>
              </a:ext>
            </a:extLst>
          </p:cNvPr>
          <p:cNvSpPr/>
          <p:nvPr/>
        </p:nvSpPr>
        <p:spPr bwMode="ltGray">
          <a:xfrm>
            <a:off x="7776921" y="1888808"/>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2" name="Slide Number Placeholder 1">
            <a:extLst>
              <a:ext uri="{FF2B5EF4-FFF2-40B4-BE49-F238E27FC236}">
                <a16:creationId xmlns:a16="http://schemas.microsoft.com/office/drawing/2014/main" id="{F1DA72D4-1DB8-414D-AD83-052BFF351465}"/>
              </a:ext>
            </a:extLst>
          </p:cNvPr>
          <p:cNvSpPr>
            <a:spLocks noGrp="1"/>
          </p:cNvSpPr>
          <p:nvPr>
            <p:ph type="sldNum" sz="quarter" idx="4"/>
          </p:nvPr>
        </p:nvSpPr>
        <p:spPr/>
        <p:txBody>
          <a:bodyPr/>
          <a:lstStyle/>
          <a:p>
            <a:fld id="{4034BEE3-566C-4068-A777-C3A4762E861B}" type="slidenum">
              <a:rPr lang="en-GB" smtClean="0"/>
              <a:pPr/>
              <a:t>56</a:t>
            </a:fld>
            <a:endParaRPr lang="en-GB" dirty="0"/>
          </a:p>
        </p:txBody>
      </p:sp>
    </p:spTree>
    <p:extLst>
      <p:ext uri="{BB962C8B-B14F-4D97-AF65-F5344CB8AC3E}">
        <p14:creationId xmlns:p14="http://schemas.microsoft.com/office/powerpoint/2010/main" val="19560911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Type of place by holiday trips </a:t>
            </a:r>
            <a:r>
              <a:rPr lang="en-GB" sz="1600" dirty="0"/>
              <a:t>(continued)</a:t>
            </a:r>
          </a:p>
        </p:txBody>
      </p:sp>
      <p:graphicFrame>
        <p:nvGraphicFramePr>
          <p:cNvPr id="5" name="Table 4"/>
          <p:cNvGraphicFramePr>
            <a:graphicFrameLocks noGrp="1"/>
          </p:cNvGraphicFramePr>
          <p:nvPr>
            <p:extLst>
              <p:ext uri="{D42A27DB-BD31-4B8C-83A1-F6EECF244321}">
                <p14:modId xmlns:p14="http://schemas.microsoft.com/office/powerpoint/2010/main" val="406883807"/>
              </p:ext>
            </p:extLst>
          </p:nvPr>
        </p:nvGraphicFramePr>
        <p:xfrm>
          <a:off x="349754" y="1888808"/>
          <a:ext cx="7367082" cy="2570400"/>
        </p:xfrm>
        <a:graphic>
          <a:graphicData uri="http://schemas.openxmlformats.org/drawingml/2006/table">
            <a:tbl>
              <a:tblPr/>
              <a:tblGrid>
                <a:gridCol w="2308498">
                  <a:extLst>
                    <a:ext uri="{9D8B030D-6E8A-4147-A177-3AD203B41FA5}">
                      <a16:colId xmlns:a16="http://schemas.microsoft.com/office/drawing/2014/main" val="20000"/>
                    </a:ext>
                  </a:extLst>
                </a:gridCol>
                <a:gridCol w="1696396">
                  <a:extLst>
                    <a:ext uri="{9D8B030D-6E8A-4147-A177-3AD203B41FA5}">
                      <a16:colId xmlns:a16="http://schemas.microsoft.com/office/drawing/2014/main" val="20001"/>
                    </a:ext>
                  </a:extLst>
                </a:gridCol>
                <a:gridCol w="1696396">
                  <a:extLst>
                    <a:ext uri="{9D8B030D-6E8A-4147-A177-3AD203B41FA5}">
                      <a16:colId xmlns:a16="http://schemas.microsoft.com/office/drawing/2014/main" val="20002"/>
                    </a:ext>
                  </a:extLst>
                </a:gridCol>
                <a:gridCol w="1665792">
                  <a:extLst>
                    <a:ext uri="{9D8B030D-6E8A-4147-A177-3AD203B41FA5}">
                      <a16:colId xmlns:a16="http://schemas.microsoft.com/office/drawing/2014/main" val="20003"/>
                    </a:ext>
                  </a:extLst>
                </a:gridCol>
              </a:tblGrid>
              <a:tr h="230400">
                <a:tc gridSpan="4">
                  <a:txBody>
                    <a:bodyPr/>
                    <a:lstStyle/>
                    <a:p>
                      <a:pPr algn="l" fontAlgn="ctr"/>
                      <a:r>
                        <a:rPr lang="en-GB" sz="900" b="1" i="0" u="none" strike="noStrike" dirty="0">
                          <a:solidFill>
                            <a:srgbClr val="FFFFFF"/>
                          </a:solidFill>
                          <a:effectLst/>
                          <a:latin typeface="Arial" panose="020B0604020202020204" pitchFamily="34" charset="0"/>
                        </a:rPr>
                        <a:t>Table 1.4.20 – Holiday nights in GB by type of place visited</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0"/>
                  </a:ext>
                </a:extLst>
              </a:tr>
              <a:tr h="180000">
                <a:tc>
                  <a:txBody>
                    <a:bodyPr/>
                    <a:lstStyle/>
                    <a:p>
                      <a:pPr algn="ctr" fontAlgn="ctr"/>
                      <a:r>
                        <a:rPr lang="en-GB" sz="900" b="0" i="0" u="none" strike="noStrike" dirty="0">
                          <a:solidFill>
                            <a:srgbClr val="000000"/>
                          </a:solidFill>
                          <a:effectLst/>
                          <a:latin typeface="Arial" panose="020B0604020202020204" pitchFamily="34" charset="0"/>
                        </a:rPr>
                        <a:t> -</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England</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Scotland</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Wales</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80000">
                <a:tc>
                  <a:txBody>
                    <a:bodyPr/>
                    <a:lstStyle/>
                    <a:p>
                      <a:pPr algn="l" fontAlgn="ctr"/>
                      <a:r>
                        <a:rPr lang="en-GB" sz="900" b="1" i="0" u="none" strike="noStrike" dirty="0">
                          <a:solidFill>
                            <a:srgbClr val="000000"/>
                          </a:solidFill>
                          <a:effectLst/>
                          <a:latin typeface="Arial" panose="020B0604020202020204" pitchFamily="34" charset="0"/>
                        </a:rPr>
                        <a:t>Type of place visited</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Million</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Million</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Million</a:t>
                      </a:r>
                    </a:p>
                  </a:txBody>
                  <a:tcPr marL="108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02"/>
                  </a:ext>
                </a:extLst>
              </a:tr>
              <a:tr h="180000">
                <a:tc>
                  <a:txBody>
                    <a:bodyPr/>
                    <a:lstStyle/>
                    <a:p>
                      <a:pPr algn="l" fontAlgn="ctr"/>
                      <a:r>
                        <a:rPr lang="en-GB" sz="900" b="1" i="0" u="none" strike="noStrike" dirty="0">
                          <a:solidFill>
                            <a:srgbClr val="000000"/>
                          </a:solidFill>
                          <a:effectLst/>
                          <a:latin typeface="Arial" panose="020B0604020202020204" pitchFamily="34" charset="0"/>
                        </a:rPr>
                        <a:t>Total</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1" i="0" u="none" strike="noStrike" kern="1200" dirty="0">
                          <a:solidFill>
                            <a:srgbClr val="000000"/>
                          </a:solidFill>
                          <a:effectLst/>
                          <a:latin typeface="Arial" panose="020B0604020202020204" pitchFamily="34" charset="0"/>
                          <a:ea typeface="+mn-ea"/>
                          <a:cs typeface="+mn-cs"/>
                        </a:rPr>
                        <a:t>147.339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1" i="0" u="none" strike="noStrike" kern="1200">
                          <a:solidFill>
                            <a:srgbClr val="000000"/>
                          </a:solidFill>
                          <a:effectLst/>
                          <a:latin typeface="Arial" panose="020B0604020202020204" pitchFamily="34" charset="0"/>
                          <a:ea typeface="+mn-ea"/>
                          <a:cs typeface="+mn-cs"/>
                        </a:rPr>
                        <a:t>27.743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1" i="0" u="none" strike="noStrike" kern="1200">
                          <a:solidFill>
                            <a:srgbClr val="000000"/>
                          </a:solidFill>
                          <a:effectLst/>
                          <a:latin typeface="Arial" panose="020B0604020202020204" pitchFamily="34" charset="0"/>
                          <a:ea typeface="+mn-ea"/>
                          <a:cs typeface="+mn-cs"/>
                        </a:rPr>
                        <a:t>23.061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80000">
                <a:tc>
                  <a:txBody>
                    <a:bodyPr/>
                    <a:lstStyle/>
                    <a:p>
                      <a:pPr algn="l" fontAlgn="ctr"/>
                      <a:r>
                        <a:rPr lang="en-GB" sz="900" b="0" i="0" u="none" strike="noStrike" dirty="0">
                          <a:solidFill>
                            <a:srgbClr val="000000"/>
                          </a:solidFill>
                          <a:effectLst/>
                          <a:latin typeface="Arial" panose="020B0604020202020204" pitchFamily="34" charset="0"/>
                        </a:rPr>
                        <a:t>Seaside/coastal</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59.798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6.035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13.166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7"/>
                  </a:ext>
                </a:extLst>
              </a:tr>
              <a:tr h="180000">
                <a:tc>
                  <a:txBody>
                    <a:bodyPr/>
                    <a:lstStyle/>
                    <a:p>
                      <a:pPr algn="l" fontAlgn="ctr"/>
                      <a:r>
                        <a:rPr lang="en-GB" sz="900" b="0" i="0" u="none" strike="noStrike" dirty="0">
                          <a:solidFill>
                            <a:srgbClr val="000000"/>
                          </a:solidFill>
                          <a:effectLst/>
                          <a:latin typeface="Arial" panose="020B0604020202020204" pitchFamily="34" charset="0"/>
                        </a:rPr>
                        <a:t>City/large town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32.930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8.495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1.374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80000">
                <a:tc>
                  <a:txBody>
                    <a:bodyPr/>
                    <a:lstStyle/>
                    <a:p>
                      <a:pPr algn="l" fontAlgn="ctr"/>
                      <a:r>
                        <a:rPr lang="en-GB" sz="900" b="0" i="0" u="none" strike="noStrike" dirty="0">
                          <a:solidFill>
                            <a:srgbClr val="000000"/>
                          </a:solidFill>
                          <a:effectLst/>
                          <a:latin typeface="Arial" panose="020B0604020202020204" pitchFamily="34" charset="0"/>
                        </a:rPr>
                        <a:t>Small town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21.918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5.962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2.916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9"/>
                  </a:ext>
                </a:extLst>
              </a:tr>
              <a:tr h="180000">
                <a:tc>
                  <a:txBody>
                    <a:bodyPr/>
                    <a:lstStyle/>
                    <a:p>
                      <a:pPr algn="l" fontAlgn="ctr"/>
                      <a:r>
                        <a:rPr lang="en-GB" sz="900" b="0" i="0" u="none" strike="noStrike" dirty="0">
                          <a:solidFill>
                            <a:srgbClr val="000000"/>
                          </a:solidFill>
                          <a:effectLst/>
                          <a:latin typeface="Arial" panose="020B0604020202020204" pitchFamily="34" charset="0"/>
                        </a:rPr>
                        <a:t>Countryside/village</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30.276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6.687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5.457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180000">
                <a:tc>
                  <a:txBody>
                    <a:bodyPr/>
                    <a:lstStyle/>
                    <a:p>
                      <a:pPr algn="l" fontAlgn="ctr"/>
                      <a:r>
                        <a:rPr lang="en-GB" sz="900" b="1" i="0" u="none" strike="noStrike" dirty="0">
                          <a:solidFill>
                            <a:srgbClr val="000000"/>
                          </a:solidFill>
                          <a:effectLst/>
                          <a:latin typeface="Arial" panose="020B0604020202020204" pitchFamily="34" charset="0"/>
                        </a:rPr>
                        <a:t>Purpose</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 share</a:t>
                      </a:r>
                    </a:p>
                  </a:txBody>
                  <a:tcPr marL="10800" marR="8075" marT="807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 share</a:t>
                      </a:r>
                    </a:p>
                  </a:txBody>
                  <a:tcPr marL="10800" marR="8075" marT="807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 share</a:t>
                      </a:r>
                    </a:p>
                  </a:txBody>
                  <a:tcPr marL="10800" marR="8075" marT="807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13"/>
                  </a:ext>
                </a:extLst>
              </a:tr>
              <a:tr h="180000">
                <a:tc>
                  <a:txBody>
                    <a:bodyPr/>
                    <a:lstStyle/>
                    <a:p>
                      <a:pPr algn="l" fontAlgn="ctr"/>
                      <a:r>
                        <a:rPr lang="en-GB" sz="900" b="1" i="0" u="none" strike="noStrike" dirty="0">
                          <a:solidFill>
                            <a:srgbClr val="000000"/>
                          </a:solidFill>
                          <a:effectLst/>
                          <a:latin typeface="Arial" panose="020B0604020202020204" pitchFamily="34" charset="0"/>
                        </a:rPr>
                        <a:t>Total</a:t>
                      </a:r>
                    </a:p>
                  </a:txBody>
                  <a:tcPr marL="18000" marR="8182" marT="818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100%</a:t>
                      </a:r>
                    </a:p>
                  </a:txBody>
                  <a:tcPr marL="10800" marR="8075" marT="807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100%</a:t>
                      </a:r>
                    </a:p>
                  </a:txBody>
                  <a:tcPr marL="10800" marR="8075" marT="807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100%</a:t>
                      </a:r>
                    </a:p>
                  </a:txBody>
                  <a:tcPr marL="10800" marR="8075" marT="807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180000">
                <a:tc>
                  <a:txBody>
                    <a:bodyPr/>
                    <a:lstStyle/>
                    <a:p>
                      <a:pPr algn="l" fontAlgn="ctr"/>
                      <a:r>
                        <a:rPr lang="en-GB" sz="900" b="0" i="0" u="none" strike="noStrike" dirty="0">
                          <a:solidFill>
                            <a:srgbClr val="000000"/>
                          </a:solidFill>
                          <a:effectLst/>
                          <a:latin typeface="Arial" panose="020B0604020202020204" pitchFamily="34" charset="0"/>
                        </a:rPr>
                        <a:t>Seaside/coastal</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40.6%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21.8%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57.1%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8"/>
                  </a:ext>
                </a:extLst>
              </a:tr>
              <a:tr h="180000">
                <a:tc>
                  <a:txBody>
                    <a:bodyPr/>
                    <a:lstStyle/>
                    <a:p>
                      <a:pPr algn="l" fontAlgn="ctr"/>
                      <a:r>
                        <a:rPr lang="en-GB" sz="900" b="0" i="0" u="none" strike="noStrike" dirty="0">
                          <a:solidFill>
                            <a:srgbClr val="000000"/>
                          </a:solidFill>
                          <a:effectLst/>
                          <a:latin typeface="Arial" panose="020B0604020202020204" pitchFamily="34" charset="0"/>
                        </a:rPr>
                        <a:t>City/large town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22.3%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30.6%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6.0%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r h="180000">
                <a:tc>
                  <a:txBody>
                    <a:bodyPr/>
                    <a:lstStyle/>
                    <a:p>
                      <a:pPr algn="l" fontAlgn="ctr"/>
                      <a:r>
                        <a:rPr lang="en-GB" sz="900" b="0" i="0" u="none" strike="noStrike" dirty="0">
                          <a:solidFill>
                            <a:srgbClr val="000000"/>
                          </a:solidFill>
                          <a:effectLst/>
                          <a:latin typeface="Arial" panose="020B0604020202020204" pitchFamily="34" charset="0"/>
                        </a:rPr>
                        <a:t>Small town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14.9%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21.5%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12.6%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20"/>
                  </a:ext>
                </a:extLst>
              </a:tr>
              <a:tr h="180000">
                <a:tc>
                  <a:txBody>
                    <a:bodyPr/>
                    <a:lstStyle/>
                    <a:p>
                      <a:pPr algn="l" fontAlgn="ctr"/>
                      <a:r>
                        <a:rPr lang="en-GB" sz="900" b="0" i="0" u="none" strike="noStrike" dirty="0">
                          <a:solidFill>
                            <a:srgbClr val="000000"/>
                          </a:solidFill>
                          <a:effectLst/>
                          <a:latin typeface="Arial" panose="020B0604020202020204" pitchFamily="34" charset="0"/>
                        </a:rPr>
                        <a:t>Countryside/village</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20.5%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24.1%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23.7%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1"/>
                  </a:ext>
                </a:extLst>
              </a:tr>
            </a:tbl>
          </a:graphicData>
        </a:graphic>
      </p:graphicFrame>
      <p:sp>
        <p:nvSpPr>
          <p:cNvPr id="19" name="Content Placeholder 25"/>
          <p:cNvSpPr txBox="1">
            <a:spLocks/>
          </p:cNvSpPr>
          <p:nvPr/>
        </p:nvSpPr>
        <p:spPr>
          <a:xfrm>
            <a:off x="8238654" y="1888824"/>
            <a:ext cx="3597274" cy="381952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t>GB holiday nights examined by type of place visited for England, Scotland and Wales.</a:t>
            </a:r>
          </a:p>
          <a:p>
            <a:r>
              <a:rPr lang="en-GB" sz="1050" b="1" dirty="0"/>
              <a:t>In England and Wales the largest number of bednights was spent on holiday trips where the main place visited was seaside or coastal (41% and 57% respectively), whereas in Scotland the largest number of holiday bednights were spent on trips to cities or large towns (31%). </a:t>
            </a:r>
          </a:p>
        </p:txBody>
      </p:sp>
      <p:sp>
        <p:nvSpPr>
          <p:cNvPr id="25" name="Freeform 18">
            <a:hlinkClick r:id="rId3" action="ppaction://hlinksldjump"/>
            <a:extLst>
              <a:ext uri="{FF2B5EF4-FFF2-40B4-BE49-F238E27FC236}">
                <a16:creationId xmlns:a16="http://schemas.microsoft.com/office/drawing/2014/main" id="{597494C1-5117-421D-BB66-87D4FE670DC1}"/>
              </a:ext>
            </a:extLst>
          </p:cNvPr>
          <p:cNvSpPr>
            <a:spLocks noEditPoints="1"/>
          </p:cNvSpPr>
          <p:nvPr/>
        </p:nvSpPr>
        <p:spPr bwMode="auto">
          <a:xfrm>
            <a:off x="5998233"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5"/>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cxnSp>
        <p:nvCxnSpPr>
          <p:cNvPr id="10" name="Straight Connector 9">
            <a:extLst>
              <a:ext uri="{FF2B5EF4-FFF2-40B4-BE49-F238E27FC236}">
                <a16:creationId xmlns:a16="http://schemas.microsoft.com/office/drawing/2014/main" id="{FA1995C8-9556-4CB5-A0CB-FCE0256AB5E8}"/>
              </a:ext>
            </a:extLst>
          </p:cNvPr>
          <p:cNvCxnSpPr>
            <a:cxnSpLocks/>
          </p:cNvCxnSpPr>
          <p:nvPr/>
        </p:nvCxnSpPr>
        <p:spPr>
          <a:xfrm>
            <a:off x="8035455" y="1881731"/>
            <a:ext cx="0" cy="3923757"/>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11" name="Action Button: Information 16">
            <a:hlinkClick r:id="rId4" action="ppaction://hlinksldjump" highlightClick="1"/>
            <a:extLst>
              <a:ext uri="{FF2B5EF4-FFF2-40B4-BE49-F238E27FC236}">
                <a16:creationId xmlns:a16="http://schemas.microsoft.com/office/drawing/2014/main" id="{F39C2529-027A-427C-A9FB-E99D117A14FD}"/>
              </a:ext>
            </a:extLst>
          </p:cNvPr>
          <p:cNvSpPr/>
          <p:nvPr/>
        </p:nvSpPr>
        <p:spPr bwMode="ltGray">
          <a:xfrm>
            <a:off x="7776920" y="1888808"/>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2" name="Slide Number Placeholder 1">
            <a:extLst>
              <a:ext uri="{FF2B5EF4-FFF2-40B4-BE49-F238E27FC236}">
                <a16:creationId xmlns:a16="http://schemas.microsoft.com/office/drawing/2014/main" id="{0EBF615D-9968-4A3A-B663-05E2BD84D5ED}"/>
              </a:ext>
            </a:extLst>
          </p:cNvPr>
          <p:cNvSpPr>
            <a:spLocks noGrp="1"/>
          </p:cNvSpPr>
          <p:nvPr>
            <p:ph type="sldNum" sz="quarter" idx="4"/>
          </p:nvPr>
        </p:nvSpPr>
        <p:spPr/>
        <p:txBody>
          <a:bodyPr/>
          <a:lstStyle/>
          <a:p>
            <a:fld id="{4034BEE3-566C-4068-A777-C3A4762E861B}" type="slidenum">
              <a:rPr lang="en-GB" smtClean="0"/>
              <a:pPr/>
              <a:t>57</a:t>
            </a:fld>
            <a:endParaRPr lang="en-GB" dirty="0"/>
          </a:p>
        </p:txBody>
      </p:sp>
    </p:spTree>
    <p:extLst>
      <p:ext uri="{BB962C8B-B14F-4D97-AF65-F5344CB8AC3E}">
        <p14:creationId xmlns:p14="http://schemas.microsoft.com/office/powerpoint/2010/main" val="4135285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Type of place by holiday trips </a:t>
            </a:r>
            <a:r>
              <a:rPr lang="en-GB" sz="1600" dirty="0"/>
              <a:t>(continued)</a:t>
            </a:r>
          </a:p>
        </p:txBody>
      </p:sp>
      <p:graphicFrame>
        <p:nvGraphicFramePr>
          <p:cNvPr id="15" name="Table 14">
            <a:extLst>
              <a:ext uri="{FF2B5EF4-FFF2-40B4-BE49-F238E27FC236}">
                <a16:creationId xmlns:a16="http://schemas.microsoft.com/office/drawing/2014/main" id="{1E4F0AA5-3E13-46BA-B3A9-07B45C84D17A}"/>
              </a:ext>
            </a:extLst>
          </p:cNvPr>
          <p:cNvGraphicFramePr>
            <a:graphicFrameLocks noGrp="1"/>
          </p:cNvGraphicFramePr>
          <p:nvPr>
            <p:extLst>
              <p:ext uri="{D42A27DB-BD31-4B8C-83A1-F6EECF244321}">
                <p14:modId xmlns:p14="http://schemas.microsoft.com/office/powerpoint/2010/main" val="4080322893"/>
              </p:ext>
            </p:extLst>
          </p:nvPr>
        </p:nvGraphicFramePr>
        <p:xfrm>
          <a:off x="349754" y="1888808"/>
          <a:ext cx="7367082" cy="2570400"/>
        </p:xfrm>
        <a:graphic>
          <a:graphicData uri="http://schemas.openxmlformats.org/drawingml/2006/table">
            <a:tbl>
              <a:tblPr/>
              <a:tblGrid>
                <a:gridCol w="2308498">
                  <a:extLst>
                    <a:ext uri="{9D8B030D-6E8A-4147-A177-3AD203B41FA5}">
                      <a16:colId xmlns:a16="http://schemas.microsoft.com/office/drawing/2014/main" val="20000"/>
                    </a:ext>
                  </a:extLst>
                </a:gridCol>
                <a:gridCol w="1696396">
                  <a:extLst>
                    <a:ext uri="{9D8B030D-6E8A-4147-A177-3AD203B41FA5}">
                      <a16:colId xmlns:a16="http://schemas.microsoft.com/office/drawing/2014/main" val="20001"/>
                    </a:ext>
                  </a:extLst>
                </a:gridCol>
                <a:gridCol w="1696396">
                  <a:extLst>
                    <a:ext uri="{9D8B030D-6E8A-4147-A177-3AD203B41FA5}">
                      <a16:colId xmlns:a16="http://schemas.microsoft.com/office/drawing/2014/main" val="20002"/>
                    </a:ext>
                  </a:extLst>
                </a:gridCol>
                <a:gridCol w="1665792">
                  <a:extLst>
                    <a:ext uri="{9D8B030D-6E8A-4147-A177-3AD203B41FA5}">
                      <a16:colId xmlns:a16="http://schemas.microsoft.com/office/drawing/2014/main" val="20003"/>
                    </a:ext>
                  </a:extLst>
                </a:gridCol>
              </a:tblGrid>
              <a:tr h="230400">
                <a:tc gridSpan="4">
                  <a:txBody>
                    <a:bodyPr/>
                    <a:lstStyle/>
                    <a:p>
                      <a:pPr algn="l" fontAlgn="ctr"/>
                      <a:r>
                        <a:rPr lang="en-GB" sz="900" b="1" i="0" u="none" strike="noStrike" dirty="0">
                          <a:solidFill>
                            <a:srgbClr val="FFFFFF"/>
                          </a:solidFill>
                          <a:effectLst/>
                          <a:latin typeface="Arial" panose="020B0604020202020204" pitchFamily="34" charset="0"/>
                        </a:rPr>
                        <a:t>Table 1.4.21 – Holiday Spend in GB by type of place visited  </a:t>
                      </a:r>
                    </a:p>
                  </a:txBody>
                  <a:tcPr marL="180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0"/>
                  </a:ext>
                </a:extLst>
              </a:tr>
              <a:tr h="180000">
                <a:tc>
                  <a:txBody>
                    <a:bodyPr/>
                    <a:lstStyle/>
                    <a:p>
                      <a:pPr algn="ctr" fontAlgn="ctr"/>
                      <a:r>
                        <a:rPr lang="en-GB" sz="900" b="0" i="0" u="none" strike="noStrike" dirty="0">
                          <a:solidFill>
                            <a:srgbClr val="000000"/>
                          </a:solidFill>
                          <a:effectLst/>
                          <a:latin typeface="Arial" panose="020B0604020202020204" pitchFamily="34" charset="0"/>
                        </a:rPr>
                        <a:t> -</a:t>
                      </a:r>
                    </a:p>
                  </a:txBody>
                  <a:tcPr marL="180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England</a:t>
                      </a:r>
                    </a:p>
                  </a:txBody>
                  <a:tcPr marL="108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Scotland</a:t>
                      </a:r>
                    </a:p>
                  </a:txBody>
                  <a:tcPr marL="108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Wales</a:t>
                      </a:r>
                    </a:p>
                  </a:txBody>
                  <a:tcPr marL="108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80000">
                <a:tc>
                  <a:txBody>
                    <a:bodyPr/>
                    <a:lstStyle/>
                    <a:p>
                      <a:pPr algn="l" fontAlgn="ctr"/>
                      <a:r>
                        <a:rPr lang="en-GB" sz="900" b="1" i="0" u="none" strike="noStrike" dirty="0">
                          <a:solidFill>
                            <a:srgbClr val="000000"/>
                          </a:solidFill>
                          <a:effectLst/>
                          <a:latin typeface="Arial" panose="020B0604020202020204" pitchFamily="34" charset="0"/>
                        </a:rPr>
                        <a:t>Type of place visited</a:t>
                      </a:r>
                    </a:p>
                  </a:txBody>
                  <a:tcPr marL="180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£Million</a:t>
                      </a:r>
                    </a:p>
                  </a:txBody>
                  <a:tcPr marL="108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£Million</a:t>
                      </a:r>
                    </a:p>
                  </a:txBody>
                  <a:tcPr marL="108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£Million</a:t>
                      </a:r>
                    </a:p>
                  </a:txBody>
                  <a:tcPr marL="108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02"/>
                  </a:ext>
                </a:extLst>
              </a:tr>
              <a:tr h="180000">
                <a:tc>
                  <a:txBody>
                    <a:bodyPr/>
                    <a:lstStyle/>
                    <a:p>
                      <a:pPr algn="l" fontAlgn="ctr"/>
                      <a:r>
                        <a:rPr lang="en-GB" sz="900" b="1" i="0" u="none" strike="noStrike" dirty="0">
                          <a:solidFill>
                            <a:srgbClr val="000000"/>
                          </a:solidFill>
                          <a:effectLst/>
                          <a:latin typeface="Arial" panose="020B0604020202020204" pitchFamily="34" charset="0"/>
                        </a:rPr>
                        <a:t>Total</a:t>
                      </a:r>
                    </a:p>
                  </a:txBody>
                  <a:tcPr marL="180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1" i="0" u="none" strike="noStrike" kern="1200" dirty="0">
                          <a:solidFill>
                            <a:srgbClr val="000000"/>
                          </a:solidFill>
                          <a:effectLst/>
                          <a:latin typeface="Arial" panose="020B0604020202020204" pitchFamily="34" charset="0"/>
                          <a:ea typeface="+mn-ea"/>
                          <a:cs typeface="+mn-cs"/>
                        </a:rPr>
                        <a:t>£10,982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1" i="0" u="none" strike="noStrike" kern="1200" dirty="0">
                          <a:solidFill>
                            <a:srgbClr val="000000"/>
                          </a:solidFill>
                          <a:effectLst/>
                          <a:latin typeface="Arial" panose="020B0604020202020204" pitchFamily="34" charset="0"/>
                          <a:ea typeface="+mn-ea"/>
                          <a:cs typeface="+mn-cs"/>
                        </a:rPr>
                        <a:t>£2,062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1" i="0" u="none" strike="noStrike" kern="1200" dirty="0">
                          <a:solidFill>
                            <a:srgbClr val="000000"/>
                          </a:solidFill>
                          <a:effectLst/>
                          <a:latin typeface="Arial" panose="020B0604020202020204" pitchFamily="34" charset="0"/>
                          <a:ea typeface="+mn-ea"/>
                          <a:cs typeface="+mn-cs"/>
                        </a:rPr>
                        <a:t>£1,439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80000">
                <a:tc>
                  <a:txBody>
                    <a:bodyPr/>
                    <a:lstStyle/>
                    <a:p>
                      <a:pPr algn="l" fontAlgn="ctr"/>
                      <a:r>
                        <a:rPr lang="en-GB" sz="900" b="0" i="0" u="none" strike="noStrike" dirty="0">
                          <a:solidFill>
                            <a:srgbClr val="000000"/>
                          </a:solidFill>
                          <a:effectLst/>
                          <a:latin typeface="Arial" panose="020B0604020202020204" pitchFamily="34" charset="0"/>
                        </a:rPr>
                        <a:t>Seaside/coastal</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£3,652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£302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£784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7"/>
                  </a:ext>
                </a:extLst>
              </a:tr>
              <a:tr h="180000">
                <a:tc>
                  <a:txBody>
                    <a:bodyPr/>
                    <a:lstStyle/>
                    <a:p>
                      <a:pPr algn="l" fontAlgn="ctr"/>
                      <a:r>
                        <a:rPr lang="en-GB" sz="900" b="0" i="0" u="none" strike="noStrike" dirty="0">
                          <a:solidFill>
                            <a:srgbClr val="000000"/>
                          </a:solidFill>
                          <a:effectLst/>
                          <a:latin typeface="Arial" panose="020B0604020202020204" pitchFamily="34" charset="0"/>
                        </a:rPr>
                        <a:t>City/large town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£3,603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£867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£128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80000">
                <a:tc>
                  <a:txBody>
                    <a:bodyPr/>
                    <a:lstStyle/>
                    <a:p>
                      <a:pPr algn="l" fontAlgn="ctr"/>
                      <a:r>
                        <a:rPr lang="en-GB" sz="900" b="0" i="0" u="none" strike="noStrike" dirty="0">
                          <a:solidFill>
                            <a:srgbClr val="000000"/>
                          </a:solidFill>
                          <a:effectLst/>
                          <a:latin typeface="Arial" panose="020B0604020202020204" pitchFamily="34" charset="0"/>
                        </a:rPr>
                        <a:t>Small town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£1,537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£438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£209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9"/>
                  </a:ext>
                </a:extLst>
              </a:tr>
              <a:tr h="180000">
                <a:tc>
                  <a:txBody>
                    <a:bodyPr/>
                    <a:lstStyle/>
                    <a:p>
                      <a:pPr algn="l" fontAlgn="ctr"/>
                      <a:r>
                        <a:rPr lang="en-GB" sz="900" b="0" i="0" u="none" strike="noStrike" dirty="0">
                          <a:solidFill>
                            <a:srgbClr val="000000"/>
                          </a:solidFill>
                          <a:effectLst/>
                          <a:latin typeface="Arial" panose="020B0604020202020204" pitchFamily="34" charset="0"/>
                        </a:rPr>
                        <a:t>Countryside/village</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£2,030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£410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£307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180000">
                <a:tc>
                  <a:txBody>
                    <a:bodyPr/>
                    <a:lstStyle/>
                    <a:p>
                      <a:pPr algn="l" fontAlgn="ctr"/>
                      <a:r>
                        <a:rPr lang="en-GB" sz="900" b="1" i="0" u="none" strike="noStrike" dirty="0">
                          <a:solidFill>
                            <a:srgbClr val="000000"/>
                          </a:solidFill>
                          <a:effectLst/>
                          <a:latin typeface="Arial" panose="020B0604020202020204" pitchFamily="34" charset="0"/>
                        </a:rPr>
                        <a:t>Purpose</a:t>
                      </a:r>
                    </a:p>
                  </a:txBody>
                  <a:tcPr marL="180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 share</a:t>
                      </a:r>
                    </a:p>
                  </a:txBody>
                  <a:tcPr marL="108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 share</a:t>
                      </a:r>
                    </a:p>
                  </a:txBody>
                  <a:tcPr marL="108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 share</a:t>
                      </a:r>
                    </a:p>
                  </a:txBody>
                  <a:tcPr marL="108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13"/>
                  </a:ext>
                </a:extLst>
              </a:tr>
              <a:tr h="180000">
                <a:tc>
                  <a:txBody>
                    <a:bodyPr/>
                    <a:lstStyle/>
                    <a:p>
                      <a:pPr algn="l" fontAlgn="ctr"/>
                      <a:r>
                        <a:rPr lang="en-GB" sz="900" b="1" i="0" u="none" strike="noStrike" dirty="0">
                          <a:solidFill>
                            <a:srgbClr val="000000"/>
                          </a:solidFill>
                          <a:effectLst/>
                          <a:latin typeface="Arial" panose="020B0604020202020204" pitchFamily="34" charset="0"/>
                        </a:rPr>
                        <a:t>Total</a:t>
                      </a:r>
                    </a:p>
                  </a:txBody>
                  <a:tcPr marL="180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100%</a:t>
                      </a:r>
                    </a:p>
                  </a:txBody>
                  <a:tcPr marL="108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100%</a:t>
                      </a:r>
                    </a:p>
                  </a:txBody>
                  <a:tcPr marL="108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100%</a:t>
                      </a:r>
                    </a:p>
                  </a:txBody>
                  <a:tcPr marL="10800" marR="7930" marT="793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180000">
                <a:tc>
                  <a:txBody>
                    <a:bodyPr/>
                    <a:lstStyle/>
                    <a:p>
                      <a:pPr algn="l" fontAlgn="ctr"/>
                      <a:r>
                        <a:rPr lang="en-GB" sz="900" b="0" i="0" u="none" strike="noStrike" dirty="0">
                          <a:solidFill>
                            <a:srgbClr val="000000"/>
                          </a:solidFill>
                          <a:effectLst/>
                          <a:latin typeface="Arial" panose="020B0604020202020204" pitchFamily="34" charset="0"/>
                        </a:rPr>
                        <a:t>Seaside/coastal</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33.3%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14.6%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54.5%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8"/>
                  </a:ext>
                </a:extLst>
              </a:tr>
              <a:tr h="180000">
                <a:tc>
                  <a:txBody>
                    <a:bodyPr/>
                    <a:lstStyle/>
                    <a:p>
                      <a:pPr algn="l" fontAlgn="ctr"/>
                      <a:r>
                        <a:rPr lang="en-GB" sz="900" b="0" i="0" u="none" strike="noStrike" dirty="0">
                          <a:solidFill>
                            <a:srgbClr val="000000"/>
                          </a:solidFill>
                          <a:effectLst/>
                          <a:latin typeface="Arial" panose="020B0604020202020204" pitchFamily="34" charset="0"/>
                        </a:rPr>
                        <a:t>City/large town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32.8%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42.0%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8.9%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r h="180000">
                <a:tc>
                  <a:txBody>
                    <a:bodyPr/>
                    <a:lstStyle/>
                    <a:p>
                      <a:pPr algn="l" fontAlgn="ctr"/>
                      <a:r>
                        <a:rPr lang="en-GB" sz="900" b="0" i="0" u="none" strike="noStrike" dirty="0">
                          <a:solidFill>
                            <a:srgbClr val="000000"/>
                          </a:solidFill>
                          <a:effectLst/>
                          <a:latin typeface="Arial" panose="020B0604020202020204" pitchFamily="34" charset="0"/>
                        </a:rPr>
                        <a:t>Small town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14.0%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21.2%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14.5%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20"/>
                  </a:ext>
                </a:extLst>
              </a:tr>
              <a:tr h="180000">
                <a:tc>
                  <a:txBody>
                    <a:bodyPr/>
                    <a:lstStyle/>
                    <a:p>
                      <a:pPr algn="l" fontAlgn="ctr"/>
                      <a:r>
                        <a:rPr lang="en-GB" sz="900" b="0" i="0" u="none" strike="noStrike" dirty="0">
                          <a:solidFill>
                            <a:srgbClr val="000000"/>
                          </a:solidFill>
                          <a:effectLst/>
                          <a:latin typeface="Arial" panose="020B0604020202020204" pitchFamily="34" charset="0"/>
                        </a:rPr>
                        <a:t>Countryside/village</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18.5%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a:solidFill>
                            <a:srgbClr val="000000"/>
                          </a:solidFill>
                          <a:effectLst/>
                          <a:latin typeface="Arial" panose="020B0604020202020204" pitchFamily="34" charset="0"/>
                          <a:ea typeface="+mn-ea"/>
                          <a:cs typeface="+mn-cs"/>
                        </a:rPr>
                        <a:t>19.9%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900" b="0" i="0" u="none" strike="noStrike" kern="1200" dirty="0">
                          <a:solidFill>
                            <a:srgbClr val="000000"/>
                          </a:solidFill>
                          <a:effectLst/>
                          <a:latin typeface="Arial" panose="020B0604020202020204" pitchFamily="34" charset="0"/>
                          <a:ea typeface="+mn-ea"/>
                          <a:cs typeface="+mn-cs"/>
                        </a:rPr>
                        <a:t>21.3%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1"/>
                  </a:ext>
                </a:extLst>
              </a:tr>
            </a:tbl>
          </a:graphicData>
        </a:graphic>
      </p:graphicFrame>
      <p:sp>
        <p:nvSpPr>
          <p:cNvPr id="20" name="Content Placeholder 25"/>
          <p:cNvSpPr txBox="1">
            <a:spLocks/>
          </p:cNvSpPr>
          <p:nvPr/>
        </p:nvSpPr>
        <p:spPr>
          <a:xfrm>
            <a:off x="8238654" y="1892302"/>
            <a:ext cx="3597274" cy="381952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t>GB holiday spend examined by type of place visited for England, Scotland and Wales.</a:t>
            </a:r>
          </a:p>
          <a:p>
            <a:r>
              <a:rPr lang="en-GB" sz="1050" b="1" dirty="0"/>
              <a:t>In Wales over half (55%) of all money spent on holiday trips was where the main place visited was seaside or coastal.  </a:t>
            </a:r>
          </a:p>
          <a:p>
            <a:r>
              <a:rPr lang="en-GB" sz="1050" b="1" dirty="0"/>
              <a:t>In Scotland it was trips to cities/large towns that took the largest share of holiday spend (42%).  </a:t>
            </a:r>
          </a:p>
          <a:p>
            <a:r>
              <a:rPr lang="en-GB" sz="1050" b="1" dirty="0"/>
              <a:t>In England the majority of spend was split between trips where the main place visited was seaside or coastal (33%) or cities/large towns (33%).</a:t>
            </a:r>
          </a:p>
          <a:p>
            <a:r>
              <a:rPr lang="en-GB" sz="1050" b="1" dirty="0"/>
              <a:t> </a:t>
            </a:r>
          </a:p>
        </p:txBody>
      </p:sp>
      <p:sp>
        <p:nvSpPr>
          <p:cNvPr id="25" name="Freeform 18">
            <a:hlinkClick r:id="rId3" action="ppaction://hlinksldjump"/>
            <a:extLst>
              <a:ext uri="{FF2B5EF4-FFF2-40B4-BE49-F238E27FC236}">
                <a16:creationId xmlns:a16="http://schemas.microsoft.com/office/drawing/2014/main" id="{AB67F995-E85C-47B9-9B9C-2E2D4F1257E8}"/>
              </a:ext>
            </a:extLst>
          </p:cNvPr>
          <p:cNvSpPr>
            <a:spLocks noEditPoints="1"/>
          </p:cNvSpPr>
          <p:nvPr/>
        </p:nvSpPr>
        <p:spPr bwMode="auto">
          <a:xfrm>
            <a:off x="5998233"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5"/>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cxnSp>
        <p:nvCxnSpPr>
          <p:cNvPr id="10" name="Straight Connector 9">
            <a:extLst>
              <a:ext uri="{FF2B5EF4-FFF2-40B4-BE49-F238E27FC236}">
                <a16:creationId xmlns:a16="http://schemas.microsoft.com/office/drawing/2014/main" id="{284981B6-28CD-44EA-9033-F465566F87F6}"/>
              </a:ext>
            </a:extLst>
          </p:cNvPr>
          <p:cNvCxnSpPr>
            <a:cxnSpLocks/>
          </p:cNvCxnSpPr>
          <p:nvPr/>
        </p:nvCxnSpPr>
        <p:spPr>
          <a:xfrm>
            <a:off x="8035455" y="1881731"/>
            <a:ext cx="0" cy="3923757"/>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11" name="Action Button: Information 16">
            <a:hlinkClick r:id="rId4" action="ppaction://hlinksldjump" highlightClick="1"/>
            <a:extLst>
              <a:ext uri="{FF2B5EF4-FFF2-40B4-BE49-F238E27FC236}">
                <a16:creationId xmlns:a16="http://schemas.microsoft.com/office/drawing/2014/main" id="{204BFE67-0FF2-4107-9B3B-9E47DCF1CE54}"/>
              </a:ext>
            </a:extLst>
          </p:cNvPr>
          <p:cNvSpPr/>
          <p:nvPr/>
        </p:nvSpPr>
        <p:spPr bwMode="ltGray">
          <a:xfrm>
            <a:off x="7758428" y="1888808"/>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12" name="Content Placeholder 25">
            <a:extLst>
              <a:ext uri="{FF2B5EF4-FFF2-40B4-BE49-F238E27FC236}">
                <a16:creationId xmlns:a16="http://schemas.microsoft.com/office/drawing/2014/main" id="{57044BD5-7F90-454C-A549-EC91A49D96B1}"/>
              </a:ext>
            </a:extLst>
          </p:cNvPr>
          <p:cNvSpPr txBox="1">
            <a:spLocks/>
          </p:cNvSpPr>
          <p:nvPr/>
        </p:nvSpPr>
        <p:spPr>
          <a:xfrm>
            <a:off x="379682" y="5779271"/>
            <a:ext cx="7514956" cy="59436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900" i="1" dirty="0"/>
              <a:t>NB This table shows the proportion of the total amount spent on the trips where these destination types were visited, NOT the proportion of amount spent at the destination type itself.</a:t>
            </a:r>
          </a:p>
          <a:p>
            <a:endParaRPr lang="en-GB" sz="1050" b="1" dirty="0"/>
          </a:p>
        </p:txBody>
      </p:sp>
      <p:sp>
        <p:nvSpPr>
          <p:cNvPr id="2" name="Slide Number Placeholder 1">
            <a:extLst>
              <a:ext uri="{FF2B5EF4-FFF2-40B4-BE49-F238E27FC236}">
                <a16:creationId xmlns:a16="http://schemas.microsoft.com/office/drawing/2014/main" id="{BA4F7311-A25D-4306-A930-0524130FD03F}"/>
              </a:ext>
            </a:extLst>
          </p:cNvPr>
          <p:cNvSpPr>
            <a:spLocks noGrp="1"/>
          </p:cNvSpPr>
          <p:nvPr>
            <p:ph type="sldNum" sz="quarter" idx="4"/>
          </p:nvPr>
        </p:nvSpPr>
        <p:spPr/>
        <p:txBody>
          <a:bodyPr/>
          <a:lstStyle/>
          <a:p>
            <a:fld id="{4034BEE3-566C-4068-A777-C3A4762E861B}" type="slidenum">
              <a:rPr lang="en-GB" smtClean="0"/>
              <a:pPr/>
              <a:t>58</a:t>
            </a:fld>
            <a:endParaRPr lang="en-GB" dirty="0"/>
          </a:p>
        </p:txBody>
      </p:sp>
    </p:spTree>
    <p:extLst>
      <p:ext uri="{BB962C8B-B14F-4D97-AF65-F5344CB8AC3E}">
        <p14:creationId xmlns:p14="http://schemas.microsoft.com/office/powerpoint/2010/main" val="21767633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Country of residence</a:t>
            </a:r>
          </a:p>
        </p:txBody>
      </p:sp>
      <p:graphicFrame>
        <p:nvGraphicFramePr>
          <p:cNvPr id="3" name="Table 2"/>
          <p:cNvGraphicFramePr>
            <a:graphicFrameLocks noGrp="1"/>
          </p:cNvGraphicFramePr>
          <p:nvPr>
            <p:extLst>
              <p:ext uri="{D42A27DB-BD31-4B8C-83A1-F6EECF244321}">
                <p14:modId xmlns:p14="http://schemas.microsoft.com/office/powerpoint/2010/main" val="65489222"/>
              </p:ext>
            </p:extLst>
          </p:nvPr>
        </p:nvGraphicFramePr>
        <p:xfrm>
          <a:off x="351654" y="1886692"/>
          <a:ext cx="7356477" cy="1584720"/>
        </p:xfrm>
        <a:graphic>
          <a:graphicData uri="http://schemas.openxmlformats.org/drawingml/2006/table">
            <a:tbl>
              <a:tblPr/>
              <a:tblGrid>
                <a:gridCol w="2048269">
                  <a:extLst>
                    <a:ext uri="{9D8B030D-6E8A-4147-A177-3AD203B41FA5}">
                      <a16:colId xmlns:a16="http://schemas.microsoft.com/office/drawing/2014/main" val="20000"/>
                    </a:ext>
                  </a:extLst>
                </a:gridCol>
                <a:gridCol w="1327048">
                  <a:extLst>
                    <a:ext uri="{9D8B030D-6E8A-4147-A177-3AD203B41FA5}">
                      <a16:colId xmlns:a16="http://schemas.microsoft.com/office/drawing/2014/main" val="20001"/>
                    </a:ext>
                  </a:extLst>
                </a:gridCol>
                <a:gridCol w="1327048">
                  <a:extLst>
                    <a:ext uri="{9D8B030D-6E8A-4147-A177-3AD203B41FA5}">
                      <a16:colId xmlns:a16="http://schemas.microsoft.com/office/drawing/2014/main" val="20002"/>
                    </a:ext>
                  </a:extLst>
                </a:gridCol>
                <a:gridCol w="1327056">
                  <a:extLst>
                    <a:ext uri="{9D8B030D-6E8A-4147-A177-3AD203B41FA5}">
                      <a16:colId xmlns:a16="http://schemas.microsoft.com/office/drawing/2014/main" val="20003"/>
                    </a:ext>
                  </a:extLst>
                </a:gridCol>
                <a:gridCol w="1327056">
                  <a:extLst>
                    <a:ext uri="{9D8B030D-6E8A-4147-A177-3AD203B41FA5}">
                      <a16:colId xmlns:a16="http://schemas.microsoft.com/office/drawing/2014/main" val="20004"/>
                    </a:ext>
                  </a:extLst>
                </a:gridCol>
              </a:tblGrid>
              <a:tr h="230400">
                <a:tc gridSpan="5">
                  <a:txBody>
                    <a:bodyPr/>
                    <a:lstStyle/>
                    <a:p>
                      <a:pPr algn="l" fontAlgn="ctr"/>
                      <a:r>
                        <a:rPr lang="en-GB" sz="900" b="1" i="0" u="none" strike="noStrike" dirty="0">
                          <a:solidFill>
                            <a:srgbClr val="FFFFFF"/>
                          </a:solidFill>
                          <a:effectLst/>
                          <a:latin typeface="Arial" panose="020B0604020202020204" pitchFamily="34" charset="0"/>
                        </a:rPr>
                        <a:t>Table 1.5.1 – Trips taken by country of residence </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0"/>
                  </a:ext>
                </a:extLst>
              </a:tr>
              <a:tr h="180000">
                <a:tc gridSpan="5">
                  <a:txBody>
                    <a:bodyPr/>
                    <a:lstStyle/>
                    <a:p>
                      <a:pPr algn="l" fontAlgn="ctr"/>
                      <a:r>
                        <a:rPr lang="en-GB" sz="900" b="1" i="0" u="none" strike="noStrike" dirty="0">
                          <a:solidFill>
                            <a:srgbClr val="000000"/>
                          </a:solidFill>
                          <a:effectLst/>
                          <a:latin typeface="Arial" panose="020B0604020202020204" pitchFamily="34" charset="0"/>
                        </a:rPr>
                        <a:t>Residence</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1"/>
                  </a:ext>
                </a:extLst>
              </a:tr>
              <a:tr h="180000">
                <a:tc>
                  <a:txBody>
                    <a:bodyPr/>
                    <a:lstStyle/>
                    <a:p>
                      <a:pPr algn="ctr" fontAlgn="ctr"/>
                      <a:r>
                        <a:rPr lang="en-GB" sz="900" b="1" i="0" u="none" strike="noStrike" dirty="0">
                          <a:solidFill>
                            <a:srgbClr val="000000"/>
                          </a:solidFill>
                          <a:effectLst/>
                          <a:latin typeface="Arial" panose="020B0604020202020204" pitchFamily="34" charset="0"/>
                        </a:rPr>
                        <a:t> -</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British</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English</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Scottish</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Welsh</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02"/>
                  </a:ext>
                </a:extLst>
              </a:tr>
              <a:tr h="180000">
                <a:tc>
                  <a:txBody>
                    <a:bodyPr/>
                    <a:lstStyle/>
                    <a:p>
                      <a:pPr algn="l" fontAlgn="ctr"/>
                      <a:r>
                        <a:rPr lang="en-GB" sz="900" b="0" i="0" u="none" strike="noStrike" dirty="0">
                          <a:solidFill>
                            <a:srgbClr val="000000"/>
                          </a:solidFill>
                          <a:effectLst/>
                          <a:latin typeface="Arial" panose="020B0604020202020204" pitchFamily="34" charset="0"/>
                        </a:rPr>
                        <a:t>Trips (including child trips) (million)</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122.780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105.192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11.747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5.841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80000">
                <a:tc>
                  <a:txBody>
                    <a:bodyPr/>
                    <a:lstStyle/>
                    <a:p>
                      <a:pPr algn="l" fontAlgn="ctr"/>
                      <a:r>
                        <a:rPr lang="en-GB" sz="900" b="0" i="0" u="none" strike="noStrike" dirty="0">
                          <a:solidFill>
                            <a:srgbClr val="000000"/>
                          </a:solidFill>
                          <a:effectLst/>
                          <a:latin typeface="Arial" panose="020B0604020202020204" pitchFamily="34" charset="0"/>
                        </a:rPr>
                        <a:t>Share of trips taken (%)</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900" b="0" i="0" u="none" strike="noStrike" dirty="0">
                          <a:solidFill>
                            <a:srgbClr val="000000"/>
                          </a:solidFill>
                          <a:effectLst/>
                          <a:latin typeface="Arial" panose="020B0604020202020204" pitchFamily="34" charset="0"/>
                        </a:rPr>
                        <a:t>100%</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86%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4"/>
                  </a:ext>
                </a:extLst>
              </a:tr>
              <a:tr h="180000">
                <a:tc>
                  <a:txBody>
                    <a:bodyPr/>
                    <a:lstStyle/>
                    <a:p>
                      <a:pPr algn="l" fontAlgn="ctr"/>
                      <a:r>
                        <a:rPr lang="en-GB" sz="900" b="0" i="0" u="none" strike="noStrike" dirty="0">
                          <a:solidFill>
                            <a:srgbClr val="000000"/>
                          </a:solidFill>
                          <a:effectLst/>
                          <a:latin typeface="Arial" panose="020B0604020202020204" pitchFamily="34" charset="0"/>
                        </a:rPr>
                        <a:t>Adult resident population (million)</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0" i="0" u="none" strike="noStrike" dirty="0">
                          <a:solidFill>
                            <a:srgbClr val="000000"/>
                          </a:solidFill>
                          <a:effectLst/>
                          <a:latin typeface="Arial" panose="020B0604020202020204" pitchFamily="34" charset="0"/>
                        </a:rPr>
                        <a:t>52.323</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0" i="0" u="none" strike="noStrike" dirty="0">
                          <a:solidFill>
                            <a:srgbClr val="000000"/>
                          </a:solidFill>
                          <a:effectLst/>
                          <a:latin typeface="Arial" panose="020B0604020202020204" pitchFamily="34" charset="0"/>
                        </a:rPr>
                        <a:t>45.229</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0" i="0" u="none" strike="noStrike" dirty="0">
                          <a:solidFill>
                            <a:srgbClr val="000000"/>
                          </a:solidFill>
                          <a:effectLst/>
                          <a:latin typeface="Arial" panose="020B0604020202020204" pitchFamily="34" charset="0"/>
                        </a:rPr>
                        <a:t>4.519</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0" i="0" u="none" strike="noStrike" dirty="0">
                          <a:solidFill>
                            <a:srgbClr val="000000"/>
                          </a:solidFill>
                          <a:effectLst/>
                          <a:latin typeface="Arial" panose="020B0604020202020204" pitchFamily="34" charset="0"/>
                        </a:rPr>
                        <a:t>2.576</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80000">
                <a:tc>
                  <a:txBody>
                    <a:bodyPr/>
                    <a:lstStyle/>
                    <a:p>
                      <a:pPr algn="l" fontAlgn="ctr"/>
                      <a:r>
                        <a:rPr lang="en-GB" sz="900" b="0" i="0" u="none" strike="noStrike" dirty="0">
                          <a:solidFill>
                            <a:srgbClr val="000000"/>
                          </a:solidFill>
                          <a:effectLst/>
                          <a:latin typeface="Arial" panose="020B0604020202020204" pitchFamily="34" charset="0"/>
                        </a:rPr>
                        <a:t>Share of population (%)</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900" b="0" i="0" u="none" strike="noStrike" dirty="0">
                          <a:solidFill>
                            <a:srgbClr val="000000"/>
                          </a:solidFill>
                          <a:effectLst/>
                          <a:latin typeface="Arial" panose="020B0604020202020204" pitchFamily="34" charset="0"/>
                        </a:rPr>
                        <a:t>100%</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900" b="0" i="0" u="none" strike="noStrike" dirty="0">
                          <a:solidFill>
                            <a:srgbClr val="000000"/>
                          </a:solidFill>
                          <a:effectLst/>
                          <a:latin typeface="Arial" panose="020B0604020202020204" pitchFamily="34" charset="0"/>
                        </a:rPr>
                        <a:t>86%</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900" b="0" i="0" u="none" strike="noStrike" dirty="0">
                          <a:solidFill>
                            <a:srgbClr val="000000"/>
                          </a:solidFill>
                          <a:effectLst/>
                          <a:latin typeface="Arial" panose="020B0604020202020204" pitchFamily="34" charset="0"/>
                        </a:rPr>
                        <a:t>9%</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900" b="0" i="0" u="none" strike="noStrike" dirty="0">
                          <a:solidFill>
                            <a:srgbClr val="000000"/>
                          </a:solidFill>
                          <a:effectLst/>
                          <a:latin typeface="Arial" panose="020B0604020202020204" pitchFamily="34" charset="0"/>
                        </a:rPr>
                        <a:t>5%</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6"/>
                  </a:ext>
                </a:extLst>
              </a:tr>
              <a:tr h="180000">
                <a:tc>
                  <a:txBody>
                    <a:bodyPr/>
                    <a:lstStyle/>
                    <a:p>
                      <a:pPr algn="l" fontAlgn="ctr"/>
                      <a:r>
                        <a:rPr lang="en-GB" sz="900" b="0" i="0" u="none" strike="noStrike" dirty="0">
                          <a:solidFill>
                            <a:srgbClr val="000000"/>
                          </a:solidFill>
                          <a:effectLst/>
                          <a:latin typeface="Arial" panose="020B0604020202020204" pitchFamily="34" charset="0"/>
                        </a:rPr>
                        <a:t>Average number of trips taken per adult resident</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0" i="0" u="none" strike="noStrike" dirty="0">
                          <a:solidFill>
                            <a:srgbClr val="000000"/>
                          </a:solidFill>
                          <a:effectLst/>
                          <a:latin typeface="Arial" panose="020B0604020202020204" pitchFamily="34" charset="0"/>
                        </a:rPr>
                        <a:t>2.35</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0" i="0" u="none" strike="noStrike" dirty="0">
                          <a:solidFill>
                            <a:srgbClr val="000000"/>
                          </a:solidFill>
                          <a:effectLst/>
                          <a:latin typeface="Arial" panose="020B0604020202020204" pitchFamily="34" charset="0"/>
                        </a:rPr>
                        <a:t>2.33</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0" i="0" u="none" strike="noStrike" dirty="0">
                          <a:solidFill>
                            <a:srgbClr val="000000"/>
                          </a:solidFill>
                          <a:effectLst/>
                          <a:latin typeface="Arial" panose="020B0604020202020204" pitchFamily="34" charset="0"/>
                        </a:rPr>
                        <a:t>2.60</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0" i="0" u="none" strike="noStrike" dirty="0">
                          <a:solidFill>
                            <a:srgbClr val="000000"/>
                          </a:solidFill>
                          <a:effectLst/>
                          <a:latin typeface="Arial" panose="020B0604020202020204" pitchFamily="34" charset="0"/>
                        </a:rPr>
                        <a:t>2.27</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graphicFrame>
        <p:nvGraphicFramePr>
          <p:cNvPr id="7" name="Table 6"/>
          <p:cNvGraphicFramePr>
            <a:graphicFrameLocks noGrp="1"/>
          </p:cNvGraphicFramePr>
          <p:nvPr>
            <p:extLst>
              <p:ext uri="{D42A27DB-BD31-4B8C-83A1-F6EECF244321}">
                <p14:modId xmlns:p14="http://schemas.microsoft.com/office/powerpoint/2010/main" val="1723590149"/>
              </p:ext>
            </p:extLst>
          </p:nvPr>
        </p:nvGraphicFramePr>
        <p:xfrm>
          <a:off x="355601" y="4021891"/>
          <a:ext cx="7361238" cy="1404720"/>
        </p:xfrm>
        <a:graphic>
          <a:graphicData uri="http://schemas.openxmlformats.org/drawingml/2006/table">
            <a:tbl>
              <a:tblPr/>
              <a:tblGrid>
                <a:gridCol w="2048894">
                  <a:extLst>
                    <a:ext uri="{9D8B030D-6E8A-4147-A177-3AD203B41FA5}">
                      <a16:colId xmlns:a16="http://schemas.microsoft.com/office/drawing/2014/main" val="20000"/>
                    </a:ext>
                  </a:extLst>
                </a:gridCol>
                <a:gridCol w="1328248">
                  <a:extLst>
                    <a:ext uri="{9D8B030D-6E8A-4147-A177-3AD203B41FA5}">
                      <a16:colId xmlns:a16="http://schemas.microsoft.com/office/drawing/2014/main" val="20001"/>
                    </a:ext>
                  </a:extLst>
                </a:gridCol>
                <a:gridCol w="1327600">
                  <a:extLst>
                    <a:ext uri="{9D8B030D-6E8A-4147-A177-3AD203B41FA5}">
                      <a16:colId xmlns:a16="http://schemas.microsoft.com/office/drawing/2014/main" val="20002"/>
                    </a:ext>
                  </a:extLst>
                </a:gridCol>
                <a:gridCol w="1328248">
                  <a:extLst>
                    <a:ext uri="{9D8B030D-6E8A-4147-A177-3AD203B41FA5}">
                      <a16:colId xmlns:a16="http://schemas.microsoft.com/office/drawing/2014/main" val="20003"/>
                    </a:ext>
                  </a:extLst>
                </a:gridCol>
                <a:gridCol w="1328248">
                  <a:extLst>
                    <a:ext uri="{9D8B030D-6E8A-4147-A177-3AD203B41FA5}">
                      <a16:colId xmlns:a16="http://schemas.microsoft.com/office/drawing/2014/main" val="20004"/>
                    </a:ext>
                  </a:extLst>
                </a:gridCol>
              </a:tblGrid>
              <a:tr h="230400">
                <a:tc gridSpan="5">
                  <a:txBody>
                    <a:bodyPr/>
                    <a:lstStyle/>
                    <a:p>
                      <a:pPr algn="l" fontAlgn="ctr"/>
                      <a:r>
                        <a:rPr lang="en-GB" sz="900" b="1" i="0" u="none" strike="noStrike" dirty="0">
                          <a:solidFill>
                            <a:srgbClr val="FFFFFF"/>
                          </a:solidFill>
                          <a:effectLst/>
                          <a:latin typeface="Arial" panose="020B0604020202020204" pitchFamily="34" charset="0"/>
                        </a:rPr>
                        <a:t>Table 1.5.2 – Nights taken &amp; spend by country of residence  </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0"/>
                  </a:ext>
                </a:extLst>
              </a:tr>
              <a:tr h="180000">
                <a:tc gridSpan="5">
                  <a:txBody>
                    <a:bodyPr/>
                    <a:lstStyle/>
                    <a:p>
                      <a:pPr algn="l" fontAlgn="ctr"/>
                      <a:r>
                        <a:rPr lang="en-GB" sz="900" b="1" i="0" u="none" strike="noStrike" dirty="0">
                          <a:solidFill>
                            <a:srgbClr val="000000"/>
                          </a:solidFill>
                          <a:effectLst/>
                          <a:latin typeface="Arial" panose="020B0604020202020204" pitchFamily="34" charset="0"/>
                        </a:rPr>
                        <a:t>Residence</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1"/>
                  </a:ext>
                </a:extLst>
              </a:tr>
              <a:tr h="180000">
                <a:tc>
                  <a:txBody>
                    <a:bodyPr/>
                    <a:lstStyle/>
                    <a:p>
                      <a:pPr algn="ctr" fontAlgn="ctr"/>
                      <a:r>
                        <a:rPr lang="en-GB" sz="900" b="1" i="0" u="none" strike="noStrike" dirty="0">
                          <a:solidFill>
                            <a:srgbClr val="000000"/>
                          </a:solidFill>
                          <a:effectLst/>
                          <a:latin typeface="Arial" panose="020B0604020202020204" pitchFamily="34" charset="0"/>
                        </a:rPr>
                        <a:t> -</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British</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English</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Scottish</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Welsh</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02"/>
                  </a:ext>
                </a:extLst>
              </a:tr>
              <a:tr h="180000">
                <a:tc>
                  <a:txBody>
                    <a:bodyPr/>
                    <a:lstStyle/>
                    <a:p>
                      <a:pPr algn="l" fontAlgn="ctr"/>
                      <a:r>
                        <a:rPr lang="en-GB" sz="900" b="0" i="0" u="none" strike="noStrike" dirty="0">
                          <a:solidFill>
                            <a:srgbClr val="000000"/>
                          </a:solidFill>
                          <a:effectLst/>
                          <a:latin typeface="Arial" panose="020B0604020202020204" pitchFamily="34" charset="0"/>
                        </a:rPr>
                        <a:t>Nights (including child trips) (million)</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371.806</a:t>
                      </a:r>
                    </a:p>
                  </a:txBody>
                  <a:tcPr marL="9525"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317.097</a:t>
                      </a:r>
                    </a:p>
                  </a:txBody>
                  <a:tcPr marL="9525"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37.359</a:t>
                      </a:r>
                    </a:p>
                  </a:txBody>
                  <a:tcPr marL="9525"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17.350</a:t>
                      </a:r>
                    </a:p>
                  </a:txBody>
                  <a:tcPr marL="9525"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80000">
                <a:tc>
                  <a:txBody>
                    <a:bodyPr/>
                    <a:lstStyle/>
                    <a:p>
                      <a:pPr algn="l" fontAlgn="ctr"/>
                      <a:r>
                        <a:rPr lang="en-GB" sz="900" b="0" i="0" u="none" strike="noStrike" dirty="0">
                          <a:solidFill>
                            <a:srgbClr val="000000"/>
                          </a:solidFill>
                          <a:effectLst/>
                          <a:latin typeface="Arial" panose="020B0604020202020204" pitchFamily="34" charset="0"/>
                        </a:rPr>
                        <a:t>Average number of nights taken per adult resident</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900" b="0" i="0" u="none" strike="noStrike" dirty="0">
                          <a:solidFill>
                            <a:srgbClr val="000000"/>
                          </a:solidFill>
                          <a:effectLst/>
                          <a:latin typeface="Arial" panose="020B0604020202020204" pitchFamily="34" charset="0"/>
                        </a:rPr>
                        <a:t>7.11</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900" b="0" i="0" u="none" strike="noStrike" dirty="0">
                          <a:solidFill>
                            <a:srgbClr val="000000"/>
                          </a:solidFill>
                          <a:effectLst/>
                          <a:latin typeface="Arial" panose="020B0604020202020204" pitchFamily="34" charset="0"/>
                        </a:rPr>
                        <a:t>7.01</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900" b="0" i="0" u="none" strike="noStrike" dirty="0">
                          <a:solidFill>
                            <a:srgbClr val="000000"/>
                          </a:solidFill>
                          <a:effectLst/>
                          <a:latin typeface="Arial" panose="020B0604020202020204" pitchFamily="34" charset="0"/>
                        </a:rPr>
                        <a:t>8.27</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900" b="0" i="0" u="none" strike="noStrike" dirty="0">
                          <a:solidFill>
                            <a:srgbClr val="000000"/>
                          </a:solidFill>
                          <a:effectLst/>
                          <a:latin typeface="Arial" panose="020B0604020202020204" pitchFamily="34" charset="0"/>
                        </a:rPr>
                        <a:t>6.74</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4"/>
                  </a:ext>
                </a:extLst>
              </a:tr>
              <a:tr h="180000">
                <a:tc>
                  <a:txBody>
                    <a:bodyPr/>
                    <a:lstStyle/>
                    <a:p>
                      <a:pPr algn="l" fontAlgn="ctr"/>
                      <a:r>
                        <a:rPr lang="en-GB" sz="900" b="0" i="0" u="none" strike="noStrike" dirty="0">
                          <a:solidFill>
                            <a:srgbClr val="000000"/>
                          </a:solidFill>
                          <a:effectLst/>
                          <a:latin typeface="Arial" panose="020B0604020202020204" pitchFamily="34" charset="0"/>
                        </a:rPr>
                        <a:t>Spending (£ million)</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£24,651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£20,810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£2,758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£1,083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80000">
                <a:tc>
                  <a:txBody>
                    <a:bodyPr/>
                    <a:lstStyle/>
                    <a:p>
                      <a:pPr algn="l" fontAlgn="ctr"/>
                      <a:r>
                        <a:rPr lang="en-GB" sz="900" b="0" i="0" u="none" strike="noStrike" dirty="0">
                          <a:solidFill>
                            <a:srgbClr val="000000"/>
                          </a:solidFill>
                          <a:effectLst/>
                          <a:latin typeface="Arial" panose="020B0604020202020204" pitchFamily="34" charset="0"/>
                        </a:rPr>
                        <a:t>Average spend per adult resident (£)</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900" b="0" i="0" u="none" strike="noStrike" dirty="0">
                          <a:solidFill>
                            <a:srgbClr val="000000"/>
                          </a:solidFill>
                          <a:effectLst/>
                          <a:latin typeface="Arial" panose="020B0604020202020204" pitchFamily="34" charset="0"/>
                        </a:rPr>
                        <a:t>£471</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900" b="0" i="0" u="none" strike="noStrike" dirty="0">
                          <a:solidFill>
                            <a:srgbClr val="000000"/>
                          </a:solidFill>
                          <a:effectLst/>
                          <a:latin typeface="Arial" panose="020B0604020202020204" pitchFamily="34" charset="0"/>
                        </a:rPr>
                        <a:t>£460</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900" b="0" i="0" u="none" strike="noStrike" dirty="0">
                          <a:solidFill>
                            <a:srgbClr val="000000"/>
                          </a:solidFill>
                          <a:effectLst/>
                          <a:latin typeface="Arial" panose="020B0604020202020204" pitchFamily="34" charset="0"/>
                        </a:rPr>
                        <a:t>£610</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900" b="0" i="0" u="none" strike="noStrike" dirty="0">
                          <a:solidFill>
                            <a:srgbClr val="000000"/>
                          </a:solidFill>
                          <a:effectLst/>
                          <a:latin typeface="Arial" panose="020B0604020202020204" pitchFamily="34" charset="0"/>
                        </a:rPr>
                        <a:t>£420</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6"/>
                  </a:ext>
                </a:extLst>
              </a:tr>
            </a:tbl>
          </a:graphicData>
        </a:graphic>
      </p:graphicFrame>
      <p:sp>
        <p:nvSpPr>
          <p:cNvPr id="19" name="Content Placeholder 25"/>
          <p:cNvSpPr txBox="1">
            <a:spLocks/>
          </p:cNvSpPr>
          <p:nvPr/>
        </p:nvSpPr>
        <p:spPr>
          <a:xfrm>
            <a:off x="8238654" y="1892302"/>
            <a:ext cx="3597274" cy="381952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t>Examining total trips, nights and spend by country of residence.</a:t>
            </a:r>
          </a:p>
          <a:p>
            <a:r>
              <a:rPr lang="en-GB" sz="1050" b="1" dirty="0"/>
              <a:t>English residents took 105.2 million trips in 2019, 86% of all GB trips, while Scottish residents took around 11.8 million (10%) and Welsh residents 5.8 million (5%) trips.  The share of trips taken by residents of each nation is broadly in line with their share of the GB population.  </a:t>
            </a:r>
          </a:p>
          <a:p>
            <a:r>
              <a:rPr lang="en-GB" sz="1050" b="1" dirty="0"/>
              <a:t>GB residents spent, on average, around seven nights in total away on GB trips in 2019 (across an average of 2.3 trips) and spent an average of £471 on these trips overall. </a:t>
            </a:r>
          </a:p>
          <a:p>
            <a:r>
              <a:rPr lang="en-GB" sz="1050" b="1" dirty="0"/>
              <a:t>Welsh residents spent slightly fewer nights away than English or Scottish residents (6.7 compared to 7.0 or 8.3) across 2.3 trips spending only slightly less than English residents (an average of around £420).</a:t>
            </a:r>
          </a:p>
          <a:p>
            <a:r>
              <a:rPr lang="en-GB" sz="1050" b="1" dirty="0"/>
              <a:t>Scottish residents spent the longest time away, an average of 8 days across 2.6 trips, spending an average of £610 per resident.  Scottish residents spent considerably more in 2019 than in 2018 (£610 on average in 2019 compared with £490 in 2018).</a:t>
            </a:r>
          </a:p>
          <a:p>
            <a:endParaRPr lang="en-GB" sz="1400" dirty="0"/>
          </a:p>
          <a:p>
            <a:endParaRPr lang="en-GB" sz="1400" dirty="0"/>
          </a:p>
          <a:p>
            <a:endParaRPr lang="en-GB" sz="1400" dirty="0">
              <a:solidFill>
                <a:schemeClr val="accent1"/>
              </a:solidFill>
            </a:endParaRPr>
          </a:p>
          <a:p>
            <a:endParaRPr lang="en-GB" sz="1400" dirty="0">
              <a:solidFill>
                <a:schemeClr val="accent1"/>
              </a:solidFill>
            </a:endParaRPr>
          </a:p>
        </p:txBody>
      </p:sp>
      <p:sp>
        <p:nvSpPr>
          <p:cNvPr id="17" name="Action Button: Information 16">
            <a:hlinkClick r:id="" action="ppaction://noaction" highlightClick="1"/>
          </p:cNvPr>
          <p:cNvSpPr/>
          <p:nvPr/>
        </p:nvSpPr>
        <p:spPr bwMode="ltGray">
          <a:xfrm>
            <a:off x="7774942" y="1886692"/>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18" name="Action Button: Information 17">
            <a:hlinkClick r:id="" action="ppaction://noaction" highlightClick="1"/>
          </p:cNvPr>
          <p:cNvSpPr/>
          <p:nvPr/>
        </p:nvSpPr>
        <p:spPr bwMode="ltGray">
          <a:xfrm>
            <a:off x="7774942" y="4021891"/>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26" name="Freeform 18">
            <a:hlinkClick r:id="" action="ppaction://noaction"/>
            <a:extLst>
              <a:ext uri="{FF2B5EF4-FFF2-40B4-BE49-F238E27FC236}">
                <a16:creationId xmlns:a16="http://schemas.microsoft.com/office/drawing/2014/main" id="{5FB12272-9AE2-472D-B2F1-F480E3BEFD96}"/>
              </a:ext>
            </a:extLst>
          </p:cNvPr>
          <p:cNvSpPr>
            <a:spLocks noEditPoints="1"/>
          </p:cNvSpPr>
          <p:nvPr/>
        </p:nvSpPr>
        <p:spPr bwMode="auto">
          <a:xfrm>
            <a:off x="5998233"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5"/>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cxnSp>
        <p:nvCxnSpPr>
          <p:cNvPr id="12" name="Straight Connector 11">
            <a:extLst>
              <a:ext uri="{FF2B5EF4-FFF2-40B4-BE49-F238E27FC236}">
                <a16:creationId xmlns:a16="http://schemas.microsoft.com/office/drawing/2014/main" id="{95A3234C-A7B4-43A4-9E26-4BE127EEAFD2}"/>
              </a:ext>
            </a:extLst>
          </p:cNvPr>
          <p:cNvCxnSpPr>
            <a:cxnSpLocks/>
          </p:cNvCxnSpPr>
          <p:nvPr/>
        </p:nvCxnSpPr>
        <p:spPr>
          <a:xfrm>
            <a:off x="8035455" y="1890440"/>
            <a:ext cx="0" cy="3915048"/>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2" name="Slide Number Placeholder 1">
            <a:extLst>
              <a:ext uri="{FF2B5EF4-FFF2-40B4-BE49-F238E27FC236}">
                <a16:creationId xmlns:a16="http://schemas.microsoft.com/office/drawing/2014/main" id="{471A5B25-77B8-4DC6-9676-0F590F4CA7B3}"/>
              </a:ext>
            </a:extLst>
          </p:cNvPr>
          <p:cNvSpPr>
            <a:spLocks noGrp="1"/>
          </p:cNvSpPr>
          <p:nvPr>
            <p:ph type="sldNum" sz="quarter" idx="4"/>
          </p:nvPr>
        </p:nvSpPr>
        <p:spPr/>
        <p:txBody>
          <a:bodyPr/>
          <a:lstStyle/>
          <a:p>
            <a:fld id="{4034BEE3-566C-4068-A777-C3A4762E861B}" type="slidenum">
              <a:rPr lang="en-GB" smtClean="0"/>
              <a:pPr/>
              <a:t>59</a:t>
            </a:fld>
            <a:endParaRPr lang="en-GB" dirty="0"/>
          </a:p>
        </p:txBody>
      </p:sp>
    </p:spTree>
    <p:extLst>
      <p:ext uri="{BB962C8B-B14F-4D97-AF65-F5344CB8AC3E}">
        <p14:creationId xmlns:p14="http://schemas.microsoft.com/office/powerpoint/2010/main" val="6354325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35">
            <a:extLst>
              <a:ext uri="{FF2B5EF4-FFF2-40B4-BE49-F238E27FC236}">
                <a16:creationId xmlns:a16="http://schemas.microsoft.com/office/drawing/2014/main" id="{D5053FBF-3238-4E4F-9E44-A9B2E2E33211}"/>
              </a:ext>
            </a:extLst>
          </p:cNvPr>
          <p:cNvSpPr/>
          <p:nvPr/>
        </p:nvSpPr>
        <p:spPr bwMode="ltGray">
          <a:xfrm>
            <a:off x="2670605" y="1975050"/>
            <a:ext cx="4464000" cy="3766290"/>
          </a:xfrm>
          <a:prstGeom prst="rect">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r>
              <a:rPr lang="en-GB" sz="1050" b="1" dirty="0">
                <a:solidFill>
                  <a:srgbClr val="000000"/>
                </a:solidFill>
              </a:rPr>
              <a:t>Trends over time – GB level – trip purpose </a:t>
            </a:r>
            <a:r>
              <a:rPr lang="en-GB" sz="1050" dirty="0">
                <a:solidFill>
                  <a:srgbClr val="000000"/>
                </a:solidFill>
              </a:rPr>
              <a:t>(volume in millions)</a:t>
            </a:r>
          </a:p>
        </p:txBody>
      </p:sp>
      <p:graphicFrame>
        <p:nvGraphicFramePr>
          <p:cNvPr id="59" name="Chart 58">
            <a:extLst>
              <a:ext uri="{FF2B5EF4-FFF2-40B4-BE49-F238E27FC236}">
                <a16:creationId xmlns:a16="http://schemas.microsoft.com/office/drawing/2014/main" id="{423D2709-34A1-4EE4-A7CD-969BD944C705}"/>
              </a:ext>
            </a:extLst>
          </p:cNvPr>
          <p:cNvGraphicFramePr/>
          <p:nvPr>
            <p:extLst>
              <p:ext uri="{D42A27DB-BD31-4B8C-83A1-F6EECF244321}">
                <p14:modId xmlns:p14="http://schemas.microsoft.com/office/powerpoint/2010/main" val="4154921211"/>
              </p:ext>
            </p:extLst>
          </p:nvPr>
        </p:nvGraphicFramePr>
        <p:xfrm>
          <a:off x="2944502" y="2324473"/>
          <a:ext cx="3826072" cy="3310925"/>
        </p:xfrm>
        <a:graphic>
          <a:graphicData uri="http://schemas.openxmlformats.org/drawingml/2006/chart">
            <c:chart xmlns:c="http://schemas.openxmlformats.org/drawingml/2006/chart" xmlns:r="http://schemas.openxmlformats.org/officeDocument/2006/relationships" r:id="rId3"/>
          </a:graphicData>
        </a:graphic>
      </p:graphicFrame>
      <p:sp>
        <p:nvSpPr>
          <p:cNvPr id="99" name="Freeform 8">
            <a:hlinkClick r:id="" action="ppaction://noaction"/>
          </p:cNvPr>
          <p:cNvSpPr>
            <a:spLocks noEditPoints="1"/>
          </p:cNvSpPr>
          <p:nvPr/>
        </p:nvSpPr>
        <p:spPr bwMode="auto">
          <a:xfrm>
            <a:off x="2175154" y="407354"/>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37" name="Rectangle 36">
            <a:extLst>
              <a:ext uri="{FF2B5EF4-FFF2-40B4-BE49-F238E27FC236}">
                <a16:creationId xmlns:a16="http://schemas.microsoft.com/office/drawing/2014/main" id="{CE23B71A-770F-4559-BAD3-AE3C4FFA4980}"/>
              </a:ext>
            </a:extLst>
          </p:cNvPr>
          <p:cNvSpPr/>
          <p:nvPr/>
        </p:nvSpPr>
        <p:spPr bwMode="ltGray">
          <a:xfrm>
            <a:off x="359924" y="1945535"/>
            <a:ext cx="2223618" cy="1209469"/>
          </a:xfrm>
          <a:prstGeom prst="rect">
            <a:avLst/>
          </a:prstGeom>
          <a:solidFill>
            <a:schemeClr val="bg1">
              <a:lumMod val="8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45720" rIns="91440" bIns="45720" numCol="1" spcCol="0" rtlCol="0" fromWordArt="0" anchor="t" anchorCtr="0" forceAA="0" compatLnSpc="1">
            <a:prstTxWarp prst="textNoShape">
              <a:avLst/>
            </a:prstTxWarp>
            <a:noAutofit/>
          </a:bodyPr>
          <a:lstStyle/>
          <a:p>
            <a:r>
              <a:rPr lang="en-GB" sz="1000" b="1" dirty="0">
                <a:solidFill>
                  <a:srgbClr val="000000"/>
                </a:solidFill>
              </a:rPr>
              <a:t>Trip volume</a:t>
            </a:r>
          </a:p>
          <a:p>
            <a:r>
              <a:rPr lang="en-GB" sz="1000" dirty="0">
                <a:solidFill>
                  <a:srgbClr val="000000"/>
                </a:solidFill>
              </a:rPr>
              <a:t>in millions</a:t>
            </a:r>
          </a:p>
        </p:txBody>
      </p:sp>
      <p:sp>
        <p:nvSpPr>
          <p:cNvPr id="38" name="Rectangle 37">
            <a:extLst>
              <a:ext uri="{FF2B5EF4-FFF2-40B4-BE49-F238E27FC236}">
                <a16:creationId xmlns:a16="http://schemas.microsoft.com/office/drawing/2014/main" id="{12576769-1C25-40A8-A549-4935388EB3BA}"/>
              </a:ext>
            </a:extLst>
          </p:cNvPr>
          <p:cNvSpPr/>
          <p:nvPr/>
        </p:nvSpPr>
        <p:spPr bwMode="ltGray">
          <a:xfrm>
            <a:off x="359924" y="3229369"/>
            <a:ext cx="2223618" cy="1209469"/>
          </a:xfrm>
          <a:prstGeom prst="rect">
            <a:avLst/>
          </a:prstGeom>
          <a:solidFill>
            <a:schemeClr val="bg1">
              <a:lumMod val="8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45720" rIns="91440" bIns="45720" numCol="1" spcCol="0" rtlCol="0" fromWordArt="0" anchor="t" anchorCtr="0" forceAA="0" compatLnSpc="1">
            <a:prstTxWarp prst="textNoShape">
              <a:avLst/>
            </a:prstTxWarp>
            <a:noAutofit/>
          </a:bodyPr>
          <a:lstStyle/>
          <a:p>
            <a:r>
              <a:rPr lang="en-GB" sz="1000" b="1" dirty="0">
                <a:solidFill>
                  <a:srgbClr val="000000"/>
                </a:solidFill>
              </a:rPr>
              <a:t>Nights</a:t>
            </a:r>
          </a:p>
          <a:p>
            <a:r>
              <a:rPr lang="en-GB" sz="1000" b="1" dirty="0">
                <a:solidFill>
                  <a:srgbClr val="000000"/>
                </a:solidFill>
              </a:rPr>
              <a:t>volume</a:t>
            </a:r>
          </a:p>
          <a:p>
            <a:r>
              <a:rPr lang="en-GB" sz="1000" dirty="0">
                <a:solidFill>
                  <a:srgbClr val="000000"/>
                </a:solidFill>
              </a:rPr>
              <a:t>in millions</a:t>
            </a:r>
          </a:p>
        </p:txBody>
      </p:sp>
      <p:sp>
        <p:nvSpPr>
          <p:cNvPr id="39" name="Rectangle 38">
            <a:extLst>
              <a:ext uri="{FF2B5EF4-FFF2-40B4-BE49-F238E27FC236}">
                <a16:creationId xmlns:a16="http://schemas.microsoft.com/office/drawing/2014/main" id="{ED1502C1-5DD7-46A9-BE76-A647AF79A587}"/>
              </a:ext>
            </a:extLst>
          </p:cNvPr>
          <p:cNvSpPr/>
          <p:nvPr/>
        </p:nvSpPr>
        <p:spPr bwMode="ltGray">
          <a:xfrm>
            <a:off x="359924" y="4513204"/>
            <a:ext cx="2223618" cy="1209469"/>
          </a:xfrm>
          <a:prstGeom prst="rect">
            <a:avLst/>
          </a:prstGeom>
          <a:solidFill>
            <a:schemeClr val="bg1">
              <a:lumMod val="8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45720" rIns="91440" bIns="45720" numCol="1" spcCol="0" rtlCol="0" fromWordArt="0" anchor="t" anchorCtr="0" forceAA="0" compatLnSpc="1">
            <a:prstTxWarp prst="textNoShape">
              <a:avLst/>
            </a:prstTxWarp>
            <a:noAutofit/>
          </a:bodyPr>
          <a:lstStyle/>
          <a:p>
            <a:r>
              <a:rPr lang="en-GB" sz="1000" b="1" dirty="0">
                <a:solidFill>
                  <a:srgbClr val="000000"/>
                </a:solidFill>
              </a:rPr>
              <a:t>Trip</a:t>
            </a:r>
          </a:p>
          <a:p>
            <a:r>
              <a:rPr lang="en-GB" sz="1000" b="1" dirty="0">
                <a:solidFill>
                  <a:srgbClr val="000000"/>
                </a:solidFill>
              </a:rPr>
              <a:t>expenditure</a:t>
            </a:r>
          </a:p>
          <a:p>
            <a:r>
              <a:rPr lang="en-GB" sz="1000" b="1" dirty="0">
                <a:solidFill>
                  <a:srgbClr val="000000"/>
                </a:solidFill>
              </a:rPr>
              <a:t>in billions</a:t>
            </a:r>
            <a:r>
              <a:rPr lang="en-GB" sz="1000" dirty="0">
                <a:solidFill>
                  <a:srgbClr val="000000"/>
                </a:solidFill>
              </a:rPr>
              <a:t> (£)</a:t>
            </a:r>
          </a:p>
        </p:txBody>
      </p:sp>
      <p:graphicFrame>
        <p:nvGraphicFramePr>
          <p:cNvPr id="48" name="Chart 47">
            <a:extLst>
              <a:ext uri="{FF2B5EF4-FFF2-40B4-BE49-F238E27FC236}">
                <a16:creationId xmlns:a16="http://schemas.microsoft.com/office/drawing/2014/main" id="{483EA566-ADA3-44B3-BCB7-6F17538E6AAE}"/>
              </a:ext>
            </a:extLst>
          </p:cNvPr>
          <p:cNvGraphicFramePr/>
          <p:nvPr>
            <p:extLst>
              <p:ext uri="{D42A27DB-BD31-4B8C-83A1-F6EECF244321}">
                <p14:modId xmlns:p14="http://schemas.microsoft.com/office/powerpoint/2010/main" val="2174816832"/>
              </p:ext>
            </p:extLst>
          </p:nvPr>
        </p:nvGraphicFramePr>
        <p:xfrm>
          <a:off x="484571" y="1696269"/>
          <a:ext cx="2272810" cy="167219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9" name="Chart 48">
            <a:extLst>
              <a:ext uri="{FF2B5EF4-FFF2-40B4-BE49-F238E27FC236}">
                <a16:creationId xmlns:a16="http://schemas.microsoft.com/office/drawing/2014/main" id="{19EDC3C0-4F96-424A-B1BB-9F139590E24E}"/>
              </a:ext>
            </a:extLst>
          </p:cNvPr>
          <p:cNvGraphicFramePr/>
          <p:nvPr>
            <p:extLst>
              <p:ext uri="{D42A27DB-BD31-4B8C-83A1-F6EECF244321}">
                <p14:modId xmlns:p14="http://schemas.microsoft.com/office/powerpoint/2010/main" val="4255979517"/>
              </p:ext>
            </p:extLst>
          </p:nvPr>
        </p:nvGraphicFramePr>
        <p:xfrm>
          <a:off x="444116" y="2987004"/>
          <a:ext cx="2272810" cy="167219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 name="Chart 49">
            <a:extLst>
              <a:ext uri="{FF2B5EF4-FFF2-40B4-BE49-F238E27FC236}">
                <a16:creationId xmlns:a16="http://schemas.microsoft.com/office/drawing/2014/main" id="{65C8450C-1A8E-442D-B816-DD1464184B5D}"/>
              </a:ext>
            </a:extLst>
          </p:cNvPr>
          <p:cNvGraphicFramePr/>
          <p:nvPr>
            <p:extLst>
              <p:ext uri="{D42A27DB-BD31-4B8C-83A1-F6EECF244321}">
                <p14:modId xmlns:p14="http://schemas.microsoft.com/office/powerpoint/2010/main" val="108794064"/>
              </p:ext>
            </p:extLst>
          </p:nvPr>
        </p:nvGraphicFramePr>
        <p:xfrm>
          <a:off x="463865" y="4250238"/>
          <a:ext cx="2272810" cy="1672190"/>
        </p:xfrm>
        <a:graphic>
          <a:graphicData uri="http://schemas.openxmlformats.org/drawingml/2006/chart">
            <c:chart xmlns:c="http://schemas.openxmlformats.org/drawingml/2006/chart" xmlns:r="http://schemas.openxmlformats.org/officeDocument/2006/relationships" r:id="rId6"/>
          </a:graphicData>
        </a:graphic>
      </p:graphicFrame>
      <p:sp>
        <p:nvSpPr>
          <p:cNvPr id="6" name="Title 5">
            <a:extLst>
              <a:ext uri="{FF2B5EF4-FFF2-40B4-BE49-F238E27FC236}">
                <a16:creationId xmlns:a16="http://schemas.microsoft.com/office/drawing/2014/main" id="{A2CD688D-B4AA-4DFD-92FD-2F4D97097316}"/>
              </a:ext>
            </a:extLst>
          </p:cNvPr>
          <p:cNvSpPr>
            <a:spLocks noGrp="1"/>
          </p:cNvSpPr>
          <p:nvPr>
            <p:ph type="title"/>
          </p:nvPr>
        </p:nvSpPr>
        <p:spPr/>
        <p:txBody>
          <a:bodyPr/>
          <a:lstStyle/>
          <a:p>
            <a:r>
              <a:rPr lang="en-GB" dirty="0"/>
              <a:t>2019 – Tourism Overnight Visits at a glance</a:t>
            </a:r>
          </a:p>
        </p:txBody>
      </p:sp>
      <p:sp>
        <p:nvSpPr>
          <p:cNvPr id="356" name="Rectangle 355">
            <a:extLst>
              <a:ext uri="{FF2B5EF4-FFF2-40B4-BE49-F238E27FC236}">
                <a16:creationId xmlns:a16="http://schemas.microsoft.com/office/drawing/2014/main" id="{BF199F8C-25A0-4B69-AAAD-198403C717C7}"/>
              </a:ext>
            </a:extLst>
          </p:cNvPr>
          <p:cNvSpPr/>
          <p:nvPr/>
        </p:nvSpPr>
        <p:spPr bwMode="ltGray">
          <a:xfrm>
            <a:off x="7204865" y="1945535"/>
            <a:ext cx="4622010" cy="3766290"/>
          </a:xfrm>
          <a:prstGeom prst="rect">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r>
              <a:rPr lang="en-GB" sz="1050" b="1" dirty="0">
                <a:solidFill>
                  <a:srgbClr val="000000"/>
                </a:solidFill>
              </a:rPr>
              <a:t>Lifestage of respondents – GB trips volume</a:t>
            </a:r>
            <a:r>
              <a:rPr lang="en-GB" sz="1050" dirty="0">
                <a:solidFill>
                  <a:srgbClr val="000000"/>
                </a:solidFill>
              </a:rPr>
              <a:t> (millions)</a:t>
            </a:r>
            <a:endParaRPr lang="en-GB" sz="1050" b="1" dirty="0">
              <a:solidFill>
                <a:srgbClr val="000000"/>
              </a:solidFill>
            </a:endParaRPr>
          </a:p>
        </p:txBody>
      </p:sp>
      <p:graphicFrame>
        <p:nvGraphicFramePr>
          <p:cNvPr id="358" name="Chart 357">
            <a:extLst>
              <a:ext uri="{FF2B5EF4-FFF2-40B4-BE49-F238E27FC236}">
                <a16:creationId xmlns:a16="http://schemas.microsoft.com/office/drawing/2014/main" id="{587A8340-4836-49E3-9B42-776CCF7D9AB4}"/>
              </a:ext>
            </a:extLst>
          </p:cNvPr>
          <p:cNvGraphicFramePr/>
          <p:nvPr>
            <p:extLst>
              <p:ext uri="{D42A27DB-BD31-4B8C-83A1-F6EECF244321}">
                <p14:modId xmlns:p14="http://schemas.microsoft.com/office/powerpoint/2010/main" val="2349911937"/>
              </p:ext>
            </p:extLst>
          </p:nvPr>
        </p:nvGraphicFramePr>
        <p:xfrm>
          <a:off x="7901283" y="2248047"/>
          <a:ext cx="4049232" cy="3463778"/>
        </p:xfrm>
        <a:graphic>
          <a:graphicData uri="http://schemas.openxmlformats.org/drawingml/2006/chart">
            <c:chart xmlns:c="http://schemas.openxmlformats.org/drawingml/2006/chart" xmlns:r="http://schemas.openxmlformats.org/officeDocument/2006/relationships" r:id="rId7"/>
          </a:graphicData>
        </a:graphic>
      </p:graphicFrame>
      <p:sp>
        <p:nvSpPr>
          <p:cNvPr id="35" name="TextBox 34">
            <a:extLst>
              <a:ext uri="{FF2B5EF4-FFF2-40B4-BE49-F238E27FC236}">
                <a16:creationId xmlns:a16="http://schemas.microsoft.com/office/drawing/2014/main" id="{FE216647-4943-472D-9452-5C4E59230038}"/>
              </a:ext>
            </a:extLst>
          </p:cNvPr>
          <p:cNvSpPr txBox="1"/>
          <p:nvPr/>
        </p:nvSpPr>
        <p:spPr>
          <a:xfrm>
            <a:off x="2659554" y="5732869"/>
            <a:ext cx="4464000" cy="246221"/>
          </a:xfrm>
          <a:prstGeom prst="rect">
            <a:avLst/>
          </a:prstGeom>
          <a:noFill/>
        </p:spPr>
        <p:txBody>
          <a:bodyPr wrap="square" lIns="0" tIns="0" rIns="0" bIns="0" rtlCol="0">
            <a:spAutoFit/>
          </a:bodyPr>
          <a:lstStyle/>
          <a:p>
            <a:r>
              <a:rPr lang="en-GB" sz="800" dirty="0"/>
              <a:t>*</a:t>
            </a:r>
            <a:r>
              <a:rPr lang="en-GB" sz="800" i="1" dirty="0"/>
              <a:t>Please note: </a:t>
            </a:r>
          </a:p>
          <a:p>
            <a:r>
              <a:rPr lang="en-GB" sz="800" i="1" dirty="0"/>
              <a:t>Break in time series – please refer to slide 14 for methodological explanation</a:t>
            </a:r>
          </a:p>
        </p:txBody>
      </p:sp>
      <p:grpSp>
        <p:nvGrpSpPr>
          <p:cNvPr id="2" name="Group 1">
            <a:extLst>
              <a:ext uri="{FF2B5EF4-FFF2-40B4-BE49-F238E27FC236}">
                <a16:creationId xmlns:a16="http://schemas.microsoft.com/office/drawing/2014/main" id="{A428E99A-5D77-4BEE-AFE7-AEAC588153F2}"/>
              </a:ext>
            </a:extLst>
          </p:cNvPr>
          <p:cNvGrpSpPr/>
          <p:nvPr/>
        </p:nvGrpSpPr>
        <p:grpSpPr>
          <a:xfrm>
            <a:off x="441517" y="2527206"/>
            <a:ext cx="799454" cy="512961"/>
            <a:chOff x="441517" y="2527206"/>
            <a:chExt cx="799454" cy="512961"/>
          </a:xfrm>
        </p:grpSpPr>
        <p:sp>
          <p:nvSpPr>
            <p:cNvPr id="44" name="TextBox 43">
              <a:extLst>
                <a:ext uri="{FF2B5EF4-FFF2-40B4-BE49-F238E27FC236}">
                  <a16:creationId xmlns:a16="http://schemas.microsoft.com/office/drawing/2014/main" id="{45854F9A-6406-4F26-9079-BBCEFCBD49BD}"/>
                </a:ext>
              </a:extLst>
            </p:cNvPr>
            <p:cNvSpPr txBox="1"/>
            <p:nvPr/>
          </p:nvSpPr>
          <p:spPr>
            <a:xfrm>
              <a:off x="610283" y="2527206"/>
              <a:ext cx="630688" cy="512961"/>
            </a:xfrm>
            <a:prstGeom prst="rect">
              <a:avLst/>
            </a:prstGeom>
            <a:noFill/>
          </p:spPr>
          <p:txBody>
            <a:bodyPr wrap="square" lIns="0" tIns="0" rIns="0" bIns="0" rtlCol="0">
              <a:spAutoFit/>
            </a:bodyPr>
            <a:lstStyle/>
            <a:p>
              <a:pPr>
                <a:spcBef>
                  <a:spcPts val="100"/>
                </a:spcBef>
                <a:spcAft>
                  <a:spcPts val="100"/>
                </a:spcAft>
              </a:pPr>
              <a:r>
                <a:rPr lang="en-GB" sz="1000" b="1" dirty="0">
                  <a:solidFill>
                    <a:srgbClr val="000000"/>
                  </a:solidFill>
                </a:rPr>
                <a:t>Holidays</a:t>
              </a:r>
            </a:p>
            <a:p>
              <a:pPr>
                <a:spcBef>
                  <a:spcPts val="100"/>
                </a:spcBef>
                <a:spcAft>
                  <a:spcPts val="100"/>
                </a:spcAft>
              </a:pPr>
              <a:r>
                <a:rPr lang="en-GB" sz="1000" b="1" dirty="0">
                  <a:solidFill>
                    <a:srgbClr val="000000"/>
                  </a:solidFill>
                </a:rPr>
                <a:t>VFR</a:t>
              </a:r>
            </a:p>
            <a:p>
              <a:pPr>
                <a:spcBef>
                  <a:spcPts val="100"/>
                </a:spcBef>
                <a:spcAft>
                  <a:spcPts val="100"/>
                </a:spcAft>
              </a:pPr>
              <a:r>
                <a:rPr lang="en-GB" sz="1000" b="1" dirty="0">
                  <a:solidFill>
                    <a:srgbClr val="000000"/>
                  </a:solidFill>
                </a:rPr>
                <a:t>Business</a:t>
              </a:r>
            </a:p>
          </p:txBody>
        </p:sp>
        <p:sp>
          <p:nvSpPr>
            <p:cNvPr id="45" name="Rectangle 44">
              <a:extLst>
                <a:ext uri="{FF2B5EF4-FFF2-40B4-BE49-F238E27FC236}">
                  <a16:creationId xmlns:a16="http://schemas.microsoft.com/office/drawing/2014/main" id="{B7E7694F-2AC1-4776-BA15-A1372C5E06DC}"/>
                </a:ext>
              </a:extLst>
            </p:cNvPr>
            <p:cNvSpPr/>
            <p:nvPr/>
          </p:nvSpPr>
          <p:spPr bwMode="ltGray">
            <a:xfrm>
              <a:off x="441517" y="2550500"/>
              <a:ext cx="108000" cy="108000"/>
            </a:xfrm>
            <a:prstGeom prst="rect">
              <a:avLst/>
            </a:prstGeom>
            <a:solidFill>
              <a:schemeClr val="accent6">
                <a:lumMod val="5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000" b="1" dirty="0"/>
            </a:p>
          </p:txBody>
        </p:sp>
        <p:sp>
          <p:nvSpPr>
            <p:cNvPr id="46" name="Rectangle 45">
              <a:extLst>
                <a:ext uri="{FF2B5EF4-FFF2-40B4-BE49-F238E27FC236}">
                  <a16:creationId xmlns:a16="http://schemas.microsoft.com/office/drawing/2014/main" id="{29AA305C-C41C-486E-BA84-C67C5BBE217B}"/>
                </a:ext>
              </a:extLst>
            </p:cNvPr>
            <p:cNvSpPr/>
            <p:nvPr/>
          </p:nvSpPr>
          <p:spPr bwMode="ltGray">
            <a:xfrm>
              <a:off x="441517" y="2725279"/>
              <a:ext cx="108000" cy="108000"/>
            </a:xfrm>
            <a:prstGeom prst="rect">
              <a:avLst/>
            </a:prstGeom>
            <a:solidFill>
              <a:schemeClr val="accent6"/>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000" b="1" dirty="0"/>
            </a:p>
          </p:txBody>
        </p:sp>
        <p:sp>
          <p:nvSpPr>
            <p:cNvPr id="47" name="Rectangle 46">
              <a:extLst>
                <a:ext uri="{FF2B5EF4-FFF2-40B4-BE49-F238E27FC236}">
                  <a16:creationId xmlns:a16="http://schemas.microsoft.com/office/drawing/2014/main" id="{1C4D82FB-E496-4D1E-B7AE-F6E794DD86FD}"/>
                </a:ext>
              </a:extLst>
            </p:cNvPr>
            <p:cNvSpPr/>
            <p:nvPr/>
          </p:nvSpPr>
          <p:spPr bwMode="ltGray">
            <a:xfrm>
              <a:off x="441517" y="2900058"/>
              <a:ext cx="108000" cy="108000"/>
            </a:xfrm>
            <a:prstGeom prst="rect">
              <a:avLst/>
            </a:prstGeom>
            <a:solidFill>
              <a:schemeClr val="accent6">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000" b="1" dirty="0"/>
            </a:p>
          </p:txBody>
        </p:sp>
      </p:grpSp>
      <p:sp>
        <p:nvSpPr>
          <p:cNvPr id="54" name="Rectangle 53">
            <a:extLst>
              <a:ext uri="{FF2B5EF4-FFF2-40B4-BE49-F238E27FC236}">
                <a16:creationId xmlns:a16="http://schemas.microsoft.com/office/drawing/2014/main" id="{82C7912E-FF77-48E5-99C8-D9B8C9C20366}"/>
              </a:ext>
            </a:extLst>
          </p:cNvPr>
          <p:cNvSpPr/>
          <p:nvPr/>
        </p:nvSpPr>
        <p:spPr bwMode="ltGray">
          <a:xfrm>
            <a:off x="1474081" y="2278657"/>
            <a:ext cx="651754" cy="49866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lnSpc>
                <a:spcPct val="80000"/>
              </a:lnSpc>
            </a:pPr>
            <a:r>
              <a:rPr lang="en-GB" sz="1000" dirty="0">
                <a:solidFill>
                  <a:schemeClr val="tx1"/>
                </a:solidFill>
              </a:rPr>
              <a:t>All</a:t>
            </a:r>
          </a:p>
          <a:p>
            <a:pPr algn="ctr">
              <a:lnSpc>
                <a:spcPct val="80000"/>
              </a:lnSpc>
            </a:pPr>
            <a:r>
              <a:rPr lang="en-GB" sz="1000" dirty="0">
                <a:solidFill>
                  <a:schemeClr val="tx1"/>
                </a:solidFill>
              </a:rPr>
              <a:t>Tourism</a:t>
            </a:r>
          </a:p>
          <a:p>
            <a:pPr algn="ctr">
              <a:lnSpc>
                <a:spcPct val="80000"/>
              </a:lnSpc>
            </a:pPr>
            <a:r>
              <a:rPr lang="en-GB" sz="1000" b="1" dirty="0">
                <a:solidFill>
                  <a:schemeClr val="tx1"/>
                </a:solidFill>
              </a:rPr>
              <a:t>122.8m</a:t>
            </a:r>
          </a:p>
        </p:txBody>
      </p:sp>
      <p:sp>
        <p:nvSpPr>
          <p:cNvPr id="57" name="Rectangle 56">
            <a:extLst>
              <a:ext uri="{FF2B5EF4-FFF2-40B4-BE49-F238E27FC236}">
                <a16:creationId xmlns:a16="http://schemas.microsoft.com/office/drawing/2014/main" id="{40590621-06F0-4E45-9183-A5E6CB29B29A}"/>
              </a:ext>
            </a:extLst>
          </p:cNvPr>
          <p:cNvSpPr/>
          <p:nvPr/>
        </p:nvSpPr>
        <p:spPr bwMode="ltGray">
          <a:xfrm>
            <a:off x="1481338" y="3548657"/>
            <a:ext cx="651754" cy="49866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lnSpc>
                <a:spcPct val="80000"/>
              </a:lnSpc>
            </a:pPr>
            <a:r>
              <a:rPr lang="en-GB" sz="1000" dirty="0">
                <a:solidFill>
                  <a:schemeClr val="tx1"/>
                </a:solidFill>
              </a:rPr>
              <a:t>All</a:t>
            </a:r>
          </a:p>
          <a:p>
            <a:pPr algn="ctr">
              <a:lnSpc>
                <a:spcPct val="80000"/>
              </a:lnSpc>
            </a:pPr>
            <a:r>
              <a:rPr lang="en-GB" sz="1000" dirty="0">
                <a:solidFill>
                  <a:schemeClr val="tx1"/>
                </a:solidFill>
              </a:rPr>
              <a:t>Tourism</a:t>
            </a:r>
          </a:p>
          <a:p>
            <a:pPr algn="ctr">
              <a:lnSpc>
                <a:spcPct val="80000"/>
              </a:lnSpc>
            </a:pPr>
            <a:r>
              <a:rPr lang="en-GB" sz="1000" b="1" dirty="0">
                <a:solidFill>
                  <a:schemeClr val="tx1"/>
                </a:solidFill>
              </a:rPr>
              <a:t>371.8m</a:t>
            </a:r>
          </a:p>
        </p:txBody>
      </p:sp>
      <p:sp>
        <p:nvSpPr>
          <p:cNvPr id="58" name="Rectangle 57">
            <a:extLst>
              <a:ext uri="{FF2B5EF4-FFF2-40B4-BE49-F238E27FC236}">
                <a16:creationId xmlns:a16="http://schemas.microsoft.com/office/drawing/2014/main" id="{BC67F1D2-185A-407C-8D8B-6D321A30776F}"/>
              </a:ext>
            </a:extLst>
          </p:cNvPr>
          <p:cNvSpPr/>
          <p:nvPr/>
        </p:nvSpPr>
        <p:spPr bwMode="ltGray">
          <a:xfrm>
            <a:off x="1490694" y="4855849"/>
            <a:ext cx="651754" cy="49866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lnSpc>
                <a:spcPct val="80000"/>
              </a:lnSpc>
            </a:pPr>
            <a:r>
              <a:rPr lang="en-GB" sz="1000" dirty="0">
                <a:solidFill>
                  <a:schemeClr val="tx1"/>
                </a:solidFill>
              </a:rPr>
              <a:t>All</a:t>
            </a:r>
          </a:p>
          <a:p>
            <a:pPr algn="ctr">
              <a:lnSpc>
                <a:spcPct val="80000"/>
              </a:lnSpc>
            </a:pPr>
            <a:r>
              <a:rPr lang="en-GB" sz="1000" dirty="0">
                <a:solidFill>
                  <a:schemeClr val="tx1"/>
                </a:solidFill>
              </a:rPr>
              <a:t>Tourism</a:t>
            </a:r>
          </a:p>
          <a:p>
            <a:pPr algn="ctr">
              <a:lnSpc>
                <a:spcPct val="80000"/>
              </a:lnSpc>
            </a:pPr>
            <a:r>
              <a:rPr lang="en-GB" sz="1000" b="1" dirty="0">
                <a:solidFill>
                  <a:schemeClr val="tx1"/>
                </a:solidFill>
              </a:rPr>
              <a:t>£24.7b</a:t>
            </a:r>
          </a:p>
        </p:txBody>
      </p:sp>
      <p:sp>
        <p:nvSpPr>
          <p:cNvPr id="21" name="Rectangle 20">
            <a:extLst>
              <a:ext uri="{FF2B5EF4-FFF2-40B4-BE49-F238E27FC236}">
                <a16:creationId xmlns:a16="http://schemas.microsoft.com/office/drawing/2014/main" id="{16783C68-C203-4552-ABE0-2D679102DA7F}"/>
              </a:ext>
            </a:extLst>
          </p:cNvPr>
          <p:cNvSpPr/>
          <p:nvPr/>
        </p:nvSpPr>
        <p:spPr bwMode="ltGray">
          <a:xfrm>
            <a:off x="6561730" y="2847917"/>
            <a:ext cx="756000" cy="216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nSpc>
                <a:spcPct val="90000"/>
              </a:lnSpc>
            </a:pPr>
            <a:r>
              <a:rPr lang="en-GB" sz="1050" b="1" dirty="0">
                <a:solidFill>
                  <a:schemeClr val="accent6">
                    <a:lumMod val="75000"/>
                  </a:schemeClr>
                </a:solidFill>
              </a:rPr>
              <a:t>All </a:t>
            </a:r>
          </a:p>
          <a:p>
            <a:pPr>
              <a:lnSpc>
                <a:spcPct val="90000"/>
              </a:lnSpc>
            </a:pPr>
            <a:r>
              <a:rPr lang="en-GB" sz="1050" b="1" dirty="0">
                <a:solidFill>
                  <a:schemeClr val="accent6">
                    <a:lumMod val="75000"/>
                  </a:schemeClr>
                </a:solidFill>
              </a:rPr>
              <a:t>Tourism</a:t>
            </a:r>
          </a:p>
        </p:txBody>
      </p:sp>
      <p:sp>
        <p:nvSpPr>
          <p:cNvPr id="66" name="Rectangle 65">
            <a:extLst>
              <a:ext uri="{FF2B5EF4-FFF2-40B4-BE49-F238E27FC236}">
                <a16:creationId xmlns:a16="http://schemas.microsoft.com/office/drawing/2014/main" id="{3C21ABCC-F018-48C8-8AE6-6386D3C1F388}"/>
              </a:ext>
            </a:extLst>
          </p:cNvPr>
          <p:cNvSpPr/>
          <p:nvPr/>
        </p:nvSpPr>
        <p:spPr bwMode="ltGray">
          <a:xfrm>
            <a:off x="6496681" y="3913315"/>
            <a:ext cx="756000" cy="216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nSpc>
                <a:spcPct val="90000"/>
              </a:lnSpc>
            </a:pPr>
            <a:r>
              <a:rPr lang="en-GB" sz="1050" b="1" dirty="0">
                <a:solidFill>
                  <a:schemeClr val="accent6"/>
                </a:solidFill>
              </a:rPr>
              <a:t>Holiday</a:t>
            </a:r>
          </a:p>
        </p:txBody>
      </p:sp>
      <p:sp>
        <p:nvSpPr>
          <p:cNvPr id="67" name="Rectangle 66">
            <a:extLst>
              <a:ext uri="{FF2B5EF4-FFF2-40B4-BE49-F238E27FC236}">
                <a16:creationId xmlns:a16="http://schemas.microsoft.com/office/drawing/2014/main" id="{3975FC7D-48CB-4493-A43C-45665D4EA894}"/>
              </a:ext>
            </a:extLst>
          </p:cNvPr>
          <p:cNvSpPr/>
          <p:nvPr/>
        </p:nvSpPr>
        <p:spPr bwMode="ltGray">
          <a:xfrm>
            <a:off x="6501062" y="4271218"/>
            <a:ext cx="756000" cy="216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nSpc>
                <a:spcPct val="90000"/>
              </a:lnSpc>
            </a:pPr>
            <a:r>
              <a:rPr lang="en-GB" sz="1050" b="1" dirty="0">
                <a:solidFill>
                  <a:srgbClr val="6372BD"/>
                </a:solidFill>
              </a:rPr>
              <a:t>VFR</a:t>
            </a:r>
          </a:p>
        </p:txBody>
      </p:sp>
      <p:sp>
        <p:nvSpPr>
          <p:cNvPr id="68" name="Rectangle 67">
            <a:extLst>
              <a:ext uri="{FF2B5EF4-FFF2-40B4-BE49-F238E27FC236}">
                <a16:creationId xmlns:a16="http://schemas.microsoft.com/office/drawing/2014/main" id="{B8512767-9E54-4205-AD5B-03A16BF2E964}"/>
              </a:ext>
            </a:extLst>
          </p:cNvPr>
          <p:cNvSpPr/>
          <p:nvPr/>
        </p:nvSpPr>
        <p:spPr bwMode="ltGray">
          <a:xfrm>
            <a:off x="6473481" y="4771025"/>
            <a:ext cx="756000" cy="216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nSpc>
                <a:spcPct val="90000"/>
              </a:lnSpc>
            </a:pPr>
            <a:r>
              <a:rPr lang="en-GB" sz="1050" b="1" dirty="0">
                <a:solidFill>
                  <a:srgbClr val="8B96CE"/>
                </a:solidFill>
              </a:rPr>
              <a:t>Business</a:t>
            </a:r>
          </a:p>
        </p:txBody>
      </p:sp>
      <p:grpSp>
        <p:nvGrpSpPr>
          <p:cNvPr id="43" name="Group 42">
            <a:extLst>
              <a:ext uri="{FF2B5EF4-FFF2-40B4-BE49-F238E27FC236}">
                <a16:creationId xmlns:a16="http://schemas.microsoft.com/office/drawing/2014/main" id="{3DBC6BA3-2A51-4F84-9812-FBCCC179B3B4}"/>
              </a:ext>
            </a:extLst>
          </p:cNvPr>
          <p:cNvGrpSpPr>
            <a:grpSpLocks noChangeAspect="1"/>
          </p:cNvGrpSpPr>
          <p:nvPr/>
        </p:nvGrpSpPr>
        <p:grpSpPr>
          <a:xfrm>
            <a:off x="2814094" y="4666523"/>
            <a:ext cx="288000" cy="252616"/>
            <a:chOff x="7273925" y="5200651"/>
            <a:chExt cx="555625" cy="487362"/>
          </a:xfrm>
        </p:grpSpPr>
        <p:sp>
          <p:nvSpPr>
            <p:cNvPr id="51" name="Freeform 35">
              <a:extLst>
                <a:ext uri="{FF2B5EF4-FFF2-40B4-BE49-F238E27FC236}">
                  <a16:creationId xmlns:a16="http://schemas.microsoft.com/office/drawing/2014/main" id="{EABE4993-0199-4A37-B089-215260A8D710}"/>
                </a:ext>
              </a:extLst>
            </p:cNvPr>
            <p:cNvSpPr>
              <a:spLocks/>
            </p:cNvSpPr>
            <p:nvPr/>
          </p:nvSpPr>
          <p:spPr bwMode="auto">
            <a:xfrm>
              <a:off x="7273925" y="5276851"/>
              <a:ext cx="555625" cy="174625"/>
            </a:xfrm>
            <a:custGeom>
              <a:avLst/>
              <a:gdLst>
                <a:gd name="T0" fmla="*/ 61 w 146"/>
                <a:gd name="T1" fmla="*/ 46 h 46"/>
                <a:gd name="T2" fmla="*/ 4 w 146"/>
                <a:gd name="T3" fmla="*/ 36 h 46"/>
                <a:gd name="T4" fmla="*/ 0 w 146"/>
                <a:gd name="T5" fmla="*/ 31 h 46"/>
                <a:gd name="T6" fmla="*/ 0 w 146"/>
                <a:gd name="T7" fmla="*/ 4 h 46"/>
                <a:gd name="T8" fmla="*/ 4 w 146"/>
                <a:gd name="T9" fmla="*/ 0 h 46"/>
                <a:gd name="T10" fmla="*/ 142 w 146"/>
                <a:gd name="T11" fmla="*/ 0 h 46"/>
                <a:gd name="T12" fmla="*/ 146 w 146"/>
                <a:gd name="T13" fmla="*/ 4 h 46"/>
                <a:gd name="T14" fmla="*/ 146 w 146"/>
                <a:gd name="T15" fmla="*/ 31 h 46"/>
                <a:gd name="T16" fmla="*/ 142 w 146"/>
                <a:gd name="T17" fmla="*/ 36 h 46"/>
                <a:gd name="T18" fmla="*/ 84 w 146"/>
                <a:gd name="T1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46">
                  <a:moveTo>
                    <a:pt x="61" y="46"/>
                  </a:moveTo>
                  <a:cubicBezTo>
                    <a:pt x="4" y="36"/>
                    <a:pt x="4" y="36"/>
                    <a:pt x="4" y="36"/>
                  </a:cubicBezTo>
                  <a:cubicBezTo>
                    <a:pt x="2" y="36"/>
                    <a:pt x="0" y="34"/>
                    <a:pt x="0" y="31"/>
                  </a:cubicBezTo>
                  <a:cubicBezTo>
                    <a:pt x="0" y="4"/>
                    <a:pt x="0" y="4"/>
                    <a:pt x="0" y="4"/>
                  </a:cubicBezTo>
                  <a:cubicBezTo>
                    <a:pt x="0" y="2"/>
                    <a:pt x="2" y="0"/>
                    <a:pt x="4" y="0"/>
                  </a:cubicBezTo>
                  <a:cubicBezTo>
                    <a:pt x="142" y="0"/>
                    <a:pt x="142" y="0"/>
                    <a:pt x="142" y="0"/>
                  </a:cubicBezTo>
                  <a:cubicBezTo>
                    <a:pt x="144" y="0"/>
                    <a:pt x="146" y="2"/>
                    <a:pt x="146" y="4"/>
                  </a:cubicBezTo>
                  <a:cubicBezTo>
                    <a:pt x="146" y="31"/>
                    <a:pt x="146" y="31"/>
                    <a:pt x="146" y="31"/>
                  </a:cubicBezTo>
                  <a:cubicBezTo>
                    <a:pt x="146" y="34"/>
                    <a:pt x="144" y="36"/>
                    <a:pt x="142" y="36"/>
                  </a:cubicBezTo>
                  <a:cubicBezTo>
                    <a:pt x="84" y="46"/>
                    <a:pt x="84" y="46"/>
                    <a:pt x="84" y="46"/>
                  </a:cubicBezTo>
                </a:path>
              </a:pathLst>
            </a:custGeom>
            <a:noFill/>
            <a:ln w="19050" cap="flat">
              <a:solidFill>
                <a:srgbClr val="8B96C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2" name="Freeform 36">
              <a:extLst>
                <a:ext uri="{FF2B5EF4-FFF2-40B4-BE49-F238E27FC236}">
                  <a16:creationId xmlns:a16="http://schemas.microsoft.com/office/drawing/2014/main" id="{BBAEF25F-48C5-4BCF-9E2C-6A779981B19E}"/>
                </a:ext>
              </a:extLst>
            </p:cNvPr>
            <p:cNvSpPr>
              <a:spLocks/>
            </p:cNvSpPr>
            <p:nvPr/>
          </p:nvSpPr>
          <p:spPr bwMode="auto">
            <a:xfrm>
              <a:off x="7312025" y="5418138"/>
              <a:ext cx="479425" cy="269875"/>
            </a:xfrm>
            <a:custGeom>
              <a:avLst/>
              <a:gdLst>
                <a:gd name="T0" fmla="*/ 0 w 126"/>
                <a:gd name="T1" fmla="*/ 0 h 71"/>
                <a:gd name="T2" fmla="*/ 0 w 126"/>
                <a:gd name="T3" fmla="*/ 67 h 71"/>
                <a:gd name="T4" fmla="*/ 4 w 126"/>
                <a:gd name="T5" fmla="*/ 71 h 71"/>
                <a:gd name="T6" fmla="*/ 122 w 126"/>
                <a:gd name="T7" fmla="*/ 71 h 71"/>
                <a:gd name="T8" fmla="*/ 126 w 126"/>
                <a:gd name="T9" fmla="*/ 67 h 71"/>
                <a:gd name="T10" fmla="*/ 126 w 126"/>
                <a:gd name="T11" fmla="*/ 0 h 71"/>
              </a:gdLst>
              <a:ahLst/>
              <a:cxnLst>
                <a:cxn ang="0">
                  <a:pos x="T0" y="T1"/>
                </a:cxn>
                <a:cxn ang="0">
                  <a:pos x="T2" y="T3"/>
                </a:cxn>
                <a:cxn ang="0">
                  <a:pos x="T4" y="T5"/>
                </a:cxn>
                <a:cxn ang="0">
                  <a:pos x="T6" y="T7"/>
                </a:cxn>
                <a:cxn ang="0">
                  <a:pos x="T8" y="T9"/>
                </a:cxn>
                <a:cxn ang="0">
                  <a:pos x="T10" y="T11"/>
                </a:cxn>
              </a:cxnLst>
              <a:rect l="0" t="0" r="r" b="b"/>
              <a:pathLst>
                <a:path w="126" h="71">
                  <a:moveTo>
                    <a:pt x="0" y="0"/>
                  </a:moveTo>
                  <a:cubicBezTo>
                    <a:pt x="0" y="67"/>
                    <a:pt x="0" y="67"/>
                    <a:pt x="0" y="67"/>
                  </a:cubicBezTo>
                  <a:cubicBezTo>
                    <a:pt x="0" y="70"/>
                    <a:pt x="2" y="71"/>
                    <a:pt x="4" y="71"/>
                  </a:cubicBezTo>
                  <a:cubicBezTo>
                    <a:pt x="122" y="71"/>
                    <a:pt x="122" y="71"/>
                    <a:pt x="122" y="71"/>
                  </a:cubicBezTo>
                  <a:cubicBezTo>
                    <a:pt x="125" y="71"/>
                    <a:pt x="126" y="70"/>
                    <a:pt x="126" y="67"/>
                  </a:cubicBezTo>
                  <a:cubicBezTo>
                    <a:pt x="126" y="0"/>
                    <a:pt x="126" y="0"/>
                    <a:pt x="126" y="0"/>
                  </a:cubicBezTo>
                </a:path>
              </a:pathLst>
            </a:custGeom>
            <a:noFill/>
            <a:ln w="19050" cap="flat">
              <a:solidFill>
                <a:srgbClr val="8B96C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3" name="Freeform 37">
              <a:extLst>
                <a:ext uri="{FF2B5EF4-FFF2-40B4-BE49-F238E27FC236}">
                  <a16:creationId xmlns:a16="http://schemas.microsoft.com/office/drawing/2014/main" id="{8566E283-A058-4854-86D3-CCB857968320}"/>
                </a:ext>
              </a:extLst>
            </p:cNvPr>
            <p:cNvSpPr>
              <a:spLocks/>
            </p:cNvSpPr>
            <p:nvPr/>
          </p:nvSpPr>
          <p:spPr bwMode="auto">
            <a:xfrm>
              <a:off x="7469188" y="5200651"/>
              <a:ext cx="166688" cy="65088"/>
            </a:xfrm>
            <a:custGeom>
              <a:avLst/>
              <a:gdLst>
                <a:gd name="T0" fmla="*/ 0 w 44"/>
                <a:gd name="T1" fmla="*/ 16 h 17"/>
                <a:gd name="T2" fmla="*/ 0 w 44"/>
                <a:gd name="T3" fmla="*/ 4 h 17"/>
                <a:gd name="T4" fmla="*/ 4 w 44"/>
                <a:gd name="T5" fmla="*/ 0 h 17"/>
                <a:gd name="T6" fmla="*/ 40 w 44"/>
                <a:gd name="T7" fmla="*/ 0 h 17"/>
                <a:gd name="T8" fmla="*/ 44 w 44"/>
                <a:gd name="T9" fmla="*/ 4 h 17"/>
                <a:gd name="T10" fmla="*/ 44 w 44"/>
                <a:gd name="T11" fmla="*/ 17 h 17"/>
              </a:gdLst>
              <a:ahLst/>
              <a:cxnLst>
                <a:cxn ang="0">
                  <a:pos x="T0" y="T1"/>
                </a:cxn>
                <a:cxn ang="0">
                  <a:pos x="T2" y="T3"/>
                </a:cxn>
                <a:cxn ang="0">
                  <a:pos x="T4" y="T5"/>
                </a:cxn>
                <a:cxn ang="0">
                  <a:pos x="T6" y="T7"/>
                </a:cxn>
                <a:cxn ang="0">
                  <a:pos x="T8" y="T9"/>
                </a:cxn>
                <a:cxn ang="0">
                  <a:pos x="T10" y="T11"/>
                </a:cxn>
              </a:cxnLst>
              <a:rect l="0" t="0" r="r" b="b"/>
              <a:pathLst>
                <a:path w="44" h="17">
                  <a:moveTo>
                    <a:pt x="0" y="16"/>
                  </a:moveTo>
                  <a:cubicBezTo>
                    <a:pt x="0" y="4"/>
                    <a:pt x="0" y="4"/>
                    <a:pt x="0" y="4"/>
                  </a:cubicBezTo>
                  <a:cubicBezTo>
                    <a:pt x="0" y="1"/>
                    <a:pt x="2" y="0"/>
                    <a:pt x="4" y="0"/>
                  </a:cubicBezTo>
                  <a:cubicBezTo>
                    <a:pt x="40" y="0"/>
                    <a:pt x="40" y="0"/>
                    <a:pt x="40" y="0"/>
                  </a:cubicBezTo>
                  <a:cubicBezTo>
                    <a:pt x="42" y="0"/>
                    <a:pt x="44" y="1"/>
                    <a:pt x="44" y="4"/>
                  </a:cubicBezTo>
                  <a:cubicBezTo>
                    <a:pt x="44" y="17"/>
                    <a:pt x="44" y="17"/>
                    <a:pt x="44" y="17"/>
                  </a:cubicBezTo>
                </a:path>
              </a:pathLst>
            </a:custGeom>
            <a:noFill/>
            <a:ln w="19050" cap="flat">
              <a:solidFill>
                <a:srgbClr val="8B96C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55" name="Freeform 38">
              <a:extLst>
                <a:ext uri="{FF2B5EF4-FFF2-40B4-BE49-F238E27FC236}">
                  <a16:creationId xmlns:a16="http://schemas.microsoft.com/office/drawing/2014/main" id="{F6CADE59-3F2D-4D37-ADF9-85007FE81D2F}"/>
                </a:ext>
              </a:extLst>
            </p:cNvPr>
            <p:cNvSpPr>
              <a:spLocks noEditPoints="1"/>
            </p:cNvSpPr>
            <p:nvPr/>
          </p:nvSpPr>
          <p:spPr bwMode="auto">
            <a:xfrm>
              <a:off x="7494588" y="5402263"/>
              <a:ext cx="114300" cy="119063"/>
            </a:xfrm>
            <a:custGeom>
              <a:avLst/>
              <a:gdLst>
                <a:gd name="T0" fmla="*/ 21 w 30"/>
                <a:gd name="T1" fmla="*/ 8 h 31"/>
                <a:gd name="T2" fmla="*/ 22 w 30"/>
                <a:gd name="T3" fmla="*/ 9 h 31"/>
                <a:gd name="T4" fmla="*/ 22 w 30"/>
                <a:gd name="T5" fmla="*/ 21 h 31"/>
                <a:gd name="T6" fmla="*/ 21 w 30"/>
                <a:gd name="T7" fmla="*/ 23 h 31"/>
                <a:gd name="T8" fmla="*/ 9 w 30"/>
                <a:gd name="T9" fmla="*/ 23 h 31"/>
                <a:gd name="T10" fmla="*/ 8 w 30"/>
                <a:gd name="T11" fmla="*/ 21 h 31"/>
                <a:gd name="T12" fmla="*/ 8 w 30"/>
                <a:gd name="T13" fmla="*/ 9 h 31"/>
                <a:gd name="T14" fmla="*/ 9 w 30"/>
                <a:gd name="T15" fmla="*/ 8 h 31"/>
                <a:gd name="T16" fmla="*/ 21 w 30"/>
                <a:gd name="T17" fmla="*/ 8 h 31"/>
                <a:gd name="T18" fmla="*/ 21 w 30"/>
                <a:gd name="T19" fmla="*/ 0 h 31"/>
                <a:gd name="T20" fmla="*/ 9 w 30"/>
                <a:gd name="T21" fmla="*/ 0 h 31"/>
                <a:gd name="T22" fmla="*/ 0 w 30"/>
                <a:gd name="T23" fmla="*/ 9 h 31"/>
                <a:gd name="T24" fmla="*/ 0 w 30"/>
                <a:gd name="T25" fmla="*/ 21 h 31"/>
                <a:gd name="T26" fmla="*/ 9 w 30"/>
                <a:gd name="T27" fmla="*/ 31 h 31"/>
                <a:gd name="T28" fmla="*/ 21 w 30"/>
                <a:gd name="T29" fmla="*/ 31 h 31"/>
                <a:gd name="T30" fmla="*/ 30 w 30"/>
                <a:gd name="T31" fmla="*/ 21 h 31"/>
                <a:gd name="T32" fmla="*/ 30 w 30"/>
                <a:gd name="T33" fmla="*/ 9 h 31"/>
                <a:gd name="T34" fmla="*/ 21 w 30"/>
                <a:gd name="T3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31">
                  <a:moveTo>
                    <a:pt x="21" y="8"/>
                  </a:moveTo>
                  <a:cubicBezTo>
                    <a:pt x="22" y="8"/>
                    <a:pt x="22" y="9"/>
                    <a:pt x="22" y="9"/>
                  </a:cubicBezTo>
                  <a:cubicBezTo>
                    <a:pt x="22" y="21"/>
                    <a:pt x="22" y="21"/>
                    <a:pt x="22" y="21"/>
                  </a:cubicBezTo>
                  <a:cubicBezTo>
                    <a:pt x="22" y="22"/>
                    <a:pt x="22" y="23"/>
                    <a:pt x="21" y="23"/>
                  </a:cubicBezTo>
                  <a:cubicBezTo>
                    <a:pt x="9" y="23"/>
                    <a:pt x="9" y="23"/>
                    <a:pt x="9" y="23"/>
                  </a:cubicBezTo>
                  <a:cubicBezTo>
                    <a:pt x="8" y="23"/>
                    <a:pt x="8" y="22"/>
                    <a:pt x="8" y="21"/>
                  </a:cubicBezTo>
                  <a:cubicBezTo>
                    <a:pt x="8" y="9"/>
                    <a:pt x="8" y="9"/>
                    <a:pt x="8" y="9"/>
                  </a:cubicBezTo>
                  <a:cubicBezTo>
                    <a:pt x="8" y="9"/>
                    <a:pt x="8" y="8"/>
                    <a:pt x="9" y="8"/>
                  </a:cubicBezTo>
                  <a:cubicBezTo>
                    <a:pt x="21" y="8"/>
                    <a:pt x="21" y="8"/>
                    <a:pt x="21" y="8"/>
                  </a:cubicBezTo>
                  <a:moveTo>
                    <a:pt x="21" y="0"/>
                  </a:moveTo>
                  <a:cubicBezTo>
                    <a:pt x="9" y="0"/>
                    <a:pt x="9" y="0"/>
                    <a:pt x="9" y="0"/>
                  </a:cubicBezTo>
                  <a:cubicBezTo>
                    <a:pt x="4" y="0"/>
                    <a:pt x="0" y="4"/>
                    <a:pt x="0" y="9"/>
                  </a:cubicBezTo>
                  <a:cubicBezTo>
                    <a:pt x="0" y="21"/>
                    <a:pt x="0" y="21"/>
                    <a:pt x="0" y="21"/>
                  </a:cubicBezTo>
                  <a:cubicBezTo>
                    <a:pt x="0" y="27"/>
                    <a:pt x="4" y="31"/>
                    <a:pt x="9" y="31"/>
                  </a:cubicBezTo>
                  <a:cubicBezTo>
                    <a:pt x="21" y="31"/>
                    <a:pt x="21" y="31"/>
                    <a:pt x="21" y="31"/>
                  </a:cubicBezTo>
                  <a:cubicBezTo>
                    <a:pt x="26" y="31"/>
                    <a:pt x="30" y="27"/>
                    <a:pt x="30" y="21"/>
                  </a:cubicBezTo>
                  <a:cubicBezTo>
                    <a:pt x="30" y="9"/>
                    <a:pt x="30" y="9"/>
                    <a:pt x="30" y="9"/>
                  </a:cubicBezTo>
                  <a:cubicBezTo>
                    <a:pt x="30" y="4"/>
                    <a:pt x="26" y="0"/>
                    <a:pt x="21" y="0"/>
                  </a:cubicBezTo>
                  <a:close/>
                </a:path>
              </a:pathLst>
            </a:custGeom>
            <a:solidFill>
              <a:schemeClr val="accent6">
                <a:lumMod val="60000"/>
                <a:lumOff val="40000"/>
              </a:schemeClr>
            </a:solidFill>
            <a:ln w="9525">
              <a:solidFill>
                <a:srgbClr val="8B96CE"/>
              </a:solidFill>
              <a:round/>
              <a:headEnd/>
              <a:tailEnd/>
            </a:ln>
          </p:spPr>
          <p:txBody>
            <a:bodyPr vert="horz" wrap="square" lIns="91440" tIns="45720" rIns="91440" bIns="45720" numCol="1" anchor="t" anchorCtr="0" compatLnSpc="1">
              <a:prstTxWarp prst="textNoShape">
                <a:avLst/>
              </a:prstTxWarp>
            </a:bodyPr>
            <a:lstStyle/>
            <a:p>
              <a:endParaRPr lang="en-GB" dirty="0"/>
            </a:p>
          </p:txBody>
        </p:sp>
      </p:grpSp>
      <p:grpSp>
        <p:nvGrpSpPr>
          <p:cNvPr id="71" name="Group 156">
            <a:extLst>
              <a:ext uri="{FF2B5EF4-FFF2-40B4-BE49-F238E27FC236}">
                <a16:creationId xmlns:a16="http://schemas.microsoft.com/office/drawing/2014/main" id="{FCD60597-B6C6-45D6-A1CA-3E6FCECA2BC4}"/>
              </a:ext>
            </a:extLst>
          </p:cNvPr>
          <p:cNvGrpSpPr>
            <a:grpSpLocks noChangeAspect="1"/>
          </p:cNvGrpSpPr>
          <p:nvPr/>
        </p:nvGrpSpPr>
        <p:grpSpPr bwMode="auto">
          <a:xfrm>
            <a:off x="2815721" y="2422240"/>
            <a:ext cx="284746" cy="360000"/>
            <a:chOff x="608" y="928"/>
            <a:chExt cx="280" cy="354"/>
          </a:xfrm>
          <a:solidFill>
            <a:schemeClr val="accent6">
              <a:lumMod val="75000"/>
            </a:schemeClr>
          </a:solidFill>
        </p:grpSpPr>
        <p:sp>
          <p:nvSpPr>
            <p:cNvPr id="72" name="Freeform 159">
              <a:extLst>
                <a:ext uri="{FF2B5EF4-FFF2-40B4-BE49-F238E27FC236}">
                  <a16:creationId xmlns:a16="http://schemas.microsoft.com/office/drawing/2014/main" id="{A5DA6D75-150A-479C-84D0-70C239691119}"/>
                </a:ext>
              </a:extLst>
            </p:cNvPr>
            <p:cNvSpPr>
              <a:spLocks/>
            </p:cNvSpPr>
            <p:nvPr/>
          </p:nvSpPr>
          <p:spPr bwMode="auto">
            <a:xfrm>
              <a:off x="608" y="1163"/>
              <a:ext cx="280" cy="119"/>
            </a:xfrm>
            <a:custGeom>
              <a:avLst/>
              <a:gdLst>
                <a:gd name="T0" fmla="*/ 71 w 117"/>
                <a:gd name="T1" fmla="*/ 0 h 50"/>
                <a:gd name="T2" fmla="*/ 67 w 117"/>
                <a:gd name="T3" fmla="*/ 8 h 50"/>
                <a:gd name="T4" fmla="*/ 109 w 117"/>
                <a:gd name="T5" fmla="*/ 25 h 50"/>
                <a:gd name="T6" fmla="*/ 58 w 117"/>
                <a:gd name="T7" fmla="*/ 42 h 50"/>
                <a:gd name="T8" fmla="*/ 8 w 117"/>
                <a:gd name="T9" fmla="*/ 25 h 50"/>
                <a:gd name="T10" fmla="*/ 49 w 117"/>
                <a:gd name="T11" fmla="*/ 8 h 50"/>
                <a:gd name="T12" fmla="*/ 45 w 117"/>
                <a:gd name="T13" fmla="*/ 0 h 50"/>
                <a:gd name="T14" fmla="*/ 0 w 117"/>
                <a:gd name="T15" fmla="*/ 25 h 50"/>
                <a:gd name="T16" fmla="*/ 58 w 117"/>
                <a:gd name="T17" fmla="*/ 50 h 50"/>
                <a:gd name="T18" fmla="*/ 117 w 117"/>
                <a:gd name="T19" fmla="*/ 25 h 50"/>
                <a:gd name="T20" fmla="*/ 71 w 117"/>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50">
                  <a:moveTo>
                    <a:pt x="71" y="0"/>
                  </a:moveTo>
                  <a:cubicBezTo>
                    <a:pt x="70" y="3"/>
                    <a:pt x="68" y="5"/>
                    <a:pt x="67" y="8"/>
                  </a:cubicBezTo>
                  <a:cubicBezTo>
                    <a:pt x="93" y="10"/>
                    <a:pt x="109" y="18"/>
                    <a:pt x="109" y="25"/>
                  </a:cubicBezTo>
                  <a:cubicBezTo>
                    <a:pt x="109" y="32"/>
                    <a:pt x="89" y="42"/>
                    <a:pt x="58" y="42"/>
                  </a:cubicBezTo>
                  <a:cubicBezTo>
                    <a:pt x="27" y="42"/>
                    <a:pt x="8" y="32"/>
                    <a:pt x="8" y="25"/>
                  </a:cubicBezTo>
                  <a:cubicBezTo>
                    <a:pt x="8" y="18"/>
                    <a:pt x="23" y="10"/>
                    <a:pt x="49" y="8"/>
                  </a:cubicBezTo>
                  <a:cubicBezTo>
                    <a:pt x="48" y="5"/>
                    <a:pt x="46" y="3"/>
                    <a:pt x="45" y="0"/>
                  </a:cubicBezTo>
                  <a:cubicBezTo>
                    <a:pt x="21" y="3"/>
                    <a:pt x="0" y="11"/>
                    <a:pt x="0" y="25"/>
                  </a:cubicBezTo>
                  <a:cubicBezTo>
                    <a:pt x="0" y="41"/>
                    <a:pt x="30" y="50"/>
                    <a:pt x="58" y="50"/>
                  </a:cubicBezTo>
                  <a:cubicBezTo>
                    <a:pt x="86" y="50"/>
                    <a:pt x="117" y="41"/>
                    <a:pt x="117" y="25"/>
                  </a:cubicBezTo>
                  <a:cubicBezTo>
                    <a:pt x="117" y="11"/>
                    <a:pt x="95" y="3"/>
                    <a:pt x="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73" name="Freeform 160">
              <a:extLst>
                <a:ext uri="{FF2B5EF4-FFF2-40B4-BE49-F238E27FC236}">
                  <a16:creationId xmlns:a16="http://schemas.microsoft.com/office/drawing/2014/main" id="{ABDB8168-0BB9-4F42-9BA7-3AE56EEFD4BB}"/>
                </a:ext>
              </a:extLst>
            </p:cNvPr>
            <p:cNvSpPr>
              <a:spLocks noEditPoints="1"/>
            </p:cNvSpPr>
            <p:nvPr/>
          </p:nvSpPr>
          <p:spPr bwMode="auto">
            <a:xfrm>
              <a:off x="646" y="928"/>
              <a:ext cx="201" cy="302"/>
            </a:xfrm>
            <a:custGeom>
              <a:avLst/>
              <a:gdLst>
                <a:gd name="T0" fmla="*/ 42 w 84"/>
                <a:gd name="T1" fmla="*/ 0 h 126"/>
                <a:gd name="T2" fmla="*/ 0 w 84"/>
                <a:gd name="T3" fmla="*/ 42 h 126"/>
                <a:gd name="T4" fmla="*/ 27 w 84"/>
                <a:gd name="T5" fmla="*/ 107 h 126"/>
                <a:gd name="T6" fmla="*/ 35 w 84"/>
                <a:gd name="T7" fmla="*/ 120 h 126"/>
                <a:gd name="T8" fmla="*/ 36 w 84"/>
                <a:gd name="T9" fmla="*/ 122 h 126"/>
                <a:gd name="T10" fmla="*/ 42 w 84"/>
                <a:gd name="T11" fmla="*/ 126 h 126"/>
                <a:gd name="T12" fmla="*/ 48 w 84"/>
                <a:gd name="T13" fmla="*/ 122 h 126"/>
                <a:gd name="T14" fmla="*/ 50 w 84"/>
                <a:gd name="T15" fmla="*/ 120 h 126"/>
                <a:gd name="T16" fmla="*/ 57 w 84"/>
                <a:gd name="T17" fmla="*/ 107 h 126"/>
                <a:gd name="T18" fmla="*/ 84 w 84"/>
                <a:gd name="T19" fmla="*/ 42 h 126"/>
                <a:gd name="T20" fmla="*/ 42 w 84"/>
                <a:gd name="T21" fmla="*/ 0 h 126"/>
                <a:gd name="T22" fmla="*/ 50 w 84"/>
                <a:gd name="T23" fmla="*/ 103 h 126"/>
                <a:gd name="T24" fmla="*/ 43 w 84"/>
                <a:gd name="T25" fmla="*/ 115 h 126"/>
                <a:gd name="T26" fmla="*/ 42 w 84"/>
                <a:gd name="T27" fmla="*/ 116 h 126"/>
                <a:gd name="T28" fmla="*/ 41 w 84"/>
                <a:gd name="T29" fmla="*/ 115 h 126"/>
                <a:gd name="T30" fmla="*/ 34 w 84"/>
                <a:gd name="T31" fmla="*/ 103 h 126"/>
                <a:gd name="T32" fmla="*/ 8 w 84"/>
                <a:gd name="T33" fmla="*/ 42 h 126"/>
                <a:gd name="T34" fmla="*/ 42 w 84"/>
                <a:gd name="T35" fmla="*/ 8 h 126"/>
                <a:gd name="T36" fmla="*/ 76 w 84"/>
                <a:gd name="T37" fmla="*/ 42 h 126"/>
                <a:gd name="T38" fmla="*/ 50 w 84"/>
                <a:gd name="T39" fmla="*/ 10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4" h="126">
                  <a:moveTo>
                    <a:pt x="42" y="0"/>
                  </a:moveTo>
                  <a:cubicBezTo>
                    <a:pt x="19" y="0"/>
                    <a:pt x="0" y="19"/>
                    <a:pt x="0" y="42"/>
                  </a:cubicBezTo>
                  <a:cubicBezTo>
                    <a:pt x="0" y="55"/>
                    <a:pt x="9" y="76"/>
                    <a:pt x="27" y="107"/>
                  </a:cubicBezTo>
                  <a:cubicBezTo>
                    <a:pt x="31" y="114"/>
                    <a:pt x="35" y="119"/>
                    <a:pt x="35" y="120"/>
                  </a:cubicBezTo>
                  <a:cubicBezTo>
                    <a:pt x="36" y="122"/>
                    <a:pt x="36" y="122"/>
                    <a:pt x="36" y="122"/>
                  </a:cubicBezTo>
                  <a:cubicBezTo>
                    <a:pt x="38" y="124"/>
                    <a:pt x="40" y="126"/>
                    <a:pt x="42" y="126"/>
                  </a:cubicBezTo>
                  <a:cubicBezTo>
                    <a:pt x="44" y="126"/>
                    <a:pt x="46" y="124"/>
                    <a:pt x="48" y="122"/>
                  </a:cubicBezTo>
                  <a:cubicBezTo>
                    <a:pt x="50" y="120"/>
                    <a:pt x="50" y="120"/>
                    <a:pt x="50" y="120"/>
                  </a:cubicBezTo>
                  <a:cubicBezTo>
                    <a:pt x="50" y="119"/>
                    <a:pt x="53" y="114"/>
                    <a:pt x="57" y="107"/>
                  </a:cubicBezTo>
                  <a:cubicBezTo>
                    <a:pt x="75" y="77"/>
                    <a:pt x="84" y="55"/>
                    <a:pt x="84" y="42"/>
                  </a:cubicBezTo>
                  <a:cubicBezTo>
                    <a:pt x="84" y="19"/>
                    <a:pt x="65" y="0"/>
                    <a:pt x="42" y="0"/>
                  </a:cubicBezTo>
                  <a:close/>
                  <a:moveTo>
                    <a:pt x="50" y="103"/>
                  </a:moveTo>
                  <a:cubicBezTo>
                    <a:pt x="46" y="110"/>
                    <a:pt x="43" y="115"/>
                    <a:pt x="43" y="115"/>
                  </a:cubicBezTo>
                  <a:cubicBezTo>
                    <a:pt x="42" y="116"/>
                    <a:pt x="42" y="116"/>
                    <a:pt x="42" y="116"/>
                  </a:cubicBezTo>
                  <a:cubicBezTo>
                    <a:pt x="41" y="115"/>
                    <a:pt x="41" y="115"/>
                    <a:pt x="41" y="115"/>
                  </a:cubicBezTo>
                  <a:cubicBezTo>
                    <a:pt x="41" y="115"/>
                    <a:pt x="38" y="110"/>
                    <a:pt x="34" y="103"/>
                  </a:cubicBezTo>
                  <a:cubicBezTo>
                    <a:pt x="13" y="67"/>
                    <a:pt x="8" y="50"/>
                    <a:pt x="8" y="42"/>
                  </a:cubicBezTo>
                  <a:cubicBezTo>
                    <a:pt x="8" y="23"/>
                    <a:pt x="23" y="8"/>
                    <a:pt x="42" y="8"/>
                  </a:cubicBezTo>
                  <a:cubicBezTo>
                    <a:pt x="61" y="8"/>
                    <a:pt x="76" y="23"/>
                    <a:pt x="76" y="42"/>
                  </a:cubicBezTo>
                  <a:cubicBezTo>
                    <a:pt x="76" y="53"/>
                    <a:pt x="67" y="75"/>
                    <a:pt x="50"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74" name="Freeform 161">
              <a:extLst>
                <a:ext uri="{FF2B5EF4-FFF2-40B4-BE49-F238E27FC236}">
                  <a16:creationId xmlns:a16="http://schemas.microsoft.com/office/drawing/2014/main" id="{EB245030-8091-497D-96B5-F2FD79464636}"/>
                </a:ext>
              </a:extLst>
            </p:cNvPr>
            <p:cNvSpPr>
              <a:spLocks noEditPoints="1"/>
            </p:cNvSpPr>
            <p:nvPr/>
          </p:nvSpPr>
          <p:spPr bwMode="auto">
            <a:xfrm>
              <a:off x="692" y="973"/>
              <a:ext cx="112" cy="113"/>
            </a:xfrm>
            <a:custGeom>
              <a:avLst/>
              <a:gdLst>
                <a:gd name="T0" fmla="*/ 23 w 47"/>
                <a:gd name="T1" fmla="*/ 47 h 47"/>
                <a:gd name="T2" fmla="*/ 0 w 47"/>
                <a:gd name="T3" fmla="*/ 24 h 47"/>
                <a:gd name="T4" fmla="*/ 23 w 47"/>
                <a:gd name="T5" fmla="*/ 0 h 47"/>
                <a:gd name="T6" fmla="*/ 47 w 47"/>
                <a:gd name="T7" fmla="*/ 24 h 47"/>
                <a:gd name="T8" fmla="*/ 23 w 47"/>
                <a:gd name="T9" fmla="*/ 47 h 47"/>
                <a:gd name="T10" fmla="*/ 23 w 47"/>
                <a:gd name="T11" fmla="*/ 8 h 47"/>
                <a:gd name="T12" fmla="*/ 8 w 47"/>
                <a:gd name="T13" fmla="*/ 24 h 47"/>
                <a:gd name="T14" fmla="*/ 23 w 47"/>
                <a:gd name="T15" fmla="*/ 39 h 47"/>
                <a:gd name="T16" fmla="*/ 39 w 47"/>
                <a:gd name="T17" fmla="*/ 24 h 47"/>
                <a:gd name="T18" fmla="*/ 23 w 47"/>
                <a:gd name="T19"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7">
                  <a:moveTo>
                    <a:pt x="23" y="47"/>
                  </a:moveTo>
                  <a:cubicBezTo>
                    <a:pt x="10" y="47"/>
                    <a:pt x="0" y="37"/>
                    <a:pt x="0" y="24"/>
                  </a:cubicBezTo>
                  <a:cubicBezTo>
                    <a:pt x="0" y="11"/>
                    <a:pt x="10" y="0"/>
                    <a:pt x="23" y="0"/>
                  </a:cubicBezTo>
                  <a:cubicBezTo>
                    <a:pt x="36" y="0"/>
                    <a:pt x="47" y="11"/>
                    <a:pt x="47" y="24"/>
                  </a:cubicBezTo>
                  <a:cubicBezTo>
                    <a:pt x="47" y="37"/>
                    <a:pt x="36" y="47"/>
                    <a:pt x="23" y="47"/>
                  </a:cubicBezTo>
                  <a:close/>
                  <a:moveTo>
                    <a:pt x="23" y="8"/>
                  </a:moveTo>
                  <a:cubicBezTo>
                    <a:pt x="15" y="8"/>
                    <a:pt x="8" y="15"/>
                    <a:pt x="8" y="24"/>
                  </a:cubicBezTo>
                  <a:cubicBezTo>
                    <a:pt x="8" y="32"/>
                    <a:pt x="15" y="39"/>
                    <a:pt x="23" y="39"/>
                  </a:cubicBezTo>
                  <a:cubicBezTo>
                    <a:pt x="32" y="39"/>
                    <a:pt x="39" y="32"/>
                    <a:pt x="39" y="24"/>
                  </a:cubicBezTo>
                  <a:cubicBezTo>
                    <a:pt x="39" y="15"/>
                    <a:pt x="32" y="8"/>
                    <a:pt x="2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grpSp>
      <p:sp>
        <p:nvSpPr>
          <p:cNvPr id="75" name="Rectangle 74">
            <a:extLst>
              <a:ext uri="{FF2B5EF4-FFF2-40B4-BE49-F238E27FC236}">
                <a16:creationId xmlns:a16="http://schemas.microsoft.com/office/drawing/2014/main" id="{03D0AC9F-1C42-4825-9A6D-1B5397D77358}"/>
              </a:ext>
            </a:extLst>
          </p:cNvPr>
          <p:cNvSpPr/>
          <p:nvPr/>
        </p:nvSpPr>
        <p:spPr bwMode="ltGray">
          <a:xfrm>
            <a:off x="9076994" y="2413917"/>
            <a:ext cx="2419373" cy="36963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91440" bIns="45720" numCol="1" spcCol="0" rtlCol="0" fromWordArt="0" anchor="ctr" anchorCtr="0" forceAA="0" compatLnSpc="1">
            <a:prstTxWarp prst="textNoShape">
              <a:avLst/>
            </a:prstTxWarp>
            <a:noAutofit/>
          </a:bodyPr>
          <a:lstStyle/>
          <a:p>
            <a:r>
              <a:rPr lang="en-GB" sz="1200" dirty="0">
                <a:solidFill>
                  <a:srgbClr val="000000"/>
                </a:solidFill>
              </a:rPr>
              <a:t>16-34 unmarried no children</a:t>
            </a:r>
          </a:p>
        </p:txBody>
      </p:sp>
      <p:sp>
        <p:nvSpPr>
          <p:cNvPr id="77" name="Rectangle 76">
            <a:extLst>
              <a:ext uri="{FF2B5EF4-FFF2-40B4-BE49-F238E27FC236}">
                <a16:creationId xmlns:a16="http://schemas.microsoft.com/office/drawing/2014/main" id="{17D79D72-8BE1-4085-BD44-BAC3B9026EF8}"/>
              </a:ext>
            </a:extLst>
          </p:cNvPr>
          <p:cNvSpPr/>
          <p:nvPr/>
        </p:nvSpPr>
        <p:spPr bwMode="ltGray">
          <a:xfrm>
            <a:off x="8656116" y="2957393"/>
            <a:ext cx="2593017" cy="36963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91440" bIns="45720" numCol="1" spcCol="0" rtlCol="0" fromWordArt="0" anchor="ctr" anchorCtr="0" forceAA="0" compatLnSpc="1">
            <a:prstTxWarp prst="textNoShape">
              <a:avLst/>
            </a:prstTxWarp>
            <a:noAutofit/>
          </a:bodyPr>
          <a:lstStyle/>
          <a:p>
            <a:pPr>
              <a:lnSpc>
                <a:spcPct val="90000"/>
              </a:lnSpc>
            </a:pPr>
            <a:r>
              <a:rPr lang="en-GB" sz="1200" dirty="0">
                <a:solidFill>
                  <a:srgbClr val="000000"/>
                </a:solidFill>
              </a:rPr>
              <a:t>16-34 married no children</a:t>
            </a:r>
          </a:p>
        </p:txBody>
      </p:sp>
      <p:sp>
        <p:nvSpPr>
          <p:cNvPr id="78" name="Rectangle 77">
            <a:extLst>
              <a:ext uri="{FF2B5EF4-FFF2-40B4-BE49-F238E27FC236}">
                <a16:creationId xmlns:a16="http://schemas.microsoft.com/office/drawing/2014/main" id="{5360EFB5-2505-4FA9-85BD-402EBE4F5F04}"/>
              </a:ext>
            </a:extLst>
          </p:cNvPr>
          <p:cNvSpPr/>
          <p:nvPr/>
        </p:nvSpPr>
        <p:spPr bwMode="ltGray">
          <a:xfrm>
            <a:off x="8850482" y="3479834"/>
            <a:ext cx="2419373" cy="36963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91440" bIns="45720" numCol="1" spcCol="0" rtlCol="0" fromWordArt="0" anchor="ctr" anchorCtr="0" forceAA="0" compatLnSpc="1">
            <a:prstTxWarp prst="textNoShape">
              <a:avLst/>
            </a:prstTxWarp>
            <a:noAutofit/>
          </a:bodyPr>
          <a:lstStyle/>
          <a:p>
            <a:r>
              <a:rPr lang="en-GB" sz="1200" dirty="0">
                <a:solidFill>
                  <a:srgbClr val="000000"/>
                </a:solidFill>
              </a:rPr>
              <a:t>16-34 with children</a:t>
            </a:r>
          </a:p>
        </p:txBody>
      </p:sp>
      <p:sp>
        <p:nvSpPr>
          <p:cNvPr id="79" name="Rectangle 78">
            <a:extLst>
              <a:ext uri="{FF2B5EF4-FFF2-40B4-BE49-F238E27FC236}">
                <a16:creationId xmlns:a16="http://schemas.microsoft.com/office/drawing/2014/main" id="{F101BFA9-EFCC-4A4E-8402-D0A3F82EC003}"/>
              </a:ext>
            </a:extLst>
          </p:cNvPr>
          <p:cNvSpPr/>
          <p:nvPr/>
        </p:nvSpPr>
        <p:spPr bwMode="ltGray">
          <a:xfrm>
            <a:off x="9647226" y="4053879"/>
            <a:ext cx="2419373" cy="36963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91440" bIns="45720" numCol="1" spcCol="0" rtlCol="0" fromWordArt="0" anchor="ctr" anchorCtr="0" forceAA="0" compatLnSpc="1">
            <a:prstTxWarp prst="textNoShape">
              <a:avLst/>
            </a:prstTxWarp>
            <a:noAutofit/>
          </a:bodyPr>
          <a:lstStyle/>
          <a:p>
            <a:r>
              <a:rPr lang="en-GB" sz="1200" dirty="0">
                <a:solidFill>
                  <a:srgbClr val="000000"/>
                </a:solidFill>
              </a:rPr>
              <a:t>35-54 no children</a:t>
            </a:r>
          </a:p>
        </p:txBody>
      </p:sp>
      <p:sp>
        <p:nvSpPr>
          <p:cNvPr id="80" name="Rectangle 79">
            <a:extLst>
              <a:ext uri="{FF2B5EF4-FFF2-40B4-BE49-F238E27FC236}">
                <a16:creationId xmlns:a16="http://schemas.microsoft.com/office/drawing/2014/main" id="{83A33938-12D2-4962-A902-E2DCE33A94CB}"/>
              </a:ext>
            </a:extLst>
          </p:cNvPr>
          <p:cNvSpPr/>
          <p:nvPr/>
        </p:nvSpPr>
        <p:spPr bwMode="ltGray">
          <a:xfrm>
            <a:off x="10012149" y="4576320"/>
            <a:ext cx="2419373" cy="36963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91440" bIns="45720" numCol="1" spcCol="0" rtlCol="0" fromWordArt="0" anchor="ctr" anchorCtr="0" forceAA="0" compatLnSpc="1">
            <a:prstTxWarp prst="textNoShape">
              <a:avLst/>
            </a:prstTxWarp>
            <a:noAutofit/>
          </a:bodyPr>
          <a:lstStyle/>
          <a:p>
            <a:r>
              <a:rPr lang="en-GB" sz="1200" dirty="0">
                <a:solidFill>
                  <a:srgbClr val="000000"/>
                </a:solidFill>
              </a:rPr>
              <a:t>35-54 with children	</a:t>
            </a:r>
          </a:p>
        </p:txBody>
      </p:sp>
      <p:cxnSp>
        <p:nvCxnSpPr>
          <p:cNvPr id="82" name="Straight Connector 81">
            <a:extLst>
              <a:ext uri="{FF2B5EF4-FFF2-40B4-BE49-F238E27FC236}">
                <a16:creationId xmlns:a16="http://schemas.microsoft.com/office/drawing/2014/main" id="{2A234586-6B5A-4268-AAF6-22FDF2DD061C}"/>
              </a:ext>
            </a:extLst>
          </p:cNvPr>
          <p:cNvCxnSpPr>
            <a:cxnSpLocks/>
          </p:cNvCxnSpPr>
          <p:nvPr/>
        </p:nvCxnSpPr>
        <p:spPr>
          <a:xfrm>
            <a:off x="4974348" y="2452329"/>
            <a:ext cx="0" cy="2772000"/>
          </a:xfrm>
          <a:prstGeom prst="line">
            <a:avLst/>
          </a:prstGeom>
          <a:ln w="12700">
            <a:solidFill>
              <a:schemeClr val="tx1"/>
            </a:solidFill>
            <a:prstDash val="dash"/>
            <a:tailEnd type="none"/>
          </a:ln>
        </p:spPr>
        <p:style>
          <a:lnRef idx="1">
            <a:schemeClr val="accent1"/>
          </a:lnRef>
          <a:fillRef idx="0">
            <a:schemeClr val="accent1"/>
          </a:fillRef>
          <a:effectRef idx="0">
            <a:schemeClr val="accent1"/>
          </a:effectRef>
          <a:fontRef idx="minor">
            <a:schemeClr val="tx1"/>
          </a:fontRef>
        </p:style>
      </p:cxnSp>
      <p:grpSp>
        <p:nvGrpSpPr>
          <p:cNvPr id="380" name="Group 379">
            <a:extLst>
              <a:ext uri="{FF2B5EF4-FFF2-40B4-BE49-F238E27FC236}">
                <a16:creationId xmlns:a16="http://schemas.microsoft.com/office/drawing/2014/main" id="{D4969829-97C4-4CBB-B809-030B74C9E37F}"/>
              </a:ext>
            </a:extLst>
          </p:cNvPr>
          <p:cNvGrpSpPr>
            <a:grpSpLocks noChangeAspect="1"/>
          </p:cNvGrpSpPr>
          <p:nvPr/>
        </p:nvGrpSpPr>
        <p:grpSpPr>
          <a:xfrm>
            <a:off x="2769722" y="4176496"/>
            <a:ext cx="376745" cy="324000"/>
            <a:chOff x="2921000" y="698500"/>
            <a:chExt cx="6350000" cy="5461001"/>
          </a:xfrm>
          <a:solidFill>
            <a:srgbClr val="6372BD"/>
          </a:solidFill>
        </p:grpSpPr>
        <p:sp>
          <p:nvSpPr>
            <p:cNvPr id="381" name="Freeform 49">
              <a:extLst>
                <a:ext uri="{FF2B5EF4-FFF2-40B4-BE49-F238E27FC236}">
                  <a16:creationId xmlns:a16="http://schemas.microsoft.com/office/drawing/2014/main" id="{71D04651-8720-4E0F-B7C4-85B9782A46CC}"/>
                </a:ext>
              </a:extLst>
            </p:cNvPr>
            <p:cNvSpPr>
              <a:spLocks noEditPoints="1"/>
            </p:cNvSpPr>
            <p:nvPr/>
          </p:nvSpPr>
          <p:spPr bwMode="auto">
            <a:xfrm>
              <a:off x="2921000" y="2147888"/>
              <a:ext cx="2447925" cy="3998913"/>
            </a:xfrm>
            <a:custGeom>
              <a:avLst/>
              <a:gdLst>
                <a:gd name="T0" fmla="*/ 1286 w 1542"/>
                <a:gd name="T1" fmla="*/ 170 h 2519"/>
                <a:gd name="T2" fmla="*/ 1272 w 1542"/>
                <a:gd name="T3" fmla="*/ 140 h 2519"/>
                <a:gd name="T4" fmla="*/ 1258 w 1542"/>
                <a:gd name="T5" fmla="*/ 126 h 2519"/>
                <a:gd name="T6" fmla="*/ 1192 w 1542"/>
                <a:gd name="T7" fmla="*/ 84 h 2519"/>
                <a:gd name="T8" fmla="*/ 1076 w 1542"/>
                <a:gd name="T9" fmla="*/ 38 h 2519"/>
                <a:gd name="T10" fmla="*/ 978 w 1542"/>
                <a:gd name="T11" fmla="*/ 16 h 2519"/>
                <a:gd name="T12" fmla="*/ 886 w 1542"/>
                <a:gd name="T13" fmla="*/ 6 h 2519"/>
                <a:gd name="T14" fmla="*/ 770 w 1542"/>
                <a:gd name="T15" fmla="*/ 0 h 2519"/>
                <a:gd name="T16" fmla="*/ 596 w 1542"/>
                <a:gd name="T17" fmla="*/ 10 h 2519"/>
                <a:gd name="T18" fmla="*/ 528 w 1542"/>
                <a:gd name="T19" fmla="*/ 22 h 2519"/>
                <a:gd name="T20" fmla="*/ 438 w 1542"/>
                <a:gd name="T21" fmla="*/ 46 h 2519"/>
                <a:gd name="T22" fmla="*/ 320 w 1542"/>
                <a:gd name="T23" fmla="*/ 100 h 2519"/>
                <a:gd name="T24" fmla="*/ 278 w 1542"/>
                <a:gd name="T25" fmla="*/ 132 h 2519"/>
                <a:gd name="T26" fmla="*/ 260 w 1542"/>
                <a:gd name="T27" fmla="*/ 160 h 2519"/>
                <a:gd name="T28" fmla="*/ 2 w 1542"/>
                <a:gd name="T29" fmla="*/ 1334 h 2519"/>
                <a:gd name="T30" fmla="*/ 10 w 1542"/>
                <a:gd name="T31" fmla="*/ 1388 h 2519"/>
                <a:gd name="T32" fmla="*/ 34 w 1542"/>
                <a:gd name="T33" fmla="*/ 1416 h 2519"/>
                <a:gd name="T34" fmla="*/ 88 w 1542"/>
                <a:gd name="T35" fmla="*/ 1450 h 2519"/>
                <a:gd name="T36" fmla="*/ 162 w 1542"/>
                <a:gd name="T37" fmla="*/ 1468 h 2519"/>
                <a:gd name="T38" fmla="*/ 206 w 1542"/>
                <a:gd name="T39" fmla="*/ 1466 h 2519"/>
                <a:gd name="T40" fmla="*/ 468 w 1542"/>
                <a:gd name="T41" fmla="*/ 2459 h 2519"/>
                <a:gd name="T42" fmla="*/ 478 w 1542"/>
                <a:gd name="T43" fmla="*/ 2483 h 2519"/>
                <a:gd name="T44" fmla="*/ 506 w 1542"/>
                <a:gd name="T45" fmla="*/ 2509 h 2519"/>
                <a:gd name="T46" fmla="*/ 542 w 1542"/>
                <a:gd name="T47" fmla="*/ 2519 h 2519"/>
                <a:gd name="T48" fmla="*/ 1012 w 1542"/>
                <a:gd name="T49" fmla="*/ 2517 h 2519"/>
                <a:gd name="T50" fmla="*/ 1048 w 1542"/>
                <a:gd name="T51" fmla="*/ 2501 h 2519"/>
                <a:gd name="T52" fmla="*/ 1070 w 1542"/>
                <a:gd name="T53" fmla="*/ 2471 h 2519"/>
                <a:gd name="T54" fmla="*/ 1310 w 1542"/>
                <a:gd name="T55" fmla="*/ 1462 h 2519"/>
                <a:gd name="T56" fmla="*/ 1362 w 1542"/>
                <a:gd name="T57" fmla="*/ 1468 h 2519"/>
                <a:gd name="T58" fmla="*/ 1398 w 1542"/>
                <a:gd name="T59" fmla="*/ 1466 h 2519"/>
                <a:gd name="T60" fmla="*/ 1476 w 1542"/>
                <a:gd name="T61" fmla="*/ 1438 h 2519"/>
                <a:gd name="T62" fmla="*/ 1522 w 1542"/>
                <a:gd name="T63" fmla="*/ 1402 h 2519"/>
                <a:gd name="T64" fmla="*/ 1540 w 1542"/>
                <a:gd name="T65" fmla="*/ 1370 h 2519"/>
                <a:gd name="T66" fmla="*/ 1540 w 1542"/>
                <a:gd name="T67" fmla="*/ 1334 h 2519"/>
                <a:gd name="T68" fmla="*/ 1362 w 1542"/>
                <a:gd name="T69" fmla="*/ 1316 h 2519"/>
                <a:gd name="T70" fmla="*/ 1308 w 1542"/>
                <a:gd name="T71" fmla="*/ 1300 h 2519"/>
                <a:gd name="T72" fmla="*/ 1278 w 1542"/>
                <a:gd name="T73" fmla="*/ 1282 h 2519"/>
                <a:gd name="T74" fmla="*/ 1246 w 1542"/>
                <a:gd name="T75" fmla="*/ 1274 h 2519"/>
                <a:gd name="T76" fmla="*/ 1218 w 1542"/>
                <a:gd name="T77" fmla="*/ 1280 h 2519"/>
                <a:gd name="T78" fmla="*/ 1188 w 1542"/>
                <a:gd name="T79" fmla="*/ 1302 h 2519"/>
                <a:gd name="T80" fmla="*/ 938 w 1542"/>
                <a:gd name="T81" fmla="*/ 2365 h 2519"/>
                <a:gd name="T82" fmla="*/ 370 w 1542"/>
                <a:gd name="T83" fmla="*/ 1334 h 2519"/>
                <a:gd name="T84" fmla="*/ 342 w 1542"/>
                <a:gd name="T85" fmla="*/ 1288 h 2519"/>
                <a:gd name="T86" fmla="*/ 310 w 1542"/>
                <a:gd name="T87" fmla="*/ 1276 h 2519"/>
                <a:gd name="T88" fmla="*/ 286 w 1542"/>
                <a:gd name="T89" fmla="*/ 1276 h 2519"/>
                <a:gd name="T90" fmla="*/ 254 w 1542"/>
                <a:gd name="T91" fmla="*/ 1288 h 2519"/>
                <a:gd name="T92" fmla="*/ 214 w 1542"/>
                <a:gd name="T93" fmla="*/ 1308 h 2519"/>
                <a:gd name="T94" fmla="*/ 162 w 1542"/>
                <a:gd name="T95" fmla="*/ 1316 h 2519"/>
                <a:gd name="T96" fmla="*/ 404 w 1542"/>
                <a:gd name="T97" fmla="*/ 228 h 2519"/>
                <a:gd name="T98" fmla="*/ 478 w 1542"/>
                <a:gd name="T99" fmla="*/ 194 h 2519"/>
                <a:gd name="T100" fmla="*/ 624 w 1542"/>
                <a:gd name="T101" fmla="*/ 162 h 2519"/>
                <a:gd name="T102" fmla="*/ 764 w 1542"/>
                <a:gd name="T103" fmla="*/ 152 h 2519"/>
                <a:gd name="T104" fmla="*/ 816 w 1542"/>
                <a:gd name="T105" fmla="*/ 154 h 2519"/>
                <a:gd name="T106" fmla="*/ 974 w 1542"/>
                <a:gd name="T107" fmla="*/ 170 h 2519"/>
                <a:gd name="T108" fmla="*/ 1096 w 1542"/>
                <a:gd name="T109" fmla="*/ 206 h 2519"/>
                <a:gd name="T110" fmla="*/ 1142 w 1542"/>
                <a:gd name="T111" fmla="*/ 230 h 2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42" h="2519">
                  <a:moveTo>
                    <a:pt x="1540" y="1334"/>
                  </a:moveTo>
                  <a:lnTo>
                    <a:pt x="1286" y="170"/>
                  </a:lnTo>
                  <a:lnTo>
                    <a:pt x="1286" y="170"/>
                  </a:lnTo>
                  <a:lnTo>
                    <a:pt x="1282" y="160"/>
                  </a:lnTo>
                  <a:lnTo>
                    <a:pt x="1278" y="150"/>
                  </a:lnTo>
                  <a:lnTo>
                    <a:pt x="1272" y="140"/>
                  </a:lnTo>
                  <a:lnTo>
                    <a:pt x="1264" y="132"/>
                  </a:lnTo>
                  <a:lnTo>
                    <a:pt x="1264" y="132"/>
                  </a:lnTo>
                  <a:lnTo>
                    <a:pt x="1258" y="126"/>
                  </a:lnTo>
                  <a:lnTo>
                    <a:pt x="1244" y="116"/>
                  </a:lnTo>
                  <a:lnTo>
                    <a:pt x="1222" y="100"/>
                  </a:lnTo>
                  <a:lnTo>
                    <a:pt x="1192" y="84"/>
                  </a:lnTo>
                  <a:lnTo>
                    <a:pt x="1152" y="66"/>
                  </a:lnTo>
                  <a:lnTo>
                    <a:pt x="1104" y="46"/>
                  </a:lnTo>
                  <a:lnTo>
                    <a:pt x="1076" y="38"/>
                  </a:lnTo>
                  <a:lnTo>
                    <a:pt x="1046" y="30"/>
                  </a:lnTo>
                  <a:lnTo>
                    <a:pt x="1014" y="22"/>
                  </a:lnTo>
                  <a:lnTo>
                    <a:pt x="978" y="16"/>
                  </a:lnTo>
                  <a:lnTo>
                    <a:pt x="946" y="10"/>
                  </a:lnTo>
                  <a:lnTo>
                    <a:pt x="946" y="10"/>
                  </a:lnTo>
                  <a:lnTo>
                    <a:pt x="886" y="6"/>
                  </a:lnTo>
                  <a:lnTo>
                    <a:pt x="828" y="2"/>
                  </a:lnTo>
                  <a:lnTo>
                    <a:pt x="770" y="0"/>
                  </a:lnTo>
                  <a:lnTo>
                    <a:pt x="770" y="0"/>
                  </a:lnTo>
                  <a:lnTo>
                    <a:pt x="712" y="2"/>
                  </a:lnTo>
                  <a:lnTo>
                    <a:pt x="654" y="6"/>
                  </a:lnTo>
                  <a:lnTo>
                    <a:pt x="596" y="10"/>
                  </a:lnTo>
                  <a:lnTo>
                    <a:pt x="564" y="16"/>
                  </a:lnTo>
                  <a:lnTo>
                    <a:pt x="564" y="16"/>
                  </a:lnTo>
                  <a:lnTo>
                    <a:pt x="528" y="22"/>
                  </a:lnTo>
                  <a:lnTo>
                    <a:pt x="496" y="30"/>
                  </a:lnTo>
                  <a:lnTo>
                    <a:pt x="466" y="38"/>
                  </a:lnTo>
                  <a:lnTo>
                    <a:pt x="438" y="46"/>
                  </a:lnTo>
                  <a:lnTo>
                    <a:pt x="390" y="66"/>
                  </a:lnTo>
                  <a:lnTo>
                    <a:pt x="350" y="84"/>
                  </a:lnTo>
                  <a:lnTo>
                    <a:pt x="320" y="100"/>
                  </a:lnTo>
                  <a:lnTo>
                    <a:pt x="298" y="116"/>
                  </a:lnTo>
                  <a:lnTo>
                    <a:pt x="278" y="132"/>
                  </a:lnTo>
                  <a:lnTo>
                    <a:pt x="278" y="132"/>
                  </a:lnTo>
                  <a:lnTo>
                    <a:pt x="270" y="140"/>
                  </a:lnTo>
                  <a:lnTo>
                    <a:pt x="264" y="150"/>
                  </a:lnTo>
                  <a:lnTo>
                    <a:pt x="260" y="160"/>
                  </a:lnTo>
                  <a:lnTo>
                    <a:pt x="256" y="170"/>
                  </a:lnTo>
                  <a:lnTo>
                    <a:pt x="2" y="1334"/>
                  </a:lnTo>
                  <a:lnTo>
                    <a:pt x="2" y="1334"/>
                  </a:lnTo>
                  <a:lnTo>
                    <a:pt x="0" y="1354"/>
                  </a:lnTo>
                  <a:lnTo>
                    <a:pt x="2" y="1370"/>
                  </a:lnTo>
                  <a:lnTo>
                    <a:pt x="10" y="1388"/>
                  </a:lnTo>
                  <a:lnTo>
                    <a:pt x="20" y="1402"/>
                  </a:lnTo>
                  <a:lnTo>
                    <a:pt x="20" y="1402"/>
                  </a:lnTo>
                  <a:lnTo>
                    <a:pt x="34" y="1416"/>
                  </a:lnTo>
                  <a:lnTo>
                    <a:pt x="48" y="1426"/>
                  </a:lnTo>
                  <a:lnTo>
                    <a:pt x="66" y="1438"/>
                  </a:lnTo>
                  <a:lnTo>
                    <a:pt x="88" y="1450"/>
                  </a:lnTo>
                  <a:lnTo>
                    <a:pt x="114" y="1458"/>
                  </a:lnTo>
                  <a:lnTo>
                    <a:pt x="144" y="1466"/>
                  </a:lnTo>
                  <a:lnTo>
                    <a:pt x="162" y="1468"/>
                  </a:lnTo>
                  <a:lnTo>
                    <a:pt x="180" y="1468"/>
                  </a:lnTo>
                  <a:lnTo>
                    <a:pt x="180" y="1468"/>
                  </a:lnTo>
                  <a:lnTo>
                    <a:pt x="206" y="1466"/>
                  </a:lnTo>
                  <a:lnTo>
                    <a:pt x="232" y="1462"/>
                  </a:lnTo>
                  <a:lnTo>
                    <a:pt x="242" y="1460"/>
                  </a:lnTo>
                  <a:lnTo>
                    <a:pt x="468" y="2459"/>
                  </a:lnTo>
                  <a:lnTo>
                    <a:pt x="468" y="2459"/>
                  </a:lnTo>
                  <a:lnTo>
                    <a:pt x="472" y="2471"/>
                  </a:lnTo>
                  <a:lnTo>
                    <a:pt x="478" y="2483"/>
                  </a:lnTo>
                  <a:lnTo>
                    <a:pt x="486" y="2493"/>
                  </a:lnTo>
                  <a:lnTo>
                    <a:pt x="494" y="2501"/>
                  </a:lnTo>
                  <a:lnTo>
                    <a:pt x="506" y="2509"/>
                  </a:lnTo>
                  <a:lnTo>
                    <a:pt x="516" y="2515"/>
                  </a:lnTo>
                  <a:lnTo>
                    <a:pt x="530" y="2517"/>
                  </a:lnTo>
                  <a:lnTo>
                    <a:pt x="542" y="2519"/>
                  </a:lnTo>
                  <a:lnTo>
                    <a:pt x="1000" y="2519"/>
                  </a:lnTo>
                  <a:lnTo>
                    <a:pt x="1000" y="2519"/>
                  </a:lnTo>
                  <a:lnTo>
                    <a:pt x="1012" y="2517"/>
                  </a:lnTo>
                  <a:lnTo>
                    <a:pt x="1026" y="2515"/>
                  </a:lnTo>
                  <a:lnTo>
                    <a:pt x="1036" y="2509"/>
                  </a:lnTo>
                  <a:lnTo>
                    <a:pt x="1048" y="2501"/>
                  </a:lnTo>
                  <a:lnTo>
                    <a:pt x="1056" y="2493"/>
                  </a:lnTo>
                  <a:lnTo>
                    <a:pt x="1064" y="2483"/>
                  </a:lnTo>
                  <a:lnTo>
                    <a:pt x="1070" y="2471"/>
                  </a:lnTo>
                  <a:lnTo>
                    <a:pt x="1074" y="2459"/>
                  </a:lnTo>
                  <a:lnTo>
                    <a:pt x="1298" y="1460"/>
                  </a:lnTo>
                  <a:lnTo>
                    <a:pt x="1310" y="1462"/>
                  </a:lnTo>
                  <a:lnTo>
                    <a:pt x="1310" y="1462"/>
                  </a:lnTo>
                  <a:lnTo>
                    <a:pt x="1336" y="1466"/>
                  </a:lnTo>
                  <a:lnTo>
                    <a:pt x="1362" y="1468"/>
                  </a:lnTo>
                  <a:lnTo>
                    <a:pt x="1362" y="1468"/>
                  </a:lnTo>
                  <a:lnTo>
                    <a:pt x="1380" y="1468"/>
                  </a:lnTo>
                  <a:lnTo>
                    <a:pt x="1398" y="1466"/>
                  </a:lnTo>
                  <a:lnTo>
                    <a:pt x="1428" y="1458"/>
                  </a:lnTo>
                  <a:lnTo>
                    <a:pt x="1454" y="1450"/>
                  </a:lnTo>
                  <a:lnTo>
                    <a:pt x="1476" y="1438"/>
                  </a:lnTo>
                  <a:lnTo>
                    <a:pt x="1494" y="1426"/>
                  </a:lnTo>
                  <a:lnTo>
                    <a:pt x="1508" y="1416"/>
                  </a:lnTo>
                  <a:lnTo>
                    <a:pt x="1522" y="1402"/>
                  </a:lnTo>
                  <a:lnTo>
                    <a:pt x="1522" y="1402"/>
                  </a:lnTo>
                  <a:lnTo>
                    <a:pt x="1532" y="1388"/>
                  </a:lnTo>
                  <a:lnTo>
                    <a:pt x="1540" y="1370"/>
                  </a:lnTo>
                  <a:lnTo>
                    <a:pt x="1542" y="1354"/>
                  </a:lnTo>
                  <a:lnTo>
                    <a:pt x="1540" y="1334"/>
                  </a:lnTo>
                  <a:lnTo>
                    <a:pt x="1540" y="1334"/>
                  </a:lnTo>
                  <a:close/>
                  <a:moveTo>
                    <a:pt x="1376" y="1316"/>
                  </a:moveTo>
                  <a:lnTo>
                    <a:pt x="1362" y="1316"/>
                  </a:lnTo>
                  <a:lnTo>
                    <a:pt x="1362" y="1316"/>
                  </a:lnTo>
                  <a:lnTo>
                    <a:pt x="1346" y="1314"/>
                  </a:lnTo>
                  <a:lnTo>
                    <a:pt x="1328" y="1308"/>
                  </a:lnTo>
                  <a:lnTo>
                    <a:pt x="1308" y="1300"/>
                  </a:lnTo>
                  <a:lnTo>
                    <a:pt x="1288" y="1288"/>
                  </a:lnTo>
                  <a:lnTo>
                    <a:pt x="1288" y="1288"/>
                  </a:lnTo>
                  <a:lnTo>
                    <a:pt x="1278" y="1282"/>
                  </a:lnTo>
                  <a:lnTo>
                    <a:pt x="1268" y="1278"/>
                  </a:lnTo>
                  <a:lnTo>
                    <a:pt x="1256" y="1276"/>
                  </a:lnTo>
                  <a:lnTo>
                    <a:pt x="1246" y="1274"/>
                  </a:lnTo>
                  <a:lnTo>
                    <a:pt x="1246" y="1274"/>
                  </a:lnTo>
                  <a:lnTo>
                    <a:pt x="1232" y="1276"/>
                  </a:lnTo>
                  <a:lnTo>
                    <a:pt x="1218" y="1280"/>
                  </a:lnTo>
                  <a:lnTo>
                    <a:pt x="1218" y="1280"/>
                  </a:lnTo>
                  <a:lnTo>
                    <a:pt x="1200" y="1288"/>
                  </a:lnTo>
                  <a:lnTo>
                    <a:pt x="1188" y="1302"/>
                  </a:lnTo>
                  <a:lnTo>
                    <a:pt x="1178" y="1316"/>
                  </a:lnTo>
                  <a:lnTo>
                    <a:pt x="1170" y="1334"/>
                  </a:lnTo>
                  <a:lnTo>
                    <a:pt x="938" y="2365"/>
                  </a:lnTo>
                  <a:lnTo>
                    <a:pt x="604" y="2365"/>
                  </a:lnTo>
                  <a:lnTo>
                    <a:pt x="370" y="1334"/>
                  </a:lnTo>
                  <a:lnTo>
                    <a:pt x="370" y="1334"/>
                  </a:lnTo>
                  <a:lnTo>
                    <a:pt x="364" y="1316"/>
                  </a:lnTo>
                  <a:lnTo>
                    <a:pt x="354" y="1302"/>
                  </a:lnTo>
                  <a:lnTo>
                    <a:pt x="342" y="1288"/>
                  </a:lnTo>
                  <a:lnTo>
                    <a:pt x="324" y="1280"/>
                  </a:lnTo>
                  <a:lnTo>
                    <a:pt x="324" y="1280"/>
                  </a:lnTo>
                  <a:lnTo>
                    <a:pt x="310" y="1276"/>
                  </a:lnTo>
                  <a:lnTo>
                    <a:pt x="296" y="1274"/>
                  </a:lnTo>
                  <a:lnTo>
                    <a:pt x="296" y="1274"/>
                  </a:lnTo>
                  <a:lnTo>
                    <a:pt x="286" y="1276"/>
                  </a:lnTo>
                  <a:lnTo>
                    <a:pt x="274" y="1278"/>
                  </a:lnTo>
                  <a:lnTo>
                    <a:pt x="264" y="1282"/>
                  </a:lnTo>
                  <a:lnTo>
                    <a:pt x="254" y="1288"/>
                  </a:lnTo>
                  <a:lnTo>
                    <a:pt x="254" y="1288"/>
                  </a:lnTo>
                  <a:lnTo>
                    <a:pt x="234" y="1300"/>
                  </a:lnTo>
                  <a:lnTo>
                    <a:pt x="214" y="1308"/>
                  </a:lnTo>
                  <a:lnTo>
                    <a:pt x="196" y="1314"/>
                  </a:lnTo>
                  <a:lnTo>
                    <a:pt x="176" y="1316"/>
                  </a:lnTo>
                  <a:lnTo>
                    <a:pt x="162" y="1316"/>
                  </a:lnTo>
                  <a:lnTo>
                    <a:pt x="398" y="232"/>
                  </a:lnTo>
                  <a:lnTo>
                    <a:pt x="404" y="228"/>
                  </a:lnTo>
                  <a:lnTo>
                    <a:pt x="404" y="228"/>
                  </a:lnTo>
                  <a:lnTo>
                    <a:pt x="420" y="218"/>
                  </a:lnTo>
                  <a:lnTo>
                    <a:pt x="446" y="208"/>
                  </a:lnTo>
                  <a:lnTo>
                    <a:pt x="478" y="194"/>
                  </a:lnTo>
                  <a:lnTo>
                    <a:pt x="518" y="182"/>
                  </a:lnTo>
                  <a:lnTo>
                    <a:pt x="568" y="170"/>
                  </a:lnTo>
                  <a:lnTo>
                    <a:pt x="624" y="162"/>
                  </a:lnTo>
                  <a:lnTo>
                    <a:pt x="690" y="154"/>
                  </a:lnTo>
                  <a:lnTo>
                    <a:pt x="726" y="154"/>
                  </a:lnTo>
                  <a:lnTo>
                    <a:pt x="764" y="152"/>
                  </a:lnTo>
                  <a:lnTo>
                    <a:pt x="778" y="152"/>
                  </a:lnTo>
                  <a:lnTo>
                    <a:pt x="778" y="152"/>
                  </a:lnTo>
                  <a:lnTo>
                    <a:pt x="816" y="154"/>
                  </a:lnTo>
                  <a:lnTo>
                    <a:pt x="852" y="154"/>
                  </a:lnTo>
                  <a:lnTo>
                    <a:pt x="918" y="162"/>
                  </a:lnTo>
                  <a:lnTo>
                    <a:pt x="974" y="170"/>
                  </a:lnTo>
                  <a:lnTo>
                    <a:pt x="1024" y="182"/>
                  </a:lnTo>
                  <a:lnTo>
                    <a:pt x="1064" y="194"/>
                  </a:lnTo>
                  <a:lnTo>
                    <a:pt x="1096" y="206"/>
                  </a:lnTo>
                  <a:lnTo>
                    <a:pt x="1120" y="218"/>
                  </a:lnTo>
                  <a:lnTo>
                    <a:pt x="1138" y="228"/>
                  </a:lnTo>
                  <a:lnTo>
                    <a:pt x="1142" y="230"/>
                  </a:lnTo>
                  <a:lnTo>
                    <a:pt x="1378" y="1302"/>
                  </a:lnTo>
                  <a:lnTo>
                    <a:pt x="1376" y="13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382" name="Freeform 50">
              <a:extLst>
                <a:ext uri="{FF2B5EF4-FFF2-40B4-BE49-F238E27FC236}">
                  <a16:creationId xmlns:a16="http://schemas.microsoft.com/office/drawing/2014/main" id="{B67FC37F-73DA-46DD-B43E-6A3781814597}"/>
                </a:ext>
              </a:extLst>
            </p:cNvPr>
            <p:cNvSpPr>
              <a:spLocks noEditPoints="1"/>
            </p:cNvSpPr>
            <p:nvPr/>
          </p:nvSpPr>
          <p:spPr bwMode="auto">
            <a:xfrm>
              <a:off x="3530600" y="698500"/>
              <a:ext cx="1228725" cy="1228725"/>
            </a:xfrm>
            <a:custGeom>
              <a:avLst/>
              <a:gdLst>
                <a:gd name="T0" fmla="*/ 426 w 774"/>
                <a:gd name="T1" fmla="*/ 772 h 774"/>
                <a:gd name="T2" fmla="*/ 538 w 774"/>
                <a:gd name="T3" fmla="*/ 742 h 774"/>
                <a:gd name="T4" fmla="*/ 632 w 774"/>
                <a:gd name="T5" fmla="*/ 686 h 774"/>
                <a:gd name="T6" fmla="*/ 708 w 774"/>
                <a:gd name="T7" fmla="*/ 602 h 774"/>
                <a:gd name="T8" fmla="*/ 756 w 774"/>
                <a:gd name="T9" fmla="*/ 502 h 774"/>
                <a:gd name="T10" fmla="*/ 774 w 774"/>
                <a:gd name="T11" fmla="*/ 386 h 774"/>
                <a:gd name="T12" fmla="*/ 766 w 774"/>
                <a:gd name="T13" fmla="*/ 310 h 774"/>
                <a:gd name="T14" fmla="*/ 726 w 774"/>
                <a:gd name="T15" fmla="*/ 202 h 774"/>
                <a:gd name="T16" fmla="*/ 660 w 774"/>
                <a:gd name="T17" fmla="*/ 114 h 774"/>
                <a:gd name="T18" fmla="*/ 572 w 774"/>
                <a:gd name="T19" fmla="*/ 46 h 774"/>
                <a:gd name="T20" fmla="*/ 464 w 774"/>
                <a:gd name="T21" fmla="*/ 8 h 774"/>
                <a:gd name="T22" fmla="*/ 386 w 774"/>
                <a:gd name="T23" fmla="*/ 0 h 774"/>
                <a:gd name="T24" fmla="*/ 272 w 774"/>
                <a:gd name="T25" fmla="*/ 18 h 774"/>
                <a:gd name="T26" fmla="*/ 170 w 774"/>
                <a:gd name="T27" fmla="*/ 66 h 774"/>
                <a:gd name="T28" fmla="*/ 88 w 774"/>
                <a:gd name="T29" fmla="*/ 142 h 774"/>
                <a:gd name="T30" fmla="*/ 30 w 774"/>
                <a:gd name="T31" fmla="*/ 236 h 774"/>
                <a:gd name="T32" fmla="*/ 2 w 774"/>
                <a:gd name="T33" fmla="*/ 348 h 774"/>
                <a:gd name="T34" fmla="*/ 2 w 774"/>
                <a:gd name="T35" fmla="*/ 426 h 774"/>
                <a:gd name="T36" fmla="*/ 30 w 774"/>
                <a:gd name="T37" fmla="*/ 538 h 774"/>
                <a:gd name="T38" fmla="*/ 88 w 774"/>
                <a:gd name="T39" fmla="*/ 632 h 774"/>
                <a:gd name="T40" fmla="*/ 170 w 774"/>
                <a:gd name="T41" fmla="*/ 708 h 774"/>
                <a:gd name="T42" fmla="*/ 272 w 774"/>
                <a:gd name="T43" fmla="*/ 756 h 774"/>
                <a:gd name="T44" fmla="*/ 386 w 774"/>
                <a:gd name="T45" fmla="*/ 774 h 774"/>
                <a:gd name="T46" fmla="*/ 386 w 774"/>
                <a:gd name="T47" fmla="*/ 204 h 774"/>
                <a:gd name="T48" fmla="*/ 442 w 774"/>
                <a:gd name="T49" fmla="*/ 212 h 774"/>
                <a:gd name="T50" fmla="*/ 488 w 774"/>
                <a:gd name="T51" fmla="*/ 236 h 774"/>
                <a:gd name="T52" fmla="*/ 528 w 774"/>
                <a:gd name="T53" fmla="*/ 270 h 774"/>
                <a:gd name="T54" fmla="*/ 554 w 774"/>
                <a:gd name="T55" fmla="*/ 316 h 774"/>
                <a:gd name="T56" fmla="*/ 568 w 774"/>
                <a:gd name="T57" fmla="*/ 368 h 774"/>
                <a:gd name="T58" fmla="*/ 568 w 774"/>
                <a:gd name="T59" fmla="*/ 406 h 774"/>
                <a:gd name="T60" fmla="*/ 554 w 774"/>
                <a:gd name="T61" fmla="*/ 458 h 774"/>
                <a:gd name="T62" fmla="*/ 528 w 774"/>
                <a:gd name="T63" fmla="*/ 502 h 774"/>
                <a:gd name="T64" fmla="*/ 488 w 774"/>
                <a:gd name="T65" fmla="*/ 538 h 774"/>
                <a:gd name="T66" fmla="*/ 442 w 774"/>
                <a:gd name="T67" fmla="*/ 560 h 774"/>
                <a:gd name="T68" fmla="*/ 386 w 774"/>
                <a:gd name="T69" fmla="*/ 570 h 774"/>
                <a:gd name="T70" fmla="*/ 350 w 774"/>
                <a:gd name="T71" fmla="*/ 566 h 774"/>
                <a:gd name="T72" fmla="*/ 300 w 774"/>
                <a:gd name="T73" fmla="*/ 546 h 774"/>
                <a:gd name="T74" fmla="*/ 258 w 774"/>
                <a:gd name="T75" fmla="*/ 516 h 774"/>
                <a:gd name="T76" fmla="*/ 226 w 774"/>
                <a:gd name="T77" fmla="*/ 474 h 774"/>
                <a:gd name="T78" fmla="*/ 208 w 774"/>
                <a:gd name="T79" fmla="*/ 424 h 774"/>
                <a:gd name="T80" fmla="*/ 204 w 774"/>
                <a:gd name="T81" fmla="*/ 386 h 774"/>
                <a:gd name="T82" fmla="*/ 212 w 774"/>
                <a:gd name="T83" fmla="*/ 332 h 774"/>
                <a:gd name="T84" fmla="*/ 236 w 774"/>
                <a:gd name="T85" fmla="*/ 284 h 774"/>
                <a:gd name="T86" fmla="*/ 272 w 774"/>
                <a:gd name="T87" fmla="*/ 246 h 774"/>
                <a:gd name="T88" fmla="*/ 316 w 774"/>
                <a:gd name="T89" fmla="*/ 218 h 774"/>
                <a:gd name="T90" fmla="*/ 368 w 774"/>
                <a:gd name="T91" fmla="*/ 206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74" h="774">
                  <a:moveTo>
                    <a:pt x="386" y="774"/>
                  </a:moveTo>
                  <a:lnTo>
                    <a:pt x="386" y="774"/>
                  </a:lnTo>
                  <a:lnTo>
                    <a:pt x="426" y="772"/>
                  </a:lnTo>
                  <a:lnTo>
                    <a:pt x="464" y="766"/>
                  </a:lnTo>
                  <a:lnTo>
                    <a:pt x="502" y="756"/>
                  </a:lnTo>
                  <a:lnTo>
                    <a:pt x="538" y="742"/>
                  </a:lnTo>
                  <a:lnTo>
                    <a:pt x="572" y="726"/>
                  </a:lnTo>
                  <a:lnTo>
                    <a:pt x="602" y="708"/>
                  </a:lnTo>
                  <a:lnTo>
                    <a:pt x="632" y="686"/>
                  </a:lnTo>
                  <a:lnTo>
                    <a:pt x="660" y="660"/>
                  </a:lnTo>
                  <a:lnTo>
                    <a:pt x="686" y="632"/>
                  </a:lnTo>
                  <a:lnTo>
                    <a:pt x="708" y="602"/>
                  </a:lnTo>
                  <a:lnTo>
                    <a:pt x="726" y="570"/>
                  </a:lnTo>
                  <a:lnTo>
                    <a:pt x="744" y="538"/>
                  </a:lnTo>
                  <a:lnTo>
                    <a:pt x="756" y="502"/>
                  </a:lnTo>
                  <a:lnTo>
                    <a:pt x="766" y="464"/>
                  </a:lnTo>
                  <a:lnTo>
                    <a:pt x="772" y="426"/>
                  </a:lnTo>
                  <a:lnTo>
                    <a:pt x="774" y="386"/>
                  </a:lnTo>
                  <a:lnTo>
                    <a:pt x="774" y="386"/>
                  </a:lnTo>
                  <a:lnTo>
                    <a:pt x="772" y="348"/>
                  </a:lnTo>
                  <a:lnTo>
                    <a:pt x="766" y="310"/>
                  </a:lnTo>
                  <a:lnTo>
                    <a:pt x="756" y="272"/>
                  </a:lnTo>
                  <a:lnTo>
                    <a:pt x="744" y="236"/>
                  </a:lnTo>
                  <a:lnTo>
                    <a:pt x="726" y="202"/>
                  </a:lnTo>
                  <a:lnTo>
                    <a:pt x="708" y="170"/>
                  </a:lnTo>
                  <a:lnTo>
                    <a:pt x="686" y="142"/>
                  </a:lnTo>
                  <a:lnTo>
                    <a:pt x="660" y="114"/>
                  </a:lnTo>
                  <a:lnTo>
                    <a:pt x="632" y="88"/>
                  </a:lnTo>
                  <a:lnTo>
                    <a:pt x="602" y="66"/>
                  </a:lnTo>
                  <a:lnTo>
                    <a:pt x="572" y="46"/>
                  </a:lnTo>
                  <a:lnTo>
                    <a:pt x="538" y="30"/>
                  </a:lnTo>
                  <a:lnTo>
                    <a:pt x="502" y="18"/>
                  </a:lnTo>
                  <a:lnTo>
                    <a:pt x="464" y="8"/>
                  </a:lnTo>
                  <a:lnTo>
                    <a:pt x="426" y="2"/>
                  </a:lnTo>
                  <a:lnTo>
                    <a:pt x="386" y="0"/>
                  </a:lnTo>
                  <a:lnTo>
                    <a:pt x="386" y="0"/>
                  </a:lnTo>
                  <a:lnTo>
                    <a:pt x="348" y="2"/>
                  </a:lnTo>
                  <a:lnTo>
                    <a:pt x="310" y="8"/>
                  </a:lnTo>
                  <a:lnTo>
                    <a:pt x="272" y="18"/>
                  </a:lnTo>
                  <a:lnTo>
                    <a:pt x="236" y="30"/>
                  </a:lnTo>
                  <a:lnTo>
                    <a:pt x="202" y="46"/>
                  </a:lnTo>
                  <a:lnTo>
                    <a:pt x="170" y="66"/>
                  </a:lnTo>
                  <a:lnTo>
                    <a:pt x="142" y="88"/>
                  </a:lnTo>
                  <a:lnTo>
                    <a:pt x="114" y="114"/>
                  </a:lnTo>
                  <a:lnTo>
                    <a:pt x="88" y="142"/>
                  </a:lnTo>
                  <a:lnTo>
                    <a:pt x="66" y="170"/>
                  </a:lnTo>
                  <a:lnTo>
                    <a:pt x="48" y="202"/>
                  </a:lnTo>
                  <a:lnTo>
                    <a:pt x="30" y="236"/>
                  </a:lnTo>
                  <a:lnTo>
                    <a:pt x="18" y="272"/>
                  </a:lnTo>
                  <a:lnTo>
                    <a:pt x="8" y="310"/>
                  </a:lnTo>
                  <a:lnTo>
                    <a:pt x="2" y="348"/>
                  </a:lnTo>
                  <a:lnTo>
                    <a:pt x="0" y="386"/>
                  </a:lnTo>
                  <a:lnTo>
                    <a:pt x="0" y="386"/>
                  </a:lnTo>
                  <a:lnTo>
                    <a:pt x="2" y="426"/>
                  </a:lnTo>
                  <a:lnTo>
                    <a:pt x="8" y="464"/>
                  </a:lnTo>
                  <a:lnTo>
                    <a:pt x="18" y="502"/>
                  </a:lnTo>
                  <a:lnTo>
                    <a:pt x="30" y="538"/>
                  </a:lnTo>
                  <a:lnTo>
                    <a:pt x="48" y="570"/>
                  </a:lnTo>
                  <a:lnTo>
                    <a:pt x="66" y="602"/>
                  </a:lnTo>
                  <a:lnTo>
                    <a:pt x="88" y="632"/>
                  </a:lnTo>
                  <a:lnTo>
                    <a:pt x="114" y="660"/>
                  </a:lnTo>
                  <a:lnTo>
                    <a:pt x="142" y="686"/>
                  </a:lnTo>
                  <a:lnTo>
                    <a:pt x="170" y="708"/>
                  </a:lnTo>
                  <a:lnTo>
                    <a:pt x="202" y="726"/>
                  </a:lnTo>
                  <a:lnTo>
                    <a:pt x="236" y="742"/>
                  </a:lnTo>
                  <a:lnTo>
                    <a:pt x="272" y="756"/>
                  </a:lnTo>
                  <a:lnTo>
                    <a:pt x="310" y="766"/>
                  </a:lnTo>
                  <a:lnTo>
                    <a:pt x="348" y="772"/>
                  </a:lnTo>
                  <a:lnTo>
                    <a:pt x="386" y="774"/>
                  </a:lnTo>
                  <a:lnTo>
                    <a:pt x="386" y="774"/>
                  </a:lnTo>
                  <a:close/>
                  <a:moveTo>
                    <a:pt x="386" y="204"/>
                  </a:moveTo>
                  <a:lnTo>
                    <a:pt x="386" y="204"/>
                  </a:lnTo>
                  <a:lnTo>
                    <a:pt x="406" y="206"/>
                  </a:lnTo>
                  <a:lnTo>
                    <a:pt x="424" y="208"/>
                  </a:lnTo>
                  <a:lnTo>
                    <a:pt x="442" y="212"/>
                  </a:lnTo>
                  <a:lnTo>
                    <a:pt x="458" y="218"/>
                  </a:lnTo>
                  <a:lnTo>
                    <a:pt x="474" y="226"/>
                  </a:lnTo>
                  <a:lnTo>
                    <a:pt x="488" y="236"/>
                  </a:lnTo>
                  <a:lnTo>
                    <a:pt x="502" y="246"/>
                  </a:lnTo>
                  <a:lnTo>
                    <a:pt x="516" y="258"/>
                  </a:lnTo>
                  <a:lnTo>
                    <a:pt x="528" y="270"/>
                  </a:lnTo>
                  <a:lnTo>
                    <a:pt x="538" y="284"/>
                  </a:lnTo>
                  <a:lnTo>
                    <a:pt x="548" y="300"/>
                  </a:lnTo>
                  <a:lnTo>
                    <a:pt x="554" y="316"/>
                  </a:lnTo>
                  <a:lnTo>
                    <a:pt x="562" y="332"/>
                  </a:lnTo>
                  <a:lnTo>
                    <a:pt x="566" y="350"/>
                  </a:lnTo>
                  <a:lnTo>
                    <a:pt x="568" y="368"/>
                  </a:lnTo>
                  <a:lnTo>
                    <a:pt x="570" y="386"/>
                  </a:lnTo>
                  <a:lnTo>
                    <a:pt x="570" y="386"/>
                  </a:lnTo>
                  <a:lnTo>
                    <a:pt x="568" y="406"/>
                  </a:lnTo>
                  <a:lnTo>
                    <a:pt x="566" y="424"/>
                  </a:lnTo>
                  <a:lnTo>
                    <a:pt x="562" y="440"/>
                  </a:lnTo>
                  <a:lnTo>
                    <a:pt x="554" y="458"/>
                  </a:lnTo>
                  <a:lnTo>
                    <a:pt x="548" y="474"/>
                  </a:lnTo>
                  <a:lnTo>
                    <a:pt x="538" y="488"/>
                  </a:lnTo>
                  <a:lnTo>
                    <a:pt x="528" y="502"/>
                  </a:lnTo>
                  <a:lnTo>
                    <a:pt x="516" y="516"/>
                  </a:lnTo>
                  <a:lnTo>
                    <a:pt x="502" y="528"/>
                  </a:lnTo>
                  <a:lnTo>
                    <a:pt x="488" y="538"/>
                  </a:lnTo>
                  <a:lnTo>
                    <a:pt x="474" y="546"/>
                  </a:lnTo>
                  <a:lnTo>
                    <a:pt x="458" y="554"/>
                  </a:lnTo>
                  <a:lnTo>
                    <a:pt x="442" y="560"/>
                  </a:lnTo>
                  <a:lnTo>
                    <a:pt x="424" y="566"/>
                  </a:lnTo>
                  <a:lnTo>
                    <a:pt x="406" y="568"/>
                  </a:lnTo>
                  <a:lnTo>
                    <a:pt x="386" y="570"/>
                  </a:lnTo>
                  <a:lnTo>
                    <a:pt x="386" y="570"/>
                  </a:lnTo>
                  <a:lnTo>
                    <a:pt x="368" y="568"/>
                  </a:lnTo>
                  <a:lnTo>
                    <a:pt x="350" y="566"/>
                  </a:lnTo>
                  <a:lnTo>
                    <a:pt x="332" y="560"/>
                  </a:lnTo>
                  <a:lnTo>
                    <a:pt x="316" y="554"/>
                  </a:lnTo>
                  <a:lnTo>
                    <a:pt x="300" y="546"/>
                  </a:lnTo>
                  <a:lnTo>
                    <a:pt x="286" y="538"/>
                  </a:lnTo>
                  <a:lnTo>
                    <a:pt x="272" y="528"/>
                  </a:lnTo>
                  <a:lnTo>
                    <a:pt x="258" y="516"/>
                  </a:lnTo>
                  <a:lnTo>
                    <a:pt x="246" y="502"/>
                  </a:lnTo>
                  <a:lnTo>
                    <a:pt x="236" y="488"/>
                  </a:lnTo>
                  <a:lnTo>
                    <a:pt x="226" y="474"/>
                  </a:lnTo>
                  <a:lnTo>
                    <a:pt x="220" y="458"/>
                  </a:lnTo>
                  <a:lnTo>
                    <a:pt x="212" y="440"/>
                  </a:lnTo>
                  <a:lnTo>
                    <a:pt x="208" y="424"/>
                  </a:lnTo>
                  <a:lnTo>
                    <a:pt x="206" y="406"/>
                  </a:lnTo>
                  <a:lnTo>
                    <a:pt x="204" y="386"/>
                  </a:lnTo>
                  <a:lnTo>
                    <a:pt x="204" y="386"/>
                  </a:lnTo>
                  <a:lnTo>
                    <a:pt x="206" y="368"/>
                  </a:lnTo>
                  <a:lnTo>
                    <a:pt x="208" y="350"/>
                  </a:lnTo>
                  <a:lnTo>
                    <a:pt x="212" y="332"/>
                  </a:lnTo>
                  <a:lnTo>
                    <a:pt x="220" y="316"/>
                  </a:lnTo>
                  <a:lnTo>
                    <a:pt x="226" y="300"/>
                  </a:lnTo>
                  <a:lnTo>
                    <a:pt x="236" y="284"/>
                  </a:lnTo>
                  <a:lnTo>
                    <a:pt x="246" y="270"/>
                  </a:lnTo>
                  <a:lnTo>
                    <a:pt x="258" y="258"/>
                  </a:lnTo>
                  <a:lnTo>
                    <a:pt x="272" y="246"/>
                  </a:lnTo>
                  <a:lnTo>
                    <a:pt x="286" y="236"/>
                  </a:lnTo>
                  <a:lnTo>
                    <a:pt x="300" y="226"/>
                  </a:lnTo>
                  <a:lnTo>
                    <a:pt x="316" y="218"/>
                  </a:lnTo>
                  <a:lnTo>
                    <a:pt x="332" y="212"/>
                  </a:lnTo>
                  <a:lnTo>
                    <a:pt x="350" y="208"/>
                  </a:lnTo>
                  <a:lnTo>
                    <a:pt x="368" y="206"/>
                  </a:lnTo>
                  <a:lnTo>
                    <a:pt x="386" y="204"/>
                  </a:lnTo>
                  <a:lnTo>
                    <a:pt x="386" y="2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383" name="Freeform 51">
              <a:extLst>
                <a:ext uri="{FF2B5EF4-FFF2-40B4-BE49-F238E27FC236}">
                  <a16:creationId xmlns:a16="http://schemas.microsoft.com/office/drawing/2014/main" id="{EE0218C5-DCE4-4713-96EB-6C66092C8F8F}"/>
                </a:ext>
              </a:extLst>
            </p:cNvPr>
            <p:cNvSpPr>
              <a:spLocks noEditPoints="1"/>
            </p:cNvSpPr>
            <p:nvPr/>
          </p:nvSpPr>
          <p:spPr bwMode="auto">
            <a:xfrm>
              <a:off x="5305425" y="4021138"/>
              <a:ext cx="1577975" cy="2138363"/>
            </a:xfrm>
            <a:custGeom>
              <a:avLst/>
              <a:gdLst>
                <a:gd name="T0" fmla="*/ 864 w 994"/>
                <a:gd name="T1" fmla="*/ 174 h 1347"/>
                <a:gd name="T2" fmla="*/ 848 w 994"/>
                <a:gd name="T3" fmla="*/ 132 h 1347"/>
                <a:gd name="T4" fmla="*/ 822 w 994"/>
                <a:gd name="T5" fmla="*/ 96 h 1347"/>
                <a:gd name="T6" fmla="*/ 800 w 994"/>
                <a:gd name="T7" fmla="*/ 80 h 1347"/>
                <a:gd name="T8" fmla="*/ 762 w 994"/>
                <a:gd name="T9" fmla="*/ 56 h 1347"/>
                <a:gd name="T10" fmla="*/ 702 w 994"/>
                <a:gd name="T11" fmla="*/ 30 h 1347"/>
                <a:gd name="T12" fmla="*/ 620 w 994"/>
                <a:gd name="T13" fmla="*/ 10 h 1347"/>
                <a:gd name="T14" fmla="*/ 598 w 994"/>
                <a:gd name="T15" fmla="*/ 6 h 1347"/>
                <a:gd name="T16" fmla="*/ 530 w 994"/>
                <a:gd name="T17" fmla="*/ 0 h 1347"/>
                <a:gd name="T18" fmla="*/ 496 w 994"/>
                <a:gd name="T19" fmla="*/ 0 h 1347"/>
                <a:gd name="T20" fmla="*/ 430 w 994"/>
                <a:gd name="T21" fmla="*/ 4 h 1347"/>
                <a:gd name="T22" fmla="*/ 374 w 994"/>
                <a:gd name="T23" fmla="*/ 10 h 1347"/>
                <a:gd name="T24" fmla="*/ 332 w 994"/>
                <a:gd name="T25" fmla="*/ 20 h 1347"/>
                <a:gd name="T26" fmla="*/ 260 w 994"/>
                <a:gd name="T27" fmla="*/ 42 h 1347"/>
                <a:gd name="T28" fmla="*/ 212 w 994"/>
                <a:gd name="T29" fmla="*/ 68 h 1347"/>
                <a:gd name="T30" fmla="*/ 172 w 994"/>
                <a:gd name="T31" fmla="*/ 98 h 1347"/>
                <a:gd name="T32" fmla="*/ 158 w 994"/>
                <a:gd name="T33" fmla="*/ 114 h 1347"/>
                <a:gd name="T34" fmla="*/ 140 w 994"/>
                <a:gd name="T35" fmla="*/ 148 h 1347"/>
                <a:gd name="T36" fmla="*/ 4 w 994"/>
                <a:gd name="T37" fmla="*/ 619 h 1347"/>
                <a:gd name="T38" fmla="*/ 0 w 994"/>
                <a:gd name="T39" fmla="*/ 635 h 1347"/>
                <a:gd name="T40" fmla="*/ 2 w 994"/>
                <a:gd name="T41" fmla="*/ 671 h 1347"/>
                <a:gd name="T42" fmla="*/ 10 w 994"/>
                <a:gd name="T43" fmla="*/ 705 h 1347"/>
                <a:gd name="T44" fmla="*/ 26 w 994"/>
                <a:gd name="T45" fmla="*/ 735 h 1347"/>
                <a:gd name="T46" fmla="*/ 38 w 994"/>
                <a:gd name="T47" fmla="*/ 749 h 1347"/>
                <a:gd name="T48" fmla="*/ 70 w 994"/>
                <a:gd name="T49" fmla="*/ 777 h 1347"/>
                <a:gd name="T50" fmla="*/ 98 w 994"/>
                <a:gd name="T51" fmla="*/ 793 h 1347"/>
                <a:gd name="T52" fmla="*/ 134 w 994"/>
                <a:gd name="T53" fmla="*/ 807 h 1347"/>
                <a:gd name="T54" fmla="*/ 182 w 994"/>
                <a:gd name="T55" fmla="*/ 1235 h 1347"/>
                <a:gd name="T56" fmla="*/ 190 w 994"/>
                <a:gd name="T57" fmla="*/ 1259 h 1347"/>
                <a:gd name="T58" fmla="*/ 216 w 994"/>
                <a:gd name="T59" fmla="*/ 1299 h 1347"/>
                <a:gd name="T60" fmla="*/ 254 w 994"/>
                <a:gd name="T61" fmla="*/ 1329 h 1347"/>
                <a:gd name="T62" fmla="*/ 300 w 994"/>
                <a:gd name="T63" fmla="*/ 1345 h 1347"/>
                <a:gd name="T64" fmla="*/ 670 w 994"/>
                <a:gd name="T65" fmla="*/ 1347 h 1347"/>
                <a:gd name="T66" fmla="*/ 696 w 994"/>
                <a:gd name="T67" fmla="*/ 1345 h 1347"/>
                <a:gd name="T68" fmla="*/ 742 w 994"/>
                <a:gd name="T69" fmla="*/ 1329 h 1347"/>
                <a:gd name="T70" fmla="*/ 780 w 994"/>
                <a:gd name="T71" fmla="*/ 1299 h 1347"/>
                <a:gd name="T72" fmla="*/ 806 w 994"/>
                <a:gd name="T73" fmla="*/ 1257 h 1347"/>
                <a:gd name="T74" fmla="*/ 862 w 994"/>
                <a:gd name="T75" fmla="*/ 807 h 1347"/>
                <a:gd name="T76" fmla="*/ 892 w 994"/>
                <a:gd name="T77" fmla="*/ 797 h 1347"/>
                <a:gd name="T78" fmla="*/ 940 w 994"/>
                <a:gd name="T79" fmla="*/ 765 h 1347"/>
                <a:gd name="T80" fmla="*/ 958 w 994"/>
                <a:gd name="T81" fmla="*/ 749 h 1347"/>
                <a:gd name="T82" fmla="*/ 978 w 994"/>
                <a:gd name="T83" fmla="*/ 721 h 1347"/>
                <a:gd name="T84" fmla="*/ 990 w 994"/>
                <a:gd name="T85" fmla="*/ 687 h 1347"/>
                <a:gd name="T86" fmla="*/ 994 w 994"/>
                <a:gd name="T87" fmla="*/ 651 h 1347"/>
                <a:gd name="T88" fmla="*/ 990 w 994"/>
                <a:gd name="T89" fmla="*/ 613 h 1347"/>
                <a:gd name="T90" fmla="*/ 672 w 994"/>
                <a:gd name="T91" fmla="*/ 575 h 1347"/>
                <a:gd name="T92" fmla="*/ 388 w 994"/>
                <a:gd name="T93" fmla="*/ 1133 h 1347"/>
                <a:gd name="T94" fmla="*/ 314 w 994"/>
                <a:gd name="T95" fmla="*/ 577 h 1347"/>
                <a:gd name="T96" fmla="*/ 334 w 994"/>
                <a:gd name="T97" fmla="*/ 246 h 1347"/>
                <a:gd name="T98" fmla="*/ 346 w 994"/>
                <a:gd name="T99" fmla="*/ 240 h 1347"/>
                <a:gd name="T100" fmla="*/ 386 w 994"/>
                <a:gd name="T101" fmla="*/ 228 h 1347"/>
                <a:gd name="T102" fmla="*/ 420 w 994"/>
                <a:gd name="T103" fmla="*/ 220 h 1347"/>
                <a:gd name="T104" fmla="*/ 448 w 994"/>
                <a:gd name="T105" fmla="*/ 218 h 1347"/>
                <a:gd name="T106" fmla="*/ 496 w 994"/>
                <a:gd name="T107" fmla="*/ 216 h 1347"/>
                <a:gd name="T108" fmla="*/ 568 w 994"/>
                <a:gd name="T109" fmla="*/ 220 h 1347"/>
                <a:gd name="T110" fmla="*/ 584 w 994"/>
                <a:gd name="T111" fmla="*/ 222 h 1347"/>
                <a:gd name="T112" fmla="*/ 632 w 994"/>
                <a:gd name="T113" fmla="*/ 234 h 1347"/>
                <a:gd name="T114" fmla="*/ 660 w 994"/>
                <a:gd name="T115" fmla="*/ 246 h 1347"/>
                <a:gd name="T116" fmla="*/ 672 w 994"/>
                <a:gd name="T117" fmla="*/ 575 h 1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94" h="1347">
                  <a:moveTo>
                    <a:pt x="864" y="174"/>
                  </a:moveTo>
                  <a:lnTo>
                    <a:pt x="864" y="174"/>
                  </a:lnTo>
                  <a:lnTo>
                    <a:pt x="858" y="152"/>
                  </a:lnTo>
                  <a:lnTo>
                    <a:pt x="848" y="132"/>
                  </a:lnTo>
                  <a:lnTo>
                    <a:pt x="836" y="114"/>
                  </a:lnTo>
                  <a:lnTo>
                    <a:pt x="822" y="96"/>
                  </a:lnTo>
                  <a:lnTo>
                    <a:pt x="822" y="96"/>
                  </a:lnTo>
                  <a:lnTo>
                    <a:pt x="800" y="80"/>
                  </a:lnTo>
                  <a:lnTo>
                    <a:pt x="784" y="68"/>
                  </a:lnTo>
                  <a:lnTo>
                    <a:pt x="762" y="56"/>
                  </a:lnTo>
                  <a:lnTo>
                    <a:pt x="734" y="42"/>
                  </a:lnTo>
                  <a:lnTo>
                    <a:pt x="702" y="30"/>
                  </a:lnTo>
                  <a:lnTo>
                    <a:pt x="664" y="20"/>
                  </a:lnTo>
                  <a:lnTo>
                    <a:pt x="620" y="10"/>
                  </a:lnTo>
                  <a:lnTo>
                    <a:pt x="598" y="6"/>
                  </a:lnTo>
                  <a:lnTo>
                    <a:pt x="598" y="6"/>
                  </a:lnTo>
                  <a:lnTo>
                    <a:pt x="564" y="4"/>
                  </a:lnTo>
                  <a:lnTo>
                    <a:pt x="530" y="0"/>
                  </a:lnTo>
                  <a:lnTo>
                    <a:pt x="496" y="0"/>
                  </a:lnTo>
                  <a:lnTo>
                    <a:pt x="496" y="0"/>
                  </a:lnTo>
                  <a:lnTo>
                    <a:pt x="464" y="0"/>
                  </a:lnTo>
                  <a:lnTo>
                    <a:pt x="430" y="4"/>
                  </a:lnTo>
                  <a:lnTo>
                    <a:pt x="390" y="8"/>
                  </a:lnTo>
                  <a:lnTo>
                    <a:pt x="374" y="10"/>
                  </a:lnTo>
                  <a:lnTo>
                    <a:pt x="374" y="10"/>
                  </a:lnTo>
                  <a:lnTo>
                    <a:pt x="332" y="20"/>
                  </a:lnTo>
                  <a:lnTo>
                    <a:pt x="294" y="30"/>
                  </a:lnTo>
                  <a:lnTo>
                    <a:pt x="260" y="42"/>
                  </a:lnTo>
                  <a:lnTo>
                    <a:pt x="234" y="56"/>
                  </a:lnTo>
                  <a:lnTo>
                    <a:pt x="212" y="68"/>
                  </a:lnTo>
                  <a:lnTo>
                    <a:pt x="194" y="80"/>
                  </a:lnTo>
                  <a:lnTo>
                    <a:pt x="172" y="98"/>
                  </a:lnTo>
                  <a:lnTo>
                    <a:pt x="172" y="98"/>
                  </a:lnTo>
                  <a:lnTo>
                    <a:pt x="158" y="114"/>
                  </a:lnTo>
                  <a:lnTo>
                    <a:pt x="148" y="130"/>
                  </a:lnTo>
                  <a:lnTo>
                    <a:pt x="140" y="148"/>
                  </a:lnTo>
                  <a:lnTo>
                    <a:pt x="134" y="164"/>
                  </a:lnTo>
                  <a:lnTo>
                    <a:pt x="4" y="619"/>
                  </a:lnTo>
                  <a:lnTo>
                    <a:pt x="4" y="619"/>
                  </a:lnTo>
                  <a:lnTo>
                    <a:pt x="0" y="635"/>
                  </a:lnTo>
                  <a:lnTo>
                    <a:pt x="0" y="653"/>
                  </a:lnTo>
                  <a:lnTo>
                    <a:pt x="2" y="671"/>
                  </a:lnTo>
                  <a:lnTo>
                    <a:pt x="4" y="687"/>
                  </a:lnTo>
                  <a:lnTo>
                    <a:pt x="10" y="705"/>
                  </a:lnTo>
                  <a:lnTo>
                    <a:pt x="18" y="719"/>
                  </a:lnTo>
                  <a:lnTo>
                    <a:pt x="26" y="735"/>
                  </a:lnTo>
                  <a:lnTo>
                    <a:pt x="38" y="749"/>
                  </a:lnTo>
                  <a:lnTo>
                    <a:pt x="38" y="749"/>
                  </a:lnTo>
                  <a:lnTo>
                    <a:pt x="50" y="761"/>
                  </a:lnTo>
                  <a:lnTo>
                    <a:pt x="70" y="777"/>
                  </a:lnTo>
                  <a:lnTo>
                    <a:pt x="84" y="785"/>
                  </a:lnTo>
                  <a:lnTo>
                    <a:pt x="98" y="793"/>
                  </a:lnTo>
                  <a:lnTo>
                    <a:pt x="116" y="801"/>
                  </a:lnTo>
                  <a:lnTo>
                    <a:pt x="134" y="807"/>
                  </a:lnTo>
                  <a:lnTo>
                    <a:pt x="180" y="1221"/>
                  </a:lnTo>
                  <a:lnTo>
                    <a:pt x="182" y="1235"/>
                  </a:lnTo>
                  <a:lnTo>
                    <a:pt x="182" y="1235"/>
                  </a:lnTo>
                  <a:lnTo>
                    <a:pt x="190" y="1259"/>
                  </a:lnTo>
                  <a:lnTo>
                    <a:pt x="202" y="1281"/>
                  </a:lnTo>
                  <a:lnTo>
                    <a:pt x="216" y="1299"/>
                  </a:lnTo>
                  <a:lnTo>
                    <a:pt x="234" y="1315"/>
                  </a:lnTo>
                  <a:lnTo>
                    <a:pt x="254" y="1329"/>
                  </a:lnTo>
                  <a:lnTo>
                    <a:pt x="276" y="1339"/>
                  </a:lnTo>
                  <a:lnTo>
                    <a:pt x="300" y="1345"/>
                  </a:lnTo>
                  <a:lnTo>
                    <a:pt x="326" y="1347"/>
                  </a:lnTo>
                  <a:lnTo>
                    <a:pt x="670" y="1347"/>
                  </a:lnTo>
                  <a:lnTo>
                    <a:pt x="670" y="1347"/>
                  </a:lnTo>
                  <a:lnTo>
                    <a:pt x="696" y="1345"/>
                  </a:lnTo>
                  <a:lnTo>
                    <a:pt x="720" y="1339"/>
                  </a:lnTo>
                  <a:lnTo>
                    <a:pt x="742" y="1329"/>
                  </a:lnTo>
                  <a:lnTo>
                    <a:pt x="762" y="1315"/>
                  </a:lnTo>
                  <a:lnTo>
                    <a:pt x="780" y="1299"/>
                  </a:lnTo>
                  <a:lnTo>
                    <a:pt x="794" y="1279"/>
                  </a:lnTo>
                  <a:lnTo>
                    <a:pt x="806" y="1257"/>
                  </a:lnTo>
                  <a:lnTo>
                    <a:pt x="812" y="1233"/>
                  </a:lnTo>
                  <a:lnTo>
                    <a:pt x="862" y="807"/>
                  </a:lnTo>
                  <a:lnTo>
                    <a:pt x="862" y="807"/>
                  </a:lnTo>
                  <a:lnTo>
                    <a:pt x="892" y="797"/>
                  </a:lnTo>
                  <a:lnTo>
                    <a:pt x="918" y="781"/>
                  </a:lnTo>
                  <a:lnTo>
                    <a:pt x="940" y="765"/>
                  </a:lnTo>
                  <a:lnTo>
                    <a:pt x="958" y="749"/>
                  </a:lnTo>
                  <a:lnTo>
                    <a:pt x="958" y="749"/>
                  </a:lnTo>
                  <a:lnTo>
                    <a:pt x="968" y="735"/>
                  </a:lnTo>
                  <a:lnTo>
                    <a:pt x="978" y="721"/>
                  </a:lnTo>
                  <a:lnTo>
                    <a:pt x="984" y="705"/>
                  </a:lnTo>
                  <a:lnTo>
                    <a:pt x="990" y="687"/>
                  </a:lnTo>
                  <a:lnTo>
                    <a:pt x="994" y="669"/>
                  </a:lnTo>
                  <a:lnTo>
                    <a:pt x="994" y="651"/>
                  </a:lnTo>
                  <a:lnTo>
                    <a:pt x="994" y="633"/>
                  </a:lnTo>
                  <a:lnTo>
                    <a:pt x="990" y="613"/>
                  </a:lnTo>
                  <a:lnTo>
                    <a:pt x="864" y="174"/>
                  </a:lnTo>
                  <a:close/>
                  <a:moveTo>
                    <a:pt x="672" y="575"/>
                  </a:moveTo>
                  <a:lnTo>
                    <a:pt x="608" y="1133"/>
                  </a:lnTo>
                  <a:lnTo>
                    <a:pt x="388" y="1133"/>
                  </a:lnTo>
                  <a:lnTo>
                    <a:pt x="338" y="693"/>
                  </a:lnTo>
                  <a:lnTo>
                    <a:pt x="314" y="577"/>
                  </a:lnTo>
                  <a:lnTo>
                    <a:pt x="234" y="595"/>
                  </a:lnTo>
                  <a:lnTo>
                    <a:pt x="334" y="246"/>
                  </a:lnTo>
                  <a:lnTo>
                    <a:pt x="334" y="246"/>
                  </a:lnTo>
                  <a:lnTo>
                    <a:pt x="346" y="240"/>
                  </a:lnTo>
                  <a:lnTo>
                    <a:pt x="364" y="234"/>
                  </a:lnTo>
                  <a:lnTo>
                    <a:pt x="386" y="228"/>
                  </a:lnTo>
                  <a:lnTo>
                    <a:pt x="412" y="222"/>
                  </a:lnTo>
                  <a:lnTo>
                    <a:pt x="420" y="220"/>
                  </a:lnTo>
                  <a:lnTo>
                    <a:pt x="420" y="220"/>
                  </a:lnTo>
                  <a:lnTo>
                    <a:pt x="448" y="218"/>
                  </a:lnTo>
                  <a:lnTo>
                    <a:pt x="496" y="216"/>
                  </a:lnTo>
                  <a:lnTo>
                    <a:pt x="496" y="216"/>
                  </a:lnTo>
                  <a:lnTo>
                    <a:pt x="546" y="218"/>
                  </a:lnTo>
                  <a:lnTo>
                    <a:pt x="568" y="220"/>
                  </a:lnTo>
                  <a:lnTo>
                    <a:pt x="584" y="222"/>
                  </a:lnTo>
                  <a:lnTo>
                    <a:pt x="584" y="222"/>
                  </a:lnTo>
                  <a:lnTo>
                    <a:pt x="610" y="228"/>
                  </a:lnTo>
                  <a:lnTo>
                    <a:pt x="632" y="234"/>
                  </a:lnTo>
                  <a:lnTo>
                    <a:pt x="648" y="240"/>
                  </a:lnTo>
                  <a:lnTo>
                    <a:pt x="660" y="246"/>
                  </a:lnTo>
                  <a:lnTo>
                    <a:pt x="762" y="595"/>
                  </a:lnTo>
                  <a:lnTo>
                    <a:pt x="672" y="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384" name="Freeform 52">
              <a:extLst>
                <a:ext uri="{FF2B5EF4-FFF2-40B4-BE49-F238E27FC236}">
                  <a16:creationId xmlns:a16="http://schemas.microsoft.com/office/drawing/2014/main" id="{63E7B1DE-13C9-4047-A191-618C7078F734}"/>
                </a:ext>
              </a:extLst>
            </p:cNvPr>
            <p:cNvSpPr>
              <a:spLocks noEditPoints="1"/>
            </p:cNvSpPr>
            <p:nvPr/>
          </p:nvSpPr>
          <p:spPr bwMode="auto">
            <a:xfrm>
              <a:off x="5511800" y="2719388"/>
              <a:ext cx="1168400" cy="1168400"/>
            </a:xfrm>
            <a:custGeom>
              <a:avLst/>
              <a:gdLst>
                <a:gd name="T0" fmla="*/ 406 w 736"/>
                <a:gd name="T1" fmla="*/ 734 h 736"/>
                <a:gd name="T2" fmla="*/ 510 w 736"/>
                <a:gd name="T3" fmla="*/ 708 h 736"/>
                <a:gd name="T4" fmla="*/ 602 w 736"/>
                <a:gd name="T5" fmla="*/ 652 h 736"/>
                <a:gd name="T6" fmla="*/ 672 w 736"/>
                <a:gd name="T7" fmla="*/ 574 h 736"/>
                <a:gd name="T8" fmla="*/ 720 w 736"/>
                <a:gd name="T9" fmla="*/ 478 h 736"/>
                <a:gd name="T10" fmla="*/ 736 w 736"/>
                <a:gd name="T11" fmla="*/ 368 h 736"/>
                <a:gd name="T12" fmla="*/ 728 w 736"/>
                <a:gd name="T13" fmla="*/ 294 h 736"/>
                <a:gd name="T14" fmla="*/ 692 w 736"/>
                <a:gd name="T15" fmla="*/ 194 h 736"/>
                <a:gd name="T16" fmla="*/ 628 w 736"/>
                <a:gd name="T17" fmla="*/ 108 h 736"/>
                <a:gd name="T18" fmla="*/ 542 w 736"/>
                <a:gd name="T19" fmla="*/ 46 h 736"/>
                <a:gd name="T20" fmla="*/ 442 w 736"/>
                <a:gd name="T21" fmla="*/ 8 h 736"/>
                <a:gd name="T22" fmla="*/ 368 w 736"/>
                <a:gd name="T23" fmla="*/ 0 h 736"/>
                <a:gd name="T24" fmla="*/ 258 w 736"/>
                <a:gd name="T25" fmla="*/ 18 h 736"/>
                <a:gd name="T26" fmla="*/ 162 w 736"/>
                <a:gd name="T27" fmla="*/ 64 h 736"/>
                <a:gd name="T28" fmla="*/ 84 w 736"/>
                <a:gd name="T29" fmla="*/ 134 h 736"/>
                <a:gd name="T30" fmla="*/ 28 w 736"/>
                <a:gd name="T31" fmla="*/ 226 h 736"/>
                <a:gd name="T32" fmla="*/ 2 w 736"/>
                <a:gd name="T33" fmla="*/ 332 h 736"/>
                <a:gd name="T34" fmla="*/ 2 w 736"/>
                <a:gd name="T35" fmla="*/ 406 h 736"/>
                <a:gd name="T36" fmla="*/ 28 w 736"/>
                <a:gd name="T37" fmla="*/ 512 h 736"/>
                <a:gd name="T38" fmla="*/ 84 w 736"/>
                <a:gd name="T39" fmla="*/ 602 h 736"/>
                <a:gd name="T40" fmla="*/ 162 w 736"/>
                <a:gd name="T41" fmla="*/ 674 h 736"/>
                <a:gd name="T42" fmla="*/ 258 w 736"/>
                <a:gd name="T43" fmla="*/ 720 h 736"/>
                <a:gd name="T44" fmla="*/ 368 w 736"/>
                <a:gd name="T45" fmla="*/ 736 h 736"/>
                <a:gd name="T46" fmla="*/ 368 w 736"/>
                <a:gd name="T47" fmla="*/ 206 h 736"/>
                <a:gd name="T48" fmla="*/ 416 w 736"/>
                <a:gd name="T49" fmla="*/ 212 h 736"/>
                <a:gd name="T50" fmla="*/ 460 w 736"/>
                <a:gd name="T51" fmla="*/ 234 h 736"/>
                <a:gd name="T52" fmla="*/ 494 w 736"/>
                <a:gd name="T53" fmla="*/ 264 h 736"/>
                <a:gd name="T54" fmla="*/ 518 w 736"/>
                <a:gd name="T55" fmla="*/ 306 h 736"/>
                <a:gd name="T56" fmla="*/ 530 w 736"/>
                <a:gd name="T57" fmla="*/ 352 h 736"/>
                <a:gd name="T58" fmla="*/ 530 w 736"/>
                <a:gd name="T59" fmla="*/ 386 h 736"/>
                <a:gd name="T60" fmla="*/ 518 w 736"/>
                <a:gd name="T61" fmla="*/ 432 h 736"/>
                <a:gd name="T62" fmla="*/ 494 w 736"/>
                <a:gd name="T63" fmla="*/ 472 h 736"/>
                <a:gd name="T64" fmla="*/ 460 w 736"/>
                <a:gd name="T65" fmla="*/ 504 h 736"/>
                <a:gd name="T66" fmla="*/ 416 w 736"/>
                <a:gd name="T67" fmla="*/ 526 h 736"/>
                <a:gd name="T68" fmla="*/ 368 w 736"/>
                <a:gd name="T69" fmla="*/ 532 h 736"/>
                <a:gd name="T70" fmla="*/ 334 w 736"/>
                <a:gd name="T71" fmla="*/ 530 h 736"/>
                <a:gd name="T72" fmla="*/ 290 w 736"/>
                <a:gd name="T73" fmla="*/ 512 h 736"/>
                <a:gd name="T74" fmla="*/ 252 w 736"/>
                <a:gd name="T75" fmla="*/ 484 h 736"/>
                <a:gd name="T76" fmla="*/ 224 w 736"/>
                <a:gd name="T77" fmla="*/ 446 h 736"/>
                <a:gd name="T78" fmla="*/ 208 w 736"/>
                <a:gd name="T79" fmla="*/ 402 h 736"/>
                <a:gd name="T80" fmla="*/ 204 w 736"/>
                <a:gd name="T81" fmla="*/ 368 h 736"/>
                <a:gd name="T82" fmla="*/ 212 w 736"/>
                <a:gd name="T83" fmla="*/ 320 h 736"/>
                <a:gd name="T84" fmla="*/ 232 w 736"/>
                <a:gd name="T85" fmla="*/ 278 h 736"/>
                <a:gd name="T86" fmla="*/ 264 w 736"/>
                <a:gd name="T87" fmla="*/ 242 h 736"/>
                <a:gd name="T88" fmla="*/ 304 w 736"/>
                <a:gd name="T89" fmla="*/ 218 h 736"/>
                <a:gd name="T90" fmla="*/ 352 w 736"/>
                <a:gd name="T91" fmla="*/ 206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6" h="736">
                  <a:moveTo>
                    <a:pt x="368" y="736"/>
                  </a:moveTo>
                  <a:lnTo>
                    <a:pt x="368" y="736"/>
                  </a:lnTo>
                  <a:lnTo>
                    <a:pt x="406" y="734"/>
                  </a:lnTo>
                  <a:lnTo>
                    <a:pt x="442" y="730"/>
                  </a:lnTo>
                  <a:lnTo>
                    <a:pt x="478" y="720"/>
                  </a:lnTo>
                  <a:lnTo>
                    <a:pt x="510" y="708"/>
                  </a:lnTo>
                  <a:lnTo>
                    <a:pt x="542" y="692"/>
                  </a:lnTo>
                  <a:lnTo>
                    <a:pt x="574" y="674"/>
                  </a:lnTo>
                  <a:lnTo>
                    <a:pt x="602" y="652"/>
                  </a:lnTo>
                  <a:lnTo>
                    <a:pt x="628" y="628"/>
                  </a:lnTo>
                  <a:lnTo>
                    <a:pt x="652" y="602"/>
                  </a:lnTo>
                  <a:lnTo>
                    <a:pt x="672" y="574"/>
                  </a:lnTo>
                  <a:lnTo>
                    <a:pt x="692" y="544"/>
                  </a:lnTo>
                  <a:lnTo>
                    <a:pt x="706" y="512"/>
                  </a:lnTo>
                  <a:lnTo>
                    <a:pt x="720" y="478"/>
                  </a:lnTo>
                  <a:lnTo>
                    <a:pt x="728" y="442"/>
                  </a:lnTo>
                  <a:lnTo>
                    <a:pt x="734" y="406"/>
                  </a:lnTo>
                  <a:lnTo>
                    <a:pt x="736" y="368"/>
                  </a:lnTo>
                  <a:lnTo>
                    <a:pt x="736" y="368"/>
                  </a:lnTo>
                  <a:lnTo>
                    <a:pt x="734" y="332"/>
                  </a:lnTo>
                  <a:lnTo>
                    <a:pt x="728" y="294"/>
                  </a:lnTo>
                  <a:lnTo>
                    <a:pt x="720" y="260"/>
                  </a:lnTo>
                  <a:lnTo>
                    <a:pt x="706" y="226"/>
                  </a:lnTo>
                  <a:lnTo>
                    <a:pt x="692" y="194"/>
                  </a:lnTo>
                  <a:lnTo>
                    <a:pt x="672" y="164"/>
                  </a:lnTo>
                  <a:lnTo>
                    <a:pt x="652" y="134"/>
                  </a:lnTo>
                  <a:lnTo>
                    <a:pt x="628" y="108"/>
                  </a:lnTo>
                  <a:lnTo>
                    <a:pt x="602" y="86"/>
                  </a:lnTo>
                  <a:lnTo>
                    <a:pt x="574" y="64"/>
                  </a:lnTo>
                  <a:lnTo>
                    <a:pt x="542" y="46"/>
                  </a:lnTo>
                  <a:lnTo>
                    <a:pt x="510" y="30"/>
                  </a:lnTo>
                  <a:lnTo>
                    <a:pt x="478" y="18"/>
                  </a:lnTo>
                  <a:lnTo>
                    <a:pt x="442" y="8"/>
                  </a:lnTo>
                  <a:lnTo>
                    <a:pt x="406" y="2"/>
                  </a:lnTo>
                  <a:lnTo>
                    <a:pt x="368" y="0"/>
                  </a:lnTo>
                  <a:lnTo>
                    <a:pt x="368" y="0"/>
                  </a:lnTo>
                  <a:lnTo>
                    <a:pt x="330" y="2"/>
                  </a:lnTo>
                  <a:lnTo>
                    <a:pt x="294" y="8"/>
                  </a:lnTo>
                  <a:lnTo>
                    <a:pt x="258" y="18"/>
                  </a:lnTo>
                  <a:lnTo>
                    <a:pt x="224" y="30"/>
                  </a:lnTo>
                  <a:lnTo>
                    <a:pt x="192" y="46"/>
                  </a:lnTo>
                  <a:lnTo>
                    <a:pt x="162" y="64"/>
                  </a:lnTo>
                  <a:lnTo>
                    <a:pt x="134" y="86"/>
                  </a:lnTo>
                  <a:lnTo>
                    <a:pt x="108" y="108"/>
                  </a:lnTo>
                  <a:lnTo>
                    <a:pt x="84" y="134"/>
                  </a:lnTo>
                  <a:lnTo>
                    <a:pt x="62" y="164"/>
                  </a:lnTo>
                  <a:lnTo>
                    <a:pt x="44" y="194"/>
                  </a:lnTo>
                  <a:lnTo>
                    <a:pt x="28" y="226"/>
                  </a:lnTo>
                  <a:lnTo>
                    <a:pt x="16" y="260"/>
                  </a:lnTo>
                  <a:lnTo>
                    <a:pt x="8" y="294"/>
                  </a:lnTo>
                  <a:lnTo>
                    <a:pt x="2" y="332"/>
                  </a:lnTo>
                  <a:lnTo>
                    <a:pt x="0" y="368"/>
                  </a:lnTo>
                  <a:lnTo>
                    <a:pt x="0" y="368"/>
                  </a:lnTo>
                  <a:lnTo>
                    <a:pt x="2" y="406"/>
                  </a:lnTo>
                  <a:lnTo>
                    <a:pt x="8" y="442"/>
                  </a:lnTo>
                  <a:lnTo>
                    <a:pt x="16" y="478"/>
                  </a:lnTo>
                  <a:lnTo>
                    <a:pt x="28" y="512"/>
                  </a:lnTo>
                  <a:lnTo>
                    <a:pt x="44" y="544"/>
                  </a:lnTo>
                  <a:lnTo>
                    <a:pt x="62" y="574"/>
                  </a:lnTo>
                  <a:lnTo>
                    <a:pt x="84" y="602"/>
                  </a:lnTo>
                  <a:lnTo>
                    <a:pt x="108" y="628"/>
                  </a:lnTo>
                  <a:lnTo>
                    <a:pt x="134" y="652"/>
                  </a:lnTo>
                  <a:lnTo>
                    <a:pt x="162" y="674"/>
                  </a:lnTo>
                  <a:lnTo>
                    <a:pt x="192" y="692"/>
                  </a:lnTo>
                  <a:lnTo>
                    <a:pt x="224" y="708"/>
                  </a:lnTo>
                  <a:lnTo>
                    <a:pt x="258" y="720"/>
                  </a:lnTo>
                  <a:lnTo>
                    <a:pt x="294" y="730"/>
                  </a:lnTo>
                  <a:lnTo>
                    <a:pt x="330" y="734"/>
                  </a:lnTo>
                  <a:lnTo>
                    <a:pt x="368" y="736"/>
                  </a:lnTo>
                  <a:lnTo>
                    <a:pt x="368" y="736"/>
                  </a:lnTo>
                  <a:close/>
                  <a:moveTo>
                    <a:pt x="368" y="206"/>
                  </a:moveTo>
                  <a:lnTo>
                    <a:pt x="368" y="206"/>
                  </a:lnTo>
                  <a:lnTo>
                    <a:pt x="384" y="206"/>
                  </a:lnTo>
                  <a:lnTo>
                    <a:pt x="400" y="208"/>
                  </a:lnTo>
                  <a:lnTo>
                    <a:pt x="416" y="212"/>
                  </a:lnTo>
                  <a:lnTo>
                    <a:pt x="432" y="218"/>
                  </a:lnTo>
                  <a:lnTo>
                    <a:pt x="446" y="226"/>
                  </a:lnTo>
                  <a:lnTo>
                    <a:pt x="460" y="234"/>
                  </a:lnTo>
                  <a:lnTo>
                    <a:pt x="472" y="242"/>
                  </a:lnTo>
                  <a:lnTo>
                    <a:pt x="484" y="254"/>
                  </a:lnTo>
                  <a:lnTo>
                    <a:pt x="494" y="264"/>
                  </a:lnTo>
                  <a:lnTo>
                    <a:pt x="504" y="278"/>
                  </a:lnTo>
                  <a:lnTo>
                    <a:pt x="512" y="292"/>
                  </a:lnTo>
                  <a:lnTo>
                    <a:pt x="518" y="306"/>
                  </a:lnTo>
                  <a:lnTo>
                    <a:pt x="524" y="320"/>
                  </a:lnTo>
                  <a:lnTo>
                    <a:pt x="528" y="336"/>
                  </a:lnTo>
                  <a:lnTo>
                    <a:pt x="530" y="352"/>
                  </a:lnTo>
                  <a:lnTo>
                    <a:pt x="532" y="368"/>
                  </a:lnTo>
                  <a:lnTo>
                    <a:pt x="532" y="368"/>
                  </a:lnTo>
                  <a:lnTo>
                    <a:pt x="530" y="386"/>
                  </a:lnTo>
                  <a:lnTo>
                    <a:pt x="528" y="402"/>
                  </a:lnTo>
                  <a:lnTo>
                    <a:pt x="524" y="418"/>
                  </a:lnTo>
                  <a:lnTo>
                    <a:pt x="518" y="432"/>
                  </a:lnTo>
                  <a:lnTo>
                    <a:pt x="512" y="446"/>
                  </a:lnTo>
                  <a:lnTo>
                    <a:pt x="504" y="460"/>
                  </a:lnTo>
                  <a:lnTo>
                    <a:pt x="494" y="472"/>
                  </a:lnTo>
                  <a:lnTo>
                    <a:pt x="484" y="484"/>
                  </a:lnTo>
                  <a:lnTo>
                    <a:pt x="472" y="496"/>
                  </a:lnTo>
                  <a:lnTo>
                    <a:pt x="460" y="504"/>
                  </a:lnTo>
                  <a:lnTo>
                    <a:pt x="446" y="512"/>
                  </a:lnTo>
                  <a:lnTo>
                    <a:pt x="432" y="520"/>
                  </a:lnTo>
                  <a:lnTo>
                    <a:pt x="416" y="526"/>
                  </a:lnTo>
                  <a:lnTo>
                    <a:pt x="400" y="530"/>
                  </a:lnTo>
                  <a:lnTo>
                    <a:pt x="384" y="532"/>
                  </a:lnTo>
                  <a:lnTo>
                    <a:pt x="368" y="532"/>
                  </a:lnTo>
                  <a:lnTo>
                    <a:pt x="368" y="532"/>
                  </a:lnTo>
                  <a:lnTo>
                    <a:pt x="352" y="532"/>
                  </a:lnTo>
                  <a:lnTo>
                    <a:pt x="334" y="530"/>
                  </a:lnTo>
                  <a:lnTo>
                    <a:pt x="320" y="526"/>
                  </a:lnTo>
                  <a:lnTo>
                    <a:pt x="304" y="520"/>
                  </a:lnTo>
                  <a:lnTo>
                    <a:pt x="290" y="512"/>
                  </a:lnTo>
                  <a:lnTo>
                    <a:pt x="276" y="504"/>
                  </a:lnTo>
                  <a:lnTo>
                    <a:pt x="264" y="496"/>
                  </a:lnTo>
                  <a:lnTo>
                    <a:pt x="252" y="484"/>
                  </a:lnTo>
                  <a:lnTo>
                    <a:pt x="242" y="472"/>
                  </a:lnTo>
                  <a:lnTo>
                    <a:pt x="232" y="460"/>
                  </a:lnTo>
                  <a:lnTo>
                    <a:pt x="224" y="446"/>
                  </a:lnTo>
                  <a:lnTo>
                    <a:pt x="218" y="432"/>
                  </a:lnTo>
                  <a:lnTo>
                    <a:pt x="212" y="418"/>
                  </a:lnTo>
                  <a:lnTo>
                    <a:pt x="208" y="402"/>
                  </a:lnTo>
                  <a:lnTo>
                    <a:pt x="206" y="386"/>
                  </a:lnTo>
                  <a:lnTo>
                    <a:pt x="204" y="368"/>
                  </a:lnTo>
                  <a:lnTo>
                    <a:pt x="204" y="368"/>
                  </a:lnTo>
                  <a:lnTo>
                    <a:pt x="206" y="352"/>
                  </a:lnTo>
                  <a:lnTo>
                    <a:pt x="208" y="336"/>
                  </a:lnTo>
                  <a:lnTo>
                    <a:pt x="212" y="320"/>
                  </a:lnTo>
                  <a:lnTo>
                    <a:pt x="218" y="306"/>
                  </a:lnTo>
                  <a:lnTo>
                    <a:pt x="224" y="292"/>
                  </a:lnTo>
                  <a:lnTo>
                    <a:pt x="232" y="278"/>
                  </a:lnTo>
                  <a:lnTo>
                    <a:pt x="242" y="264"/>
                  </a:lnTo>
                  <a:lnTo>
                    <a:pt x="252" y="254"/>
                  </a:lnTo>
                  <a:lnTo>
                    <a:pt x="264" y="242"/>
                  </a:lnTo>
                  <a:lnTo>
                    <a:pt x="276" y="234"/>
                  </a:lnTo>
                  <a:lnTo>
                    <a:pt x="290" y="226"/>
                  </a:lnTo>
                  <a:lnTo>
                    <a:pt x="304" y="218"/>
                  </a:lnTo>
                  <a:lnTo>
                    <a:pt x="320" y="212"/>
                  </a:lnTo>
                  <a:lnTo>
                    <a:pt x="334" y="208"/>
                  </a:lnTo>
                  <a:lnTo>
                    <a:pt x="352" y="206"/>
                  </a:lnTo>
                  <a:lnTo>
                    <a:pt x="368" y="206"/>
                  </a:lnTo>
                  <a:lnTo>
                    <a:pt x="368"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385" name="Freeform 53">
              <a:extLst>
                <a:ext uri="{FF2B5EF4-FFF2-40B4-BE49-F238E27FC236}">
                  <a16:creationId xmlns:a16="http://schemas.microsoft.com/office/drawing/2014/main" id="{536D690C-12FC-422F-89E7-56DB1DA11BF9}"/>
                </a:ext>
              </a:extLst>
            </p:cNvPr>
            <p:cNvSpPr>
              <a:spLocks noEditPoints="1"/>
            </p:cNvSpPr>
            <p:nvPr/>
          </p:nvSpPr>
          <p:spPr bwMode="auto">
            <a:xfrm>
              <a:off x="6819900" y="2147888"/>
              <a:ext cx="2451100" cy="3998913"/>
            </a:xfrm>
            <a:custGeom>
              <a:avLst/>
              <a:gdLst>
                <a:gd name="T0" fmla="*/ 1284 w 1544"/>
                <a:gd name="T1" fmla="*/ 160 h 2519"/>
                <a:gd name="T2" fmla="*/ 1266 w 1544"/>
                <a:gd name="T3" fmla="*/ 132 h 2519"/>
                <a:gd name="T4" fmla="*/ 1244 w 1544"/>
                <a:gd name="T5" fmla="*/ 116 h 2519"/>
                <a:gd name="T6" fmla="*/ 1154 w 1544"/>
                <a:gd name="T7" fmla="*/ 66 h 2519"/>
                <a:gd name="T8" fmla="*/ 1048 w 1544"/>
                <a:gd name="T9" fmla="*/ 30 h 2519"/>
                <a:gd name="T10" fmla="*/ 948 w 1544"/>
                <a:gd name="T11" fmla="*/ 10 h 2519"/>
                <a:gd name="T12" fmla="*/ 830 w 1544"/>
                <a:gd name="T13" fmla="*/ 2 h 2519"/>
                <a:gd name="T14" fmla="*/ 712 w 1544"/>
                <a:gd name="T15" fmla="*/ 2 h 2519"/>
                <a:gd name="T16" fmla="*/ 566 w 1544"/>
                <a:gd name="T17" fmla="*/ 16 h 2519"/>
                <a:gd name="T18" fmla="*/ 498 w 1544"/>
                <a:gd name="T19" fmla="*/ 30 h 2519"/>
                <a:gd name="T20" fmla="*/ 392 w 1544"/>
                <a:gd name="T21" fmla="*/ 66 h 2519"/>
                <a:gd name="T22" fmla="*/ 300 w 1544"/>
                <a:gd name="T23" fmla="*/ 116 h 2519"/>
                <a:gd name="T24" fmla="*/ 272 w 1544"/>
                <a:gd name="T25" fmla="*/ 140 h 2519"/>
                <a:gd name="T26" fmla="*/ 258 w 1544"/>
                <a:gd name="T27" fmla="*/ 170 h 2519"/>
                <a:gd name="T28" fmla="*/ 0 w 1544"/>
                <a:gd name="T29" fmla="*/ 1354 h 2519"/>
                <a:gd name="T30" fmla="*/ 22 w 1544"/>
                <a:gd name="T31" fmla="*/ 1402 h 2519"/>
                <a:gd name="T32" fmla="*/ 48 w 1544"/>
                <a:gd name="T33" fmla="*/ 1426 h 2519"/>
                <a:gd name="T34" fmla="*/ 116 w 1544"/>
                <a:gd name="T35" fmla="*/ 1458 h 2519"/>
                <a:gd name="T36" fmla="*/ 180 w 1544"/>
                <a:gd name="T37" fmla="*/ 1468 h 2519"/>
                <a:gd name="T38" fmla="*/ 234 w 1544"/>
                <a:gd name="T39" fmla="*/ 1462 h 2519"/>
                <a:gd name="T40" fmla="*/ 470 w 1544"/>
                <a:gd name="T41" fmla="*/ 2459 h 2519"/>
                <a:gd name="T42" fmla="*/ 486 w 1544"/>
                <a:gd name="T43" fmla="*/ 2493 h 2519"/>
                <a:gd name="T44" fmla="*/ 518 w 1544"/>
                <a:gd name="T45" fmla="*/ 2515 h 2519"/>
                <a:gd name="T46" fmla="*/ 1002 w 1544"/>
                <a:gd name="T47" fmla="*/ 2519 h 2519"/>
                <a:gd name="T48" fmla="*/ 1026 w 1544"/>
                <a:gd name="T49" fmla="*/ 2515 h 2519"/>
                <a:gd name="T50" fmla="*/ 1058 w 1544"/>
                <a:gd name="T51" fmla="*/ 2493 h 2519"/>
                <a:gd name="T52" fmla="*/ 1076 w 1544"/>
                <a:gd name="T53" fmla="*/ 2459 h 2519"/>
                <a:gd name="T54" fmla="*/ 1312 w 1544"/>
                <a:gd name="T55" fmla="*/ 1462 h 2519"/>
                <a:gd name="T56" fmla="*/ 1364 w 1544"/>
                <a:gd name="T57" fmla="*/ 1468 h 2519"/>
                <a:gd name="T58" fmla="*/ 1428 w 1544"/>
                <a:gd name="T59" fmla="*/ 1458 h 2519"/>
                <a:gd name="T60" fmla="*/ 1496 w 1544"/>
                <a:gd name="T61" fmla="*/ 1426 h 2519"/>
                <a:gd name="T62" fmla="*/ 1524 w 1544"/>
                <a:gd name="T63" fmla="*/ 1402 h 2519"/>
                <a:gd name="T64" fmla="*/ 1544 w 1544"/>
                <a:gd name="T65" fmla="*/ 1354 h 2519"/>
                <a:gd name="T66" fmla="*/ 1378 w 1544"/>
                <a:gd name="T67" fmla="*/ 1316 h 2519"/>
                <a:gd name="T68" fmla="*/ 1346 w 1544"/>
                <a:gd name="T69" fmla="*/ 1314 h 2519"/>
                <a:gd name="T70" fmla="*/ 1290 w 1544"/>
                <a:gd name="T71" fmla="*/ 1288 h 2519"/>
                <a:gd name="T72" fmla="*/ 1270 w 1544"/>
                <a:gd name="T73" fmla="*/ 1278 h 2519"/>
                <a:gd name="T74" fmla="*/ 1246 w 1544"/>
                <a:gd name="T75" fmla="*/ 1274 h 2519"/>
                <a:gd name="T76" fmla="*/ 1218 w 1544"/>
                <a:gd name="T77" fmla="*/ 1280 h 2519"/>
                <a:gd name="T78" fmla="*/ 1178 w 1544"/>
                <a:gd name="T79" fmla="*/ 1316 h 2519"/>
                <a:gd name="T80" fmla="*/ 604 w 1544"/>
                <a:gd name="T81" fmla="*/ 2365 h 2519"/>
                <a:gd name="T82" fmla="*/ 366 w 1544"/>
                <a:gd name="T83" fmla="*/ 1316 h 2519"/>
                <a:gd name="T84" fmla="*/ 326 w 1544"/>
                <a:gd name="T85" fmla="*/ 1280 h 2519"/>
                <a:gd name="T86" fmla="*/ 298 w 1544"/>
                <a:gd name="T87" fmla="*/ 1274 h 2519"/>
                <a:gd name="T88" fmla="*/ 276 w 1544"/>
                <a:gd name="T89" fmla="*/ 1278 h 2519"/>
                <a:gd name="T90" fmla="*/ 256 w 1544"/>
                <a:gd name="T91" fmla="*/ 1288 h 2519"/>
                <a:gd name="T92" fmla="*/ 196 w 1544"/>
                <a:gd name="T93" fmla="*/ 1314 h 2519"/>
                <a:gd name="T94" fmla="*/ 400 w 1544"/>
                <a:gd name="T95" fmla="*/ 232 h 2519"/>
                <a:gd name="T96" fmla="*/ 422 w 1544"/>
                <a:gd name="T97" fmla="*/ 218 h 2519"/>
                <a:gd name="T98" fmla="*/ 520 w 1544"/>
                <a:gd name="T99" fmla="*/ 182 h 2519"/>
                <a:gd name="T100" fmla="*/ 690 w 1544"/>
                <a:gd name="T101" fmla="*/ 154 h 2519"/>
                <a:gd name="T102" fmla="*/ 780 w 1544"/>
                <a:gd name="T103" fmla="*/ 152 h 2519"/>
                <a:gd name="T104" fmla="*/ 854 w 1544"/>
                <a:gd name="T105" fmla="*/ 154 h 2519"/>
                <a:gd name="T106" fmla="*/ 1024 w 1544"/>
                <a:gd name="T107" fmla="*/ 182 h 2519"/>
                <a:gd name="T108" fmla="*/ 1122 w 1544"/>
                <a:gd name="T109" fmla="*/ 218 h 2519"/>
                <a:gd name="T110" fmla="*/ 1378 w 1544"/>
                <a:gd name="T111" fmla="*/ 1302 h 2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44" h="2519">
                  <a:moveTo>
                    <a:pt x="1288" y="170"/>
                  </a:moveTo>
                  <a:lnTo>
                    <a:pt x="1288" y="170"/>
                  </a:lnTo>
                  <a:lnTo>
                    <a:pt x="1284" y="160"/>
                  </a:lnTo>
                  <a:lnTo>
                    <a:pt x="1280" y="150"/>
                  </a:lnTo>
                  <a:lnTo>
                    <a:pt x="1274" y="140"/>
                  </a:lnTo>
                  <a:lnTo>
                    <a:pt x="1266" y="132"/>
                  </a:lnTo>
                  <a:lnTo>
                    <a:pt x="1266" y="132"/>
                  </a:lnTo>
                  <a:lnTo>
                    <a:pt x="1258" y="126"/>
                  </a:lnTo>
                  <a:lnTo>
                    <a:pt x="1244" y="116"/>
                  </a:lnTo>
                  <a:lnTo>
                    <a:pt x="1222" y="100"/>
                  </a:lnTo>
                  <a:lnTo>
                    <a:pt x="1192" y="84"/>
                  </a:lnTo>
                  <a:lnTo>
                    <a:pt x="1154" y="66"/>
                  </a:lnTo>
                  <a:lnTo>
                    <a:pt x="1106" y="46"/>
                  </a:lnTo>
                  <a:lnTo>
                    <a:pt x="1078" y="38"/>
                  </a:lnTo>
                  <a:lnTo>
                    <a:pt x="1048" y="30"/>
                  </a:lnTo>
                  <a:lnTo>
                    <a:pt x="1014" y="22"/>
                  </a:lnTo>
                  <a:lnTo>
                    <a:pt x="980" y="16"/>
                  </a:lnTo>
                  <a:lnTo>
                    <a:pt x="948" y="10"/>
                  </a:lnTo>
                  <a:lnTo>
                    <a:pt x="948" y="10"/>
                  </a:lnTo>
                  <a:lnTo>
                    <a:pt x="886" y="6"/>
                  </a:lnTo>
                  <a:lnTo>
                    <a:pt x="830" y="2"/>
                  </a:lnTo>
                  <a:lnTo>
                    <a:pt x="770" y="0"/>
                  </a:lnTo>
                  <a:lnTo>
                    <a:pt x="770" y="0"/>
                  </a:lnTo>
                  <a:lnTo>
                    <a:pt x="712" y="2"/>
                  </a:lnTo>
                  <a:lnTo>
                    <a:pt x="656" y="6"/>
                  </a:lnTo>
                  <a:lnTo>
                    <a:pt x="596" y="10"/>
                  </a:lnTo>
                  <a:lnTo>
                    <a:pt x="566" y="16"/>
                  </a:lnTo>
                  <a:lnTo>
                    <a:pt x="566" y="16"/>
                  </a:lnTo>
                  <a:lnTo>
                    <a:pt x="530" y="22"/>
                  </a:lnTo>
                  <a:lnTo>
                    <a:pt x="498" y="30"/>
                  </a:lnTo>
                  <a:lnTo>
                    <a:pt x="468" y="38"/>
                  </a:lnTo>
                  <a:lnTo>
                    <a:pt x="440" y="46"/>
                  </a:lnTo>
                  <a:lnTo>
                    <a:pt x="392" y="66"/>
                  </a:lnTo>
                  <a:lnTo>
                    <a:pt x="352" y="84"/>
                  </a:lnTo>
                  <a:lnTo>
                    <a:pt x="322" y="100"/>
                  </a:lnTo>
                  <a:lnTo>
                    <a:pt x="300" y="116"/>
                  </a:lnTo>
                  <a:lnTo>
                    <a:pt x="278" y="132"/>
                  </a:lnTo>
                  <a:lnTo>
                    <a:pt x="278" y="132"/>
                  </a:lnTo>
                  <a:lnTo>
                    <a:pt x="272" y="140"/>
                  </a:lnTo>
                  <a:lnTo>
                    <a:pt x="266" y="150"/>
                  </a:lnTo>
                  <a:lnTo>
                    <a:pt x="260" y="160"/>
                  </a:lnTo>
                  <a:lnTo>
                    <a:pt x="258" y="170"/>
                  </a:lnTo>
                  <a:lnTo>
                    <a:pt x="2" y="1334"/>
                  </a:lnTo>
                  <a:lnTo>
                    <a:pt x="2" y="1334"/>
                  </a:lnTo>
                  <a:lnTo>
                    <a:pt x="0" y="1354"/>
                  </a:lnTo>
                  <a:lnTo>
                    <a:pt x="4" y="1370"/>
                  </a:lnTo>
                  <a:lnTo>
                    <a:pt x="10" y="1388"/>
                  </a:lnTo>
                  <a:lnTo>
                    <a:pt x="22" y="1402"/>
                  </a:lnTo>
                  <a:lnTo>
                    <a:pt x="22" y="1402"/>
                  </a:lnTo>
                  <a:lnTo>
                    <a:pt x="36" y="1416"/>
                  </a:lnTo>
                  <a:lnTo>
                    <a:pt x="48" y="1426"/>
                  </a:lnTo>
                  <a:lnTo>
                    <a:pt x="68" y="1438"/>
                  </a:lnTo>
                  <a:lnTo>
                    <a:pt x="90" y="1450"/>
                  </a:lnTo>
                  <a:lnTo>
                    <a:pt x="116" y="1458"/>
                  </a:lnTo>
                  <a:lnTo>
                    <a:pt x="146" y="1466"/>
                  </a:lnTo>
                  <a:lnTo>
                    <a:pt x="162" y="1468"/>
                  </a:lnTo>
                  <a:lnTo>
                    <a:pt x="180" y="1468"/>
                  </a:lnTo>
                  <a:lnTo>
                    <a:pt x="180" y="1468"/>
                  </a:lnTo>
                  <a:lnTo>
                    <a:pt x="206" y="1466"/>
                  </a:lnTo>
                  <a:lnTo>
                    <a:pt x="234" y="1462"/>
                  </a:lnTo>
                  <a:lnTo>
                    <a:pt x="244" y="1460"/>
                  </a:lnTo>
                  <a:lnTo>
                    <a:pt x="470" y="2459"/>
                  </a:lnTo>
                  <a:lnTo>
                    <a:pt x="470" y="2459"/>
                  </a:lnTo>
                  <a:lnTo>
                    <a:pt x="474" y="2471"/>
                  </a:lnTo>
                  <a:lnTo>
                    <a:pt x="480" y="2483"/>
                  </a:lnTo>
                  <a:lnTo>
                    <a:pt x="486" y="2493"/>
                  </a:lnTo>
                  <a:lnTo>
                    <a:pt x="496" y="2501"/>
                  </a:lnTo>
                  <a:lnTo>
                    <a:pt x="506" y="2509"/>
                  </a:lnTo>
                  <a:lnTo>
                    <a:pt x="518" y="2515"/>
                  </a:lnTo>
                  <a:lnTo>
                    <a:pt x="530" y="2517"/>
                  </a:lnTo>
                  <a:lnTo>
                    <a:pt x="544" y="2519"/>
                  </a:lnTo>
                  <a:lnTo>
                    <a:pt x="1002" y="2519"/>
                  </a:lnTo>
                  <a:lnTo>
                    <a:pt x="1002" y="2519"/>
                  </a:lnTo>
                  <a:lnTo>
                    <a:pt x="1014" y="2517"/>
                  </a:lnTo>
                  <a:lnTo>
                    <a:pt x="1026" y="2515"/>
                  </a:lnTo>
                  <a:lnTo>
                    <a:pt x="1038" y="2509"/>
                  </a:lnTo>
                  <a:lnTo>
                    <a:pt x="1048" y="2501"/>
                  </a:lnTo>
                  <a:lnTo>
                    <a:pt x="1058" y="2493"/>
                  </a:lnTo>
                  <a:lnTo>
                    <a:pt x="1066" y="2483"/>
                  </a:lnTo>
                  <a:lnTo>
                    <a:pt x="1072" y="2471"/>
                  </a:lnTo>
                  <a:lnTo>
                    <a:pt x="1076" y="2459"/>
                  </a:lnTo>
                  <a:lnTo>
                    <a:pt x="1300" y="1460"/>
                  </a:lnTo>
                  <a:lnTo>
                    <a:pt x="1312" y="1462"/>
                  </a:lnTo>
                  <a:lnTo>
                    <a:pt x="1312" y="1462"/>
                  </a:lnTo>
                  <a:lnTo>
                    <a:pt x="1338" y="1466"/>
                  </a:lnTo>
                  <a:lnTo>
                    <a:pt x="1364" y="1468"/>
                  </a:lnTo>
                  <a:lnTo>
                    <a:pt x="1364" y="1468"/>
                  </a:lnTo>
                  <a:lnTo>
                    <a:pt x="1382" y="1468"/>
                  </a:lnTo>
                  <a:lnTo>
                    <a:pt x="1398" y="1466"/>
                  </a:lnTo>
                  <a:lnTo>
                    <a:pt x="1428" y="1458"/>
                  </a:lnTo>
                  <a:lnTo>
                    <a:pt x="1456" y="1450"/>
                  </a:lnTo>
                  <a:lnTo>
                    <a:pt x="1478" y="1438"/>
                  </a:lnTo>
                  <a:lnTo>
                    <a:pt x="1496" y="1426"/>
                  </a:lnTo>
                  <a:lnTo>
                    <a:pt x="1510" y="1416"/>
                  </a:lnTo>
                  <a:lnTo>
                    <a:pt x="1524" y="1402"/>
                  </a:lnTo>
                  <a:lnTo>
                    <a:pt x="1524" y="1402"/>
                  </a:lnTo>
                  <a:lnTo>
                    <a:pt x="1534" y="1388"/>
                  </a:lnTo>
                  <a:lnTo>
                    <a:pt x="1542" y="1370"/>
                  </a:lnTo>
                  <a:lnTo>
                    <a:pt x="1544" y="1354"/>
                  </a:lnTo>
                  <a:lnTo>
                    <a:pt x="1542" y="1334"/>
                  </a:lnTo>
                  <a:lnTo>
                    <a:pt x="1288" y="170"/>
                  </a:lnTo>
                  <a:close/>
                  <a:moveTo>
                    <a:pt x="1378" y="1316"/>
                  </a:moveTo>
                  <a:lnTo>
                    <a:pt x="1364" y="1316"/>
                  </a:lnTo>
                  <a:lnTo>
                    <a:pt x="1364" y="1316"/>
                  </a:lnTo>
                  <a:lnTo>
                    <a:pt x="1346" y="1314"/>
                  </a:lnTo>
                  <a:lnTo>
                    <a:pt x="1328" y="1308"/>
                  </a:lnTo>
                  <a:lnTo>
                    <a:pt x="1310" y="1300"/>
                  </a:lnTo>
                  <a:lnTo>
                    <a:pt x="1290" y="1288"/>
                  </a:lnTo>
                  <a:lnTo>
                    <a:pt x="1290" y="1288"/>
                  </a:lnTo>
                  <a:lnTo>
                    <a:pt x="1280" y="1282"/>
                  </a:lnTo>
                  <a:lnTo>
                    <a:pt x="1270" y="1278"/>
                  </a:lnTo>
                  <a:lnTo>
                    <a:pt x="1258" y="1276"/>
                  </a:lnTo>
                  <a:lnTo>
                    <a:pt x="1246" y="1274"/>
                  </a:lnTo>
                  <a:lnTo>
                    <a:pt x="1246" y="1274"/>
                  </a:lnTo>
                  <a:lnTo>
                    <a:pt x="1232" y="1276"/>
                  </a:lnTo>
                  <a:lnTo>
                    <a:pt x="1218" y="1280"/>
                  </a:lnTo>
                  <a:lnTo>
                    <a:pt x="1218" y="1280"/>
                  </a:lnTo>
                  <a:lnTo>
                    <a:pt x="1202" y="1288"/>
                  </a:lnTo>
                  <a:lnTo>
                    <a:pt x="1188" y="1302"/>
                  </a:lnTo>
                  <a:lnTo>
                    <a:pt x="1178" y="1316"/>
                  </a:lnTo>
                  <a:lnTo>
                    <a:pt x="1172" y="1334"/>
                  </a:lnTo>
                  <a:lnTo>
                    <a:pt x="940" y="2365"/>
                  </a:lnTo>
                  <a:lnTo>
                    <a:pt x="604" y="2365"/>
                  </a:lnTo>
                  <a:lnTo>
                    <a:pt x="372" y="1334"/>
                  </a:lnTo>
                  <a:lnTo>
                    <a:pt x="372" y="1334"/>
                  </a:lnTo>
                  <a:lnTo>
                    <a:pt x="366" y="1316"/>
                  </a:lnTo>
                  <a:lnTo>
                    <a:pt x="356" y="1302"/>
                  </a:lnTo>
                  <a:lnTo>
                    <a:pt x="342" y="1288"/>
                  </a:lnTo>
                  <a:lnTo>
                    <a:pt x="326" y="1280"/>
                  </a:lnTo>
                  <a:lnTo>
                    <a:pt x="326" y="1280"/>
                  </a:lnTo>
                  <a:lnTo>
                    <a:pt x="312" y="1276"/>
                  </a:lnTo>
                  <a:lnTo>
                    <a:pt x="298" y="1274"/>
                  </a:lnTo>
                  <a:lnTo>
                    <a:pt x="298" y="1274"/>
                  </a:lnTo>
                  <a:lnTo>
                    <a:pt x="286" y="1276"/>
                  </a:lnTo>
                  <a:lnTo>
                    <a:pt x="276" y="1278"/>
                  </a:lnTo>
                  <a:lnTo>
                    <a:pt x="264" y="1282"/>
                  </a:lnTo>
                  <a:lnTo>
                    <a:pt x="256" y="1288"/>
                  </a:lnTo>
                  <a:lnTo>
                    <a:pt x="256" y="1288"/>
                  </a:lnTo>
                  <a:lnTo>
                    <a:pt x="236" y="1300"/>
                  </a:lnTo>
                  <a:lnTo>
                    <a:pt x="216" y="1308"/>
                  </a:lnTo>
                  <a:lnTo>
                    <a:pt x="196" y="1314"/>
                  </a:lnTo>
                  <a:lnTo>
                    <a:pt x="178" y="1316"/>
                  </a:lnTo>
                  <a:lnTo>
                    <a:pt x="164" y="1316"/>
                  </a:lnTo>
                  <a:lnTo>
                    <a:pt x="400" y="232"/>
                  </a:lnTo>
                  <a:lnTo>
                    <a:pt x="404" y="228"/>
                  </a:lnTo>
                  <a:lnTo>
                    <a:pt x="404" y="228"/>
                  </a:lnTo>
                  <a:lnTo>
                    <a:pt x="422" y="218"/>
                  </a:lnTo>
                  <a:lnTo>
                    <a:pt x="448" y="208"/>
                  </a:lnTo>
                  <a:lnTo>
                    <a:pt x="480" y="194"/>
                  </a:lnTo>
                  <a:lnTo>
                    <a:pt x="520" y="182"/>
                  </a:lnTo>
                  <a:lnTo>
                    <a:pt x="568" y="170"/>
                  </a:lnTo>
                  <a:lnTo>
                    <a:pt x="626" y="162"/>
                  </a:lnTo>
                  <a:lnTo>
                    <a:pt x="690" y="154"/>
                  </a:lnTo>
                  <a:lnTo>
                    <a:pt x="726" y="154"/>
                  </a:lnTo>
                  <a:lnTo>
                    <a:pt x="766" y="152"/>
                  </a:lnTo>
                  <a:lnTo>
                    <a:pt x="780" y="152"/>
                  </a:lnTo>
                  <a:lnTo>
                    <a:pt x="780" y="152"/>
                  </a:lnTo>
                  <a:lnTo>
                    <a:pt x="818" y="154"/>
                  </a:lnTo>
                  <a:lnTo>
                    <a:pt x="854" y="154"/>
                  </a:lnTo>
                  <a:lnTo>
                    <a:pt x="920" y="162"/>
                  </a:lnTo>
                  <a:lnTo>
                    <a:pt x="976" y="170"/>
                  </a:lnTo>
                  <a:lnTo>
                    <a:pt x="1024" y="182"/>
                  </a:lnTo>
                  <a:lnTo>
                    <a:pt x="1064" y="194"/>
                  </a:lnTo>
                  <a:lnTo>
                    <a:pt x="1098" y="206"/>
                  </a:lnTo>
                  <a:lnTo>
                    <a:pt x="1122" y="218"/>
                  </a:lnTo>
                  <a:lnTo>
                    <a:pt x="1140" y="228"/>
                  </a:lnTo>
                  <a:lnTo>
                    <a:pt x="1144" y="230"/>
                  </a:lnTo>
                  <a:lnTo>
                    <a:pt x="1378" y="1302"/>
                  </a:lnTo>
                  <a:lnTo>
                    <a:pt x="1378" y="13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386" name="Freeform 54">
              <a:extLst>
                <a:ext uri="{FF2B5EF4-FFF2-40B4-BE49-F238E27FC236}">
                  <a16:creationId xmlns:a16="http://schemas.microsoft.com/office/drawing/2014/main" id="{5107D558-0AF7-4ACE-BBFC-01074C92F862}"/>
                </a:ext>
              </a:extLst>
            </p:cNvPr>
            <p:cNvSpPr>
              <a:spLocks noEditPoints="1"/>
            </p:cNvSpPr>
            <p:nvPr/>
          </p:nvSpPr>
          <p:spPr bwMode="auto">
            <a:xfrm>
              <a:off x="7432675" y="698500"/>
              <a:ext cx="1228725" cy="1228725"/>
            </a:xfrm>
            <a:custGeom>
              <a:avLst/>
              <a:gdLst>
                <a:gd name="T0" fmla="*/ 426 w 774"/>
                <a:gd name="T1" fmla="*/ 772 h 774"/>
                <a:gd name="T2" fmla="*/ 536 w 774"/>
                <a:gd name="T3" fmla="*/ 742 h 774"/>
                <a:gd name="T4" fmla="*/ 632 w 774"/>
                <a:gd name="T5" fmla="*/ 686 h 774"/>
                <a:gd name="T6" fmla="*/ 706 w 774"/>
                <a:gd name="T7" fmla="*/ 602 h 774"/>
                <a:gd name="T8" fmla="*/ 756 w 774"/>
                <a:gd name="T9" fmla="*/ 502 h 774"/>
                <a:gd name="T10" fmla="*/ 774 w 774"/>
                <a:gd name="T11" fmla="*/ 386 h 774"/>
                <a:gd name="T12" fmla="*/ 766 w 774"/>
                <a:gd name="T13" fmla="*/ 310 h 774"/>
                <a:gd name="T14" fmla="*/ 726 w 774"/>
                <a:gd name="T15" fmla="*/ 202 h 774"/>
                <a:gd name="T16" fmla="*/ 660 w 774"/>
                <a:gd name="T17" fmla="*/ 114 h 774"/>
                <a:gd name="T18" fmla="*/ 570 w 774"/>
                <a:gd name="T19" fmla="*/ 46 h 774"/>
                <a:gd name="T20" fmla="*/ 464 w 774"/>
                <a:gd name="T21" fmla="*/ 8 h 774"/>
                <a:gd name="T22" fmla="*/ 386 w 774"/>
                <a:gd name="T23" fmla="*/ 0 h 774"/>
                <a:gd name="T24" fmla="*/ 272 w 774"/>
                <a:gd name="T25" fmla="*/ 18 h 774"/>
                <a:gd name="T26" fmla="*/ 170 w 774"/>
                <a:gd name="T27" fmla="*/ 66 h 774"/>
                <a:gd name="T28" fmla="*/ 88 w 774"/>
                <a:gd name="T29" fmla="*/ 142 h 774"/>
                <a:gd name="T30" fmla="*/ 30 w 774"/>
                <a:gd name="T31" fmla="*/ 236 h 774"/>
                <a:gd name="T32" fmla="*/ 2 w 774"/>
                <a:gd name="T33" fmla="*/ 348 h 774"/>
                <a:gd name="T34" fmla="*/ 2 w 774"/>
                <a:gd name="T35" fmla="*/ 426 h 774"/>
                <a:gd name="T36" fmla="*/ 30 w 774"/>
                <a:gd name="T37" fmla="*/ 538 h 774"/>
                <a:gd name="T38" fmla="*/ 88 w 774"/>
                <a:gd name="T39" fmla="*/ 632 h 774"/>
                <a:gd name="T40" fmla="*/ 170 w 774"/>
                <a:gd name="T41" fmla="*/ 708 h 774"/>
                <a:gd name="T42" fmla="*/ 272 w 774"/>
                <a:gd name="T43" fmla="*/ 756 h 774"/>
                <a:gd name="T44" fmla="*/ 386 w 774"/>
                <a:gd name="T45" fmla="*/ 774 h 774"/>
                <a:gd name="T46" fmla="*/ 386 w 774"/>
                <a:gd name="T47" fmla="*/ 204 h 774"/>
                <a:gd name="T48" fmla="*/ 440 w 774"/>
                <a:gd name="T49" fmla="*/ 212 h 774"/>
                <a:gd name="T50" fmla="*/ 488 w 774"/>
                <a:gd name="T51" fmla="*/ 236 h 774"/>
                <a:gd name="T52" fmla="*/ 528 w 774"/>
                <a:gd name="T53" fmla="*/ 270 h 774"/>
                <a:gd name="T54" fmla="*/ 554 w 774"/>
                <a:gd name="T55" fmla="*/ 316 h 774"/>
                <a:gd name="T56" fmla="*/ 568 w 774"/>
                <a:gd name="T57" fmla="*/ 368 h 774"/>
                <a:gd name="T58" fmla="*/ 568 w 774"/>
                <a:gd name="T59" fmla="*/ 406 h 774"/>
                <a:gd name="T60" fmla="*/ 554 w 774"/>
                <a:gd name="T61" fmla="*/ 458 h 774"/>
                <a:gd name="T62" fmla="*/ 528 w 774"/>
                <a:gd name="T63" fmla="*/ 502 h 774"/>
                <a:gd name="T64" fmla="*/ 488 w 774"/>
                <a:gd name="T65" fmla="*/ 538 h 774"/>
                <a:gd name="T66" fmla="*/ 440 w 774"/>
                <a:gd name="T67" fmla="*/ 560 h 774"/>
                <a:gd name="T68" fmla="*/ 386 w 774"/>
                <a:gd name="T69" fmla="*/ 570 h 774"/>
                <a:gd name="T70" fmla="*/ 350 w 774"/>
                <a:gd name="T71" fmla="*/ 566 h 774"/>
                <a:gd name="T72" fmla="*/ 300 w 774"/>
                <a:gd name="T73" fmla="*/ 546 h 774"/>
                <a:gd name="T74" fmla="*/ 258 w 774"/>
                <a:gd name="T75" fmla="*/ 516 h 774"/>
                <a:gd name="T76" fmla="*/ 226 w 774"/>
                <a:gd name="T77" fmla="*/ 474 h 774"/>
                <a:gd name="T78" fmla="*/ 208 w 774"/>
                <a:gd name="T79" fmla="*/ 424 h 774"/>
                <a:gd name="T80" fmla="*/ 204 w 774"/>
                <a:gd name="T81" fmla="*/ 386 h 774"/>
                <a:gd name="T82" fmla="*/ 212 w 774"/>
                <a:gd name="T83" fmla="*/ 332 h 774"/>
                <a:gd name="T84" fmla="*/ 236 w 774"/>
                <a:gd name="T85" fmla="*/ 284 h 774"/>
                <a:gd name="T86" fmla="*/ 270 w 774"/>
                <a:gd name="T87" fmla="*/ 246 h 774"/>
                <a:gd name="T88" fmla="*/ 316 w 774"/>
                <a:gd name="T89" fmla="*/ 218 h 774"/>
                <a:gd name="T90" fmla="*/ 368 w 774"/>
                <a:gd name="T91" fmla="*/ 206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74" h="774">
                  <a:moveTo>
                    <a:pt x="386" y="774"/>
                  </a:moveTo>
                  <a:lnTo>
                    <a:pt x="386" y="774"/>
                  </a:lnTo>
                  <a:lnTo>
                    <a:pt x="426" y="772"/>
                  </a:lnTo>
                  <a:lnTo>
                    <a:pt x="464" y="766"/>
                  </a:lnTo>
                  <a:lnTo>
                    <a:pt x="502" y="756"/>
                  </a:lnTo>
                  <a:lnTo>
                    <a:pt x="536" y="742"/>
                  </a:lnTo>
                  <a:lnTo>
                    <a:pt x="570" y="726"/>
                  </a:lnTo>
                  <a:lnTo>
                    <a:pt x="602" y="708"/>
                  </a:lnTo>
                  <a:lnTo>
                    <a:pt x="632" y="686"/>
                  </a:lnTo>
                  <a:lnTo>
                    <a:pt x="660" y="660"/>
                  </a:lnTo>
                  <a:lnTo>
                    <a:pt x="684" y="632"/>
                  </a:lnTo>
                  <a:lnTo>
                    <a:pt x="706" y="602"/>
                  </a:lnTo>
                  <a:lnTo>
                    <a:pt x="726" y="570"/>
                  </a:lnTo>
                  <a:lnTo>
                    <a:pt x="742" y="538"/>
                  </a:lnTo>
                  <a:lnTo>
                    <a:pt x="756" y="502"/>
                  </a:lnTo>
                  <a:lnTo>
                    <a:pt x="766" y="464"/>
                  </a:lnTo>
                  <a:lnTo>
                    <a:pt x="772" y="426"/>
                  </a:lnTo>
                  <a:lnTo>
                    <a:pt x="774" y="386"/>
                  </a:lnTo>
                  <a:lnTo>
                    <a:pt x="774" y="386"/>
                  </a:lnTo>
                  <a:lnTo>
                    <a:pt x="772" y="348"/>
                  </a:lnTo>
                  <a:lnTo>
                    <a:pt x="766" y="310"/>
                  </a:lnTo>
                  <a:lnTo>
                    <a:pt x="756" y="272"/>
                  </a:lnTo>
                  <a:lnTo>
                    <a:pt x="742" y="236"/>
                  </a:lnTo>
                  <a:lnTo>
                    <a:pt x="726" y="202"/>
                  </a:lnTo>
                  <a:lnTo>
                    <a:pt x="706" y="170"/>
                  </a:lnTo>
                  <a:lnTo>
                    <a:pt x="684" y="142"/>
                  </a:lnTo>
                  <a:lnTo>
                    <a:pt x="660" y="114"/>
                  </a:lnTo>
                  <a:lnTo>
                    <a:pt x="632" y="88"/>
                  </a:lnTo>
                  <a:lnTo>
                    <a:pt x="602" y="66"/>
                  </a:lnTo>
                  <a:lnTo>
                    <a:pt x="570" y="46"/>
                  </a:lnTo>
                  <a:lnTo>
                    <a:pt x="536" y="30"/>
                  </a:lnTo>
                  <a:lnTo>
                    <a:pt x="502" y="18"/>
                  </a:lnTo>
                  <a:lnTo>
                    <a:pt x="464" y="8"/>
                  </a:lnTo>
                  <a:lnTo>
                    <a:pt x="426" y="2"/>
                  </a:lnTo>
                  <a:lnTo>
                    <a:pt x="386" y="0"/>
                  </a:lnTo>
                  <a:lnTo>
                    <a:pt x="386" y="0"/>
                  </a:lnTo>
                  <a:lnTo>
                    <a:pt x="346" y="2"/>
                  </a:lnTo>
                  <a:lnTo>
                    <a:pt x="308" y="8"/>
                  </a:lnTo>
                  <a:lnTo>
                    <a:pt x="272" y="18"/>
                  </a:lnTo>
                  <a:lnTo>
                    <a:pt x="236" y="30"/>
                  </a:lnTo>
                  <a:lnTo>
                    <a:pt x="202" y="46"/>
                  </a:lnTo>
                  <a:lnTo>
                    <a:pt x="170" y="66"/>
                  </a:lnTo>
                  <a:lnTo>
                    <a:pt x="140" y="88"/>
                  </a:lnTo>
                  <a:lnTo>
                    <a:pt x="114" y="114"/>
                  </a:lnTo>
                  <a:lnTo>
                    <a:pt x="88" y="142"/>
                  </a:lnTo>
                  <a:lnTo>
                    <a:pt x="66" y="170"/>
                  </a:lnTo>
                  <a:lnTo>
                    <a:pt x="46" y="202"/>
                  </a:lnTo>
                  <a:lnTo>
                    <a:pt x="30" y="236"/>
                  </a:lnTo>
                  <a:lnTo>
                    <a:pt x="18" y="272"/>
                  </a:lnTo>
                  <a:lnTo>
                    <a:pt x="8" y="310"/>
                  </a:lnTo>
                  <a:lnTo>
                    <a:pt x="2" y="348"/>
                  </a:lnTo>
                  <a:lnTo>
                    <a:pt x="0" y="386"/>
                  </a:lnTo>
                  <a:lnTo>
                    <a:pt x="0" y="386"/>
                  </a:lnTo>
                  <a:lnTo>
                    <a:pt x="2" y="426"/>
                  </a:lnTo>
                  <a:lnTo>
                    <a:pt x="8" y="464"/>
                  </a:lnTo>
                  <a:lnTo>
                    <a:pt x="18" y="502"/>
                  </a:lnTo>
                  <a:lnTo>
                    <a:pt x="30" y="538"/>
                  </a:lnTo>
                  <a:lnTo>
                    <a:pt x="46" y="570"/>
                  </a:lnTo>
                  <a:lnTo>
                    <a:pt x="66" y="602"/>
                  </a:lnTo>
                  <a:lnTo>
                    <a:pt x="88" y="632"/>
                  </a:lnTo>
                  <a:lnTo>
                    <a:pt x="114" y="660"/>
                  </a:lnTo>
                  <a:lnTo>
                    <a:pt x="140" y="686"/>
                  </a:lnTo>
                  <a:lnTo>
                    <a:pt x="170" y="708"/>
                  </a:lnTo>
                  <a:lnTo>
                    <a:pt x="202" y="726"/>
                  </a:lnTo>
                  <a:lnTo>
                    <a:pt x="236" y="742"/>
                  </a:lnTo>
                  <a:lnTo>
                    <a:pt x="272" y="756"/>
                  </a:lnTo>
                  <a:lnTo>
                    <a:pt x="308" y="766"/>
                  </a:lnTo>
                  <a:lnTo>
                    <a:pt x="346" y="772"/>
                  </a:lnTo>
                  <a:lnTo>
                    <a:pt x="386" y="774"/>
                  </a:lnTo>
                  <a:lnTo>
                    <a:pt x="386" y="774"/>
                  </a:lnTo>
                  <a:close/>
                  <a:moveTo>
                    <a:pt x="386" y="204"/>
                  </a:moveTo>
                  <a:lnTo>
                    <a:pt x="386" y="204"/>
                  </a:lnTo>
                  <a:lnTo>
                    <a:pt x="404" y="206"/>
                  </a:lnTo>
                  <a:lnTo>
                    <a:pt x="424" y="208"/>
                  </a:lnTo>
                  <a:lnTo>
                    <a:pt x="440" y="212"/>
                  </a:lnTo>
                  <a:lnTo>
                    <a:pt x="458" y="218"/>
                  </a:lnTo>
                  <a:lnTo>
                    <a:pt x="474" y="226"/>
                  </a:lnTo>
                  <a:lnTo>
                    <a:pt x="488" y="236"/>
                  </a:lnTo>
                  <a:lnTo>
                    <a:pt x="502" y="246"/>
                  </a:lnTo>
                  <a:lnTo>
                    <a:pt x="516" y="258"/>
                  </a:lnTo>
                  <a:lnTo>
                    <a:pt x="528" y="270"/>
                  </a:lnTo>
                  <a:lnTo>
                    <a:pt x="538" y="284"/>
                  </a:lnTo>
                  <a:lnTo>
                    <a:pt x="546" y="300"/>
                  </a:lnTo>
                  <a:lnTo>
                    <a:pt x="554" y="316"/>
                  </a:lnTo>
                  <a:lnTo>
                    <a:pt x="560" y="332"/>
                  </a:lnTo>
                  <a:lnTo>
                    <a:pt x="564" y="350"/>
                  </a:lnTo>
                  <a:lnTo>
                    <a:pt x="568" y="368"/>
                  </a:lnTo>
                  <a:lnTo>
                    <a:pt x="568" y="386"/>
                  </a:lnTo>
                  <a:lnTo>
                    <a:pt x="568" y="386"/>
                  </a:lnTo>
                  <a:lnTo>
                    <a:pt x="568" y="406"/>
                  </a:lnTo>
                  <a:lnTo>
                    <a:pt x="564" y="424"/>
                  </a:lnTo>
                  <a:lnTo>
                    <a:pt x="560" y="440"/>
                  </a:lnTo>
                  <a:lnTo>
                    <a:pt x="554" y="458"/>
                  </a:lnTo>
                  <a:lnTo>
                    <a:pt x="546" y="474"/>
                  </a:lnTo>
                  <a:lnTo>
                    <a:pt x="538" y="488"/>
                  </a:lnTo>
                  <a:lnTo>
                    <a:pt x="528" y="502"/>
                  </a:lnTo>
                  <a:lnTo>
                    <a:pt x="516" y="516"/>
                  </a:lnTo>
                  <a:lnTo>
                    <a:pt x="502" y="528"/>
                  </a:lnTo>
                  <a:lnTo>
                    <a:pt x="488" y="538"/>
                  </a:lnTo>
                  <a:lnTo>
                    <a:pt x="474" y="546"/>
                  </a:lnTo>
                  <a:lnTo>
                    <a:pt x="458" y="554"/>
                  </a:lnTo>
                  <a:lnTo>
                    <a:pt x="440" y="560"/>
                  </a:lnTo>
                  <a:lnTo>
                    <a:pt x="424" y="566"/>
                  </a:lnTo>
                  <a:lnTo>
                    <a:pt x="404" y="568"/>
                  </a:lnTo>
                  <a:lnTo>
                    <a:pt x="386" y="570"/>
                  </a:lnTo>
                  <a:lnTo>
                    <a:pt x="386" y="570"/>
                  </a:lnTo>
                  <a:lnTo>
                    <a:pt x="368" y="568"/>
                  </a:lnTo>
                  <a:lnTo>
                    <a:pt x="350" y="566"/>
                  </a:lnTo>
                  <a:lnTo>
                    <a:pt x="332" y="560"/>
                  </a:lnTo>
                  <a:lnTo>
                    <a:pt x="316" y="554"/>
                  </a:lnTo>
                  <a:lnTo>
                    <a:pt x="300" y="546"/>
                  </a:lnTo>
                  <a:lnTo>
                    <a:pt x="284" y="538"/>
                  </a:lnTo>
                  <a:lnTo>
                    <a:pt x="270" y="528"/>
                  </a:lnTo>
                  <a:lnTo>
                    <a:pt x="258" y="516"/>
                  </a:lnTo>
                  <a:lnTo>
                    <a:pt x="246" y="502"/>
                  </a:lnTo>
                  <a:lnTo>
                    <a:pt x="236" y="488"/>
                  </a:lnTo>
                  <a:lnTo>
                    <a:pt x="226" y="474"/>
                  </a:lnTo>
                  <a:lnTo>
                    <a:pt x="218" y="458"/>
                  </a:lnTo>
                  <a:lnTo>
                    <a:pt x="212" y="440"/>
                  </a:lnTo>
                  <a:lnTo>
                    <a:pt x="208" y="424"/>
                  </a:lnTo>
                  <a:lnTo>
                    <a:pt x="206" y="406"/>
                  </a:lnTo>
                  <a:lnTo>
                    <a:pt x="204" y="386"/>
                  </a:lnTo>
                  <a:lnTo>
                    <a:pt x="204" y="386"/>
                  </a:lnTo>
                  <a:lnTo>
                    <a:pt x="206" y="368"/>
                  </a:lnTo>
                  <a:lnTo>
                    <a:pt x="208" y="350"/>
                  </a:lnTo>
                  <a:lnTo>
                    <a:pt x="212" y="332"/>
                  </a:lnTo>
                  <a:lnTo>
                    <a:pt x="218" y="316"/>
                  </a:lnTo>
                  <a:lnTo>
                    <a:pt x="226" y="300"/>
                  </a:lnTo>
                  <a:lnTo>
                    <a:pt x="236" y="284"/>
                  </a:lnTo>
                  <a:lnTo>
                    <a:pt x="246" y="270"/>
                  </a:lnTo>
                  <a:lnTo>
                    <a:pt x="258" y="258"/>
                  </a:lnTo>
                  <a:lnTo>
                    <a:pt x="270" y="246"/>
                  </a:lnTo>
                  <a:lnTo>
                    <a:pt x="284" y="236"/>
                  </a:lnTo>
                  <a:lnTo>
                    <a:pt x="300" y="226"/>
                  </a:lnTo>
                  <a:lnTo>
                    <a:pt x="316" y="218"/>
                  </a:lnTo>
                  <a:lnTo>
                    <a:pt x="332" y="212"/>
                  </a:lnTo>
                  <a:lnTo>
                    <a:pt x="350" y="208"/>
                  </a:lnTo>
                  <a:lnTo>
                    <a:pt x="368" y="206"/>
                  </a:lnTo>
                  <a:lnTo>
                    <a:pt x="386" y="204"/>
                  </a:lnTo>
                  <a:lnTo>
                    <a:pt x="386" y="2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grpSp>
      <p:grpSp>
        <p:nvGrpSpPr>
          <p:cNvPr id="387" name="Group 386">
            <a:extLst>
              <a:ext uri="{FF2B5EF4-FFF2-40B4-BE49-F238E27FC236}">
                <a16:creationId xmlns:a16="http://schemas.microsoft.com/office/drawing/2014/main" id="{1A3D7E89-78E1-4469-A612-C385761E74F2}"/>
              </a:ext>
            </a:extLst>
          </p:cNvPr>
          <p:cNvGrpSpPr>
            <a:grpSpLocks noChangeAspect="1"/>
          </p:cNvGrpSpPr>
          <p:nvPr/>
        </p:nvGrpSpPr>
        <p:grpSpPr>
          <a:xfrm>
            <a:off x="2778094" y="3762369"/>
            <a:ext cx="360000" cy="360000"/>
            <a:chOff x="2921000" y="254000"/>
            <a:chExt cx="6350000" cy="6350000"/>
          </a:xfrm>
          <a:solidFill>
            <a:srgbClr val="4655A5"/>
          </a:solidFill>
        </p:grpSpPr>
        <p:sp>
          <p:nvSpPr>
            <p:cNvPr id="388" name="Freeform 67">
              <a:extLst>
                <a:ext uri="{FF2B5EF4-FFF2-40B4-BE49-F238E27FC236}">
                  <a16:creationId xmlns:a16="http://schemas.microsoft.com/office/drawing/2014/main" id="{7154FCF7-39FF-4FEF-BACA-EA1D5D172F35}"/>
                </a:ext>
              </a:extLst>
            </p:cNvPr>
            <p:cNvSpPr>
              <a:spLocks/>
            </p:cNvSpPr>
            <p:nvPr/>
          </p:nvSpPr>
          <p:spPr bwMode="auto">
            <a:xfrm>
              <a:off x="7734300" y="1133475"/>
              <a:ext cx="657225" cy="657225"/>
            </a:xfrm>
            <a:custGeom>
              <a:avLst/>
              <a:gdLst>
                <a:gd name="T0" fmla="*/ 230 w 414"/>
                <a:gd name="T1" fmla="*/ 32 h 414"/>
                <a:gd name="T2" fmla="*/ 0 w 414"/>
                <a:gd name="T3" fmla="*/ 262 h 414"/>
                <a:gd name="T4" fmla="*/ 0 w 414"/>
                <a:gd name="T5" fmla="*/ 262 h 414"/>
                <a:gd name="T6" fmla="*/ 40 w 414"/>
                <a:gd name="T7" fmla="*/ 298 h 414"/>
                <a:gd name="T8" fmla="*/ 78 w 414"/>
                <a:gd name="T9" fmla="*/ 336 h 414"/>
                <a:gd name="T10" fmla="*/ 116 w 414"/>
                <a:gd name="T11" fmla="*/ 374 h 414"/>
                <a:gd name="T12" fmla="*/ 152 w 414"/>
                <a:gd name="T13" fmla="*/ 414 h 414"/>
                <a:gd name="T14" fmla="*/ 382 w 414"/>
                <a:gd name="T15" fmla="*/ 184 h 414"/>
                <a:gd name="T16" fmla="*/ 382 w 414"/>
                <a:gd name="T17" fmla="*/ 184 h 414"/>
                <a:gd name="T18" fmla="*/ 396 w 414"/>
                <a:gd name="T19" fmla="*/ 166 h 414"/>
                <a:gd name="T20" fmla="*/ 406 w 414"/>
                <a:gd name="T21" fmla="*/ 148 h 414"/>
                <a:gd name="T22" fmla="*/ 412 w 414"/>
                <a:gd name="T23" fmla="*/ 128 h 414"/>
                <a:gd name="T24" fmla="*/ 414 w 414"/>
                <a:gd name="T25" fmla="*/ 108 h 414"/>
                <a:gd name="T26" fmla="*/ 412 w 414"/>
                <a:gd name="T27" fmla="*/ 88 h 414"/>
                <a:gd name="T28" fmla="*/ 406 w 414"/>
                <a:gd name="T29" fmla="*/ 68 h 414"/>
                <a:gd name="T30" fmla="*/ 396 w 414"/>
                <a:gd name="T31" fmla="*/ 48 h 414"/>
                <a:gd name="T32" fmla="*/ 382 w 414"/>
                <a:gd name="T33" fmla="*/ 32 h 414"/>
                <a:gd name="T34" fmla="*/ 382 w 414"/>
                <a:gd name="T35" fmla="*/ 32 h 414"/>
                <a:gd name="T36" fmla="*/ 366 w 414"/>
                <a:gd name="T37" fmla="*/ 18 h 414"/>
                <a:gd name="T38" fmla="*/ 346 w 414"/>
                <a:gd name="T39" fmla="*/ 8 h 414"/>
                <a:gd name="T40" fmla="*/ 326 w 414"/>
                <a:gd name="T41" fmla="*/ 2 h 414"/>
                <a:gd name="T42" fmla="*/ 306 w 414"/>
                <a:gd name="T43" fmla="*/ 0 h 414"/>
                <a:gd name="T44" fmla="*/ 286 w 414"/>
                <a:gd name="T45" fmla="*/ 2 h 414"/>
                <a:gd name="T46" fmla="*/ 266 w 414"/>
                <a:gd name="T47" fmla="*/ 8 h 414"/>
                <a:gd name="T48" fmla="*/ 248 w 414"/>
                <a:gd name="T49" fmla="*/ 18 h 414"/>
                <a:gd name="T50" fmla="*/ 230 w 414"/>
                <a:gd name="T51" fmla="*/ 32 h 414"/>
                <a:gd name="T52" fmla="*/ 230 w 414"/>
                <a:gd name="T53" fmla="*/ 32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14" h="414">
                  <a:moveTo>
                    <a:pt x="230" y="32"/>
                  </a:moveTo>
                  <a:lnTo>
                    <a:pt x="0" y="262"/>
                  </a:lnTo>
                  <a:lnTo>
                    <a:pt x="0" y="262"/>
                  </a:lnTo>
                  <a:lnTo>
                    <a:pt x="40" y="298"/>
                  </a:lnTo>
                  <a:lnTo>
                    <a:pt x="78" y="336"/>
                  </a:lnTo>
                  <a:lnTo>
                    <a:pt x="116" y="374"/>
                  </a:lnTo>
                  <a:lnTo>
                    <a:pt x="152" y="414"/>
                  </a:lnTo>
                  <a:lnTo>
                    <a:pt x="382" y="184"/>
                  </a:lnTo>
                  <a:lnTo>
                    <a:pt x="382" y="184"/>
                  </a:lnTo>
                  <a:lnTo>
                    <a:pt x="396" y="166"/>
                  </a:lnTo>
                  <a:lnTo>
                    <a:pt x="406" y="148"/>
                  </a:lnTo>
                  <a:lnTo>
                    <a:pt x="412" y="128"/>
                  </a:lnTo>
                  <a:lnTo>
                    <a:pt x="414" y="108"/>
                  </a:lnTo>
                  <a:lnTo>
                    <a:pt x="412" y="88"/>
                  </a:lnTo>
                  <a:lnTo>
                    <a:pt x="406" y="68"/>
                  </a:lnTo>
                  <a:lnTo>
                    <a:pt x="396" y="48"/>
                  </a:lnTo>
                  <a:lnTo>
                    <a:pt x="382" y="32"/>
                  </a:lnTo>
                  <a:lnTo>
                    <a:pt x="382" y="32"/>
                  </a:lnTo>
                  <a:lnTo>
                    <a:pt x="366" y="18"/>
                  </a:lnTo>
                  <a:lnTo>
                    <a:pt x="346" y="8"/>
                  </a:lnTo>
                  <a:lnTo>
                    <a:pt x="326" y="2"/>
                  </a:lnTo>
                  <a:lnTo>
                    <a:pt x="306" y="0"/>
                  </a:lnTo>
                  <a:lnTo>
                    <a:pt x="286" y="2"/>
                  </a:lnTo>
                  <a:lnTo>
                    <a:pt x="266" y="8"/>
                  </a:lnTo>
                  <a:lnTo>
                    <a:pt x="248" y="18"/>
                  </a:lnTo>
                  <a:lnTo>
                    <a:pt x="230" y="32"/>
                  </a:lnTo>
                  <a:lnTo>
                    <a:pt x="230"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389" name="Freeform 68">
              <a:extLst>
                <a:ext uri="{FF2B5EF4-FFF2-40B4-BE49-F238E27FC236}">
                  <a16:creationId xmlns:a16="http://schemas.microsoft.com/office/drawing/2014/main" id="{6C750C2A-6570-4811-858A-B13326333785}"/>
                </a:ext>
              </a:extLst>
            </p:cNvPr>
            <p:cNvSpPr>
              <a:spLocks/>
            </p:cNvSpPr>
            <p:nvPr/>
          </p:nvSpPr>
          <p:spPr bwMode="auto">
            <a:xfrm>
              <a:off x="3800475" y="5067300"/>
              <a:ext cx="657225" cy="657225"/>
            </a:xfrm>
            <a:custGeom>
              <a:avLst/>
              <a:gdLst>
                <a:gd name="T0" fmla="*/ 32 w 414"/>
                <a:gd name="T1" fmla="*/ 230 h 414"/>
                <a:gd name="T2" fmla="*/ 32 w 414"/>
                <a:gd name="T3" fmla="*/ 230 h 414"/>
                <a:gd name="T4" fmla="*/ 18 w 414"/>
                <a:gd name="T5" fmla="*/ 248 h 414"/>
                <a:gd name="T6" fmla="*/ 8 w 414"/>
                <a:gd name="T7" fmla="*/ 266 h 414"/>
                <a:gd name="T8" fmla="*/ 2 w 414"/>
                <a:gd name="T9" fmla="*/ 286 h 414"/>
                <a:gd name="T10" fmla="*/ 0 w 414"/>
                <a:gd name="T11" fmla="*/ 306 h 414"/>
                <a:gd name="T12" fmla="*/ 2 w 414"/>
                <a:gd name="T13" fmla="*/ 328 h 414"/>
                <a:gd name="T14" fmla="*/ 8 w 414"/>
                <a:gd name="T15" fmla="*/ 346 h 414"/>
                <a:gd name="T16" fmla="*/ 18 w 414"/>
                <a:gd name="T17" fmla="*/ 366 h 414"/>
                <a:gd name="T18" fmla="*/ 32 w 414"/>
                <a:gd name="T19" fmla="*/ 382 h 414"/>
                <a:gd name="T20" fmla="*/ 32 w 414"/>
                <a:gd name="T21" fmla="*/ 382 h 414"/>
                <a:gd name="T22" fmla="*/ 48 w 414"/>
                <a:gd name="T23" fmla="*/ 396 h 414"/>
                <a:gd name="T24" fmla="*/ 68 w 414"/>
                <a:gd name="T25" fmla="*/ 406 h 414"/>
                <a:gd name="T26" fmla="*/ 86 w 414"/>
                <a:gd name="T27" fmla="*/ 412 h 414"/>
                <a:gd name="T28" fmla="*/ 108 w 414"/>
                <a:gd name="T29" fmla="*/ 414 h 414"/>
                <a:gd name="T30" fmla="*/ 108 w 414"/>
                <a:gd name="T31" fmla="*/ 414 h 414"/>
                <a:gd name="T32" fmla="*/ 128 w 414"/>
                <a:gd name="T33" fmla="*/ 412 h 414"/>
                <a:gd name="T34" fmla="*/ 148 w 414"/>
                <a:gd name="T35" fmla="*/ 406 h 414"/>
                <a:gd name="T36" fmla="*/ 166 w 414"/>
                <a:gd name="T37" fmla="*/ 396 h 414"/>
                <a:gd name="T38" fmla="*/ 184 w 414"/>
                <a:gd name="T39" fmla="*/ 382 h 414"/>
                <a:gd name="T40" fmla="*/ 414 w 414"/>
                <a:gd name="T41" fmla="*/ 152 h 414"/>
                <a:gd name="T42" fmla="*/ 414 w 414"/>
                <a:gd name="T43" fmla="*/ 152 h 414"/>
                <a:gd name="T44" fmla="*/ 374 w 414"/>
                <a:gd name="T45" fmla="*/ 116 h 414"/>
                <a:gd name="T46" fmla="*/ 336 w 414"/>
                <a:gd name="T47" fmla="*/ 78 h 414"/>
                <a:gd name="T48" fmla="*/ 298 w 414"/>
                <a:gd name="T49" fmla="*/ 40 h 414"/>
                <a:gd name="T50" fmla="*/ 262 w 414"/>
                <a:gd name="T51" fmla="*/ 0 h 414"/>
                <a:gd name="T52" fmla="*/ 32 w 414"/>
                <a:gd name="T53" fmla="*/ 230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14" h="414">
                  <a:moveTo>
                    <a:pt x="32" y="230"/>
                  </a:moveTo>
                  <a:lnTo>
                    <a:pt x="32" y="230"/>
                  </a:lnTo>
                  <a:lnTo>
                    <a:pt x="18" y="248"/>
                  </a:lnTo>
                  <a:lnTo>
                    <a:pt x="8" y="266"/>
                  </a:lnTo>
                  <a:lnTo>
                    <a:pt x="2" y="286"/>
                  </a:lnTo>
                  <a:lnTo>
                    <a:pt x="0" y="306"/>
                  </a:lnTo>
                  <a:lnTo>
                    <a:pt x="2" y="328"/>
                  </a:lnTo>
                  <a:lnTo>
                    <a:pt x="8" y="346"/>
                  </a:lnTo>
                  <a:lnTo>
                    <a:pt x="18" y="366"/>
                  </a:lnTo>
                  <a:lnTo>
                    <a:pt x="32" y="382"/>
                  </a:lnTo>
                  <a:lnTo>
                    <a:pt x="32" y="382"/>
                  </a:lnTo>
                  <a:lnTo>
                    <a:pt x="48" y="396"/>
                  </a:lnTo>
                  <a:lnTo>
                    <a:pt x="68" y="406"/>
                  </a:lnTo>
                  <a:lnTo>
                    <a:pt x="86" y="412"/>
                  </a:lnTo>
                  <a:lnTo>
                    <a:pt x="108" y="414"/>
                  </a:lnTo>
                  <a:lnTo>
                    <a:pt x="108" y="414"/>
                  </a:lnTo>
                  <a:lnTo>
                    <a:pt x="128" y="412"/>
                  </a:lnTo>
                  <a:lnTo>
                    <a:pt x="148" y="406"/>
                  </a:lnTo>
                  <a:lnTo>
                    <a:pt x="166" y="396"/>
                  </a:lnTo>
                  <a:lnTo>
                    <a:pt x="184" y="382"/>
                  </a:lnTo>
                  <a:lnTo>
                    <a:pt x="414" y="152"/>
                  </a:lnTo>
                  <a:lnTo>
                    <a:pt x="414" y="152"/>
                  </a:lnTo>
                  <a:lnTo>
                    <a:pt x="374" y="116"/>
                  </a:lnTo>
                  <a:lnTo>
                    <a:pt x="336" y="78"/>
                  </a:lnTo>
                  <a:lnTo>
                    <a:pt x="298" y="40"/>
                  </a:lnTo>
                  <a:lnTo>
                    <a:pt x="262" y="0"/>
                  </a:lnTo>
                  <a:lnTo>
                    <a:pt x="32"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390" name="Freeform 69">
              <a:extLst>
                <a:ext uri="{FF2B5EF4-FFF2-40B4-BE49-F238E27FC236}">
                  <a16:creationId xmlns:a16="http://schemas.microsoft.com/office/drawing/2014/main" id="{B0B68563-92C7-4301-B18F-829AEB28DD92}"/>
                </a:ext>
              </a:extLst>
            </p:cNvPr>
            <p:cNvSpPr>
              <a:spLocks/>
            </p:cNvSpPr>
            <p:nvPr/>
          </p:nvSpPr>
          <p:spPr bwMode="auto">
            <a:xfrm>
              <a:off x="2921000" y="3260725"/>
              <a:ext cx="688975" cy="339725"/>
            </a:xfrm>
            <a:custGeom>
              <a:avLst/>
              <a:gdLst>
                <a:gd name="T0" fmla="*/ 106 w 434"/>
                <a:gd name="T1" fmla="*/ 0 h 214"/>
                <a:gd name="T2" fmla="*/ 106 w 434"/>
                <a:gd name="T3" fmla="*/ 0 h 214"/>
                <a:gd name="T4" fmla="*/ 86 w 434"/>
                <a:gd name="T5" fmla="*/ 2 h 214"/>
                <a:gd name="T6" fmla="*/ 66 w 434"/>
                <a:gd name="T7" fmla="*/ 8 h 214"/>
                <a:gd name="T8" fmla="*/ 48 w 434"/>
                <a:gd name="T9" fmla="*/ 18 h 214"/>
                <a:gd name="T10" fmla="*/ 32 w 434"/>
                <a:gd name="T11" fmla="*/ 30 h 214"/>
                <a:gd name="T12" fmla="*/ 18 w 434"/>
                <a:gd name="T13" fmla="*/ 46 h 214"/>
                <a:gd name="T14" fmla="*/ 8 w 434"/>
                <a:gd name="T15" fmla="*/ 64 h 214"/>
                <a:gd name="T16" fmla="*/ 2 w 434"/>
                <a:gd name="T17" fmla="*/ 84 h 214"/>
                <a:gd name="T18" fmla="*/ 0 w 434"/>
                <a:gd name="T19" fmla="*/ 106 h 214"/>
                <a:gd name="T20" fmla="*/ 0 w 434"/>
                <a:gd name="T21" fmla="*/ 106 h 214"/>
                <a:gd name="T22" fmla="*/ 2 w 434"/>
                <a:gd name="T23" fmla="*/ 128 h 214"/>
                <a:gd name="T24" fmla="*/ 8 w 434"/>
                <a:gd name="T25" fmla="*/ 148 h 214"/>
                <a:gd name="T26" fmla="*/ 18 w 434"/>
                <a:gd name="T27" fmla="*/ 166 h 214"/>
                <a:gd name="T28" fmla="*/ 32 w 434"/>
                <a:gd name="T29" fmla="*/ 182 h 214"/>
                <a:gd name="T30" fmla="*/ 48 w 434"/>
                <a:gd name="T31" fmla="*/ 194 h 214"/>
                <a:gd name="T32" fmla="*/ 66 w 434"/>
                <a:gd name="T33" fmla="*/ 204 h 214"/>
                <a:gd name="T34" fmla="*/ 86 w 434"/>
                <a:gd name="T35" fmla="*/ 212 h 214"/>
                <a:gd name="T36" fmla="*/ 106 w 434"/>
                <a:gd name="T37" fmla="*/ 214 h 214"/>
                <a:gd name="T38" fmla="*/ 434 w 434"/>
                <a:gd name="T39" fmla="*/ 214 h 214"/>
                <a:gd name="T40" fmla="*/ 434 w 434"/>
                <a:gd name="T41" fmla="*/ 214 h 214"/>
                <a:gd name="T42" fmla="*/ 430 w 434"/>
                <a:gd name="T43" fmla="*/ 160 h 214"/>
                <a:gd name="T44" fmla="*/ 428 w 434"/>
                <a:gd name="T45" fmla="*/ 106 h 214"/>
                <a:gd name="T46" fmla="*/ 428 w 434"/>
                <a:gd name="T47" fmla="*/ 106 h 214"/>
                <a:gd name="T48" fmla="*/ 430 w 434"/>
                <a:gd name="T49" fmla="*/ 52 h 214"/>
                <a:gd name="T50" fmla="*/ 434 w 434"/>
                <a:gd name="T51" fmla="*/ 0 h 214"/>
                <a:gd name="T52" fmla="*/ 106 w 434"/>
                <a:gd name="T53"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4" h="214">
                  <a:moveTo>
                    <a:pt x="106" y="0"/>
                  </a:moveTo>
                  <a:lnTo>
                    <a:pt x="106" y="0"/>
                  </a:lnTo>
                  <a:lnTo>
                    <a:pt x="86" y="2"/>
                  </a:lnTo>
                  <a:lnTo>
                    <a:pt x="66" y="8"/>
                  </a:lnTo>
                  <a:lnTo>
                    <a:pt x="48" y="18"/>
                  </a:lnTo>
                  <a:lnTo>
                    <a:pt x="32" y="30"/>
                  </a:lnTo>
                  <a:lnTo>
                    <a:pt x="18" y="46"/>
                  </a:lnTo>
                  <a:lnTo>
                    <a:pt x="8" y="64"/>
                  </a:lnTo>
                  <a:lnTo>
                    <a:pt x="2" y="84"/>
                  </a:lnTo>
                  <a:lnTo>
                    <a:pt x="0" y="106"/>
                  </a:lnTo>
                  <a:lnTo>
                    <a:pt x="0" y="106"/>
                  </a:lnTo>
                  <a:lnTo>
                    <a:pt x="2" y="128"/>
                  </a:lnTo>
                  <a:lnTo>
                    <a:pt x="8" y="148"/>
                  </a:lnTo>
                  <a:lnTo>
                    <a:pt x="18" y="166"/>
                  </a:lnTo>
                  <a:lnTo>
                    <a:pt x="32" y="182"/>
                  </a:lnTo>
                  <a:lnTo>
                    <a:pt x="48" y="194"/>
                  </a:lnTo>
                  <a:lnTo>
                    <a:pt x="66" y="204"/>
                  </a:lnTo>
                  <a:lnTo>
                    <a:pt x="86" y="212"/>
                  </a:lnTo>
                  <a:lnTo>
                    <a:pt x="106" y="214"/>
                  </a:lnTo>
                  <a:lnTo>
                    <a:pt x="434" y="214"/>
                  </a:lnTo>
                  <a:lnTo>
                    <a:pt x="434" y="214"/>
                  </a:lnTo>
                  <a:lnTo>
                    <a:pt x="430" y="160"/>
                  </a:lnTo>
                  <a:lnTo>
                    <a:pt x="428" y="106"/>
                  </a:lnTo>
                  <a:lnTo>
                    <a:pt x="428" y="106"/>
                  </a:lnTo>
                  <a:lnTo>
                    <a:pt x="430" y="52"/>
                  </a:lnTo>
                  <a:lnTo>
                    <a:pt x="434" y="0"/>
                  </a:lnTo>
                  <a:lnTo>
                    <a:pt x="1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391" name="Freeform 70">
              <a:extLst>
                <a:ext uri="{FF2B5EF4-FFF2-40B4-BE49-F238E27FC236}">
                  <a16:creationId xmlns:a16="http://schemas.microsoft.com/office/drawing/2014/main" id="{61B0D1C8-CE1C-4E30-8D69-512F9753E72F}"/>
                </a:ext>
              </a:extLst>
            </p:cNvPr>
            <p:cNvSpPr>
              <a:spLocks/>
            </p:cNvSpPr>
            <p:nvPr/>
          </p:nvSpPr>
          <p:spPr bwMode="auto">
            <a:xfrm>
              <a:off x="8582025" y="3260725"/>
              <a:ext cx="688975" cy="339725"/>
            </a:xfrm>
            <a:custGeom>
              <a:avLst/>
              <a:gdLst>
                <a:gd name="T0" fmla="*/ 326 w 434"/>
                <a:gd name="T1" fmla="*/ 0 h 214"/>
                <a:gd name="T2" fmla="*/ 0 w 434"/>
                <a:gd name="T3" fmla="*/ 0 h 214"/>
                <a:gd name="T4" fmla="*/ 0 w 434"/>
                <a:gd name="T5" fmla="*/ 0 h 214"/>
                <a:gd name="T6" fmla="*/ 4 w 434"/>
                <a:gd name="T7" fmla="*/ 52 h 214"/>
                <a:gd name="T8" fmla="*/ 6 w 434"/>
                <a:gd name="T9" fmla="*/ 106 h 214"/>
                <a:gd name="T10" fmla="*/ 6 w 434"/>
                <a:gd name="T11" fmla="*/ 106 h 214"/>
                <a:gd name="T12" fmla="*/ 4 w 434"/>
                <a:gd name="T13" fmla="*/ 160 h 214"/>
                <a:gd name="T14" fmla="*/ 0 w 434"/>
                <a:gd name="T15" fmla="*/ 214 h 214"/>
                <a:gd name="T16" fmla="*/ 326 w 434"/>
                <a:gd name="T17" fmla="*/ 214 h 214"/>
                <a:gd name="T18" fmla="*/ 326 w 434"/>
                <a:gd name="T19" fmla="*/ 214 h 214"/>
                <a:gd name="T20" fmla="*/ 348 w 434"/>
                <a:gd name="T21" fmla="*/ 212 h 214"/>
                <a:gd name="T22" fmla="*/ 368 w 434"/>
                <a:gd name="T23" fmla="*/ 204 h 214"/>
                <a:gd name="T24" fmla="*/ 386 w 434"/>
                <a:gd name="T25" fmla="*/ 194 h 214"/>
                <a:gd name="T26" fmla="*/ 402 w 434"/>
                <a:gd name="T27" fmla="*/ 182 h 214"/>
                <a:gd name="T28" fmla="*/ 416 w 434"/>
                <a:gd name="T29" fmla="*/ 166 h 214"/>
                <a:gd name="T30" fmla="*/ 426 w 434"/>
                <a:gd name="T31" fmla="*/ 148 h 214"/>
                <a:gd name="T32" fmla="*/ 432 w 434"/>
                <a:gd name="T33" fmla="*/ 128 h 214"/>
                <a:gd name="T34" fmla="*/ 434 w 434"/>
                <a:gd name="T35" fmla="*/ 106 h 214"/>
                <a:gd name="T36" fmla="*/ 434 w 434"/>
                <a:gd name="T37" fmla="*/ 106 h 214"/>
                <a:gd name="T38" fmla="*/ 432 w 434"/>
                <a:gd name="T39" fmla="*/ 84 h 214"/>
                <a:gd name="T40" fmla="*/ 426 w 434"/>
                <a:gd name="T41" fmla="*/ 64 h 214"/>
                <a:gd name="T42" fmla="*/ 416 w 434"/>
                <a:gd name="T43" fmla="*/ 46 h 214"/>
                <a:gd name="T44" fmla="*/ 402 w 434"/>
                <a:gd name="T45" fmla="*/ 30 h 214"/>
                <a:gd name="T46" fmla="*/ 386 w 434"/>
                <a:gd name="T47" fmla="*/ 18 h 214"/>
                <a:gd name="T48" fmla="*/ 368 w 434"/>
                <a:gd name="T49" fmla="*/ 8 h 214"/>
                <a:gd name="T50" fmla="*/ 348 w 434"/>
                <a:gd name="T51" fmla="*/ 2 h 214"/>
                <a:gd name="T52" fmla="*/ 326 w 434"/>
                <a:gd name="T53" fmla="*/ 0 h 214"/>
                <a:gd name="T54" fmla="*/ 326 w 434"/>
                <a:gd name="T55"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34" h="214">
                  <a:moveTo>
                    <a:pt x="326" y="0"/>
                  </a:moveTo>
                  <a:lnTo>
                    <a:pt x="0" y="0"/>
                  </a:lnTo>
                  <a:lnTo>
                    <a:pt x="0" y="0"/>
                  </a:lnTo>
                  <a:lnTo>
                    <a:pt x="4" y="52"/>
                  </a:lnTo>
                  <a:lnTo>
                    <a:pt x="6" y="106"/>
                  </a:lnTo>
                  <a:lnTo>
                    <a:pt x="6" y="106"/>
                  </a:lnTo>
                  <a:lnTo>
                    <a:pt x="4" y="160"/>
                  </a:lnTo>
                  <a:lnTo>
                    <a:pt x="0" y="214"/>
                  </a:lnTo>
                  <a:lnTo>
                    <a:pt x="326" y="214"/>
                  </a:lnTo>
                  <a:lnTo>
                    <a:pt x="326" y="214"/>
                  </a:lnTo>
                  <a:lnTo>
                    <a:pt x="348" y="212"/>
                  </a:lnTo>
                  <a:lnTo>
                    <a:pt x="368" y="204"/>
                  </a:lnTo>
                  <a:lnTo>
                    <a:pt x="386" y="194"/>
                  </a:lnTo>
                  <a:lnTo>
                    <a:pt x="402" y="182"/>
                  </a:lnTo>
                  <a:lnTo>
                    <a:pt x="416" y="166"/>
                  </a:lnTo>
                  <a:lnTo>
                    <a:pt x="426" y="148"/>
                  </a:lnTo>
                  <a:lnTo>
                    <a:pt x="432" y="128"/>
                  </a:lnTo>
                  <a:lnTo>
                    <a:pt x="434" y="106"/>
                  </a:lnTo>
                  <a:lnTo>
                    <a:pt x="434" y="106"/>
                  </a:lnTo>
                  <a:lnTo>
                    <a:pt x="432" y="84"/>
                  </a:lnTo>
                  <a:lnTo>
                    <a:pt x="426" y="64"/>
                  </a:lnTo>
                  <a:lnTo>
                    <a:pt x="416" y="46"/>
                  </a:lnTo>
                  <a:lnTo>
                    <a:pt x="402" y="30"/>
                  </a:lnTo>
                  <a:lnTo>
                    <a:pt x="386" y="18"/>
                  </a:lnTo>
                  <a:lnTo>
                    <a:pt x="368" y="8"/>
                  </a:lnTo>
                  <a:lnTo>
                    <a:pt x="348" y="2"/>
                  </a:lnTo>
                  <a:lnTo>
                    <a:pt x="326" y="0"/>
                  </a:lnTo>
                  <a:lnTo>
                    <a:pt x="3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392" name="Freeform 71">
              <a:extLst>
                <a:ext uri="{FF2B5EF4-FFF2-40B4-BE49-F238E27FC236}">
                  <a16:creationId xmlns:a16="http://schemas.microsoft.com/office/drawing/2014/main" id="{D20C5432-AC3A-4D62-A7B3-94030E3CEEDD}"/>
                </a:ext>
              </a:extLst>
            </p:cNvPr>
            <p:cNvSpPr>
              <a:spLocks/>
            </p:cNvSpPr>
            <p:nvPr/>
          </p:nvSpPr>
          <p:spPr bwMode="auto">
            <a:xfrm>
              <a:off x="3800475" y="1133475"/>
              <a:ext cx="657225" cy="657225"/>
            </a:xfrm>
            <a:custGeom>
              <a:avLst/>
              <a:gdLst>
                <a:gd name="T0" fmla="*/ 262 w 414"/>
                <a:gd name="T1" fmla="*/ 414 h 414"/>
                <a:gd name="T2" fmla="*/ 262 w 414"/>
                <a:gd name="T3" fmla="*/ 414 h 414"/>
                <a:gd name="T4" fmla="*/ 298 w 414"/>
                <a:gd name="T5" fmla="*/ 374 h 414"/>
                <a:gd name="T6" fmla="*/ 336 w 414"/>
                <a:gd name="T7" fmla="*/ 336 h 414"/>
                <a:gd name="T8" fmla="*/ 374 w 414"/>
                <a:gd name="T9" fmla="*/ 298 h 414"/>
                <a:gd name="T10" fmla="*/ 414 w 414"/>
                <a:gd name="T11" fmla="*/ 262 h 414"/>
                <a:gd name="T12" fmla="*/ 184 w 414"/>
                <a:gd name="T13" fmla="*/ 32 h 414"/>
                <a:gd name="T14" fmla="*/ 184 w 414"/>
                <a:gd name="T15" fmla="*/ 32 h 414"/>
                <a:gd name="T16" fmla="*/ 166 w 414"/>
                <a:gd name="T17" fmla="*/ 18 h 414"/>
                <a:gd name="T18" fmla="*/ 148 w 414"/>
                <a:gd name="T19" fmla="*/ 8 h 414"/>
                <a:gd name="T20" fmla="*/ 128 w 414"/>
                <a:gd name="T21" fmla="*/ 2 h 414"/>
                <a:gd name="T22" fmla="*/ 108 w 414"/>
                <a:gd name="T23" fmla="*/ 0 h 414"/>
                <a:gd name="T24" fmla="*/ 86 w 414"/>
                <a:gd name="T25" fmla="*/ 2 h 414"/>
                <a:gd name="T26" fmla="*/ 68 w 414"/>
                <a:gd name="T27" fmla="*/ 8 h 414"/>
                <a:gd name="T28" fmla="*/ 48 w 414"/>
                <a:gd name="T29" fmla="*/ 18 h 414"/>
                <a:gd name="T30" fmla="*/ 32 w 414"/>
                <a:gd name="T31" fmla="*/ 32 h 414"/>
                <a:gd name="T32" fmla="*/ 32 w 414"/>
                <a:gd name="T33" fmla="*/ 32 h 414"/>
                <a:gd name="T34" fmla="*/ 18 w 414"/>
                <a:gd name="T35" fmla="*/ 48 h 414"/>
                <a:gd name="T36" fmla="*/ 8 w 414"/>
                <a:gd name="T37" fmla="*/ 68 h 414"/>
                <a:gd name="T38" fmla="*/ 2 w 414"/>
                <a:gd name="T39" fmla="*/ 88 h 414"/>
                <a:gd name="T40" fmla="*/ 0 w 414"/>
                <a:gd name="T41" fmla="*/ 108 h 414"/>
                <a:gd name="T42" fmla="*/ 2 w 414"/>
                <a:gd name="T43" fmla="*/ 128 h 414"/>
                <a:gd name="T44" fmla="*/ 8 w 414"/>
                <a:gd name="T45" fmla="*/ 148 h 414"/>
                <a:gd name="T46" fmla="*/ 18 w 414"/>
                <a:gd name="T47" fmla="*/ 166 h 414"/>
                <a:gd name="T48" fmla="*/ 32 w 414"/>
                <a:gd name="T49" fmla="*/ 184 h 414"/>
                <a:gd name="T50" fmla="*/ 262 w 414"/>
                <a:gd name="T51" fmla="*/ 414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4" h="414">
                  <a:moveTo>
                    <a:pt x="262" y="414"/>
                  </a:moveTo>
                  <a:lnTo>
                    <a:pt x="262" y="414"/>
                  </a:lnTo>
                  <a:lnTo>
                    <a:pt x="298" y="374"/>
                  </a:lnTo>
                  <a:lnTo>
                    <a:pt x="336" y="336"/>
                  </a:lnTo>
                  <a:lnTo>
                    <a:pt x="374" y="298"/>
                  </a:lnTo>
                  <a:lnTo>
                    <a:pt x="414" y="262"/>
                  </a:lnTo>
                  <a:lnTo>
                    <a:pt x="184" y="32"/>
                  </a:lnTo>
                  <a:lnTo>
                    <a:pt x="184" y="32"/>
                  </a:lnTo>
                  <a:lnTo>
                    <a:pt x="166" y="18"/>
                  </a:lnTo>
                  <a:lnTo>
                    <a:pt x="148" y="8"/>
                  </a:lnTo>
                  <a:lnTo>
                    <a:pt x="128" y="2"/>
                  </a:lnTo>
                  <a:lnTo>
                    <a:pt x="108" y="0"/>
                  </a:lnTo>
                  <a:lnTo>
                    <a:pt x="86" y="2"/>
                  </a:lnTo>
                  <a:lnTo>
                    <a:pt x="68" y="8"/>
                  </a:lnTo>
                  <a:lnTo>
                    <a:pt x="48" y="18"/>
                  </a:lnTo>
                  <a:lnTo>
                    <a:pt x="32" y="32"/>
                  </a:lnTo>
                  <a:lnTo>
                    <a:pt x="32" y="32"/>
                  </a:lnTo>
                  <a:lnTo>
                    <a:pt x="18" y="48"/>
                  </a:lnTo>
                  <a:lnTo>
                    <a:pt x="8" y="68"/>
                  </a:lnTo>
                  <a:lnTo>
                    <a:pt x="2" y="88"/>
                  </a:lnTo>
                  <a:lnTo>
                    <a:pt x="0" y="108"/>
                  </a:lnTo>
                  <a:lnTo>
                    <a:pt x="2" y="128"/>
                  </a:lnTo>
                  <a:lnTo>
                    <a:pt x="8" y="148"/>
                  </a:lnTo>
                  <a:lnTo>
                    <a:pt x="18" y="166"/>
                  </a:lnTo>
                  <a:lnTo>
                    <a:pt x="32" y="184"/>
                  </a:lnTo>
                  <a:lnTo>
                    <a:pt x="262" y="4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393" name="Freeform 72">
              <a:extLst>
                <a:ext uri="{FF2B5EF4-FFF2-40B4-BE49-F238E27FC236}">
                  <a16:creationId xmlns:a16="http://schemas.microsoft.com/office/drawing/2014/main" id="{EBCC651F-9562-4F0B-816E-7E4D5AC6AA81}"/>
                </a:ext>
              </a:extLst>
            </p:cNvPr>
            <p:cNvSpPr>
              <a:spLocks/>
            </p:cNvSpPr>
            <p:nvPr/>
          </p:nvSpPr>
          <p:spPr bwMode="auto">
            <a:xfrm>
              <a:off x="7734300" y="5067300"/>
              <a:ext cx="657225" cy="657225"/>
            </a:xfrm>
            <a:custGeom>
              <a:avLst/>
              <a:gdLst>
                <a:gd name="T0" fmla="*/ 152 w 414"/>
                <a:gd name="T1" fmla="*/ 0 h 414"/>
                <a:gd name="T2" fmla="*/ 152 w 414"/>
                <a:gd name="T3" fmla="*/ 0 h 414"/>
                <a:gd name="T4" fmla="*/ 116 w 414"/>
                <a:gd name="T5" fmla="*/ 40 h 414"/>
                <a:gd name="T6" fmla="*/ 78 w 414"/>
                <a:gd name="T7" fmla="*/ 78 h 414"/>
                <a:gd name="T8" fmla="*/ 40 w 414"/>
                <a:gd name="T9" fmla="*/ 116 h 414"/>
                <a:gd name="T10" fmla="*/ 0 w 414"/>
                <a:gd name="T11" fmla="*/ 152 h 414"/>
                <a:gd name="T12" fmla="*/ 230 w 414"/>
                <a:gd name="T13" fmla="*/ 382 h 414"/>
                <a:gd name="T14" fmla="*/ 230 w 414"/>
                <a:gd name="T15" fmla="*/ 382 h 414"/>
                <a:gd name="T16" fmla="*/ 248 w 414"/>
                <a:gd name="T17" fmla="*/ 396 h 414"/>
                <a:gd name="T18" fmla="*/ 266 w 414"/>
                <a:gd name="T19" fmla="*/ 406 h 414"/>
                <a:gd name="T20" fmla="*/ 286 w 414"/>
                <a:gd name="T21" fmla="*/ 412 h 414"/>
                <a:gd name="T22" fmla="*/ 306 w 414"/>
                <a:gd name="T23" fmla="*/ 414 h 414"/>
                <a:gd name="T24" fmla="*/ 306 w 414"/>
                <a:gd name="T25" fmla="*/ 414 h 414"/>
                <a:gd name="T26" fmla="*/ 326 w 414"/>
                <a:gd name="T27" fmla="*/ 412 h 414"/>
                <a:gd name="T28" fmla="*/ 346 w 414"/>
                <a:gd name="T29" fmla="*/ 406 h 414"/>
                <a:gd name="T30" fmla="*/ 366 w 414"/>
                <a:gd name="T31" fmla="*/ 396 h 414"/>
                <a:gd name="T32" fmla="*/ 382 w 414"/>
                <a:gd name="T33" fmla="*/ 382 h 414"/>
                <a:gd name="T34" fmla="*/ 382 w 414"/>
                <a:gd name="T35" fmla="*/ 382 h 414"/>
                <a:gd name="T36" fmla="*/ 396 w 414"/>
                <a:gd name="T37" fmla="*/ 366 h 414"/>
                <a:gd name="T38" fmla="*/ 406 w 414"/>
                <a:gd name="T39" fmla="*/ 346 h 414"/>
                <a:gd name="T40" fmla="*/ 412 w 414"/>
                <a:gd name="T41" fmla="*/ 328 h 414"/>
                <a:gd name="T42" fmla="*/ 414 w 414"/>
                <a:gd name="T43" fmla="*/ 306 h 414"/>
                <a:gd name="T44" fmla="*/ 412 w 414"/>
                <a:gd name="T45" fmla="*/ 286 h 414"/>
                <a:gd name="T46" fmla="*/ 406 w 414"/>
                <a:gd name="T47" fmla="*/ 266 h 414"/>
                <a:gd name="T48" fmla="*/ 396 w 414"/>
                <a:gd name="T49" fmla="*/ 248 h 414"/>
                <a:gd name="T50" fmla="*/ 382 w 414"/>
                <a:gd name="T51" fmla="*/ 230 h 414"/>
                <a:gd name="T52" fmla="*/ 152 w 414"/>
                <a:gd name="T53" fmla="*/ 0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14" h="414">
                  <a:moveTo>
                    <a:pt x="152" y="0"/>
                  </a:moveTo>
                  <a:lnTo>
                    <a:pt x="152" y="0"/>
                  </a:lnTo>
                  <a:lnTo>
                    <a:pt x="116" y="40"/>
                  </a:lnTo>
                  <a:lnTo>
                    <a:pt x="78" y="78"/>
                  </a:lnTo>
                  <a:lnTo>
                    <a:pt x="40" y="116"/>
                  </a:lnTo>
                  <a:lnTo>
                    <a:pt x="0" y="152"/>
                  </a:lnTo>
                  <a:lnTo>
                    <a:pt x="230" y="382"/>
                  </a:lnTo>
                  <a:lnTo>
                    <a:pt x="230" y="382"/>
                  </a:lnTo>
                  <a:lnTo>
                    <a:pt x="248" y="396"/>
                  </a:lnTo>
                  <a:lnTo>
                    <a:pt x="266" y="406"/>
                  </a:lnTo>
                  <a:lnTo>
                    <a:pt x="286" y="412"/>
                  </a:lnTo>
                  <a:lnTo>
                    <a:pt x="306" y="414"/>
                  </a:lnTo>
                  <a:lnTo>
                    <a:pt x="306" y="414"/>
                  </a:lnTo>
                  <a:lnTo>
                    <a:pt x="326" y="412"/>
                  </a:lnTo>
                  <a:lnTo>
                    <a:pt x="346" y="406"/>
                  </a:lnTo>
                  <a:lnTo>
                    <a:pt x="366" y="396"/>
                  </a:lnTo>
                  <a:lnTo>
                    <a:pt x="382" y="382"/>
                  </a:lnTo>
                  <a:lnTo>
                    <a:pt x="382" y="382"/>
                  </a:lnTo>
                  <a:lnTo>
                    <a:pt x="396" y="366"/>
                  </a:lnTo>
                  <a:lnTo>
                    <a:pt x="406" y="346"/>
                  </a:lnTo>
                  <a:lnTo>
                    <a:pt x="412" y="328"/>
                  </a:lnTo>
                  <a:lnTo>
                    <a:pt x="414" y="306"/>
                  </a:lnTo>
                  <a:lnTo>
                    <a:pt x="412" y="286"/>
                  </a:lnTo>
                  <a:lnTo>
                    <a:pt x="406" y="266"/>
                  </a:lnTo>
                  <a:lnTo>
                    <a:pt x="396" y="248"/>
                  </a:lnTo>
                  <a:lnTo>
                    <a:pt x="382" y="230"/>
                  </a:lnTo>
                  <a:lnTo>
                    <a:pt x="1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394" name="Freeform 73">
              <a:extLst>
                <a:ext uri="{FF2B5EF4-FFF2-40B4-BE49-F238E27FC236}">
                  <a16:creationId xmlns:a16="http://schemas.microsoft.com/office/drawing/2014/main" id="{4D9DC0E6-1FB1-4AF9-AD2D-BF9079B5E386}"/>
                </a:ext>
              </a:extLst>
            </p:cNvPr>
            <p:cNvSpPr>
              <a:spLocks/>
            </p:cNvSpPr>
            <p:nvPr/>
          </p:nvSpPr>
          <p:spPr bwMode="auto">
            <a:xfrm>
              <a:off x="5924550" y="254000"/>
              <a:ext cx="339725" cy="688975"/>
            </a:xfrm>
            <a:custGeom>
              <a:avLst/>
              <a:gdLst>
                <a:gd name="T0" fmla="*/ 214 w 214"/>
                <a:gd name="T1" fmla="*/ 434 h 434"/>
                <a:gd name="T2" fmla="*/ 214 w 214"/>
                <a:gd name="T3" fmla="*/ 108 h 434"/>
                <a:gd name="T4" fmla="*/ 214 w 214"/>
                <a:gd name="T5" fmla="*/ 108 h 434"/>
                <a:gd name="T6" fmla="*/ 212 w 214"/>
                <a:gd name="T7" fmla="*/ 86 h 434"/>
                <a:gd name="T8" fmla="*/ 206 w 214"/>
                <a:gd name="T9" fmla="*/ 66 h 434"/>
                <a:gd name="T10" fmla="*/ 196 w 214"/>
                <a:gd name="T11" fmla="*/ 48 h 434"/>
                <a:gd name="T12" fmla="*/ 184 w 214"/>
                <a:gd name="T13" fmla="*/ 32 h 434"/>
                <a:gd name="T14" fmla="*/ 168 w 214"/>
                <a:gd name="T15" fmla="*/ 18 h 434"/>
                <a:gd name="T16" fmla="*/ 150 w 214"/>
                <a:gd name="T17" fmla="*/ 8 h 434"/>
                <a:gd name="T18" fmla="*/ 130 w 214"/>
                <a:gd name="T19" fmla="*/ 2 h 434"/>
                <a:gd name="T20" fmla="*/ 108 w 214"/>
                <a:gd name="T21" fmla="*/ 0 h 434"/>
                <a:gd name="T22" fmla="*/ 108 w 214"/>
                <a:gd name="T23" fmla="*/ 0 h 434"/>
                <a:gd name="T24" fmla="*/ 86 w 214"/>
                <a:gd name="T25" fmla="*/ 2 h 434"/>
                <a:gd name="T26" fmla="*/ 66 w 214"/>
                <a:gd name="T27" fmla="*/ 8 h 434"/>
                <a:gd name="T28" fmla="*/ 48 w 214"/>
                <a:gd name="T29" fmla="*/ 18 h 434"/>
                <a:gd name="T30" fmla="*/ 32 w 214"/>
                <a:gd name="T31" fmla="*/ 32 h 434"/>
                <a:gd name="T32" fmla="*/ 20 w 214"/>
                <a:gd name="T33" fmla="*/ 48 h 434"/>
                <a:gd name="T34" fmla="*/ 10 w 214"/>
                <a:gd name="T35" fmla="*/ 66 h 434"/>
                <a:gd name="T36" fmla="*/ 4 w 214"/>
                <a:gd name="T37" fmla="*/ 86 h 434"/>
                <a:gd name="T38" fmla="*/ 0 w 214"/>
                <a:gd name="T39" fmla="*/ 108 h 434"/>
                <a:gd name="T40" fmla="*/ 0 w 214"/>
                <a:gd name="T41" fmla="*/ 434 h 434"/>
                <a:gd name="T42" fmla="*/ 0 w 214"/>
                <a:gd name="T43" fmla="*/ 434 h 434"/>
                <a:gd name="T44" fmla="*/ 54 w 214"/>
                <a:gd name="T45" fmla="*/ 430 h 434"/>
                <a:gd name="T46" fmla="*/ 108 w 214"/>
                <a:gd name="T47" fmla="*/ 428 h 434"/>
                <a:gd name="T48" fmla="*/ 108 w 214"/>
                <a:gd name="T49" fmla="*/ 428 h 434"/>
                <a:gd name="T50" fmla="*/ 162 w 214"/>
                <a:gd name="T51" fmla="*/ 430 h 434"/>
                <a:gd name="T52" fmla="*/ 214 w 214"/>
                <a:gd name="T53" fmla="*/ 434 h 434"/>
                <a:gd name="T54" fmla="*/ 214 w 214"/>
                <a:gd name="T55" fmla="*/ 434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4" h="434">
                  <a:moveTo>
                    <a:pt x="214" y="434"/>
                  </a:moveTo>
                  <a:lnTo>
                    <a:pt x="214" y="108"/>
                  </a:lnTo>
                  <a:lnTo>
                    <a:pt x="214" y="108"/>
                  </a:lnTo>
                  <a:lnTo>
                    <a:pt x="212" y="86"/>
                  </a:lnTo>
                  <a:lnTo>
                    <a:pt x="206" y="66"/>
                  </a:lnTo>
                  <a:lnTo>
                    <a:pt x="196" y="48"/>
                  </a:lnTo>
                  <a:lnTo>
                    <a:pt x="184" y="32"/>
                  </a:lnTo>
                  <a:lnTo>
                    <a:pt x="168" y="18"/>
                  </a:lnTo>
                  <a:lnTo>
                    <a:pt x="150" y="8"/>
                  </a:lnTo>
                  <a:lnTo>
                    <a:pt x="130" y="2"/>
                  </a:lnTo>
                  <a:lnTo>
                    <a:pt x="108" y="0"/>
                  </a:lnTo>
                  <a:lnTo>
                    <a:pt x="108" y="0"/>
                  </a:lnTo>
                  <a:lnTo>
                    <a:pt x="86" y="2"/>
                  </a:lnTo>
                  <a:lnTo>
                    <a:pt x="66" y="8"/>
                  </a:lnTo>
                  <a:lnTo>
                    <a:pt x="48" y="18"/>
                  </a:lnTo>
                  <a:lnTo>
                    <a:pt x="32" y="32"/>
                  </a:lnTo>
                  <a:lnTo>
                    <a:pt x="20" y="48"/>
                  </a:lnTo>
                  <a:lnTo>
                    <a:pt x="10" y="66"/>
                  </a:lnTo>
                  <a:lnTo>
                    <a:pt x="4" y="86"/>
                  </a:lnTo>
                  <a:lnTo>
                    <a:pt x="0" y="108"/>
                  </a:lnTo>
                  <a:lnTo>
                    <a:pt x="0" y="434"/>
                  </a:lnTo>
                  <a:lnTo>
                    <a:pt x="0" y="434"/>
                  </a:lnTo>
                  <a:lnTo>
                    <a:pt x="54" y="430"/>
                  </a:lnTo>
                  <a:lnTo>
                    <a:pt x="108" y="428"/>
                  </a:lnTo>
                  <a:lnTo>
                    <a:pt x="108" y="428"/>
                  </a:lnTo>
                  <a:lnTo>
                    <a:pt x="162" y="430"/>
                  </a:lnTo>
                  <a:lnTo>
                    <a:pt x="214" y="434"/>
                  </a:lnTo>
                  <a:lnTo>
                    <a:pt x="214" y="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395" name="Freeform 74">
              <a:extLst>
                <a:ext uri="{FF2B5EF4-FFF2-40B4-BE49-F238E27FC236}">
                  <a16:creationId xmlns:a16="http://schemas.microsoft.com/office/drawing/2014/main" id="{BCA42D8D-C90D-4AD2-8A0D-4D20AB6116DE}"/>
                </a:ext>
              </a:extLst>
            </p:cNvPr>
            <p:cNvSpPr>
              <a:spLocks/>
            </p:cNvSpPr>
            <p:nvPr/>
          </p:nvSpPr>
          <p:spPr bwMode="auto">
            <a:xfrm>
              <a:off x="5924550" y="5915025"/>
              <a:ext cx="339725" cy="688975"/>
            </a:xfrm>
            <a:custGeom>
              <a:avLst/>
              <a:gdLst>
                <a:gd name="T0" fmla="*/ 0 w 214"/>
                <a:gd name="T1" fmla="*/ 0 h 434"/>
                <a:gd name="T2" fmla="*/ 0 w 214"/>
                <a:gd name="T3" fmla="*/ 328 h 434"/>
                <a:gd name="T4" fmla="*/ 0 w 214"/>
                <a:gd name="T5" fmla="*/ 328 h 434"/>
                <a:gd name="T6" fmla="*/ 4 w 214"/>
                <a:gd name="T7" fmla="*/ 348 h 434"/>
                <a:gd name="T8" fmla="*/ 10 w 214"/>
                <a:gd name="T9" fmla="*/ 368 h 434"/>
                <a:gd name="T10" fmla="*/ 20 w 214"/>
                <a:gd name="T11" fmla="*/ 386 h 434"/>
                <a:gd name="T12" fmla="*/ 32 w 214"/>
                <a:gd name="T13" fmla="*/ 402 h 434"/>
                <a:gd name="T14" fmla="*/ 48 w 214"/>
                <a:gd name="T15" fmla="*/ 416 h 434"/>
                <a:gd name="T16" fmla="*/ 66 w 214"/>
                <a:gd name="T17" fmla="*/ 426 h 434"/>
                <a:gd name="T18" fmla="*/ 86 w 214"/>
                <a:gd name="T19" fmla="*/ 432 h 434"/>
                <a:gd name="T20" fmla="*/ 108 w 214"/>
                <a:gd name="T21" fmla="*/ 434 h 434"/>
                <a:gd name="T22" fmla="*/ 108 w 214"/>
                <a:gd name="T23" fmla="*/ 434 h 434"/>
                <a:gd name="T24" fmla="*/ 130 w 214"/>
                <a:gd name="T25" fmla="*/ 432 h 434"/>
                <a:gd name="T26" fmla="*/ 150 w 214"/>
                <a:gd name="T27" fmla="*/ 426 h 434"/>
                <a:gd name="T28" fmla="*/ 168 w 214"/>
                <a:gd name="T29" fmla="*/ 416 h 434"/>
                <a:gd name="T30" fmla="*/ 184 w 214"/>
                <a:gd name="T31" fmla="*/ 402 h 434"/>
                <a:gd name="T32" fmla="*/ 196 w 214"/>
                <a:gd name="T33" fmla="*/ 386 h 434"/>
                <a:gd name="T34" fmla="*/ 206 w 214"/>
                <a:gd name="T35" fmla="*/ 368 h 434"/>
                <a:gd name="T36" fmla="*/ 212 w 214"/>
                <a:gd name="T37" fmla="*/ 348 h 434"/>
                <a:gd name="T38" fmla="*/ 214 w 214"/>
                <a:gd name="T39" fmla="*/ 328 h 434"/>
                <a:gd name="T40" fmla="*/ 214 w 214"/>
                <a:gd name="T41" fmla="*/ 0 h 434"/>
                <a:gd name="T42" fmla="*/ 214 w 214"/>
                <a:gd name="T43" fmla="*/ 0 h 434"/>
                <a:gd name="T44" fmla="*/ 162 w 214"/>
                <a:gd name="T45" fmla="*/ 4 h 434"/>
                <a:gd name="T46" fmla="*/ 108 w 214"/>
                <a:gd name="T47" fmla="*/ 6 h 434"/>
                <a:gd name="T48" fmla="*/ 108 w 214"/>
                <a:gd name="T49" fmla="*/ 6 h 434"/>
                <a:gd name="T50" fmla="*/ 54 w 214"/>
                <a:gd name="T51" fmla="*/ 4 h 434"/>
                <a:gd name="T52" fmla="*/ 0 w 214"/>
                <a:gd name="T53" fmla="*/ 0 h 434"/>
                <a:gd name="T54" fmla="*/ 0 w 214"/>
                <a:gd name="T55"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4" h="434">
                  <a:moveTo>
                    <a:pt x="0" y="0"/>
                  </a:moveTo>
                  <a:lnTo>
                    <a:pt x="0" y="328"/>
                  </a:lnTo>
                  <a:lnTo>
                    <a:pt x="0" y="328"/>
                  </a:lnTo>
                  <a:lnTo>
                    <a:pt x="4" y="348"/>
                  </a:lnTo>
                  <a:lnTo>
                    <a:pt x="10" y="368"/>
                  </a:lnTo>
                  <a:lnTo>
                    <a:pt x="20" y="386"/>
                  </a:lnTo>
                  <a:lnTo>
                    <a:pt x="32" y="402"/>
                  </a:lnTo>
                  <a:lnTo>
                    <a:pt x="48" y="416"/>
                  </a:lnTo>
                  <a:lnTo>
                    <a:pt x="66" y="426"/>
                  </a:lnTo>
                  <a:lnTo>
                    <a:pt x="86" y="432"/>
                  </a:lnTo>
                  <a:lnTo>
                    <a:pt x="108" y="434"/>
                  </a:lnTo>
                  <a:lnTo>
                    <a:pt x="108" y="434"/>
                  </a:lnTo>
                  <a:lnTo>
                    <a:pt x="130" y="432"/>
                  </a:lnTo>
                  <a:lnTo>
                    <a:pt x="150" y="426"/>
                  </a:lnTo>
                  <a:lnTo>
                    <a:pt x="168" y="416"/>
                  </a:lnTo>
                  <a:lnTo>
                    <a:pt x="184" y="402"/>
                  </a:lnTo>
                  <a:lnTo>
                    <a:pt x="196" y="386"/>
                  </a:lnTo>
                  <a:lnTo>
                    <a:pt x="206" y="368"/>
                  </a:lnTo>
                  <a:lnTo>
                    <a:pt x="212" y="348"/>
                  </a:lnTo>
                  <a:lnTo>
                    <a:pt x="214" y="328"/>
                  </a:lnTo>
                  <a:lnTo>
                    <a:pt x="214" y="0"/>
                  </a:lnTo>
                  <a:lnTo>
                    <a:pt x="214" y="0"/>
                  </a:lnTo>
                  <a:lnTo>
                    <a:pt x="162" y="4"/>
                  </a:lnTo>
                  <a:lnTo>
                    <a:pt x="108" y="6"/>
                  </a:lnTo>
                  <a:lnTo>
                    <a:pt x="108" y="6"/>
                  </a:lnTo>
                  <a:lnTo>
                    <a:pt x="54" y="4"/>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396" name="Freeform 75">
              <a:extLst>
                <a:ext uri="{FF2B5EF4-FFF2-40B4-BE49-F238E27FC236}">
                  <a16:creationId xmlns:a16="http://schemas.microsoft.com/office/drawing/2014/main" id="{4B5ED551-AC2E-4168-93C2-53FE27E79F20}"/>
                </a:ext>
              </a:extLst>
            </p:cNvPr>
            <p:cNvSpPr>
              <a:spLocks noEditPoints="1"/>
            </p:cNvSpPr>
            <p:nvPr/>
          </p:nvSpPr>
          <p:spPr bwMode="auto">
            <a:xfrm>
              <a:off x="4257675" y="1593850"/>
              <a:ext cx="3676650" cy="3673475"/>
            </a:xfrm>
            <a:custGeom>
              <a:avLst/>
              <a:gdLst>
                <a:gd name="T0" fmla="*/ 982 w 2316"/>
                <a:gd name="T1" fmla="*/ 12 h 2314"/>
                <a:gd name="T2" fmla="*/ 708 w 2316"/>
                <a:gd name="T3" fmla="*/ 90 h 2314"/>
                <a:gd name="T4" fmla="*/ 466 w 2316"/>
                <a:gd name="T5" fmla="*/ 230 h 2314"/>
                <a:gd name="T6" fmla="*/ 266 w 2316"/>
                <a:gd name="T7" fmla="*/ 420 h 2314"/>
                <a:gd name="T8" fmla="*/ 116 w 2316"/>
                <a:gd name="T9" fmla="*/ 654 h 2314"/>
                <a:gd name="T10" fmla="*/ 24 w 2316"/>
                <a:gd name="T11" fmla="*/ 924 h 2314"/>
                <a:gd name="T12" fmla="*/ 0 w 2316"/>
                <a:gd name="T13" fmla="*/ 1156 h 2314"/>
                <a:gd name="T14" fmla="*/ 38 w 2316"/>
                <a:gd name="T15" fmla="*/ 1444 h 2314"/>
                <a:gd name="T16" fmla="*/ 140 w 2316"/>
                <a:gd name="T17" fmla="*/ 1708 h 2314"/>
                <a:gd name="T18" fmla="*/ 302 w 2316"/>
                <a:gd name="T19" fmla="*/ 1934 h 2314"/>
                <a:gd name="T20" fmla="*/ 512 w 2316"/>
                <a:gd name="T21" fmla="*/ 2116 h 2314"/>
                <a:gd name="T22" fmla="*/ 760 w 2316"/>
                <a:gd name="T23" fmla="*/ 2242 h 2314"/>
                <a:gd name="T24" fmla="*/ 1040 w 2316"/>
                <a:gd name="T25" fmla="*/ 2308 h 2314"/>
                <a:gd name="T26" fmla="*/ 1276 w 2316"/>
                <a:gd name="T27" fmla="*/ 2308 h 2314"/>
                <a:gd name="T28" fmla="*/ 1556 w 2316"/>
                <a:gd name="T29" fmla="*/ 2242 h 2314"/>
                <a:gd name="T30" fmla="*/ 1804 w 2316"/>
                <a:gd name="T31" fmla="*/ 2116 h 2314"/>
                <a:gd name="T32" fmla="*/ 2014 w 2316"/>
                <a:gd name="T33" fmla="*/ 1934 h 2314"/>
                <a:gd name="T34" fmla="*/ 2176 w 2316"/>
                <a:gd name="T35" fmla="*/ 1708 h 2314"/>
                <a:gd name="T36" fmla="*/ 2278 w 2316"/>
                <a:gd name="T37" fmla="*/ 1444 h 2314"/>
                <a:gd name="T38" fmla="*/ 2316 w 2316"/>
                <a:gd name="T39" fmla="*/ 1156 h 2314"/>
                <a:gd name="T40" fmla="*/ 2292 w 2316"/>
                <a:gd name="T41" fmla="*/ 924 h 2314"/>
                <a:gd name="T42" fmla="*/ 2200 w 2316"/>
                <a:gd name="T43" fmla="*/ 654 h 2314"/>
                <a:gd name="T44" fmla="*/ 2050 w 2316"/>
                <a:gd name="T45" fmla="*/ 420 h 2314"/>
                <a:gd name="T46" fmla="*/ 1850 w 2316"/>
                <a:gd name="T47" fmla="*/ 230 h 2314"/>
                <a:gd name="T48" fmla="*/ 1608 w 2316"/>
                <a:gd name="T49" fmla="*/ 90 h 2314"/>
                <a:gd name="T50" fmla="*/ 1334 w 2316"/>
                <a:gd name="T51" fmla="*/ 12 h 2314"/>
                <a:gd name="T52" fmla="*/ 1158 w 2316"/>
                <a:gd name="T53" fmla="*/ 2100 h 2314"/>
                <a:gd name="T54" fmla="*/ 968 w 2316"/>
                <a:gd name="T55" fmla="*/ 2080 h 2314"/>
                <a:gd name="T56" fmla="*/ 750 w 2316"/>
                <a:gd name="T57" fmla="*/ 2006 h 2314"/>
                <a:gd name="T58" fmla="*/ 558 w 2316"/>
                <a:gd name="T59" fmla="*/ 1884 h 2314"/>
                <a:gd name="T60" fmla="*/ 402 w 2316"/>
                <a:gd name="T61" fmla="*/ 1720 h 2314"/>
                <a:gd name="T62" fmla="*/ 290 w 2316"/>
                <a:gd name="T63" fmla="*/ 1522 h 2314"/>
                <a:gd name="T64" fmla="*/ 226 w 2316"/>
                <a:gd name="T65" fmla="*/ 1300 h 2314"/>
                <a:gd name="T66" fmla="*/ 216 w 2316"/>
                <a:gd name="T67" fmla="*/ 1108 h 2314"/>
                <a:gd name="T68" fmla="*/ 258 w 2316"/>
                <a:gd name="T69" fmla="*/ 876 h 2314"/>
                <a:gd name="T70" fmla="*/ 352 w 2316"/>
                <a:gd name="T71" fmla="*/ 668 h 2314"/>
                <a:gd name="T72" fmla="*/ 492 w 2316"/>
                <a:gd name="T73" fmla="*/ 490 h 2314"/>
                <a:gd name="T74" fmla="*/ 670 w 2316"/>
                <a:gd name="T75" fmla="*/ 350 h 2314"/>
                <a:gd name="T76" fmla="*/ 878 w 2316"/>
                <a:gd name="T77" fmla="*/ 256 h 2314"/>
                <a:gd name="T78" fmla="*/ 1110 w 2316"/>
                <a:gd name="T79" fmla="*/ 214 h 2314"/>
                <a:gd name="T80" fmla="*/ 1302 w 2316"/>
                <a:gd name="T81" fmla="*/ 224 h 2314"/>
                <a:gd name="T82" fmla="*/ 1524 w 2316"/>
                <a:gd name="T83" fmla="*/ 288 h 2314"/>
                <a:gd name="T84" fmla="*/ 1722 w 2316"/>
                <a:gd name="T85" fmla="*/ 400 h 2314"/>
                <a:gd name="T86" fmla="*/ 1886 w 2316"/>
                <a:gd name="T87" fmla="*/ 556 h 2314"/>
                <a:gd name="T88" fmla="*/ 2008 w 2316"/>
                <a:gd name="T89" fmla="*/ 748 h 2314"/>
                <a:gd name="T90" fmla="*/ 2082 w 2316"/>
                <a:gd name="T91" fmla="*/ 966 h 2314"/>
                <a:gd name="T92" fmla="*/ 2102 w 2316"/>
                <a:gd name="T93" fmla="*/ 1156 h 2314"/>
                <a:gd name="T94" fmla="*/ 2072 w 2316"/>
                <a:gd name="T95" fmla="*/ 1392 h 2314"/>
                <a:gd name="T96" fmla="*/ 1988 w 2316"/>
                <a:gd name="T97" fmla="*/ 1606 h 2314"/>
                <a:gd name="T98" fmla="*/ 1856 w 2316"/>
                <a:gd name="T99" fmla="*/ 1790 h 2314"/>
                <a:gd name="T100" fmla="*/ 1684 w 2316"/>
                <a:gd name="T101" fmla="*/ 1938 h 2314"/>
                <a:gd name="T102" fmla="*/ 1482 w 2316"/>
                <a:gd name="T103" fmla="*/ 2042 h 2314"/>
                <a:gd name="T104" fmla="*/ 1254 w 2316"/>
                <a:gd name="T105" fmla="*/ 2094 h 2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16" h="2314">
                  <a:moveTo>
                    <a:pt x="1158" y="0"/>
                  </a:moveTo>
                  <a:lnTo>
                    <a:pt x="1158" y="0"/>
                  </a:lnTo>
                  <a:lnTo>
                    <a:pt x="1098" y="0"/>
                  </a:lnTo>
                  <a:lnTo>
                    <a:pt x="1040" y="6"/>
                  </a:lnTo>
                  <a:lnTo>
                    <a:pt x="982" y="12"/>
                  </a:lnTo>
                  <a:lnTo>
                    <a:pt x="926" y="22"/>
                  </a:lnTo>
                  <a:lnTo>
                    <a:pt x="870" y="36"/>
                  </a:lnTo>
                  <a:lnTo>
                    <a:pt x="814" y="52"/>
                  </a:lnTo>
                  <a:lnTo>
                    <a:pt x="760" y="70"/>
                  </a:lnTo>
                  <a:lnTo>
                    <a:pt x="708" y="90"/>
                  </a:lnTo>
                  <a:lnTo>
                    <a:pt x="656" y="114"/>
                  </a:lnTo>
                  <a:lnTo>
                    <a:pt x="606" y="138"/>
                  </a:lnTo>
                  <a:lnTo>
                    <a:pt x="558" y="166"/>
                  </a:lnTo>
                  <a:lnTo>
                    <a:pt x="512" y="196"/>
                  </a:lnTo>
                  <a:lnTo>
                    <a:pt x="466" y="230"/>
                  </a:lnTo>
                  <a:lnTo>
                    <a:pt x="422" y="264"/>
                  </a:lnTo>
                  <a:lnTo>
                    <a:pt x="380" y="300"/>
                  </a:lnTo>
                  <a:lnTo>
                    <a:pt x="340" y="338"/>
                  </a:lnTo>
                  <a:lnTo>
                    <a:pt x="302" y="378"/>
                  </a:lnTo>
                  <a:lnTo>
                    <a:pt x="266" y="420"/>
                  </a:lnTo>
                  <a:lnTo>
                    <a:pt x="232" y="464"/>
                  </a:lnTo>
                  <a:lnTo>
                    <a:pt x="198" y="510"/>
                  </a:lnTo>
                  <a:lnTo>
                    <a:pt x="168" y="556"/>
                  </a:lnTo>
                  <a:lnTo>
                    <a:pt x="140" y="606"/>
                  </a:lnTo>
                  <a:lnTo>
                    <a:pt x="116" y="654"/>
                  </a:lnTo>
                  <a:lnTo>
                    <a:pt x="92" y="706"/>
                  </a:lnTo>
                  <a:lnTo>
                    <a:pt x="72" y="758"/>
                  </a:lnTo>
                  <a:lnTo>
                    <a:pt x="54" y="812"/>
                  </a:lnTo>
                  <a:lnTo>
                    <a:pt x="38" y="868"/>
                  </a:lnTo>
                  <a:lnTo>
                    <a:pt x="24" y="924"/>
                  </a:lnTo>
                  <a:lnTo>
                    <a:pt x="14" y="980"/>
                  </a:lnTo>
                  <a:lnTo>
                    <a:pt x="6" y="1038"/>
                  </a:lnTo>
                  <a:lnTo>
                    <a:pt x="2" y="1096"/>
                  </a:lnTo>
                  <a:lnTo>
                    <a:pt x="0" y="1156"/>
                  </a:lnTo>
                  <a:lnTo>
                    <a:pt x="0" y="1156"/>
                  </a:lnTo>
                  <a:lnTo>
                    <a:pt x="2" y="1216"/>
                  </a:lnTo>
                  <a:lnTo>
                    <a:pt x="6" y="1274"/>
                  </a:lnTo>
                  <a:lnTo>
                    <a:pt x="14" y="1332"/>
                  </a:lnTo>
                  <a:lnTo>
                    <a:pt x="24" y="1390"/>
                  </a:lnTo>
                  <a:lnTo>
                    <a:pt x="38" y="1444"/>
                  </a:lnTo>
                  <a:lnTo>
                    <a:pt x="54" y="1500"/>
                  </a:lnTo>
                  <a:lnTo>
                    <a:pt x="72" y="1554"/>
                  </a:lnTo>
                  <a:lnTo>
                    <a:pt x="92" y="1606"/>
                  </a:lnTo>
                  <a:lnTo>
                    <a:pt x="116" y="1658"/>
                  </a:lnTo>
                  <a:lnTo>
                    <a:pt x="140" y="1708"/>
                  </a:lnTo>
                  <a:lnTo>
                    <a:pt x="168" y="1756"/>
                  </a:lnTo>
                  <a:lnTo>
                    <a:pt x="198" y="1802"/>
                  </a:lnTo>
                  <a:lnTo>
                    <a:pt x="232" y="1848"/>
                  </a:lnTo>
                  <a:lnTo>
                    <a:pt x="266" y="1892"/>
                  </a:lnTo>
                  <a:lnTo>
                    <a:pt x="302" y="1934"/>
                  </a:lnTo>
                  <a:lnTo>
                    <a:pt x="340" y="1974"/>
                  </a:lnTo>
                  <a:lnTo>
                    <a:pt x="380" y="2012"/>
                  </a:lnTo>
                  <a:lnTo>
                    <a:pt x="422" y="2048"/>
                  </a:lnTo>
                  <a:lnTo>
                    <a:pt x="466" y="2084"/>
                  </a:lnTo>
                  <a:lnTo>
                    <a:pt x="512" y="2116"/>
                  </a:lnTo>
                  <a:lnTo>
                    <a:pt x="558" y="2146"/>
                  </a:lnTo>
                  <a:lnTo>
                    <a:pt x="606" y="2174"/>
                  </a:lnTo>
                  <a:lnTo>
                    <a:pt x="656" y="2198"/>
                  </a:lnTo>
                  <a:lnTo>
                    <a:pt x="708" y="2222"/>
                  </a:lnTo>
                  <a:lnTo>
                    <a:pt x="760" y="2242"/>
                  </a:lnTo>
                  <a:lnTo>
                    <a:pt x="814" y="2262"/>
                  </a:lnTo>
                  <a:lnTo>
                    <a:pt x="870" y="2276"/>
                  </a:lnTo>
                  <a:lnTo>
                    <a:pt x="926" y="2290"/>
                  </a:lnTo>
                  <a:lnTo>
                    <a:pt x="982" y="2300"/>
                  </a:lnTo>
                  <a:lnTo>
                    <a:pt x="1040" y="2308"/>
                  </a:lnTo>
                  <a:lnTo>
                    <a:pt x="1098" y="2312"/>
                  </a:lnTo>
                  <a:lnTo>
                    <a:pt x="1158" y="2314"/>
                  </a:lnTo>
                  <a:lnTo>
                    <a:pt x="1158" y="2314"/>
                  </a:lnTo>
                  <a:lnTo>
                    <a:pt x="1218" y="2312"/>
                  </a:lnTo>
                  <a:lnTo>
                    <a:pt x="1276" y="2308"/>
                  </a:lnTo>
                  <a:lnTo>
                    <a:pt x="1334" y="2300"/>
                  </a:lnTo>
                  <a:lnTo>
                    <a:pt x="1390" y="2290"/>
                  </a:lnTo>
                  <a:lnTo>
                    <a:pt x="1446" y="2276"/>
                  </a:lnTo>
                  <a:lnTo>
                    <a:pt x="1502" y="2262"/>
                  </a:lnTo>
                  <a:lnTo>
                    <a:pt x="1556" y="2242"/>
                  </a:lnTo>
                  <a:lnTo>
                    <a:pt x="1608" y="2222"/>
                  </a:lnTo>
                  <a:lnTo>
                    <a:pt x="1660" y="2198"/>
                  </a:lnTo>
                  <a:lnTo>
                    <a:pt x="1710" y="2174"/>
                  </a:lnTo>
                  <a:lnTo>
                    <a:pt x="1758" y="2146"/>
                  </a:lnTo>
                  <a:lnTo>
                    <a:pt x="1804" y="2116"/>
                  </a:lnTo>
                  <a:lnTo>
                    <a:pt x="1850" y="2084"/>
                  </a:lnTo>
                  <a:lnTo>
                    <a:pt x="1894" y="2048"/>
                  </a:lnTo>
                  <a:lnTo>
                    <a:pt x="1936" y="2012"/>
                  </a:lnTo>
                  <a:lnTo>
                    <a:pt x="1976" y="1974"/>
                  </a:lnTo>
                  <a:lnTo>
                    <a:pt x="2014" y="1934"/>
                  </a:lnTo>
                  <a:lnTo>
                    <a:pt x="2050" y="1892"/>
                  </a:lnTo>
                  <a:lnTo>
                    <a:pt x="2084" y="1848"/>
                  </a:lnTo>
                  <a:lnTo>
                    <a:pt x="2118" y="1802"/>
                  </a:lnTo>
                  <a:lnTo>
                    <a:pt x="2148" y="1756"/>
                  </a:lnTo>
                  <a:lnTo>
                    <a:pt x="2176" y="1708"/>
                  </a:lnTo>
                  <a:lnTo>
                    <a:pt x="2200" y="1658"/>
                  </a:lnTo>
                  <a:lnTo>
                    <a:pt x="2224" y="1606"/>
                  </a:lnTo>
                  <a:lnTo>
                    <a:pt x="2244" y="1554"/>
                  </a:lnTo>
                  <a:lnTo>
                    <a:pt x="2262" y="1500"/>
                  </a:lnTo>
                  <a:lnTo>
                    <a:pt x="2278" y="1444"/>
                  </a:lnTo>
                  <a:lnTo>
                    <a:pt x="2292" y="1390"/>
                  </a:lnTo>
                  <a:lnTo>
                    <a:pt x="2302" y="1332"/>
                  </a:lnTo>
                  <a:lnTo>
                    <a:pt x="2310" y="1274"/>
                  </a:lnTo>
                  <a:lnTo>
                    <a:pt x="2314" y="1216"/>
                  </a:lnTo>
                  <a:lnTo>
                    <a:pt x="2316" y="1156"/>
                  </a:lnTo>
                  <a:lnTo>
                    <a:pt x="2316" y="1156"/>
                  </a:lnTo>
                  <a:lnTo>
                    <a:pt x="2314" y="1096"/>
                  </a:lnTo>
                  <a:lnTo>
                    <a:pt x="2310" y="1038"/>
                  </a:lnTo>
                  <a:lnTo>
                    <a:pt x="2302" y="980"/>
                  </a:lnTo>
                  <a:lnTo>
                    <a:pt x="2292" y="924"/>
                  </a:lnTo>
                  <a:lnTo>
                    <a:pt x="2278" y="868"/>
                  </a:lnTo>
                  <a:lnTo>
                    <a:pt x="2262" y="812"/>
                  </a:lnTo>
                  <a:lnTo>
                    <a:pt x="2244" y="758"/>
                  </a:lnTo>
                  <a:lnTo>
                    <a:pt x="2224" y="706"/>
                  </a:lnTo>
                  <a:lnTo>
                    <a:pt x="2200" y="654"/>
                  </a:lnTo>
                  <a:lnTo>
                    <a:pt x="2176" y="606"/>
                  </a:lnTo>
                  <a:lnTo>
                    <a:pt x="2148" y="556"/>
                  </a:lnTo>
                  <a:lnTo>
                    <a:pt x="2118" y="510"/>
                  </a:lnTo>
                  <a:lnTo>
                    <a:pt x="2084" y="464"/>
                  </a:lnTo>
                  <a:lnTo>
                    <a:pt x="2050" y="420"/>
                  </a:lnTo>
                  <a:lnTo>
                    <a:pt x="2014" y="378"/>
                  </a:lnTo>
                  <a:lnTo>
                    <a:pt x="1976" y="338"/>
                  </a:lnTo>
                  <a:lnTo>
                    <a:pt x="1936" y="300"/>
                  </a:lnTo>
                  <a:lnTo>
                    <a:pt x="1894" y="264"/>
                  </a:lnTo>
                  <a:lnTo>
                    <a:pt x="1850" y="230"/>
                  </a:lnTo>
                  <a:lnTo>
                    <a:pt x="1804" y="196"/>
                  </a:lnTo>
                  <a:lnTo>
                    <a:pt x="1758" y="166"/>
                  </a:lnTo>
                  <a:lnTo>
                    <a:pt x="1710" y="138"/>
                  </a:lnTo>
                  <a:lnTo>
                    <a:pt x="1660" y="114"/>
                  </a:lnTo>
                  <a:lnTo>
                    <a:pt x="1608" y="90"/>
                  </a:lnTo>
                  <a:lnTo>
                    <a:pt x="1556" y="70"/>
                  </a:lnTo>
                  <a:lnTo>
                    <a:pt x="1502" y="52"/>
                  </a:lnTo>
                  <a:lnTo>
                    <a:pt x="1446" y="36"/>
                  </a:lnTo>
                  <a:lnTo>
                    <a:pt x="1390" y="22"/>
                  </a:lnTo>
                  <a:lnTo>
                    <a:pt x="1334" y="12"/>
                  </a:lnTo>
                  <a:lnTo>
                    <a:pt x="1276" y="6"/>
                  </a:lnTo>
                  <a:lnTo>
                    <a:pt x="1218" y="0"/>
                  </a:lnTo>
                  <a:lnTo>
                    <a:pt x="1158" y="0"/>
                  </a:lnTo>
                  <a:lnTo>
                    <a:pt x="1158" y="0"/>
                  </a:lnTo>
                  <a:close/>
                  <a:moveTo>
                    <a:pt x="1158" y="2100"/>
                  </a:moveTo>
                  <a:lnTo>
                    <a:pt x="1158" y="2100"/>
                  </a:lnTo>
                  <a:lnTo>
                    <a:pt x="1110" y="2098"/>
                  </a:lnTo>
                  <a:lnTo>
                    <a:pt x="1062" y="2094"/>
                  </a:lnTo>
                  <a:lnTo>
                    <a:pt x="1014" y="2088"/>
                  </a:lnTo>
                  <a:lnTo>
                    <a:pt x="968" y="2080"/>
                  </a:lnTo>
                  <a:lnTo>
                    <a:pt x="922" y="2070"/>
                  </a:lnTo>
                  <a:lnTo>
                    <a:pt x="878" y="2056"/>
                  </a:lnTo>
                  <a:lnTo>
                    <a:pt x="834" y="2042"/>
                  </a:lnTo>
                  <a:lnTo>
                    <a:pt x="792" y="2024"/>
                  </a:lnTo>
                  <a:lnTo>
                    <a:pt x="750" y="2006"/>
                  </a:lnTo>
                  <a:lnTo>
                    <a:pt x="708" y="1986"/>
                  </a:lnTo>
                  <a:lnTo>
                    <a:pt x="670" y="1962"/>
                  </a:lnTo>
                  <a:lnTo>
                    <a:pt x="632" y="1938"/>
                  </a:lnTo>
                  <a:lnTo>
                    <a:pt x="594" y="1912"/>
                  </a:lnTo>
                  <a:lnTo>
                    <a:pt x="558" y="1884"/>
                  </a:lnTo>
                  <a:lnTo>
                    <a:pt x="524" y="1854"/>
                  </a:lnTo>
                  <a:lnTo>
                    <a:pt x="492" y="1822"/>
                  </a:lnTo>
                  <a:lnTo>
                    <a:pt x="460" y="1790"/>
                  </a:lnTo>
                  <a:lnTo>
                    <a:pt x="430" y="1756"/>
                  </a:lnTo>
                  <a:lnTo>
                    <a:pt x="402" y="1720"/>
                  </a:lnTo>
                  <a:lnTo>
                    <a:pt x="376" y="1684"/>
                  </a:lnTo>
                  <a:lnTo>
                    <a:pt x="352" y="1644"/>
                  </a:lnTo>
                  <a:lnTo>
                    <a:pt x="330" y="1606"/>
                  </a:lnTo>
                  <a:lnTo>
                    <a:pt x="308" y="1564"/>
                  </a:lnTo>
                  <a:lnTo>
                    <a:pt x="290" y="1522"/>
                  </a:lnTo>
                  <a:lnTo>
                    <a:pt x="272" y="1480"/>
                  </a:lnTo>
                  <a:lnTo>
                    <a:pt x="258" y="1436"/>
                  </a:lnTo>
                  <a:lnTo>
                    <a:pt x="244" y="1392"/>
                  </a:lnTo>
                  <a:lnTo>
                    <a:pt x="234" y="1346"/>
                  </a:lnTo>
                  <a:lnTo>
                    <a:pt x="226" y="1300"/>
                  </a:lnTo>
                  <a:lnTo>
                    <a:pt x="220" y="1252"/>
                  </a:lnTo>
                  <a:lnTo>
                    <a:pt x="216" y="1204"/>
                  </a:lnTo>
                  <a:lnTo>
                    <a:pt x="216" y="1156"/>
                  </a:lnTo>
                  <a:lnTo>
                    <a:pt x="216" y="1156"/>
                  </a:lnTo>
                  <a:lnTo>
                    <a:pt x="216" y="1108"/>
                  </a:lnTo>
                  <a:lnTo>
                    <a:pt x="220" y="1060"/>
                  </a:lnTo>
                  <a:lnTo>
                    <a:pt x="226" y="1012"/>
                  </a:lnTo>
                  <a:lnTo>
                    <a:pt x="234" y="966"/>
                  </a:lnTo>
                  <a:lnTo>
                    <a:pt x="244" y="920"/>
                  </a:lnTo>
                  <a:lnTo>
                    <a:pt x="258" y="876"/>
                  </a:lnTo>
                  <a:lnTo>
                    <a:pt x="272" y="832"/>
                  </a:lnTo>
                  <a:lnTo>
                    <a:pt x="290" y="790"/>
                  </a:lnTo>
                  <a:lnTo>
                    <a:pt x="308" y="748"/>
                  </a:lnTo>
                  <a:lnTo>
                    <a:pt x="330" y="708"/>
                  </a:lnTo>
                  <a:lnTo>
                    <a:pt x="352" y="668"/>
                  </a:lnTo>
                  <a:lnTo>
                    <a:pt x="376" y="630"/>
                  </a:lnTo>
                  <a:lnTo>
                    <a:pt x="402" y="592"/>
                  </a:lnTo>
                  <a:lnTo>
                    <a:pt x="430" y="556"/>
                  </a:lnTo>
                  <a:lnTo>
                    <a:pt x="460" y="522"/>
                  </a:lnTo>
                  <a:lnTo>
                    <a:pt x="492" y="490"/>
                  </a:lnTo>
                  <a:lnTo>
                    <a:pt x="524" y="458"/>
                  </a:lnTo>
                  <a:lnTo>
                    <a:pt x="558" y="428"/>
                  </a:lnTo>
                  <a:lnTo>
                    <a:pt x="594" y="400"/>
                  </a:lnTo>
                  <a:lnTo>
                    <a:pt x="632" y="374"/>
                  </a:lnTo>
                  <a:lnTo>
                    <a:pt x="670" y="350"/>
                  </a:lnTo>
                  <a:lnTo>
                    <a:pt x="708" y="328"/>
                  </a:lnTo>
                  <a:lnTo>
                    <a:pt x="750" y="306"/>
                  </a:lnTo>
                  <a:lnTo>
                    <a:pt x="792" y="288"/>
                  </a:lnTo>
                  <a:lnTo>
                    <a:pt x="834" y="270"/>
                  </a:lnTo>
                  <a:lnTo>
                    <a:pt x="878" y="256"/>
                  </a:lnTo>
                  <a:lnTo>
                    <a:pt x="922" y="242"/>
                  </a:lnTo>
                  <a:lnTo>
                    <a:pt x="968" y="232"/>
                  </a:lnTo>
                  <a:lnTo>
                    <a:pt x="1014" y="224"/>
                  </a:lnTo>
                  <a:lnTo>
                    <a:pt x="1062" y="218"/>
                  </a:lnTo>
                  <a:lnTo>
                    <a:pt x="1110" y="214"/>
                  </a:lnTo>
                  <a:lnTo>
                    <a:pt x="1158" y="214"/>
                  </a:lnTo>
                  <a:lnTo>
                    <a:pt x="1158" y="214"/>
                  </a:lnTo>
                  <a:lnTo>
                    <a:pt x="1206" y="214"/>
                  </a:lnTo>
                  <a:lnTo>
                    <a:pt x="1254" y="218"/>
                  </a:lnTo>
                  <a:lnTo>
                    <a:pt x="1302" y="224"/>
                  </a:lnTo>
                  <a:lnTo>
                    <a:pt x="1348" y="232"/>
                  </a:lnTo>
                  <a:lnTo>
                    <a:pt x="1394" y="242"/>
                  </a:lnTo>
                  <a:lnTo>
                    <a:pt x="1438" y="256"/>
                  </a:lnTo>
                  <a:lnTo>
                    <a:pt x="1482" y="270"/>
                  </a:lnTo>
                  <a:lnTo>
                    <a:pt x="1524" y="288"/>
                  </a:lnTo>
                  <a:lnTo>
                    <a:pt x="1566" y="306"/>
                  </a:lnTo>
                  <a:lnTo>
                    <a:pt x="1608" y="328"/>
                  </a:lnTo>
                  <a:lnTo>
                    <a:pt x="1646" y="350"/>
                  </a:lnTo>
                  <a:lnTo>
                    <a:pt x="1684" y="374"/>
                  </a:lnTo>
                  <a:lnTo>
                    <a:pt x="1722" y="400"/>
                  </a:lnTo>
                  <a:lnTo>
                    <a:pt x="1758" y="428"/>
                  </a:lnTo>
                  <a:lnTo>
                    <a:pt x="1792" y="458"/>
                  </a:lnTo>
                  <a:lnTo>
                    <a:pt x="1824" y="490"/>
                  </a:lnTo>
                  <a:lnTo>
                    <a:pt x="1856" y="522"/>
                  </a:lnTo>
                  <a:lnTo>
                    <a:pt x="1886" y="556"/>
                  </a:lnTo>
                  <a:lnTo>
                    <a:pt x="1914" y="592"/>
                  </a:lnTo>
                  <a:lnTo>
                    <a:pt x="1940" y="630"/>
                  </a:lnTo>
                  <a:lnTo>
                    <a:pt x="1964" y="668"/>
                  </a:lnTo>
                  <a:lnTo>
                    <a:pt x="1988" y="708"/>
                  </a:lnTo>
                  <a:lnTo>
                    <a:pt x="2008" y="748"/>
                  </a:lnTo>
                  <a:lnTo>
                    <a:pt x="2026" y="790"/>
                  </a:lnTo>
                  <a:lnTo>
                    <a:pt x="2044" y="832"/>
                  </a:lnTo>
                  <a:lnTo>
                    <a:pt x="2058" y="876"/>
                  </a:lnTo>
                  <a:lnTo>
                    <a:pt x="2072" y="920"/>
                  </a:lnTo>
                  <a:lnTo>
                    <a:pt x="2082" y="966"/>
                  </a:lnTo>
                  <a:lnTo>
                    <a:pt x="2090" y="1012"/>
                  </a:lnTo>
                  <a:lnTo>
                    <a:pt x="2096" y="1060"/>
                  </a:lnTo>
                  <a:lnTo>
                    <a:pt x="2100" y="1108"/>
                  </a:lnTo>
                  <a:lnTo>
                    <a:pt x="2102" y="1156"/>
                  </a:lnTo>
                  <a:lnTo>
                    <a:pt x="2102" y="1156"/>
                  </a:lnTo>
                  <a:lnTo>
                    <a:pt x="2100" y="1204"/>
                  </a:lnTo>
                  <a:lnTo>
                    <a:pt x="2096" y="1252"/>
                  </a:lnTo>
                  <a:lnTo>
                    <a:pt x="2090" y="1300"/>
                  </a:lnTo>
                  <a:lnTo>
                    <a:pt x="2082" y="1346"/>
                  </a:lnTo>
                  <a:lnTo>
                    <a:pt x="2072" y="1392"/>
                  </a:lnTo>
                  <a:lnTo>
                    <a:pt x="2058" y="1436"/>
                  </a:lnTo>
                  <a:lnTo>
                    <a:pt x="2044" y="1480"/>
                  </a:lnTo>
                  <a:lnTo>
                    <a:pt x="2026" y="1522"/>
                  </a:lnTo>
                  <a:lnTo>
                    <a:pt x="2008" y="1564"/>
                  </a:lnTo>
                  <a:lnTo>
                    <a:pt x="1988" y="1606"/>
                  </a:lnTo>
                  <a:lnTo>
                    <a:pt x="1964" y="1644"/>
                  </a:lnTo>
                  <a:lnTo>
                    <a:pt x="1940" y="1684"/>
                  </a:lnTo>
                  <a:lnTo>
                    <a:pt x="1914" y="1720"/>
                  </a:lnTo>
                  <a:lnTo>
                    <a:pt x="1886" y="1756"/>
                  </a:lnTo>
                  <a:lnTo>
                    <a:pt x="1856" y="1790"/>
                  </a:lnTo>
                  <a:lnTo>
                    <a:pt x="1824" y="1822"/>
                  </a:lnTo>
                  <a:lnTo>
                    <a:pt x="1792" y="1854"/>
                  </a:lnTo>
                  <a:lnTo>
                    <a:pt x="1758" y="1884"/>
                  </a:lnTo>
                  <a:lnTo>
                    <a:pt x="1722" y="1912"/>
                  </a:lnTo>
                  <a:lnTo>
                    <a:pt x="1684" y="1938"/>
                  </a:lnTo>
                  <a:lnTo>
                    <a:pt x="1646" y="1962"/>
                  </a:lnTo>
                  <a:lnTo>
                    <a:pt x="1608" y="1986"/>
                  </a:lnTo>
                  <a:lnTo>
                    <a:pt x="1566" y="2006"/>
                  </a:lnTo>
                  <a:lnTo>
                    <a:pt x="1524" y="2024"/>
                  </a:lnTo>
                  <a:lnTo>
                    <a:pt x="1482" y="2042"/>
                  </a:lnTo>
                  <a:lnTo>
                    <a:pt x="1438" y="2056"/>
                  </a:lnTo>
                  <a:lnTo>
                    <a:pt x="1394" y="2070"/>
                  </a:lnTo>
                  <a:lnTo>
                    <a:pt x="1348" y="2080"/>
                  </a:lnTo>
                  <a:lnTo>
                    <a:pt x="1302" y="2088"/>
                  </a:lnTo>
                  <a:lnTo>
                    <a:pt x="1254" y="2094"/>
                  </a:lnTo>
                  <a:lnTo>
                    <a:pt x="1206" y="2098"/>
                  </a:lnTo>
                  <a:lnTo>
                    <a:pt x="1158" y="2100"/>
                  </a:lnTo>
                  <a:lnTo>
                    <a:pt x="1158" y="2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grpSp>
      <p:sp>
        <p:nvSpPr>
          <p:cNvPr id="359" name="Rectangle 358">
            <a:extLst>
              <a:ext uri="{FF2B5EF4-FFF2-40B4-BE49-F238E27FC236}">
                <a16:creationId xmlns:a16="http://schemas.microsoft.com/office/drawing/2014/main" id="{FB1C5415-970C-4670-B2D5-A50A92F88257}"/>
              </a:ext>
            </a:extLst>
          </p:cNvPr>
          <p:cNvSpPr/>
          <p:nvPr/>
        </p:nvSpPr>
        <p:spPr bwMode="ltGray">
          <a:xfrm>
            <a:off x="11289342" y="5108637"/>
            <a:ext cx="484668" cy="36963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91440" bIns="45720" numCol="1" spcCol="0" rtlCol="0" fromWordArt="0" anchor="ctr" anchorCtr="0" forceAA="0" compatLnSpc="1">
            <a:prstTxWarp prst="textNoShape">
              <a:avLst/>
            </a:prstTxWarp>
            <a:noAutofit/>
          </a:bodyPr>
          <a:lstStyle/>
          <a:p>
            <a:r>
              <a:rPr lang="en-GB" sz="1200" dirty="0">
                <a:solidFill>
                  <a:srgbClr val="000000"/>
                </a:solidFill>
              </a:rPr>
              <a:t>55+</a:t>
            </a:r>
          </a:p>
        </p:txBody>
      </p:sp>
      <p:sp>
        <p:nvSpPr>
          <p:cNvPr id="379" name="Freeform 8">
            <a:extLst>
              <a:ext uri="{FF2B5EF4-FFF2-40B4-BE49-F238E27FC236}">
                <a16:creationId xmlns:a16="http://schemas.microsoft.com/office/drawing/2014/main" id="{B387B768-AA23-48E1-A935-BF682BE67815}"/>
              </a:ext>
            </a:extLst>
          </p:cNvPr>
          <p:cNvSpPr>
            <a:spLocks noChangeAspect="1" noEditPoints="1"/>
          </p:cNvSpPr>
          <p:nvPr/>
        </p:nvSpPr>
        <p:spPr bwMode="auto">
          <a:xfrm>
            <a:off x="7381250" y="3458049"/>
            <a:ext cx="363333" cy="396000"/>
          </a:xfrm>
          <a:custGeom>
            <a:avLst/>
            <a:gdLst>
              <a:gd name="T0" fmla="*/ 1127 w 2004"/>
              <a:gd name="T1" fmla="*/ 1633 h 2182"/>
              <a:gd name="T2" fmla="*/ 1058 w 2004"/>
              <a:gd name="T3" fmla="*/ 1851 h 2182"/>
              <a:gd name="T4" fmla="*/ 1189 w 2004"/>
              <a:gd name="T5" fmla="*/ 2033 h 2182"/>
              <a:gd name="T6" fmla="*/ 1420 w 2004"/>
              <a:gd name="T7" fmla="*/ 2033 h 2182"/>
              <a:gd name="T8" fmla="*/ 1552 w 2004"/>
              <a:gd name="T9" fmla="*/ 1851 h 2182"/>
              <a:gd name="T10" fmla="*/ 1482 w 2004"/>
              <a:gd name="T11" fmla="*/ 1633 h 2182"/>
              <a:gd name="T12" fmla="*/ 373 w 2004"/>
              <a:gd name="T13" fmla="*/ 1557 h 2182"/>
              <a:gd name="T14" fmla="*/ 171 w 2004"/>
              <a:gd name="T15" fmla="*/ 1660 h 2182"/>
              <a:gd name="T16" fmla="*/ 135 w 2004"/>
              <a:gd name="T17" fmla="*/ 1888 h 2182"/>
              <a:gd name="T18" fmla="*/ 293 w 2004"/>
              <a:gd name="T19" fmla="*/ 2045 h 2182"/>
              <a:gd name="T20" fmla="*/ 520 w 2004"/>
              <a:gd name="T21" fmla="*/ 2011 h 2182"/>
              <a:gd name="T22" fmla="*/ 623 w 2004"/>
              <a:gd name="T23" fmla="*/ 1808 h 2182"/>
              <a:gd name="T24" fmla="*/ 520 w 2004"/>
              <a:gd name="T25" fmla="*/ 1606 h 2182"/>
              <a:gd name="T26" fmla="*/ 453 w 2004"/>
              <a:gd name="T27" fmla="*/ 987 h 2182"/>
              <a:gd name="T28" fmla="*/ 435 w 2004"/>
              <a:gd name="T29" fmla="*/ 1442 h 2182"/>
              <a:gd name="T30" fmla="*/ 651 w 2004"/>
              <a:gd name="T31" fmla="*/ 1536 h 2182"/>
              <a:gd name="T32" fmla="*/ 877 w 2004"/>
              <a:gd name="T33" fmla="*/ 1531 h 2182"/>
              <a:gd name="T34" fmla="*/ 1214 w 2004"/>
              <a:gd name="T35" fmla="*/ 1397 h 2182"/>
              <a:gd name="T36" fmla="*/ 1431 w 2004"/>
              <a:gd name="T37" fmla="*/ 1112 h 2182"/>
              <a:gd name="T38" fmla="*/ 1472 w 2004"/>
              <a:gd name="T39" fmla="*/ 770 h 2182"/>
              <a:gd name="T40" fmla="*/ 1403 w 2004"/>
              <a:gd name="T41" fmla="*/ 557 h 2182"/>
              <a:gd name="T42" fmla="*/ 816 w 2004"/>
              <a:gd name="T43" fmla="*/ 279 h 2182"/>
              <a:gd name="T44" fmla="*/ 1000 w 2004"/>
              <a:gd name="T45" fmla="*/ 440 h 2182"/>
              <a:gd name="T46" fmla="*/ 841 w 2004"/>
              <a:gd name="T47" fmla="*/ 428 h 2182"/>
              <a:gd name="T48" fmla="*/ 669 w 2004"/>
              <a:gd name="T49" fmla="*/ 400 h 2182"/>
              <a:gd name="T50" fmla="*/ 559 w 2004"/>
              <a:gd name="T51" fmla="*/ 533 h 2182"/>
              <a:gd name="T52" fmla="*/ 620 w 2004"/>
              <a:gd name="T53" fmla="*/ 699 h 2182"/>
              <a:gd name="T54" fmla="*/ 543 w 2004"/>
              <a:gd name="T55" fmla="*/ 792 h 2182"/>
              <a:gd name="T56" fmla="*/ 437 w 2004"/>
              <a:gd name="T57" fmla="*/ 602 h 2182"/>
              <a:gd name="T58" fmla="*/ 506 w 2004"/>
              <a:gd name="T59" fmla="*/ 369 h 2182"/>
              <a:gd name="T60" fmla="*/ 730 w 2004"/>
              <a:gd name="T61" fmla="*/ 266 h 2182"/>
              <a:gd name="T62" fmla="*/ 1885 w 2004"/>
              <a:gd name="T63" fmla="*/ 35 h 2182"/>
              <a:gd name="T64" fmla="*/ 2001 w 2004"/>
              <a:gd name="T65" fmla="*/ 195 h 2182"/>
              <a:gd name="T66" fmla="*/ 1942 w 2004"/>
              <a:gd name="T67" fmla="*/ 390 h 2182"/>
              <a:gd name="T68" fmla="*/ 1848 w 2004"/>
              <a:gd name="T69" fmla="*/ 312 h 2182"/>
              <a:gd name="T70" fmla="*/ 1878 w 2004"/>
              <a:gd name="T71" fmla="*/ 203 h 2182"/>
              <a:gd name="T72" fmla="*/ 1754 w 2004"/>
              <a:gd name="T73" fmla="*/ 122 h 2182"/>
              <a:gd name="T74" fmla="*/ 1435 w 2004"/>
              <a:gd name="T75" fmla="*/ 385 h 2182"/>
              <a:gd name="T76" fmla="*/ 1541 w 2004"/>
              <a:gd name="T77" fmla="*/ 560 h 2182"/>
              <a:gd name="T78" fmla="*/ 1599 w 2004"/>
              <a:gd name="T79" fmla="*/ 813 h 2182"/>
              <a:gd name="T80" fmla="*/ 1533 w 2004"/>
              <a:gd name="T81" fmla="*/ 1185 h 2182"/>
              <a:gd name="T82" fmla="*/ 1396 w 2004"/>
              <a:gd name="T83" fmla="*/ 1449 h 2182"/>
              <a:gd name="T84" fmla="*/ 1610 w 2004"/>
              <a:gd name="T85" fmla="*/ 1597 h 2182"/>
              <a:gd name="T86" fmla="*/ 1674 w 2004"/>
              <a:gd name="T87" fmla="*/ 1857 h 2182"/>
              <a:gd name="T88" fmla="*/ 1552 w 2004"/>
              <a:gd name="T89" fmla="*/ 2089 h 2182"/>
              <a:gd name="T90" fmla="*/ 1305 w 2004"/>
              <a:gd name="T91" fmla="*/ 2182 h 2182"/>
              <a:gd name="T92" fmla="*/ 1058 w 2004"/>
              <a:gd name="T93" fmla="*/ 2089 h 2182"/>
              <a:gd name="T94" fmla="*/ 935 w 2004"/>
              <a:gd name="T95" fmla="*/ 1857 h 2182"/>
              <a:gd name="T96" fmla="*/ 921 w 2004"/>
              <a:gd name="T97" fmla="*/ 1648 h 2182"/>
              <a:gd name="T98" fmla="*/ 726 w 2004"/>
              <a:gd name="T99" fmla="*/ 1694 h 2182"/>
              <a:gd name="T100" fmla="*/ 720 w 2004"/>
              <a:gd name="T101" fmla="*/ 1942 h 2182"/>
              <a:gd name="T102" fmla="*/ 547 w 2004"/>
              <a:gd name="T103" fmla="*/ 2137 h 2182"/>
              <a:gd name="T104" fmla="*/ 281 w 2004"/>
              <a:gd name="T105" fmla="*/ 2170 h 2182"/>
              <a:gd name="T106" fmla="*/ 67 w 2004"/>
              <a:gd name="T107" fmla="*/ 2021 h 2182"/>
              <a:gd name="T108" fmla="*/ 2 w 2004"/>
              <a:gd name="T109" fmla="*/ 1764 h 2182"/>
              <a:gd name="T110" fmla="*/ 114 w 2004"/>
              <a:gd name="T111" fmla="*/ 1540 h 2182"/>
              <a:gd name="T112" fmla="*/ 1595 w 2004"/>
              <a:gd name="T113" fmla="*/ 54 h 2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04" h="2182">
                <a:moveTo>
                  <a:pt x="1305" y="1559"/>
                </a:moveTo>
                <a:lnTo>
                  <a:pt x="1264" y="1563"/>
                </a:lnTo>
                <a:lnTo>
                  <a:pt x="1225" y="1572"/>
                </a:lnTo>
                <a:lnTo>
                  <a:pt x="1189" y="1588"/>
                </a:lnTo>
                <a:lnTo>
                  <a:pt x="1157" y="1608"/>
                </a:lnTo>
                <a:lnTo>
                  <a:pt x="1127" y="1633"/>
                </a:lnTo>
                <a:lnTo>
                  <a:pt x="1103" y="1663"/>
                </a:lnTo>
                <a:lnTo>
                  <a:pt x="1082" y="1695"/>
                </a:lnTo>
                <a:lnTo>
                  <a:pt x="1067" y="1731"/>
                </a:lnTo>
                <a:lnTo>
                  <a:pt x="1058" y="1770"/>
                </a:lnTo>
                <a:lnTo>
                  <a:pt x="1055" y="1810"/>
                </a:lnTo>
                <a:lnTo>
                  <a:pt x="1058" y="1851"/>
                </a:lnTo>
                <a:lnTo>
                  <a:pt x="1067" y="1889"/>
                </a:lnTo>
                <a:lnTo>
                  <a:pt x="1082" y="1926"/>
                </a:lnTo>
                <a:lnTo>
                  <a:pt x="1103" y="1958"/>
                </a:lnTo>
                <a:lnTo>
                  <a:pt x="1127" y="1987"/>
                </a:lnTo>
                <a:lnTo>
                  <a:pt x="1157" y="2012"/>
                </a:lnTo>
                <a:lnTo>
                  <a:pt x="1189" y="2033"/>
                </a:lnTo>
                <a:lnTo>
                  <a:pt x="1225" y="2048"/>
                </a:lnTo>
                <a:lnTo>
                  <a:pt x="1264" y="2057"/>
                </a:lnTo>
                <a:lnTo>
                  <a:pt x="1305" y="2060"/>
                </a:lnTo>
                <a:lnTo>
                  <a:pt x="1345" y="2057"/>
                </a:lnTo>
                <a:lnTo>
                  <a:pt x="1384" y="2048"/>
                </a:lnTo>
                <a:lnTo>
                  <a:pt x="1420" y="2033"/>
                </a:lnTo>
                <a:lnTo>
                  <a:pt x="1452" y="2012"/>
                </a:lnTo>
                <a:lnTo>
                  <a:pt x="1482" y="1987"/>
                </a:lnTo>
                <a:lnTo>
                  <a:pt x="1507" y="1958"/>
                </a:lnTo>
                <a:lnTo>
                  <a:pt x="1527" y="1926"/>
                </a:lnTo>
                <a:lnTo>
                  <a:pt x="1543" y="1889"/>
                </a:lnTo>
                <a:lnTo>
                  <a:pt x="1552" y="1851"/>
                </a:lnTo>
                <a:lnTo>
                  <a:pt x="1555" y="1810"/>
                </a:lnTo>
                <a:lnTo>
                  <a:pt x="1552" y="1770"/>
                </a:lnTo>
                <a:lnTo>
                  <a:pt x="1543" y="1731"/>
                </a:lnTo>
                <a:lnTo>
                  <a:pt x="1527" y="1695"/>
                </a:lnTo>
                <a:lnTo>
                  <a:pt x="1507" y="1663"/>
                </a:lnTo>
                <a:lnTo>
                  <a:pt x="1482" y="1633"/>
                </a:lnTo>
                <a:lnTo>
                  <a:pt x="1452" y="1608"/>
                </a:lnTo>
                <a:lnTo>
                  <a:pt x="1420" y="1588"/>
                </a:lnTo>
                <a:lnTo>
                  <a:pt x="1384" y="1572"/>
                </a:lnTo>
                <a:lnTo>
                  <a:pt x="1345" y="1563"/>
                </a:lnTo>
                <a:lnTo>
                  <a:pt x="1305" y="1559"/>
                </a:lnTo>
                <a:close/>
                <a:moveTo>
                  <a:pt x="373" y="1557"/>
                </a:moveTo>
                <a:lnTo>
                  <a:pt x="332" y="1562"/>
                </a:lnTo>
                <a:lnTo>
                  <a:pt x="293" y="1571"/>
                </a:lnTo>
                <a:lnTo>
                  <a:pt x="257" y="1586"/>
                </a:lnTo>
                <a:lnTo>
                  <a:pt x="224" y="1606"/>
                </a:lnTo>
                <a:lnTo>
                  <a:pt x="195" y="1631"/>
                </a:lnTo>
                <a:lnTo>
                  <a:pt x="171" y="1660"/>
                </a:lnTo>
                <a:lnTo>
                  <a:pt x="150" y="1693"/>
                </a:lnTo>
                <a:lnTo>
                  <a:pt x="135" y="1729"/>
                </a:lnTo>
                <a:lnTo>
                  <a:pt x="125" y="1768"/>
                </a:lnTo>
                <a:lnTo>
                  <a:pt x="122" y="1808"/>
                </a:lnTo>
                <a:lnTo>
                  <a:pt x="125" y="1849"/>
                </a:lnTo>
                <a:lnTo>
                  <a:pt x="135" y="1888"/>
                </a:lnTo>
                <a:lnTo>
                  <a:pt x="150" y="1923"/>
                </a:lnTo>
                <a:lnTo>
                  <a:pt x="171" y="1956"/>
                </a:lnTo>
                <a:lnTo>
                  <a:pt x="195" y="1986"/>
                </a:lnTo>
                <a:lnTo>
                  <a:pt x="224" y="2011"/>
                </a:lnTo>
                <a:lnTo>
                  <a:pt x="257" y="2031"/>
                </a:lnTo>
                <a:lnTo>
                  <a:pt x="293" y="2045"/>
                </a:lnTo>
                <a:lnTo>
                  <a:pt x="332" y="2055"/>
                </a:lnTo>
                <a:lnTo>
                  <a:pt x="373" y="2059"/>
                </a:lnTo>
                <a:lnTo>
                  <a:pt x="413" y="2055"/>
                </a:lnTo>
                <a:lnTo>
                  <a:pt x="452" y="2045"/>
                </a:lnTo>
                <a:lnTo>
                  <a:pt x="487" y="2031"/>
                </a:lnTo>
                <a:lnTo>
                  <a:pt x="520" y="2011"/>
                </a:lnTo>
                <a:lnTo>
                  <a:pt x="550" y="1986"/>
                </a:lnTo>
                <a:lnTo>
                  <a:pt x="575" y="1956"/>
                </a:lnTo>
                <a:lnTo>
                  <a:pt x="595" y="1923"/>
                </a:lnTo>
                <a:lnTo>
                  <a:pt x="609" y="1888"/>
                </a:lnTo>
                <a:lnTo>
                  <a:pt x="620" y="1849"/>
                </a:lnTo>
                <a:lnTo>
                  <a:pt x="623" y="1808"/>
                </a:lnTo>
                <a:lnTo>
                  <a:pt x="620" y="1768"/>
                </a:lnTo>
                <a:lnTo>
                  <a:pt x="609" y="1729"/>
                </a:lnTo>
                <a:lnTo>
                  <a:pt x="595" y="1693"/>
                </a:lnTo>
                <a:lnTo>
                  <a:pt x="575" y="1660"/>
                </a:lnTo>
                <a:lnTo>
                  <a:pt x="550" y="1631"/>
                </a:lnTo>
                <a:lnTo>
                  <a:pt x="520" y="1606"/>
                </a:lnTo>
                <a:lnTo>
                  <a:pt x="487" y="1586"/>
                </a:lnTo>
                <a:lnTo>
                  <a:pt x="452" y="1571"/>
                </a:lnTo>
                <a:lnTo>
                  <a:pt x="413" y="1562"/>
                </a:lnTo>
                <a:lnTo>
                  <a:pt x="373" y="1557"/>
                </a:lnTo>
                <a:close/>
                <a:moveTo>
                  <a:pt x="69" y="987"/>
                </a:moveTo>
                <a:lnTo>
                  <a:pt x="453" y="987"/>
                </a:lnTo>
                <a:lnTo>
                  <a:pt x="331" y="1109"/>
                </a:lnTo>
                <a:lnTo>
                  <a:pt x="69" y="1109"/>
                </a:lnTo>
                <a:lnTo>
                  <a:pt x="69" y="987"/>
                </a:lnTo>
                <a:close/>
                <a:moveTo>
                  <a:pt x="1348" y="473"/>
                </a:moveTo>
                <a:lnTo>
                  <a:pt x="391" y="1436"/>
                </a:lnTo>
                <a:lnTo>
                  <a:pt x="435" y="1442"/>
                </a:lnTo>
                <a:lnTo>
                  <a:pt x="477" y="1451"/>
                </a:lnTo>
                <a:lnTo>
                  <a:pt x="517" y="1466"/>
                </a:lnTo>
                <a:lnTo>
                  <a:pt x="555" y="1484"/>
                </a:lnTo>
                <a:lnTo>
                  <a:pt x="591" y="1507"/>
                </a:lnTo>
                <a:lnTo>
                  <a:pt x="622" y="1533"/>
                </a:lnTo>
                <a:lnTo>
                  <a:pt x="651" y="1536"/>
                </a:lnTo>
                <a:lnTo>
                  <a:pt x="681" y="1537"/>
                </a:lnTo>
                <a:lnTo>
                  <a:pt x="714" y="1537"/>
                </a:lnTo>
                <a:lnTo>
                  <a:pt x="747" y="1535"/>
                </a:lnTo>
                <a:lnTo>
                  <a:pt x="781" y="1534"/>
                </a:lnTo>
                <a:lnTo>
                  <a:pt x="813" y="1533"/>
                </a:lnTo>
                <a:lnTo>
                  <a:pt x="877" y="1531"/>
                </a:lnTo>
                <a:lnTo>
                  <a:pt x="939" y="1522"/>
                </a:lnTo>
                <a:lnTo>
                  <a:pt x="999" y="1507"/>
                </a:lnTo>
                <a:lnTo>
                  <a:pt x="1057" y="1487"/>
                </a:lnTo>
                <a:lnTo>
                  <a:pt x="1112" y="1462"/>
                </a:lnTo>
                <a:lnTo>
                  <a:pt x="1165" y="1432"/>
                </a:lnTo>
                <a:lnTo>
                  <a:pt x="1214" y="1397"/>
                </a:lnTo>
                <a:lnTo>
                  <a:pt x="1261" y="1359"/>
                </a:lnTo>
                <a:lnTo>
                  <a:pt x="1304" y="1316"/>
                </a:lnTo>
                <a:lnTo>
                  <a:pt x="1342" y="1270"/>
                </a:lnTo>
                <a:lnTo>
                  <a:pt x="1377" y="1221"/>
                </a:lnTo>
                <a:lnTo>
                  <a:pt x="1406" y="1168"/>
                </a:lnTo>
                <a:lnTo>
                  <a:pt x="1431" y="1112"/>
                </a:lnTo>
                <a:lnTo>
                  <a:pt x="1451" y="1054"/>
                </a:lnTo>
                <a:lnTo>
                  <a:pt x="1466" y="994"/>
                </a:lnTo>
                <a:lnTo>
                  <a:pt x="1475" y="932"/>
                </a:lnTo>
                <a:lnTo>
                  <a:pt x="1478" y="868"/>
                </a:lnTo>
                <a:lnTo>
                  <a:pt x="1476" y="817"/>
                </a:lnTo>
                <a:lnTo>
                  <a:pt x="1472" y="770"/>
                </a:lnTo>
                <a:lnTo>
                  <a:pt x="1466" y="727"/>
                </a:lnTo>
                <a:lnTo>
                  <a:pt x="1456" y="688"/>
                </a:lnTo>
                <a:lnTo>
                  <a:pt x="1446" y="651"/>
                </a:lnTo>
                <a:lnTo>
                  <a:pt x="1433" y="618"/>
                </a:lnTo>
                <a:lnTo>
                  <a:pt x="1419" y="586"/>
                </a:lnTo>
                <a:lnTo>
                  <a:pt x="1403" y="557"/>
                </a:lnTo>
                <a:lnTo>
                  <a:pt x="1386" y="528"/>
                </a:lnTo>
                <a:lnTo>
                  <a:pt x="1367" y="500"/>
                </a:lnTo>
                <a:lnTo>
                  <a:pt x="1348" y="473"/>
                </a:lnTo>
                <a:close/>
                <a:moveTo>
                  <a:pt x="730" y="266"/>
                </a:moveTo>
                <a:lnTo>
                  <a:pt x="774" y="271"/>
                </a:lnTo>
                <a:lnTo>
                  <a:pt x="816" y="279"/>
                </a:lnTo>
                <a:lnTo>
                  <a:pt x="855" y="295"/>
                </a:lnTo>
                <a:lnTo>
                  <a:pt x="891" y="315"/>
                </a:lnTo>
                <a:lnTo>
                  <a:pt x="924" y="340"/>
                </a:lnTo>
                <a:lnTo>
                  <a:pt x="954" y="369"/>
                </a:lnTo>
                <a:lnTo>
                  <a:pt x="979" y="403"/>
                </a:lnTo>
                <a:lnTo>
                  <a:pt x="1000" y="440"/>
                </a:lnTo>
                <a:lnTo>
                  <a:pt x="915" y="525"/>
                </a:lnTo>
                <a:lnTo>
                  <a:pt x="902" y="527"/>
                </a:lnTo>
                <a:lnTo>
                  <a:pt x="893" y="499"/>
                </a:lnTo>
                <a:lnTo>
                  <a:pt x="880" y="472"/>
                </a:lnTo>
                <a:lnTo>
                  <a:pt x="862" y="448"/>
                </a:lnTo>
                <a:lnTo>
                  <a:pt x="841" y="428"/>
                </a:lnTo>
                <a:lnTo>
                  <a:pt x="817" y="412"/>
                </a:lnTo>
                <a:lnTo>
                  <a:pt x="789" y="399"/>
                </a:lnTo>
                <a:lnTo>
                  <a:pt x="761" y="392"/>
                </a:lnTo>
                <a:lnTo>
                  <a:pt x="730" y="388"/>
                </a:lnTo>
                <a:lnTo>
                  <a:pt x="699" y="392"/>
                </a:lnTo>
                <a:lnTo>
                  <a:pt x="669" y="400"/>
                </a:lnTo>
                <a:lnTo>
                  <a:pt x="642" y="413"/>
                </a:lnTo>
                <a:lnTo>
                  <a:pt x="618" y="430"/>
                </a:lnTo>
                <a:lnTo>
                  <a:pt x="597" y="452"/>
                </a:lnTo>
                <a:lnTo>
                  <a:pt x="580" y="476"/>
                </a:lnTo>
                <a:lnTo>
                  <a:pt x="567" y="503"/>
                </a:lnTo>
                <a:lnTo>
                  <a:pt x="559" y="533"/>
                </a:lnTo>
                <a:lnTo>
                  <a:pt x="556" y="563"/>
                </a:lnTo>
                <a:lnTo>
                  <a:pt x="559" y="595"/>
                </a:lnTo>
                <a:lnTo>
                  <a:pt x="567" y="625"/>
                </a:lnTo>
                <a:lnTo>
                  <a:pt x="580" y="652"/>
                </a:lnTo>
                <a:lnTo>
                  <a:pt x="598" y="678"/>
                </a:lnTo>
                <a:lnTo>
                  <a:pt x="620" y="699"/>
                </a:lnTo>
                <a:lnTo>
                  <a:pt x="645" y="716"/>
                </a:lnTo>
                <a:lnTo>
                  <a:pt x="674" y="729"/>
                </a:lnTo>
                <a:lnTo>
                  <a:pt x="655" y="784"/>
                </a:lnTo>
                <a:lnTo>
                  <a:pt x="607" y="832"/>
                </a:lnTo>
                <a:lnTo>
                  <a:pt x="574" y="815"/>
                </a:lnTo>
                <a:lnTo>
                  <a:pt x="543" y="792"/>
                </a:lnTo>
                <a:lnTo>
                  <a:pt x="516" y="767"/>
                </a:lnTo>
                <a:lnTo>
                  <a:pt x="492" y="739"/>
                </a:lnTo>
                <a:lnTo>
                  <a:pt x="472" y="708"/>
                </a:lnTo>
                <a:lnTo>
                  <a:pt x="456" y="675"/>
                </a:lnTo>
                <a:lnTo>
                  <a:pt x="444" y="639"/>
                </a:lnTo>
                <a:lnTo>
                  <a:pt x="437" y="602"/>
                </a:lnTo>
                <a:lnTo>
                  <a:pt x="434" y="563"/>
                </a:lnTo>
                <a:lnTo>
                  <a:pt x="437" y="520"/>
                </a:lnTo>
                <a:lnTo>
                  <a:pt x="446" y="478"/>
                </a:lnTo>
                <a:lnTo>
                  <a:pt x="461" y="439"/>
                </a:lnTo>
                <a:lnTo>
                  <a:pt x="482" y="402"/>
                </a:lnTo>
                <a:lnTo>
                  <a:pt x="506" y="369"/>
                </a:lnTo>
                <a:lnTo>
                  <a:pt x="536" y="340"/>
                </a:lnTo>
                <a:lnTo>
                  <a:pt x="569" y="315"/>
                </a:lnTo>
                <a:lnTo>
                  <a:pt x="605" y="295"/>
                </a:lnTo>
                <a:lnTo>
                  <a:pt x="645" y="279"/>
                </a:lnTo>
                <a:lnTo>
                  <a:pt x="687" y="271"/>
                </a:lnTo>
                <a:lnTo>
                  <a:pt x="730" y="266"/>
                </a:lnTo>
                <a:close/>
                <a:moveTo>
                  <a:pt x="1754" y="0"/>
                </a:moveTo>
                <a:lnTo>
                  <a:pt x="1754" y="0"/>
                </a:lnTo>
                <a:lnTo>
                  <a:pt x="1788" y="2"/>
                </a:lnTo>
                <a:lnTo>
                  <a:pt x="1822" y="9"/>
                </a:lnTo>
                <a:lnTo>
                  <a:pt x="1854" y="20"/>
                </a:lnTo>
                <a:lnTo>
                  <a:pt x="1885" y="35"/>
                </a:lnTo>
                <a:lnTo>
                  <a:pt x="1912" y="54"/>
                </a:lnTo>
                <a:lnTo>
                  <a:pt x="1938" y="77"/>
                </a:lnTo>
                <a:lnTo>
                  <a:pt x="1962" y="103"/>
                </a:lnTo>
                <a:lnTo>
                  <a:pt x="1980" y="133"/>
                </a:lnTo>
                <a:lnTo>
                  <a:pt x="1993" y="163"/>
                </a:lnTo>
                <a:lnTo>
                  <a:pt x="2001" y="195"/>
                </a:lnTo>
                <a:lnTo>
                  <a:pt x="2004" y="226"/>
                </a:lnTo>
                <a:lnTo>
                  <a:pt x="2001" y="260"/>
                </a:lnTo>
                <a:lnTo>
                  <a:pt x="1994" y="293"/>
                </a:lnTo>
                <a:lnTo>
                  <a:pt x="1982" y="326"/>
                </a:lnTo>
                <a:lnTo>
                  <a:pt x="1964" y="359"/>
                </a:lnTo>
                <a:lnTo>
                  <a:pt x="1942" y="390"/>
                </a:lnTo>
                <a:lnTo>
                  <a:pt x="1914" y="421"/>
                </a:lnTo>
                <a:lnTo>
                  <a:pt x="1832" y="502"/>
                </a:lnTo>
                <a:lnTo>
                  <a:pt x="1747" y="416"/>
                </a:lnTo>
                <a:lnTo>
                  <a:pt x="1828" y="335"/>
                </a:lnTo>
                <a:lnTo>
                  <a:pt x="1837" y="324"/>
                </a:lnTo>
                <a:lnTo>
                  <a:pt x="1848" y="312"/>
                </a:lnTo>
                <a:lnTo>
                  <a:pt x="1858" y="297"/>
                </a:lnTo>
                <a:lnTo>
                  <a:pt x="1868" y="281"/>
                </a:lnTo>
                <a:lnTo>
                  <a:pt x="1876" y="262"/>
                </a:lnTo>
                <a:lnTo>
                  <a:pt x="1880" y="243"/>
                </a:lnTo>
                <a:lnTo>
                  <a:pt x="1882" y="223"/>
                </a:lnTo>
                <a:lnTo>
                  <a:pt x="1878" y="203"/>
                </a:lnTo>
                <a:lnTo>
                  <a:pt x="1869" y="183"/>
                </a:lnTo>
                <a:lnTo>
                  <a:pt x="1852" y="163"/>
                </a:lnTo>
                <a:lnTo>
                  <a:pt x="1831" y="145"/>
                </a:lnTo>
                <a:lnTo>
                  <a:pt x="1807" y="133"/>
                </a:lnTo>
                <a:lnTo>
                  <a:pt x="1782" y="125"/>
                </a:lnTo>
                <a:lnTo>
                  <a:pt x="1754" y="122"/>
                </a:lnTo>
                <a:lnTo>
                  <a:pt x="1728" y="124"/>
                </a:lnTo>
                <a:lnTo>
                  <a:pt x="1703" y="132"/>
                </a:lnTo>
                <a:lnTo>
                  <a:pt x="1680" y="143"/>
                </a:lnTo>
                <a:lnTo>
                  <a:pt x="1660" y="159"/>
                </a:lnTo>
                <a:lnTo>
                  <a:pt x="1606" y="213"/>
                </a:lnTo>
                <a:lnTo>
                  <a:pt x="1435" y="385"/>
                </a:lnTo>
                <a:lnTo>
                  <a:pt x="1454" y="412"/>
                </a:lnTo>
                <a:lnTo>
                  <a:pt x="1473" y="439"/>
                </a:lnTo>
                <a:lnTo>
                  <a:pt x="1491" y="467"/>
                </a:lnTo>
                <a:lnTo>
                  <a:pt x="1509" y="497"/>
                </a:lnTo>
                <a:lnTo>
                  <a:pt x="1526" y="527"/>
                </a:lnTo>
                <a:lnTo>
                  <a:pt x="1541" y="560"/>
                </a:lnTo>
                <a:lnTo>
                  <a:pt x="1555" y="595"/>
                </a:lnTo>
                <a:lnTo>
                  <a:pt x="1568" y="632"/>
                </a:lnTo>
                <a:lnTo>
                  <a:pt x="1579" y="672"/>
                </a:lnTo>
                <a:lnTo>
                  <a:pt x="1588" y="716"/>
                </a:lnTo>
                <a:lnTo>
                  <a:pt x="1594" y="763"/>
                </a:lnTo>
                <a:lnTo>
                  <a:pt x="1599" y="813"/>
                </a:lnTo>
                <a:lnTo>
                  <a:pt x="1600" y="868"/>
                </a:lnTo>
                <a:lnTo>
                  <a:pt x="1597" y="935"/>
                </a:lnTo>
                <a:lnTo>
                  <a:pt x="1589" y="1001"/>
                </a:lnTo>
                <a:lnTo>
                  <a:pt x="1575" y="1064"/>
                </a:lnTo>
                <a:lnTo>
                  <a:pt x="1556" y="1126"/>
                </a:lnTo>
                <a:lnTo>
                  <a:pt x="1533" y="1185"/>
                </a:lnTo>
                <a:lnTo>
                  <a:pt x="1505" y="1242"/>
                </a:lnTo>
                <a:lnTo>
                  <a:pt x="1472" y="1296"/>
                </a:lnTo>
                <a:lnTo>
                  <a:pt x="1435" y="1348"/>
                </a:lnTo>
                <a:lnTo>
                  <a:pt x="1395" y="1396"/>
                </a:lnTo>
                <a:lnTo>
                  <a:pt x="1351" y="1441"/>
                </a:lnTo>
                <a:lnTo>
                  <a:pt x="1396" y="1449"/>
                </a:lnTo>
                <a:lnTo>
                  <a:pt x="1439" y="1463"/>
                </a:lnTo>
                <a:lnTo>
                  <a:pt x="1480" y="1482"/>
                </a:lnTo>
                <a:lnTo>
                  <a:pt x="1517" y="1505"/>
                </a:lnTo>
                <a:lnTo>
                  <a:pt x="1552" y="1532"/>
                </a:lnTo>
                <a:lnTo>
                  <a:pt x="1583" y="1563"/>
                </a:lnTo>
                <a:lnTo>
                  <a:pt x="1610" y="1597"/>
                </a:lnTo>
                <a:lnTo>
                  <a:pt x="1633" y="1635"/>
                </a:lnTo>
                <a:lnTo>
                  <a:pt x="1652" y="1675"/>
                </a:lnTo>
                <a:lnTo>
                  <a:pt x="1666" y="1718"/>
                </a:lnTo>
                <a:lnTo>
                  <a:pt x="1674" y="1764"/>
                </a:lnTo>
                <a:lnTo>
                  <a:pt x="1677" y="1810"/>
                </a:lnTo>
                <a:lnTo>
                  <a:pt x="1674" y="1857"/>
                </a:lnTo>
                <a:lnTo>
                  <a:pt x="1666" y="1901"/>
                </a:lnTo>
                <a:lnTo>
                  <a:pt x="1652" y="1944"/>
                </a:lnTo>
                <a:lnTo>
                  <a:pt x="1633" y="1984"/>
                </a:lnTo>
                <a:lnTo>
                  <a:pt x="1610" y="2022"/>
                </a:lnTo>
                <a:lnTo>
                  <a:pt x="1583" y="2057"/>
                </a:lnTo>
                <a:lnTo>
                  <a:pt x="1552" y="2089"/>
                </a:lnTo>
                <a:lnTo>
                  <a:pt x="1517" y="2116"/>
                </a:lnTo>
                <a:lnTo>
                  <a:pt x="1480" y="2139"/>
                </a:lnTo>
                <a:lnTo>
                  <a:pt x="1439" y="2157"/>
                </a:lnTo>
                <a:lnTo>
                  <a:pt x="1396" y="2171"/>
                </a:lnTo>
                <a:lnTo>
                  <a:pt x="1351" y="2179"/>
                </a:lnTo>
                <a:lnTo>
                  <a:pt x="1305" y="2182"/>
                </a:lnTo>
                <a:lnTo>
                  <a:pt x="1258" y="2179"/>
                </a:lnTo>
                <a:lnTo>
                  <a:pt x="1213" y="2171"/>
                </a:lnTo>
                <a:lnTo>
                  <a:pt x="1170" y="2157"/>
                </a:lnTo>
                <a:lnTo>
                  <a:pt x="1129" y="2139"/>
                </a:lnTo>
                <a:lnTo>
                  <a:pt x="1092" y="2116"/>
                </a:lnTo>
                <a:lnTo>
                  <a:pt x="1058" y="2089"/>
                </a:lnTo>
                <a:lnTo>
                  <a:pt x="1026" y="2057"/>
                </a:lnTo>
                <a:lnTo>
                  <a:pt x="999" y="2022"/>
                </a:lnTo>
                <a:lnTo>
                  <a:pt x="976" y="1984"/>
                </a:lnTo>
                <a:lnTo>
                  <a:pt x="958" y="1944"/>
                </a:lnTo>
                <a:lnTo>
                  <a:pt x="944" y="1901"/>
                </a:lnTo>
                <a:lnTo>
                  <a:pt x="935" y="1857"/>
                </a:lnTo>
                <a:lnTo>
                  <a:pt x="932" y="1810"/>
                </a:lnTo>
                <a:lnTo>
                  <a:pt x="935" y="1765"/>
                </a:lnTo>
                <a:lnTo>
                  <a:pt x="943" y="1720"/>
                </a:lnTo>
                <a:lnTo>
                  <a:pt x="957" y="1678"/>
                </a:lnTo>
                <a:lnTo>
                  <a:pt x="975" y="1638"/>
                </a:lnTo>
                <a:lnTo>
                  <a:pt x="921" y="1648"/>
                </a:lnTo>
                <a:lnTo>
                  <a:pt x="867" y="1654"/>
                </a:lnTo>
                <a:lnTo>
                  <a:pt x="813" y="1655"/>
                </a:lnTo>
                <a:lnTo>
                  <a:pt x="783" y="1656"/>
                </a:lnTo>
                <a:lnTo>
                  <a:pt x="753" y="1657"/>
                </a:lnTo>
                <a:lnTo>
                  <a:pt x="714" y="1658"/>
                </a:lnTo>
                <a:lnTo>
                  <a:pt x="726" y="1694"/>
                </a:lnTo>
                <a:lnTo>
                  <a:pt x="737" y="1731"/>
                </a:lnTo>
                <a:lnTo>
                  <a:pt x="743" y="1769"/>
                </a:lnTo>
                <a:lnTo>
                  <a:pt x="745" y="1808"/>
                </a:lnTo>
                <a:lnTo>
                  <a:pt x="742" y="1855"/>
                </a:lnTo>
                <a:lnTo>
                  <a:pt x="734" y="1900"/>
                </a:lnTo>
                <a:lnTo>
                  <a:pt x="720" y="1942"/>
                </a:lnTo>
                <a:lnTo>
                  <a:pt x="701" y="1983"/>
                </a:lnTo>
                <a:lnTo>
                  <a:pt x="678" y="2021"/>
                </a:lnTo>
                <a:lnTo>
                  <a:pt x="651" y="2055"/>
                </a:lnTo>
                <a:lnTo>
                  <a:pt x="620" y="2087"/>
                </a:lnTo>
                <a:lnTo>
                  <a:pt x="585" y="2114"/>
                </a:lnTo>
                <a:lnTo>
                  <a:pt x="547" y="2137"/>
                </a:lnTo>
                <a:lnTo>
                  <a:pt x="506" y="2156"/>
                </a:lnTo>
                <a:lnTo>
                  <a:pt x="464" y="2170"/>
                </a:lnTo>
                <a:lnTo>
                  <a:pt x="419" y="2178"/>
                </a:lnTo>
                <a:lnTo>
                  <a:pt x="373" y="2181"/>
                </a:lnTo>
                <a:lnTo>
                  <a:pt x="325" y="2178"/>
                </a:lnTo>
                <a:lnTo>
                  <a:pt x="281" y="2170"/>
                </a:lnTo>
                <a:lnTo>
                  <a:pt x="238" y="2156"/>
                </a:lnTo>
                <a:lnTo>
                  <a:pt x="197" y="2137"/>
                </a:lnTo>
                <a:lnTo>
                  <a:pt x="159" y="2114"/>
                </a:lnTo>
                <a:lnTo>
                  <a:pt x="125" y="2087"/>
                </a:lnTo>
                <a:lnTo>
                  <a:pt x="94" y="2055"/>
                </a:lnTo>
                <a:lnTo>
                  <a:pt x="67" y="2021"/>
                </a:lnTo>
                <a:lnTo>
                  <a:pt x="43" y="1983"/>
                </a:lnTo>
                <a:lnTo>
                  <a:pt x="24" y="1942"/>
                </a:lnTo>
                <a:lnTo>
                  <a:pt x="11" y="1900"/>
                </a:lnTo>
                <a:lnTo>
                  <a:pt x="2" y="1855"/>
                </a:lnTo>
                <a:lnTo>
                  <a:pt x="0" y="1808"/>
                </a:lnTo>
                <a:lnTo>
                  <a:pt x="2" y="1764"/>
                </a:lnTo>
                <a:lnTo>
                  <a:pt x="10" y="1721"/>
                </a:lnTo>
                <a:lnTo>
                  <a:pt x="22" y="1680"/>
                </a:lnTo>
                <a:lnTo>
                  <a:pt x="39" y="1641"/>
                </a:lnTo>
                <a:lnTo>
                  <a:pt x="60" y="1605"/>
                </a:lnTo>
                <a:lnTo>
                  <a:pt x="85" y="1571"/>
                </a:lnTo>
                <a:lnTo>
                  <a:pt x="114" y="1540"/>
                </a:lnTo>
                <a:lnTo>
                  <a:pt x="145" y="1513"/>
                </a:lnTo>
                <a:lnTo>
                  <a:pt x="144" y="1512"/>
                </a:lnTo>
                <a:lnTo>
                  <a:pt x="1387" y="261"/>
                </a:lnTo>
                <a:lnTo>
                  <a:pt x="1386" y="261"/>
                </a:lnTo>
                <a:lnTo>
                  <a:pt x="1569" y="77"/>
                </a:lnTo>
                <a:lnTo>
                  <a:pt x="1595" y="54"/>
                </a:lnTo>
                <a:lnTo>
                  <a:pt x="1624" y="35"/>
                </a:lnTo>
                <a:lnTo>
                  <a:pt x="1654" y="20"/>
                </a:lnTo>
                <a:lnTo>
                  <a:pt x="1686" y="9"/>
                </a:lnTo>
                <a:lnTo>
                  <a:pt x="1720" y="2"/>
                </a:lnTo>
                <a:lnTo>
                  <a:pt x="1754" y="0"/>
                </a:lnTo>
                <a:close/>
              </a:path>
            </a:pathLst>
          </a:custGeom>
          <a:solidFill>
            <a:srgbClr val="4655A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97" name="Freeform 26">
            <a:extLst>
              <a:ext uri="{FF2B5EF4-FFF2-40B4-BE49-F238E27FC236}">
                <a16:creationId xmlns:a16="http://schemas.microsoft.com/office/drawing/2014/main" id="{95F519DC-CB6B-4860-8DF0-13325B0FE53E}"/>
              </a:ext>
            </a:extLst>
          </p:cNvPr>
          <p:cNvSpPr>
            <a:spLocks noEditPoints="1"/>
          </p:cNvSpPr>
          <p:nvPr/>
        </p:nvSpPr>
        <p:spPr bwMode="auto">
          <a:xfrm>
            <a:off x="7358001" y="3993725"/>
            <a:ext cx="387228" cy="432418"/>
          </a:xfrm>
          <a:custGeom>
            <a:avLst/>
            <a:gdLst>
              <a:gd name="T0" fmla="*/ 165 w 1990"/>
              <a:gd name="T1" fmla="*/ 1455 h 2221"/>
              <a:gd name="T2" fmla="*/ 267 w 1990"/>
              <a:gd name="T3" fmla="*/ 1482 h 2221"/>
              <a:gd name="T4" fmla="*/ 665 w 1990"/>
              <a:gd name="T5" fmla="*/ 1469 h 2221"/>
              <a:gd name="T6" fmla="*/ 800 w 1990"/>
              <a:gd name="T7" fmla="*/ 1464 h 2221"/>
              <a:gd name="T8" fmla="*/ 1411 w 1990"/>
              <a:gd name="T9" fmla="*/ 713 h 2221"/>
              <a:gd name="T10" fmla="*/ 1174 w 1990"/>
              <a:gd name="T11" fmla="*/ 1526 h 2221"/>
              <a:gd name="T12" fmla="*/ 1352 w 1990"/>
              <a:gd name="T13" fmla="*/ 1742 h 2221"/>
              <a:gd name="T14" fmla="*/ 1606 w 1990"/>
              <a:gd name="T15" fmla="*/ 1785 h 2221"/>
              <a:gd name="T16" fmla="*/ 1724 w 1990"/>
              <a:gd name="T17" fmla="*/ 1717 h 2221"/>
              <a:gd name="T18" fmla="*/ 1674 w 1990"/>
              <a:gd name="T19" fmla="*/ 1044 h 2221"/>
              <a:gd name="T20" fmla="*/ 464 w 1990"/>
              <a:gd name="T21" fmla="*/ 615 h 2221"/>
              <a:gd name="T22" fmla="*/ 793 w 1990"/>
              <a:gd name="T23" fmla="*/ 675 h 2221"/>
              <a:gd name="T24" fmla="*/ 917 w 1990"/>
              <a:gd name="T25" fmla="*/ 1574 h 2221"/>
              <a:gd name="T26" fmla="*/ 807 w 1990"/>
              <a:gd name="T27" fmla="*/ 1584 h 2221"/>
              <a:gd name="T28" fmla="*/ 626 w 1990"/>
              <a:gd name="T29" fmla="*/ 2219 h 2221"/>
              <a:gd name="T30" fmla="*/ 273 w 1990"/>
              <a:gd name="T31" fmla="*/ 2202 h 2221"/>
              <a:gd name="T32" fmla="*/ 60 w 1990"/>
              <a:gd name="T33" fmla="*/ 1598 h 2221"/>
              <a:gd name="T34" fmla="*/ 0 w 1990"/>
              <a:gd name="T35" fmla="*/ 1547 h 2221"/>
              <a:gd name="T36" fmla="*/ 161 w 1990"/>
              <a:gd name="T37" fmla="*/ 657 h 2221"/>
              <a:gd name="T38" fmla="*/ 1555 w 1990"/>
              <a:gd name="T39" fmla="*/ 594 h 2221"/>
              <a:gd name="T40" fmla="*/ 1727 w 1990"/>
              <a:gd name="T41" fmla="*/ 670 h 2221"/>
              <a:gd name="T42" fmla="*/ 1987 w 1990"/>
              <a:gd name="T43" fmla="*/ 1704 h 2221"/>
              <a:gd name="T44" fmla="*/ 1951 w 1990"/>
              <a:gd name="T45" fmla="*/ 1778 h 2221"/>
              <a:gd name="T46" fmla="*/ 1710 w 1990"/>
              <a:gd name="T47" fmla="*/ 2197 h 2221"/>
              <a:gd name="T48" fmla="*/ 1280 w 1990"/>
              <a:gd name="T49" fmla="*/ 2210 h 2221"/>
              <a:gd name="T50" fmla="*/ 1102 w 1990"/>
              <a:gd name="T51" fmla="*/ 1802 h 2221"/>
              <a:gd name="T52" fmla="*/ 988 w 1990"/>
              <a:gd name="T53" fmla="*/ 1718 h 2221"/>
              <a:gd name="T54" fmla="*/ 1224 w 1990"/>
              <a:gd name="T55" fmla="*/ 842 h 2221"/>
              <a:gd name="T56" fmla="*/ 1355 w 1990"/>
              <a:gd name="T57" fmla="*/ 605 h 2221"/>
              <a:gd name="T58" fmla="*/ 1416 w 1990"/>
              <a:gd name="T59" fmla="*/ 138 h 2221"/>
              <a:gd name="T60" fmla="*/ 1363 w 1990"/>
              <a:gd name="T61" fmla="*/ 271 h 2221"/>
              <a:gd name="T62" fmla="*/ 1463 w 1990"/>
              <a:gd name="T63" fmla="*/ 371 h 2221"/>
              <a:gd name="T64" fmla="*/ 1595 w 1990"/>
              <a:gd name="T65" fmla="*/ 316 h 2221"/>
              <a:gd name="T66" fmla="*/ 1595 w 1990"/>
              <a:gd name="T67" fmla="*/ 173 h 2221"/>
              <a:gd name="T68" fmla="*/ 464 w 1990"/>
              <a:gd name="T69" fmla="*/ 116 h 2221"/>
              <a:gd name="T70" fmla="*/ 345 w 1990"/>
              <a:gd name="T71" fmla="*/ 195 h 2221"/>
              <a:gd name="T72" fmla="*/ 373 w 1990"/>
              <a:gd name="T73" fmla="*/ 335 h 2221"/>
              <a:gd name="T74" fmla="*/ 514 w 1990"/>
              <a:gd name="T75" fmla="*/ 363 h 2221"/>
              <a:gd name="T76" fmla="*/ 592 w 1990"/>
              <a:gd name="T77" fmla="*/ 244 h 2221"/>
              <a:gd name="T78" fmla="*/ 514 w 1990"/>
              <a:gd name="T79" fmla="*/ 125 h 2221"/>
              <a:gd name="T80" fmla="*/ 1600 w 1990"/>
              <a:gd name="T81" fmla="*/ 28 h 2221"/>
              <a:gd name="T82" fmla="*/ 1730 w 1990"/>
              <a:gd name="T83" fmla="*/ 204 h 2221"/>
              <a:gd name="T84" fmla="*/ 1661 w 1990"/>
              <a:gd name="T85" fmla="*/ 417 h 2221"/>
              <a:gd name="T86" fmla="*/ 1449 w 1990"/>
              <a:gd name="T87" fmla="*/ 485 h 2221"/>
              <a:gd name="T88" fmla="*/ 1271 w 1990"/>
              <a:gd name="T89" fmla="*/ 357 h 2221"/>
              <a:gd name="T90" fmla="*/ 1271 w 1990"/>
              <a:gd name="T91" fmla="*/ 132 h 2221"/>
              <a:gd name="T92" fmla="*/ 1449 w 1990"/>
              <a:gd name="T93" fmla="*/ 3 h 2221"/>
              <a:gd name="T94" fmla="*/ 608 w 1990"/>
              <a:gd name="T95" fmla="*/ 48 h 2221"/>
              <a:gd name="T96" fmla="*/ 708 w 1990"/>
              <a:gd name="T97" fmla="*/ 244 h 2221"/>
              <a:gd name="T98" fmla="*/ 608 w 1990"/>
              <a:gd name="T99" fmla="*/ 441 h 2221"/>
              <a:gd name="T100" fmla="*/ 386 w 1990"/>
              <a:gd name="T101" fmla="*/ 476 h 2221"/>
              <a:gd name="T102" fmla="*/ 232 w 1990"/>
              <a:gd name="T103" fmla="*/ 321 h 2221"/>
              <a:gd name="T104" fmla="*/ 266 w 1990"/>
              <a:gd name="T105" fmla="*/ 100 h 2221"/>
              <a:gd name="T106" fmla="*/ 464 w 1990"/>
              <a:gd name="T107" fmla="*/ 0 h 2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90" h="2221">
                <a:moveTo>
                  <a:pt x="464" y="730"/>
                </a:moveTo>
                <a:lnTo>
                  <a:pt x="385" y="734"/>
                </a:lnTo>
                <a:lnTo>
                  <a:pt x="306" y="743"/>
                </a:lnTo>
                <a:lnTo>
                  <a:pt x="229" y="759"/>
                </a:lnTo>
                <a:lnTo>
                  <a:pt x="127" y="1464"/>
                </a:lnTo>
                <a:lnTo>
                  <a:pt x="165" y="1455"/>
                </a:lnTo>
                <a:lnTo>
                  <a:pt x="204" y="1449"/>
                </a:lnTo>
                <a:lnTo>
                  <a:pt x="215" y="1448"/>
                </a:lnTo>
                <a:lnTo>
                  <a:pt x="233" y="1450"/>
                </a:lnTo>
                <a:lnTo>
                  <a:pt x="248" y="1459"/>
                </a:lnTo>
                <a:lnTo>
                  <a:pt x="260" y="1469"/>
                </a:lnTo>
                <a:lnTo>
                  <a:pt x="267" y="1482"/>
                </a:lnTo>
                <a:lnTo>
                  <a:pt x="272" y="1496"/>
                </a:lnTo>
                <a:lnTo>
                  <a:pt x="366" y="2106"/>
                </a:lnTo>
                <a:lnTo>
                  <a:pt x="560" y="2106"/>
                </a:lnTo>
                <a:lnTo>
                  <a:pt x="652" y="1496"/>
                </a:lnTo>
                <a:lnTo>
                  <a:pt x="657" y="1482"/>
                </a:lnTo>
                <a:lnTo>
                  <a:pt x="665" y="1469"/>
                </a:lnTo>
                <a:lnTo>
                  <a:pt x="677" y="1459"/>
                </a:lnTo>
                <a:lnTo>
                  <a:pt x="689" y="1451"/>
                </a:lnTo>
                <a:lnTo>
                  <a:pt x="705" y="1447"/>
                </a:lnTo>
                <a:lnTo>
                  <a:pt x="720" y="1448"/>
                </a:lnTo>
                <a:lnTo>
                  <a:pt x="761" y="1455"/>
                </a:lnTo>
                <a:lnTo>
                  <a:pt x="800" y="1464"/>
                </a:lnTo>
                <a:lnTo>
                  <a:pt x="698" y="759"/>
                </a:lnTo>
                <a:lnTo>
                  <a:pt x="621" y="743"/>
                </a:lnTo>
                <a:lnTo>
                  <a:pt x="542" y="734"/>
                </a:lnTo>
                <a:lnTo>
                  <a:pt x="464" y="730"/>
                </a:lnTo>
                <a:close/>
                <a:moveTo>
                  <a:pt x="1463" y="706"/>
                </a:moveTo>
                <a:lnTo>
                  <a:pt x="1411" y="713"/>
                </a:lnTo>
                <a:lnTo>
                  <a:pt x="1359" y="723"/>
                </a:lnTo>
                <a:lnTo>
                  <a:pt x="1334" y="883"/>
                </a:lnTo>
                <a:lnTo>
                  <a:pt x="1304" y="1044"/>
                </a:lnTo>
                <a:lnTo>
                  <a:pt x="1266" y="1205"/>
                </a:lnTo>
                <a:lnTo>
                  <a:pt x="1224" y="1366"/>
                </a:lnTo>
                <a:lnTo>
                  <a:pt x="1174" y="1526"/>
                </a:lnTo>
                <a:lnTo>
                  <a:pt x="1121" y="1686"/>
                </a:lnTo>
                <a:lnTo>
                  <a:pt x="1186" y="1704"/>
                </a:lnTo>
                <a:lnTo>
                  <a:pt x="1253" y="1717"/>
                </a:lnTo>
                <a:lnTo>
                  <a:pt x="1322" y="1728"/>
                </a:lnTo>
                <a:lnTo>
                  <a:pt x="1338" y="1732"/>
                </a:lnTo>
                <a:lnTo>
                  <a:pt x="1352" y="1742"/>
                </a:lnTo>
                <a:lnTo>
                  <a:pt x="1363" y="1753"/>
                </a:lnTo>
                <a:lnTo>
                  <a:pt x="1370" y="1768"/>
                </a:lnTo>
                <a:lnTo>
                  <a:pt x="1372" y="1785"/>
                </a:lnTo>
                <a:lnTo>
                  <a:pt x="1372" y="2105"/>
                </a:lnTo>
                <a:lnTo>
                  <a:pt x="1606" y="2105"/>
                </a:lnTo>
                <a:lnTo>
                  <a:pt x="1606" y="1785"/>
                </a:lnTo>
                <a:lnTo>
                  <a:pt x="1608" y="1768"/>
                </a:lnTo>
                <a:lnTo>
                  <a:pt x="1614" y="1753"/>
                </a:lnTo>
                <a:lnTo>
                  <a:pt x="1626" y="1742"/>
                </a:lnTo>
                <a:lnTo>
                  <a:pt x="1639" y="1732"/>
                </a:lnTo>
                <a:lnTo>
                  <a:pt x="1655" y="1728"/>
                </a:lnTo>
                <a:lnTo>
                  <a:pt x="1724" y="1717"/>
                </a:lnTo>
                <a:lnTo>
                  <a:pt x="1791" y="1704"/>
                </a:lnTo>
                <a:lnTo>
                  <a:pt x="1857" y="1686"/>
                </a:lnTo>
                <a:lnTo>
                  <a:pt x="1802" y="1526"/>
                </a:lnTo>
                <a:lnTo>
                  <a:pt x="1754" y="1366"/>
                </a:lnTo>
                <a:lnTo>
                  <a:pt x="1711" y="1205"/>
                </a:lnTo>
                <a:lnTo>
                  <a:pt x="1674" y="1044"/>
                </a:lnTo>
                <a:lnTo>
                  <a:pt x="1643" y="883"/>
                </a:lnTo>
                <a:lnTo>
                  <a:pt x="1617" y="723"/>
                </a:lnTo>
                <a:lnTo>
                  <a:pt x="1566" y="713"/>
                </a:lnTo>
                <a:lnTo>
                  <a:pt x="1514" y="706"/>
                </a:lnTo>
                <a:lnTo>
                  <a:pt x="1463" y="706"/>
                </a:lnTo>
                <a:close/>
                <a:moveTo>
                  <a:pt x="464" y="615"/>
                </a:moveTo>
                <a:lnTo>
                  <a:pt x="540" y="617"/>
                </a:lnTo>
                <a:lnTo>
                  <a:pt x="617" y="625"/>
                </a:lnTo>
                <a:lnTo>
                  <a:pt x="691" y="639"/>
                </a:lnTo>
                <a:lnTo>
                  <a:pt x="766" y="657"/>
                </a:lnTo>
                <a:lnTo>
                  <a:pt x="781" y="664"/>
                </a:lnTo>
                <a:lnTo>
                  <a:pt x="793" y="675"/>
                </a:lnTo>
                <a:lnTo>
                  <a:pt x="803" y="688"/>
                </a:lnTo>
                <a:lnTo>
                  <a:pt x="807" y="704"/>
                </a:lnTo>
                <a:lnTo>
                  <a:pt x="927" y="1532"/>
                </a:lnTo>
                <a:lnTo>
                  <a:pt x="927" y="1547"/>
                </a:lnTo>
                <a:lnTo>
                  <a:pt x="924" y="1561"/>
                </a:lnTo>
                <a:lnTo>
                  <a:pt x="917" y="1574"/>
                </a:lnTo>
                <a:lnTo>
                  <a:pt x="907" y="1585"/>
                </a:lnTo>
                <a:lnTo>
                  <a:pt x="895" y="1593"/>
                </a:lnTo>
                <a:lnTo>
                  <a:pt x="882" y="1597"/>
                </a:lnTo>
                <a:lnTo>
                  <a:pt x="867" y="1598"/>
                </a:lnTo>
                <a:lnTo>
                  <a:pt x="853" y="1596"/>
                </a:lnTo>
                <a:lnTo>
                  <a:pt x="807" y="1584"/>
                </a:lnTo>
                <a:lnTo>
                  <a:pt x="759" y="1573"/>
                </a:lnTo>
                <a:lnTo>
                  <a:pt x="667" y="2172"/>
                </a:lnTo>
                <a:lnTo>
                  <a:pt x="662" y="2189"/>
                </a:lnTo>
                <a:lnTo>
                  <a:pt x="653" y="2201"/>
                </a:lnTo>
                <a:lnTo>
                  <a:pt x="641" y="2212"/>
                </a:lnTo>
                <a:lnTo>
                  <a:pt x="626" y="2219"/>
                </a:lnTo>
                <a:lnTo>
                  <a:pt x="610" y="2221"/>
                </a:lnTo>
                <a:lnTo>
                  <a:pt x="317" y="2221"/>
                </a:lnTo>
                <a:lnTo>
                  <a:pt x="317" y="2221"/>
                </a:lnTo>
                <a:lnTo>
                  <a:pt x="300" y="2219"/>
                </a:lnTo>
                <a:lnTo>
                  <a:pt x="285" y="2213"/>
                </a:lnTo>
                <a:lnTo>
                  <a:pt x="273" y="2202"/>
                </a:lnTo>
                <a:lnTo>
                  <a:pt x="264" y="2189"/>
                </a:lnTo>
                <a:lnTo>
                  <a:pt x="259" y="2173"/>
                </a:lnTo>
                <a:lnTo>
                  <a:pt x="166" y="1573"/>
                </a:lnTo>
                <a:lnTo>
                  <a:pt x="119" y="1585"/>
                </a:lnTo>
                <a:lnTo>
                  <a:pt x="74" y="1596"/>
                </a:lnTo>
                <a:lnTo>
                  <a:pt x="60" y="1598"/>
                </a:lnTo>
                <a:lnTo>
                  <a:pt x="45" y="1597"/>
                </a:lnTo>
                <a:lnTo>
                  <a:pt x="32" y="1592"/>
                </a:lnTo>
                <a:lnTo>
                  <a:pt x="20" y="1585"/>
                </a:lnTo>
                <a:lnTo>
                  <a:pt x="11" y="1574"/>
                </a:lnTo>
                <a:lnTo>
                  <a:pt x="3" y="1561"/>
                </a:lnTo>
                <a:lnTo>
                  <a:pt x="0" y="1547"/>
                </a:lnTo>
                <a:lnTo>
                  <a:pt x="0" y="1532"/>
                </a:lnTo>
                <a:lnTo>
                  <a:pt x="120" y="704"/>
                </a:lnTo>
                <a:lnTo>
                  <a:pt x="125" y="688"/>
                </a:lnTo>
                <a:lnTo>
                  <a:pt x="134" y="675"/>
                </a:lnTo>
                <a:lnTo>
                  <a:pt x="146" y="664"/>
                </a:lnTo>
                <a:lnTo>
                  <a:pt x="161" y="657"/>
                </a:lnTo>
                <a:lnTo>
                  <a:pt x="236" y="639"/>
                </a:lnTo>
                <a:lnTo>
                  <a:pt x="312" y="625"/>
                </a:lnTo>
                <a:lnTo>
                  <a:pt x="387" y="617"/>
                </a:lnTo>
                <a:lnTo>
                  <a:pt x="464" y="615"/>
                </a:lnTo>
                <a:close/>
                <a:moveTo>
                  <a:pt x="1489" y="591"/>
                </a:moveTo>
                <a:lnTo>
                  <a:pt x="1555" y="594"/>
                </a:lnTo>
                <a:lnTo>
                  <a:pt x="1621" y="605"/>
                </a:lnTo>
                <a:lnTo>
                  <a:pt x="1688" y="623"/>
                </a:lnTo>
                <a:lnTo>
                  <a:pt x="1702" y="630"/>
                </a:lnTo>
                <a:lnTo>
                  <a:pt x="1714" y="642"/>
                </a:lnTo>
                <a:lnTo>
                  <a:pt x="1722" y="656"/>
                </a:lnTo>
                <a:lnTo>
                  <a:pt x="1727" y="670"/>
                </a:lnTo>
                <a:lnTo>
                  <a:pt x="1753" y="842"/>
                </a:lnTo>
                <a:lnTo>
                  <a:pt x="1787" y="1015"/>
                </a:lnTo>
                <a:lnTo>
                  <a:pt x="1826" y="1187"/>
                </a:lnTo>
                <a:lnTo>
                  <a:pt x="1873" y="1360"/>
                </a:lnTo>
                <a:lnTo>
                  <a:pt x="1927" y="1532"/>
                </a:lnTo>
                <a:lnTo>
                  <a:pt x="1987" y="1704"/>
                </a:lnTo>
                <a:lnTo>
                  <a:pt x="1990" y="1718"/>
                </a:lnTo>
                <a:lnTo>
                  <a:pt x="1989" y="1734"/>
                </a:lnTo>
                <a:lnTo>
                  <a:pt x="1984" y="1749"/>
                </a:lnTo>
                <a:lnTo>
                  <a:pt x="1976" y="1762"/>
                </a:lnTo>
                <a:lnTo>
                  <a:pt x="1964" y="1771"/>
                </a:lnTo>
                <a:lnTo>
                  <a:pt x="1951" y="1778"/>
                </a:lnTo>
                <a:lnTo>
                  <a:pt x="1876" y="1802"/>
                </a:lnTo>
                <a:lnTo>
                  <a:pt x="1799" y="1820"/>
                </a:lnTo>
                <a:lnTo>
                  <a:pt x="1720" y="1835"/>
                </a:lnTo>
                <a:lnTo>
                  <a:pt x="1720" y="2162"/>
                </a:lnTo>
                <a:lnTo>
                  <a:pt x="1718" y="2181"/>
                </a:lnTo>
                <a:lnTo>
                  <a:pt x="1710" y="2197"/>
                </a:lnTo>
                <a:lnTo>
                  <a:pt x="1697" y="2210"/>
                </a:lnTo>
                <a:lnTo>
                  <a:pt x="1681" y="2217"/>
                </a:lnTo>
                <a:lnTo>
                  <a:pt x="1662" y="2220"/>
                </a:lnTo>
                <a:lnTo>
                  <a:pt x="1314" y="2220"/>
                </a:lnTo>
                <a:lnTo>
                  <a:pt x="1296" y="2217"/>
                </a:lnTo>
                <a:lnTo>
                  <a:pt x="1280" y="2210"/>
                </a:lnTo>
                <a:lnTo>
                  <a:pt x="1268" y="2197"/>
                </a:lnTo>
                <a:lnTo>
                  <a:pt x="1260" y="2181"/>
                </a:lnTo>
                <a:lnTo>
                  <a:pt x="1256" y="2162"/>
                </a:lnTo>
                <a:lnTo>
                  <a:pt x="1256" y="1835"/>
                </a:lnTo>
                <a:lnTo>
                  <a:pt x="1178" y="1820"/>
                </a:lnTo>
                <a:lnTo>
                  <a:pt x="1102" y="1802"/>
                </a:lnTo>
                <a:lnTo>
                  <a:pt x="1027" y="1778"/>
                </a:lnTo>
                <a:lnTo>
                  <a:pt x="1013" y="1771"/>
                </a:lnTo>
                <a:lnTo>
                  <a:pt x="1002" y="1762"/>
                </a:lnTo>
                <a:lnTo>
                  <a:pt x="993" y="1749"/>
                </a:lnTo>
                <a:lnTo>
                  <a:pt x="988" y="1734"/>
                </a:lnTo>
                <a:lnTo>
                  <a:pt x="988" y="1718"/>
                </a:lnTo>
                <a:lnTo>
                  <a:pt x="991" y="1704"/>
                </a:lnTo>
                <a:lnTo>
                  <a:pt x="1051" y="1532"/>
                </a:lnTo>
                <a:lnTo>
                  <a:pt x="1105" y="1360"/>
                </a:lnTo>
                <a:lnTo>
                  <a:pt x="1151" y="1187"/>
                </a:lnTo>
                <a:lnTo>
                  <a:pt x="1191" y="1015"/>
                </a:lnTo>
                <a:lnTo>
                  <a:pt x="1224" y="842"/>
                </a:lnTo>
                <a:lnTo>
                  <a:pt x="1250" y="670"/>
                </a:lnTo>
                <a:lnTo>
                  <a:pt x="1254" y="656"/>
                </a:lnTo>
                <a:lnTo>
                  <a:pt x="1263" y="642"/>
                </a:lnTo>
                <a:lnTo>
                  <a:pt x="1274" y="630"/>
                </a:lnTo>
                <a:lnTo>
                  <a:pt x="1289" y="623"/>
                </a:lnTo>
                <a:lnTo>
                  <a:pt x="1355" y="605"/>
                </a:lnTo>
                <a:lnTo>
                  <a:pt x="1422" y="594"/>
                </a:lnTo>
                <a:lnTo>
                  <a:pt x="1489" y="591"/>
                </a:lnTo>
                <a:close/>
                <a:moveTo>
                  <a:pt x="1489" y="116"/>
                </a:moveTo>
                <a:lnTo>
                  <a:pt x="1463" y="118"/>
                </a:lnTo>
                <a:lnTo>
                  <a:pt x="1438" y="125"/>
                </a:lnTo>
                <a:lnTo>
                  <a:pt x="1416" y="138"/>
                </a:lnTo>
                <a:lnTo>
                  <a:pt x="1397" y="154"/>
                </a:lnTo>
                <a:lnTo>
                  <a:pt x="1382" y="173"/>
                </a:lnTo>
                <a:lnTo>
                  <a:pt x="1370" y="195"/>
                </a:lnTo>
                <a:lnTo>
                  <a:pt x="1363" y="218"/>
                </a:lnTo>
                <a:lnTo>
                  <a:pt x="1361" y="244"/>
                </a:lnTo>
                <a:lnTo>
                  <a:pt x="1363" y="271"/>
                </a:lnTo>
                <a:lnTo>
                  <a:pt x="1370" y="295"/>
                </a:lnTo>
                <a:lnTo>
                  <a:pt x="1382" y="316"/>
                </a:lnTo>
                <a:lnTo>
                  <a:pt x="1397" y="335"/>
                </a:lnTo>
                <a:lnTo>
                  <a:pt x="1416" y="351"/>
                </a:lnTo>
                <a:lnTo>
                  <a:pt x="1438" y="363"/>
                </a:lnTo>
                <a:lnTo>
                  <a:pt x="1463" y="371"/>
                </a:lnTo>
                <a:lnTo>
                  <a:pt x="1489" y="373"/>
                </a:lnTo>
                <a:lnTo>
                  <a:pt x="1514" y="371"/>
                </a:lnTo>
                <a:lnTo>
                  <a:pt x="1538" y="363"/>
                </a:lnTo>
                <a:lnTo>
                  <a:pt x="1560" y="351"/>
                </a:lnTo>
                <a:lnTo>
                  <a:pt x="1579" y="335"/>
                </a:lnTo>
                <a:lnTo>
                  <a:pt x="1595" y="316"/>
                </a:lnTo>
                <a:lnTo>
                  <a:pt x="1607" y="295"/>
                </a:lnTo>
                <a:lnTo>
                  <a:pt x="1614" y="271"/>
                </a:lnTo>
                <a:lnTo>
                  <a:pt x="1617" y="244"/>
                </a:lnTo>
                <a:lnTo>
                  <a:pt x="1614" y="218"/>
                </a:lnTo>
                <a:lnTo>
                  <a:pt x="1607" y="195"/>
                </a:lnTo>
                <a:lnTo>
                  <a:pt x="1595" y="173"/>
                </a:lnTo>
                <a:lnTo>
                  <a:pt x="1579" y="154"/>
                </a:lnTo>
                <a:lnTo>
                  <a:pt x="1560" y="138"/>
                </a:lnTo>
                <a:lnTo>
                  <a:pt x="1538" y="125"/>
                </a:lnTo>
                <a:lnTo>
                  <a:pt x="1514" y="118"/>
                </a:lnTo>
                <a:lnTo>
                  <a:pt x="1489" y="116"/>
                </a:lnTo>
                <a:close/>
                <a:moveTo>
                  <a:pt x="464" y="116"/>
                </a:moveTo>
                <a:lnTo>
                  <a:pt x="438" y="118"/>
                </a:lnTo>
                <a:lnTo>
                  <a:pt x="414" y="125"/>
                </a:lnTo>
                <a:lnTo>
                  <a:pt x="391" y="138"/>
                </a:lnTo>
                <a:lnTo>
                  <a:pt x="373" y="154"/>
                </a:lnTo>
                <a:lnTo>
                  <a:pt x="357" y="173"/>
                </a:lnTo>
                <a:lnTo>
                  <a:pt x="345" y="195"/>
                </a:lnTo>
                <a:lnTo>
                  <a:pt x="338" y="218"/>
                </a:lnTo>
                <a:lnTo>
                  <a:pt x="335" y="244"/>
                </a:lnTo>
                <a:lnTo>
                  <a:pt x="338" y="271"/>
                </a:lnTo>
                <a:lnTo>
                  <a:pt x="345" y="295"/>
                </a:lnTo>
                <a:lnTo>
                  <a:pt x="357" y="316"/>
                </a:lnTo>
                <a:lnTo>
                  <a:pt x="373" y="335"/>
                </a:lnTo>
                <a:lnTo>
                  <a:pt x="391" y="351"/>
                </a:lnTo>
                <a:lnTo>
                  <a:pt x="414" y="363"/>
                </a:lnTo>
                <a:lnTo>
                  <a:pt x="438" y="371"/>
                </a:lnTo>
                <a:lnTo>
                  <a:pt x="464" y="373"/>
                </a:lnTo>
                <a:lnTo>
                  <a:pt x="489" y="371"/>
                </a:lnTo>
                <a:lnTo>
                  <a:pt x="514" y="363"/>
                </a:lnTo>
                <a:lnTo>
                  <a:pt x="536" y="351"/>
                </a:lnTo>
                <a:lnTo>
                  <a:pt x="555" y="335"/>
                </a:lnTo>
                <a:lnTo>
                  <a:pt x="570" y="316"/>
                </a:lnTo>
                <a:lnTo>
                  <a:pt x="582" y="295"/>
                </a:lnTo>
                <a:lnTo>
                  <a:pt x="589" y="271"/>
                </a:lnTo>
                <a:lnTo>
                  <a:pt x="592" y="244"/>
                </a:lnTo>
                <a:lnTo>
                  <a:pt x="589" y="218"/>
                </a:lnTo>
                <a:lnTo>
                  <a:pt x="582" y="195"/>
                </a:lnTo>
                <a:lnTo>
                  <a:pt x="570" y="173"/>
                </a:lnTo>
                <a:lnTo>
                  <a:pt x="555" y="154"/>
                </a:lnTo>
                <a:lnTo>
                  <a:pt x="536" y="138"/>
                </a:lnTo>
                <a:lnTo>
                  <a:pt x="514" y="125"/>
                </a:lnTo>
                <a:lnTo>
                  <a:pt x="489" y="118"/>
                </a:lnTo>
                <a:lnTo>
                  <a:pt x="464" y="116"/>
                </a:lnTo>
                <a:close/>
                <a:moveTo>
                  <a:pt x="1489" y="0"/>
                </a:moveTo>
                <a:lnTo>
                  <a:pt x="1528" y="3"/>
                </a:lnTo>
                <a:lnTo>
                  <a:pt x="1566" y="13"/>
                </a:lnTo>
                <a:lnTo>
                  <a:pt x="1600" y="28"/>
                </a:lnTo>
                <a:lnTo>
                  <a:pt x="1633" y="48"/>
                </a:lnTo>
                <a:lnTo>
                  <a:pt x="1661" y="72"/>
                </a:lnTo>
                <a:lnTo>
                  <a:pt x="1686" y="100"/>
                </a:lnTo>
                <a:lnTo>
                  <a:pt x="1706" y="132"/>
                </a:lnTo>
                <a:lnTo>
                  <a:pt x="1720" y="168"/>
                </a:lnTo>
                <a:lnTo>
                  <a:pt x="1730" y="204"/>
                </a:lnTo>
                <a:lnTo>
                  <a:pt x="1733" y="244"/>
                </a:lnTo>
                <a:lnTo>
                  <a:pt x="1730" y="284"/>
                </a:lnTo>
                <a:lnTo>
                  <a:pt x="1720" y="321"/>
                </a:lnTo>
                <a:lnTo>
                  <a:pt x="1706" y="357"/>
                </a:lnTo>
                <a:lnTo>
                  <a:pt x="1686" y="389"/>
                </a:lnTo>
                <a:lnTo>
                  <a:pt x="1661" y="417"/>
                </a:lnTo>
                <a:lnTo>
                  <a:pt x="1633" y="441"/>
                </a:lnTo>
                <a:lnTo>
                  <a:pt x="1600" y="461"/>
                </a:lnTo>
                <a:lnTo>
                  <a:pt x="1566" y="476"/>
                </a:lnTo>
                <a:lnTo>
                  <a:pt x="1528" y="485"/>
                </a:lnTo>
                <a:lnTo>
                  <a:pt x="1489" y="488"/>
                </a:lnTo>
                <a:lnTo>
                  <a:pt x="1449" y="485"/>
                </a:lnTo>
                <a:lnTo>
                  <a:pt x="1411" y="476"/>
                </a:lnTo>
                <a:lnTo>
                  <a:pt x="1376" y="461"/>
                </a:lnTo>
                <a:lnTo>
                  <a:pt x="1345" y="441"/>
                </a:lnTo>
                <a:lnTo>
                  <a:pt x="1316" y="417"/>
                </a:lnTo>
                <a:lnTo>
                  <a:pt x="1291" y="389"/>
                </a:lnTo>
                <a:lnTo>
                  <a:pt x="1271" y="357"/>
                </a:lnTo>
                <a:lnTo>
                  <a:pt x="1256" y="321"/>
                </a:lnTo>
                <a:lnTo>
                  <a:pt x="1248" y="284"/>
                </a:lnTo>
                <a:lnTo>
                  <a:pt x="1245" y="244"/>
                </a:lnTo>
                <a:lnTo>
                  <a:pt x="1248" y="204"/>
                </a:lnTo>
                <a:lnTo>
                  <a:pt x="1256" y="168"/>
                </a:lnTo>
                <a:lnTo>
                  <a:pt x="1271" y="132"/>
                </a:lnTo>
                <a:lnTo>
                  <a:pt x="1291" y="100"/>
                </a:lnTo>
                <a:lnTo>
                  <a:pt x="1316" y="72"/>
                </a:lnTo>
                <a:lnTo>
                  <a:pt x="1345" y="48"/>
                </a:lnTo>
                <a:lnTo>
                  <a:pt x="1376" y="28"/>
                </a:lnTo>
                <a:lnTo>
                  <a:pt x="1411" y="13"/>
                </a:lnTo>
                <a:lnTo>
                  <a:pt x="1449" y="3"/>
                </a:lnTo>
                <a:lnTo>
                  <a:pt x="1489" y="0"/>
                </a:lnTo>
                <a:close/>
                <a:moveTo>
                  <a:pt x="464" y="0"/>
                </a:moveTo>
                <a:lnTo>
                  <a:pt x="503" y="3"/>
                </a:lnTo>
                <a:lnTo>
                  <a:pt x="541" y="13"/>
                </a:lnTo>
                <a:lnTo>
                  <a:pt x="576" y="28"/>
                </a:lnTo>
                <a:lnTo>
                  <a:pt x="608" y="48"/>
                </a:lnTo>
                <a:lnTo>
                  <a:pt x="637" y="72"/>
                </a:lnTo>
                <a:lnTo>
                  <a:pt x="661" y="100"/>
                </a:lnTo>
                <a:lnTo>
                  <a:pt x="681" y="132"/>
                </a:lnTo>
                <a:lnTo>
                  <a:pt x="696" y="168"/>
                </a:lnTo>
                <a:lnTo>
                  <a:pt x="705" y="204"/>
                </a:lnTo>
                <a:lnTo>
                  <a:pt x="708" y="244"/>
                </a:lnTo>
                <a:lnTo>
                  <a:pt x="705" y="284"/>
                </a:lnTo>
                <a:lnTo>
                  <a:pt x="696" y="321"/>
                </a:lnTo>
                <a:lnTo>
                  <a:pt x="681" y="357"/>
                </a:lnTo>
                <a:lnTo>
                  <a:pt x="661" y="389"/>
                </a:lnTo>
                <a:lnTo>
                  <a:pt x="637" y="417"/>
                </a:lnTo>
                <a:lnTo>
                  <a:pt x="608" y="441"/>
                </a:lnTo>
                <a:lnTo>
                  <a:pt x="576" y="461"/>
                </a:lnTo>
                <a:lnTo>
                  <a:pt x="541" y="476"/>
                </a:lnTo>
                <a:lnTo>
                  <a:pt x="503" y="485"/>
                </a:lnTo>
                <a:lnTo>
                  <a:pt x="464" y="488"/>
                </a:lnTo>
                <a:lnTo>
                  <a:pt x="424" y="485"/>
                </a:lnTo>
                <a:lnTo>
                  <a:pt x="386" y="476"/>
                </a:lnTo>
                <a:lnTo>
                  <a:pt x="351" y="461"/>
                </a:lnTo>
                <a:lnTo>
                  <a:pt x="320" y="441"/>
                </a:lnTo>
                <a:lnTo>
                  <a:pt x="292" y="417"/>
                </a:lnTo>
                <a:lnTo>
                  <a:pt x="266" y="389"/>
                </a:lnTo>
                <a:lnTo>
                  <a:pt x="246" y="357"/>
                </a:lnTo>
                <a:lnTo>
                  <a:pt x="232" y="321"/>
                </a:lnTo>
                <a:lnTo>
                  <a:pt x="222" y="284"/>
                </a:lnTo>
                <a:lnTo>
                  <a:pt x="219" y="244"/>
                </a:lnTo>
                <a:lnTo>
                  <a:pt x="222" y="204"/>
                </a:lnTo>
                <a:lnTo>
                  <a:pt x="232" y="168"/>
                </a:lnTo>
                <a:lnTo>
                  <a:pt x="246" y="132"/>
                </a:lnTo>
                <a:lnTo>
                  <a:pt x="266" y="100"/>
                </a:lnTo>
                <a:lnTo>
                  <a:pt x="292" y="72"/>
                </a:lnTo>
                <a:lnTo>
                  <a:pt x="320" y="48"/>
                </a:lnTo>
                <a:lnTo>
                  <a:pt x="351" y="28"/>
                </a:lnTo>
                <a:lnTo>
                  <a:pt x="386" y="13"/>
                </a:lnTo>
                <a:lnTo>
                  <a:pt x="424" y="3"/>
                </a:lnTo>
                <a:lnTo>
                  <a:pt x="464" y="0"/>
                </a:lnTo>
                <a:close/>
              </a:path>
            </a:pathLst>
          </a:custGeom>
          <a:solidFill>
            <a:srgbClr val="6F7DC3"/>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dirty="0"/>
          </a:p>
        </p:txBody>
      </p:sp>
      <p:grpSp>
        <p:nvGrpSpPr>
          <p:cNvPr id="401" name="Group 400">
            <a:extLst>
              <a:ext uri="{FF2B5EF4-FFF2-40B4-BE49-F238E27FC236}">
                <a16:creationId xmlns:a16="http://schemas.microsoft.com/office/drawing/2014/main" id="{1E5AB0D4-C661-4BE5-B5AD-037755319DE1}"/>
              </a:ext>
            </a:extLst>
          </p:cNvPr>
          <p:cNvGrpSpPr>
            <a:grpSpLocks noChangeAspect="1"/>
          </p:cNvGrpSpPr>
          <p:nvPr/>
        </p:nvGrpSpPr>
        <p:grpSpPr>
          <a:xfrm>
            <a:off x="7441898" y="2335116"/>
            <a:ext cx="195347" cy="432000"/>
            <a:chOff x="4648200" y="241300"/>
            <a:chExt cx="2882900" cy="6375401"/>
          </a:xfrm>
          <a:solidFill>
            <a:srgbClr val="232A52"/>
          </a:solidFill>
        </p:grpSpPr>
        <p:sp>
          <p:nvSpPr>
            <p:cNvPr id="402" name="Freeform 54">
              <a:extLst>
                <a:ext uri="{FF2B5EF4-FFF2-40B4-BE49-F238E27FC236}">
                  <a16:creationId xmlns:a16="http://schemas.microsoft.com/office/drawing/2014/main" id="{F3E20F36-084B-4D5A-919D-9CDF43BBA9A0}"/>
                </a:ext>
              </a:extLst>
            </p:cNvPr>
            <p:cNvSpPr>
              <a:spLocks noEditPoints="1"/>
            </p:cNvSpPr>
            <p:nvPr/>
          </p:nvSpPr>
          <p:spPr bwMode="auto">
            <a:xfrm>
              <a:off x="4648200" y="1916113"/>
              <a:ext cx="2882900" cy="4700588"/>
            </a:xfrm>
            <a:custGeom>
              <a:avLst/>
              <a:gdLst>
                <a:gd name="T0" fmla="*/ 1505 w 1816"/>
                <a:gd name="T1" fmla="*/ 176 h 2961"/>
                <a:gd name="T2" fmla="*/ 1481 w 1816"/>
                <a:gd name="T3" fmla="*/ 150 h 2961"/>
                <a:gd name="T4" fmla="*/ 1357 w 1816"/>
                <a:gd name="T5" fmla="*/ 78 h 2961"/>
                <a:gd name="T6" fmla="*/ 1233 w 1816"/>
                <a:gd name="T7" fmla="*/ 36 h 2961"/>
                <a:gd name="T8" fmla="*/ 1114 w 1816"/>
                <a:gd name="T9" fmla="*/ 14 h 2961"/>
                <a:gd name="T10" fmla="*/ 906 w 1816"/>
                <a:gd name="T11" fmla="*/ 0 h 2961"/>
                <a:gd name="T12" fmla="*/ 663 w 1816"/>
                <a:gd name="T13" fmla="*/ 20 h 2961"/>
                <a:gd name="T14" fmla="*/ 549 w 1816"/>
                <a:gd name="T15" fmla="*/ 46 h 2961"/>
                <a:gd name="T16" fmla="*/ 413 w 1816"/>
                <a:gd name="T17" fmla="*/ 98 h 2961"/>
                <a:gd name="T18" fmla="*/ 327 w 1816"/>
                <a:gd name="T19" fmla="*/ 156 h 2961"/>
                <a:gd name="T20" fmla="*/ 305 w 1816"/>
                <a:gd name="T21" fmla="*/ 188 h 2961"/>
                <a:gd name="T22" fmla="*/ 0 w 1816"/>
                <a:gd name="T23" fmla="*/ 1582 h 2961"/>
                <a:gd name="T24" fmla="*/ 6 w 1816"/>
                <a:gd name="T25" fmla="*/ 1624 h 2961"/>
                <a:gd name="T26" fmla="*/ 24 w 1816"/>
                <a:gd name="T27" fmla="*/ 1650 h 2961"/>
                <a:gd name="T28" fmla="*/ 104 w 1816"/>
                <a:gd name="T29" fmla="*/ 1706 h 2961"/>
                <a:gd name="T30" fmla="*/ 190 w 1816"/>
                <a:gd name="T31" fmla="*/ 1726 h 2961"/>
                <a:gd name="T32" fmla="*/ 273 w 1816"/>
                <a:gd name="T33" fmla="*/ 1722 h 2961"/>
                <a:gd name="T34" fmla="*/ 555 w 1816"/>
                <a:gd name="T35" fmla="*/ 2907 h 2961"/>
                <a:gd name="T36" fmla="*/ 595 w 1816"/>
                <a:gd name="T37" fmla="*/ 2949 h 2961"/>
                <a:gd name="T38" fmla="*/ 1177 w 1816"/>
                <a:gd name="T39" fmla="*/ 2961 h 2961"/>
                <a:gd name="T40" fmla="*/ 1221 w 1816"/>
                <a:gd name="T41" fmla="*/ 2949 h 2961"/>
                <a:gd name="T42" fmla="*/ 1261 w 1816"/>
                <a:gd name="T43" fmla="*/ 2907 h 2961"/>
                <a:gd name="T44" fmla="*/ 1543 w 1816"/>
                <a:gd name="T45" fmla="*/ 1722 h 2961"/>
                <a:gd name="T46" fmla="*/ 1626 w 1816"/>
                <a:gd name="T47" fmla="*/ 1726 h 2961"/>
                <a:gd name="T48" fmla="*/ 1712 w 1816"/>
                <a:gd name="T49" fmla="*/ 1706 h 2961"/>
                <a:gd name="T50" fmla="*/ 1792 w 1816"/>
                <a:gd name="T51" fmla="*/ 1650 h 2961"/>
                <a:gd name="T52" fmla="*/ 1810 w 1816"/>
                <a:gd name="T53" fmla="*/ 1624 h 2961"/>
                <a:gd name="T54" fmla="*/ 1816 w 1816"/>
                <a:gd name="T55" fmla="*/ 1582 h 2961"/>
                <a:gd name="T56" fmla="*/ 1604 w 1816"/>
                <a:gd name="T57" fmla="*/ 1548 h 2961"/>
                <a:gd name="T58" fmla="*/ 1541 w 1816"/>
                <a:gd name="T59" fmla="*/ 1530 h 2961"/>
                <a:gd name="T60" fmla="*/ 1493 w 1816"/>
                <a:gd name="T61" fmla="*/ 1504 h 2961"/>
                <a:gd name="T62" fmla="*/ 1449 w 1816"/>
                <a:gd name="T63" fmla="*/ 1502 h 2961"/>
                <a:gd name="T64" fmla="*/ 1415 w 1816"/>
                <a:gd name="T65" fmla="*/ 1518 h 2961"/>
                <a:gd name="T66" fmla="*/ 1387 w 1816"/>
                <a:gd name="T67" fmla="*/ 1550 h 2961"/>
                <a:gd name="T68" fmla="*/ 710 w 1816"/>
                <a:gd name="T69" fmla="*/ 2783 h 2961"/>
                <a:gd name="T70" fmla="*/ 429 w 1816"/>
                <a:gd name="T71" fmla="*/ 1550 h 2961"/>
                <a:gd name="T72" fmla="*/ 401 w 1816"/>
                <a:gd name="T73" fmla="*/ 1518 h 2961"/>
                <a:gd name="T74" fmla="*/ 367 w 1816"/>
                <a:gd name="T75" fmla="*/ 1502 h 2961"/>
                <a:gd name="T76" fmla="*/ 323 w 1816"/>
                <a:gd name="T77" fmla="*/ 1504 h 2961"/>
                <a:gd name="T78" fmla="*/ 275 w 1816"/>
                <a:gd name="T79" fmla="*/ 1530 h 2961"/>
                <a:gd name="T80" fmla="*/ 190 w 1816"/>
                <a:gd name="T81" fmla="*/ 1548 h 2961"/>
                <a:gd name="T82" fmla="*/ 495 w 1816"/>
                <a:gd name="T83" fmla="*/ 258 h 2961"/>
                <a:gd name="T84" fmla="*/ 667 w 1816"/>
                <a:gd name="T85" fmla="*/ 202 h 2961"/>
                <a:gd name="T86" fmla="*/ 854 w 1816"/>
                <a:gd name="T87" fmla="*/ 180 h 2961"/>
                <a:gd name="T88" fmla="*/ 962 w 1816"/>
                <a:gd name="T89" fmla="*/ 180 h 2961"/>
                <a:gd name="T90" fmla="*/ 1149 w 1816"/>
                <a:gd name="T91" fmla="*/ 202 h 2961"/>
                <a:gd name="T92" fmla="*/ 1319 w 1816"/>
                <a:gd name="T93" fmla="*/ 258 h 2961"/>
                <a:gd name="T94" fmla="*/ 1622 w 1816"/>
                <a:gd name="T95" fmla="*/ 1548 h 2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16" h="2961">
                  <a:moveTo>
                    <a:pt x="1513" y="202"/>
                  </a:moveTo>
                  <a:lnTo>
                    <a:pt x="1513" y="202"/>
                  </a:lnTo>
                  <a:lnTo>
                    <a:pt x="1509" y="188"/>
                  </a:lnTo>
                  <a:lnTo>
                    <a:pt x="1505" y="176"/>
                  </a:lnTo>
                  <a:lnTo>
                    <a:pt x="1497" y="166"/>
                  </a:lnTo>
                  <a:lnTo>
                    <a:pt x="1489" y="156"/>
                  </a:lnTo>
                  <a:lnTo>
                    <a:pt x="1489" y="156"/>
                  </a:lnTo>
                  <a:lnTo>
                    <a:pt x="1481" y="150"/>
                  </a:lnTo>
                  <a:lnTo>
                    <a:pt x="1463" y="136"/>
                  </a:lnTo>
                  <a:lnTo>
                    <a:pt x="1439" y="118"/>
                  </a:lnTo>
                  <a:lnTo>
                    <a:pt x="1403" y="98"/>
                  </a:lnTo>
                  <a:lnTo>
                    <a:pt x="1357" y="78"/>
                  </a:lnTo>
                  <a:lnTo>
                    <a:pt x="1329" y="66"/>
                  </a:lnTo>
                  <a:lnTo>
                    <a:pt x="1299" y="56"/>
                  </a:lnTo>
                  <a:lnTo>
                    <a:pt x="1267" y="46"/>
                  </a:lnTo>
                  <a:lnTo>
                    <a:pt x="1233" y="36"/>
                  </a:lnTo>
                  <a:lnTo>
                    <a:pt x="1193" y="28"/>
                  </a:lnTo>
                  <a:lnTo>
                    <a:pt x="1153" y="20"/>
                  </a:lnTo>
                  <a:lnTo>
                    <a:pt x="1114" y="14"/>
                  </a:lnTo>
                  <a:lnTo>
                    <a:pt x="1114" y="14"/>
                  </a:lnTo>
                  <a:lnTo>
                    <a:pt x="1042" y="6"/>
                  </a:lnTo>
                  <a:lnTo>
                    <a:pt x="976" y="2"/>
                  </a:lnTo>
                  <a:lnTo>
                    <a:pt x="906" y="0"/>
                  </a:lnTo>
                  <a:lnTo>
                    <a:pt x="906" y="0"/>
                  </a:lnTo>
                  <a:lnTo>
                    <a:pt x="838" y="2"/>
                  </a:lnTo>
                  <a:lnTo>
                    <a:pt x="772" y="6"/>
                  </a:lnTo>
                  <a:lnTo>
                    <a:pt x="702" y="14"/>
                  </a:lnTo>
                  <a:lnTo>
                    <a:pt x="663" y="20"/>
                  </a:lnTo>
                  <a:lnTo>
                    <a:pt x="663" y="20"/>
                  </a:lnTo>
                  <a:lnTo>
                    <a:pt x="623" y="28"/>
                  </a:lnTo>
                  <a:lnTo>
                    <a:pt x="583" y="36"/>
                  </a:lnTo>
                  <a:lnTo>
                    <a:pt x="549" y="46"/>
                  </a:lnTo>
                  <a:lnTo>
                    <a:pt x="515" y="56"/>
                  </a:lnTo>
                  <a:lnTo>
                    <a:pt x="485" y="66"/>
                  </a:lnTo>
                  <a:lnTo>
                    <a:pt x="459" y="78"/>
                  </a:lnTo>
                  <a:lnTo>
                    <a:pt x="413" y="98"/>
                  </a:lnTo>
                  <a:lnTo>
                    <a:pt x="377" y="118"/>
                  </a:lnTo>
                  <a:lnTo>
                    <a:pt x="351" y="136"/>
                  </a:lnTo>
                  <a:lnTo>
                    <a:pt x="335" y="150"/>
                  </a:lnTo>
                  <a:lnTo>
                    <a:pt x="327" y="156"/>
                  </a:lnTo>
                  <a:lnTo>
                    <a:pt x="327" y="156"/>
                  </a:lnTo>
                  <a:lnTo>
                    <a:pt x="319" y="166"/>
                  </a:lnTo>
                  <a:lnTo>
                    <a:pt x="311" y="176"/>
                  </a:lnTo>
                  <a:lnTo>
                    <a:pt x="305" y="188"/>
                  </a:lnTo>
                  <a:lnTo>
                    <a:pt x="301" y="202"/>
                  </a:lnTo>
                  <a:lnTo>
                    <a:pt x="2" y="1570"/>
                  </a:lnTo>
                  <a:lnTo>
                    <a:pt x="2" y="1570"/>
                  </a:lnTo>
                  <a:lnTo>
                    <a:pt x="0" y="1582"/>
                  </a:lnTo>
                  <a:lnTo>
                    <a:pt x="0" y="1592"/>
                  </a:lnTo>
                  <a:lnTo>
                    <a:pt x="0" y="1602"/>
                  </a:lnTo>
                  <a:lnTo>
                    <a:pt x="2" y="1614"/>
                  </a:lnTo>
                  <a:lnTo>
                    <a:pt x="6" y="1624"/>
                  </a:lnTo>
                  <a:lnTo>
                    <a:pt x="10" y="1634"/>
                  </a:lnTo>
                  <a:lnTo>
                    <a:pt x="16" y="1642"/>
                  </a:lnTo>
                  <a:lnTo>
                    <a:pt x="24" y="1650"/>
                  </a:lnTo>
                  <a:lnTo>
                    <a:pt x="24" y="1650"/>
                  </a:lnTo>
                  <a:lnTo>
                    <a:pt x="40" y="1666"/>
                  </a:lnTo>
                  <a:lnTo>
                    <a:pt x="56" y="1678"/>
                  </a:lnTo>
                  <a:lnTo>
                    <a:pt x="78" y="1692"/>
                  </a:lnTo>
                  <a:lnTo>
                    <a:pt x="104" y="1706"/>
                  </a:lnTo>
                  <a:lnTo>
                    <a:pt x="134" y="1716"/>
                  </a:lnTo>
                  <a:lnTo>
                    <a:pt x="152" y="1722"/>
                  </a:lnTo>
                  <a:lnTo>
                    <a:pt x="170" y="1724"/>
                  </a:lnTo>
                  <a:lnTo>
                    <a:pt x="190" y="1726"/>
                  </a:lnTo>
                  <a:lnTo>
                    <a:pt x="210" y="1728"/>
                  </a:lnTo>
                  <a:lnTo>
                    <a:pt x="210" y="1728"/>
                  </a:lnTo>
                  <a:lnTo>
                    <a:pt x="243" y="1726"/>
                  </a:lnTo>
                  <a:lnTo>
                    <a:pt x="273" y="1722"/>
                  </a:lnTo>
                  <a:lnTo>
                    <a:pt x="287" y="1718"/>
                  </a:lnTo>
                  <a:lnTo>
                    <a:pt x="551" y="2891"/>
                  </a:lnTo>
                  <a:lnTo>
                    <a:pt x="551" y="2891"/>
                  </a:lnTo>
                  <a:lnTo>
                    <a:pt x="555" y="2907"/>
                  </a:lnTo>
                  <a:lnTo>
                    <a:pt x="563" y="2919"/>
                  </a:lnTo>
                  <a:lnTo>
                    <a:pt x="571" y="2931"/>
                  </a:lnTo>
                  <a:lnTo>
                    <a:pt x="583" y="2941"/>
                  </a:lnTo>
                  <a:lnTo>
                    <a:pt x="595" y="2949"/>
                  </a:lnTo>
                  <a:lnTo>
                    <a:pt x="609" y="2957"/>
                  </a:lnTo>
                  <a:lnTo>
                    <a:pt x="623" y="2959"/>
                  </a:lnTo>
                  <a:lnTo>
                    <a:pt x="639" y="2961"/>
                  </a:lnTo>
                  <a:lnTo>
                    <a:pt x="1177" y="2961"/>
                  </a:lnTo>
                  <a:lnTo>
                    <a:pt x="1177" y="2961"/>
                  </a:lnTo>
                  <a:lnTo>
                    <a:pt x="1193" y="2959"/>
                  </a:lnTo>
                  <a:lnTo>
                    <a:pt x="1207" y="2957"/>
                  </a:lnTo>
                  <a:lnTo>
                    <a:pt x="1221" y="2949"/>
                  </a:lnTo>
                  <a:lnTo>
                    <a:pt x="1233" y="2941"/>
                  </a:lnTo>
                  <a:lnTo>
                    <a:pt x="1245" y="2931"/>
                  </a:lnTo>
                  <a:lnTo>
                    <a:pt x="1253" y="2919"/>
                  </a:lnTo>
                  <a:lnTo>
                    <a:pt x="1261" y="2907"/>
                  </a:lnTo>
                  <a:lnTo>
                    <a:pt x="1265" y="2891"/>
                  </a:lnTo>
                  <a:lnTo>
                    <a:pt x="1529" y="1718"/>
                  </a:lnTo>
                  <a:lnTo>
                    <a:pt x="1543" y="1722"/>
                  </a:lnTo>
                  <a:lnTo>
                    <a:pt x="1543" y="1722"/>
                  </a:lnTo>
                  <a:lnTo>
                    <a:pt x="1573" y="1726"/>
                  </a:lnTo>
                  <a:lnTo>
                    <a:pt x="1606" y="1728"/>
                  </a:lnTo>
                  <a:lnTo>
                    <a:pt x="1606" y="1728"/>
                  </a:lnTo>
                  <a:lnTo>
                    <a:pt x="1626" y="1726"/>
                  </a:lnTo>
                  <a:lnTo>
                    <a:pt x="1646" y="1724"/>
                  </a:lnTo>
                  <a:lnTo>
                    <a:pt x="1664" y="1722"/>
                  </a:lnTo>
                  <a:lnTo>
                    <a:pt x="1682" y="1716"/>
                  </a:lnTo>
                  <a:lnTo>
                    <a:pt x="1712" y="1706"/>
                  </a:lnTo>
                  <a:lnTo>
                    <a:pt x="1738" y="1692"/>
                  </a:lnTo>
                  <a:lnTo>
                    <a:pt x="1760" y="1678"/>
                  </a:lnTo>
                  <a:lnTo>
                    <a:pt x="1776" y="1666"/>
                  </a:lnTo>
                  <a:lnTo>
                    <a:pt x="1792" y="1650"/>
                  </a:lnTo>
                  <a:lnTo>
                    <a:pt x="1792" y="1650"/>
                  </a:lnTo>
                  <a:lnTo>
                    <a:pt x="1800" y="1642"/>
                  </a:lnTo>
                  <a:lnTo>
                    <a:pt x="1806" y="1634"/>
                  </a:lnTo>
                  <a:lnTo>
                    <a:pt x="1810" y="1624"/>
                  </a:lnTo>
                  <a:lnTo>
                    <a:pt x="1812" y="1614"/>
                  </a:lnTo>
                  <a:lnTo>
                    <a:pt x="1816" y="1604"/>
                  </a:lnTo>
                  <a:lnTo>
                    <a:pt x="1816" y="1592"/>
                  </a:lnTo>
                  <a:lnTo>
                    <a:pt x="1816" y="1582"/>
                  </a:lnTo>
                  <a:lnTo>
                    <a:pt x="1814" y="1570"/>
                  </a:lnTo>
                  <a:lnTo>
                    <a:pt x="1513" y="202"/>
                  </a:lnTo>
                  <a:close/>
                  <a:moveTo>
                    <a:pt x="1622" y="1548"/>
                  </a:moveTo>
                  <a:lnTo>
                    <a:pt x="1604" y="1548"/>
                  </a:lnTo>
                  <a:lnTo>
                    <a:pt x="1604" y="1548"/>
                  </a:lnTo>
                  <a:lnTo>
                    <a:pt x="1583" y="1546"/>
                  </a:lnTo>
                  <a:lnTo>
                    <a:pt x="1563" y="1540"/>
                  </a:lnTo>
                  <a:lnTo>
                    <a:pt x="1541" y="1530"/>
                  </a:lnTo>
                  <a:lnTo>
                    <a:pt x="1517" y="1516"/>
                  </a:lnTo>
                  <a:lnTo>
                    <a:pt x="1517" y="1516"/>
                  </a:lnTo>
                  <a:lnTo>
                    <a:pt x="1505" y="1510"/>
                  </a:lnTo>
                  <a:lnTo>
                    <a:pt x="1493" y="1504"/>
                  </a:lnTo>
                  <a:lnTo>
                    <a:pt x="1479" y="1502"/>
                  </a:lnTo>
                  <a:lnTo>
                    <a:pt x="1467" y="1500"/>
                  </a:lnTo>
                  <a:lnTo>
                    <a:pt x="1467" y="1500"/>
                  </a:lnTo>
                  <a:lnTo>
                    <a:pt x="1449" y="1502"/>
                  </a:lnTo>
                  <a:lnTo>
                    <a:pt x="1433" y="1506"/>
                  </a:lnTo>
                  <a:lnTo>
                    <a:pt x="1433" y="1506"/>
                  </a:lnTo>
                  <a:lnTo>
                    <a:pt x="1423" y="1512"/>
                  </a:lnTo>
                  <a:lnTo>
                    <a:pt x="1415" y="1518"/>
                  </a:lnTo>
                  <a:lnTo>
                    <a:pt x="1405" y="1524"/>
                  </a:lnTo>
                  <a:lnTo>
                    <a:pt x="1399" y="1532"/>
                  </a:lnTo>
                  <a:lnTo>
                    <a:pt x="1391" y="1540"/>
                  </a:lnTo>
                  <a:lnTo>
                    <a:pt x="1387" y="1550"/>
                  </a:lnTo>
                  <a:lnTo>
                    <a:pt x="1381" y="1560"/>
                  </a:lnTo>
                  <a:lnTo>
                    <a:pt x="1379" y="1570"/>
                  </a:lnTo>
                  <a:lnTo>
                    <a:pt x="1104" y="2783"/>
                  </a:lnTo>
                  <a:lnTo>
                    <a:pt x="710" y="2783"/>
                  </a:lnTo>
                  <a:lnTo>
                    <a:pt x="437" y="1570"/>
                  </a:lnTo>
                  <a:lnTo>
                    <a:pt x="437" y="1570"/>
                  </a:lnTo>
                  <a:lnTo>
                    <a:pt x="433" y="1560"/>
                  </a:lnTo>
                  <a:lnTo>
                    <a:pt x="429" y="1550"/>
                  </a:lnTo>
                  <a:lnTo>
                    <a:pt x="425" y="1540"/>
                  </a:lnTo>
                  <a:lnTo>
                    <a:pt x="417" y="1532"/>
                  </a:lnTo>
                  <a:lnTo>
                    <a:pt x="411" y="1524"/>
                  </a:lnTo>
                  <a:lnTo>
                    <a:pt x="401" y="1518"/>
                  </a:lnTo>
                  <a:lnTo>
                    <a:pt x="393" y="1512"/>
                  </a:lnTo>
                  <a:lnTo>
                    <a:pt x="383" y="1506"/>
                  </a:lnTo>
                  <a:lnTo>
                    <a:pt x="383" y="1506"/>
                  </a:lnTo>
                  <a:lnTo>
                    <a:pt x="367" y="1502"/>
                  </a:lnTo>
                  <a:lnTo>
                    <a:pt x="349" y="1500"/>
                  </a:lnTo>
                  <a:lnTo>
                    <a:pt x="349" y="1500"/>
                  </a:lnTo>
                  <a:lnTo>
                    <a:pt x="337" y="1502"/>
                  </a:lnTo>
                  <a:lnTo>
                    <a:pt x="323" y="1504"/>
                  </a:lnTo>
                  <a:lnTo>
                    <a:pt x="311" y="1510"/>
                  </a:lnTo>
                  <a:lnTo>
                    <a:pt x="299" y="1516"/>
                  </a:lnTo>
                  <a:lnTo>
                    <a:pt x="299" y="1516"/>
                  </a:lnTo>
                  <a:lnTo>
                    <a:pt x="275" y="1530"/>
                  </a:lnTo>
                  <a:lnTo>
                    <a:pt x="253" y="1540"/>
                  </a:lnTo>
                  <a:lnTo>
                    <a:pt x="231" y="1546"/>
                  </a:lnTo>
                  <a:lnTo>
                    <a:pt x="206" y="1548"/>
                  </a:lnTo>
                  <a:lnTo>
                    <a:pt x="190" y="1548"/>
                  </a:lnTo>
                  <a:lnTo>
                    <a:pt x="469" y="272"/>
                  </a:lnTo>
                  <a:lnTo>
                    <a:pt x="475" y="270"/>
                  </a:lnTo>
                  <a:lnTo>
                    <a:pt x="475" y="270"/>
                  </a:lnTo>
                  <a:lnTo>
                    <a:pt x="495" y="258"/>
                  </a:lnTo>
                  <a:lnTo>
                    <a:pt x="525" y="244"/>
                  </a:lnTo>
                  <a:lnTo>
                    <a:pt x="563" y="230"/>
                  </a:lnTo>
                  <a:lnTo>
                    <a:pt x="611" y="214"/>
                  </a:lnTo>
                  <a:lnTo>
                    <a:pt x="667" y="202"/>
                  </a:lnTo>
                  <a:lnTo>
                    <a:pt x="736" y="190"/>
                  </a:lnTo>
                  <a:lnTo>
                    <a:pt x="772" y="186"/>
                  </a:lnTo>
                  <a:lnTo>
                    <a:pt x="812" y="182"/>
                  </a:lnTo>
                  <a:lnTo>
                    <a:pt x="854" y="180"/>
                  </a:lnTo>
                  <a:lnTo>
                    <a:pt x="900" y="180"/>
                  </a:lnTo>
                  <a:lnTo>
                    <a:pt x="916" y="180"/>
                  </a:lnTo>
                  <a:lnTo>
                    <a:pt x="916" y="180"/>
                  </a:lnTo>
                  <a:lnTo>
                    <a:pt x="962" y="180"/>
                  </a:lnTo>
                  <a:lnTo>
                    <a:pt x="1004" y="182"/>
                  </a:lnTo>
                  <a:lnTo>
                    <a:pt x="1044" y="186"/>
                  </a:lnTo>
                  <a:lnTo>
                    <a:pt x="1080" y="190"/>
                  </a:lnTo>
                  <a:lnTo>
                    <a:pt x="1149" y="202"/>
                  </a:lnTo>
                  <a:lnTo>
                    <a:pt x="1205" y="214"/>
                  </a:lnTo>
                  <a:lnTo>
                    <a:pt x="1253" y="230"/>
                  </a:lnTo>
                  <a:lnTo>
                    <a:pt x="1291" y="244"/>
                  </a:lnTo>
                  <a:lnTo>
                    <a:pt x="1319" y="258"/>
                  </a:lnTo>
                  <a:lnTo>
                    <a:pt x="1341" y="270"/>
                  </a:lnTo>
                  <a:lnTo>
                    <a:pt x="1345" y="272"/>
                  </a:lnTo>
                  <a:lnTo>
                    <a:pt x="1622" y="1532"/>
                  </a:lnTo>
                  <a:lnTo>
                    <a:pt x="1622" y="15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403" name="Freeform 55">
              <a:extLst>
                <a:ext uri="{FF2B5EF4-FFF2-40B4-BE49-F238E27FC236}">
                  <a16:creationId xmlns:a16="http://schemas.microsoft.com/office/drawing/2014/main" id="{22951D8C-EC0E-4B43-92A3-C4E77E369608}"/>
                </a:ext>
              </a:extLst>
            </p:cNvPr>
            <p:cNvSpPr>
              <a:spLocks noEditPoints="1"/>
            </p:cNvSpPr>
            <p:nvPr/>
          </p:nvSpPr>
          <p:spPr bwMode="auto">
            <a:xfrm>
              <a:off x="5392738" y="241300"/>
              <a:ext cx="1393825" cy="1392238"/>
            </a:xfrm>
            <a:custGeom>
              <a:avLst/>
              <a:gdLst>
                <a:gd name="T0" fmla="*/ 483 w 878"/>
                <a:gd name="T1" fmla="*/ 873 h 877"/>
                <a:gd name="T2" fmla="*/ 609 w 878"/>
                <a:gd name="T3" fmla="*/ 841 h 877"/>
                <a:gd name="T4" fmla="*/ 718 w 878"/>
                <a:gd name="T5" fmla="*/ 777 h 877"/>
                <a:gd name="T6" fmla="*/ 802 w 878"/>
                <a:gd name="T7" fmla="*/ 683 h 877"/>
                <a:gd name="T8" fmla="*/ 858 w 878"/>
                <a:gd name="T9" fmla="*/ 569 h 877"/>
                <a:gd name="T10" fmla="*/ 878 w 878"/>
                <a:gd name="T11" fmla="*/ 438 h 877"/>
                <a:gd name="T12" fmla="*/ 868 w 878"/>
                <a:gd name="T13" fmla="*/ 350 h 877"/>
                <a:gd name="T14" fmla="*/ 824 w 878"/>
                <a:gd name="T15" fmla="*/ 230 h 877"/>
                <a:gd name="T16" fmla="*/ 748 w 878"/>
                <a:gd name="T17" fmla="*/ 128 h 877"/>
                <a:gd name="T18" fmla="*/ 647 w 878"/>
                <a:gd name="T19" fmla="*/ 54 h 877"/>
                <a:gd name="T20" fmla="*/ 527 w 878"/>
                <a:gd name="T21" fmla="*/ 10 h 877"/>
                <a:gd name="T22" fmla="*/ 439 w 878"/>
                <a:gd name="T23" fmla="*/ 0 h 877"/>
                <a:gd name="T24" fmla="*/ 309 w 878"/>
                <a:gd name="T25" fmla="*/ 20 h 877"/>
                <a:gd name="T26" fmla="*/ 194 w 878"/>
                <a:gd name="T27" fmla="*/ 76 h 877"/>
                <a:gd name="T28" fmla="*/ 100 w 878"/>
                <a:gd name="T29" fmla="*/ 160 h 877"/>
                <a:gd name="T30" fmla="*/ 34 w 878"/>
                <a:gd name="T31" fmla="*/ 268 h 877"/>
                <a:gd name="T32" fmla="*/ 2 w 878"/>
                <a:gd name="T33" fmla="*/ 394 h 877"/>
                <a:gd name="T34" fmla="*/ 2 w 878"/>
                <a:gd name="T35" fmla="*/ 482 h 877"/>
                <a:gd name="T36" fmla="*/ 34 w 878"/>
                <a:gd name="T37" fmla="*/ 609 h 877"/>
                <a:gd name="T38" fmla="*/ 100 w 878"/>
                <a:gd name="T39" fmla="*/ 717 h 877"/>
                <a:gd name="T40" fmla="*/ 194 w 878"/>
                <a:gd name="T41" fmla="*/ 801 h 877"/>
                <a:gd name="T42" fmla="*/ 309 w 878"/>
                <a:gd name="T43" fmla="*/ 857 h 877"/>
                <a:gd name="T44" fmla="*/ 439 w 878"/>
                <a:gd name="T45" fmla="*/ 877 h 877"/>
                <a:gd name="T46" fmla="*/ 439 w 878"/>
                <a:gd name="T47" fmla="*/ 206 h 877"/>
                <a:gd name="T48" fmla="*/ 507 w 878"/>
                <a:gd name="T49" fmla="*/ 218 h 877"/>
                <a:gd name="T50" fmla="*/ 567 w 878"/>
                <a:gd name="T51" fmla="*/ 246 h 877"/>
                <a:gd name="T52" fmla="*/ 617 w 878"/>
                <a:gd name="T53" fmla="*/ 290 h 877"/>
                <a:gd name="T54" fmla="*/ 651 w 878"/>
                <a:gd name="T55" fmla="*/ 348 h 877"/>
                <a:gd name="T56" fmla="*/ 670 w 878"/>
                <a:gd name="T57" fmla="*/ 414 h 877"/>
                <a:gd name="T58" fmla="*/ 670 w 878"/>
                <a:gd name="T59" fmla="*/ 462 h 877"/>
                <a:gd name="T60" fmla="*/ 651 w 878"/>
                <a:gd name="T61" fmla="*/ 529 h 877"/>
                <a:gd name="T62" fmla="*/ 617 w 878"/>
                <a:gd name="T63" fmla="*/ 585 h 877"/>
                <a:gd name="T64" fmla="*/ 567 w 878"/>
                <a:gd name="T65" fmla="*/ 631 h 877"/>
                <a:gd name="T66" fmla="*/ 507 w 878"/>
                <a:gd name="T67" fmla="*/ 659 h 877"/>
                <a:gd name="T68" fmla="*/ 439 w 878"/>
                <a:gd name="T69" fmla="*/ 669 h 877"/>
                <a:gd name="T70" fmla="*/ 393 w 878"/>
                <a:gd name="T71" fmla="*/ 665 h 877"/>
                <a:gd name="T72" fmla="*/ 329 w 878"/>
                <a:gd name="T73" fmla="*/ 641 h 877"/>
                <a:gd name="T74" fmla="*/ 275 w 878"/>
                <a:gd name="T75" fmla="*/ 603 h 877"/>
                <a:gd name="T76" fmla="*/ 235 w 878"/>
                <a:gd name="T77" fmla="*/ 549 h 877"/>
                <a:gd name="T78" fmla="*/ 213 w 878"/>
                <a:gd name="T79" fmla="*/ 484 h 877"/>
                <a:gd name="T80" fmla="*/ 206 w 878"/>
                <a:gd name="T81" fmla="*/ 438 h 877"/>
                <a:gd name="T82" fmla="*/ 219 w 878"/>
                <a:gd name="T83" fmla="*/ 370 h 877"/>
                <a:gd name="T84" fmla="*/ 247 w 878"/>
                <a:gd name="T85" fmla="*/ 308 h 877"/>
                <a:gd name="T86" fmla="*/ 291 w 878"/>
                <a:gd name="T87" fmla="*/ 260 h 877"/>
                <a:gd name="T88" fmla="*/ 349 w 878"/>
                <a:gd name="T89" fmla="*/ 224 h 877"/>
                <a:gd name="T90" fmla="*/ 415 w 878"/>
                <a:gd name="T91" fmla="*/ 208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78" h="877">
                  <a:moveTo>
                    <a:pt x="439" y="877"/>
                  </a:moveTo>
                  <a:lnTo>
                    <a:pt x="439" y="877"/>
                  </a:lnTo>
                  <a:lnTo>
                    <a:pt x="483" y="873"/>
                  </a:lnTo>
                  <a:lnTo>
                    <a:pt x="527" y="867"/>
                  </a:lnTo>
                  <a:lnTo>
                    <a:pt x="569" y="857"/>
                  </a:lnTo>
                  <a:lnTo>
                    <a:pt x="609" y="841"/>
                  </a:lnTo>
                  <a:lnTo>
                    <a:pt x="647" y="823"/>
                  </a:lnTo>
                  <a:lnTo>
                    <a:pt x="684" y="801"/>
                  </a:lnTo>
                  <a:lnTo>
                    <a:pt x="718" y="777"/>
                  </a:lnTo>
                  <a:lnTo>
                    <a:pt x="748" y="747"/>
                  </a:lnTo>
                  <a:lnTo>
                    <a:pt x="778" y="717"/>
                  </a:lnTo>
                  <a:lnTo>
                    <a:pt x="802" y="683"/>
                  </a:lnTo>
                  <a:lnTo>
                    <a:pt x="824" y="647"/>
                  </a:lnTo>
                  <a:lnTo>
                    <a:pt x="842" y="609"/>
                  </a:lnTo>
                  <a:lnTo>
                    <a:pt x="858" y="569"/>
                  </a:lnTo>
                  <a:lnTo>
                    <a:pt x="868" y="527"/>
                  </a:lnTo>
                  <a:lnTo>
                    <a:pt x="874" y="482"/>
                  </a:lnTo>
                  <a:lnTo>
                    <a:pt x="878" y="438"/>
                  </a:lnTo>
                  <a:lnTo>
                    <a:pt x="878" y="438"/>
                  </a:lnTo>
                  <a:lnTo>
                    <a:pt x="874" y="394"/>
                  </a:lnTo>
                  <a:lnTo>
                    <a:pt x="868" y="350"/>
                  </a:lnTo>
                  <a:lnTo>
                    <a:pt x="858" y="308"/>
                  </a:lnTo>
                  <a:lnTo>
                    <a:pt x="842" y="268"/>
                  </a:lnTo>
                  <a:lnTo>
                    <a:pt x="824" y="230"/>
                  </a:lnTo>
                  <a:lnTo>
                    <a:pt x="802" y="194"/>
                  </a:lnTo>
                  <a:lnTo>
                    <a:pt x="778" y="160"/>
                  </a:lnTo>
                  <a:lnTo>
                    <a:pt x="748" y="128"/>
                  </a:lnTo>
                  <a:lnTo>
                    <a:pt x="718" y="100"/>
                  </a:lnTo>
                  <a:lnTo>
                    <a:pt x="684" y="76"/>
                  </a:lnTo>
                  <a:lnTo>
                    <a:pt x="647" y="54"/>
                  </a:lnTo>
                  <a:lnTo>
                    <a:pt x="609" y="34"/>
                  </a:lnTo>
                  <a:lnTo>
                    <a:pt x="569" y="20"/>
                  </a:lnTo>
                  <a:lnTo>
                    <a:pt x="527" y="10"/>
                  </a:lnTo>
                  <a:lnTo>
                    <a:pt x="483" y="2"/>
                  </a:lnTo>
                  <a:lnTo>
                    <a:pt x="439" y="0"/>
                  </a:lnTo>
                  <a:lnTo>
                    <a:pt x="439" y="0"/>
                  </a:lnTo>
                  <a:lnTo>
                    <a:pt x="395" y="2"/>
                  </a:lnTo>
                  <a:lnTo>
                    <a:pt x="351" y="10"/>
                  </a:lnTo>
                  <a:lnTo>
                    <a:pt x="309" y="20"/>
                  </a:lnTo>
                  <a:lnTo>
                    <a:pt x="269" y="34"/>
                  </a:lnTo>
                  <a:lnTo>
                    <a:pt x="231" y="54"/>
                  </a:lnTo>
                  <a:lnTo>
                    <a:pt x="194" y="76"/>
                  </a:lnTo>
                  <a:lnTo>
                    <a:pt x="160" y="100"/>
                  </a:lnTo>
                  <a:lnTo>
                    <a:pt x="128" y="128"/>
                  </a:lnTo>
                  <a:lnTo>
                    <a:pt x="100" y="160"/>
                  </a:lnTo>
                  <a:lnTo>
                    <a:pt x="76" y="194"/>
                  </a:lnTo>
                  <a:lnTo>
                    <a:pt x="54" y="230"/>
                  </a:lnTo>
                  <a:lnTo>
                    <a:pt x="34" y="268"/>
                  </a:lnTo>
                  <a:lnTo>
                    <a:pt x="20" y="308"/>
                  </a:lnTo>
                  <a:lnTo>
                    <a:pt x="10" y="350"/>
                  </a:lnTo>
                  <a:lnTo>
                    <a:pt x="2" y="394"/>
                  </a:lnTo>
                  <a:lnTo>
                    <a:pt x="0" y="438"/>
                  </a:lnTo>
                  <a:lnTo>
                    <a:pt x="0" y="438"/>
                  </a:lnTo>
                  <a:lnTo>
                    <a:pt x="2" y="482"/>
                  </a:lnTo>
                  <a:lnTo>
                    <a:pt x="10" y="527"/>
                  </a:lnTo>
                  <a:lnTo>
                    <a:pt x="20" y="569"/>
                  </a:lnTo>
                  <a:lnTo>
                    <a:pt x="34" y="609"/>
                  </a:lnTo>
                  <a:lnTo>
                    <a:pt x="54" y="647"/>
                  </a:lnTo>
                  <a:lnTo>
                    <a:pt x="76" y="683"/>
                  </a:lnTo>
                  <a:lnTo>
                    <a:pt x="100" y="717"/>
                  </a:lnTo>
                  <a:lnTo>
                    <a:pt x="128" y="747"/>
                  </a:lnTo>
                  <a:lnTo>
                    <a:pt x="160" y="777"/>
                  </a:lnTo>
                  <a:lnTo>
                    <a:pt x="194" y="801"/>
                  </a:lnTo>
                  <a:lnTo>
                    <a:pt x="231" y="823"/>
                  </a:lnTo>
                  <a:lnTo>
                    <a:pt x="269" y="841"/>
                  </a:lnTo>
                  <a:lnTo>
                    <a:pt x="309" y="857"/>
                  </a:lnTo>
                  <a:lnTo>
                    <a:pt x="351" y="867"/>
                  </a:lnTo>
                  <a:lnTo>
                    <a:pt x="395" y="873"/>
                  </a:lnTo>
                  <a:lnTo>
                    <a:pt x="439" y="877"/>
                  </a:lnTo>
                  <a:lnTo>
                    <a:pt x="439" y="877"/>
                  </a:lnTo>
                  <a:close/>
                  <a:moveTo>
                    <a:pt x="439" y="206"/>
                  </a:moveTo>
                  <a:lnTo>
                    <a:pt x="439" y="206"/>
                  </a:lnTo>
                  <a:lnTo>
                    <a:pt x="463" y="208"/>
                  </a:lnTo>
                  <a:lnTo>
                    <a:pt x="485" y="212"/>
                  </a:lnTo>
                  <a:lnTo>
                    <a:pt x="507" y="218"/>
                  </a:lnTo>
                  <a:lnTo>
                    <a:pt x="529" y="224"/>
                  </a:lnTo>
                  <a:lnTo>
                    <a:pt x="549" y="234"/>
                  </a:lnTo>
                  <a:lnTo>
                    <a:pt x="567" y="246"/>
                  </a:lnTo>
                  <a:lnTo>
                    <a:pt x="585" y="260"/>
                  </a:lnTo>
                  <a:lnTo>
                    <a:pt x="603" y="274"/>
                  </a:lnTo>
                  <a:lnTo>
                    <a:pt x="617" y="290"/>
                  </a:lnTo>
                  <a:lnTo>
                    <a:pt x="631" y="308"/>
                  </a:lnTo>
                  <a:lnTo>
                    <a:pt x="643" y="328"/>
                  </a:lnTo>
                  <a:lnTo>
                    <a:pt x="651" y="348"/>
                  </a:lnTo>
                  <a:lnTo>
                    <a:pt x="659" y="370"/>
                  </a:lnTo>
                  <a:lnTo>
                    <a:pt x="665" y="392"/>
                  </a:lnTo>
                  <a:lnTo>
                    <a:pt x="670" y="414"/>
                  </a:lnTo>
                  <a:lnTo>
                    <a:pt x="670" y="438"/>
                  </a:lnTo>
                  <a:lnTo>
                    <a:pt x="670" y="438"/>
                  </a:lnTo>
                  <a:lnTo>
                    <a:pt x="670" y="462"/>
                  </a:lnTo>
                  <a:lnTo>
                    <a:pt x="665" y="484"/>
                  </a:lnTo>
                  <a:lnTo>
                    <a:pt x="659" y="507"/>
                  </a:lnTo>
                  <a:lnTo>
                    <a:pt x="651" y="529"/>
                  </a:lnTo>
                  <a:lnTo>
                    <a:pt x="643" y="549"/>
                  </a:lnTo>
                  <a:lnTo>
                    <a:pt x="631" y="567"/>
                  </a:lnTo>
                  <a:lnTo>
                    <a:pt x="617" y="585"/>
                  </a:lnTo>
                  <a:lnTo>
                    <a:pt x="603" y="603"/>
                  </a:lnTo>
                  <a:lnTo>
                    <a:pt x="585" y="617"/>
                  </a:lnTo>
                  <a:lnTo>
                    <a:pt x="567" y="631"/>
                  </a:lnTo>
                  <a:lnTo>
                    <a:pt x="549" y="641"/>
                  </a:lnTo>
                  <a:lnTo>
                    <a:pt x="529" y="651"/>
                  </a:lnTo>
                  <a:lnTo>
                    <a:pt x="507" y="659"/>
                  </a:lnTo>
                  <a:lnTo>
                    <a:pt x="485" y="665"/>
                  </a:lnTo>
                  <a:lnTo>
                    <a:pt x="463" y="669"/>
                  </a:lnTo>
                  <a:lnTo>
                    <a:pt x="439" y="669"/>
                  </a:lnTo>
                  <a:lnTo>
                    <a:pt x="439" y="669"/>
                  </a:lnTo>
                  <a:lnTo>
                    <a:pt x="415" y="669"/>
                  </a:lnTo>
                  <a:lnTo>
                    <a:pt x="393" y="665"/>
                  </a:lnTo>
                  <a:lnTo>
                    <a:pt x="371" y="659"/>
                  </a:lnTo>
                  <a:lnTo>
                    <a:pt x="349" y="651"/>
                  </a:lnTo>
                  <a:lnTo>
                    <a:pt x="329" y="641"/>
                  </a:lnTo>
                  <a:lnTo>
                    <a:pt x="309" y="631"/>
                  </a:lnTo>
                  <a:lnTo>
                    <a:pt x="291" y="617"/>
                  </a:lnTo>
                  <a:lnTo>
                    <a:pt x="275" y="603"/>
                  </a:lnTo>
                  <a:lnTo>
                    <a:pt x="261" y="585"/>
                  </a:lnTo>
                  <a:lnTo>
                    <a:pt x="247" y="567"/>
                  </a:lnTo>
                  <a:lnTo>
                    <a:pt x="235" y="549"/>
                  </a:lnTo>
                  <a:lnTo>
                    <a:pt x="225" y="529"/>
                  </a:lnTo>
                  <a:lnTo>
                    <a:pt x="219" y="507"/>
                  </a:lnTo>
                  <a:lnTo>
                    <a:pt x="213" y="484"/>
                  </a:lnTo>
                  <a:lnTo>
                    <a:pt x="208" y="462"/>
                  </a:lnTo>
                  <a:lnTo>
                    <a:pt x="206" y="438"/>
                  </a:lnTo>
                  <a:lnTo>
                    <a:pt x="206" y="438"/>
                  </a:lnTo>
                  <a:lnTo>
                    <a:pt x="208" y="414"/>
                  </a:lnTo>
                  <a:lnTo>
                    <a:pt x="213" y="392"/>
                  </a:lnTo>
                  <a:lnTo>
                    <a:pt x="219" y="370"/>
                  </a:lnTo>
                  <a:lnTo>
                    <a:pt x="225" y="348"/>
                  </a:lnTo>
                  <a:lnTo>
                    <a:pt x="235" y="328"/>
                  </a:lnTo>
                  <a:lnTo>
                    <a:pt x="247" y="308"/>
                  </a:lnTo>
                  <a:lnTo>
                    <a:pt x="261" y="290"/>
                  </a:lnTo>
                  <a:lnTo>
                    <a:pt x="275" y="274"/>
                  </a:lnTo>
                  <a:lnTo>
                    <a:pt x="291" y="260"/>
                  </a:lnTo>
                  <a:lnTo>
                    <a:pt x="309" y="246"/>
                  </a:lnTo>
                  <a:lnTo>
                    <a:pt x="329" y="234"/>
                  </a:lnTo>
                  <a:lnTo>
                    <a:pt x="349" y="224"/>
                  </a:lnTo>
                  <a:lnTo>
                    <a:pt x="371" y="218"/>
                  </a:lnTo>
                  <a:lnTo>
                    <a:pt x="393" y="212"/>
                  </a:lnTo>
                  <a:lnTo>
                    <a:pt x="415" y="208"/>
                  </a:lnTo>
                  <a:lnTo>
                    <a:pt x="439" y="206"/>
                  </a:lnTo>
                  <a:lnTo>
                    <a:pt x="439"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grpSp>
      <p:grpSp>
        <p:nvGrpSpPr>
          <p:cNvPr id="404" name="Group 403">
            <a:extLst>
              <a:ext uri="{FF2B5EF4-FFF2-40B4-BE49-F238E27FC236}">
                <a16:creationId xmlns:a16="http://schemas.microsoft.com/office/drawing/2014/main" id="{65EBD664-1AA6-46C0-9EEC-522AEC3818B2}"/>
              </a:ext>
            </a:extLst>
          </p:cNvPr>
          <p:cNvGrpSpPr>
            <a:grpSpLocks noChangeAspect="1"/>
          </p:cNvGrpSpPr>
          <p:nvPr/>
        </p:nvGrpSpPr>
        <p:grpSpPr>
          <a:xfrm>
            <a:off x="7313672" y="4542651"/>
            <a:ext cx="502326" cy="432000"/>
            <a:chOff x="2921000" y="698500"/>
            <a:chExt cx="6350000" cy="5461001"/>
          </a:xfrm>
          <a:solidFill>
            <a:srgbClr val="8B96CE"/>
          </a:solidFill>
        </p:grpSpPr>
        <p:sp>
          <p:nvSpPr>
            <p:cNvPr id="405" name="Freeform 49">
              <a:extLst>
                <a:ext uri="{FF2B5EF4-FFF2-40B4-BE49-F238E27FC236}">
                  <a16:creationId xmlns:a16="http://schemas.microsoft.com/office/drawing/2014/main" id="{1E8141C7-BDC3-4911-B269-6BE16BC4C33C}"/>
                </a:ext>
              </a:extLst>
            </p:cNvPr>
            <p:cNvSpPr>
              <a:spLocks noEditPoints="1"/>
            </p:cNvSpPr>
            <p:nvPr/>
          </p:nvSpPr>
          <p:spPr bwMode="auto">
            <a:xfrm>
              <a:off x="2921000" y="2147888"/>
              <a:ext cx="2447925" cy="3998913"/>
            </a:xfrm>
            <a:custGeom>
              <a:avLst/>
              <a:gdLst>
                <a:gd name="T0" fmla="*/ 1286 w 1542"/>
                <a:gd name="T1" fmla="*/ 170 h 2519"/>
                <a:gd name="T2" fmla="*/ 1272 w 1542"/>
                <a:gd name="T3" fmla="*/ 140 h 2519"/>
                <a:gd name="T4" fmla="*/ 1258 w 1542"/>
                <a:gd name="T5" fmla="*/ 126 h 2519"/>
                <a:gd name="T6" fmla="*/ 1192 w 1542"/>
                <a:gd name="T7" fmla="*/ 84 h 2519"/>
                <a:gd name="T8" fmla="*/ 1076 w 1542"/>
                <a:gd name="T9" fmla="*/ 38 h 2519"/>
                <a:gd name="T10" fmla="*/ 978 w 1542"/>
                <a:gd name="T11" fmla="*/ 16 h 2519"/>
                <a:gd name="T12" fmla="*/ 886 w 1542"/>
                <a:gd name="T13" fmla="*/ 6 h 2519"/>
                <a:gd name="T14" fmla="*/ 770 w 1542"/>
                <a:gd name="T15" fmla="*/ 0 h 2519"/>
                <a:gd name="T16" fmla="*/ 596 w 1542"/>
                <a:gd name="T17" fmla="*/ 10 h 2519"/>
                <a:gd name="T18" fmla="*/ 528 w 1542"/>
                <a:gd name="T19" fmla="*/ 22 h 2519"/>
                <a:gd name="T20" fmla="*/ 438 w 1542"/>
                <a:gd name="T21" fmla="*/ 46 h 2519"/>
                <a:gd name="T22" fmla="*/ 320 w 1542"/>
                <a:gd name="T23" fmla="*/ 100 h 2519"/>
                <a:gd name="T24" fmla="*/ 278 w 1542"/>
                <a:gd name="T25" fmla="*/ 132 h 2519"/>
                <a:gd name="T26" fmla="*/ 260 w 1542"/>
                <a:gd name="T27" fmla="*/ 160 h 2519"/>
                <a:gd name="T28" fmla="*/ 2 w 1542"/>
                <a:gd name="T29" fmla="*/ 1334 h 2519"/>
                <a:gd name="T30" fmla="*/ 10 w 1542"/>
                <a:gd name="T31" fmla="*/ 1388 h 2519"/>
                <a:gd name="T32" fmla="*/ 34 w 1542"/>
                <a:gd name="T33" fmla="*/ 1416 h 2519"/>
                <a:gd name="T34" fmla="*/ 88 w 1542"/>
                <a:gd name="T35" fmla="*/ 1450 h 2519"/>
                <a:gd name="T36" fmla="*/ 162 w 1542"/>
                <a:gd name="T37" fmla="*/ 1468 h 2519"/>
                <a:gd name="T38" fmla="*/ 206 w 1542"/>
                <a:gd name="T39" fmla="*/ 1466 h 2519"/>
                <a:gd name="T40" fmla="*/ 468 w 1542"/>
                <a:gd name="T41" fmla="*/ 2459 h 2519"/>
                <a:gd name="T42" fmla="*/ 478 w 1542"/>
                <a:gd name="T43" fmla="*/ 2483 h 2519"/>
                <a:gd name="T44" fmla="*/ 506 w 1542"/>
                <a:gd name="T45" fmla="*/ 2509 h 2519"/>
                <a:gd name="T46" fmla="*/ 542 w 1542"/>
                <a:gd name="T47" fmla="*/ 2519 h 2519"/>
                <a:gd name="T48" fmla="*/ 1012 w 1542"/>
                <a:gd name="T49" fmla="*/ 2517 h 2519"/>
                <a:gd name="T50" fmla="*/ 1048 w 1542"/>
                <a:gd name="T51" fmla="*/ 2501 h 2519"/>
                <a:gd name="T52" fmla="*/ 1070 w 1542"/>
                <a:gd name="T53" fmla="*/ 2471 h 2519"/>
                <a:gd name="T54" fmla="*/ 1310 w 1542"/>
                <a:gd name="T55" fmla="*/ 1462 h 2519"/>
                <a:gd name="T56" fmla="*/ 1362 w 1542"/>
                <a:gd name="T57" fmla="*/ 1468 h 2519"/>
                <a:gd name="T58" fmla="*/ 1398 w 1542"/>
                <a:gd name="T59" fmla="*/ 1466 h 2519"/>
                <a:gd name="T60" fmla="*/ 1476 w 1542"/>
                <a:gd name="T61" fmla="*/ 1438 h 2519"/>
                <a:gd name="T62" fmla="*/ 1522 w 1542"/>
                <a:gd name="T63" fmla="*/ 1402 h 2519"/>
                <a:gd name="T64" fmla="*/ 1540 w 1542"/>
                <a:gd name="T65" fmla="*/ 1370 h 2519"/>
                <a:gd name="T66" fmla="*/ 1540 w 1542"/>
                <a:gd name="T67" fmla="*/ 1334 h 2519"/>
                <a:gd name="T68" fmla="*/ 1362 w 1542"/>
                <a:gd name="T69" fmla="*/ 1316 h 2519"/>
                <a:gd name="T70" fmla="*/ 1308 w 1542"/>
                <a:gd name="T71" fmla="*/ 1300 h 2519"/>
                <a:gd name="T72" fmla="*/ 1278 w 1542"/>
                <a:gd name="T73" fmla="*/ 1282 h 2519"/>
                <a:gd name="T74" fmla="*/ 1246 w 1542"/>
                <a:gd name="T75" fmla="*/ 1274 h 2519"/>
                <a:gd name="T76" fmla="*/ 1218 w 1542"/>
                <a:gd name="T77" fmla="*/ 1280 h 2519"/>
                <a:gd name="T78" fmla="*/ 1188 w 1542"/>
                <a:gd name="T79" fmla="*/ 1302 h 2519"/>
                <a:gd name="T80" fmla="*/ 938 w 1542"/>
                <a:gd name="T81" fmla="*/ 2365 h 2519"/>
                <a:gd name="T82" fmla="*/ 370 w 1542"/>
                <a:gd name="T83" fmla="*/ 1334 h 2519"/>
                <a:gd name="T84" fmla="*/ 342 w 1542"/>
                <a:gd name="T85" fmla="*/ 1288 h 2519"/>
                <a:gd name="T86" fmla="*/ 310 w 1542"/>
                <a:gd name="T87" fmla="*/ 1276 h 2519"/>
                <a:gd name="T88" fmla="*/ 286 w 1542"/>
                <a:gd name="T89" fmla="*/ 1276 h 2519"/>
                <a:gd name="T90" fmla="*/ 254 w 1542"/>
                <a:gd name="T91" fmla="*/ 1288 h 2519"/>
                <a:gd name="T92" fmla="*/ 214 w 1542"/>
                <a:gd name="T93" fmla="*/ 1308 h 2519"/>
                <a:gd name="T94" fmla="*/ 162 w 1542"/>
                <a:gd name="T95" fmla="*/ 1316 h 2519"/>
                <a:gd name="T96" fmla="*/ 404 w 1542"/>
                <a:gd name="T97" fmla="*/ 228 h 2519"/>
                <a:gd name="T98" fmla="*/ 478 w 1542"/>
                <a:gd name="T99" fmla="*/ 194 h 2519"/>
                <a:gd name="T100" fmla="*/ 624 w 1542"/>
                <a:gd name="T101" fmla="*/ 162 h 2519"/>
                <a:gd name="T102" fmla="*/ 764 w 1542"/>
                <a:gd name="T103" fmla="*/ 152 h 2519"/>
                <a:gd name="T104" fmla="*/ 816 w 1542"/>
                <a:gd name="T105" fmla="*/ 154 h 2519"/>
                <a:gd name="T106" fmla="*/ 974 w 1542"/>
                <a:gd name="T107" fmla="*/ 170 h 2519"/>
                <a:gd name="T108" fmla="*/ 1096 w 1542"/>
                <a:gd name="T109" fmla="*/ 206 h 2519"/>
                <a:gd name="T110" fmla="*/ 1142 w 1542"/>
                <a:gd name="T111" fmla="*/ 230 h 2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42" h="2519">
                  <a:moveTo>
                    <a:pt x="1540" y="1334"/>
                  </a:moveTo>
                  <a:lnTo>
                    <a:pt x="1286" y="170"/>
                  </a:lnTo>
                  <a:lnTo>
                    <a:pt x="1286" y="170"/>
                  </a:lnTo>
                  <a:lnTo>
                    <a:pt x="1282" y="160"/>
                  </a:lnTo>
                  <a:lnTo>
                    <a:pt x="1278" y="150"/>
                  </a:lnTo>
                  <a:lnTo>
                    <a:pt x="1272" y="140"/>
                  </a:lnTo>
                  <a:lnTo>
                    <a:pt x="1264" y="132"/>
                  </a:lnTo>
                  <a:lnTo>
                    <a:pt x="1264" y="132"/>
                  </a:lnTo>
                  <a:lnTo>
                    <a:pt x="1258" y="126"/>
                  </a:lnTo>
                  <a:lnTo>
                    <a:pt x="1244" y="116"/>
                  </a:lnTo>
                  <a:lnTo>
                    <a:pt x="1222" y="100"/>
                  </a:lnTo>
                  <a:lnTo>
                    <a:pt x="1192" y="84"/>
                  </a:lnTo>
                  <a:lnTo>
                    <a:pt x="1152" y="66"/>
                  </a:lnTo>
                  <a:lnTo>
                    <a:pt x="1104" y="46"/>
                  </a:lnTo>
                  <a:lnTo>
                    <a:pt x="1076" y="38"/>
                  </a:lnTo>
                  <a:lnTo>
                    <a:pt x="1046" y="30"/>
                  </a:lnTo>
                  <a:lnTo>
                    <a:pt x="1014" y="22"/>
                  </a:lnTo>
                  <a:lnTo>
                    <a:pt x="978" y="16"/>
                  </a:lnTo>
                  <a:lnTo>
                    <a:pt x="946" y="10"/>
                  </a:lnTo>
                  <a:lnTo>
                    <a:pt x="946" y="10"/>
                  </a:lnTo>
                  <a:lnTo>
                    <a:pt x="886" y="6"/>
                  </a:lnTo>
                  <a:lnTo>
                    <a:pt x="828" y="2"/>
                  </a:lnTo>
                  <a:lnTo>
                    <a:pt x="770" y="0"/>
                  </a:lnTo>
                  <a:lnTo>
                    <a:pt x="770" y="0"/>
                  </a:lnTo>
                  <a:lnTo>
                    <a:pt x="712" y="2"/>
                  </a:lnTo>
                  <a:lnTo>
                    <a:pt x="654" y="6"/>
                  </a:lnTo>
                  <a:lnTo>
                    <a:pt x="596" y="10"/>
                  </a:lnTo>
                  <a:lnTo>
                    <a:pt x="564" y="16"/>
                  </a:lnTo>
                  <a:lnTo>
                    <a:pt x="564" y="16"/>
                  </a:lnTo>
                  <a:lnTo>
                    <a:pt x="528" y="22"/>
                  </a:lnTo>
                  <a:lnTo>
                    <a:pt x="496" y="30"/>
                  </a:lnTo>
                  <a:lnTo>
                    <a:pt x="466" y="38"/>
                  </a:lnTo>
                  <a:lnTo>
                    <a:pt x="438" y="46"/>
                  </a:lnTo>
                  <a:lnTo>
                    <a:pt x="390" y="66"/>
                  </a:lnTo>
                  <a:lnTo>
                    <a:pt x="350" y="84"/>
                  </a:lnTo>
                  <a:lnTo>
                    <a:pt x="320" y="100"/>
                  </a:lnTo>
                  <a:lnTo>
                    <a:pt x="298" y="116"/>
                  </a:lnTo>
                  <a:lnTo>
                    <a:pt x="278" y="132"/>
                  </a:lnTo>
                  <a:lnTo>
                    <a:pt x="278" y="132"/>
                  </a:lnTo>
                  <a:lnTo>
                    <a:pt x="270" y="140"/>
                  </a:lnTo>
                  <a:lnTo>
                    <a:pt x="264" y="150"/>
                  </a:lnTo>
                  <a:lnTo>
                    <a:pt x="260" y="160"/>
                  </a:lnTo>
                  <a:lnTo>
                    <a:pt x="256" y="170"/>
                  </a:lnTo>
                  <a:lnTo>
                    <a:pt x="2" y="1334"/>
                  </a:lnTo>
                  <a:lnTo>
                    <a:pt x="2" y="1334"/>
                  </a:lnTo>
                  <a:lnTo>
                    <a:pt x="0" y="1354"/>
                  </a:lnTo>
                  <a:lnTo>
                    <a:pt x="2" y="1370"/>
                  </a:lnTo>
                  <a:lnTo>
                    <a:pt x="10" y="1388"/>
                  </a:lnTo>
                  <a:lnTo>
                    <a:pt x="20" y="1402"/>
                  </a:lnTo>
                  <a:lnTo>
                    <a:pt x="20" y="1402"/>
                  </a:lnTo>
                  <a:lnTo>
                    <a:pt x="34" y="1416"/>
                  </a:lnTo>
                  <a:lnTo>
                    <a:pt x="48" y="1426"/>
                  </a:lnTo>
                  <a:lnTo>
                    <a:pt x="66" y="1438"/>
                  </a:lnTo>
                  <a:lnTo>
                    <a:pt x="88" y="1450"/>
                  </a:lnTo>
                  <a:lnTo>
                    <a:pt x="114" y="1458"/>
                  </a:lnTo>
                  <a:lnTo>
                    <a:pt x="144" y="1466"/>
                  </a:lnTo>
                  <a:lnTo>
                    <a:pt x="162" y="1468"/>
                  </a:lnTo>
                  <a:lnTo>
                    <a:pt x="180" y="1468"/>
                  </a:lnTo>
                  <a:lnTo>
                    <a:pt x="180" y="1468"/>
                  </a:lnTo>
                  <a:lnTo>
                    <a:pt x="206" y="1466"/>
                  </a:lnTo>
                  <a:lnTo>
                    <a:pt x="232" y="1462"/>
                  </a:lnTo>
                  <a:lnTo>
                    <a:pt x="242" y="1460"/>
                  </a:lnTo>
                  <a:lnTo>
                    <a:pt x="468" y="2459"/>
                  </a:lnTo>
                  <a:lnTo>
                    <a:pt x="468" y="2459"/>
                  </a:lnTo>
                  <a:lnTo>
                    <a:pt x="472" y="2471"/>
                  </a:lnTo>
                  <a:lnTo>
                    <a:pt x="478" y="2483"/>
                  </a:lnTo>
                  <a:lnTo>
                    <a:pt x="486" y="2493"/>
                  </a:lnTo>
                  <a:lnTo>
                    <a:pt x="494" y="2501"/>
                  </a:lnTo>
                  <a:lnTo>
                    <a:pt x="506" y="2509"/>
                  </a:lnTo>
                  <a:lnTo>
                    <a:pt x="516" y="2515"/>
                  </a:lnTo>
                  <a:lnTo>
                    <a:pt x="530" y="2517"/>
                  </a:lnTo>
                  <a:lnTo>
                    <a:pt x="542" y="2519"/>
                  </a:lnTo>
                  <a:lnTo>
                    <a:pt x="1000" y="2519"/>
                  </a:lnTo>
                  <a:lnTo>
                    <a:pt x="1000" y="2519"/>
                  </a:lnTo>
                  <a:lnTo>
                    <a:pt x="1012" y="2517"/>
                  </a:lnTo>
                  <a:lnTo>
                    <a:pt x="1026" y="2515"/>
                  </a:lnTo>
                  <a:lnTo>
                    <a:pt x="1036" y="2509"/>
                  </a:lnTo>
                  <a:lnTo>
                    <a:pt x="1048" y="2501"/>
                  </a:lnTo>
                  <a:lnTo>
                    <a:pt x="1056" y="2493"/>
                  </a:lnTo>
                  <a:lnTo>
                    <a:pt x="1064" y="2483"/>
                  </a:lnTo>
                  <a:lnTo>
                    <a:pt x="1070" y="2471"/>
                  </a:lnTo>
                  <a:lnTo>
                    <a:pt x="1074" y="2459"/>
                  </a:lnTo>
                  <a:lnTo>
                    <a:pt x="1298" y="1460"/>
                  </a:lnTo>
                  <a:lnTo>
                    <a:pt x="1310" y="1462"/>
                  </a:lnTo>
                  <a:lnTo>
                    <a:pt x="1310" y="1462"/>
                  </a:lnTo>
                  <a:lnTo>
                    <a:pt x="1336" y="1466"/>
                  </a:lnTo>
                  <a:lnTo>
                    <a:pt x="1362" y="1468"/>
                  </a:lnTo>
                  <a:lnTo>
                    <a:pt x="1362" y="1468"/>
                  </a:lnTo>
                  <a:lnTo>
                    <a:pt x="1380" y="1468"/>
                  </a:lnTo>
                  <a:lnTo>
                    <a:pt x="1398" y="1466"/>
                  </a:lnTo>
                  <a:lnTo>
                    <a:pt x="1428" y="1458"/>
                  </a:lnTo>
                  <a:lnTo>
                    <a:pt x="1454" y="1450"/>
                  </a:lnTo>
                  <a:lnTo>
                    <a:pt x="1476" y="1438"/>
                  </a:lnTo>
                  <a:lnTo>
                    <a:pt x="1494" y="1426"/>
                  </a:lnTo>
                  <a:lnTo>
                    <a:pt x="1508" y="1416"/>
                  </a:lnTo>
                  <a:lnTo>
                    <a:pt x="1522" y="1402"/>
                  </a:lnTo>
                  <a:lnTo>
                    <a:pt x="1522" y="1402"/>
                  </a:lnTo>
                  <a:lnTo>
                    <a:pt x="1532" y="1388"/>
                  </a:lnTo>
                  <a:lnTo>
                    <a:pt x="1540" y="1370"/>
                  </a:lnTo>
                  <a:lnTo>
                    <a:pt x="1542" y="1354"/>
                  </a:lnTo>
                  <a:lnTo>
                    <a:pt x="1540" y="1334"/>
                  </a:lnTo>
                  <a:lnTo>
                    <a:pt x="1540" y="1334"/>
                  </a:lnTo>
                  <a:close/>
                  <a:moveTo>
                    <a:pt x="1376" y="1316"/>
                  </a:moveTo>
                  <a:lnTo>
                    <a:pt x="1362" y="1316"/>
                  </a:lnTo>
                  <a:lnTo>
                    <a:pt x="1362" y="1316"/>
                  </a:lnTo>
                  <a:lnTo>
                    <a:pt x="1346" y="1314"/>
                  </a:lnTo>
                  <a:lnTo>
                    <a:pt x="1328" y="1308"/>
                  </a:lnTo>
                  <a:lnTo>
                    <a:pt x="1308" y="1300"/>
                  </a:lnTo>
                  <a:lnTo>
                    <a:pt x="1288" y="1288"/>
                  </a:lnTo>
                  <a:lnTo>
                    <a:pt x="1288" y="1288"/>
                  </a:lnTo>
                  <a:lnTo>
                    <a:pt x="1278" y="1282"/>
                  </a:lnTo>
                  <a:lnTo>
                    <a:pt x="1268" y="1278"/>
                  </a:lnTo>
                  <a:lnTo>
                    <a:pt x="1256" y="1276"/>
                  </a:lnTo>
                  <a:lnTo>
                    <a:pt x="1246" y="1274"/>
                  </a:lnTo>
                  <a:lnTo>
                    <a:pt x="1246" y="1274"/>
                  </a:lnTo>
                  <a:lnTo>
                    <a:pt x="1232" y="1276"/>
                  </a:lnTo>
                  <a:lnTo>
                    <a:pt x="1218" y="1280"/>
                  </a:lnTo>
                  <a:lnTo>
                    <a:pt x="1218" y="1280"/>
                  </a:lnTo>
                  <a:lnTo>
                    <a:pt x="1200" y="1288"/>
                  </a:lnTo>
                  <a:lnTo>
                    <a:pt x="1188" y="1302"/>
                  </a:lnTo>
                  <a:lnTo>
                    <a:pt x="1178" y="1316"/>
                  </a:lnTo>
                  <a:lnTo>
                    <a:pt x="1170" y="1334"/>
                  </a:lnTo>
                  <a:lnTo>
                    <a:pt x="938" y="2365"/>
                  </a:lnTo>
                  <a:lnTo>
                    <a:pt x="604" y="2365"/>
                  </a:lnTo>
                  <a:lnTo>
                    <a:pt x="370" y="1334"/>
                  </a:lnTo>
                  <a:lnTo>
                    <a:pt x="370" y="1334"/>
                  </a:lnTo>
                  <a:lnTo>
                    <a:pt x="364" y="1316"/>
                  </a:lnTo>
                  <a:lnTo>
                    <a:pt x="354" y="1302"/>
                  </a:lnTo>
                  <a:lnTo>
                    <a:pt x="342" y="1288"/>
                  </a:lnTo>
                  <a:lnTo>
                    <a:pt x="324" y="1280"/>
                  </a:lnTo>
                  <a:lnTo>
                    <a:pt x="324" y="1280"/>
                  </a:lnTo>
                  <a:lnTo>
                    <a:pt x="310" y="1276"/>
                  </a:lnTo>
                  <a:lnTo>
                    <a:pt x="296" y="1274"/>
                  </a:lnTo>
                  <a:lnTo>
                    <a:pt x="296" y="1274"/>
                  </a:lnTo>
                  <a:lnTo>
                    <a:pt x="286" y="1276"/>
                  </a:lnTo>
                  <a:lnTo>
                    <a:pt x="274" y="1278"/>
                  </a:lnTo>
                  <a:lnTo>
                    <a:pt x="264" y="1282"/>
                  </a:lnTo>
                  <a:lnTo>
                    <a:pt x="254" y="1288"/>
                  </a:lnTo>
                  <a:lnTo>
                    <a:pt x="254" y="1288"/>
                  </a:lnTo>
                  <a:lnTo>
                    <a:pt x="234" y="1300"/>
                  </a:lnTo>
                  <a:lnTo>
                    <a:pt x="214" y="1308"/>
                  </a:lnTo>
                  <a:lnTo>
                    <a:pt x="196" y="1314"/>
                  </a:lnTo>
                  <a:lnTo>
                    <a:pt x="176" y="1316"/>
                  </a:lnTo>
                  <a:lnTo>
                    <a:pt x="162" y="1316"/>
                  </a:lnTo>
                  <a:lnTo>
                    <a:pt x="398" y="232"/>
                  </a:lnTo>
                  <a:lnTo>
                    <a:pt x="404" y="228"/>
                  </a:lnTo>
                  <a:lnTo>
                    <a:pt x="404" y="228"/>
                  </a:lnTo>
                  <a:lnTo>
                    <a:pt x="420" y="218"/>
                  </a:lnTo>
                  <a:lnTo>
                    <a:pt x="446" y="208"/>
                  </a:lnTo>
                  <a:lnTo>
                    <a:pt x="478" y="194"/>
                  </a:lnTo>
                  <a:lnTo>
                    <a:pt x="518" y="182"/>
                  </a:lnTo>
                  <a:lnTo>
                    <a:pt x="568" y="170"/>
                  </a:lnTo>
                  <a:lnTo>
                    <a:pt x="624" y="162"/>
                  </a:lnTo>
                  <a:lnTo>
                    <a:pt x="690" y="154"/>
                  </a:lnTo>
                  <a:lnTo>
                    <a:pt x="726" y="154"/>
                  </a:lnTo>
                  <a:lnTo>
                    <a:pt x="764" y="152"/>
                  </a:lnTo>
                  <a:lnTo>
                    <a:pt x="778" y="152"/>
                  </a:lnTo>
                  <a:lnTo>
                    <a:pt x="778" y="152"/>
                  </a:lnTo>
                  <a:lnTo>
                    <a:pt x="816" y="154"/>
                  </a:lnTo>
                  <a:lnTo>
                    <a:pt x="852" y="154"/>
                  </a:lnTo>
                  <a:lnTo>
                    <a:pt x="918" y="162"/>
                  </a:lnTo>
                  <a:lnTo>
                    <a:pt x="974" y="170"/>
                  </a:lnTo>
                  <a:lnTo>
                    <a:pt x="1024" y="182"/>
                  </a:lnTo>
                  <a:lnTo>
                    <a:pt x="1064" y="194"/>
                  </a:lnTo>
                  <a:lnTo>
                    <a:pt x="1096" y="206"/>
                  </a:lnTo>
                  <a:lnTo>
                    <a:pt x="1120" y="218"/>
                  </a:lnTo>
                  <a:lnTo>
                    <a:pt x="1138" y="228"/>
                  </a:lnTo>
                  <a:lnTo>
                    <a:pt x="1142" y="230"/>
                  </a:lnTo>
                  <a:lnTo>
                    <a:pt x="1378" y="1302"/>
                  </a:lnTo>
                  <a:lnTo>
                    <a:pt x="1376" y="13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406" name="Freeform 50">
              <a:extLst>
                <a:ext uri="{FF2B5EF4-FFF2-40B4-BE49-F238E27FC236}">
                  <a16:creationId xmlns:a16="http://schemas.microsoft.com/office/drawing/2014/main" id="{0F83ADEB-0B23-4A24-A245-45072ED0E43F}"/>
                </a:ext>
              </a:extLst>
            </p:cNvPr>
            <p:cNvSpPr>
              <a:spLocks noEditPoints="1"/>
            </p:cNvSpPr>
            <p:nvPr/>
          </p:nvSpPr>
          <p:spPr bwMode="auto">
            <a:xfrm>
              <a:off x="3530600" y="698500"/>
              <a:ext cx="1228725" cy="1228725"/>
            </a:xfrm>
            <a:custGeom>
              <a:avLst/>
              <a:gdLst>
                <a:gd name="T0" fmla="*/ 426 w 774"/>
                <a:gd name="T1" fmla="*/ 772 h 774"/>
                <a:gd name="T2" fmla="*/ 538 w 774"/>
                <a:gd name="T3" fmla="*/ 742 h 774"/>
                <a:gd name="T4" fmla="*/ 632 w 774"/>
                <a:gd name="T5" fmla="*/ 686 h 774"/>
                <a:gd name="T6" fmla="*/ 708 w 774"/>
                <a:gd name="T7" fmla="*/ 602 h 774"/>
                <a:gd name="T8" fmla="*/ 756 w 774"/>
                <a:gd name="T9" fmla="*/ 502 h 774"/>
                <a:gd name="T10" fmla="*/ 774 w 774"/>
                <a:gd name="T11" fmla="*/ 386 h 774"/>
                <a:gd name="T12" fmla="*/ 766 w 774"/>
                <a:gd name="T13" fmla="*/ 310 h 774"/>
                <a:gd name="T14" fmla="*/ 726 w 774"/>
                <a:gd name="T15" fmla="*/ 202 h 774"/>
                <a:gd name="T16" fmla="*/ 660 w 774"/>
                <a:gd name="T17" fmla="*/ 114 h 774"/>
                <a:gd name="T18" fmla="*/ 572 w 774"/>
                <a:gd name="T19" fmla="*/ 46 h 774"/>
                <a:gd name="T20" fmla="*/ 464 w 774"/>
                <a:gd name="T21" fmla="*/ 8 h 774"/>
                <a:gd name="T22" fmla="*/ 386 w 774"/>
                <a:gd name="T23" fmla="*/ 0 h 774"/>
                <a:gd name="T24" fmla="*/ 272 w 774"/>
                <a:gd name="T25" fmla="*/ 18 h 774"/>
                <a:gd name="T26" fmla="*/ 170 w 774"/>
                <a:gd name="T27" fmla="*/ 66 h 774"/>
                <a:gd name="T28" fmla="*/ 88 w 774"/>
                <a:gd name="T29" fmla="*/ 142 h 774"/>
                <a:gd name="T30" fmla="*/ 30 w 774"/>
                <a:gd name="T31" fmla="*/ 236 h 774"/>
                <a:gd name="T32" fmla="*/ 2 w 774"/>
                <a:gd name="T33" fmla="*/ 348 h 774"/>
                <a:gd name="T34" fmla="*/ 2 w 774"/>
                <a:gd name="T35" fmla="*/ 426 h 774"/>
                <a:gd name="T36" fmla="*/ 30 w 774"/>
                <a:gd name="T37" fmla="*/ 538 h 774"/>
                <a:gd name="T38" fmla="*/ 88 w 774"/>
                <a:gd name="T39" fmla="*/ 632 h 774"/>
                <a:gd name="T40" fmla="*/ 170 w 774"/>
                <a:gd name="T41" fmla="*/ 708 h 774"/>
                <a:gd name="T42" fmla="*/ 272 w 774"/>
                <a:gd name="T43" fmla="*/ 756 h 774"/>
                <a:gd name="T44" fmla="*/ 386 w 774"/>
                <a:gd name="T45" fmla="*/ 774 h 774"/>
                <a:gd name="T46" fmla="*/ 386 w 774"/>
                <a:gd name="T47" fmla="*/ 204 h 774"/>
                <a:gd name="T48" fmla="*/ 442 w 774"/>
                <a:gd name="T49" fmla="*/ 212 h 774"/>
                <a:gd name="T50" fmla="*/ 488 w 774"/>
                <a:gd name="T51" fmla="*/ 236 h 774"/>
                <a:gd name="T52" fmla="*/ 528 w 774"/>
                <a:gd name="T53" fmla="*/ 270 h 774"/>
                <a:gd name="T54" fmla="*/ 554 w 774"/>
                <a:gd name="T55" fmla="*/ 316 h 774"/>
                <a:gd name="T56" fmla="*/ 568 w 774"/>
                <a:gd name="T57" fmla="*/ 368 h 774"/>
                <a:gd name="T58" fmla="*/ 568 w 774"/>
                <a:gd name="T59" fmla="*/ 406 h 774"/>
                <a:gd name="T60" fmla="*/ 554 w 774"/>
                <a:gd name="T61" fmla="*/ 458 h 774"/>
                <a:gd name="T62" fmla="*/ 528 w 774"/>
                <a:gd name="T63" fmla="*/ 502 h 774"/>
                <a:gd name="T64" fmla="*/ 488 w 774"/>
                <a:gd name="T65" fmla="*/ 538 h 774"/>
                <a:gd name="T66" fmla="*/ 442 w 774"/>
                <a:gd name="T67" fmla="*/ 560 h 774"/>
                <a:gd name="T68" fmla="*/ 386 w 774"/>
                <a:gd name="T69" fmla="*/ 570 h 774"/>
                <a:gd name="T70" fmla="*/ 350 w 774"/>
                <a:gd name="T71" fmla="*/ 566 h 774"/>
                <a:gd name="T72" fmla="*/ 300 w 774"/>
                <a:gd name="T73" fmla="*/ 546 h 774"/>
                <a:gd name="T74" fmla="*/ 258 w 774"/>
                <a:gd name="T75" fmla="*/ 516 h 774"/>
                <a:gd name="T76" fmla="*/ 226 w 774"/>
                <a:gd name="T77" fmla="*/ 474 h 774"/>
                <a:gd name="T78" fmla="*/ 208 w 774"/>
                <a:gd name="T79" fmla="*/ 424 h 774"/>
                <a:gd name="T80" fmla="*/ 204 w 774"/>
                <a:gd name="T81" fmla="*/ 386 h 774"/>
                <a:gd name="T82" fmla="*/ 212 w 774"/>
                <a:gd name="T83" fmla="*/ 332 h 774"/>
                <a:gd name="T84" fmla="*/ 236 w 774"/>
                <a:gd name="T85" fmla="*/ 284 h 774"/>
                <a:gd name="T86" fmla="*/ 272 w 774"/>
                <a:gd name="T87" fmla="*/ 246 h 774"/>
                <a:gd name="T88" fmla="*/ 316 w 774"/>
                <a:gd name="T89" fmla="*/ 218 h 774"/>
                <a:gd name="T90" fmla="*/ 368 w 774"/>
                <a:gd name="T91" fmla="*/ 206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74" h="774">
                  <a:moveTo>
                    <a:pt x="386" y="774"/>
                  </a:moveTo>
                  <a:lnTo>
                    <a:pt x="386" y="774"/>
                  </a:lnTo>
                  <a:lnTo>
                    <a:pt x="426" y="772"/>
                  </a:lnTo>
                  <a:lnTo>
                    <a:pt x="464" y="766"/>
                  </a:lnTo>
                  <a:lnTo>
                    <a:pt x="502" y="756"/>
                  </a:lnTo>
                  <a:lnTo>
                    <a:pt x="538" y="742"/>
                  </a:lnTo>
                  <a:lnTo>
                    <a:pt x="572" y="726"/>
                  </a:lnTo>
                  <a:lnTo>
                    <a:pt x="602" y="708"/>
                  </a:lnTo>
                  <a:lnTo>
                    <a:pt x="632" y="686"/>
                  </a:lnTo>
                  <a:lnTo>
                    <a:pt x="660" y="660"/>
                  </a:lnTo>
                  <a:lnTo>
                    <a:pt x="686" y="632"/>
                  </a:lnTo>
                  <a:lnTo>
                    <a:pt x="708" y="602"/>
                  </a:lnTo>
                  <a:lnTo>
                    <a:pt x="726" y="570"/>
                  </a:lnTo>
                  <a:lnTo>
                    <a:pt x="744" y="538"/>
                  </a:lnTo>
                  <a:lnTo>
                    <a:pt x="756" y="502"/>
                  </a:lnTo>
                  <a:lnTo>
                    <a:pt x="766" y="464"/>
                  </a:lnTo>
                  <a:lnTo>
                    <a:pt x="772" y="426"/>
                  </a:lnTo>
                  <a:lnTo>
                    <a:pt x="774" y="386"/>
                  </a:lnTo>
                  <a:lnTo>
                    <a:pt x="774" y="386"/>
                  </a:lnTo>
                  <a:lnTo>
                    <a:pt x="772" y="348"/>
                  </a:lnTo>
                  <a:lnTo>
                    <a:pt x="766" y="310"/>
                  </a:lnTo>
                  <a:lnTo>
                    <a:pt x="756" y="272"/>
                  </a:lnTo>
                  <a:lnTo>
                    <a:pt x="744" y="236"/>
                  </a:lnTo>
                  <a:lnTo>
                    <a:pt x="726" y="202"/>
                  </a:lnTo>
                  <a:lnTo>
                    <a:pt x="708" y="170"/>
                  </a:lnTo>
                  <a:lnTo>
                    <a:pt x="686" y="142"/>
                  </a:lnTo>
                  <a:lnTo>
                    <a:pt x="660" y="114"/>
                  </a:lnTo>
                  <a:lnTo>
                    <a:pt x="632" y="88"/>
                  </a:lnTo>
                  <a:lnTo>
                    <a:pt x="602" y="66"/>
                  </a:lnTo>
                  <a:lnTo>
                    <a:pt x="572" y="46"/>
                  </a:lnTo>
                  <a:lnTo>
                    <a:pt x="538" y="30"/>
                  </a:lnTo>
                  <a:lnTo>
                    <a:pt x="502" y="18"/>
                  </a:lnTo>
                  <a:lnTo>
                    <a:pt x="464" y="8"/>
                  </a:lnTo>
                  <a:lnTo>
                    <a:pt x="426" y="2"/>
                  </a:lnTo>
                  <a:lnTo>
                    <a:pt x="386" y="0"/>
                  </a:lnTo>
                  <a:lnTo>
                    <a:pt x="386" y="0"/>
                  </a:lnTo>
                  <a:lnTo>
                    <a:pt x="348" y="2"/>
                  </a:lnTo>
                  <a:lnTo>
                    <a:pt x="310" y="8"/>
                  </a:lnTo>
                  <a:lnTo>
                    <a:pt x="272" y="18"/>
                  </a:lnTo>
                  <a:lnTo>
                    <a:pt x="236" y="30"/>
                  </a:lnTo>
                  <a:lnTo>
                    <a:pt x="202" y="46"/>
                  </a:lnTo>
                  <a:lnTo>
                    <a:pt x="170" y="66"/>
                  </a:lnTo>
                  <a:lnTo>
                    <a:pt x="142" y="88"/>
                  </a:lnTo>
                  <a:lnTo>
                    <a:pt x="114" y="114"/>
                  </a:lnTo>
                  <a:lnTo>
                    <a:pt x="88" y="142"/>
                  </a:lnTo>
                  <a:lnTo>
                    <a:pt x="66" y="170"/>
                  </a:lnTo>
                  <a:lnTo>
                    <a:pt x="48" y="202"/>
                  </a:lnTo>
                  <a:lnTo>
                    <a:pt x="30" y="236"/>
                  </a:lnTo>
                  <a:lnTo>
                    <a:pt x="18" y="272"/>
                  </a:lnTo>
                  <a:lnTo>
                    <a:pt x="8" y="310"/>
                  </a:lnTo>
                  <a:lnTo>
                    <a:pt x="2" y="348"/>
                  </a:lnTo>
                  <a:lnTo>
                    <a:pt x="0" y="386"/>
                  </a:lnTo>
                  <a:lnTo>
                    <a:pt x="0" y="386"/>
                  </a:lnTo>
                  <a:lnTo>
                    <a:pt x="2" y="426"/>
                  </a:lnTo>
                  <a:lnTo>
                    <a:pt x="8" y="464"/>
                  </a:lnTo>
                  <a:lnTo>
                    <a:pt x="18" y="502"/>
                  </a:lnTo>
                  <a:lnTo>
                    <a:pt x="30" y="538"/>
                  </a:lnTo>
                  <a:lnTo>
                    <a:pt x="48" y="570"/>
                  </a:lnTo>
                  <a:lnTo>
                    <a:pt x="66" y="602"/>
                  </a:lnTo>
                  <a:lnTo>
                    <a:pt x="88" y="632"/>
                  </a:lnTo>
                  <a:lnTo>
                    <a:pt x="114" y="660"/>
                  </a:lnTo>
                  <a:lnTo>
                    <a:pt x="142" y="686"/>
                  </a:lnTo>
                  <a:lnTo>
                    <a:pt x="170" y="708"/>
                  </a:lnTo>
                  <a:lnTo>
                    <a:pt x="202" y="726"/>
                  </a:lnTo>
                  <a:lnTo>
                    <a:pt x="236" y="742"/>
                  </a:lnTo>
                  <a:lnTo>
                    <a:pt x="272" y="756"/>
                  </a:lnTo>
                  <a:lnTo>
                    <a:pt x="310" y="766"/>
                  </a:lnTo>
                  <a:lnTo>
                    <a:pt x="348" y="772"/>
                  </a:lnTo>
                  <a:lnTo>
                    <a:pt x="386" y="774"/>
                  </a:lnTo>
                  <a:lnTo>
                    <a:pt x="386" y="774"/>
                  </a:lnTo>
                  <a:close/>
                  <a:moveTo>
                    <a:pt x="386" y="204"/>
                  </a:moveTo>
                  <a:lnTo>
                    <a:pt x="386" y="204"/>
                  </a:lnTo>
                  <a:lnTo>
                    <a:pt x="406" y="206"/>
                  </a:lnTo>
                  <a:lnTo>
                    <a:pt x="424" y="208"/>
                  </a:lnTo>
                  <a:lnTo>
                    <a:pt x="442" y="212"/>
                  </a:lnTo>
                  <a:lnTo>
                    <a:pt x="458" y="218"/>
                  </a:lnTo>
                  <a:lnTo>
                    <a:pt x="474" y="226"/>
                  </a:lnTo>
                  <a:lnTo>
                    <a:pt x="488" y="236"/>
                  </a:lnTo>
                  <a:lnTo>
                    <a:pt x="502" y="246"/>
                  </a:lnTo>
                  <a:lnTo>
                    <a:pt x="516" y="258"/>
                  </a:lnTo>
                  <a:lnTo>
                    <a:pt x="528" y="270"/>
                  </a:lnTo>
                  <a:lnTo>
                    <a:pt x="538" y="284"/>
                  </a:lnTo>
                  <a:lnTo>
                    <a:pt x="548" y="300"/>
                  </a:lnTo>
                  <a:lnTo>
                    <a:pt x="554" y="316"/>
                  </a:lnTo>
                  <a:lnTo>
                    <a:pt x="562" y="332"/>
                  </a:lnTo>
                  <a:lnTo>
                    <a:pt x="566" y="350"/>
                  </a:lnTo>
                  <a:lnTo>
                    <a:pt x="568" y="368"/>
                  </a:lnTo>
                  <a:lnTo>
                    <a:pt x="570" y="386"/>
                  </a:lnTo>
                  <a:lnTo>
                    <a:pt x="570" y="386"/>
                  </a:lnTo>
                  <a:lnTo>
                    <a:pt x="568" y="406"/>
                  </a:lnTo>
                  <a:lnTo>
                    <a:pt x="566" y="424"/>
                  </a:lnTo>
                  <a:lnTo>
                    <a:pt x="562" y="440"/>
                  </a:lnTo>
                  <a:lnTo>
                    <a:pt x="554" y="458"/>
                  </a:lnTo>
                  <a:lnTo>
                    <a:pt x="548" y="474"/>
                  </a:lnTo>
                  <a:lnTo>
                    <a:pt x="538" y="488"/>
                  </a:lnTo>
                  <a:lnTo>
                    <a:pt x="528" y="502"/>
                  </a:lnTo>
                  <a:lnTo>
                    <a:pt x="516" y="516"/>
                  </a:lnTo>
                  <a:lnTo>
                    <a:pt x="502" y="528"/>
                  </a:lnTo>
                  <a:lnTo>
                    <a:pt x="488" y="538"/>
                  </a:lnTo>
                  <a:lnTo>
                    <a:pt x="474" y="546"/>
                  </a:lnTo>
                  <a:lnTo>
                    <a:pt x="458" y="554"/>
                  </a:lnTo>
                  <a:lnTo>
                    <a:pt x="442" y="560"/>
                  </a:lnTo>
                  <a:lnTo>
                    <a:pt x="424" y="566"/>
                  </a:lnTo>
                  <a:lnTo>
                    <a:pt x="406" y="568"/>
                  </a:lnTo>
                  <a:lnTo>
                    <a:pt x="386" y="570"/>
                  </a:lnTo>
                  <a:lnTo>
                    <a:pt x="386" y="570"/>
                  </a:lnTo>
                  <a:lnTo>
                    <a:pt x="368" y="568"/>
                  </a:lnTo>
                  <a:lnTo>
                    <a:pt x="350" y="566"/>
                  </a:lnTo>
                  <a:lnTo>
                    <a:pt x="332" y="560"/>
                  </a:lnTo>
                  <a:lnTo>
                    <a:pt x="316" y="554"/>
                  </a:lnTo>
                  <a:lnTo>
                    <a:pt x="300" y="546"/>
                  </a:lnTo>
                  <a:lnTo>
                    <a:pt x="286" y="538"/>
                  </a:lnTo>
                  <a:lnTo>
                    <a:pt x="272" y="528"/>
                  </a:lnTo>
                  <a:lnTo>
                    <a:pt x="258" y="516"/>
                  </a:lnTo>
                  <a:lnTo>
                    <a:pt x="246" y="502"/>
                  </a:lnTo>
                  <a:lnTo>
                    <a:pt x="236" y="488"/>
                  </a:lnTo>
                  <a:lnTo>
                    <a:pt x="226" y="474"/>
                  </a:lnTo>
                  <a:lnTo>
                    <a:pt x="220" y="458"/>
                  </a:lnTo>
                  <a:lnTo>
                    <a:pt x="212" y="440"/>
                  </a:lnTo>
                  <a:lnTo>
                    <a:pt x="208" y="424"/>
                  </a:lnTo>
                  <a:lnTo>
                    <a:pt x="206" y="406"/>
                  </a:lnTo>
                  <a:lnTo>
                    <a:pt x="204" y="386"/>
                  </a:lnTo>
                  <a:lnTo>
                    <a:pt x="204" y="386"/>
                  </a:lnTo>
                  <a:lnTo>
                    <a:pt x="206" y="368"/>
                  </a:lnTo>
                  <a:lnTo>
                    <a:pt x="208" y="350"/>
                  </a:lnTo>
                  <a:lnTo>
                    <a:pt x="212" y="332"/>
                  </a:lnTo>
                  <a:lnTo>
                    <a:pt x="220" y="316"/>
                  </a:lnTo>
                  <a:lnTo>
                    <a:pt x="226" y="300"/>
                  </a:lnTo>
                  <a:lnTo>
                    <a:pt x="236" y="284"/>
                  </a:lnTo>
                  <a:lnTo>
                    <a:pt x="246" y="270"/>
                  </a:lnTo>
                  <a:lnTo>
                    <a:pt x="258" y="258"/>
                  </a:lnTo>
                  <a:lnTo>
                    <a:pt x="272" y="246"/>
                  </a:lnTo>
                  <a:lnTo>
                    <a:pt x="286" y="236"/>
                  </a:lnTo>
                  <a:lnTo>
                    <a:pt x="300" y="226"/>
                  </a:lnTo>
                  <a:lnTo>
                    <a:pt x="316" y="218"/>
                  </a:lnTo>
                  <a:lnTo>
                    <a:pt x="332" y="212"/>
                  </a:lnTo>
                  <a:lnTo>
                    <a:pt x="350" y="208"/>
                  </a:lnTo>
                  <a:lnTo>
                    <a:pt x="368" y="206"/>
                  </a:lnTo>
                  <a:lnTo>
                    <a:pt x="386" y="204"/>
                  </a:lnTo>
                  <a:lnTo>
                    <a:pt x="386" y="2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407" name="Freeform 51">
              <a:extLst>
                <a:ext uri="{FF2B5EF4-FFF2-40B4-BE49-F238E27FC236}">
                  <a16:creationId xmlns:a16="http://schemas.microsoft.com/office/drawing/2014/main" id="{46E4A054-0322-4854-AB2E-928CA5E9560B}"/>
                </a:ext>
              </a:extLst>
            </p:cNvPr>
            <p:cNvSpPr>
              <a:spLocks noEditPoints="1"/>
            </p:cNvSpPr>
            <p:nvPr/>
          </p:nvSpPr>
          <p:spPr bwMode="auto">
            <a:xfrm>
              <a:off x="5305425" y="4021138"/>
              <a:ext cx="1577975" cy="2138363"/>
            </a:xfrm>
            <a:custGeom>
              <a:avLst/>
              <a:gdLst>
                <a:gd name="T0" fmla="*/ 864 w 994"/>
                <a:gd name="T1" fmla="*/ 174 h 1347"/>
                <a:gd name="T2" fmla="*/ 848 w 994"/>
                <a:gd name="T3" fmla="*/ 132 h 1347"/>
                <a:gd name="T4" fmla="*/ 822 w 994"/>
                <a:gd name="T5" fmla="*/ 96 h 1347"/>
                <a:gd name="T6" fmla="*/ 800 w 994"/>
                <a:gd name="T7" fmla="*/ 80 h 1347"/>
                <a:gd name="T8" fmla="*/ 762 w 994"/>
                <a:gd name="T9" fmla="*/ 56 h 1347"/>
                <a:gd name="T10" fmla="*/ 702 w 994"/>
                <a:gd name="T11" fmla="*/ 30 h 1347"/>
                <a:gd name="T12" fmla="*/ 620 w 994"/>
                <a:gd name="T13" fmla="*/ 10 h 1347"/>
                <a:gd name="T14" fmla="*/ 598 w 994"/>
                <a:gd name="T15" fmla="*/ 6 h 1347"/>
                <a:gd name="T16" fmla="*/ 530 w 994"/>
                <a:gd name="T17" fmla="*/ 0 h 1347"/>
                <a:gd name="T18" fmla="*/ 496 w 994"/>
                <a:gd name="T19" fmla="*/ 0 h 1347"/>
                <a:gd name="T20" fmla="*/ 430 w 994"/>
                <a:gd name="T21" fmla="*/ 4 h 1347"/>
                <a:gd name="T22" fmla="*/ 374 w 994"/>
                <a:gd name="T23" fmla="*/ 10 h 1347"/>
                <a:gd name="T24" fmla="*/ 332 w 994"/>
                <a:gd name="T25" fmla="*/ 20 h 1347"/>
                <a:gd name="T26" fmla="*/ 260 w 994"/>
                <a:gd name="T27" fmla="*/ 42 h 1347"/>
                <a:gd name="T28" fmla="*/ 212 w 994"/>
                <a:gd name="T29" fmla="*/ 68 h 1347"/>
                <a:gd name="T30" fmla="*/ 172 w 994"/>
                <a:gd name="T31" fmla="*/ 98 h 1347"/>
                <a:gd name="T32" fmla="*/ 158 w 994"/>
                <a:gd name="T33" fmla="*/ 114 h 1347"/>
                <a:gd name="T34" fmla="*/ 140 w 994"/>
                <a:gd name="T35" fmla="*/ 148 h 1347"/>
                <a:gd name="T36" fmla="*/ 4 w 994"/>
                <a:gd name="T37" fmla="*/ 619 h 1347"/>
                <a:gd name="T38" fmla="*/ 0 w 994"/>
                <a:gd name="T39" fmla="*/ 635 h 1347"/>
                <a:gd name="T40" fmla="*/ 2 w 994"/>
                <a:gd name="T41" fmla="*/ 671 h 1347"/>
                <a:gd name="T42" fmla="*/ 10 w 994"/>
                <a:gd name="T43" fmla="*/ 705 h 1347"/>
                <a:gd name="T44" fmla="*/ 26 w 994"/>
                <a:gd name="T45" fmla="*/ 735 h 1347"/>
                <a:gd name="T46" fmla="*/ 38 w 994"/>
                <a:gd name="T47" fmla="*/ 749 h 1347"/>
                <a:gd name="T48" fmla="*/ 70 w 994"/>
                <a:gd name="T49" fmla="*/ 777 h 1347"/>
                <a:gd name="T50" fmla="*/ 98 w 994"/>
                <a:gd name="T51" fmla="*/ 793 h 1347"/>
                <a:gd name="T52" fmla="*/ 134 w 994"/>
                <a:gd name="T53" fmla="*/ 807 h 1347"/>
                <a:gd name="T54" fmla="*/ 182 w 994"/>
                <a:gd name="T55" fmla="*/ 1235 h 1347"/>
                <a:gd name="T56" fmla="*/ 190 w 994"/>
                <a:gd name="T57" fmla="*/ 1259 h 1347"/>
                <a:gd name="T58" fmla="*/ 216 w 994"/>
                <a:gd name="T59" fmla="*/ 1299 h 1347"/>
                <a:gd name="T60" fmla="*/ 254 w 994"/>
                <a:gd name="T61" fmla="*/ 1329 h 1347"/>
                <a:gd name="T62" fmla="*/ 300 w 994"/>
                <a:gd name="T63" fmla="*/ 1345 h 1347"/>
                <a:gd name="T64" fmla="*/ 670 w 994"/>
                <a:gd name="T65" fmla="*/ 1347 h 1347"/>
                <a:gd name="T66" fmla="*/ 696 w 994"/>
                <a:gd name="T67" fmla="*/ 1345 h 1347"/>
                <a:gd name="T68" fmla="*/ 742 w 994"/>
                <a:gd name="T69" fmla="*/ 1329 h 1347"/>
                <a:gd name="T70" fmla="*/ 780 w 994"/>
                <a:gd name="T71" fmla="*/ 1299 h 1347"/>
                <a:gd name="T72" fmla="*/ 806 w 994"/>
                <a:gd name="T73" fmla="*/ 1257 h 1347"/>
                <a:gd name="T74" fmla="*/ 862 w 994"/>
                <a:gd name="T75" fmla="*/ 807 h 1347"/>
                <a:gd name="T76" fmla="*/ 892 w 994"/>
                <a:gd name="T77" fmla="*/ 797 h 1347"/>
                <a:gd name="T78" fmla="*/ 940 w 994"/>
                <a:gd name="T79" fmla="*/ 765 h 1347"/>
                <a:gd name="T80" fmla="*/ 958 w 994"/>
                <a:gd name="T81" fmla="*/ 749 h 1347"/>
                <a:gd name="T82" fmla="*/ 978 w 994"/>
                <a:gd name="T83" fmla="*/ 721 h 1347"/>
                <a:gd name="T84" fmla="*/ 990 w 994"/>
                <a:gd name="T85" fmla="*/ 687 h 1347"/>
                <a:gd name="T86" fmla="*/ 994 w 994"/>
                <a:gd name="T87" fmla="*/ 651 h 1347"/>
                <a:gd name="T88" fmla="*/ 990 w 994"/>
                <a:gd name="T89" fmla="*/ 613 h 1347"/>
                <a:gd name="T90" fmla="*/ 672 w 994"/>
                <a:gd name="T91" fmla="*/ 575 h 1347"/>
                <a:gd name="T92" fmla="*/ 388 w 994"/>
                <a:gd name="T93" fmla="*/ 1133 h 1347"/>
                <a:gd name="T94" fmla="*/ 314 w 994"/>
                <a:gd name="T95" fmla="*/ 577 h 1347"/>
                <a:gd name="T96" fmla="*/ 334 w 994"/>
                <a:gd name="T97" fmla="*/ 246 h 1347"/>
                <a:gd name="T98" fmla="*/ 346 w 994"/>
                <a:gd name="T99" fmla="*/ 240 h 1347"/>
                <a:gd name="T100" fmla="*/ 386 w 994"/>
                <a:gd name="T101" fmla="*/ 228 h 1347"/>
                <a:gd name="T102" fmla="*/ 420 w 994"/>
                <a:gd name="T103" fmla="*/ 220 h 1347"/>
                <a:gd name="T104" fmla="*/ 448 w 994"/>
                <a:gd name="T105" fmla="*/ 218 h 1347"/>
                <a:gd name="T106" fmla="*/ 496 w 994"/>
                <a:gd name="T107" fmla="*/ 216 h 1347"/>
                <a:gd name="T108" fmla="*/ 568 w 994"/>
                <a:gd name="T109" fmla="*/ 220 h 1347"/>
                <a:gd name="T110" fmla="*/ 584 w 994"/>
                <a:gd name="T111" fmla="*/ 222 h 1347"/>
                <a:gd name="T112" fmla="*/ 632 w 994"/>
                <a:gd name="T113" fmla="*/ 234 h 1347"/>
                <a:gd name="T114" fmla="*/ 660 w 994"/>
                <a:gd name="T115" fmla="*/ 246 h 1347"/>
                <a:gd name="T116" fmla="*/ 672 w 994"/>
                <a:gd name="T117" fmla="*/ 575 h 1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94" h="1347">
                  <a:moveTo>
                    <a:pt x="864" y="174"/>
                  </a:moveTo>
                  <a:lnTo>
                    <a:pt x="864" y="174"/>
                  </a:lnTo>
                  <a:lnTo>
                    <a:pt x="858" y="152"/>
                  </a:lnTo>
                  <a:lnTo>
                    <a:pt x="848" y="132"/>
                  </a:lnTo>
                  <a:lnTo>
                    <a:pt x="836" y="114"/>
                  </a:lnTo>
                  <a:lnTo>
                    <a:pt x="822" y="96"/>
                  </a:lnTo>
                  <a:lnTo>
                    <a:pt x="822" y="96"/>
                  </a:lnTo>
                  <a:lnTo>
                    <a:pt x="800" y="80"/>
                  </a:lnTo>
                  <a:lnTo>
                    <a:pt x="784" y="68"/>
                  </a:lnTo>
                  <a:lnTo>
                    <a:pt x="762" y="56"/>
                  </a:lnTo>
                  <a:lnTo>
                    <a:pt x="734" y="42"/>
                  </a:lnTo>
                  <a:lnTo>
                    <a:pt x="702" y="30"/>
                  </a:lnTo>
                  <a:lnTo>
                    <a:pt x="664" y="20"/>
                  </a:lnTo>
                  <a:lnTo>
                    <a:pt x="620" y="10"/>
                  </a:lnTo>
                  <a:lnTo>
                    <a:pt x="598" y="6"/>
                  </a:lnTo>
                  <a:lnTo>
                    <a:pt x="598" y="6"/>
                  </a:lnTo>
                  <a:lnTo>
                    <a:pt x="564" y="4"/>
                  </a:lnTo>
                  <a:lnTo>
                    <a:pt x="530" y="0"/>
                  </a:lnTo>
                  <a:lnTo>
                    <a:pt x="496" y="0"/>
                  </a:lnTo>
                  <a:lnTo>
                    <a:pt x="496" y="0"/>
                  </a:lnTo>
                  <a:lnTo>
                    <a:pt x="464" y="0"/>
                  </a:lnTo>
                  <a:lnTo>
                    <a:pt x="430" y="4"/>
                  </a:lnTo>
                  <a:lnTo>
                    <a:pt x="390" y="8"/>
                  </a:lnTo>
                  <a:lnTo>
                    <a:pt x="374" y="10"/>
                  </a:lnTo>
                  <a:lnTo>
                    <a:pt x="374" y="10"/>
                  </a:lnTo>
                  <a:lnTo>
                    <a:pt x="332" y="20"/>
                  </a:lnTo>
                  <a:lnTo>
                    <a:pt x="294" y="30"/>
                  </a:lnTo>
                  <a:lnTo>
                    <a:pt x="260" y="42"/>
                  </a:lnTo>
                  <a:lnTo>
                    <a:pt x="234" y="56"/>
                  </a:lnTo>
                  <a:lnTo>
                    <a:pt x="212" y="68"/>
                  </a:lnTo>
                  <a:lnTo>
                    <a:pt x="194" y="80"/>
                  </a:lnTo>
                  <a:lnTo>
                    <a:pt x="172" y="98"/>
                  </a:lnTo>
                  <a:lnTo>
                    <a:pt x="172" y="98"/>
                  </a:lnTo>
                  <a:lnTo>
                    <a:pt x="158" y="114"/>
                  </a:lnTo>
                  <a:lnTo>
                    <a:pt x="148" y="130"/>
                  </a:lnTo>
                  <a:lnTo>
                    <a:pt x="140" y="148"/>
                  </a:lnTo>
                  <a:lnTo>
                    <a:pt x="134" y="164"/>
                  </a:lnTo>
                  <a:lnTo>
                    <a:pt x="4" y="619"/>
                  </a:lnTo>
                  <a:lnTo>
                    <a:pt x="4" y="619"/>
                  </a:lnTo>
                  <a:lnTo>
                    <a:pt x="0" y="635"/>
                  </a:lnTo>
                  <a:lnTo>
                    <a:pt x="0" y="653"/>
                  </a:lnTo>
                  <a:lnTo>
                    <a:pt x="2" y="671"/>
                  </a:lnTo>
                  <a:lnTo>
                    <a:pt x="4" y="687"/>
                  </a:lnTo>
                  <a:lnTo>
                    <a:pt x="10" y="705"/>
                  </a:lnTo>
                  <a:lnTo>
                    <a:pt x="18" y="719"/>
                  </a:lnTo>
                  <a:lnTo>
                    <a:pt x="26" y="735"/>
                  </a:lnTo>
                  <a:lnTo>
                    <a:pt x="38" y="749"/>
                  </a:lnTo>
                  <a:lnTo>
                    <a:pt x="38" y="749"/>
                  </a:lnTo>
                  <a:lnTo>
                    <a:pt x="50" y="761"/>
                  </a:lnTo>
                  <a:lnTo>
                    <a:pt x="70" y="777"/>
                  </a:lnTo>
                  <a:lnTo>
                    <a:pt x="84" y="785"/>
                  </a:lnTo>
                  <a:lnTo>
                    <a:pt x="98" y="793"/>
                  </a:lnTo>
                  <a:lnTo>
                    <a:pt x="116" y="801"/>
                  </a:lnTo>
                  <a:lnTo>
                    <a:pt x="134" y="807"/>
                  </a:lnTo>
                  <a:lnTo>
                    <a:pt x="180" y="1221"/>
                  </a:lnTo>
                  <a:lnTo>
                    <a:pt x="182" y="1235"/>
                  </a:lnTo>
                  <a:lnTo>
                    <a:pt x="182" y="1235"/>
                  </a:lnTo>
                  <a:lnTo>
                    <a:pt x="190" y="1259"/>
                  </a:lnTo>
                  <a:lnTo>
                    <a:pt x="202" y="1281"/>
                  </a:lnTo>
                  <a:lnTo>
                    <a:pt x="216" y="1299"/>
                  </a:lnTo>
                  <a:lnTo>
                    <a:pt x="234" y="1315"/>
                  </a:lnTo>
                  <a:lnTo>
                    <a:pt x="254" y="1329"/>
                  </a:lnTo>
                  <a:lnTo>
                    <a:pt x="276" y="1339"/>
                  </a:lnTo>
                  <a:lnTo>
                    <a:pt x="300" y="1345"/>
                  </a:lnTo>
                  <a:lnTo>
                    <a:pt x="326" y="1347"/>
                  </a:lnTo>
                  <a:lnTo>
                    <a:pt x="670" y="1347"/>
                  </a:lnTo>
                  <a:lnTo>
                    <a:pt x="670" y="1347"/>
                  </a:lnTo>
                  <a:lnTo>
                    <a:pt x="696" y="1345"/>
                  </a:lnTo>
                  <a:lnTo>
                    <a:pt x="720" y="1339"/>
                  </a:lnTo>
                  <a:lnTo>
                    <a:pt x="742" y="1329"/>
                  </a:lnTo>
                  <a:lnTo>
                    <a:pt x="762" y="1315"/>
                  </a:lnTo>
                  <a:lnTo>
                    <a:pt x="780" y="1299"/>
                  </a:lnTo>
                  <a:lnTo>
                    <a:pt x="794" y="1279"/>
                  </a:lnTo>
                  <a:lnTo>
                    <a:pt x="806" y="1257"/>
                  </a:lnTo>
                  <a:lnTo>
                    <a:pt x="812" y="1233"/>
                  </a:lnTo>
                  <a:lnTo>
                    <a:pt x="862" y="807"/>
                  </a:lnTo>
                  <a:lnTo>
                    <a:pt x="862" y="807"/>
                  </a:lnTo>
                  <a:lnTo>
                    <a:pt x="892" y="797"/>
                  </a:lnTo>
                  <a:lnTo>
                    <a:pt x="918" y="781"/>
                  </a:lnTo>
                  <a:lnTo>
                    <a:pt x="940" y="765"/>
                  </a:lnTo>
                  <a:lnTo>
                    <a:pt x="958" y="749"/>
                  </a:lnTo>
                  <a:lnTo>
                    <a:pt x="958" y="749"/>
                  </a:lnTo>
                  <a:lnTo>
                    <a:pt x="968" y="735"/>
                  </a:lnTo>
                  <a:lnTo>
                    <a:pt x="978" y="721"/>
                  </a:lnTo>
                  <a:lnTo>
                    <a:pt x="984" y="705"/>
                  </a:lnTo>
                  <a:lnTo>
                    <a:pt x="990" y="687"/>
                  </a:lnTo>
                  <a:lnTo>
                    <a:pt x="994" y="669"/>
                  </a:lnTo>
                  <a:lnTo>
                    <a:pt x="994" y="651"/>
                  </a:lnTo>
                  <a:lnTo>
                    <a:pt x="994" y="633"/>
                  </a:lnTo>
                  <a:lnTo>
                    <a:pt x="990" y="613"/>
                  </a:lnTo>
                  <a:lnTo>
                    <a:pt x="864" y="174"/>
                  </a:lnTo>
                  <a:close/>
                  <a:moveTo>
                    <a:pt x="672" y="575"/>
                  </a:moveTo>
                  <a:lnTo>
                    <a:pt x="608" y="1133"/>
                  </a:lnTo>
                  <a:lnTo>
                    <a:pt x="388" y="1133"/>
                  </a:lnTo>
                  <a:lnTo>
                    <a:pt x="338" y="693"/>
                  </a:lnTo>
                  <a:lnTo>
                    <a:pt x="314" y="577"/>
                  </a:lnTo>
                  <a:lnTo>
                    <a:pt x="234" y="595"/>
                  </a:lnTo>
                  <a:lnTo>
                    <a:pt x="334" y="246"/>
                  </a:lnTo>
                  <a:lnTo>
                    <a:pt x="334" y="246"/>
                  </a:lnTo>
                  <a:lnTo>
                    <a:pt x="346" y="240"/>
                  </a:lnTo>
                  <a:lnTo>
                    <a:pt x="364" y="234"/>
                  </a:lnTo>
                  <a:lnTo>
                    <a:pt x="386" y="228"/>
                  </a:lnTo>
                  <a:lnTo>
                    <a:pt x="412" y="222"/>
                  </a:lnTo>
                  <a:lnTo>
                    <a:pt x="420" y="220"/>
                  </a:lnTo>
                  <a:lnTo>
                    <a:pt x="420" y="220"/>
                  </a:lnTo>
                  <a:lnTo>
                    <a:pt x="448" y="218"/>
                  </a:lnTo>
                  <a:lnTo>
                    <a:pt x="496" y="216"/>
                  </a:lnTo>
                  <a:lnTo>
                    <a:pt x="496" y="216"/>
                  </a:lnTo>
                  <a:lnTo>
                    <a:pt x="546" y="218"/>
                  </a:lnTo>
                  <a:lnTo>
                    <a:pt x="568" y="220"/>
                  </a:lnTo>
                  <a:lnTo>
                    <a:pt x="584" y="222"/>
                  </a:lnTo>
                  <a:lnTo>
                    <a:pt x="584" y="222"/>
                  </a:lnTo>
                  <a:lnTo>
                    <a:pt x="610" y="228"/>
                  </a:lnTo>
                  <a:lnTo>
                    <a:pt x="632" y="234"/>
                  </a:lnTo>
                  <a:lnTo>
                    <a:pt x="648" y="240"/>
                  </a:lnTo>
                  <a:lnTo>
                    <a:pt x="660" y="246"/>
                  </a:lnTo>
                  <a:lnTo>
                    <a:pt x="762" y="595"/>
                  </a:lnTo>
                  <a:lnTo>
                    <a:pt x="672" y="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408" name="Freeform 52">
              <a:extLst>
                <a:ext uri="{FF2B5EF4-FFF2-40B4-BE49-F238E27FC236}">
                  <a16:creationId xmlns:a16="http://schemas.microsoft.com/office/drawing/2014/main" id="{35A3450E-41B0-4748-8D3B-80FB810EA8DF}"/>
                </a:ext>
              </a:extLst>
            </p:cNvPr>
            <p:cNvSpPr>
              <a:spLocks noEditPoints="1"/>
            </p:cNvSpPr>
            <p:nvPr/>
          </p:nvSpPr>
          <p:spPr bwMode="auto">
            <a:xfrm>
              <a:off x="5511800" y="2719388"/>
              <a:ext cx="1168400" cy="1168400"/>
            </a:xfrm>
            <a:custGeom>
              <a:avLst/>
              <a:gdLst>
                <a:gd name="T0" fmla="*/ 406 w 736"/>
                <a:gd name="T1" fmla="*/ 734 h 736"/>
                <a:gd name="T2" fmla="*/ 510 w 736"/>
                <a:gd name="T3" fmla="*/ 708 h 736"/>
                <a:gd name="T4" fmla="*/ 602 w 736"/>
                <a:gd name="T5" fmla="*/ 652 h 736"/>
                <a:gd name="T6" fmla="*/ 672 w 736"/>
                <a:gd name="T7" fmla="*/ 574 h 736"/>
                <a:gd name="T8" fmla="*/ 720 w 736"/>
                <a:gd name="T9" fmla="*/ 478 h 736"/>
                <a:gd name="T10" fmla="*/ 736 w 736"/>
                <a:gd name="T11" fmla="*/ 368 h 736"/>
                <a:gd name="T12" fmla="*/ 728 w 736"/>
                <a:gd name="T13" fmla="*/ 294 h 736"/>
                <a:gd name="T14" fmla="*/ 692 w 736"/>
                <a:gd name="T15" fmla="*/ 194 h 736"/>
                <a:gd name="T16" fmla="*/ 628 w 736"/>
                <a:gd name="T17" fmla="*/ 108 h 736"/>
                <a:gd name="T18" fmla="*/ 542 w 736"/>
                <a:gd name="T19" fmla="*/ 46 h 736"/>
                <a:gd name="T20" fmla="*/ 442 w 736"/>
                <a:gd name="T21" fmla="*/ 8 h 736"/>
                <a:gd name="T22" fmla="*/ 368 w 736"/>
                <a:gd name="T23" fmla="*/ 0 h 736"/>
                <a:gd name="T24" fmla="*/ 258 w 736"/>
                <a:gd name="T25" fmla="*/ 18 h 736"/>
                <a:gd name="T26" fmla="*/ 162 w 736"/>
                <a:gd name="T27" fmla="*/ 64 h 736"/>
                <a:gd name="T28" fmla="*/ 84 w 736"/>
                <a:gd name="T29" fmla="*/ 134 h 736"/>
                <a:gd name="T30" fmla="*/ 28 w 736"/>
                <a:gd name="T31" fmla="*/ 226 h 736"/>
                <a:gd name="T32" fmla="*/ 2 w 736"/>
                <a:gd name="T33" fmla="*/ 332 h 736"/>
                <a:gd name="T34" fmla="*/ 2 w 736"/>
                <a:gd name="T35" fmla="*/ 406 h 736"/>
                <a:gd name="T36" fmla="*/ 28 w 736"/>
                <a:gd name="T37" fmla="*/ 512 h 736"/>
                <a:gd name="T38" fmla="*/ 84 w 736"/>
                <a:gd name="T39" fmla="*/ 602 h 736"/>
                <a:gd name="T40" fmla="*/ 162 w 736"/>
                <a:gd name="T41" fmla="*/ 674 h 736"/>
                <a:gd name="T42" fmla="*/ 258 w 736"/>
                <a:gd name="T43" fmla="*/ 720 h 736"/>
                <a:gd name="T44" fmla="*/ 368 w 736"/>
                <a:gd name="T45" fmla="*/ 736 h 736"/>
                <a:gd name="T46" fmla="*/ 368 w 736"/>
                <a:gd name="T47" fmla="*/ 206 h 736"/>
                <a:gd name="T48" fmla="*/ 416 w 736"/>
                <a:gd name="T49" fmla="*/ 212 h 736"/>
                <a:gd name="T50" fmla="*/ 460 w 736"/>
                <a:gd name="T51" fmla="*/ 234 h 736"/>
                <a:gd name="T52" fmla="*/ 494 w 736"/>
                <a:gd name="T53" fmla="*/ 264 h 736"/>
                <a:gd name="T54" fmla="*/ 518 w 736"/>
                <a:gd name="T55" fmla="*/ 306 h 736"/>
                <a:gd name="T56" fmla="*/ 530 w 736"/>
                <a:gd name="T57" fmla="*/ 352 h 736"/>
                <a:gd name="T58" fmla="*/ 530 w 736"/>
                <a:gd name="T59" fmla="*/ 386 h 736"/>
                <a:gd name="T60" fmla="*/ 518 w 736"/>
                <a:gd name="T61" fmla="*/ 432 h 736"/>
                <a:gd name="T62" fmla="*/ 494 w 736"/>
                <a:gd name="T63" fmla="*/ 472 h 736"/>
                <a:gd name="T64" fmla="*/ 460 w 736"/>
                <a:gd name="T65" fmla="*/ 504 h 736"/>
                <a:gd name="T66" fmla="*/ 416 w 736"/>
                <a:gd name="T67" fmla="*/ 526 h 736"/>
                <a:gd name="T68" fmla="*/ 368 w 736"/>
                <a:gd name="T69" fmla="*/ 532 h 736"/>
                <a:gd name="T70" fmla="*/ 334 w 736"/>
                <a:gd name="T71" fmla="*/ 530 h 736"/>
                <a:gd name="T72" fmla="*/ 290 w 736"/>
                <a:gd name="T73" fmla="*/ 512 h 736"/>
                <a:gd name="T74" fmla="*/ 252 w 736"/>
                <a:gd name="T75" fmla="*/ 484 h 736"/>
                <a:gd name="T76" fmla="*/ 224 w 736"/>
                <a:gd name="T77" fmla="*/ 446 h 736"/>
                <a:gd name="T78" fmla="*/ 208 w 736"/>
                <a:gd name="T79" fmla="*/ 402 h 736"/>
                <a:gd name="T80" fmla="*/ 204 w 736"/>
                <a:gd name="T81" fmla="*/ 368 h 736"/>
                <a:gd name="T82" fmla="*/ 212 w 736"/>
                <a:gd name="T83" fmla="*/ 320 h 736"/>
                <a:gd name="T84" fmla="*/ 232 w 736"/>
                <a:gd name="T85" fmla="*/ 278 h 736"/>
                <a:gd name="T86" fmla="*/ 264 w 736"/>
                <a:gd name="T87" fmla="*/ 242 h 736"/>
                <a:gd name="T88" fmla="*/ 304 w 736"/>
                <a:gd name="T89" fmla="*/ 218 h 736"/>
                <a:gd name="T90" fmla="*/ 352 w 736"/>
                <a:gd name="T91" fmla="*/ 206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6" h="736">
                  <a:moveTo>
                    <a:pt x="368" y="736"/>
                  </a:moveTo>
                  <a:lnTo>
                    <a:pt x="368" y="736"/>
                  </a:lnTo>
                  <a:lnTo>
                    <a:pt x="406" y="734"/>
                  </a:lnTo>
                  <a:lnTo>
                    <a:pt x="442" y="730"/>
                  </a:lnTo>
                  <a:lnTo>
                    <a:pt x="478" y="720"/>
                  </a:lnTo>
                  <a:lnTo>
                    <a:pt x="510" y="708"/>
                  </a:lnTo>
                  <a:lnTo>
                    <a:pt x="542" y="692"/>
                  </a:lnTo>
                  <a:lnTo>
                    <a:pt x="574" y="674"/>
                  </a:lnTo>
                  <a:lnTo>
                    <a:pt x="602" y="652"/>
                  </a:lnTo>
                  <a:lnTo>
                    <a:pt x="628" y="628"/>
                  </a:lnTo>
                  <a:lnTo>
                    <a:pt x="652" y="602"/>
                  </a:lnTo>
                  <a:lnTo>
                    <a:pt x="672" y="574"/>
                  </a:lnTo>
                  <a:lnTo>
                    <a:pt x="692" y="544"/>
                  </a:lnTo>
                  <a:lnTo>
                    <a:pt x="706" y="512"/>
                  </a:lnTo>
                  <a:lnTo>
                    <a:pt x="720" y="478"/>
                  </a:lnTo>
                  <a:lnTo>
                    <a:pt x="728" y="442"/>
                  </a:lnTo>
                  <a:lnTo>
                    <a:pt x="734" y="406"/>
                  </a:lnTo>
                  <a:lnTo>
                    <a:pt x="736" y="368"/>
                  </a:lnTo>
                  <a:lnTo>
                    <a:pt x="736" y="368"/>
                  </a:lnTo>
                  <a:lnTo>
                    <a:pt x="734" y="332"/>
                  </a:lnTo>
                  <a:lnTo>
                    <a:pt x="728" y="294"/>
                  </a:lnTo>
                  <a:lnTo>
                    <a:pt x="720" y="260"/>
                  </a:lnTo>
                  <a:lnTo>
                    <a:pt x="706" y="226"/>
                  </a:lnTo>
                  <a:lnTo>
                    <a:pt x="692" y="194"/>
                  </a:lnTo>
                  <a:lnTo>
                    <a:pt x="672" y="164"/>
                  </a:lnTo>
                  <a:lnTo>
                    <a:pt x="652" y="134"/>
                  </a:lnTo>
                  <a:lnTo>
                    <a:pt x="628" y="108"/>
                  </a:lnTo>
                  <a:lnTo>
                    <a:pt x="602" y="86"/>
                  </a:lnTo>
                  <a:lnTo>
                    <a:pt x="574" y="64"/>
                  </a:lnTo>
                  <a:lnTo>
                    <a:pt x="542" y="46"/>
                  </a:lnTo>
                  <a:lnTo>
                    <a:pt x="510" y="30"/>
                  </a:lnTo>
                  <a:lnTo>
                    <a:pt x="478" y="18"/>
                  </a:lnTo>
                  <a:lnTo>
                    <a:pt x="442" y="8"/>
                  </a:lnTo>
                  <a:lnTo>
                    <a:pt x="406" y="2"/>
                  </a:lnTo>
                  <a:lnTo>
                    <a:pt x="368" y="0"/>
                  </a:lnTo>
                  <a:lnTo>
                    <a:pt x="368" y="0"/>
                  </a:lnTo>
                  <a:lnTo>
                    <a:pt x="330" y="2"/>
                  </a:lnTo>
                  <a:lnTo>
                    <a:pt x="294" y="8"/>
                  </a:lnTo>
                  <a:lnTo>
                    <a:pt x="258" y="18"/>
                  </a:lnTo>
                  <a:lnTo>
                    <a:pt x="224" y="30"/>
                  </a:lnTo>
                  <a:lnTo>
                    <a:pt x="192" y="46"/>
                  </a:lnTo>
                  <a:lnTo>
                    <a:pt x="162" y="64"/>
                  </a:lnTo>
                  <a:lnTo>
                    <a:pt x="134" y="86"/>
                  </a:lnTo>
                  <a:lnTo>
                    <a:pt x="108" y="108"/>
                  </a:lnTo>
                  <a:lnTo>
                    <a:pt x="84" y="134"/>
                  </a:lnTo>
                  <a:lnTo>
                    <a:pt x="62" y="164"/>
                  </a:lnTo>
                  <a:lnTo>
                    <a:pt x="44" y="194"/>
                  </a:lnTo>
                  <a:lnTo>
                    <a:pt x="28" y="226"/>
                  </a:lnTo>
                  <a:lnTo>
                    <a:pt x="16" y="260"/>
                  </a:lnTo>
                  <a:lnTo>
                    <a:pt x="8" y="294"/>
                  </a:lnTo>
                  <a:lnTo>
                    <a:pt x="2" y="332"/>
                  </a:lnTo>
                  <a:lnTo>
                    <a:pt x="0" y="368"/>
                  </a:lnTo>
                  <a:lnTo>
                    <a:pt x="0" y="368"/>
                  </a:lnTo>
                  <a:lnTo>
                    <a:pt x="2" y="406"/>
                  </a:lnTo>
                  <a:lnTo>
                    <a:pt x="8" y="442"/>
                  </a:lnTo>
                  <a:lnTo>
                    <a:pt x="16" y="478"/>
                  </a:lnTo>
                  <a:lnTo>
                    <a:pt x="28" y="512"/>
                  </a:lnTo>
                  <a:lnTo>
                    <a:pt x="44" y="544"/>
                  </a:lnTo>
                  <a:lnTo>
                    <a:pt x="62" y="574"/>
                  </a:lnTo>
                  <a:lnTo>
                    <a:pt x="84" y="602"/>
                  </a:lnTo>
                  <a:lnTo>
                    <a:pt x="108" y="628"/>
                  </a:lnTo>
                  <a:lnTo>
                    <a:pt x="134" y="652"/>
                  </a:lnTo>
                  <a:lnTo>
                    <a:pt x="162" y="674"/>
                  </a:lnTo>
                  <a:lnTo>
                    <a:pt x="192" y="692"/>
                  </a:lnTo>
                  <a:lnTo>
                    <a:pt x="224" y="708"/>
                  </a:lnTo>
                  <a:lnTo>
                    <a:pt x="258" y="720"/>
                  </a:lnTo>
                  <a:lnTo>
                    <a:pt x="294" y="730"/>
                  </a:lnTo>
                  <a:lnTo>
                    <a:pt x="330" y="734"/>
                  </a:lnTo>
                  <a:lnTo>
                    <a:pt x="368" y="736"/>
                  </a:lnTo>
                  <a:lnTo>
                    <a:pt x="368" y="736"/>
                  </a:lnTo>
                  <a:close/>
                  <a:moveTo>
                    <a:pt x="368" y="206"/>
                  </a:moveTo>
                  <a:lnTo>
                    <a:pt x="368" y="206"/>
                  </a:lnTo>
                  <a:lnTo>
                    <a:pt x="384" y="206"/>
                  </a:lnTo>
                  <a:lnTo>
                    <a:pt x="400" y="208"/>
                  </a:lnTo>
                  <a:lnTo>
                    <a:pt x="416" y="212"/>
                  </a:lnTo>
                  <a:lnTo>
                    <a:pt x="432" y="218"/>
                  </a:lnTo>
                  <a:lnTo>
                    <a:pt x="446" y="226"/>
                  </a:lnTo>
                  <a:lnTo>
                    <a:pt x="460" y="234"/>
                  </a:lnTo>
                  <a:lnTo>
                    <a:pt x="472" y="242"/>
                  </a:lnTo>
                  <a:lnTo>
                    <a:pt x="484" y="254"/>
                  </a:lnTo>
                  <a:lnTo>
                    <a:pt x="494" y="264"/>
                  </a:lnTo>
                  <a:lnTo>
                    <a:pt x="504" y="278"/>
                  </a:lnTo>
                  <a:lnTo>
                    <a:pt x="512" y="292"/>
                  </a:lnTo>
                  <a:lnTo>
                    <a:pt x="518" y="306"/>
                  </a:lnTo>
                  <a:lnTo>
                    <a:pt x="524" y="320"/>
                  </a:lnTo>
                  <a:lnTo>
                    <a:pt x="528" y="336"/>
                  </a:lnTo>
                  <a:lnTo>
                    <a:pt x="530" y="352"/>
                  </a:lnTo>
                  <a:lnTo>
                    <a:pt x="532" y="368"/>
                  </a:lnTo>
                  <a:lnTo>
                    <a:pt x="532" y="368"/>
                  </a:lnTo>
                  <a:lnTo>
                    <a:pt x="530" y="386"/>
                  </a:lnTo>
                  <a:lnTo>
                    <a:pt x="528" y="402"/>
                  </a:lnTo>
                  <a:lnTo>
                    <a:pt x="524" y="418"/>
                  </a:lnTo>
                  <a:lnTo>
                    <a:pt x="518" y="432"/>
                  </a:lnTo>
                  <a:lnTo>
                    <a:pt x="512" y="446"/>
                  </a:lnTo>
                  <a:lnTo>
                    <a:pt x="504" y="460"/>
                  </a:lnTo>
                  <a:lnTo>
                    <a:pt x="494" y="472"/>
                  </a:lnTo>
                  <a:lnTo>
                    <a:pt x="484" y="484"/>
                  </a:lnTo>
                  <a:lnTo>
                    <a:pt x="472" y="496"/>
                  </a:lnTo>
                  <a:lnTo>
                    <a:pt x="460" y="504"/>
                  </a:lnTo>
                  <a:lnTo>
                    <a:pt x="446" y="512"/>
                  </a:lnTo>
                  <a:lnTo>
                    <a:pt x="432" y="520"/>
                  </a:lnTo>
                  <a:lnTo>
                    <a:pt x="416" y="526"/>
                  </a:lnTo>
                  <a:lnTo>
                    <a:pt x="400" y="530"/>
                  </a:lnTo>
                  <a:lnTo>
                    <a:pt x="384" y="532"/>
                  </a:lnTo>
                  <a:lnTo>
                    <a:pt x="368" y="532"/>
                  </a:lnTo>
                  <a:lnTo>
                    <a:pt x="368" y="532"/>
                  </a:lnTo>
                  <a:lnTo>
                    <a:pt x="352" y="532"/>
                  </a:lnTo>
                  <a:lnTo>
                    <a:pt x="334" y="530"/>
                  </a:lnTo>
                  <a:lnTo>
                    <a:pt x="320" y="526"/>
                  </a:lnTo>
                  <a:lnTo>
                    <a:pt x="304" y="520"/>
                  </a:lnTo>
                  <a:lnTo>
                    <a:pt x="290" y="512"/>
                  </a:lnTo>
                  <a:lnTo>
                    <a:pt x="276" y="504"/>
                  </a:lnTo>
                  <a:lnTo>
                    <a:pt x="264" y="496"/>
                  </a:lnTo>
                  <a:lnTo>
                    <a:pt x="252" y="484"/>
                  </a:lnTo>
                  <a:lnTo>
                    <a:pt x="242" y="472"/>
                  </a:lnTo>
                  <a:lnTo>
                    <a:pt x="232" y="460"/>
                  </a:lnTo>
                  <a:lnTo>
                    <a:pt x="224" y="446"/>
                  </a:lnTo>
                  <a:lnTo>
                    <a:pt x="218" y="432"/>
                  </a:lnTo>
                  <a:lnTo>
                    <a:pt x="212" y="418"/>
                  </a:lnTo>
                  <a:lnTo>
                    <a:pt x="208" y="402"/>
                  </a:lnTo>
                  <a:lnTo>
                    <a:pt x="206" y="386"/>
                  </a:lnTo>
                  <a:lnTo>
                    <a:pt x="204" y="368"/>
                  </a:lnTo>
                  <a:lnTo>
                    <a:pt x="204" y="368"/>
                  </a:lnTo>
                  <a:lnTo>
                    <a:pt x="206" y="352"/>
                  </a:lnTo>
                  <a:lnTo>
                    <a:pt x="208" y="336"/>
                  </a:lnTo>
                  <a:lnTo>
                    <a:pt x="212" y="320"/>
                  </a:lnTo>
                  <a:lnTo>
                    <a:pt x="218" y="306"/>
                  </a:lnTo>
                  <a:lnTo>
                    <a:pt x="224" y="292"/>
                  </a:lnTo>
                  <a:lnTo>
                    <a:pt x="232" y="278"/>
                  </a:lnTo>
                  <a:lnTo>
                    <a:pt x="242" y="264"/>
                  </a:lnTo>
                  <a:lnTo>
                    <a:pt x="252" y="254"/>
                  </a:lnTo>
                  <a:lnTo>
                    <a:pt x="264" y="242"/>
                  </a:lnTo>
                  <a:lnTo>
                    <a:pt x="276" y="234"/>
                  </a:lnTo>
                  <a:lnTo>
                    <a:pt x="290" y="226"/>
                  </a:lnTo>
                  <a:lnTo>
                    <a:pt x="304" y="218"/>
                  </a:lnTo>
                  <a:lnTo>
                    <a:pt x="320" y="212"/>
                  </a:lnTo>
                  <a:lnTo>
                    <a:pt x="334" y="208"/>
                  </a:lnTo>
                  <a:lnTo>
                    <a:pt x="352" y="206"/>
                  </a:lnTo>
                  <a:lnTo>
                    <a:pt x="368" y="206"/>
                  </a:lnTo>
                  <a:lnTo>
                    <a:pt x="368"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409" name="Freeform 53">
              <a:extLst>
                <a:ext uri="{FF2B5EF4-FFF2-40B4-BE49-F238E27FC236}">
                  <a16:creationId xmlns:a16="http://schemas.microsoft.com/office/drawing/2014/main" id="{B5B5F321-B817-4C33-B722-1A8F8AB96B95}"/>
                </a:ext>
              </a:extLst>
            </p:cNvPr>
            <p:cNvSpPr>
              <a:spLocks noEditPoints="1"/>
            </p:cNvSpPr>
            <p:nvPr/>
          </p:nvSpPr>
          <p:spPr bwMode="auto">
            <a:xfrm>
              <a:off x="6819900" y="2147888"/>
              <a:ext cx="2451100" cy="3998913"/>
            </a:xfrm>
            <a:custGeom>
              <a:avLst/>
              <a:gdLst>
                <a:gd name="T0" fmla="*/ 1284 w 1544"/>
                <a:gd name="T1" fmla="*/ 160 h 2519"/>
                <a:gd name="T2" fmla="*/ 1266 w 1544"/>
                <a:gd name="T3" fmla="*/ 132 h 2519"/>
                <a:gd name="T4" fmla="*/ 1244 w 1544"/>
                <a:gd name="T5" fmla="*/ 116 h 2519"/>
                <a:gd name="T6" fmla="*/ 1154 w 1544"/>
                <a:gd name="T7" fmla="*/ 66 h 2519"/>
                <a:gd name="T8" fmla="*/ 1048 w 1544"/>
                <a:gd name="T9" fmla="*/ 30 h 2519"/>
                <a:gd name="T10" fmla="*/ 948 w 1544"/>
                <a:gd name="T11" fmla="*/ 10 h 2519"/>
                <a:gd name="T12" fmla="*/ 830 w 1544"/>
                <a:gd name="T13" fmla="*/ 2 h 2519"/>
                <a:gd name="T14" fmla="*/ 712 w 1544"/>
                <a:gd name="T15" fmla="*/ 2 h 2519"/>
                <a:gd name="T16" fmla="*/ 566 w 1544"/>
                <a:gd name="T17" fmla="*/ 16 h 2519"/>
                <a:gd name="T18" fmla="*/ 498 w 1544"/>
                <a:gd name="T19" fmla="*/ 30 h 2519"/>
                <a:gd name="T20" fmla="*/ 392 w 1544"/>
                <a:gd name="T21" fmla="*/ 66 h 2519"/>
                <a:gd name="T22" fmla="*/ 300 w 1544"/>
                <a:gd name="T23" fmla="*/ 116 h 2519"/>
                <a:gd name="T24" fmla="*/ 272 w 1544"/>
                <a:gd name="T25" fmla="*/ 140 h 2519"/>
                <a:gd name="T26" fmla="*/ 258 w 1544"/>
                <a:gd name="T27" fmla="*/ 170 h 2519"/>
                <a:gd name="T28" fmla="*/ 0 w 1544"/>
                <a:gd name="T29" fmla="*/ 1354 h 2519"/>
                <a:gd name="T30" fmla="*/ 22 w 1544"/>
                <a:gd name="T31" fmla="*/ 1402 h 2519"/>
                <a:gd name="T32" fmla="*/ 48 w 1544"/>
                <a:gd name="T33" fmla="*/ 1426 h 2519"/>
                <a:gd name="T34" fmla="*/ 116 w 1544"/>
                <a:gd name="T35" fmla="*/ 1458 h 2519"/>
                <a:gd name="T36" fmla="*/ 180 w 1544"/>
                <a:gd name="T37" fmla="*/ 1468 h 2519"/>
                <a:gd name="T38" fmla="*/ 234 w 1544"/>
                <a:gd name="T39" fmla="*/ 1462 h 2519"/>
                <a:gd name="T40" fmla="*/ 470 w 1544"/>
                <a:gd name="T41" fmla="*/ 2459 h 2519"/>
                <a:gd name="T42" fmla="*/ 486 w 1544"/>
                <a:gd name="T43" fmla="*/ 2493 h 2519"/>
                <a:gd name="T44" fmla="*/ 518 w 1544"/>
                <a:gd name="T45" fmla="*/ 2515 h 2519"/>
                <a:gd name="T46" fmla="*/ 1002 w 1544"/>
                <a:gd name="T47" fmla="*/ 2519 h 2519"/>
                <a:gd name="T48" fmla="*/ 1026 w 1544"/>
                <a:gd name="T49" fmla="*/ 2515 h 2519"/>
                <a:gd name="T50" fmla="*/ 1058 w 1544"/>
                <a:gd name="T51" fmla="*/ 2493 h 2519"/>
                <a:gd name="T52" fmla="*/ 1076 w 1544"/>
                <a:gd name="T53" fmla="*/ 2459 h 2519"/>
                <a:gd name="T54" fmla="*/ 1312 w 1544"/>
                <a:gd name="T55" fmla="*/ 1462 h 2519"/>
                <a:gd name="T56" fmla="*/ 1364 w 1544"/>
                <a:gd name="T57" fmla="*/ 1468 h 2519"/>
                <a:gd name="T58" fmla="*/ 1428 w 1544"/>
                <a:gd name="T59" fmla="*/ 1458 h 2519"/>
                <a:gd name="T60" fmla="*/ 1496 w 1544"/>
                <a:gd name="T61" fmla="*/ 1426 h 2519"/>
                <a:gd name="T62" fmla="*/ 1524 w 1544"/>
                <a:gd name="T63" fmla="*/ 1402 h 2519"/>
                <a:gd name="T64" fmla="*/ 1544 w 1544"/>
                <a:gd name="T65" fmla="*/ 1354 h 2519"/>
                <a:gd name="T66" fmla="*/ 1378 w 1544"/>
                <a:gd name="T67" fmla="*/ 1316 h 2519"/>
                <a:gd name="T68" fmla="*/ 1346 w 1544"/>
                <a:gd name="T69" fmla="*/ 1314 h 2519"/>
                <a:gd name="T70" fmla="*/ 1290 w 1544"/>
                <a:gd name="T71" fmla="*/ 1288 h 2519"/>
                <a:gd name="T72" fmla="*/ 1270 w 1544"/>
                <a:gd name="T73" fmla="*/ 1278 h 2519"/>
                <a:gd name="T74" fmla="*/ 1246 w 1544"/>
                <a:gd name="T75" fmla="*/ 1274 h 2519"/>
                <a:gd name="T76" fmla="*/ 1218 w 1544"/>
                <a:gd name="T77" fmla="*/ 1280 h 2519"/>
                <a:gd name="T78" fmla="*/ 1178 w 1544"/>
                <a:gd name="T79" fmla="*/ 1316 h 2519"/>
                <a:gd name="T80" fmla="*/ 604 w 1544"/>
                <a:gd name="T81" fmla="*/ 2365 h 2519"/>
                <a:gd name="T82" fmla="*/ 366 w 1544"/>
                <a:gd name="T83" fmla="*/ 1316 h 2519"/>
                <a:gd name="T84" fmla="*/ 326 w 1544"/>
                <a:gd name="T85" fmla="*/ 1280 h 2519"/>
                <a:gd name="T86" fmla="*/ 298 w 1544"/>
                <a:gd name="T87" fmla="*/ 1274 h 2519"/>
                <a:gd name="T88" fmla="*/ 276 w 1544"/>
                <a:gd name="T89" fmla="*/ 1278 h 2519"/>
                <a:gd name="T90" fmla="*/ 256 w 1544"/>
                <a:gd name="T91" fmla="*/ 1288 h 2519"/>
                <a:gd name="T92" fmla="*/ 196 w 1544"/>
                <a:gd name="T93" fmla="*/ 1314 h 2519"/>
                <a:gd name="T94" fmla="*/ 400 w 1544"/>
                <a:gd name="T95" fmla="*/ 232 h 2519"/>
                <a:gd name="T96" fmla="*/ 422 w 1544"/>
                <a:gd name="T97" fmla="*/ 218 h 2519"/>
                <a:gd name="T98" fmla="*/ 520 w 1544"/>
                <a:gd name="T99" fmla="*/ 182 h 2519"/>
                <a:gd name="T100" fmla="*/ 690 w 1544"/>
                <a:gd name="T101" fmla="*/ 154 h 2519"/>
                <a:gd name="T102" fmla="*/ 780 w 1544"/>
                <a:gd name="T103" fmla="*/ 152 h 2519"/>
                <a:gd name="T104" fmla="*/ 854 w 1544"/>
                <a:gd name="T105" fmla="*/ 154 h 2519"/>
                <a:gd name="T106" fmla="*/ 1024 w 1544"/>
                <a:gd name="T107" fmla="*/ 182 h 2519"/>
                <a:gd name="T108" fmla="*/ 1122 w 1544"/>
                <a:gd name="T109" fmla="*/ 218 h 2519"/>
                <a:gd name="T110" fmla="*/ 1378 w 1544"/>
                <a:gd name="T111" fmla="*/ 1302 h 2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44" h="2519">
                  <a:moveTo>
                    <a:pt x="1288" y="170"/>
                  </a:moveTo>
                  <a:lnTo>
                    <a:pt x="1288" y="170"/>
                  </a:lnTo>
                  <a:lnTo>
                    <a:pt x="1284" y="160"/>
                  </a:lnTo>
                  <a:lnTo>
                    <a:pt x="1280" y="150"/>
                  </a:lnTo>
                  <a:lnTo>
                    <a:pt x="1274" y="140"/>
                  </a:lnTo>
                  <a:lnTo>
                    <a:pt x="1266" y="132"/>
                  </a:lnTo>
                  <a:lnTo>
                    <a:pt x="1266" y="132"/>
                  </a:lnTo>
                  <a:lnTo>
                    <a:pt x="1258" y="126"/>
                  </a:lnTo>
                  <a:lnTo>
                    <a:pt x="1244" y="116"/>
                  </a:lnTo>
                  <a:lnTo>
                    <a:pt x="1222" y="100"/>
                  </a:lnTo>
                  <a:lnTo>
                    <a:pt x="1192" y="84"/>
                  </a:lnTo>
                  <a:lnTo>
                    <a:pt x="1154" y="66"/>
                  </a:lnTo>
                  <a:lnTo>
                    <a:pt x="1106" y="46"/>
                  </a:lnTo>
                  <a:lnTo>
                    <a:pt x="1078" y="38"/>
                  </a:lnTo>
                  <a:lnTo>
                    <a:pt x="1048" y="30"/>
                  </a:lnTo>
                  <a:lnTo>
                    <a:pt x="1014" y="22"/>
                  </a:lnTo>
                  <a:lnTo>
                    <a:pt x="980" y="16"/>
                  </a:lnTo>
                  <a:lnTo>
                    <a:pt x="948" y="10"/>
                  </a:lnTo>
                  <a:lnTo>
                    <a:pt x="948" y="10"/>
                  </a:lnTo>
                  <a:lnTo>
                    <a:pt x="886" y="6"/>
                  </a:lnTo>
                  <a:lnTo>
                    <a:pt x="830" y="2"/>
                  </a:lnTo>
                  <a:lnTo>
                    <a:pt x="770" y="0"/>
                  </a:lnTo>
                  <a:lnTo>
                    <a:pt x="770" y="0"/>
                  </a:lnTo>
                  <a:lnTo>
                    <a:pt x="712" y="2"/>
                  </a:lnTo>
                  <a:lnTo>
                    <a:pt x="656" y="6"/>
                  </a:lnTo>
                  <a:lnTo>
                    <a:pt x="596" y="10"/>
                  </a:lnTo>
                  <a:lnTo>
                    <a:pt x="566" y="16"/>
                  </a:lnTo>
                  <a:lnTo>
                    <a:pt x="566" y="16"/>
                  </a:lnTo>
                  <a:lnTo>
                    <a:pt x="530" y="22"/>
                  </a:lnTo>
                  <a:lnTo>
                    <a:pt x="498" y="30"/>
                  </a:lnTo>
                  <a:lnTo>
                    <a:pt x="468" y="38"/>
                  </a:lnTo>
                  <a:lnTo>
                    <a:pt x="440" y="46"/>
                  </a:lnTo>
                  <a:lnTo>
                    <a:pt x="392" y="66"/>
                  </a:lnTo>
                  <a:lnTo>
                    <a:pt x="352" y="84"/>
                  </a:lnTo>
                  <a:lnTo>
                    <a:pt x="322" y="100"/>
                  </a:lnTo>
                  <a:lnTo>
                    <a:pt x="300" y="116"/>
                  </a:lnTo>
                  <a:lnTo>
                    <a:pt x="278" y="132"/>
                  </a:lnTo>
                  <a:lnTo>
                    <a:pt x="278" y="132"/>
                  </a:lnTo>
                  <a:lnTo>
                    <a:pt x="272" y="140"/>
                  </a:lnTo>
                  <a:lnTo>
                    <a:pt x="266" y="150"/>
                  </a:lnTo>
                  <a:lnTo>
                    <a:pt x="260" y="160"/>
                  </a:lnTo>
                  <a:lnTo>
                    <a:pt x="258" y="170"/>
                  </a:lnTo>
                  <a:lnTo>
                    <a:pt x="2" y="1334"/>
                  </a:lnTo>
                  <a:lnTo>
                    <a:pt x="2" y="1334"/>
                  </a:lnTo>
                  <a:lnTo>
                    <a:pt x="0" y="1354"/>
                  </a:lnTo>
                  <a:lnTo>
                    <a:pt x="4" y="1370"/>
                  </a:lnTo>
                  <a:lnTo>
                    <a:pt x="10" y="1388"/>
                  </a:lnTo>
                  <a:lnTo>
                    <a:pt x="22" y="1402"/>
                  </a:lnTo>
                  <a:lnTo>
                    <a:pt x="22" y="1402"/>
                  </a:lnTo>
                  <a:lnTo>
                    <a:pt x="36" y="1416"/>
                  </a:lnTo>
                  <a:lnTo>
                    <a:pt x="48" y="1426"/>
                  </a:lnTo>
                  <a:lnTo>
                    <a:pt x="68" y="1438"/>
                  </a:lnTo>
                  <a:lnTo>
                    <a:pt x="90" y="1450"/>
                  </a:lnTo>
                  <a:lnTo>
                    <a:pt x="116" y="1458"/>
                  </a:lnTo>
                  <a:lnTo>
                    <a:pt x="146" y="1466"/>
                  </a:lnTo>
                  <a:lnTo>
                    <a:pt x="162" y="1468"/>
                  </a:lnTo>
                  <a:lnTo>
                    <a:pt x="180" y="1468"/>
                  </a:lnTo>
                  <a:lnTo>
                    <a:pt x="180" y="1468"/>
                  </a:lnTo>
                  <a:lnTo>
                    <a:pt x="206" y="1466"/>
                  </a:lnTo>
                  <a:lnTo>
                    <a:pt x="234" y="1462"/>
                  </a:lnTo>
                  <a:lnTo>
                    <a:pt x="244" y="1460"/>
                  </a:lnTo>
                  <a:lnTo>
                    <a:pt x="470" y="2459"/>
                  </a:lnTo>
                  <a:lnTo>
                    <a:pt x="470" y="2459"/>
                  </a:lnTo>
                  <a:lnTo>
                    <a:pt x="474" y="2471"/>
                  </a:lnTo>
                  <a:lnTo>
                    <a:pt x="480" y="2483"/>
                  </a:lnTo>
                  <a:lnTo>
                    <a:pt x="486" y="2493"/>
                  </a:lnTo>
                  <a:lnTo>
                    <a:pt x="496" y="2501"/>
                  </a:lnTo>
                  <a:lnTo>
                    <a:pt x="506" y="2509"/>
                  </a:lnTo>
                  <a:lnTo>
                    <a:pt x="518" y="2515"/>
                  </a:lnTo>
                  <a:lnTo>
                    <a:pt x="530" y="2517"/>
                  </a:lnTo>
                  <a:lnTo>
                    <a:pt x="544" y="2519"/>
                  </a:lnTo>
                  <a:lnTo>
                    <a:pt x="1002" y="2519"/>
                  </a:lnTo>
                  <a:lnTo>
                    <a:pt x="1002" y="2519"/>
                  </a:lnTo>
                  <a:lnTo>
                    <a:pt x="1014" y="2517"/>
                  </a:lnTo>
                  <a:lnTo>
                    <a:pt x="1026" y="2515"/>
                  </a:lnTo>
                  <a:lnTo>
                    <a:pt x="1038" y="2509"/>
                  </a:lnTo>
                  <a:lnTo>
                    <a:pt x="1048" y="2501"/>
                  </a:lnTo>
                  <a:lnTo>
                    <a:pt x="1058" y="2493"/>
                  </a:lnTo>
                  <a:lnTo>
                    <a:pt x="1066" y="2483"/>
                  </a:lnTo>
                  <a:lnTo>
                    <a:pt x="1072" y="2471"/>
                  </a:lnTo>
                  <a:lnTo>
                    <a:pt x="1076" y="2459"/>
                  </a:lnTo>
                  <a:lnTo>
                    <a:pt x="1300" y="1460"/>
                  </a:lnTo>
                  <a:lnTo>
                    <a:pt x="1312" y="1462"/>
                  </a:lnTo>
                  <a:lnTo>
                    <a:pt x="1312" y="1462"/>
                  </a:lnTo>
                  <a:lnTo>
                    <a:pt x="1338" y="1466"/>
                  </a:lnTo>
                  <a:lnTo>
                    <a:pt x="1364" y="1468"/>
                  </a:lnTo>
                  <a:lnTo>
                    <a:pt x="1364" y="1468"/>
                  </a:lnTo>
                  <a:lnTo>
                    <a:pt x="1382" y="1468"/>
                  </a:lnTo>
                  <a:lnTo>
                    <a:pt x="1398" y="1466"/>
                  </a:lnTo>
                  <a:lnTo>
                    <a:pt x="1428" y="1458"/>
                  </a:lnTo>
                  <a:lnTo>
                    <a:pt x="1456" y="1450"/>
                  </a:lnTo>
                  <a:lnTo>
                    <a:pt x="1478" y="1438"/>
                  </a:lnTo>
                  <a:lnTo>
                    <a:pt x="1496" y="1426"/>
                  </a:lnTo>
                  <a:lnTo>
                    <a:pt x="1510" y="1416"/>
                  </a:lnTo>
                  <a:lnTo>
                    <a:pt x="1524" y="1402"/>
                  </a:lnTo>
                  <a:lnTo>
                    <a:pt x="1524" y="1402"/>
                  </a:lnTo>
                  <a:lnTo>
                    <a:pt x="1534" y="1388"/>
                  </a:lnTo>
                  <a:lnTo>
                    <a:pt x="1542" y="1370"/>
                  </a:lnTo>
                  <a:lnTo>
                    <a:pt x="1544" y="1354"/>
                  </a:lnTo>
                  <a:lnTo>
                    <a:pt x="1542" y="1334"/>
                  </a:lnTo>
                  <a:lnTo>
                    <a:pt x="1288" y="170"/>
                  </a:lnTo>
                  <a:close/>
                  <a:moveTo>
                    <a:pt x="1378" y="1316"/>
                  </a:moveTo>
                  <a:lnTo>
                    <a:pt x="1364" y="1316"/>
                  </a:lnTo>
                  <a:lnTo>
                    <a:pt x="1364" y="1316"/>
                  </a:lnTo>
                  <a:lnTo>
                    <a:pt x="1346" y="1314"/>
                  </a:lnTo>
                  <a:lnTo>
                    <a:pt x="1328" y="1308"/>
                  </a:lnTo>
                  <a:lnTo>
                    <a:pt x="1310" y="1300"/>
                  </a:lnTo>
                  <a:lnTo>
                    <a:pt x="1290" y="1288"/>
                  </a:lnTo>
                  <a:lnTo>
                    <a:pt x="1290" y="1288"/>
                  </a:lnTo>
                  <a:lnTo>
                    <a:pt x="1280" y="1282"/>
                  </a:lnTo>
                  <a:lnTo>
                    <a:pt x="1270" y="1278"/>
                  </a:lnTo>
                  <a:lnTo>
                    <a:pt x="1258" y="1276"/>
                  </a:lnTo>
                  <a:lnTo>
                    <a:pt x="1246" y="1274"/>
                  </a:lnTo>
                  <a:lnTo>
                    <a:pt x="1246" y="1274"/>
                  </a:lnTo>
                  <a:lnTo>
                    <a:pt x="1232" y="1276"/>
                  </a:lnTo>
                  <a:lnTo>
                    <a:pt x="1218" y="1280"/>
                  </a:lnTo>
                  <a:lnTo>
                    <a:pt x="1218" y="1280"/>
                  </a:lnTo>
                  <a:lnTo>
                    <a:pt x="1202" y="1288"/>
                  </a:lnTo>
                  <a:lnTo>
                    <a:pt x="1188" y="1302"/>
                  </a:lnTo>
                  <a:lnTo>
                    <a:pt x="1178" y="1316"/>
                  </a:lnTo>
                  <a:lnTo>
                    <a:pt x="1172" y="1334"/>
                  </a:lnTo>
                  <a:lnTo>
                    <a:pt x="940" y="2365"/>
                  </a:lnTo>
                  <a:lnTo>
                    <a:pt x="604" y="2365"/>
                  </a:lnTo>
                  <a:lnTo>
                    <a:pt x="372" y="1334"/>
                  </a:lnTo>
                  <a:lnTo>
                    <a:pt x="372" y="1334"/>
                  </a:lnTo>
                  <a:lnTo>
                    <a:pt x="366" y="1316"/>
                  </a:lnTo>
                  <a:lnTo>
                    <a:pt x="356" y="1302"/>
                  </a:lnTo>
                  <a:lnTo>
                    <a:pt x="342" y="1288"/>
                  </a:lnTo>
                  <a:lnTo>
                    <a:pt x="326" y="1280"/>
                  </a:lnTo>
                  <a:lnTo>
                    <a:pt x="326" y="1280"/>
                  </a:lnTo>
                  <a:lnTo>
                    <a:pt x="312" y="1276"/>
                  </a:lnTo>
                  <a:lnTo>
                    <a:pt x="298" y="1274"/>
                  </a:lnTo>
                  <a:lnTo>
                    <a:pt x="298" y="1274"/>
                  </a:lnTo>
                  <a:lnTo>
                    <a:pt x="286" y="1276"/>
                  </a:lnTo>
                  <a:lnTo>
                    <a:pt x="276" y="1278"/>
                  </a:lnTo>
                  <a:lnTo>
                    <a:pt x="264" y="1282"/>
                  </a:lnTo>
                  <a:lnTo>
                    <a:pt x="256" y="1288"/>
                  </a:lnTo>
                  <a:lnTo>
                    <a:pt x="256" y="1288"/>
                  </a:lnTo>
                  <a:lnTo>
                    <a:pt x="236" y="1300"/>
                  </a:lnTo>
                  <a:lnTo>
                    <a:pt x="216" y="1308"/>
                  </a:lnTo>
                  <a:lnTo>
                    <a:pt x="196" y="1314"/>
                  </a:lnTo>
                  <a:lnTo>
                    <a:pt x="178" y="1316"/>
                  </a:lnTo>
                  <a:lnTo>
                    <a:pt x="164" y="1316"/>
                  </a:lnTo>
                  <a:lnTo>
                    <a:pt x="400" y="232"/>
                  </a:lnTo>
                  <a:lnTo>
                    <a:pt x="404" y="228"/>
                  </a:lnTo>
                  <a:lnTo>
                    <a:pt x="404" y="228"/>
                  </a:lnTo>
                  <a:lnTo>
                    <a:pt x="422" y="218"/>
                  </a:lnTo>
                  <a:lnTo>
                    <a:pt x="448" y="208"/>
                  </a:lnTo>
                  <a:lnTo>
                    <a:pt x="480" y="194"/>
                  </a:lnTo>
                  <a:lnTo>
                    <a:pt x="520" y="182"/>
                  </a:lnTo>
                  <a:lnTo>
                    <a:pt x="568" y="170"/>
                  </a:lnTo>
                  <a:lnTo>
                    <a:pt x="626" y="162"/>
                  </a:lnTo>
                  <a:lnTo>
                    <a:pt x="690" y="154"/>
                  </a:lnTo>
                  <a:lnTo>
                    <a:pt x="726" y="154"/>
                  </a:lnTo>
                  <a:lnTo>
                    <a:pt x="766" y="152"/>
                  </a:lnTo>
                  <a:lnTo>
                    <a:pt x="780" y="152"/>
                  </a:lnTo>
                  <a:lnTo>
                    <a:pt x="780" y="152"/>
                  </a:lnTo>
                  <a:lnTo>
                    <a:pt x="818" y="154"/>
                  </a:lnTo>
                  <a:lnTo>
                    <a:pt x="854" y="154"/>
                  </a:lnTo>
                  <a:lnTo>
                    <a:pt x="920" y="162"/>
                  </a:lnTo>
                  <a:lnTo>
                    <a:pt x="976" y="170"/>
                  </a:lnTo>
                  <a:lnTo>
                    <a:pt x="1024" y="182"/>
                  </a:lnTo>
                  <a:lnTo>
                    <a:pt x="1064" y="194"/>
                  </a:lnTo>
                  <a:lnTo>
                    <a:pt x="1098" y="206"/>
                  </a:lnTo>
                  <a:lnTo>
                    <a:pt x="1122" y="218"/>
                  </a:lnTo>
                  <a:lnTo>
                    <a:pt x="1140" y="228"/>
                  </a:lnTo>
                  <a:lnTo>
                    <a:pt x="1144" y="230"/>
                  </a:lnTo>
                  <a:lnTo>
                    <a:pt x="1378" y="1302"/>
                  </a:lnTo>
                  <a:lnTo>
                    <a:pt x="1378" y="13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410" name="Freeform 54">
              <a:extLst>
                <a:ext uri="{FF2B5EF4-FFF2-40B4-BE49-F238E27FC236}">
                  <a16:creationId xmlns:a16="http://schemas.microsoft.com/office/drawing/2014/main" id="{5C0B0D6D-3F1D-4467-BBE7-8A8D1EAA4788}"/>
                </a:ext>
              </a:extLst>
            </p:cNvPr>
            <p:cNvSpPr>
              <a:spLocks noEditPoints="1"/>
            </p:cNvSpPr>
            <p:nvPr/>
          </p:nvSpPr>
          <p:spPr bwMode="auto">
            <a:xfrm>
              <a:off x="7432675" y="698500"/>
              <a:ext cx="1228725" cy="1228725"/>
            </a:xfrm>
            <a:custGeom>
              <a:avLst/>
              <a:gdLst>
                <a:gd name="T0" fmla="*/ 426 w 774"/>
                <a:gd name="T1" fmla="*/ 772 h 774"/>
                <a:gd name="T2" fmla="*/ 536 w 774"/>
                <a:gd name="T3" fmla="*/ 742 h 774"/>
                <a:gd name="T4" fmla="*/ 632 w 774"/>
                <a:gd name="T5" fmla="*/ 686 h 774"/>
                <a:gd name="T6" fmla="*/ 706 w 774"/>
                <a:gd name="T7" fmla="*/ 602 h 774"/>
                <a:gd name="T8" fmla="*/ 756 w 774"/>
                <a:gd name="T9" fmla="*/ 502 h 774"/>
                <a:gd name="T10" fmla="*/ 774 w 774"/>
                <a:gd name="T11" fmla="*/ 386 h 774"/>
                <a:gd name="T12" fmla="*/ 766 w 774"/>
                <a:gd name="T13" fmla="*/ 310 h 774"/>
                <a:gd name="T14" fmla="*/ 726 w 774"/>
                <a:gd name="T15" fmla="*/ 202 h 774"/>
                <a:gd name="T16" fmla="*/ 660 w 774"/>
                <a:gd name="T17" fmla="*/ 114 h 774"/>
                <a:gd name="T18" fmla="*/ 570 w 774"/>
                <a:gd name="T19" fmla="*/ 46 h 774"/>
                <a:gd name="T20" fmla="*/ 464 w 774"/>
                <a:gd name="T21" fmla="*/ 8 h 774"/>
                <a:gd name="T22" fmla="*/ 386 w 774"/>
                <a:gd name="T23" fmla="*/ 0 h 774"/>
                <a:gd name="T24" fmla="*/ 272 w 774"/>
                <a:gd name="T25" fmla="*/ 18 h 774"/>
                <a:gd name="T26" fmla="*/ 170 w 774"/>
                <a:gd name="T27" fmla="*/ 66 h 774"/>
                <a:gd name="T28" fmla="*/ 88 w 774"/>
                <a:gd name="T29" fmla="*/ 142 h 774"/>
                <a:gd name="T30" fmla="*/ 30 w 774"/>
                <a:gd name="T31" fmla="*/ 236 h 774"/>
                <a:gd name="T32" fmla="*/ 2 w 774"/>
                <a:gd name="T33" fmla="*/ 348 h 774"/>
                <a:gd name="T34" fmla="*/ 2 w 774"/>
                <a:gd name="T35" fmla="*/ 426 h 774"/>
                <a:gd name="T36" fmla="*/ 30 w 774"/>
                <a:gd name="T37" fmla="*/ 538 h 774"/>
                <a:gd name="T38" fmla="*/ 88 w 774"/>
                <a:gd name="T39" fmla="*/ 632 h 774"/>
                <a:gd name="T40" fmla="*/ 170 w 774"/>
                <a:gd name="T41" fmla="*/ 708 h 774"/>
                <a:gd name="T42" fmla="*/ 272 w 774"/>
                <a:gd name="T43" fmla="*/ 756 h 774"/>
                <a:gd name="T44" fmla="*/ 386 w 774"/>
                <a:gd name="T45" fmla="*/ 774 h 774"/>
                <a:gd name="T46" fmla="*/ 386 w 774"/>
                <a:gd name="T47" fmla="*/ 204 h 774"/>
                <a:gd name="T48" fmla="*/ 440 w 774"/>
                <a:gd name="T49" fmla="*/ 212 h 774"/>
                <a:gd name="T50" fmla="*/ 488 w 774"/>
                <a:gd name="T51" fmla="*/ 236 h 774"/>
                <a:gd name="T52" fmla="*/ 528 w 774"/>
                <a:gd name="T53" fmla="*/ 270 h 774"/>
                <a:gd name="T54" fmla="*/ 554 w 774"/>
                <a:gd name="T55" fmla="*/ 316 h 774"/>
                <a:gd name="T56" fmla="*/ 568 w 774"/>
                <a:gd name="T57" fmla="*/ 368 h 774"/>
                <a:gd name="T58" fmla="*/ 568 w 774"/>
                <a:gd name="T59" fmla="*/ 406 h 774"/>
                <a:gd name="T60" fmla="*/ 554 w 774"/>
                <a:gd name="T61" fmla="*/ 458 h 774"/>
                <a:gd name="T62" fmla="*/ 528 w 774"/>
                <a:gd name="T63" fmla="*/ 502 h 774"/>
                <a:gd name="T64" fmla="*/ 488 w 774"/>
                <a:gd name="T65" fmla="*/ 538 h 774"/>
                <a:gd name="T66" fmla="*/ 440 w 774"/>
                <a:gd name="T67" fmla="*/ 560 h 774"/>
                <a:gd name="T68" fmla="*/ 386 w 774"/>
                <a:gd name="T69" fmla="*/ 570 h 774"/>
                <a:gd name="T70" fmla="*/ 350 w 774"/>
                <a:gd name="T71" fmla="*/ 566 h 774"/>
                <a:gd name="T72" fmla="*/ 300 w 774"/>
                <a:gd name="T73" fmla="*/ 546 h 774"/>
                <a:gd name="T74" fmla="*/ 258 w 774"/>
                <a:gd name="T75" fmla="*/ 516 h 774"/>
                <a:gd name="T76" fmla="*/ 226 w 774"/>
                <a:gd name="T77" fmla="*/ 474 h 774"/>
                <a:gd name="T78" fmla="*/ 208 w 774"/>
                <a:gd name="T79" fmla="*/ 424 h 774"/>
                <a:gd name="T80" fmla="*/ 204 w 774"/>
                <a:gd name="T81" fmla="*/ 386 h 774"/>
                <a:gd name="T82" fmla="*/ 212 w 774"/>
                <a:gd name="T83" fmla="*/ 332 h 774"/>
                <a:gd name="T84" fmla="*/ 236 w 774"/>
                <a:gd name="T85" fmla="*/ 284 h 774"/>
                <a:gd name="T86" fmla="*/ 270 w 774"/>
                <a:gd name="T87" fmla="*/ 246 h 774"/>
                <a:gd name="T88" fmla="*/ 316 w 774"/>
                <a:gd name="T89" fmla="*/ 218 h 774"/>
                <a:gd name="T90" fmla="*/ 368 w 774"/>
                <a:gd name="T91" fmla="*/ 206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74" h="774">
                  <a:moveTo>
                    <a:pt x="386" y="774"/>
                  </a:moveTo>
                  <a:lnTo>
                    <a:pt x="386" y="774"/>
                  </a:lnTo>
                  <a:lnTo>
                    <a:pt x="426" y="772"/>
                  </a:lnTo>
                  <a:lnTo>
                    <a:pt x="464" y="766"/>
                  </a:lnTo>
                  <a:lnTo>
                    <a:pt x="502" y="756"/>
                  </a:lnTo>
                  <a:lnTo>
                    <a:pt x="536" y="742"/>
                  </a:lnTo>
                  <a:lnTo>
                    <a:pt x="570" y="726"/>
                  </a:lnTo>
                  <a:lnTo>
                    <a:pt x="602" y="708"/>
                  </a:lnTo>
                  <a:lnTo>
                    <a:pt x="632" y="686"/>
                  </a:lnTo>
                  <a:lnTo>
                    <a:pt x="660" y="660"/>
                  </a:lnTo>
                  <a:lnTo>
                    <a:pt x="684" y="632"/>
                  </a:lnTo>
                  <a:lnTo>
                    <a:pt x="706" y="602"/>
                  </a:lnTo>
                  <a:lnTo>
                    <a:pt x="726" y="570"/>
                  </a:lnTo>
                  <a:lnTo>
                    <a:pt x="742" y="538"/>
                  </a:lnTo>
                  <a:lnTo>
                    <a:pt x="756" y="502"/>
                  </a:lnTo>
                  <a:lnTo>
                    <a:pt x="766" y="464"/>
                  </a:lnTo>
                  <a:lnTo>
                    <a:pt x="772" y="426"/>
                  </a:lnTo>
                  <a:lnTo>
                    <a:pt x="774" y="386"/>
                  </a:lnTo>
                  <a:lnTo>
                    <a:pt x="774" y="386"/>
                  </a:lnTo>
                  <a:lnTo>
                    <a:pt x="772" y="348"/>
                  </a:lnTo>
                  <a:lnTo>
                    <a:pt x="766" y="310"/>
                  </a:lnTo>
                  <a:lnTo>
                    <a:pt x="756" y="272"/>
                  </a:lnTo>
                  <a:lnTo>
                    <a:pt x="742" y="236"/>
                  </a:lnTo>
                  <a:lnTo>
                    <a:pt x="726" y="202"/>
                  </a:lnTo>
                  <a:lnTo>
                    <a:pt x="706" y="170"/>
                  </a:lnTo>
                  <a:lnTo>
                    <a:pt x="684" y="142"/>
                  </a:lnTo>
                  <a:lnTo>
                    <a:pt x="660" y="114"/>
                  </a:lnTo>
                  <a:lnTo>
                    <a:pt x="632" y="88"/>
                  </a:lnTo>
                  <a:lnTo>
                    <a:pt x="602" y="66"/>
                  </a:lnTo>
                  <a:lnTo>
                    <a:pt x="570" y="46"/>
                  </a:lnTo>
                  <a:lnTo>
                    <a:pt x="536" y="30"/>
                  </a:lnTo>
                  <a:lnTo>
                    <a:pt x="502" y="18"/>
                  </a:lnTo>
                  <a:lnTo>
                    <a:pt x="464" y="8"/>
                  </a:lnTo>
                  <a:lnTo>
                    <a:pt x="426" y="2"/>
                  </a:lnTo>
                  <a:lnTo>
                    <a:pt x="386" y="0"/>
                  </a:lnTo>
                  <a:lnTo>
                    <a:pt x="386" y="0"/>
                  </a:lnTo>
                  <a:lnTo>
                    <a:pt x="346" y="2"/>
                  </a:lnTo>
                  <a:lnTo>
                    <a:pt x="308" y="8"/>
                  </a:lnTo>
                  <a:lnTo>
                    <a:pt x="272" y="18"/>
                  </a:lnTo>
                  <a:lnTo>
                    <a:pt x="236" y="30"/>
                  </a:lnTo>
                  <a:lnTo>
                    <a:pt x="202" y="46"/>
                  </a:lnTo>
                  <a:lnTo>
                    <a:pt x="170" y="66"/>
                  </a:lnTo>
                  <a:lnTo>
                    <a:pt x="140" y="88"/>
                  </a:lnTo>
                  <a:lnTo>
                    <a:pt x="114" y="114"/>
                  </a:lnTo>
                  <a:lnTo>
                    <a:pt x="88" y="142"/>
                  </a:lnTo>
                  <a:lnTo>
                    <a:pt x="66" y="170"/>
                  </a:lnTo>
                  <a:lnTo>
                    <a:pt x="46" y="202"/>
                  </a:lnTo>
                  <a:lnTo>
                    <a:pt x="30" y="236"/>
                  </a:lnTo>
                  <a:lnTo>
                    <a:pt x="18" y="272"/>
                  </a:lnTo>
                  <a:lnTo>
                    <a:pt x="8" y="310"/>
                  </a:lnTo>
                  <a:lnTo>
                    <a:pt x="2" y="348"/>
                  </a:lnTo>
                  <a:lnTo>
                    <a:pt x="0" y="386"/>
                  </a:lnTo>
                  <a:lnTo>
                    <a:pt x="0" y="386"/>
                  </a:lnTo>
                  <a:lnTo>
                    <a:pt x="2" y="426"/>
                  </a:lnTo>
                  <a:lnTo>
                    <a:pt x="8" y="464"/>
                  </a:lnTo>
                  <a:lnTo>
                    <a:pt x="18" y="502"/>
                  </a:lnTo>
                  <a:lnTo>
                    <a:pt x="30" y="538"/>
                  </a:lnTo>
                  <a:lnTo>
                    <a:pt x="46" y="570"/>
                  </a:lnTo>
                  <a:lnTo>
                    <a:pt x="66" y="602"/>
                  </a:lnTo>
                  <a:lnTo>
                    <a:pt x="88" y="632"/>
                  </a:lnTo>
                  <a:lnTo>
                    <a:pt x="114" y="660"/>
                  </a:lnTo>
                  <a:lnTo>
                    <a:pt x="140" y="686"/>
                  </a:lnTo>
                  <a:lnTo>
                    <a:pt x="170" y="708"/>
                  </a:lnTo>
                  <a:lnTo>
                    <a:pt x="202" y="726"/>
                  </a:lnTo>
                  <a:lnTo>
                    <a:pt x="236" y="742"/>
                  </a:lnTo>
                  <a:lnTo>
                    <a:pt x="272" y="756"/>
                  </a:lnTo>
                  <a:lnTo>
                    <a:pt x="308" y="766"/>
                  </a:lnTo>
                  <a:lnTo>
                    <a:pt x="346" y="772"/>
                  </a:lnTo>
                  <a:lnTo>
                    <a:pt x="386" y="774"/>
                  </a:lnTo>
                  <a:lnTo>
                    <a:pt x="386" y="774"/>
                  </a:lnTo>
                  <a:close/>
                  <a:moveTo>
                    <a:pt x="386" y="204"/>
                  </a:moveTo>
                  <a:lnTo>
                    <a:pt x="386" y="204"/>
                  </a:lnTo>
                  <a:lnTo>
                    <a:pt x="404" y="206"/>
                  </a:lnTo>
                  <a:lnTo>
                    <a:pt x="424" y="208"/>
                  </a:lnTo>
                  <a:lnTo>
                    <a:pt x="440" y="212"/>
                  </a:lnTo>
                  <a:lnTo>
                    <a:pt x="458" y="218"/>
                  </a:lnTo>
                  <a:lnTo>
                    <a:pt x="474" y="226"/>
                  </a:lnTo>
                  <a:lnTo>
                    <a:pt x="488" y="236"/>
                  </a:lnTo>
                  <a:lnTo>
                    <a:pt x="502" y="246"/>
                  </a:lnTo>
                  <a:lnTo>
                    <a:pt x="516" y="258"/>
                  </a:lnTo>
                  <a:lnTo>
                    <a:pt x="528" y="270"/>
                  </a:lnTo>
                  <a:lnTo>
                    <a:pt x="538" y="284"/>
                  </a:lnTo>
                  <a:lnTo>
                    <a:pt x="546" y="300"/>
                  </a:lnTo>
                  <a:lnTo>
                    <a:pt x="554" y="316"/>
                  </a:lnTo>
                  <a:lnTo>
                    <a:pt x="560" y="332"/>
                  </a:lnTo>
                  <a:lnTo>
                    <a:pt x="564" y="350"/>
                  </a:lnTo>
                  <a:lnTo>
                    <a:pt x="568" y="368"/>
                  </a:lnTo>
                  <a:lnTo>
                    <a:pt x="568" y="386"/>
                  </a:lnTo>
                  <a:lnTo>
                    <a:pt x="568" y="386"/>
                  </a:lnTo>
                  <a:lnTo>
                    <a:pt x="568" y="406"/>
                  </a:lnTo>
                  <a:lnTo>
                    <a:pt x="564" y="424"/>
                  </a:lnTo>
                  <a:lnTo>
                    <a:pt x="560" y="440"/>
                  </a:lnTo>
                  <a:lnTo>
                    <a:pt x="554" y="458"/>
                  </a:lnTo>
                  <a:lnTo>
                    <a:pt x="546" y="474"/>
                  </a:lnTo>
                  <a:lnTo>
                    <a:pt x="538" y="488"/>
                  </a:lnTo>
                  <a:lnTo>
                    <a:pt x="528" y="502"/>
                  </a:lnTo>
                  <a:lnTo>
                    <a:pt x="516" y="516"/>
                  </a:lnTo>
                  <a:lnTo>
                    <a:pt x="502" y="528"/>
                  </a:lnTo>
                  <a:lnTo>
                    <a:pt x="488" y="538"/>
                  </a:lnTo>
                  <a:lnTo>
                    <a:pt x="474" y="546"/>
                  </a:lnTo>
                  <a:lnTo>
                    <a:pt x="458" y="554"/>
                  </a:lnTo>
                  <a:lnTo>
                    <a:pt x="440" y="560"/>
                  </a:lnTo>
                  <a:lnTo>
                    <a:pt x="424" y="566"/>
                  </a:lnTo>
                  <a:lnTo>
                    <a:pt x="404" y="568"/>
                  </a:lnTo>
                  <a:lnTo>
                    <a:pt x="386" y="570"/>
                  </a:lnTo>
                  <a:lnTo>
                    <a:pt x="386" y="570"/>
                  </a:lnTo>
                  <a:lnTo>
                    <a:pt x="368" y="568"/>
                  </a:lnTo>
                  <a:lnTo>
                    <a:pt x="350" y="566"/>
                  </a:lnTo>
                  <a:lnTo>
                    <a:pt x="332" y="560"/>
                  </a:lnTo>
                  <a:lnTo>
                    <a:pt x="316" y="554"/>
                  </a:lnTo>
                  <a:lnTo>
                    <a:pt x="300" y="546"/>
                  </a:lnTo>
                  <a:lnTo>
                    <a:pt x="284" y="538"/>
                  </a:lnTo>
                  <a:lnTo>
                    <a:pt x="270" y="528"/>
                  </a:lnTo>
                  <a:lnTo>
                    <a:pt x="258" y="516"/>
                  </a:lnTo>
                  <a:lnTo>
                    <a:pt x="246" y="502"/>
                  </a:lnTo>
                  <a:lnTo>
                    <a:pt x="236" y="488"/>
                  </a:lnTo>
                  <a:lnTo>
                    <a:pt x="226" y="474"/>
                  </a:lnTo>
                  <a:lnTo>
                    <a:pt x="218" y="458"/>
                  </a:lnTo>
                  <a:lnTo>
                    <a:pt x="212" y="440"/>
                  </a:lnTo>
                  <a:lnTo>
                    <a:pt x="208" y="424"/>
                  </a:lnTo>
                  <a:lnTo>
                    <a:pt x="206" y="406"/>
                  </a:lnTo>
                  <a:lnTo>
                    <a:pt x="204" y="386"/>
                  </a:lnTo>
                  <a:lnTo>
                    <a:pt x="204" y="386"/>
                  </a:lnTo>
                  <a:lnTo>
                    <a:pt x="206" y="368"/>
                  </a:lnTo>
                  <a:lnTo>
                    <a:pt x="208" y="350"/>
                  </a:lnTo>
                  <a:lnTo>
                    <a:pt x="212" y="332"/>
                  </a:lnTo>
                  <a:lnTo>
                    <a:pt x="218" y="316"/>
                  </a:lnTo>
                  <a:lnTo>
                    <a:pt x="226" y="300"/>
                  </a:lnTo>
                  <a:lnTo>
                    <a:pt x="236" y="284"/>
                  </a:lnTo>
                  <a:lnTo>
                    <a:pt x="246" y="270"/>
                  </a:lnTo>
                  <a:lnTo>
                    <a:pt x="258" y="258"/>
                  </a:lnTo>
                  <a:lnTo>
                    <a:pt x="270" y="246"/>
                  </a:lnTo>
                  <a:lnTo>
                    <a:pt x="284" y="236"/>
                  </a:lnTo>
                  <a:lnTo>
                    <a:pt x="300" y="226"/>
                  </a:lnTo>
                  <a:lnTo>
                    <a:pt x="316" y="218"/>
                  </a:lnTo>
                  <a:lnTo>
                    <a:pt x="332" y="212"/>
                  </a:lnTo>
                  <a:lnTo>
                    <a:pt x="350" y="208"/>
                  </a:lnTo>
                  <a:lnTo>
                    <a:pt x="368" y="206"/>
                  </a:lnTo>
                  <a:lnTo>
                    <a:pt x="386" y="204"/>
                  </a:lnTo>
                  <a:lnTo>
                    <a:pt x="386" y="2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grpSp>
      <p:sp>
        <p:nvSpPr>
          <p:cNvPr id="411" name="Freeform 48">
            <a:extLst>
              <a:ext uri="{FF2B5EF4-FFF2-40B4-BE49-F238E27FC236}">
                <a16:creationId xmlns:a16="http://schemas.microsoft.com/office/drawing/2014/main" id="{75C99DF0-B5F7-4CEE-A84E-F6BA6F1CF0FE}"/>
              </a:ext>
            </a:extLst>
          </p:cNvPr>
          <p:cNvSpPr>
            <a:spLocks noChangeAspect="1" noEditPoints="1"/>
          </p:cNvSpPr>
          <p:nvPr/>
        </p:nvSpPr>
        <p:spPr bwMode="auto">
          <a:xfrm>
            <a:off x="7405456" y="5081177"/>
            <a:ext cx="309184" cy="432000"/>
          </a:xfrm>
          <a:custGeom>
            <a:avLst/>
            <a:gdLst>
              <a:gd name="T0" fmla="*/ 2840 w 2880"/>
              <a:gd name="T1" fmla="*/ 1458 h 4024"/>
              <a:gd name="T2" fmla="*/ 2586 w 2880"/>
              <a:gd name="T3" fmla="*/ 921 h 4024"/>
              <a:gd name="T4" fmla="*/ 2143 w 2880"/>
              <a:gd name="T5" fmla="*/ 537 h 4024"/>
              <a:gd name="T6" fmla="*/ 1795 w 2880"/>
              <a:gd name="T7" fmla="*/ 108 h 4024"/>
              <a:gd name="T8" fmla="*/ 1385 w 2880"/>
              <a:gd name="T9" fmla="*/ 2 h 4024"/>
              <a:gd name="T10" fmla="*/ 907 w 2880"/>
              <a:gd name="T11" fmla="*/ 296 h 4024"/>
              <a:gd name="T12" fmla="*/ 534 w 2880"/>
              <a:gd name="T13" fmla="*/ 675 h 4024"/>
              <a:gd name="T14" fmla="*/ 164 w 2880"/>
              <a:gd name="T15" fmla="*/ 1130 h 4024"/>
              <a:gd name="T16" fmla="*/ 4 w 2880"/>
              <a:gd name="T17" fmla="*/ 1713 h 4024"/>
              <a:gd name="T18" fmla="*/ 18 w 2880"/>
              <a:gd name="T19" fmla="*/ 2802 h 4024"/>
              <a:gd name="T20" fmla="*/ 376 w 2880"/>
              <a:gd name="T21" fmla="*/ 3551 h 4024"/>
              <a:gd name="T22" fmla="*/ 1081 w 2880"/>
              <a:gd name="T23" fmla="*/ 3980 h 4024"/>
              <a:gd name="T24" fmla="*/ 1869 w 2880"/>
              <a:gd name="T25" fmla="*/ 3960 h 4024"/>
              <a:gd name="T26" fmla="*/ 2552 w 2880"/>
              <a:gd name="T27" fmla="*/ 3499 h 4024"/>
              <a:gd name="T28" fmla="*/ 2874 w 2880"/>
              <a:gd name="T29" fmla="*/ 2730 h 4024"/>
              <a:gd name="T30" fmla="*/ 2454 w 2880"/>
              <a:gd name="T31" fmla="*/ 1644 h 4024"/>
              <a:gd name="T32" fmla="*/ 1883 w 2880"/>
              <a:gd name="T33" fmla="*/ 1376 h 4024"/>
              <a:gd name="T34" fmla="*/ 1585 w 2880"/>
              <a:gd name="T35" fmla="*/ 819 h 4024"/>
              <a:gd name="T36" fmla="*/ 1915 w 2880"/>
              <a:gd name="T37" fmla="*/ 665 h 4024"/>
              <a:gd name="T38" fmla="*/ 2404 w 2880"/>
              <a:gd name="T39" fmla="*/ 1040 h 4024"/>
              <a:gd name="T40" fmla="*/ 2650 w 2880"/>
              <a:gd name="T41" fmla="*/ 1614 h 4024"/>
              <a:gd name="T42" fmla="*/ 1605 w 2880"/>
              <a:gd name="T43" fmla="*/ 1959 h 4024"/>
              <a:gd name="T44" fmla="*/ 1265 w 2880"/>
              <a:gd name="T45" fmla="*/ 1933 h 4024"/>
              <a:gd name="T46" fmla="*/ 781 w 2880"/>
              <a:gd name="T47" fmla="*/ 1767 h 4024"/>
              <a:gd name="T48" fmla="*/ 1193 w 2880"/>
              <a:gd name="T49" fmla="*/ 1490 h 4024"/>
              <a:gd name="T50" fmla="*/ 1565 w 2880"/>
              <a:gd name="T51" fmla="*/ 1336 h 4024"/>
              <a:gd name="T52" fmla="*/ 1989 w 2880"/>
              <a:gd name="T53" fmla="*/ 1715 h 4024"/>
              <a:gd name="T54" fmla="*/ 2310 w 2880"/>
              <a:gd name="T55" fmla="*/ 2241 h 4024"/>
              <a:gd name="T56" fmla="*/ 2113 w 2880"/>
              <a:gd name="T57" fmla="*/ 2364 h 4024"/>
              <a:gd name="T58" fmla="*/ 1859 w 2880"/>
              <a:gd name="T59" fmla="*/ 2305 h 4024"/>
              <a:gd name="T60" fmla="*/ 1077 w 2880"/>
              <a:gd name="T61" fmla="*/ 2227 h 4024"/>
              <a:gd name="T62" fmla="*/ 903 w 2880"/>
              <a:gd name="T63" fmla="*/ 2358 h 4024"/>
              <a:gd name="T64" fmla="*/ 638 w 2880"/>
              <a:gd name="T65" fmla="*/ 2317 h 4024"/>
              <a:gd name="T66" fmla="*/ 1441 w 2880"/>
              <a:gd name="T67" fmla="*/ 216 h 4024"/>
              <a:gd name="T68" fmla="*/ 1695 w 2880"/>
              <a:gd name="T69" fmla="*/ 304 h 4024"/>
              <a:gd name="T70" fmla="*/ 1485 w 2880"/>
              <a:gd name="T71" fmla="*/ 353 h 4024"/>
              <a:gd name="T72" fmla="*/ 1135 w 2880"/>
              <a:gd name="T73" fmla="*/ 355 h 4024"/>
              <a:gd name="T74" fmla="*/ 1389 w 2880"/>
              <a:gd name="T75" fmla="*/ 220 h 4024"/>
              <a:gd name="T76" fmla="*/ 1251 w 2880"/>
              <a:gd name="T77" fmla="*/ 983 h 4024"/>
              <a:gd name="T78" fmla="*/ 899 w 2880"/>
              <a:gd name="T79" fmla="*/ 1456 h 4024"/>
              <a:gd name="T80" fmla="*/ 296 w 2880"/>
              <a:gd name="T81" fmla="*/ 1662 h 4024"/>
              <a:gd name="T82" fmla="*/ 390 w 2880"/>
              <a:gd name="T83" fmla="*/ 1168 h 4024"/>
              <a:gd name="T84" fmla="*/ 827 w 2880"/>
              <a:gd name="T85" fmla="*/ 735 h 4024"/>
              <a:gd name="T86" fmla="*/ 2664 w 2880"/>
              <a:gd name="T87" fmla="*/ 2584 h 4024"/>
              <a:gd name="T88" fmla="*/ 2486 w 2880"/>
              <a:gd name="T89" fmla="*/ 3217 h 4024"/>
              <a:gd name="T90" fmla="*/ 1971 w 2880"/>
              <a:gd name="T91" fmla="*/ 3685 h 4024"/>
              <a:gd name="T92" fmla="*/ 1317 w 2880"/>
              <a:gd name="T93" fmla="*/ 3800 h 4024"/>
              <a:gd name="T94" fmla="*/ 664 w 2880"/>
              <a:gd name="T95" fmla="*/ 3527 h 4024"/>
              <a:gd name="T96" fmla="*/ 274 w 2880"/>
              <a:gd name="T97" fmla="*/ 2946 h 4024"/>
              <a:gd name="T98" fmla="*/ 462 w 2880"/>
              <a:gd name="T99" fmla="*/ 1861 h 4024"/>
              <a:gd name="T100" fmla="*/ 350 w 2880"/>
              <a:gd name="T101" fmla="*/ 2233 h 4024"/>
              <a:gd name="T102" fmla="*/ 636 w 2880"/>
              <a:gd name="T103" fmla="*/ 2556 h 4024"/>
              <a:gd name="T104" fmla="*/ 1125 w 2880"/>
              <a:gd name="T105" fmla="*/ 2500 h 4024"/>
              <a:gd name="T106" fmla="*/ 1295 w 2880"/>
              <a:gd name="T107" fmla="*/ 2189 h 4024"/>
              <a:gd name="T108" fmla="*/ 1519 w 2880"/>
              <a:gd name="T109" fmla="*/ 2159 h 4024"/>
              <a:gd name="T110" fmla="*/ 1623 w 2880"/>
              <a:gd name="T111" fmla="*/ 2360 h 4024"/>
              <a:gd name="T112" fmla="*/ 2059 w 2880"/>
              <a:gd name="T113" fmla="*/ 2584 h 4024"/>
              <a:gd name="T114" fmla="*/ 2476 w 2880"/>
              <a:gd name="T115" fmla="*/ 2392 h 4024"/>
              <a:gd name="T116" fmla="*/ 2502 w 2880"/>
              <a:gd name="T117" fmla="*/ 1933 h 4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80" h="4024">
                <a:moveTo>
                  <a:pt x="2880" y="1773"/>
                </a:moveTo>
                <a:lnTo>
                  <a:pt x="2880" y="1773"/>
                </a:lnTo>
                <a:lnTo>
                  <a:pt x="2880" y="1769"/>
                </a:lnTo>
                <a:lnTo>
                  <a:pt x="2880" y="1769"/>
                </a:lnTo>
                <a:lnTo>
                  <a:pt x="2880" y="1765"/>
                </a:lnTo>
                <a:lnTo>
                  <a:pt x="2880" y="1765"/>
                </a:lnTo>
                <a:lnTo>
                  <a:pt x="2878" y="1713"/>
                </a:lnTo>
                <a:lnTo>
                  <a:pt x="2874" y="1660"/>
                </a:lnTo>
                <a:lnTo>
                  <a:pt x="2868" y="1608"/>
                </a:lnTo>
                <a:lnTo>
                  <a:pt x="2860" y="1558"/>
                </a:lnTo>
                <a:lnTo>
                  <a:pt x="2852" y="1508"/>
                </a:lnTo>
                <a:lnTo>
                  <a:pt x="2840" y="1458"/>
                </a:lnTo>
                <a:lnTo>
                  <a:pt x="2828" y="1408"/>
                </a:lnTo>
                <a:lnTo>
                  <a:pt x="2814" y="1360"/>
                </a:lnTo>
                <a:lnTo>
                  <a:pt x="2798" y="1312"/>
                </a:lnTo>
                <a:lnTo>
                  <a:pt x="2780" y="1266"/>
                </a:lnTo>
                <a:lnTo>
                  <a:pt x="2762" y="1220"/>
                </a:lnTo>
                <a:lnTo>
                  <a:pt x="2740" y="1174"/>
                </a:lnTo>
                <a:lnTo>
                  <a:pt x="2718" y="1130"/>
                </a:lnTo>
                <a:lnTo>
                  <a:pt x="2694" y="1086"/>
                </a:lnTo>
                <a:lnTo>
                  <a:pt x="2670" y="1044"/>
                </a:lnTo>
                <a:lnTo>
                  <a:pt x="2644" y="1001"/>
                </a:lnTo>
                <a:lnTo>
                  <a:pt x="2616" y="961"/>
                </a:lnTo>
                <a:lnTo>
                  <a:pt x="2586" y="921"/>
                </a:lnTo>
                <a:lnTo>
                  <a:pt x="2556" y="883"/>
                </a:lnTo>
                <a:lnTo>
                  <a:pt x="2524" y="845"/>
                </a:lnTo>
                <a:lnTo>
                  <a:pt x="2492" y="809"/>
                </a:lnTo>
                <a:lnTo>
                  <a:pt x="2458" y="773"/>
                </a:lnTo>
                <a:lnTo>
                  <a:pt x="2422" y="739"/>
                </a:lnTo>
                <a:lnTo>
                  <a:pt x="2386" y="707"/>
                </a:lnTo>
                <a:lnTo>
                  <a:pt x="2348" y="675"/>
                </a:lnTo>
                <a:lnTo>
                  <a:pt x="2310" y="645"/>
                </a:lnTo>
                <a:lnTo>
                  <a:pt x="2270" y="615"/>
                </a:lnTo>
                <a:lnTo>
                  <a:pt x="2228" y="589"/>
                </a:lnTo>
                <a:lnTo>
                  <a:pt x="2188" y="561"/>
                </a:lnTo>
                <a:lnTo>
                  <a:pt x="2143" y="537"/>
                </a:lnTo>
                <a:lnTo>
                  <a:pt x="2101" y="513"/>
                </a:lnTo>
                <a:lnTo>
                  <a:pt x="2055" y="491"/>
                </a:lnTo>
                <a:lnTo>
                  <a:pt x="2055" y="491"/>
                </a:lnTo>
                <a:lnTo>
                  <a:pt x="2041" y="439"/>
                </a:lnTo>
                <a:lnTo>
                  <a:pt x="2023" y="389"/>
                </a:lnTo>
                <a:lnTo>
                  <a:pt x="2001" y="341"/>
                </a:lnTo>
                <a:lnTo>
                  <a:pt x="1975" y="296"/>
                </a:lnTo>
                <a:lnTo>
                  <a:pt x="1945" y="252"/>
                </a:lnTo>
                <a:lnTo>
                  <a:pt x="1913" y="212"/>
                </a:lnTo>
                <a:lnTo>
                  <a:pt x="1875" y="174"/>
                </a:lnTo>
                <a:lnTo>
                  <a:pt x="1837" y="140"/>
                </a:lnTo>
                <a:lnTo>
                  <a:pt x="1795" y="108"/>
                </a:lnTo>
                <a:lnTo>
                  <a:pt x="1751" y="80"/>
                </a:lnTo>
                <a:lnTo>
                  <a:pt x="1703" y="56"/>
                </a:lnTo>
                <a:lnTo>
                  <a:pt x="1655" y="36"/>
                </a:lnTo>
                <a:lnTo>
                  <a:pt x="1603" y="20"/>
                </a:lnTo>
                <a:lnTo>
                  <a:pt x="1551" y="8"/>
                </a:lnTo>
                <a:lnTo>
                  <a:pt x="1523" y="4"/>
                </a:lnTo>
                <a:lnTo>
                  <a:pt x="1497" y="2"/>
                </a:lnTo>
                <a:lnTo>
                  <a:pt x="1469" y="0"/>
                </a:lnTo>
                <a:lnTo>
                  <a:pt x="1441" y="0"/>
                </a:lnTo>
                <a:lnTo>
                  <a:pt x="1441" y="0"/>
                </a:lnTo>
                <a:lnTo>
                  <a:pt x="1413" y="0"/>
                </a:lnTo>
                <a:lnTo>
                  <a:pt x="1385" y="2"/>
                </a:lnTo>
                <a:lnTo>
                  <a:pt x="1357" y="4"/>
                </a:lnTo>
                <a:lnTo>
                  <a:pt x="1331" y="8"/>
                </a:lnTo>
                <a:lnTo>
                  <a:pt x="1279" y="20"/>
                </a:lnTo>
                <a:lnTo>
                  <a:pt x="1227" y="36"/>
                </a:lnTo>
                <a:lnTo>
                  <a:pt x="1179" y="56"/>
                </a:lnTo>
                <a:lnTo>
                  <a:pt x="1131" y="80"/>
                </a:lnTo>
                <a:lnTo>
                  <a:pt x="1087" y="108"/>
                </a:lnTo>
                <a:lnTo>
                  <a:pt x="1045" y="140"/>
                </a:lnTo>
                <a:lnTo>
                  <a:pt x="1005" y="174"/>
                </a:lnTo>
                <a:lnTo>
                  <a:pt x="969" y="212"/>
                </a:lnTo>
                <a:lnTo>
                  <a:pt x="937" y="252"/>
                </a:lnTo>
                <a:lnTo>
                  <a:pt x="907" y="296"/>
                </a:lnTo>
                <a:lnTo>
                  <a:pt x="881" y="341"/>
                </a:lnTo>
                <a:lnTo>
                  <a:pt x="859" y="389"/>
                </a:lnTo>
                <a:lnTo>
                  <a:pt x="839" y="439"/>
                </a:lnTo>
                <a:lnTo>
                  <a:pt x="825" y="491"/>
                </a:lnTo>
                <a:lnTo>
                  <a:pt x="825" y="491"/>
                </a:lnTo>
                <a:lnTo>
                  <a:pt x="781" y="513"/>
                </a:lnTo>
                <a:lnTo>
                  <a:pt x="737" y="537"/>
                </a:lnTo>
                <a:lnTo>
                  <a:pt x="694" y="561"/>
                </a:lnTo>
                <a:lnTo>
                  <a:pt x="652" y="589"/>
                </a:lnTo>
                <a:lnTo>
                  <a:pt x="612" y="617"/>
                </a:lnTo>
                <a:lnTo>
                  <a:pt x="572" y="645"/>
                </a:lnTo>
                <a:lnTo>
                  <a:pt x="534" y="675"/>
                </a:lnTo>
                <a:lnTo>
                  <a:pt x="496" y="707"/>
                </a:lnTo>
                <a:lnTo>
                  <a:pt x="460" y="739"/>
                </a:lnTo>
                <a:lnTo>
                  <a:pt x="424" y="773"/>
                </a:lnTo>
                <a:lnTo>
                  <a:pt x="390" y="809"/>
                </a:lnTo>
                <a:lnTo>
                  <a:pt x="358" y="845"/>
                </a:lnTo>
                <a:lnTo>
                  <a:pt x="326" y="883"/>
                </a:lnTo>
                <a:lnTo>
                  <a:pt x="296" y="921"/>
                </a:lnTo>
                <a:lnTo>
                  <a:pt x="266" y="961"/>
                </a:lnTo>
                <a:lnTo>
                  <a:pt x="238" y="1001"/>
                </a:lnTo>
                <a:lnTo>
                  <a:pt x="212" y="1044"/>
                </a:lnTo>
                <a:lnTo>
                  <a:pt x="186" y="1088"/>
                </a:lnTo>
                <a:lnTo>
                  <a:pt x="164" y="1130"/>
                </a:lnTo>
                <a:lnTo>
                  <a:pt x="142" y="1174"/>
                </a:lnTo>
                <a:lnTo>
                  <a:pt x="120" y="1220"/>
                </a:lnTo>
                <a:lnTo>
                  <a:pt x="102" y="1266"/>
                </a:lnTo>
                <a:lnTo>
                  <a:pt x="84" y="1312"/>
                </a:lnTo>
                <a:lnTo>
                  <a:pt x="68" y="1360"/>
                </a:lnTo>
                <a:lnTo>
                  <a:pt x="54" y="1408"/>
                </a:lnTo>
                <a:lnTo>
                  <a:pt x="42" y="1458"/>
                </a:lnTo>
                <a:lnTo>
                  <a:pt x="30" y="1508"/>
                </a:lnTo>
                <a:lnTo>
                  <a:pt x="22" y="1558"/>
                </a:lnTo>
                <a:lnTo>
                  <a:pt x="14" y="1608"/>
                </a:lnTo>
                <a:lnTo>
                  <a:pt x="8" y="1660"/>
                </a:lnTo>
                <a:lnTo>
                  <a:pt x="4" y="1713"/>
                </a:lnTo>
                <a:lnTo>
                  <a:pt x="2" y="1765"/>
                </a:lnTo>
                <a:lnTo>
                  <a:pt x="2" y="1765"/>
                </a:lnTo>
                <a:lnTo>
                  <a:pt x="2" y="1769"/>
                </a:lnTo>
                <a:lnTo>
                  <a:pt x="2" y="1769"/>
                </a:lnTo>
                <a:lnTo>
                  <a:pt x="2" y="1773"/>
                </a:lnTo>
                <a:lnTo>
                  <a:pt x="2" y="1773"/>
                </a:lnTo>
                <a:lnTo>
                  <a:pt x="0" y="1793"/>
                </a:lnTo>
                <a:lnTo>
                  <a:pt x="0" y="2584"/>
                </a:lnTo>
                <a:lnTo>
                  <a:pt x="0" y="2584"/>
                </a:lnTo>
                <a:lnTo>
                  <a:pt x="2" y="2658"/>
                </a:lnTo>
                <a:lnTo>
                  <a:pt x="8" y="2730"/>
                </a:lnTo>
                <a:lnTo>
                  <a:pt x="18" y="2802"/>
                </a:lnTo>
                <a:lnTo>
                  <a:pt x="30" y="2874"/>
                </a:lnTo>
                <a:lnTo>
                  <a:pt x="46" y="2942"/>
                </a:lnTo>
                <a:lnTo>
                  <a:pt x="66" y="3010"/>
                </a:lnTo>
                <a:lnTo>
                  <a:pt x="88" y="3079"/>
                </a:lnTo>
                <a:lnTo>
                  <a:pt x="114" y="3145"/>
                </a:lnTo>
                <a:lnTo>
                  <a:pt x="142" y="3207"/>
                </a:lnTo>
                <a:lnTo>
                  <a:pt x="174" y="3269"/>
                </a:lnTo>
                <a:lnTo>
                  <a:pt x="210" y="3331"/>
                </a:lnTo>
                <a:lnTo>
                  <a:pt x="246" y="3389"/>
                </a:lnTo>
                <a:lnTo>
                  <a:pt x="288" y="3445"/>
                </a:lnTo>
                <a:lnTo>
                  <a:pt x="330" y="3499"/>
                </a:lnTo>
                <a:lnTo>
                  <a:pt x="376" y="3551"/>
                </a:lnTo>
                <a:lnTo>
                  <a:pt x="422" y="3601"/>
                </a:lnTo>
                <a:lnTo>
                  <a:pt x="472" y="3649"/>
                </a:lnTo>
                <a:lnTo>
                  <a:pt x="526" y="3696"/>
                </a:lnTo>
                <a:lnTo>
                  <a:pt x="580" y="3738"/>
                </a:lnTo>
                <a:lnTo>
                  <a:pt x="636" y="3778"/>
                </a:lnTo>
                <a:lnTo>
                  <a:pt x="694" y="3816"/>
                </a:lnTo>
                <a:lnTo>
                  <a:pt x="755" y="3850"/>
                </a:lnTo>
                <a:lnTo>
                  <a:pt x="817" y="3882"/>
                </a:lnTo>
                <a:lnTo>
                  <a:pt x="881" y="3912"/>
                </a:lnTo>
                <a:lnTo>
                  <a:pt x="947" y="3938"/>
                </a:lnTo>
                <a:lnTo>
                  <a:pt x="1013" y="3960"/>
                </a:lnTo>
                <a:lnTo>
                  <a:pt x="1081" y="3980"/>
                </a:lnTo>
                <a:lnTo>
                  <a:pt x="1151" y="3996"/>
                </a:lnTo>
                <a:lnTo>
                  <a:pt x="1223" y="4008"/>
                </a:lnTo>
                <a:lnTo>
                  <a:pt x="1293" y="4018"/>
                </a:lnTo>
                <a:lnTo>
                  <a:pt x="1367" y="4022"/>
                </a:lnTo>
                <a:lnTo>
                  <a:pt x="1441" y="4024"/>
                </a:lnTo>
                <a:lnTo>
                  <a:pt x="1441" y="4024"/>
                </a:lnTo>
                <a:lnTo>
                  <a:pt x="1515" y="4022"/>
                </a:lnTo>
                <a:lnTo>
                  <a:pt x="1587" y="4018"/>
                </a:lnTo>
                <a:lnTo>
                  <a:pt x="1659" y="4008"/>
                </a:lnTo>
                <a:lnTo>
                  <a:pt x="1731" y="3996"/>
                </a:lnTo>
                <a:lnTo>
                  <a:pt x="1801" y="3980"/>
                </a:lnTo>
                <a:lnTo>
                  <a:pt x="1869" y="3960"/>
                </a:lnTo>
                <a:lnTo>
                  <a:pt x="1935" y="3938"/>
                </a:lnTo>
                <a:lnTo>
                  <a:pt x="2001" y="3912"/>
                </a:lnTo>
                <a:lnTo>
                  <a:pt x="2065" y="3882"/>
                </a:lnTo>
                <a:lnTo>
                  <a:pt x="2127" y="3850"/>
                </a:lnTo>
                <a:lnTo>
                  <a:pt x="2188" y="3816"/>
                </a:lnTo>
                <a:lnTo>
                  <a:pt x="2246" y="3778"/>
                </a:lnTo>
                <a:lnTo>
                  <a:pt x="2302" y="3738"/>
                </a:lnTo>
                <a:lnTo>
                  <a:pt x="2356" y="3696"/>
                </a:lnTo>
                <a:lnTo>
                  <a:pt x="2408" y="3649"/>
                </a:lnTo>
                <a:lnTo>
                  <a:pt x="2458" y="3601"/>
                </a:lnTo>
                <a:lnTo>
                  <a:pt x="2506" y="3551"/>
                </a:lnTo>
                <a:lnTo>
                  <a:pt x="2552" y="3499"/>
                </a:lnTo>
                <a:lnTo>
                  <a:pt x="2594" y="3445"/>
                </a:lnTo>
                <a:lnTo>
                  <a:pt x="2634" y="3389"/>
                </a:lnTo>
                <a:lnTo>
                  <a:pt x="2672" y="3331"/>
                </a:lnTo>
                <a:lnTo>
                  <a:pt x="2708" y="3269"/>
                </a:lnTo>
                <a:lnTo>
                  <a:pt x="2738" y="3207"/>
                </a:lnTo>
                <a:lnTo>
                  <a:pt x="2768" y="3145"/>
                </a:lnTo>
                <a:lnTo>
                  <a:pt x="2794" y="3079"/>
                </a:lnTo>
                <a:lnTo>
                  <a:pt x="2816" y="3010"/>
                </a:lnTo>
                <a:lnTo>
                  <a:pt x="2836" y="2942"/>
                </a:lnTo>
                <a:lnTo>
                  <a:pt x="2852" y="2874"/>
                </a:lnTo>
                <a:lnTo>
                  <a:pt x="2864" y="2802"/>
                </a:lnTo>
                <a:lnTo>
                  <a:pt x="2874" y="2730"/>
                </a:lnTo>
                <a:lnTo>
                  <a:pt x="2880" y="2658"/>
                </a:lnTo>
                <a:lnTo>
                  <a:pt x="2880" y="2584"/>
                </a:lnTo>
                <a:lnTo>
                  <a:pt x="2880" y="1793"/>
                </a:lnTo>
                <a:lnTo>
                  <a:pt x="2880" y="1793"/>
                </a:lnTo>
                <a:lnTo>
                  <a:pt x="2880" y="1773"/>
                </a:lnTo>
                <a:lnTo>
                  <a:pt x="2880" y="1773"/>
                </a:lnTo>
                <a:close/>
                <a:moveTo>
                  <a:pt x="2658" y="1668"/>
                </a:moveTo>
                <a:lnTo>
                  <a:pt x="2658" y="1668"/>
                </a:lnTo>
                <a:lnTo>
                  <a:pt x="2586" y="1662"/>
                </a:lnTo>
                <a:lnTo>
                  <a:pt x="2544" y="1658"/>
                </a:lnTo>
                <a:lnTo>
                  <a:pt x="2500" y="1652"/>
                </a:lnTo>
                <a:lnTo>
                  <a:pt x="2454" y="1644"/>
                </a:lnTo>
                <a:lnTo>
                  <a:pt x="2404" y="1634"/>
                </a:lnTo>
                <a:lnTo>
                  <a:pt x="2354" y="1622"/>
                </a:lnTo>
                <a:lnTo>
                  <a:pt x="2302" y="1608"/>
                </a:lnTo>
                <a:lnTo>
                  <a:pt x="2250" y="1590"/>
                </a:lnTo>
                <a:lnTo>
                  <a:pt x="2196" y="1570"/>
                </a:lnTo>
                <a:lnTo>
                  <a:pt x="2141" y="1548"/>
                </a:lnTo>
                <a:lnTo>
                  <a:pt x="2089" y="1520"/>
                </a:lnTo>
                <a:lnTo>
                  <a:pt x="2035" y="1490"/>
                </a:lnTo>
                <a:lnTo>
                  <a:pt x="1983" y="1456"/>
                </a:lnTo>
                <a:lnTo>
                  <a:pt x="1933" y="1418"/>
                </a:lnTo>
                <a:lnTo>
                  <a:pt x="1883" y="1376"/>
                </a:lnTo>
                <a:lnTo>
                  <a:pt x="1883" y="1376"/>
                </a:lnTo>
                <a:lnTo>
                  <a:pt x="1847" y="1340"/>
                </a:lnTo>
                <a:lnTo>
                  <a:pt x="1813" y="1302"/>
                </a:lnTo>
                <a:lnTo>
                  <a:pt x="1781" y="1262"/>
                </a:lnTo>
                <a:lnTo>
                  <a:pt x="1751" y="1222"/>
                </a:lnTo>
                <a:lnTo>
                  <a:pt x="1723" y="1178"/>
                </a:lnTo>
                <a:lnTo>
                  <a:pt x="1697" y="1132"/>
                </a:lnTo>
                <a:lnTo>
                  <a:pt x="1673" y="1086"/>
                </a:lnTo>
                <a:lnTo>
                  <a:pt x="1651" y="1036"/>
                </a:lnTo>
                <a:lnTo>
                  <a:pt x="1631" y="983"/>
                </a:lnTo>
                <a:lnTo>
                  <a:pt x="1615" y="931"/>
                </a:lnTo>
                <a:lnTo>
                  <a:pt x="1599" y="877"/>
                </a:lnTo>
                <a:lnTo>
                  <a:pt x="1585" y="819"/>
                </a:lnTo>
                <a:lnTo>
                  <a:pt x="1575" y="761"/>
                </a:lnTo>
                <a:lnTo>
                  <a:pt x="1565" y="701"/>
                </a:lnTo>
                <a:lnTo>
                  <a:pt x="1559" y="639"/>
                </a:lnTo>
                <a:lnTo>
                  <a:pt x="1553" y="575"/>
                </a:lnTo>
                <a:lnTo>
                  <a:pt x="1553" y="575"/>
                </a:lnTo>
                <a:lnTo>
                  <a:pt x="1607" y="581"/>
                </a:lnTo>
                <a:lnTo>
                  <a:pt x="1661" y="589"/>
                </a:lnTo>
                <a:lnTo>
                  <a:pt x="1713" y="601"/>
                </a:lnTo>
                <a:lnTo>
                  <a:pt x="1765" y="613"/>
                </a:lnTo>
                <a:lnTo>
                  <a:pt x="1815" y="629"/>
                </a:lnTo>
                <a:lnTo>
                  <a:pt x="1865" y="645"/>
                </a:lnTo>
                <a:lnTo>
                  <a:pt x="1915" y="665"/>
                </a:lnTo>
                <a:lnTo>
                  <a:pt x="1963" y="687"/>
                </a:lnTo>
                <a:lnTo>
                  <a:pt x="2009" y="709"/>
                </a:lnTo>
                <a:lnTo>
                  <a:pt x="2055" y="735"/>
                </a:lnTo>
                <a:lnTo>
                  <a:pt x="2099" y="763"/>
                </a:lnTo>
                <a:lnTo>
                  <a:pt x="2141" y="791"/>
                </a:lnTo>
                <a:lnTo>
                  <a:pt x="2184" y="821"/>
                </a:lnTo>
                <a:lnTo>
                  <a:pt x="2224" y="853"/>
                </a:lnTo>
                <a:lnTo>
                  <a:pt x="2264" y="887"/>
                </a:lnTo>
                <a:lnTo>
                  <a:pt x="2302" y="923"/>
                </a:lnTo>
                <a:lnTo>
                  <a:pt x="2338" y="961"/>
                </a:lnTo>
                <a:lnTo>
                  <a:pt x="2372" y="999"/>
                </a:lnTo>
                <a:lnTo>
                  <a:pt x="2404" y="1040"/>
                </a:lnTo>
                <a:lnTo>
                  <a:pt x="2436" y="1082"/>
                </a:lnTo>
                <a:lnTo>
                  <a:pt x="2464" y="1124"/>
                </a:lnTo>
                <a:lnTo>
                  <a:pt x="2492" y="1168"/>
                </a:lnTo>
                <a:lnTo>
                  <a:pt x="2518" y="1214"/>
                </a:lnTo>
                <a:lnTo>
                  <a:pt x="2542" y="1260"/>
                </a:lnTo>
                <a:lnTo>
                  <a:pt x="2564" y="1308"/>
                </a:lnTo>
                <a:lnTo>
                  <a:pt x="2584" y="1356"/>
                </a:lnTo>
                <a:lnTo>
                  <a:pt x="2600" y="1406"/>
                </a:lnTo>
                <a:lnTo>
                  <a:pt x="2616" y="1456"/>
                </a:lnTo>
                <a:lnTo>
                  <a:pt x="2630" y="1508"/>
                </a:lnTo>
                <a:lnTo>
                  <a:pt x="2642" y="1560"/>
                </a:lnTo>
                <a:lnTo>
                  <a:pt x="2650" y="1614"/>
                </a:lnTo>
                <a:lnTo>
                  <a:pt x="2658" y="1668"/>
                </a:lnTo>
                <a:lnTo>
                  <a:pt x="2658" y="1668"/>
                </a:lnTo>
                <a:close/>
                <a:moveTo>
                  <a:pt x="1787" y="1839"/>
                </a:moveTo>
                <a:lnTo>
                  <a:pt x="1787" y="1839"/>
                </a:lnTo>
                <a:lnTo>
                  <a:pt x="1757" y="1841"/>
                </a:lnTo>
                <a:lnTo>
                  <a:pt x="1729" y="1847"/>
                </a:lnTo>
                <a:lnTo>
                  <a:pt x="1703" y="1859"/>
                </a:lnTo>
                <a:lnTo>
                  <a:pt x="1677" y="1873"/>
                </a:lnTo>
                <a:lnTo>
                  <a:pt x="1655" y="1889"/>
                </a:lnTo>
                <a:lnTo>
                  <a:pt x="1635" y="1911"/>
                </a:lnTo>
                <a:lnTo>
                  <a:pt x="1619" y="1933"/>
                </a:lnTo>
                <a:lnTo>
                  <a:pt x="1605" y="1959"/>
                </a:lnTo>
                <a:lnTo>
                  <a:pt x="1605" y="1959"/>
                </a:lnTo>
                <a:lnTo>
                  <a:pt x="1567" y="1949"/>
                </a:lnTo>
                <a:lnTo>
                  <a:pt x="1527" y="1941"/>
                </a:lnTo>
                <a:lnTo>
                  <a:pt x="1485" y="1935"/>
                </a:lnTo>
                <a:lnTo>
                  <a:pt x="1441" y="1935"/>
                </a:lnTo>
                <a:lnTo>
                  <a:pt x="1441" y="1935"/>
                </a:lnTo>
                <a:lnTo>
                  <a:pt x="1397" y="1935"/>
                </a:lnTo>
                <a:lnTo>
                  <a:pt x="1355" y="1941"/>
                </a:lnTo>
                <a:lnTo>
                  <a:pt x="1315" y="1949"/>
                </a:lnTo>
                <a:lnTo>
                  <a:pt x="1277" y="1959"/>
                </a:lnTo>
                <a:lnTo>
                  <a:pt x="1277" y="1959"/>
                </a:lnTo>
                <a:lnTo>
                  <a:pt x="1265" y="1933"/>
                </a:lnTo>
                <a:lnTo>
                  <a:pt x="1247" y="1911"/>
                </a:lnTo>
                <a:lnTo>
                  <a:pt x="1227" y="1889"/>
                </a:lnTo>
                <a:lnTo>
                  <a:pt x="1205" y="1873"/>
                </a:lnTo>
                <a:lnTo>
                  <a:pt x="1181" y="1859"/>
                </a:lnTo>
                <a:lnTo>
                  <a:pt x="1153" y="1847"/>
                </a:lnTo>
                <a:lnTo>
                  <a:pt x="1125" y="1841"/>
                </a:lnTo>
                <a:lnTo>
                  <a:pt x="1095" y="1839"/>
                </a:lnTo>
                <a:lnTo>
                  <a:pt x="564" y="1839"/>
                </a:lnTo>
                <a:lnTo>
                  <a:pt x="564" y="1839"/>
                </a:lnTo>
                <a:lnTo>
                  <a:pt x="634" y="1819"/>
                </a:lnTo>
                <a:lnTo>
                  <a:pt x="706" y="1797"/>
                </a:lnTo>
                <a:lnTo>
                  <a:pt x="781" y="1767"/>
                </a:lnTo>
                <a:lnTo>
                  <a:pt x="819" y="1751"/>
                </a:lnTo>
                <a:lnTo>
                  <a:pt x="857" y="1735"/>
                </a:lnTo>
                <a:lnTo>
                  <a:pt x="893" y="1715"/>
                </a:lnTo>
                <a:lnTo>
                  <a:pt x="931" y="1695"/>
                </a:lnTo>
                <a:lnTo>
                  <a:pt x="967" y="1672"/>
                </a:lnTo>
                <a:lnTo>
                  <a:pt x="1003" y="1648"/>
                </a:lnTo>
                <a:lnTo>
                  <a:pt x="1039" y="1624"/>
                </a:lnTo>
                <a:lnTo>
                  <a:pt x="1075" y="1596"/>
                </a:lnTo>
                <a:lnTo>
                  <a:pt x="1111" y="1568"/>
                </a:lnTo>
                <a:lnTo>
                  <a:pt x="1145" y="1536"/>
                </a:lnTo>
                <a:lnTo>
                  <a:pt x="1145" y="1536"/>
                </a:lnTo>
                <a:lnTo>
                  <a:pt x="1193" y="1490"/>
                </a:lnTo>
                <a:lnTo>
                  <a:pt x="1237" y="1442"/>
                </a:lnTo>
                <a:lnTo>
                  <a:pt x="1277" y="1390"/>
                </a:lnTo>
                <a:lnTo>
                  <a:pt x="1317" y="1336"/>
                </a:lnTo>
                <a:lnTo>
                  <a:pt x="1351" y="1280"/>
                </a:lnTo>
                <a:lnTo>
                  <a:pt x="1385" y="1222"/>
                </a:lnTo>
                <a:lnTo>
                  <a:pt x="1415" y="1160"/>
                </a:lnTo>
                <a:lnTo>
                  <a:pt x="1441" y="1096"/>
                </a:lnTo>
                <a:lnTo>
                  <a:pt x="1441" y="1096"/>
                </a:lnTo>
                <a:lnTo>
                  <a:pt x="1467" y="1160"/>
                </a:lnTo>
                <a:lnTo>
                  <a:pt x="1497" y="1222"/>
                </a:lnTo>
                <a:lnTo>
                  <a:pt x="1529" y="1280"/>
                </a:lnTo>
                <a:lnTo>
                  <a:pt x="1565" y="1336"/>
                </a:lnTo>
                <a:lnTo>
                  <a:pt x="1603" y="1390"/>
                </a:lnTo>
                <a:lnTo>
                  <a:pt x="1645" y="1442"/>
                </a:lnTo>
                <a:lnTo>
                  <a:pt x="1689" y="1490"/>
                </a:lnTo>
                <a:lnTo>
                  <a:pt x="1737" y="1536"/>
                </a:lnTo>
                <a:lnTo>
                  <a:pt x="1737" y="1536"/>
                </a:lnTo>
                <a:lnTo>
                  <a:pt x="1771" y="1568"/>
                </a:lnTo>
                <a:lnTo>
                  <a:pt x="1807" y="1596"/>
                </a:lnTo>
                <a:lnTo>
                  <a:pt x="1843" y="1624"/>
                </a:lnTo>
                <a:lnTo>
                  <a:pt x="1879" y="1648"/>
                </a:lnTo>
                <a:lnTo>
                  <a:pt x="1915" y="1672"/>
                </a:lnTo>
                <a:lnTo>
                  <a:pt x="1951" y="1695"/>
                </a:lnTo>
                <a:lnTo>
                  <a:pt x="1989" y="1715"/>
                </a:lnTo>
                <a:lnTo>
                  <a:pt x="2025" y="1735"/>
                </a:lnTo>
                <a:lnTo>
                  <a:pt x="2063" y="1751"/>
                </a:lnTo>
                <a:lnTo>
                  <a:pt x="2099" y="1767"/>
                </a:lnTo>
                <a:lnTo>
                  <a:pt x="2174" y="1797"/>
                </a:lnTo>
                <a:lnTo>
                  <a:pt x="2248" y="1819"/>
                </a:lnTo>
                <a:lnTo>
                  <a:pt x="2318" y="1839"/>
                </a:lnTo>
                <a:lnTo>
                  <a:pt x="1787" y="1839"/>
                </a:lnTo>
                <a:close/>
                <a:moveTo>
                  <a:pt x="2314" y="2057"/>
                </a:moveTo>
                <a:lnTo>
                  <a:pt x="2314" y="2213"/>
                </a:lnTo>
                <a:lnTo>
                  <a:pt x="2314" y="2213"/>
                </a:lnTo>
                <a:lnTo>
                  <a:pt x="2314" y="2227"/>
                </a:lnTo>
                <a:lnTo>
                  <a:pt x="2310" y="2241"/>
                </a:lnTo>
                <a:lnTo>
                  <a:pt x="2304" y="2255"/>
                </a:lnTo>
                <a:lnTo>
                  <a:pt x="2296" y="2267"/>
                </a:lnTo>
                <a:lnTo>
                  <a:pt x="2286" y="2281"/>
                </a:lnTo>
                <a:lnTo>
                  <a:pt x="2274" y="2293"/>
                </a:lnTo>
                <a:lnTo>
                  <a:pt x="2260" y="2305"/>
                </a:lnTo>
                <a:lnTo>
                  <a:pt x="2244" y="2317"/>
                </a:lnTo>
                <a:lnTo>
                  <a:pt x="2226" y="2327"/>
                </a:lnTo>
                <a:lnTo>
                  <a:pt x="2206" y="2337"/>
                </a:lnTo>
                <a:lnTo>
                  <a:pt x="2186" y="2345"/>
                </a:lnTo>
                <a:lnTo>
                  <a:pt x="2164" y="2354"/>
                </a:lnTo>
                <a:lnTo>
                  <a:pt x="2139" y="2358"/>
                </a:lnTo>
                <a:lnTo>
                  <a:pt x="2113" y="2364"/>
                </a:lnTo>
                <a:lnTo>
                  <a:pt x="2087" y="2366"/>
                </a:lnTo>
                <a:lnTo>
                  <a:pt x="2059" y="2366"/>
                </a:lnTo>
                <a:lnTo>
                  <a:pt x="2059" y="2366"/>
                </a:lnTo>
                <a:lnTo>
                  <a:pt x="2031" y="2366"/>
                </a:lnTo>
                <a:lnTo>
                  <a:pt x="2005" y="2364"/>
                </a:lnTo>
                <a:lnTo>
                  <a:pt x="1981" y="2358"/>
                </a:lnTo>
                <a:lnTo>
                  <a:pt x="1957" y="2354"/>
                </a:lnTo>
                <a:lnTo>
                  <a:pt x="1933" y="2345"/>
                </a:lnTo>
                <a:lnTo>
                  <a:pt x="1913" y="2337"/>
                </a:lnTo>
                <a:lnTo>
                  <a:pt x="1893" y="2327"/>
                </a:lnTo>
                <a:lnTo>
                  <a:pt x="1875" y="2317"/>
                </a:lnTo>
                <a:lnTo>
                  <a:pt x="1859" y="2305"/>
                </a:lnTo>
                <a:lnTo>
                  <a:pt x="1845" y="2293"/>
                </a:lnTo>
                <a:lnTo>
                  <a:pt x="1833" y="2281"/>
                </a:lnTo>
                <a:lnTo>
                  <a:pt x="1823" y="2267"/>
                </a:lnTo>
                <a:lnTo>
                  <a:pt x="1815" y="2255"/>
                </a:lnTo>
                <a:lnTo>
                  <a:pt x="1809" y="2241"/>
                </a:lnTo>
                <a:lnTo>
                  <a:pt x="1805" y="2227"/>
                </a:lnTo>
                <a:lnTo>
                  <a:pt x="1805" y="2213"/>
                </a:lnTo>
                <a:lnTo>
                  <a:pt x="1805" y="2057"/>
                </a:lnTo>
                <a:lnTo>
                  <a:pt x="2314" y="2057"/>
                </a:lnTo>
                <a:close/>
                <a:moveTo>
                  <a:pt x="1077" y="2213"/>
                </a:moveTo>
                <a:lnTo>
                  <a:pt x="1077" y="2213"/>
                </a:lnTo>
                <a:lnTo>
                  <a:pt x="1077" y="2227"/>
                </a:lnTo>
                <a:lnTo>
                  <a:pt x="1073" y="2241"/>
                </a:lnTo>
                <a:lnTo>
                  <a:pt x="1067" y="2255"/>
                </a:lnTo>
                <a:lnTo>
                  <a:pt x="1059" y="2267"/>
                </a:lnTo>
                <a:lnTo>
                  <a:pt x="1049" y="2281"/>
                </a:lnTo>
                <a:lnTo>
                  <a:pt x="1037" y="2293"/>
                </a:lnTo>
                <a:lnTo>
                  <a:pt x="1023" y="2305"/>
                </a:lnTo>
                <a:lnTo>
                  <a:pt x="1007" y="2317"/>
                </a:lnTo>
                <a:lnTo>
                  <a:pt x="989" y="2327"/>
                </a:lnTo>
                <a:lnTo>
                  <a:pt x="969" y="2337"/>
                </a:lnTo>
                <a:lnTo>
                  <a:pt x="949" y="2345"/>
                </a:lnTo>
                <a:lnTo>
                  <a:pt x="927" y="2354"/>
                </a:lnTo>
                <a:lnTo>
                  <a:pt x="903" y="2358"/>
                </a:lnTo>
                <a:lnTo>
                  <a:pt x="877" y="2364"/>
                </a:lnTo>
                <a:lnTo>
                  <a:pt x="851" y="2366"/>
                </a:lnTo>
                <a:lnTo>
                  <a:pt x="823" y="2366"/>
                </a:lnTo>
                <a:lnTo>
                  <a:pt x="823" y="2366"/>
                </a:lnTo>
                <a:lnTo>
                  <a:pt x="795" y="2366"/>
                </a:lnTo>
                <a:lnTo>
                  <a:pt x="769" y="2364"/>
                </a:lnTo>
                <a:lnTo>
                  <a:pt x="745" y="2358"/>
                </a:lnTo>
                <a:lnTo>
                  <a:pt x="721" y="2354"/>
                </a:lnTo>
                <a:lnTo>
                  <a:pt x="696" y="2345"/>
                </a:lnTo>
                <a:lnTo>
                  <a:pt x="676" y="2337"/>
                </a:lnTo>
                <a:lnTo>
                  <a:pt x="656" y="2327"/>
                </a:lnTo>
                <a:lnTo>
                  <a:pt x="638" y="2317"/>
                </a:lnTo>
                <a:lnTo>
                  <a:pt x="622" y="2305"/>
                </a:lnTo>
                <a:lnTo>
                  <a:pt x="608" y="2293"/>
                </a:lnTo>
                <a:lnTo>
                  <a:pt x="596" y="2281"/>
                </a:lnTo>
                <a:lnTo>
                  <a:pt x="586" y="2267"/>
                </a:lnTo>
                <a:lnTo>
                  <a:pt x="578" y="2255"/>
                </a:lnTo>
                <a:lnTo>
                  <a:pt x="572" y="2241"/>
                </a:lnTo>
                <a:lnTo>
                  <a:pt x="568" y="2227"/>
                </a:lnTo>
                <a:lnTo>
                  <a:pt x="568" y="2213"/>
                </a:lnTo>
                <a:lnTo>
                  <a:pt x="568" y="2057"/>
                </a:lnTo>
                <a:lnTo>
                  <a:pt x="1077" y="2057"/>
                </a:lnTo>
                <a:lnTo>
                  <a:pt x="1077" y="2213"/>
                </a:lnTo>
                <a:close/>
                <a:moveTo>
                  <a:pt x="1441" y="216"/>
                </a:moveTo>
                <a:lnTo>
                  <a:pt x="1441" y="216"/>
                </a:lnTo>
                <a:lnTo>
                  <a:pt x="1467" y="218"/>
                </a:lnTo>
                <a:lnTo>
                  <a:pt x="1493" y="220"/>
                </a:lnTo>
                <a:lnTo>
                  <a:pt x="1517" y="224"/>
                </a:lnTo>
                <a:lnTo>
                  <a:pt x="1541" y="230"/>
                </a:lnTo>
                <a:lnTo>
                  <a:pt x="1565" y="236"/>
                </a:lnTo>
                <a:lnTo>
                  <a:pt x="1589" y="244"/>
                </a:lnTo>
                <a:lnTo>
                  <a:pt x="1611" y="254"/>
                </a:lnTo>
                <a:lnTo>
                  <a:pt x="1633" y="264"/>
                </a:lnTo>
                <a:lnTo>
                  <a:pt x="1655" y="276"/>
                </a:lnTo>
                <a:lnTo>
                  <a:pt x="1675" y="290"/>
                </a:lnTo>
                <a:lnTo>
                  <a:pt x="1695" y="304"/>
                </a:lnTo>
                <a:lnTo>
                  <a:pt x="1713" y="320"/>
                </a:lnTo>
                <a:lnTo>
                  <a:pt x="1731" y="337"/>
                </a:lnTo>
                <a:lnTo>
                  <a:pt x="1747" y="355"/>
                </a:lnTo>
                <a:lnTo>
                  <a:pt x="1763" y="373"/>
                </a:lnTo>
                <a:lnTo>
                  <a:pt x="1777" y="393"/>
                </a:lnTo>
                <a:lnTo>
                  <a:pt x="1777" y="393"/>
                </a:lnTo>
                <a:lnTo>
                  <a:pt x="1695" y="375"/>
                </a:lnTo>
                <a:lnTo>
                  <a:pt x="1655" y="369"/>
                </a:lnTo>
                <a:lnTo>
                  <a:pt x="1613" y="363"/>
                </a:lnTo>
                <a:lnTo>
                  <a:pt x="1569" y="357"/>
                </a:lnTo>
                <a:lnTo>
                  <a:pt x="1527" y="355"/>
                </a:lnTo>
                <a:lnTo>
                  <a:pt x="1485" y="353"/>
                </a:lnTo>
                <a:lnTo>
                  <a:pt x="1441" y="351"/>
                </a:lnTo>
                <a:lnTo>
                  <a:pt x="1441" y="351"/>
                </a:lnTo>
                <a:lnTo>
                  <a:pt x="1397" y="353"/>
                </a:lnTo>
                <a:lnTo>
                  <a:pt x="1355" y="355"/>
                </a:lnTo>
                <a:lnTo>
                  <a:pt x="1311" y="357"/>
                </a:lnTo>
                <a:lnTo>
                  <a:pt x="1269" y="363"/>
                </a:lnTo>
                <a:lnTo>
                  <a:pt x="1227" y="369"/>
                </a:lnTo>
                <a:lnTo>
                  <a:pt x="1187" y="375"/>
                </a:lnTo>
                <a:lnTo>
                  <a:pt x="1105" y="393"/>
                </a:lnTo>
                <a:lnTo>
                  <a:pt x="1105" y="393"/>
                </a:lnTo>
                <a:lnTo>
                  <a:pt x="1119" y="373"/>
                </a:lnTo>
                <a:lnTo>
                  <a:pt x="1135" y="355"/>
                </a:lnTo>
                <a:lnTo>
                  <a:pt x="1151" y="337"/>
                </a:lnTo>
                <a:lnTo>
                  <a:pt x="1169" y="320"/>
                </a:lnTo>
                <a:lnTo>
                  <a:pt x="1187" y="304"/>
                </a:lnTo>
                <a:lnTo>
                  <a:pt x="1207" y="290"/>
                </a:lnTo>
                <a:lnTo>
                  <a:pt x="1227" y="276"/>
                </a:lnTo>
                <a:lnTo>
                  <a:pt x="1249" y="264"/>
                </a:lnTo>
                <a:lnTo>
                  <a:pt x="1271" y="254"/>
                </a:lnTo>
                <a:lnTo>
                  <a:pt x="1293" y="244"/>
                </a:lnTo>
                <a:lnTo>
                  <a:pt x="1317" y="236"/>
                </a:lnTo>
                <a:lnTo>
                  <a:pt x="1341" y="230"/>
                </a:lnTo>
                <a:lnTo>
                  <a:pt x="1365" y="224"/>
                </a:lnTo>
                <a:lnTo>
                  <a:pt x="1389" y="220"/>
                </a:lnTo>
                <a:lnTo>
                  <a:pt x="1415" y="218"/>
                </a:lnTo>
                <a:lnTo>
                  <a:pt x="1441" y="216"/>
                </a:lnTo>
                <a:lnTo>
                  <a:pt x="1441" y="216"/>
                </a:lnTo>
                <a:close/>
                <a:moveTo>
                  <a:pt x="1327" y="575"/>
                </a:moveTo>
                <a:lnTo>
                  <a:pt x="1327" y="575"/>
                </a:lnTo>
                <a:lnTo>
                  <a:pt x="1323" y="639"/>
                </a:lnTo>
                <a:lnTo>
                  <a:pt x="1317" y="701"/>
                </a:lnTo>
                <a:lnTo>
                  <a:pt x="1307" y="761"/>
                </a:lnTo>
                <a:lnTo>
                  <a:pt x="1297" y="819"/>
                </a:lnTo>
                <a:lnTo>
                  <a:pt x="1283" y="877"/>
                </a:lnTo>
                <a:lnTo>
                  <a:pt x="1267" y="931"/>
                </a:lnTo>
                <a:lnTo>
                  <a:pt x="1251" y="983"/>
                </a:lnTo>
                <a:lnTo>
                  <a:pt x="1231" y="1036"/>
                </a:lnTo>
                <a:lnTo>
                  <a:pt x="1209" y="1086"/>
                </a:lnTo>
                <a:lnTo>
                  <a:pt x="1185" y="1132"/>
                </a:lnTo>
                <a:lnTo>
                  <a:pt x="1159" y="1178"/>
                </a:lnTo>
                <a:lnTo>
                  <a:pt x="1131" y="1222"/>
                </a:lnTo>
                <a:lnTo>
                  <a:pt x="1101" y="1262"/>
                </a:lnTo>
                <a:lnTo>
                  <a:pt x="1069" y="1302"/>
                </a:lnTo>
                <a:lnTo>
                  <a:pt x="1035" y="1340"/>
                </a:lnTo>
                <a:lnTo>
                  <a:pt x="999" y="1376"/>
                </a:lnTo>
                <a:lnTo>
                  <a:pt x="999" y="1376"/>
                </a:lnTo>
                <a:lnTo>
                  <a:pt x="949" y="1418"/>
                </a:lnTo>
                <a:lnTo>
                  <a:pt x="899" y="1456"/>
                </a:lnTo>
                <a:lnTo>
                  <a:pt x="847" y="1490"/>
                </a:lnTo>
                <a:lnTo>
                  <a:pt x="793" y="1520"/>
                </a:lnTo>
                <a:lnTo>
                  <a:pt x="741" y="1548"/>
                </a:lnTo>
                <a:lnTo>
                  <a:pt x="686" y="1570"/>
                </a:lnTo>
                <a:lnTo>
                  <a:pt x="632" y="1590"/>
                </a:lnTo>
                <a:lnTo>
                  <a:pt x="580" y="1608"/>
                </a:lnTo>
                <a:lnTo>
                  <a:pt x="528" y="1622"/>
                </a:lnTo>
                <a:lnTo>
                  <a:pt x="476" y="1634"/>
                </a:lnTo>
                <a:lnTo>
                  <a:pt x="428" y="1644"/>
                </a:lnTo>
                <a:lnTo>
                  <a:pt x="382" y="1652"/>
                </a:lnTo>
                <a:lnTo>
                  <a:pt x="338" y="1658"/>
                </a:lnTo>
                <a:lnTo>
                  <a:pt x="296" y="1662"/>
                </a:lnTo>
                <a:lnTo>
                  <a:pt x="224" y="1668"/>
                </a:lnTo>
                <a:lnTo>
                  <a:pt x="224" y="1668"/>
                </a:lnTo>
                <a:lnTo>
                  <a:pt x="232" y="1614"/>
                </a:lnTo>
                <a:lnTo>
                  <a:pt x="240" y="1560"/>
                </a:lnTo>
                <a:lnTo>
                  <a:pt x="252" y="1508"/>
                </a:lnTo>
                <a:lnTo>
                  <a:pt x="266" y="1456"/>
                </a:lnTo>
                <a:lnTo>
                  <a:pt x="280" y="1406"/>
                </a:lnTo>
                <a:lnTo>
                  <a:pt x="298" y="1356"/>
                </a:lnTo>
                <a:lnTo>
                  <a:pt x="318" y="1308"/>
                </a:lnTo>
                <a:lnTo>
                  <a:pt x="340" y="1260"/>
                </a:lnTo>
                <a:lnTo>
                  <a:pt x="364" y="1214"/>
                </a:lnTo>
                <a:lnTo>
                  <a:pt x="390" y="1168"/>
                </a:lnTo>
                <a:lnTo>
                  <a:pt x="418" y="1124"/>
                </a:lnTo>
                <a:lnTo>
                  <a:pt x="446" y="1082"/>
                </a:lnTo>
                <a:lnTo>
                  <a:pt x="478" y="1040"/>
                </a:lnTo>
                <a:lnTo>
                  <a:pt x="510" y="999"/>
                </a:lnTo>
                <a:lnTo>
                  <a:pt x="544" y="961"/>
                </a:lnTo>
                <a:lnTo>
                  <a:pt x="580" y="923"/>
                </a:lnTo>
                <a:lnTo>
                  <a:pt x="618" y="887"/>
                </a:lnTo>
                <a:lnTo>
                  <a:pt x="656" y="853"/>
                </a:lnTo>
                <a:lnTo>
                  <a:pt x="698" y="821"/>
                </a:lnTo>
                <a:lnTo>
                  <a:pt x="739" y="791"/>
                </a:lnTo>
                <a:lnTo>
                  <a:pt x="783" y="763"/>
                </a:lnTo>
                <a:lnTo>
                  <a:pt x="827" y="735"/>
                </a:lnTo>
                <a:lnTo>
                  <a:pt x="873" y="709"/>
                </a:lnTo>
                <a:lnTo>
                  <a:pt x="919" y="687"/>
                </a:lnTo>
                <a:lnTo>
                  <a:pt x="967" y="665"/>
                </a:lnTo>
                <a:lnTo>
                  <a:pt x="1017" y="645"/>
                </a:lnTo>
                <a:lnTo>
                  <a:pt x="1065" y="629"/>
                </a:lnTo>
                <a:lnTo>
                  <a:pt x="1117" y="613"/>
                </a:lnTo>
                <a:lnTo>
                  <a:pt x="1169" y="601"/>
                </a:lnTo>
                <a:lnTo>
                  <a:pt x="1221" y="589"/>
                </a:lnTo>
                <a:lnTo>
                  <a:pt x="1273" y="581"/>
                </a:lnTo>
                <a:lnTo>
                  <a:pt x="1327" y="575"/>
                </a:lnTo>
                <a:lnTo>
                  <a:pt x="1327" y="575"/>
                </a:lnTo>
                <a:close/>
                <a:moveTo>
                  <a:pt x="2664" y="2584"/>
                </a:moveTo>
                <a:lnTo>
                  <a:pt x="2664" y="2584"/>
                </a:lnTo>
                <a:lnTo>
                  <a:pt x="2662" y="2646"/>
                </a:lnTo>
                <a:lnTo>
                  <a:pt x="2658" y="2708"/>
                </a:lnTo>
                <a:lnTo>
                  <a:pt x="2650" y="2770"/>
                </a:lnTo>
                <a:lnTo>
                  <a:pt x="2638" y="2830"/>
                </a:lnTo>
                <a:lnTo>
                  <a:pt x="2624" y="2888"/>
                </a:lnTo>
                <a:lnTo>
                  <a:pt x="2608" y="2946"/>
                </a:lnTo>
                <a:lnTo>
                  <a:pt x="2590" y="3004"/>
                </a:lnTo>
                <a:lnTo>
                  <a:pt x="2568" y="3059"/>
                </a:lnTo>
                <a:lnTo>
                  <a:pt x="2542" y="3113"/>
                </a:lnTo>
                <a:lnTo>
                  <a:pt x="2516" y="3167"/>
                </a:lnTo>
                <a:lnTo>
                  <a:pt x="2486" y="3217"/>
                </a:lnTo>
                <a:lnTo>
                  <a:pt x="2454" y="3267"/>
                </a:lnTo>
                <a:lnTo>
                  <a:pt x="2420" y="3315"/>
                </a:lnTo>
                <a:lnTo>
                  <a:pt x="2384" y="3361"/>
                </a:lnTo>
                <a:lnTo>
                  <a:pt x="2346" y="3405"/>
                </a:lnTo>
                <a:lnTo>
                  <a:pt x="2306" y="3447"/>
                </a:lnTo>
                <a:lnTo>
                  <a:pt x="2262" y="3489"/>
                </a:lnTo>
                <a:lnTo>
                  <a:pt x="2218" y="3527"/>
                </a:lnTo>
                <a:lnTo>
                  <a:pt x="2172" y="3563"/>
                </a:lnTo>
                <a:lnTo>
                  <a:pt x="2123" y="3597"/>
                </a:lnTo>
                <a:lnTo>
                  <a:pt x="2073" y="3629"/>
                </a:lnTo>
                <a:lnTo>
                  <a:pt x="2023" y="3659"/>
                </a:lnTo>
                <a:lnTo>
                  <a:pt x="1971" y="3685"/>
                </a:lnTo>
                <a:lnTo>
                  <a:pt x="1915" y="3710"/>
                </a:lnTo>
                <a:lnTo>
                  <a:pt x="1861" y="3732"/>
                </a:lnTo>
                <a:lnTo>
                  <a:pt x="1803" y="3752"/>
                </a:lnTo>
                <a:lnTo>
                  <a:pt x="1745" y="3768"/>
                </a:lnTo>
                <a:lnTo>
                  <a:pt x="1687" y="3782"/>
                </a:lnTo>
                <a:lnTo>
                  <a:pt x="1627" y="3792"/>
                </a:lnTo>
                <a:lnTo>
                  <a:pt x="1565" y="3800"/>
                </a:lnTo>
                <a:lnTo>
                  <a:pt x="1503" y="3806"/>
                </a:lnTo>
                <a:lnTo>
                  <a:pt x="1441" y="3808"/>
                </a:lnTo>
                <a:lnTo>
                  <a:pt x="1441" y="3808"/>
                </a:lnTo>
                <a:lnTo>
                  <a:pt x="1379" y="3806"/>
                </a:lnTo>
                <a:lnTo>
                  <a:pt x="1317" y="3800"/>
                </a:lnTo>
                <a:lnTo>
                  <a:pt x="1255" y="3792"/>
                </a:lnTo>
                <a:lnTo>
                  <a:pt x="1195" y="3782"/>
                </a:lnTo>
                <a:lnTo>
                  <a:pt x="1135" y="3768"/>
                </a:lnTo>
                <a:lnTo>
                  <a:pt x="1079" y="3752"/>
                </a:lnTo>
                <a:lnTo>
                  <a:pt x="1021" y="3732"/>
                </a:lnTo>
                <a:lnTo>
                  <a:pt x="965" y="3710"/>
                </a:lnTo>
                <a:lnTo>
                  <a:pt x="911" y="3685"/>
                </a:lnTo>
                <a:lnTo>
                  <a:pt x="859" y="3659"/>
                </a:lnTo>
                <a:lnTo>
                  <a:pt x="807" y="3629"/>
                </a:lnTo>
                <a:lnTo>
                  <a:pt x="759" y="3597"/>
                </a:lnTo>
                <a:lnTo>
                  <a:pt x="710" y="3563"/>
                </a:lnTo>
                <a:lnTo>
                  <a:pt x="664" y="3527"/>
                </a:lnTo>
                <a:lnTo>
                  <a:pt x="618" y="3489"/>
                </a:lnTo>
                <a:lnTo>
                  <a:pt x="576" y="3447"/>
                </a:lnTo>
                <a:lnTo>
                  <a:pt x="536" y="3405"/>
                </a:lnTo>
                <a:lnTo>
                  <a:pt x="498" y="3361"/>
                </a:lnTo>
                <a:lnTo>
                  <a:pt x="462" y="3315"/>
                </a:lnTo>
                <a:lnTo>
                  <a:pt x="428" y="3267"/>
                </a:lnTo>
                <a:lnTo>
                  <a:pt x="396" y="3217"/>
                </a:lnTo>
                <a:lnTo>
                  <a:pt x="366" y="3167"/>
                </a:lnTo>
                <a:lnTo>
                  <a:pt x="338" y="3113"/>
                </a:lnTo>
                <a:lnTo>
                  <a:pt x="314" y="3059"/>
                </a:lnTo>
                <a:lnTo>
                  <a:pt x="292" y="3004"/>
                </a:lnTo>
                <a:lnTo>
                  <a:pt x="274" y="2946"/>
                </a:lnTo>
                <a:lnTo>
                  <a:pt x="256" y="2888"/>
                </a:lnTo>
                <a:lnTo>
                  <a:pt x="244" y="2830"/>
                </a:lnTo>
                <a:lnTo>
                  <a:pt x="232" y="2770"/>
                </a:lnTo>
                <a:lnTo>
                  <a:pt x="224" y="2708"/>
                </a:lnTo>
                <a:lnTo>
                  <a:pt x="220" y="2646"/>
                </a:lnTo>
                <a:lnTo>
                  <a:pt x="218" y="2584"/>
                </a:lnTo>
                <a:lnTo>
                  <a:pt x="218" y="1887"/>
                </a:lnTo>
                <a:lnTo>
                  <a:pt x="218" y="1887"/>
                </a:lnTo>
                <a:lnTo>
                  <a:pt x="270" y="1885"/>
                </a:lnTo>
                <a:lnTo>
                  <a:pt x="328" y="1879"/>
                </a:lnTo>
                <a:lnTo>
                  <a:pt x="392" y="1871"/>
                </a:lnTo>
                <a:lnTo>
                  <a:pt x="462" y="1861"/>
                </a:lnTo>
                <a:lnTo>
                  <a:pt x="462" y="1861"/>
                </a:lnTo>
                <a:lnTo>
                  <a:pt x="438" y="1875"/>
                </a:lnTo>
                <a:lnTo>
                  <a:pt x="416" y="1891"/>
                </a:lnTo>
                <a:lnTo>
                  <a:pt x="398" y="1911"/>
                </a:lnTo>
                <a:lnTo>
                  <a:pt x="382" y="1933"/>
                </a:lnTo>
                <a:lnTo>
                  <a:pt x="368" y="1957"/>
                </a:lnTo>
                <a:lnTo>
                  <a:pt x="358" y="1983"/>
                </a:lnTo>
                <a:lnTo>
                  <a:pt x="352" y="2011"/>
                </a:lnTo>
                <a:lnTo>
                  <a:pt x="350" y="2039"/>
                </a:lnTo>
                <a:lnTo>
                  <a:pt x="350" y="2213"/>
                </a:lnTo>
                <a:lnTo>
                  <a:pt x="350" y="2213"/>
                </a:lnTo>
                <a:lnTo>
                  <a:pt x="350" y="2233"/>
                </a:lnTo>
                <a:lnTo>
                  <a:pt x="352" y="2251"/>
                </a:lnTo>
                <a:lnTo>
                  <a:pt x="360" y="2289"/>
                </a:lnTo>
                <a:lnTo>
                  <a:pt x="372" y="2325"/>
                </a:lnTo>
                <a:lnTo>
                  <a:pt x="386" y="2360"/>
                </a:lnTo>
                <a:lnTo>
                  <a:pt x="406" y="2392"/>
                </a:lnTo>
                <a:lnTo>
                  <a:pt x="430" y="2422"/>
                </a:lnTo>
                <a:lnTo>
                  <a:pt x="456" y="2450"/>
                </a:lnTo>
                <a:lnTo>
                  <a:pt x="486" y="2478"/>
                </a:lnTo>
                <a:lnTo>
                  <a:pt x="520" y="2500"/>
                </a:lnTo>
                <a:lnTo>
                  <a:pt x="556" y="2522"/>
                </a:lnTo>
                <a:lnTo>
                  <a:pt x="596" y="2540"/>
                </a:lnTo>
                <a:lnTo>
                  <a:pt x="636" y="2556"/>
                </a:lnTo>
                <a:lnTo>
                  <a:pt x="680" y="2568"/>
                </a:lnTo>
                <a:lnTo>
                  <a:pt x="727" y="2576"/>
                </a:lnTo>
                <a:lnTo>
                  <a:pt x="775" y="2582"/>
                </a:lnTo>
                <a:lnTo>
                  <a:pt x="823" y="2584"/>
                </a:lnTo>
                <a:lnTo>
                  <a:pt x="823" y="2584"/>
                </a:lnTo>
                <a:lnTo>
                  <a:pt x="873" y="2582"/>
                </a:lnTo>
                <a:lnTo>
                  <a:pt x="919" y="2576"/>
                </a:lnTo>
                <a:lnTo>
                  <a:pt x="965" y="2568"/>
                </a:lnTo>
                <a:lnTo>
                  <a:pt x="1009" y="2556"/>
                </a:lnTo>
                <a:lnTo>
                  <a:pt x="1051" y="2540"/>
                </a:lnTo>
                <a:lnTo>
                  <a:pt x="1089" y="2522"/>
                </a:lnTo>
                <a:lnTo>
                  <a:pt x="1125" y="2500"/>
                </a:lnTo>
                <a:lnTo>
                  <a:pt x="1159" y="2478"/>
                </a:lnTo>
                <a:lnTo>
                  <a:pt x="1189" y="2450"/>
                </a:lnTo>
                <a:lnTo>
                  <a:pt x="1215" y="2422"/>
                </a:lnTo>
                <a:lnTo>
                  <a:pt x="1239" y="2392"/>
                </a:lnTo>
                <a:lnTo>
                  <a:pt x="1259" y="2360"/>
                </a:lnTo>
                <a:lnTo>
                  <a:pt x="1275" y="2325"/>
                </a:lnTo>
                <a:lnTo>
                  <a:pt x="1285" y="2289"/>
                </a:lnTo>
                <a:lnTo>
                  <a:pt x="1293" y="2251"/>
                </a:lnTo>
                <a:lnTo>
                  <a:pt x="1295" y="2233"/>
                </a:lnTo>
                <a:lnTo>
                  <a:pt x="1295" y="2213"/>
                </a:lnTo>
                <a:lnTo>
                  <a:pt x="1295" y="2189"/>
                </a:lnTo>
                <a:lnTo>
                  <a:pt x="1295" y="2189"/>
                </a:lnTo>
                <a:lnTo>
                  <a:pt x="1303" y="2183"/>
                </a:lnTo>
                <a:lnTo>
                  <a:pt x="1313" y="2177"/>
                </a:lnTo>
                <a:lnTo>
                  <a:pt x="1327" y="2171"/>
                </a:lnTo>
                <a:lnTo>
                  <a:pt x="1345" y="2165"/>
                </a:lnTo>
                <a:lnTo>
                  <a:pt x="1363" y="2159"/>
                </a:lnTo>
                <a:lnTo>
                  <a:pt x="1387" y="2155"/>
                </a:lnTo>
                <a:lnTo>
                  <a:pt x="1413" y="2153"/>
                </a:lnTo>
                <a:lnTo>
                  <a:pt x="1441" y="2151"/>
                </a:lnTo>
                <a:lnTo>
                  <a:pt x="1441" y="2151"/>
                </a:lnTo>
                <a:lnTo>
                  <a:pt x="1469" y="2153"/>
                </a:lnTo>
                <a:lnTo>
                  <a:pt x="1495" y="2155"/>
                </a:lnTo>
                <a:lnTo>
                  <a:pt x="1519" y="2159"/>
                </a:lnTo>
                <a:lnTo>
                  <a:pt x="1539" y="2165"/>
                </a:lnTo>
                <a:lnTo>
                  <a:pt x="1555" y="2171"/>
                </a:lnTo>
                <a:lnTo>
                  <a:pt x="1569" y="2177"/>
                </a:lnTo>
                <a:lnTo>
                  <a:pt x="1579" y="2183"/>
                </a:lnTo>
                <a:lnTo>
                  <a:pt x="1587" y="2189"/>
                </a:lnTo>
                <a:lnTo>
                  <a:pt x="1587" y="2213"/>
                </a:lnTo>
                <a:lnTo>
                  <a:pt x="1587" y="2213"/>
                </a:lnTo>
                <a:lnTo>
                  <a:pt x="1587" y="2233"/>
                </a:lnTo>
                <a:lnTo>
                  <a:pt x="1589" y="2251"/>
                </a:lnTo>
                <a:lnTo>
                  <a:pt x="1597" y="2289"/>
                </a:lnTo>
                <a:lnTo>
                  <a:pt x="1607" y="2325"/>
                </a:lnTo>
                <a:lnTo>
                  <a:pt x="1623" y="2360"/>
                </a:lnTo>
                <a:lnTo>
                  <a:pt x="1643" y="2392"/>
                </a:lnTo>
                <a:lnTo>
                  <a:pt x="1667" y="2422"/>
                </a:lnTo>
                <a:lnTo>
                  <a:pt x="1693" y="2450"/>
                </a:lnTo>
                <a:lnTo>
                  <a:pt x="1723" y="2478"/>
                </a:lnTo>
                <a:lnTo>
                  <a:pt x="1757" y="2500"/>
                </a:lnTo>
                <a:lnTo>
                  <a:pt x="1793" y="2522"/>
                </a:lnTo>
                <a:lnTo>
                  <a:pt x="1833" y="2540"/>
                </a:lnTo>
                <a:lnTo>
                  <a:pt x="1873" y="2556"/>
                </a:lnTo>
                <a:lnTo>
                  <a:pt x="1917" y="2568"/>
                </a:lnTo>
                <a:lnTo>
                  <a:pt x="1963" y="2576"/>
                </a:lnTo>
                <a:lnTo>
                  <a:pt x="2011" y="2582"/>
                </a:lnTo>
                <a:lnTo>
                  <a:pt x="2059" y="2584"/>
                </a:lnTo>
                <a:lnTo>
                  <a:pt x="2059" y="2584"/>
                </a:lnTo>
                <a:lnTo>
                  <a:pt x="2109" y="2582"/>
                </a:lnTo>
                <a:lnTo>
                  <a:pt x="2155" y="2576"/>
                </a:lnTo>
                <a:lnTo>
                  <a:pt x="2202" y="2568"/>
                </a:lnTo>
                <a:lnTo>
                  <a:pt x="2246" y="2556"/>
                </a:lnTo>
                <a:lnTo>
                  <a:pt x="2286" y="2540"/>
                </a:lnTo>
                <a:lnTo>
                  <a:pt x="2326" y="2522"/>
                </a:lnTo>
                <a:lnTo>
                  <a:pt x="2362" y="2500"/>
                </a:lnTo>
                <a:lnTo>
                  <a:pt x="2396" y="2478"/>
                </a:lnTo>
                <a:lnTo>
                  <a:pt x="2426" y="2450"/>
                </a:lnTo>
                <a:lnTo>
                  <a:pt x="2452" y="2422"/>
                </a:lnTo>
                <a:lnTo>
                  <a:pt x="2476" y="2392"/>
                </a:lnTo>
                <a:lnTo>
                  <a:pt x="2496" y="2360"/>
                </a:lnTo>
                <a:lnTo>
                  <a:pt x="2512" y="2325"/>
                </a:lnTo>
                <a:lnTo>
                  <a:pt x="2522" y="2289"/>
                </a:lnTo>
                <a:lnTo>
                  <a:pt x="2530" y="2251"/>
                </a:lnTo>
                <a:lnTo>
                  <a:pt x="2532" y="2233"/>
                </a:lnTo>
                <a:lnTo>
                  <a:pt x="2532" y="2213"/>
                </a:lnTo>
                <a:lnTo>
                  <a:pt x="2532" y="2039"/>
                </a:lnTo>
                <a:lnTo>
                  <a:pt x="2532" y="2039"/>
                </a:lnTo>
                <a:lnTo>
                  <a:pt x="2530" y="2011"/>
                </a:lnTo>
                <a:lnTo>
                  <a:pt x="2524" y="1983"/>
                </a:lnTo>
                <a:lnTo>
                  <a:pt x="2514" y="1957"/>
                </a:lnTo>
                <a:lnTo>
                  <a:pt x="2502" y="1933"/>
                </a:lnTo>
                <a:lnTo>
                  <a:pt x="2486" y="1911"/>
                </a:lnTo>
                <a:lnTo>
                  <a:pt x="2466" y="1891"/>
                </a:lnTo>
                <a:lnTo>
                  <a:pt x="2446" y="1875"/>
                </a:lnTo>
                <a:lnTo>
                  <a:pt x="2422" y="1861"/>
                </a:lnTo>
                <a:lnTo>
                  <a:pt x="2422" y="1861"/>
                </a:lnTo>
                <a:lnTo>
                  <a:pt x="2490" y="1873"/>
                </a:lnTo>
                <a:lnTo>
                  <a:pt x="2554" y="1879"/>
                </a:lnTo>
                <a:lnTo>
                  <a:pt x="2612" y="1885"/>
                </a:lnTo>
                <a:lnTo>
                  <a:pt x="2664" y="1887"/>
                </a:lnTo>
                <a:lnTo>
                  <a:pt x="2664" y="2584"/>
                </a:lnTo>
                <a:close/>
              </a:path>
            </a:pathLst>
          </a:custGeom>
          <a:solidFill>
            <a:srgbClr val="717171"/>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417" name="Freeform 69">
            <a:extLst>
              <a:ext uri="{FF2B5EF4-FFF2-40B4-BE49-F238E27FC236}">
                <a16:creationId xmlns:a16="http://schemas.microsoft.com/office/drawing/2014/main" id="{E0DAD942-B305-4521-B572-4F9FAD9D1CD4}"/>
              </a:ext>
            </a:extLst>
          </p:cNvPr>
          <p:cNvSpPr>
            <a:spLocks noEditPoints="1"/>
          </p:cNvSpPr>
          <p:nvPr/>
        </p:nvSpPr>
        <p:spPr bwMode="auto">
          <a:xfrm>
            <a:off x="7351422" y="2956070"/>
            <a:ext cx="376297" cy="338666"/>
          </a:xfrm>
          <a:custGeom>
            <a:avLst/>
            <a:gdLst>
              <a:gd name="T0" fmla="*/ 2618 w 4000"/>
              <a:gd name="T1" fmla="*/ 10 h 3600"/>
              <a:gd name="T2" fmla="*/ 2364 w 4000"/>
              <a:gd name="T3" fmla="*/ 74 h 3600"/>
              <a:gd name="T4" fmla="*/ 2128 w 4000"/>
              <a:gd name="T5" fmla="*/ 188 h 3600"/>
              <a:gd name="T6" fmla="*/ 1958 w 4000"/>
              <a:gd name="T7" fmla="*/ 248 h 3600"/>
              <a:gd name="T8" fmla="*/ 1732 w 4000"/>
              <a:gd name="T9" fmla="*/ 112 h 3600"/>
              <a:gd name="T10" fmla="*/ 1484 w 4000"/>
              <a:gd name="T11" fmla="*/ 30 h 3600"/>
              <a:gd name="T12" fmla="*/ 1220 w 4000"/>
              <a:gd name="T13" fmla="*/ 0 h 3600"/>
              <a:gd name="T14" fmla="*/ 974 w 4000"/>
              <a:gd name="T15" fmla="*/ 26 h 3600"/>
              <a:gd name="T16" fmla="*/ 690 w 4000"/>
              <a:gd name="T17" fmla="*/ 122 h 3600"/>
              <a:gd name="T18" fmla="*/ 444 w 4000"/>
              <a:gd name="T19" fmla="*/ 280 h 3600"/>
              <a:gd name="T20" fmla="*/ 242 w 4000"/>
              <a:gd name="T21" fmla="*/ 492 h 3600"/>
              <a:gd name="T22" fmla="*/ 96 w 4000"/>
              <a:gd name="T23" fmla="*/ 746 h 3600"/>
              <a:gd name="T24" fmla="*/ 14 w 4000"/>
              <a:gd name="T25" fmla="*/ 1037 h 3600"/>
              <a:gd name="T26" fmla="*/ 0 w 4000"/>
              <a:gd name="T27" fmla="*/ 1285 h 3600"/>
              <a:gd name="T28" fmla="*/ 58 w 4000"/>
              <a:gd name="T29" fmla="*/ 1595 h 3600"/>
              <a:gd name="T30" fmla="*/ 188 w 4000"/>
              <a:gd name="T31" fmla="*/ 1875 h 3600"/>
              <a:gd name="T32" fmla="*/ 386 w 4000"/>
              <a:gd name="T33" fmla="*/ 2113 h 3600"/>
              <a:gd name="T34" fmla="*/ 1868 w 4000"/>
              <a:gd name="T35" fmla="*/ 3570 h 3600"/>
              <a:gd name="T36" fmla="*/ 1996 w 4000"/>
              <a:gd name="T37" fmla="*/ 3600 h 3600"/>
              <a:gd name="T38" fmla="*/ 2078 w 4000"/>
              <a:gd name="T39" fmla="*/ 3590 h 3600"/>
              <a:gd name="T40" fmla="*/ 2208 w 4000"/>
              <a:gd name="T41" fmla="*/ 3518 h 3600"/>
              <a:gd name="T42" fmla="*/ 3694 w 4000"/>
              <a:gd name="T43" fmla="*/ 2029 h 3600"/>
              <a:gd name="T44" fmla="*/ 3870 w 4000"/>
              <a:gd name="T45" fmla="*/ 1769 h 3600"/>
              <a:gd name="T46" fmla="*/ 3972 w 4000"/>
              <a:gd name="T47" fmla="*/ 1473 h 3600"/>
              <a:gd name="T48" fmla="*/ 4000 w 4000"/>
              <a:gd name="T49" fmla="*/ 1221 h 3600"/>
              <a:gd name="T50" fmla="*/ 3960 w 4000"/>
              <a:gd name="T51" fmla="*/ 917 h 3600"/>
              <a:gd name="T52" fmla="*/ 3852 w 4000"/>
              <a:gd name="T53" fmla="*/ 640 h 3600"/>
              <a:gd name="T54" fmla="*/ 3682 w 4000"/>
              <a:gd name="T55" fmla="*/ 400 h 3600"/>
              <a:gd name="T56" fmla="*/ 3460 w 4000"/>
              <a:gd name="T57" fmla="*/ 210 h 3600"/>
              <a:gd name="T58" fmla="*/ 3198 w 4000"/>
              <a:gd name="T59" fmla="*/ 74 h 3600"/>
              <a:gd name="T60" fmla="*/ 2904 w 4000"/>
              <a:gd name="T61" fmla="*/ 6 h 3600"/>
              <a:gd name="T62" fmla="*/ 2062 w 4000"/>
              <a:gd name="T63" fmla="*/ 3352 h 3600"/>
              <a:gd name="T64" fmla="*/ 2022 w 4000"/>
              <a:gd name="T65" fmla="*/ 3376 h 3600"/>
              <a:gd name="T66" fmla="*/ 1966 w 4000"/>
              <a:gd name="T67" fmla="*/ 3372 h 3600"/>
              <a:gd name="T68" fmla="*/ 502 w 4000"/>
              <a:gd name="T69" fmla="*/ 1919 h 3600"/>
              <a:gd name="T70" fmla="*/ 350 w 4000"/>
              <a:gd name="T71" fmla="*/ 1715 h 3600"/>
              <a:gd name="T72" fmla="*/ 254 w 4000"/>
              <a:gd name="T73" fmla="*/ 1477 h 3600"/>
              <a:gd name="T74" fmla="*/ 220 w 4000"/>
              <a:gd name="T75" fmla="*/ 1221 h 3600"/>
              <a:gd name="T76" fmla="*/ 240 w 4000"/>
              <a:gd name="T77" fmla="*/ 1021 h 3600"/>
              <a:gd name="T78" fmla="*/ 318 w 4000"/>
              <a:gd name="T79" fmla="*/ 788 h 3600"/>
              <a:gd name="T80" fmla="*/ 448 w 4000"/>
              <a:gd name="T81" fmla="*/ 586 h 3600"/>
              <a:gd name="T82" fmla="*/ 622 w 4000"/>
              <a:gd name="T83" fmla="*/ 420 h 3600"/>
              <a:gd name="T84" fmla="*/ 830 w 4000"/>
              <a:gd name="T85" fmla="*/ 300 h 3600"/>
              <a:gd name="T86" fmla="*/ 1068 w 4000"/>
              <a:gd name="T87" fmla="*/ 232 h 3600"/>
              <a:gd name="T88" fmla="*/ 1268 w 4000"/>
              <a:gd name="T89" fmla="*/ 222 h 3600"/>
              <a:gd name="T90" fmla="*/ 1508 w 4000"/>
              <a:gd name="T91" fmla="*/ 264 h 3600"/>
              <a:gd name="T92" fmla="*/ 1728 w 4000"/>
              <a:gd name="T93" fmla="*/ 360 h 3600"/>
              <a:gd name="T94" fmla="*/ 1922 w 4000"/>
              <a:gd name="T95" fmla="*/ 510 h 3600"/>
              <a:gd name="T96" fmla="*/ 2000 w 4000"/>
              <a:gd name="T97" fmla="*/ 542 h 3600"/>
              <a:gd name="T98" fmla="*/ 2076 w 4000"/>
              <a:gd name="T99" fmla="*/ 510 h 3600"/>
              <a:gd name="T100" fmla="*/ 2270 w 4000"/>
              <a:gd name="T101" fmla="*/ 360 h 3600"/>
              <a:gd name="T102" fmla="*/ 2490 w 4000"/>
              <a:gd name="T103" fmla="*/ 264 h 3600"/>
              <a:gd name="T104" fmla="*/ 2730 w 4000"/>
              <a:gd name="T105" fmla="*/ 222 h 3600"/>
              <a:gd name="T106" fmla="*/ 2932 w 4000"/>
              <a:gd name="T107" fmla="*/ 232 h 3600"/>
              <a:gd name="T108" fmla="*/ 3168 w 4000"/>
              <a:gd name="T109" fmla="*/ 300 h 3600"/>
              <a:gd name="T110" fmla="*/ 3376 w 4000"/>
              <a:gd name="T111" fmla="*/ 420 h 3600"/>
              <a:gd name="T112" fmla="*/ 3550 w 4000"/>
              <a:gd name="T113" fmla="*/ 586 h 3600"/>
              <a:gd name="T114" fmla="*/ 3680 w 4000"/>
              <a:gd name="T115" fmla="*/ 788 h 3600"/>
              <a:gd name="T116" fmla="*/ 3758 w 4000"/>
              <a:gd name="T117" fmla="*/ 1021 h 3600"/>
              <a:gd name="T118" fmla="*/ 3778 w 4000"/>
              <a:gd name="T119" fmla="*/ 1221 h 3600"/>
              <a:gd name="T120" fmla="*/ 3744 w 4000"/>
              <a:gd name="T121" fmla="*/ 1479 h 3600"/>
              <a:gd name="T122" fmla="*/ 3648 w 4000"/>
              <a:gd name="T123" fmla="*/ 1717 h 3600"/>
              <a:gd name="T124" fmla="*/ 3490 w 4000"/>
              <a:gd name="T125" fmla="*/ 1923 h 3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00" h="3600">
                <a:moveTo>
                  <a:pt x="2778" y="0"/>
                </a:moveTo>
                <a:lnTo>
                  <a:pt x="2778" y="0"/>
                </a:lnTo>
                <a:lnTo>
                  <a:pt x="2726" y="2"/>
                </a:lnTo>
                <a:lnTo>
                  <a:pt x="2672" y="6"/>
                </a:lnTo>
                <a:lnTo>
                  <a:pt x="2618" y="10"/>
                </a:lnTo>
                <a:lnTo>
                  <a:pt x="2566" y="18"/>
                </a:lnTo>
                <a:lnTo>
                  <a:pt x="2514" y="30"/>
                </a:lnTo>
                <a:lnTo>
                  <a:pt x="2464" y="42"/>
                </a:lnTo>
                <a:lnTo>
                  <a:pt x="2412" y="56"/>
                </a:lnTo>
                <a:lnTo>
                  <a:pt x="2364" y="74"/>
                </a:lnTo>
                <a:lnTo>
                  <a:pt x="2314" y="92"/>
                </a:lnTo>
                <a:lnTo>
                  <a:pt x="2266" y="112"/>
                </a:lnTo>
                <a:lnTo>
                  <a:pt x="2218" y="136"/>
                </a:lnTo>
                <a:lnTo>
                  <a:pt x="2172" y="162"/>
                </a:lnTo>
                <a:lnTo>
                  <a:pt x="2128" y="188"/>
                </a:lnTo>
                <a:lnTo>
                  <a:pt x="2084" y="218"/>
                </a:lnTo>
                <a:lnTo>
                  <a:pt x="2040" y="248"/>
                </a:lnTo>
                <a:lnTo>
                  <a:pt x="2000" y="282"/>
                </a:lnTo>
                <a:lnTo>
                  <a:pt x="2000" y="282"/>
                </a:lnTo>
                <a:lnTo>
                  <a:pt x="1958" y="248"/>
                </a:lnTo>
                <a:lnTo>
                  <a:pt x="1914" y="218"/>
                </a:lnTo>
                <a:lnTo>
                  <a:pt x="1870" y="188"/>
                </a:lnTo>
                <a:lnTo>
                  <a:pt x="1826" y="162"/>
                </a:lnTo>
                <a:lnTo>
                  <a:pt x="1780" y="136"/>
                </a:lnTo>
                <a:lnTo>
                  <a:pt x="1732" y="112"/>
                </a:lnTo>
                <a:lnTo>
                  <a:pt x="1684" y="92"/>
                </a:lnTo>
                <a:lnTo>
                  <a:pt x="1636" y="74"/>
                </a:lnTo>
                <a:lnTo>
                  <a:pt x="1586" y="56"/>
                </a:lnTo>
                <a:lnTo>
                  <a:pt x="1536" y="42"/>
                </a:lnTo>
                <a:lnTo>
                  <a:pt x="1484" y="30"/>
                </a:lnTo>
                <a:lnTo>
                  <a:pt x="1432" y="18"/>
                </a:lnTo>
                <a:lnTo>
                  <a:pt x="1380" y="10"/>
                </a:lnTo>
                <a:lnTo>
                  <a:pt x="1326" y="6"/>
                </a:lnTo>
                <a:lnTo>
                  <a:pt x="1274" y="2"/>
                </a:lnTo>
                <a:lnTo>
                  <a:pt x="1220" y="0"/>
                </a:lnTo>
                <a:lnTo>
                  <a:pt x="1220" y="0"/>
                </a:lnTo>
                <a:lnTo>
                  <a:pt x="1156" y="2"/>
                </a:lnTo>
                <a:lnTo>
                  <a:pt x="1094" y="6"/>
                </a:lnTo>
                <a:lnTo>
                  <a:pt x="1034" y="14"/>
                </a:lnTo>
                <a:lnTo>
                  <a:pt x="974" y="26"/>
                </a:lnTo>
                <a:lnTo>
                  <a:pt x="914" y="40"/>
                </a:lnTo>
                <a:lnTo>
                  <a:pt x="856" y="56"/>
                </a:lnTo>
                <a:lnTo>
                  <a:pt x="800" y="74"/>
                </a:lnTo>
                <a:lnTo>
                  <a:pt x="744" y="96"/>
                </a:lnTo>
                <a:lnTo>
                  <a:pt x="690" y="122"/>
                </a:lnTo>
                <a:lnTo>
                  <a:pt x="638" y="148"/>
                </a:lnTo>
                <a:lnTo>
                  <a:pt x="588" y="178"/>
                </a:lnTo>
                <a:lnTo>
                  <a:pt x="538" y="210"/>
                </a:lnTo>
                <a:lnTo>
                  <a:pt x="490" y="244"/>
                </a:lnTo>
                <a:lnTo>
                  <a:pt x="444" y="280"/>
                </a:lnTo>
                <a:lnTo>
                  <a:pt x="400" y="318"/>
                </a:lnTo>
                <a:lnTo>
                  <a:pt x="358" y="358"/>
                </a:lnTo>
                <a:lnTo>
                  <a:pt x="316" y="400"/>
                </a:lnTo>
                <a:lnTo>
                  <a:pt x="278" y="446"/>
                </a:lnTo>
                <a:lnTo>
                  <a:pt x="242" y="492"/>
                </a:lnTo>
                <a:lnTo>
                  <a:pt x="208" y="540"/>
                </a:lnTo>
                <a:lnTo>
                  <a:pt x="176" y="588"/>
                </a:lnTo>
                <a:lnTo>
                  <a:pt x="146" y="640"/>
                </a:lnTo>
                <a:lnTo>
                  <a:pt x="120" y="692"/>
                </a:lnTo>
                <a:lnTo>
                  <a:pt x="96" y="746"/>
                </a:lnTo>
                <a:lnTo>
                  <a:pt x="74" y="802"/>
                </a:lnTo>
                <a:lnTo>
                  <a:pt x="54" y="858"/>
                </a:lnTo>
                <a:lnTo>
                  <a:pt x="38" y="917"/>
                </a:lnTo>
                <a:lnTo>
                  <a:pt x="24" y="977"/>
                </a:lnTo>
                <a:lnTo>
                  <a:pt x="14" y="1037"/>
                </a:lnTo>
                <a:lnTo>
                  <a:pt x="6" y="1097"/>
                </a:lnTo>
                <a:lnTo>
                  <a:pt x="0" y="1159"/>
                </a:lnTo>
                <a:lnTo>
                  <a:pt x="0" y="1221"/>
                </a:lnTo>
                <a:lnTo>
                  <a:pt x="0" y="1221"/>
                </a:lnTo>
                <a:lnTo>
                  <a:pt x="0" y="1285"/>
                </a:lnTo>
                <a:lnTo>
                  <a:pt x="6" y="1349"/>
                </a:lnTo>
                <a:lnTo>
                  <a:pt x="14" y="1411"/>
                </a:lnTo>
                <a:lnTo>
                  <a:pt x="26" y="1473"/>
                </a:lnTo>
                <a:lnTo>
                  <a:pt x="40" y="1535"/>
                </a:lnTo>
                <a:lnTo>
                  <a:pt x="58" y="1595"/>
                </a:lnTo>
                <a:lnTo>
                  <a:pt x="78" y="1653"/>
                </a:lnTo>
                <a:lnTo>
                  <a:pt x="102" y="1711"/>
                </a:lnTo>
                <a:lnTo>
                  <a:pt x="128" y="1767"/>
                </a:lnTo>
                <a:lnTo>
                  <a:pt x="156" y="1823"/>
                </a:lnTo>
                <a:lnTo>
                  <a:pt x="188" y="1875"/>
                </a:lnTo>
                <a:lnTo>
                  <a:pt x="222" y="1927"/>
                </a:lnTo>
                <a:lnTo>
                  <a:pt x="260" y="1977"/>
                </a:lnTo>
                <a:lnTo>
                  <a:pt x="300" y="2025"/>
                </a:lnTo>
                <a:lnTo>
                  <a:pt x="342" y="2071"/>
                </a:lnTo>
                <a:lnTo>
                  <a:pt x="386" y="2113"/>
                </a:lnTo>
                <a:lnTo>
                  <a:pt x="1780" y="3508"/>
                </a:lnTo>
                <a:lnTo>
                  <a:pt x="1780" y="3508"/>
                </a:lnTo>
                <a:lnTo>
                  <a:pt x="1810" y="3534"/>
                </a:lnTo>
                <a:lnTo>
                  <a:pt x="1838" y="3554"/>
                </a:lnTo>
                <a:lnTo>
                  <a:pt x="1868" y="3570"/>
                </a:lnTo>
                <a:lnTo>
                  <a:pt x="1896" y="3582"/>
                </a:lnTo>
                <a:lnTo>
                  <a:pt x="1924" y="3592"/>
                </a:lnTo>
                <a:lnTo>
                  <a:pt x="1950" y="3596"/>
                </a:lnTo>
                <a:lnTo>
                  <a:pt x="1974" y="3600"/>
                </a:lnTo>
                <a:lnTo>
                  <a:pt x="1996" y="3600"/>
                </a:lnTo>
                <a:lnTo>
                  <a:pt x="1996" y="3600"/>
                </a:lnTo>
                <a:lnTo>
                  <a:pt x="2018" y="3600"/>
                </a:lnTo>
                <a:lnTo>
                  <a:pt x="2040" y="3598"/>
                </a:lnTo>
                <a:lnTo>
                  <a:pt x="2060" y="3594"/>
                </a:lnTo>
                <a:lnTo>
                  <a:pt x="2078" y="3590"/>
                </a:lnTo>
                <a:lnTo>
                  <a:pt x="2114" y="3578"/>
                </a:lnTo>
                <a:lnTo>
                  <a:pt x="2144" y="3562"/>
                </a:lnTo>
                <a:lnTo>
                  <a:pt x="2170" y="3546"/>
                </a:lnTo>
                <a:lnTo>
                  <a:pt x="2192" y="3532"/>
                </a:lnTo>
                <a:lnTo>
                  <a:pt x="2208" y="3518"/>
                </a:lnTo>
                <a:lnTo>
                  <a:pt x="2218" y="3508"/>
                </a:lnTo>
                <a:lnTo>
                  <a:pt x="3604" y="2121"/>
                </a:lnTo>
                <a:lnTo>
                  <a:pt x="3604" y="2121"/>
                </a:lnTo>
                <a:lnTo>
                  <a:pt x="3650" y="2075"/>
                </a:lnTo>
                <a:lnTo>
                  <a:pt x="3694" y="2029"/>
                </a:lnTo>
                <a:lnTo>
                  <a:pt x="3734" y="1981"/>
                </a:lnTo>
                <a:lnTo>
                  <a:pt x="3772" y="1931"/>
                </a:lnTo>
                <a:lnTo>
                  <a:pt x="3808" y="1879"/>
                </a:lnTo>
                <a:lnTo>
                  <a:pt x="3840" y="1825"/>
                </a:lnTo>
                <a:lnTo>
                  <a:pt x="3870" y="1769"/>
                </a:lnTo>
                <a:lnTo>
                  <a:pt x="3896" y="1713"/>
                </a:lnTo>
                <a:lnTo>
                  <a:pt x="3920" y="1655"/>
                </a:lnTo>
                <a:lnTo>
                  <a:pt x="3940" y="1595"/>
                </a:lnTo>
                <a:lnTo>
                  <a:pt x="3958" y="1535"/>
                </a:lnTo>
                <a:lnTo>
                  <a:pt x="3972" y="1473"/>
                </a:lnTo>
                <a:lnTo>
                  <a:pt x="3984" y="1411"/>
                </a:lnTo>
                <a:lnTo>
                  <a:pt x="3992" y="1349"/>
                </a:lnTo>
                <a:lnTo>
                  <a:pt x="3998" y="1285"/>
                </a:lnTo>
                <a:lnTo>
                  <a:pt x="4000" y="1221"/>
                </a:lnTo>
                <a:lnTo>
                  <a:pt x="4000" y="1221"/>
                </a:lnTo>
                <a:lnTo>
                  <a:pt x="3998" y="1159"/>
                </a:lnTo>
                <a:lnTo>
                  <a:pt x="3992" y="1097"/>
                </a:lnTo>
                <a:lnTo>
                  <a:pt x="3986" y="1037"/>
                </a:lnTo>
                <a:lnTo>
                  <a:pt x="3974" y="977"/>
                </a:lnTo>
                <a:lnTo>
                  <a:pt x="3960" y="917"/>
                </a:lnTo>
                <a:lnTo>
                  <a:pt x="3944" y="858"/>
                </a:lnTo>
                <a:lnTo>
                  <a:pt x="3926" y="802"/>
                </a:lnTo>
                <a:lnTo>
                  <a:pt x="3904" y="746"/>
                </a:lnTo>
                <a:lnTo>
                  <a:pt x="3878" y="692"/>
                </a:lnTo>
                <a:lnTo>
                  <a:pt x="3852" y="640"/>
                </a:lnTo>
                <a:lnTo>
                  <a:pt x="3822" y="588"/>
                </a:lnTo>
                <a:lnTo>
                  <a:pt x="3790" y="540"/>
                </a:lnTo>
                <a:lnTo>
                  <a:pt x="3756" y="492"/>
                </a:lnTo>
                <a:lnTo>
                  <a:pt x="3720" y="446"/>
                </a:lnTo>
                <a:lnTo>
                  <a:pt x="3682" y="400"/>
                </a:lnTo>
                <a:lnTo>
                  <a:pt x="3642" y="358"/>
                </a:lnTo>
                <a:lnTo>
                  <a:pt x="3600" y="318"/>
                </a:lnTo>
                <a:lnTo>
                  <a:pt x="3554" y="280"/>
                </a:lnTo>
                <a:lnTo>
                  <a:pt x="3508" y="244"/>
                </a:lnTo>
                <a:lnTo>
                  <a:pt x="3460" y="210"/>
                </a:lnTo>
                <a:lnTo>
                  <a:pt x="3412" y="178"/>
                </a:lnTo>
                <a:lnTo>
                  <a:pt x="3360" y="148"/>
                </a:lnTo>
                <a:lnTo>
                  <a:pt x="3308" y="122"/>
                </a:lnTo>
                <a:lnTo>
                  <a:pt x="3254" y="96"/>
                </a:lnTo>
                <a:lnTo>
                  <a:pt x="3198" y="74"/>
                </a:lnTo>
                <a:lnTo>
                  <a:pt x="3142" y="56"/>
                </a:lnTo>
                <a:lnTo>
                  <a:pt x="3084" y="40"/>
                </a:lnTo>
                <a:lnTo>
                  <a:pt x="3024" y="26"/>
                </a:lnTo>
                <a:lnTo>
                  <a:pt x="2964" y="14"/>
                </a:lnTo>
                <a:lnTo>
                  <a:pt x="2904" y="6"/>
                </a:lnTo>
                <a:lnTo>
                  <a:pt x="2842" y="2"/>
                </a:lnTo>
                <a:lnTo>
                  <a:pt x="2778" y="0"/>
                </a:lnTo>
                <a:lnTo>
                  <a:pt x="2778" y="0"/>
                </a:lnTo>
                <a:close/>
                <a:moveTo>
                  <a:pt x="3452" y="1961"/>
                </a:moveTo>
                <a:lnTo>
                  <a:pt x="2062" y="3352"/>
                </a:lnTo>
                <a:lnTo>
                  <a:pt x="2062" y="3352"/>
                </a:lnTo>
                <a:lnTo>
                  <a:pt x="2058" y="3356"/>
                </a:lnTo>
                <a:lnTo>
                  <a:pt x="2044" y="3366"/>
                </a:lnTo>
                <a:lnTo>
                  <a:pt x="2034" y="3372"/>
                </a:lnTo>
                <a:lnTo>
                  <a:pt x="2022" y="3376"/>
                </a:lnTo>
                <a:lnTo>
                  <a:pt x="2010" y="3378"/>
                </a:lnTo>
                <a:lnTo>
                  <a:pt x="1996" y="3380"/>
                </a:lnTo>
                <a:lnTo>
                  <a:pt x="1996" y="3380"/>
                </a:lnTo>
                <a:lnTo>
                  <a:pt x="1980" y="3378"/>
                </a:lnTo>
                <a:lnTo>
                  <a:pt x="1966" y="3372"/>
                </a:lnTo>
                <a:lnTo>
                  <a:pt x="1950" y="3364"/>
                </a:lnTo>
                <a:lnTo>
                  <a:pt x="1936" y="3352"/>
                </a:lnTo>
                <a:lnTo>
                  <a:pt x="540" y="1955"/>
                </a:lnTo>
                <a:lnTo>
                  <a:pt x="540" y="1955"/>
                </a:lnTo>
                <a:lnTo>
                  <a:pt x="502" y="1919"/>
                </a:lnTo>
                <a:lnTo>
                  <a:pt x="468" y="1881"/>
                </a:lnTo>
                <a:lnTo>
                  <a:pt x="434" y="1841"/>
                </a:lnTo>
                <a:lnTo>
                  <a:pt x="404" y="1801"/>
                </a:lnTo>
                <a:lnTo>
                  <a:pt x="376" y="1759"/>
                </a:lnTo>
                <a:lnTo>
                  <a:pt x="350" y="1715"/>
                </a:lnTo>
                <a:lnTo>
                  <a:pt x="326" y="1669"/>
                </a:lnTo>
                <a:lnTo>
                  <a:pt x="304" y="1623"/>
                </a:lnTo>
                <a:lnTo>
                  <a:pt x="284" y="1575"/>
                </a:lnTo>
                <a:lnTo>
                  <a:pt x="268" y="1527"/>
                </a:lnTo>
                <a:lnTo>
                  <a:pt x="254" y="1477"/>
                </a:lnTo>
                <a:lnTo>
                  <a:pt x="242" y="1427"/>
                </a:lnTo>
                <a:lnTo>
                  <a:pt x="232" y="1377"/>
                </a:lnTo>
                <a:lnTo>
                  <a:pt x="226" y="1325"/>
                </a:lnTo>
                <a:lnTo>
                  <a:pt x="222" y="1275"/>
                </a:lnTo>
                <a:lnTo>
                  <a:pt x="220" y="1221"/>
                </a:lnTo>
                <a:lnTo>
                  <a:pt x="220" y="1221"/>
                </a:lnTo>
                <a:lnTo>
                  <a:pt x="222" y="1171"/>
                </a:lnTo>
                <a:lnTo>
                  <a:pt x="226" y="1119"/>
                </a:lnTo>
                <a:lnTo>
                  <a:pt x="232" y="1069"/>
                </a:lnTo>
                <a:lnTo>
                  <a:pt x="240" y="1021"/>
                </a:lnTo>
                <a:lnTo>
                  <a:pt x="252" y="973"/>
                </a:lnTo>
                <a:lnTo>
                  <a:pt x="266" y="925"/>
                </a:lnTo>
                <a:lnTo>
                  <a:pt x="280" y="878"/>
                </a:lnTo>
                <a:lnTo>
                  <a:pt x="298" y="832"/>
                </a:lnTo>
                <a:lnTo>
                  <a:pt x="318" y="788"/>
                </a:lnTo>
                <a:lnTo>
                  <a:pt x="340" y="744"/>
                </a:lnTo>
                <a:lnTo>
                  <a:pt x="364" y="702"/>
                </a:lnTo>
                <a:lnTo>
                  <a:pt x="390" y="662"/>
                </a:lnTo>
                <a:lnTo>
                  <a:pt x="418" y="624"/>
                </a:lnTo>
                <a:lnTo>
                  <a:pt x="448" y="586"/>
                </a:lnTo>
                <a:lnTo>
                  <a:pt x="480" y="550"/>
                </a:lnTo>
                <a:lnTo>
                  <a:pt x="514" y="514"/>
                </a:lnTo>
                <a:lnTo>
                  <a:pt x="548" y="482"/>
                </a:lnTo>
                <a:lnTo>
                  <a:pt x="584" y="450"/>
                </a:lnTo>
                <a:lnTo>
                  <a:pt x="622" y="420"/>
                </a:lnTo>
                <a:lnTo>
                  <a:pt x="662" y="392"/>
                </a:lnTo>
                <a:lnTo>
                  <a:pt x="702" y="366"/>
                </a:lnTo>
                <a:lnTo>
                  <a:pt x="744" y="342"/>
                </a:lnTo>
                <a:lnTo>
                  <a:pt x="786" y="320"/>
                </a:lnTo>
                <a:lnTo>
                  <a:pt x="830" y="300"/>
                </a:lnTo>
                <a:lnTo>
                  <a:pt x="876" y="282"/>
                </a:lnTo>
                <a:lnTo>
                  <a:pt x="922" y="266"/>
                </a:lnTo>
                <a:lnTo>
                  <a:pt x="970" y="252"/>
                </a:lnTo>
                <a:lnTo>
                  <a:pt x="1018" y="242"/>
                </a:lnTo>
                <a:lnTo>
                  <a:pt x="1068" y="232"/>
                </a:lnTo>
                <a:lnTo>
                  <a:pt x="1118" y="226"/>
                </a:lnTo>
                <a:lnTo>
                  <a:pt x="1168" y="222"/>
                </a:lnTo>
                <a:lnTo>
                  <a:pt x="1220" y="222"/>
                </a:lnTo>
                <a:lnTo>
                  <a:pt x="1220" y="222"/>
                </a:lnTo>
                <a:lnTo>
                  <a:pt x="1268" y="222"/>
                </a:lnTo>
                <a:lnTo>
                  <a:pt x="1318" y="226"/>
                </a:lnTo>
                <a:lnTo>
                  <a:pt x="1366" y="232"/>
                </a:lnTo>
                <a:lnTo>
                  <a:pt x="1414" y="240"/>
                </a:lnTo>
                <a:lnTo>
                  <a:pt x="1462" y="250"/>
                </a:lnTo>
                <a:lnTo>
                  <a:pt x="1508" y="264"/>
                </a:lnTo>
                <a:lnTo>
                  <a:pt x="1554" y="278"/>
                </a:lnTo>
                <a:lnTo>
                  <a:pt x="1600" y="296"/>
                </a:lnTo>
                <a:lnTo>
                  <a:pt x="1644" y="316"/>
                </a:lnTo>
                <a:lnTo>
                  <a:pt x="1686" y="336"/>
                </a:lnTo>
                <a:lnTo>
                  <a:pt x="1728" y="360"/>
                </a:lnTo>
                <a:lnTo>
                  <a:pt x="1770" y="386"/>
                </a:lnTo>
                <a:lnTo>
                  <a:pt x="1810" y="414"/>
                </a:lnTo>
                <a:lnTo>
                  <a:pt x="1848" y="444"/>
                </a:lnTo>
                <a:lnTo>
                  <a:pt x="1886" y="476"/>
                </a:lnTo>
                <a:lnTo>
                  <a:pt x="1922" y="510"/>
                </a:lnTo>
                <a:lnTo>
                  <a:pt x="1922" y="510"/>
                </a:lnTo>
                <a:lnTo>
                  <a:pt x="1938" y="524"/>
                </a:lnTo>
                <a:lnTo>
                  <a:pt x="1958" y="534"/>
                </a:lnTo>
                <a:lnTo>
                  <a:pt x="1978" y="540"/>
                </a:lnTo>
                <a:lnTo>
                  <a:pt x="2000" y="542"/>
                </a:lnTo>
                <a:lnTo>
                  <a:pt x="2020" y="540"/>
                </a:lnTo>
                <a:lnTo>
                  <a:pt x="2040" y="534"/>
                </a:lnTo>
                <a:lnTo>
                  <a:pt x="2060" y="524"/>
                </a:lnTo>
                <a:lnTo>
                  <a:pt x="2076" y="510"/>
                </a:lnTo>
                <a:lnTo>
                  <a:pt x="2076" y="510"/>
                </a:lnTo>
                <a:lnTo>
                  <a:pt x="2112" y="476"/>
                </a:lnTo>
                <a:lnTo>
                  <a:pt x="2150" y="444"/>
                </a:lnTo>
                <a:lnTo>
                  <a:pt x="2188" y="414"/>
                </a:lnTo>
                <a:lnTo>
                  <a:pt x="2228" y="386"/>
                </a:lnTo>
                <a:lnTo>
                  <a:pt x="2270" y="360"/>
                </a:lnTo>
                <a:lnTo>
                  <a:pt x="2312" y="336"/>
                </a:lnTo>
                <a:lnTo>
                  <a:pt x="2354" y="316"/>
                </a:lnTo>
                <a:lnTo>
                  <a:pt x="2400" y="296"/>
                </a:lnTo>
                <a:lnTo>
                  <a:pt x="2444" y="278"/>
                </a:lnTo>
                <a:lnTo>
                  <a:pt x="2490" y="264"/>
                </a:lnTo>
                <a:lnTo>
                  <a:pt x="2536" y="250"/>
                </a:lnTo>
                <a:lnTo>
                  <a:pt x="2584" y="240"/>
                </a:lnTo>
                <a:lnTo>
                  <a:pt x="2632" y="232"/>
                </a:lnTo>
                <a:lnTo>
                  <a:pt x="2680" y="226"/>
                </a:lnTo>
                <a:lnTo>
                  <a:pt x="2730" y="222"/>
                </a:lnTo>
                <a:lnTo>
                  <a:pt x="2778" y="222"/>
                </a:lnTo>
                <a:lnTo>
                  <a:pt x="2778" y="222"/>
                </a:lnTo>
                <a:lnTo>
                  <a:pt x="2830" y="222"/>
                </a:lnTo>
                <a:lnTo>
                  <a:pt x="2882" y="226"/>
                </a:lnTo>
                <a:lnTo>
                  <a:pt x="2932" y="232"/>
                </a:lnTo>
                <a:lnTo>
                  <a:pt x="2980" y="242"/>
                </a:lnTo>
                <a:lnTo>
                  <a:pt x="3028" y="252"/>
                </a:lnTo>
                <a:lnTo>
                  <a:pt x="3076" y="266"/>
                </a:lnTo>
                <a:lnTo>
                  <a:pt x="3122" y="282"/>
                </a:lnTo>
                <a:lnTo>
                  <a:pt x="3168" y="300"/>
                </a:lnTo>
                <a:lnTo>
                  <a:pt x="3212" y="320"/>
                </a:lnTo>
                <a:lnTo>
                  <a:pt x="3256" y="342"/>
                </a:lnTo>
                <a:lnTo>
                  <a:pt x="3296" y="366"/>
                </a:lnTo>
                <a:lnTo>
                  <a:pt x="3338" y="392"/>
                </a:lnTo>
                <a:lnTo>
                  <a:pt x="3376" y="420"/>
                </a:lnTo>
                <a:lnTo>
                  <a:pt x="3414" y="450"/>
                </a:lnTo>
                <a:lnTo>
                  <a:pt x="3450" y="482"/>
                </a:lnTo>
                <a:lnTo>
                  <a:pt x="3486" y="514"/>
                </a:lnTo>
                <a:lnTo>
                  <a:pt x="3518" y="550"/>
                </a:lnTo>
                <a:lnTo>
                  <a:pt x="3550" y="586"/>
                </a:lnTo>
                <a:lnTo>
                  <a:pt x="3580" y="624"/>
                </a:lnTo>
                <a:lnTo>
                  <a:pt x="3608" y="662"/>
                </a:lnTo>
                <a:lnTo>
                  <a:pt x="3634" y="702"/>
                </a:lnTo>
                <a:lnTo>
                  <a:pt x="3658" y="744"/>
                </a:lnTo>
                <a:lnTo>
                  <a:pt x="3680" y="788"/>
                </a:lnTo>
                <a:lnTo>
                  <a:pt x="3700" y="832"/>
                </a:lnTo>
                <a:lnTo>
                  <a:pt x="3718" y="878"/>
                </a:lnTo>
                <a:lnTo>
                  <a:pt x="3734" y="925"/>
                </a:lnTo>
                <a:lnTo>
                  <a:pt x="3746" y="973"/>
                </a:lnTo>
                <a:lnTo>
                  <a:pt x="3758" y="1021"/>
                </a:lnTo>
                <a:lnTo>
                  <a:pt x="3766" y="1069"/>
                </a:lnTo>
                <a:lnTo>
                  <a:pt x="3774" y="1119"/>
                </a:lnTo>
                <a:lnTo>
                  <a:pt x="3778" y="1171"/>
                </a:lnTo>
                <a:lnTo>
                  <a:pt x="3778" y="1221"/>
                </a:lnTo>
                <a:lnTo>
                  <a:pt x="3778" y="1221"/>
                </a:lnTo>
                <a:lnTo>
                  <a:pt x="3778" y="1275"/>
                </a:lnTo>
                <a:lnTo>
                  <a:pt x="3774" y="1325"/>
                </a:lnTo>
                <a:lnTo>
                  <a:pt x="3766" y="1377"/>
                </a:lnTo>
                <a:lnTo>
                  <a:pt x="3756" y="1427"/>
                </a:lnTo>
                <a:lnTo>
                  <a:pt x="3744" y="1479"/>
                </a:lnTo>
                <a:lnTo>
                  <a:pt x="3730" y="1527"/>
                </a:lnTo>
                <a:lnTo>
                  <a:pt x="3714" y="1577"/>
                </a:lnTo>
                <a:lnTo>
                  <a:pt x="3694" y="1623"/>
                </a:lnTo>
                <a:lnTo>
                  <a:pt x="3672" y="1671"/>
                </a:lnTo>
                <a:lnTo>
                  <a:pt x="3648" y="1717"/>
                </a:lnTo>
                <a:lnTo>
                  <a:pt x="3620" y="1761"/>
                </a:lnTo>
                <a:lnTo>
                  <a:pt x="3592" y="1803"/>
                </a:lnTo>
                <a:lnTo>
                  <a:pt x="3560" y="1845"/>
                </a:lnTo>
                <a:lnTo>
                  <a:pt x="3526" y="1885"/>
                </a:lnTo>
                <a:lnTo>
                  <a:pt x="3490" y="1923"/>
                </a:lnTo>
                <a:lnTo>
                  <a:pt x="3452" y="1961"/>
                </a:lnTo>
                <a:lnTo>
                  <a:pt x="3452" y="1961"/>
                </a:lnTo>
                <a:close/>
              </a:path>
            </a:pathLst>
          </a:custGeom>
          <a:solidFill>
            <a:srgbClr val="35407C"/>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88" name="Action Button: Information 87">
            <a:hlinkClick r:id="rId8" action="ppaction://hlinksldjump" highlightClick="1"/>
          </p:cNvPr>
          <p:cNvSpPr/>
          <p:nvPr/>
        </p:nvSpPr>
        <p:spPr bwMode="ltGray">
          <a:xfrm>
            <a:off x="6840505" y="2002910"/>
            <a:ext cx="198450" cy="178130"/>
          </a:xfrm>
          <a:prstGeom prst="actionButtonInformation">
            <a:avLst/>
          </a:prstGeom>
          <a:solidFill>
            <a:schemeClr val="tx1">
              <a:lumMod val="20000"/>
              <a:lumOff val="80000"/>
            </a:schemeClr>
          </a:solidFill>
          <a:ln w="127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a:p>
        </p:txBody>
      </p:sp>
      <p:sp>
        <p:nvSpPr>
          <p:cNvPr id="93" name="Freeform 92">
            <a:hlinkClick r:id="rId9" action="ppaction://hlinksldjump"/>
          </p:cNvPr>
          <p:cNvSpPr>
            <a:spLocks noEditPoints="1"/>
          </p:cNvSpPr>
          <p:nvPr/>
        </p:nvSpPr>
        <p:spPr bwMode="auto">
          <a:xfrm>
            <a:off x="2175154" y="41760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6"/>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85" name="Action Button: Information 364">
            <a:hlinkClick r:id="rId10" action="ppaction://hlinksldjump" highlightClick="1"/>
            <a:extLst>
              <a:ext uri="{FF2B5EF4-FFF2-40B4-BE49-F238E27FC236}">
                <a16:creationId xmlns:a16="http://schemas.microsoft.com/office/drawing/2014/main" id="{5FFF42F6-888C-45B7-BAD7-9F5BF155920D}"/>
              </a:ext>
            </a:extLst>
          </p:cNvPr>
          <p:cNvSpPr/>
          <p:nvPr/>
        </p:nvSpPr>
        <p:spPr bwMode="ltGray">
          <a:xfrm>
            <a:off x="2329683" y="2002910"/>
            <a:ext cx="198450" cy="178130"/>
          </a:xfrm>
          <a:prstGeom prst="actionButtonInformation">
            <a:avLst/>
          </a:prstGeom>
          <a:solidFill>
            <a:schemeClr val="tx1">
              <a:lumMod val="20000"/>
              <a:lumOff val="80000"/>
            </a:schemeClr>
          </a:solidFill>
          <a:ln w="127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a:p>
        </p:txBody>
      </p:sp>
      <p:sp>
        <p:nvSpPr>
          <p:cNvPr id="89" name="Action Button: Information 364">
            <a:hlinkClick r:id="rId10" action="ppaction://hlinksldjump" highlightClick="1"/>
            <a:extLst>
              <a:ext uri="{FF2B5EF4-FFF2-40B4-BE49-F238E27FC236}">
                <a16:creationId xmlns:a16="http://schemas.microsoft.com/office/drawing/2014/main" id="{715F685C-AAD4-4F60-AEF6-0FDA49A2B22D}"/>
              </a:ext>
            </a:extLst>
          </p:cNvPr>
          <p:cNvSpPr/>
          <p:nvPr/>
        </p:nvSpPr>
        <p:spPr bwMode="ltGray">
          <a:xfrm>
            <a:off x="2329683" y="3279394"/>
            <a:ext cx="198450" cy="178130"/>
          </a:xfrm>
          <a:prstGeom prst="actionButtonInformation">
            <a:avLst/>
          </a:prstGeom>
          <a:solidFill>
            <a:schemeClr val="tx1">
              <a:lumMod val="20000"/>
              <a:lumOff val="80000"/>
            </a:schemeClr>
          </a:solidFill>
          <a:ln w="127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a:p>
        </p:txBody>
      </p:sp>
      <p:sp>
        <p:nvSpPr>
          <p:cNvPr id="90" name="Action Button: Information 364">
            <a:hlinkClick r:id="rId10" action="ppaction://hlinksldjump" highlightClick="1"/>
            <a:extLst>
              <a:ext uri="{FF2B5EF4-FFF2-40B4-BE49-F238E27FC236}">
                <a16:creationId xmlns:a16="http://schemas.microsoft.com/office/drawing/2014/main" id="{7A0BAE7E-2AD4-4324-9C3D-79FF0981D580}"/>
              </a:ext>
            </a:extLst>
          </p:cNvPr>
          <p:cNvSpPr/>
          <p:nvPr/>
        </p:nvSpPr>
        <p:spPr bwMode="ltGray">
          <a:xfrm>
            <a:off x="2329683" y="4563066"/>
            <a:ext cx="198450" cy="178130"/>
          </a:xfrm>
          <a:prstGeom prst="actionButtonInformation">
            <a:avLst/>
          </a:prstGeom>
          <a:solidFill>
            <a:schemeClr val="tx1">
              <a:lumMod val="20000"/>
              <a:lumOff val="80000"/>
            </a:schemeClr>
          </a:solidFill>
          <a:ln w="127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a:p>
        </p:txBody>
      </p:sp>
      <p:sp>
        <p:nvSpPr>
          <p:cNvPr id="92" name="Action Button: Information 363">
            <a:hlinkClick r:id="rId11" action="ppaction://hlinksldjump" highlightClick="1"/>
            <a:extLst>
              <a:ext uri="{FF2B5EF4-FFF2-40B4-BE49-F238E27FC236}">
                <a16:creationId xmlns:a16="http://schemas.microsoft.com/office/drawing/2014/main" id="{E7E7406D-D1CA-4012-99EB-15A046E326AB}"/>
              </a:ext>
            </a:extLst>
          </p:cNvPr>
          <p:cNvSpPr/>
          <p:nvPr/>
        </p:nvSpPr>
        <p:spPr bwMode="ltGray">
          <a:xfrm>
            <a:off x="11566088" y="2002910"/>
            <a:ext cx="198450" cy="178130"/>
          </a:xfrm>
          <a:prstGeom prst="actionButtonInformation">
            <a:avLst/>
          </a:prstGeom>
          <a:solidFill>
            <a:schemeClr val="tx1">
              <a:lumMod val="20000"/>
              <a:lumOff val="80000"/>
            </a:schemeClr>
          </a:solidFill>
          <a:ln w="127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a:p>
        </p:txBody>
      </p:sp>
      <p:sp>
        <p:nvSpPr>
          <p:cNvPr id="3" name="Slide Number Placeholder 2">
            <a:extLst>
              <a:ext uri="{FF2B5EF4-FFF2-40B4-BE49-F238E27FC236}">
                <a16:creationId xmlns:a16="http://schemas.microsoft.com/office/drawing/2014/main" id="{CB6B75C5-D26D-4158-B3F4-5136BE48CB7D}"/>
              </a:ext>
            </a:extLst>
          </p:cNvPr>
          <p:cNvSpPr>
            <a:spLocks noGrp="1"/>
          </p:cNvSpPr>
          <p:nvPr>
            <p:ph type="sldNum" sz="quarter" idx="4"/>
          </p:nvPr>
        </p:nvSpPr>
        <p:spPr/>
        <p:txBody>
          <a:bodyPr/>
          <a:lstStyle/>
          <a:p>
            <a:fld id="{4034BEE3-566C-4068-A777-C3A4762E861B}" type="slidenum">
              <a:rPr lang="en-GB" smtClean="0"/>
              <a:pPr/>
              <a:t>6</a:t>
            </a:fld>
            <a:endParaRPr lang="en-GB" dirty="0"/>
          </a:p>
        </p:txBody>
      </p:sp>
    </p:spTree>
    <p:extLst>
      <p:ext uri="{BB962C8B-B14F-4D97-AF65-F5344CB8AC3E}">
        <p14:creationId xmlns:p14="http://schemas.microsoft.com/office/powerpoint/2010/main" val="10232876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Trips by country of residence</a:t>
            </a:r>
          </a:p>
        </p:txBody>
      </p:sp>
      <p:graphicFrame>
        <p:nvGraphicFramePr>
          <p:cNvPr id="3" name="Table 2"/>
          <p:cNvGraphicFramePr>
            <a:graphicFrameLocks noGrp="1"/>
          </p:cNvGraphicFramePr>
          <p:nvPr>
            <p:extLst>
              <p:ext uri="{D42A27DB-BD31-4B8C-83A1-F6EECF244321}">
                <p14:modId xmlns:p14="http://schemas.microsoft.com/office/powerpoint/2010/main" val="1632793727"/>
              </p:ext>
            </p:extLst>
          </p:nvPr>
        </p:nvGraphicFramePr>
        <p:xfrm>
          <a:off x="360362" y="1890713"/>
          <a:ext cx="7356473" cy="1490400"/>
        </p:xfrm>
        <a:graphic>
          <a:graphicData uri="http://schemas.openxmlformats.org/drawingml/2006/table">
            <a:tbl>
              <a:tblPr/>
              <a:tblGrid>
                <a:gridCol w="1842627">
                  <a:extLst>
                    <a:ext uri="{9D8B030D-6E8A-4147-A177-3AD203B41FA5}">
                      <a16:colId xmlns:a16="http://schemas.microsoft.com/office/drawing/2014/main" val="20000"/>
                    </a:ext>
                  </a:extLst>
                </a:gridCol>
                <a:gridCol w="1431771">
                  <a:extLst>
                    <a:ext uri="{9D8B030D-6E8A-4147-A177-3AD203B41FA5}">
                      <a16:colId xmlns:a16="http://schemas.microsoft.com/office/drawing/2014/main" val="20001"/>
                    </a:ext>
                  </a:extLst>
                </a:gridCol>
                <a:gridCol w="1361219">
                  <a:extLst>
                    <a:ext uri="{9D8B030D-6E8A-4147-A177-3AD203B41FA5}">
                      <a16:colId xmlns:a16="http://schemas.microsoft.com/office/drawing/2014/main" val="20002"/>
                    </a:ext>
                  </a:extLst>
                </a:gridCol>
                <a:gridCol w="1360428">
                  <a:extLst>
                    <a:ext uri="{9D8B030D-6E8A-4147-A177-3AD203B41FA5}">
                      <a16:colId xmlns:a16="http://schemas.microsoft.com/office/drawing/2014/main" val="20003"/>
                    </a:ext>
                  </a:extLst>
                </a:gridCol>
                <a:gridCol w="1360428">
                  <a:extLst>
                    <a:ext uri="{9D8B030D-6E8A-4147-A177-3AD203B41FA5}">
                      <a16:colId xmlns:a16="http://schemas.microsoft.com/office/drawing/2014/main" val="20004"/>
                    </a:ext>
                  </a:extLst>
                </a:gridCol>
              </a:tblGrid>
              <a:tr h="230400">
                <a:tc gridSpan="5">
                  <a:txBody>
                    <a:bodyPr/>
                    <a:lstStyle/>
                    <a:p>
                      <a:pPr algn="l" fontAlgn="ctr"/>
                      <a:r>
                        <a:rPr lang="en-GB" sz="900" b="1" i="0" u="none" strike="noStrike" dirty="0">
                          <a:solidFill>
                            <a:srgbClr val="FFFFFF"/>
                          </a:solidFill>
                          <a:effectLst/>
                          <a:latin typeface="Arial" panose="020B0604020202020204" pitchFamily="34" charset="0"/>
                        </a:rPr>
                        <a:t>Table 1.5.3 – Destination of trip by country of residence (number) </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0"/>
                  </a:ext>
                </a:extLst>
              </a:tr>
              <a:tr h="180000">
                <a:tc>
                  <a:txBody>
                    <a:bodyPr/>
                    <a:lstStyle/>
                    <a:p>
                      <a:pPr algn="ctr" fontAlgn="ctr"/>
                      <a:r>
                        <a:rPr lang="en-GB" sz="900" b="1" i="0" u="none" strike="noStrike" dirty="0">
                          <a:solidFill>
                            <a:srgbClr val="000000"/>
                          </a:solidFill>
                          <a:effectLst/>
                          <a:latin typeface="Arial" panose="020B0604020202020204" pitchFamily="34" charset="0"/>
                        </a:rPr>
                        <a:t>-</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gridSpan="4">
                  <a:txBody>
                    <a:bodyPr/>
                    <a:lstStyle/>
                    <a:p>
                      <a:pPr algn="ctr" fontAlgn="ctr"/>
                      <a:r>
                        <a:rPr lang="en-GB" sz="900" b="1" i="0" u="none" strike="noStrike" dirty="0">
                          <a:solidFill>
                            <a:srgbClr val="000000"/>
                          </a:solidFill>
                          <a:effectLst/>
                          <a:latin typeface="Arial" panose="020B0604020202020204" pitchFamily="34" charset="0"/>
                        </a:rPr>
                        <a:t>Residence</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pPr algn="ctr" fontAlgn="ctr"/>
                      <a:endParaRPr lang="en-GB" sz="900" b="1" i="0" u="none" strike="noStrike" dirty="0">
                        <a:solidFill>
                          <a:schemeClr val="tx1"/>
                        </a:solidFill>
                        <a:effectLst/>
                        <a:latin typeface="Arial" panose="020B0604020202020204" pitchFamily="34" charset="0"/>
                      </a:endParaRPr>
                    </a:p>
                  </a:txBody>
                  <a:tcPr marL="10800" marR="0" marT="0" marB="0" anchor="ctr">
                    <a:lnL w="12700" cap="flat" cmpd="sng" algn="ctr">
                      <a:solidFill>
                        <a:srgbClr val="BFBFBF"/>
                      </a:solidFill>
                      <a:prstDash val="solid"/>
                      <a:round/>
                      <a:headEnd type="none" w="med" len="med"/>
                      <a:tailEnd type="none" w="med" len="med"/>
                    </a:lnL>
                    <a:lnR w="12700" cap="flat" cmpd="sng" algn="ctr">
                      <a:solidFill>
                        <a:srgbClr val="BFBFBF"/>
                      </a:solidFill>
                      <a:prstDash val="solid"/>
                      <a:round/>
                      <a:headEnd type="none" w="med" len="med"/>
                      <a:tailEnd type="none" w="med" len="med"/>
                    </a:lnR>
                    <a:lnT>
                      <a:noFill/>
                    </a:lnT>
                    <a:lnB>
                      <a:noFill/>
                    </a:lnB>
                    <a:solidFill>
                      <a:srgbClr val="DEDEDE"/>
                    </a:solidFill>
                  </a:tcPr>
                </a:tc>
                <a:tc hMerge="1">
                  <a:txBody>
                    <a:bodyPr/>
                    <a:lstStyle/>
                    <a:p>
                      <a:pPr algn="ctr" fontAlgn="ctr"/>
                      <a:endParaRPr lang="en-GB" sz="900" b="1" i="0" u="none" strike="noStrike" dirty="0">
                        <a:solidFill>
                          <a:schemeClr val="tx1"/>
                        </a:solidFill>
                        <a:effectLst/>
                        <a:latin typeface="Arial" panose="020B0604020202020204" pitchFamily="34" charset="0"/>
                      </a:endParaRPr>
                    </a:p>
                  </a:txBody>
                  <a:tcPr marL="10800" marR="0" marT="0" marB="0" anchor="ctr">
                    <a:lnL w="12700" cap="flat" cmpd="sng" algn="ctr">
                      <a:solidFill>
                        <a:srgbClr val="BFBFBF"/>
                      </a:solidFill>
                      <a:prstDash val="solid"/>
                      <a:round/>
                      <a:headEnd type="none" w="med" len="med"/>
                      <a:tailEnd type="none" w="med" len="med"/>
                    </a:lnL>
                    <a:lnR w="12700" cap="flat" cmpd="sng" algn="ctr">
                      <a:solidFill>
                        <a:srgbClr val="BFBFBF"/>
                      </a:solidFill>
                      <a:prstDash val="solid"/>
                      <a:round/>
                      <a:headEnd type="none" w="med" len="med"/>
                      <a:tailEnd type="none" w="med" len="med"/>
                    </a:lnR>
                    <a:lnT>
                      <a:noFill/>
                    </a:lnT>
                    <a:lnB>
                      <a:noFill/>
                    </a:lnB>
                    <a:solidFill>
                      <a:srgbClr val="DEDEDE"/>
                    </a:solidFill>
                  </a:tcPr>
                </a:tc>
                <a:tc hMerge="1">
                  <a:txBody>
                    <a:bodyPr/>
                    <a:lstStyle/>
                    <a:p>
                      <a:pPr algn="ctr" fontAlgn="ctr"/>
                      <a:endParaRPr lang="en-GB" sz="900" b="1" i="0" u="none" strike="noStrike" dirty="0">
                        <a:solidFill>
                          <a:schemeClr val="tx1"/>
                        </a:solidFill>
                        <a:effectLst/>
                        <a:latin typeface="Arial" panose="020B0604020202020204" pitchFamily="34" charset="0"/>
                      </a:endParaRPr>
                    </a:p>
                  </a:txBody>
                  <a:tcPr marL="10800" marR="0" marT="0" marB="0" anchor="ctr">
                    <a:lnL w="12700" cap="flat" cmpd="sng" algn="ctr">
                      <a:solidFill>
                        <a:srgbClr val="BFBFBF"/>
                      </a:solidFill>
                      <a:prstDash val="solid"/>
                      <a:round/>
                      <a:headEnd type="none" w="med" len="med"/>
                      <a:tailEnd type="none" w="med" len="med"/>
                    </a:lnL>
                    <a:lnR>
                      <a:noFill/>
                    </a:lnR>
                    <a:lnT>
                      <a:noFill/>
                    </a:lnT>
                    <a:lnB>
                      <a:noFill/>
                    </a:lnB>
                    <a:solidFill>
                      <a:srgbClr val="DEDEDE"/>
                    </a:solidFill>
                  </a:tcPr>
                </a:tc>
                <a:extLst>
                  <a:ext uri="{0D108BD9-81ED-4DB2-BD59-A6C34878D82A}">
                    <a16:rowId xmlns:a16="http://schemas.microsoft.com/office/drawing/2014/main" val="376174304"/>
                  </a:ext>
                </a:extLst>
              </a:tr>
              <a:tr h="180000">
                <a:tc>
                  <a:txBody>
                    <a:bodyPr/>
                    <a:lstStyle/>
                    <a:p>
                      <a:pPr algn="l" fontAlgn="ctr"/>
                      <a:r>
                        <a:rPr lang="en-GB" sz="900" b="1" i="0" u="none" strike="noStrike" dirty="0">
                          <a:solidFill>
                            <a:srgbClr val="000000"/>
                          </a:solidFill>
                          <a:effectLst/>
                          <a:latin typeface="Arial" panose="020B0604020202020204" pitchFamily="34" charset="0"/>
                        </a:rPr>
                        <a:t>Trips</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British</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English</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Scottish</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Welsh</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02"/>
                  </a:ext>
                </a:extLst>
              </a:tr>
              <a:tr h="180000">
                <a:tc>
                  <a:txBody>
                    <a:bodyPr/>
                    <a:lstStyle/>
                    <a:p>
                      <a:pPr algn="l" fontAlgn="ctr"/>
                      <a:r>
                        <a:rPr lang="en-GB" sz="900" b="1" i="0" u="none" strike="noStrike" dirty="0">
                          <a:solidFill>
                            <a:srgbClr val="000000"/>
                          </a:solidFill>
                          <a:effectLst/>
                          <a:latin typeface="Arial" panose="020B0604020202020204" pitchFamily="34" charset="0"/>
                        </a:rPr>
                        <a:t>Destination</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Million</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Million</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Million</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Million</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80000">
                <a:tc>
                  <a:txBody>
                    <a:bodyPr/>
                    <a:lstStyle/>
                    <a:p>
                      <a:pPr algn="l" fontAlgn="ctr"/>
                      <a:r>
                        <a:rPr lang="en-GB" sz="900" b="0" i="0" u="none" strike="noStrike" dirty="0">
                          <a:solidFill>
                            <a:srgbClr val="000000"/>
                          </a:solidFill>
                          <a:effectLst/>
                          <a:latin typeface="Arial" panose="020B0604020202020204" pitchFamily="34" charset="0"/>
                        </a:rPr>
                        <a:t>GB</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122.780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105.192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11.747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5.841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4"/>
                  </a:ext>
                </a:extLst>
              </a:tr>
              <a:tr h="180000">
                <a:tc>
                  <a:txBody>
                    <a:bodyPr/>
                    <a:lstStyle/>
                    <a:p>
                      <a:pPr algn="l" fontAlgn="ctr"/>
                      <a:r>
                        <a:rPr lang="en-GB" sz="900" b="0" i="0" u="none" strike="noStrike" dirty="0">
                          <a:solidFill>
                            <a:srgbClr val="000000"/>
                          </a:solidFill>
                          <a:effectLst/>
                          <a:latin typeface="Arial" panose="020B0604020202020204" pitchFamily="34" charset="0"/>
                        </a:rPr>
                        <a:t>England</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99.071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91.439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3.985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3.647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80000">
                <a:tc>
                  <a:txBody>
                    <a:bodyPr/>
                    <a:lstStyle/>
                    <a:p>
                      <a:pPr algn="l" fontAlgn="ctr"/>
                      <a:r>
                        <a:rPr lang="en-GB" sz="900" b="0" i="0" u="none" strike="noStrike" dirty="0">
                          <a:solidFill>
                            <a:srgbClr val="000000"/>
                          </a:solidFill>
                          <a:effectLst/>
                          <a:latin typeface="Arial" panose="020B0604020202020204" pitchFamily="34" charset="0"/>
                        </a:rPr>
                        <a:t>Scotland</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13.810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5.936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7.692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0.183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6"/>
                  </a:ext>
                </a:extLst>
              </a:tr>
              <a:tr h="180000">
                <a:tc>
                  <a:txBody>
                    <a:bodyPr/>
                    <a:lstStyle/>
                    <a:p>
                      <a:pPr algn="l" fontAlgn="ctr"/>
                      <a:r>
                        <a:rPr lang="en-GB" sz="900" b="0" i="0" u="none" strike="noStrike" dirty="0">
                          <a:solidFill>
                            <a:srgbClr val="000000"/>
                          </a:solidFill>
                          <a:effectLst/>
                          <a:latin typeface="Arial" panose="020B0604020202020204" pitchFamily="34" charset="0"/>
                        </a:rPr>
                        <a:t>Wales</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10.698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8.507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0.136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2.055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graphicFrame>
        <p:nvGraphicFramePr>
          <p:cNvPr id="6" name="Table 5"/>
          <p:cNvGraphicFramePr>
            <a:graphicFrameLocks noGrp="1"/>
          </p:cNvGraphicFramePr>
          <p:nvPr>
            <p:extLst>
              <p:ext uri="{D42A27DB-BD31-4B8C-83A1-F6EECF244321}">
                <p14:modId xmlns:p14="http://schemas.microsoft.com/office/powerpoint/2010/main" val="3109592124"/>
              </p:ext>
            </p:extLst>
          </p:nvPr>
        </p:nvGraphicFramePr>
        <p:xfrm>
          <a:off x="360362" y="4021328"/>
          <a:ext cx="7368483" cy="1490400"/>
        </p:xfrm>
        <a:graphic>
          <a:graphicData uri="http://schemas.openxmlformats.org/drawingml/2006/table">
            <a:tbl>
              <a:tblPr/>
              <a:tblGrid>
                <a:gridCol w="1846568">
                  <a:extLst>
                    <a:ext uri="{9D8B030D-6E8A-4147-A177-3AD203B41FA5}">
                      <a16:colId xmlns:a16="http://schemas.microsoft.com/office/drawing/2014/main" val="20000"/>
                    </a:ext>
                  </a:extLst>
                </a:gridCol>
                <a:gridCol w="1433848">
                  <a:extLst>
                    <a:ext uri="{9D8B030D-6E8A-4147-A177-3AD203B41FA5}">
                      <a16:colId xmlns:a16="http://schemas.microsoft.com/office/drawing/2014/main" val="20001"/>
                    </a:ext>
                  </a:extLst>
                </a:gridCol>
                <a:gridCol w="1362689">
                  <a:extLst>
                    <a:ext uri="{9D8B030D-6E8A-4147-A177-3AD203B41FA5}">
                      <a16:colId xmlns:a16="http://schemas.microsoft.com/office/drawing/2014/main" val="20002"/>
                    </a:ext>
                  </a:extLst>
                </a:gridCol>
                <a:gridCol w="1362689">
                  <a:extLst>
                    <a:ext uri="{9D8B030D-6E8A-4147-A177-3AD203B41FA5}">
                      <a16:colId xmlns:a16="http://schemas.microsoft.com/office/drawing/2014/main" val="20003"/>
                    </a:ext>
                  </a:extLst>
                </a:gridCol>
                <a:gridCol w="1362689">
                  <a:extLst>
                    <a:ext uri="{9D8B030D-6E8A-4147-A177-3AD203B41FA5}">
                      <a16:colId xmlns:a16="http://schemas.microsoft.com/office/drawing/2014/main" val="20004"/>
                    </a:ext>
                  </a:extLst>
                </a:gridCol>
              </a:tblGrid>
              <a:tr h="230400">
                <a:tc gridSpan="5">
                  <a:txBody>
                    <a:bodyPr/>
                    <a:lstStyle/>
                    <a:p>
                      <a:pPr algn="l" fontAlgn="ctr"/>
                      <a:r>
                        <a:rPr lang="en-GB" sz="900" b="1" i="0" u="none" strike="noStrike" dirty="0">
                          <a:solidFill>
                            <a:srgbClr val="FFFFFF"/>
                          </a:solidFill>
                          <a:effectLst/>
                          <a:latin typeface="Arial" panose="020B0604020202020204" pitchFamily="34" charset="0"/>
                        </a:rPr>
                        <a:t>Table 1.5.4 – Destination of trip by country of residence (share by origin) </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0"/>
                  </a:ext>
                </a:extLst>
              </a:tr>
              <a:tr h="180000">
                <a:tc>
                  <a:txBody>
                    <a:bodyPr/>
                    <a:lstStyle/>
                    <a:p>
                      <a:pPr algn="ctr" fontAlgn="ctr"/>
                      <a:r>
                        <a:rPr lang="en-GB" sz="900" b="1" i="0" u="none" strike="noStrike" dirty="0">
                          <a:solidFill>
                            <a:srgbClr val="000000"/>
                          </a:solidFill>
                          <a:effectLst/>
                          <a:latin typeface="Arial" panose="020B0604020202020204" pitchFamily="34" charset="0"/>
                        </a:rPr>
                        <a:t>-</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gridSpan="4">
                  <a:txBody>
                    <a:bodyPr/>
                    <a:lstStyle/>
                    <a:p>
                      <a:pPr algn="ctr" fontAlgn="ctr"/>
                      <a:r>
                        <a:rPr lang="en-GB" sz="900" b="1" i="0" u="none" strike="noStrike" dirty="0">
                          <a:solidFill>
                            <a:srgbClr val="000000"/>
                          </a:solidFill>
                          <a:effectLst/>
                          <a:latin typeface="Arial" panose="020B0604020202020204" pitchFamily="34" charset="0"/>
                        </a:rPr>
                        <a:t>Residence</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pPr algn="ctr" fontAlgn="ctr"/>
                      <a:endParaRPr lang="en-GB" sz="900" b="1" i="0" u="none" strike="noStrike" dirty="0">
                        <a:solidFill>
                          <a:schemeClr val="tx1"/>
                        </a:solidFill>
                        <a:effectLst/>
                        <a:latin typeface="Arial" panose="020B0604020202020204" pitchFamily="34" charset="0"/>
                      </a:endParaRPr>
                    </a:p>
                  </a:txBody>
                  <a:tcPr marL="10800" marR="0" marT="0" marB="0" anchor="ctr">
                    <a:lnL w="12700" cap="flat" cmpd="sng" algn="ctr">
                      <a:solidFill>
                        <a:srgbClr val="BFBFBF"/>
                      </a:solidFill>
                      <a:prstDash val="solid"/>
                      <a:round/>
                      <a:headEnd type="none" w="med" len="med"/>
                      <a:tailEnd type="none" w="med" len="med"/>
                    </a:lnL>
                    <a:lnR w="12700" cap="flat" cmpd="sng" algn="ctr">
                      <a:solidFill>
                        <a:srgbClr val="BFBFBF"/>
                      </a:solidFill>
                      <a:prstDash val="solid"/>
                      <a:round/>
                      <a:headEnd type="none" w="med" len="med"/>
                      <a:tailEnd type="none" w="med" len="med"/>
                    </a:lnR>
                    <a:lnT>
                      <a:noFill/>
                    </a:lnT>
                    <a:lnB>
                      <a:noFill/>
                    </a:lnB>
                    <a:solidFill>
                      <a:srgbClr val="DEDEDE"/>
                    </a:solidFill>
                  </a:tcPr>
                </a:tc>
                <a:tc hMerge="1">
                  <a:txBody>
                    <a:bodyPr/>
                    <a:lstStyle/>
                    <a:p>
                      <a:pPr algn="ctr" fontAlgn="ctr"/>
                      <a:endParaRPr lang="en-GB" sz="900" b="1" i="0" u="none" strike="noStrike" dirty="0">
                        <a:solidFill>
                          <a:schemeClr val="tx1"/>
                        </a:solidFill>
                        <a:effectLst/>
                        <a:latin typeface="Arial" panose="020B0604020202020204" pitchFamily="34" charset="0"/>
                      </a:endParaRPr>
                    </a:p>
                  </a:txBody>
                  <a:tcPr marL="10800" marR="0" marT="0" marB="0" anchor="ctr">
                    <a:lnL w="12700" cap="flat" cmpd="sng" algn="ctr">
                      <a:solidFill>
                        <a:srgbClr val="BFBFBF"/>
                      </a:solidFill>
                      <a:prstDash val="solid"/>
                      <a:round/>
                      <a:headEnd type="none" w="med" len="med"/>
                      <a:tailEnd type="none" w="med" len="med"/>
                    </a:lnL>
                    <a:lnR w="12700" cap="flat" cmpd="sng" algn="ctr">
                      <a:solidFill>
                        <a:srgbClr val="BFBFBF"/>
                      </a:solidFill>
                      <a:prstDash val="solid"/>
                      <a:round/>
                      <a:headEnd type="none" w="med" len="med"/>
                      <a:tailEnd type="none" w="med" len="med"/>
                    </a:lnR>
                    <a:lnT>
                      <a:noFill/>
                    </a:lnT>
                    <a:lnB>
                      <a:noFill/>
                    </a:lnB>
                    <a:solidFill>
                      <a:srgbClr val="DEDEDE"/>
                    </a:solidFill>
                  </a:tcPr>
                </a:tc>
                <a:tc hMerge="1">
                  <a:txBody>
                    <a:bodyPr/>
                    <a:lstStyle/>
                    <a:p>
                      <a:pPr algn="ctr" fontAlgn="ctr"/>
                      <a:endParaRPr lang="en-GB" sz="900" b="1" i="0" u="none" strike="noStrike" dirty="0">
                        <a:solidFill>
                          <a:schemeClr val="tx1"/>
                        </a:solidFill>
                        <a:effectLst/>
                        <a:latin typeface="Arial" panose="020B0604020202020204" pitchFamily="34" charset="0"/>
                      </a:endParaRPr>
                    </a:p>
                  </a:txBody>
                  <a:tcPr marL="10800" marR="0" marT="0" marB="0" anchor="ctr">
                    <a:lnL w="12700" cap="flat" cmpd="sng" algn="ctr">
                      <a:solidFill>
                        <a:srgbClr val="BFBFBF"/>
                      </a:solidFill>
                      <a:prstDash val="solid"/>
                      <a:round/>
                      <a:headEnd type="none" w="med" len="med"/>
                      <a:tailEnd type="none" w="med" len="med"/>
                    </a:lnL>
                    <a:lnR>
                      <a:noFill/>
                    </a:lnR>
                    <a:lnT>
                      <a:noFill/>
                    </a:lnT>
                    <a:lnB>
                      <a:noFill/>
                    </a:lnB>
                    <a:solidFill>
                      <a:srgbClr val="DEDEDE"/>
                    </a:solidFill>
                  </a:tcPr>
                </a:tc>
                <a:extLst>
                  <a:ext uri="{0D108BD9-81ED-4DB2-BD59-A6C34878D82A}">
                    <a16:rowId xmlns:a16="http://schemas.microsoft.com/office/drawing/2014/main" val="1451403624"/>
                  </a:ext>
                </a:extLst>
              </a:tr>
              <a:tr h="180000">
                <a:tc>
                  <a:txBody>
                    <a:bodyPr/>
                    <a:lstStyle/>
                    <a:p>
                      <a:pPr algn="l" fontAlgn="ctr"/>
                      <a:r>
                        <a:rPr lang="en-GB" sz="900" b="1" i="0" u="none" strike="noStrike" dirty="0">
                          <a:solidFill>
                            <a:srgbClr val="000000"/>
                          </a:solidFill>
                          <a:effectLst/>
                          <a:latin typeface="Arial" panose="020B0604020202020204" pitchFamily="34" charset="0"/>
                        </a:rPr>
                        <a:t>Trips</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British</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English</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Scottish</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Welsh</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02"/>
                  </a:ext>
                </a:extLst>
              </a:tr>
              <a:tr h="180000">
                <a:tc>
                  <a:txBody>
                    <a:bodyPr/>
                    <a:lstStyle/>
                    <a:p>
                      <a:pPr algn="l" fontAlgn="ctr"/>
                      <a:r>
                        <a:rPr lang="en-GB" sz="900" b="1" i="0" u="none" strike="noStrike" dirty="0">
                          <a:solidFill>
                            <a:srgbClr val="000000"/>
                          </a:solidFill>
                          <a:effectLst/>
                          <a:latin typeface="Arial" panose="020B0604020202020204" pitchFamily="34" charset="0"/>
                        </a:rPr>
                        <a:t>Destination</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 Share</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 Share</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 Share</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 Share</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80000">
                <a:tc>
                  <a:txBody>
                    <a:bodyPr/>
                    <a:lstStyle/>
                    <a:p>
                      <a:pPr algn="l" fontAlgn="ctr"/>
                      <a:r>
                        <a:rPr lang="en-GB" sz="900" b="0" i="0" u="none" strike="noStrike" dirty="0">
                          <a:solidFill>
                            <a:srgbClr val="000000"/>
                          </a:solidFill>
                          <a:effectLst/>
                          <a:latin typeface="Arial" panose="020B0604020202020204" pitchFamily="34" charset="0"/>
                        </a:rPr>
                        <a:t>GB</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900" b="0" i="0" u="none" strike="noStrike" dirty="0">
                          <a:solidFill>
                            <a:srgbClr val="000000"/>
                          </a:solidFill>
                          <a:effectLst/>
                          <a:latin typeface="Arial" panose="020B0604020202020204" pitchFamily="34" charset="0"/>
                        </a:rPr>
                        <a:t>100%</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900" b="0" i="0" u="none" strike="noStrike" dirty="0">
                          <a:solidFill>
                            <a:srgbClr val="000000"/>
                          </a:solidFill>
                          <a:effectLst/>
                          <a:latin typeface="Arial" panose="020B0604020202020204" pitchFamily="34" charset="0"/>
                        </a:rPr>
                        <a:t>100%</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900" b="0" i="0" u="none" strike="noStrike" dirty="0">
                          <a:solidFill>
                            <a:srgbClr val="000000"/>
                          </a:solidFill>
                          <a:effectLst/>
                          <a:latin typeface="Arial" panose="020B0604020202020204" pitchFamily="34" charset="0"/>
                        </a:rPr>
                        <a:t>100%</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900" b="0" i="0" u="none" strike="noStrike" dirty="0">
                          <a:solidFill>
                            <a:srgbClr val="000000"/>
                          </a:solidFill>
                          <a:effectLst/>
                          <a:latin typeface="Arial" panose="020B0604020202020204" pitchFamily="34" charset="0"/>
                        </a:rPr>
                        <a:t>100%</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4"/>
                  </a:ext>
                </a:extLst>
              </a:tr>
              <a:tr h="180000">
                <a:tc>
                  <a:txBody>
                    <a:bodyPr/>
                    <a:lstStyle/>
                    <a:p>
                      <a:pPr algn="l" fontAlgn="ctr"/>
                      <a:r>
                        <a:rPr lang="en-GB" sz="900" b="0" i="0" u="none" strike="noStrike" dirty="0">
                          <a:solidFill>
                            <a:srgbClr val="000000"/>
                          </a:solidFill>
                          <a:effectLst/>
                          <a:latin typeface="Arial" panose="020B0604020202020204" pitchFamily="34" charset="0"/>
                        </a:rPr>
                        <a:t>England</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81%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87%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34%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62%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80000">
                <a:tc>
                  <a:txBody>
                    <a:bodyPr/>
                    <a:lstStyle/>
                    <a:p>
                      <a:pPr algn="l" fontAlgn="ctr"/>
                      <a:r>
                        <a:rPr lang="en-GB" sz="900" b="0" i="0" u="none" strike="noStrike" dirty="0">
                          <a:solidFill>
                            <a:srgbClr val="000000"/>
                          </a:solidFill>
                          <a:effectLst/>
                          <a:latin typeface="Arial" panose="020B0604020202020204" pitchFamily="34" charset="0"/>
                        </a:rPr>
                        <a:t>Scotland</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65%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6"/>
                  </a:ext>
                </a:extLst>
              </a:tr>
              <a:tr h="180000">
                <a:tc>
                  <a:txBody>
                    <a:bodyPr/>
                    <a:lstStyle/>
                    <a:p>
                      <a:pPr algn="l" fontAlgn="ctr"/>
                      <a:r>
                        <a:rPr lang="en-GB" sz="900" b="0" i="0" u="none" strike="noStrike" dirty="0">
                          <a:solidFill>
                            <a:srgbClr val="000000"/>
                          </a:solidFill>
                          <a:effectLst/>
                          <a:latin typeface="Arial" panose="020B0604020202020204" pitchFamily="34" charset="0"/>
                        </a:rPr>
                        <a:t>Wales</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35%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
        <p:nvSpPr>
          <p:cNvPr id="19" name="Content Placeholder 25"/>
          <p:cNvSpPr txBox="1">
            <a:spLocks/>
          </p:cNvSpPr>
          <p:nvPr/>
        </p:nvSpPr>
        <p:spPr>
          <a:xfrm>
            <a:off x="8238654" y="1892302"/>
            <a:ext cx="3597274" cy="381952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t>Showing trip destination against country of residence at both total level and as share by origin. </a:t>
            </a:r>
          </a:p>
          <a:p>
            <a:r>
              <a:rPr lang="en-GB" sz="1050" b="1" dirty="0"/>
              <a:t>Almost nine out of every ten trips (87%) taken by English residents were within England, with trips to Scotland and Wales making up 6% and 8% respectively.</a:t>
            </a:r>
          </a:p>
          <a:p>
            <a:r>
              <a:rPr lang="en-GB" sz="1050" b="1" dirty="0"/>
              <a:t>Scottish residents were also most likely to take trips within their own country, with 65% of trips being taken in Scotland, 34% to England and just 1% of trips to Wales.  </a:t>
            </a:r>
          </a:p>
          <a:p>
            <a:r>
              <a:rPr lang="en-GB" sz="1050" b="1" dirty="0"/>
              <a:t>62% of trips made by Welsh residents were to England, 35% were within Wales and only 3% were to Scotland.</a:t>
            </a:r>
          </a:p>
          <a:p>
            <a:endParaRPr lang="en-GB" sz="1400" dirty="0"/>
          </a:p>
          <a:p>
            <a:endParaRPr lang="en-GB" sz="1400" dirty="0">
              <a:solidFill>
                <a:schemeClr val="accent1"/>
              </a:solidFill>
            </a:endParaRPr>
          </a:p>
          <a:p>
            <a:endParaRPr lang="en-GB" sz="1400" dirty="0">
              <a:solidFill>
                <a:schemeClr val="accent1"/>
              </a:solidFill>
            </a:endParaRPr>
          </a:p>
        </p:txBody>
      </p:sp>
      <p:sp>
        <p:nvSpPr>
          <p:cNvPr id="26" name="Freeform 18">
            <a:hlinkClick r:id="" action="ppaction://noaction"/>
            <a:extLst>
              <a:ext uri="{FF2B5EF4-FFF2-40B4-BE49-F238E27FC236}">
                <a16:creationId xmlns:a16="http://schemas.microsoft.com/office/drawing/2014/main" id="{90AFD604-9654-4C27-BDDE-6F5B294032E5}"/>
              </a:ext>
            </a:extLst>
          </p:cNvPr>
          <p:cNvSpPr>
            <a:spLocks noEditPoints="1"/>
          </p:cNvSpPr>
          <p:nvPr/>
        </p:nvSpPr>
        <p:spPr bwMode="auto">
          <a:xfrm>
            <a:off x="5998233"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5"/>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cxnSp>
        <p:nvCxnSpPr>
          <p:cNvPr id="12" name="Straight Connector 11">
            <a:extLst>
              <a:ext uri="{FF2B5EF4-FFF2-40B4-BE49-F238E27FC236}">
                <a16:creationId xmlns:a16="http://schemas.microsoft.com/office/drawing/2014/main" id="{5F008AB2-62BF-4DFA-A794-FBD539827E52}"/>
              </a:ext>
            </a:extLst>
          </p:cNvPr>
          <p:cNvCxnSpPr>
            <a:cxnSpLocks/>
          </p:cNvCxnSpPr>
          <p:nvPr/>
        </p:nvCxnSpPr>
        <p:spPr>
          <a:xfrm>
            <a:off x="8035455" y="1890440"/>
            <a:ext cx="0" cy="3915048"/>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15" name="Action Button: Information 16">
            <a:hlinkClick r:id="" action="ppaction://noaction" highlightClick="1"/>
            <a:extLst>
              <a:ext uri="{FF2B5EF4-FFF2-40B4-BE49-F238E27FC236}">
                <a16:creationId xmlns:a16="http://schemas.microsoft.com/office/drawing/2014/main" id="{DA56F379-3DC6-4CF0-B712-F62E7AA67C87}"/>
              </a:ext>
            </a:extLst>
          </p:cNvPr>
          <p:cNvSpPr/>
          <p:nvPr/>
        </p:nvSpPr>
        <p:spPr bwMode="ltGray">
          <a:xfrm>
            <a:off x="7776920" y="1890440"/>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20" name="Action Button: Information 17">
            <a:hlinkClick r:id="" action="ppaction://noaction" highlightClick="1"/>
            <a:extLst>
              <a:ext uri="{FF2B5EF4-FFF2-40B4-BE49-F238E27FC236}">
                <a16:creationId xmlns:a16="http://schemas.microsoft.com/office/drawing/2014/main" id="{3BE4C635-5A31-41E3-9510-0A9E2C705602}"/>
              </a:ext>
            </a:extLst>
          </p:cNvPr>
          <p:cNvSpPr/>
          <p:nvPr/>
        </p:nvSpPr>
        <p:spPr bwMode="ltGray">
          <a:xfrm>
            <a:off x="7776920" y="4021328"/>
            <a:ext cx="19454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2" name="Slide Number Placeholder 1">
            <a:extLst>
              <a:ext uri="{FF2B5EF4-FFF2-40B4-BE49-F238E27FC236}">
                <a16:creationId xmlns:a16="http://schemas.microsoft.com/office/drawing/2014/main" id="{3043582F-47D1-4F31-8F37-551560BF8804}"/>
              </a:ext>
            </a:extLst>
          </p:cNvPr>
          <p:cNvSpPr>
            <a:spLocks noGrp="1"/>
          </p:cNvSpPr>
          <p:nvPr>
            <p:ph type="sldNum" sz="quarter" idx="4"/>
          </p:nvPr>
        </p:nvSpPr>
        <p:spPr/>
        <p:txBody>
          <a:bodyPr/>
          <a:lstStyle/>
          <a:p>
            <a:fld id="{4034BEE3-566C-4068-A777-C3A4762E861B}" type="slidenum">
              <a:rPr lang="en-GB" smtClean="0"/>
              <a:pPr/>
              <a:t>60</a:t>
            </a:fld>
            <a:endParaRPr lang="en-GB" dirty="0"/>
          </a:p>
        </p:txBody>
      </p:sp>
    </p:spTree>
    <p:extLst>
      <p:ext uri="{BB962C8B-B14F-4D97-AF65-F5344CB8AC3E}">
        <p14:creationId xmlns:p14="http://schemas.microsoft.com/office/powerpoint/2010/main" val="11042381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Nights by country of residence </a:t>
            </a:r>
          </a:p>
        </p:txBody>
      </p:sp>
      <p:graphicFrame>
        <p:nvGraphicFramePr>
          <p:cNvPr id="3" name="Table 2"/>
          <p:cNvGraphicFramePr>
            <a:graphicFrameLocks noGrp="1"/>
          </p:cNvGraphicFramePr>
          <p:nvPr>
            <p:extLst>
              <p:ext uri="{D42A27DB-BD31-4B8C-83A1-F6EECF244321}">
                <p14:modId xmlns:p14="http://schemas.microsoft.com/office/powerpoint/2010/main" val="3031363320"/>
              </p:ext>
            </p:extLst>
          </p:nvPr>
        </p:nvGraphicFramePr>
        <p:xfrm>
          <a:off x="360363" y="1890713"/>
          <a:ext cx="7368237" cy="1490400"/>
        </p:xfrm>
        <a:graphic>
          <a:graphicData uri="http://schemas.openxmlformats.org/drawingml/2006/table">
            <a:tbl>
              <a:tblPr/>
              <a:tblGrid>
                <a:gridCol w="1973291">
                  <a:extLst>
                    <a:ext uri="{9D8B030D-6E8A-4147-A177-3AD203B41FA5}">
                      <a16:colId xmlns:a16="http://schemas.microsoft.com/office/drawing/2014/main" val="20000"/>
                    </a:ext>
                  </a:extLst>
                </a:gridCol>
                <a:gridCol w="1347003">
                  <a:extLst>
                    <a:ext uri="{9D8B030D-6E8A-4147-A177-3AD203B41FA5}">
                      <a16:colId xmlns:a16="http://schemas.microsoft.com/office/drawing/2014/main" val="20001"/>
                    </a:ext>
                  </a:extLst>
                </a:gridCol>
                <a:gridCol w="1353937">
                  <a:extLst>
                    <a:ext uri="{9D8B030D-6E8A-4147-A177-3AD203B41FA5}">
                      <a16:colId xmlns:a16="http://schemas.microsoft.com/office/drawing/2014/main" val="20002"/>
                    </a:ext>
                  </a:extLst>
                </a:gridCol>
                <a:gridCol w="1347003">
                  <a:extLst>
                    <a:ext uri="{9D8B030D-6E8A-4147-A177-3AD203B41FA5}">
                      <a16:colId xmlns:a16="http://schemas.microsoft.com/office/drawing/2014/main" val="20003"/>
                    </a:ext>
                  </a:extLst>
                </a:gridCol>
                <a:gridCol w="1347003">
                  <a:extLst>
                    <a:ext uri="{9D8B030D-6E8A-4147-A177-3AD203B41FA5}">
                      <a16:colId xmlns:a16="http://schemas.microsoft.com/office/drawing/2014/main" val="20004"/>
                    </a:ext>
                  </a:extLst>
                </a:gridCol>
              </a:tblGrid>
              <a:tr h="230400">
                <a:tc gridSpan="5">
                  <a:txBody>
                    <a:bodyPr/>
                    <a:lstStyle/>
                    <a:p>
                      <a:pPr algn="l" fontAlgn="ctr"/>
                      <a:r>
                        <a:rPr lang="en-GB" sz="900" b="1" i="0" u="none" strike="noStrike" dirty="0">
                          <a:solidFill>
                            <a:srgbClr val="FFFFFF"/>
                          </a:solidFill>
                          <a:effectLst/>
                          <a:latin typeface="Arial" panose="020B0604020202020204" pitchFamily="34" charset="0"/>
                        </a:rPr>
                        <a:t>Table 1.5.5 – Destination of nights by country of residence (number) </a:t>
                      </a:r>
                      <a:r>
                        <a:rPr lang="en-GB" sz="900" b="1" i="0" u="none" strike="noStrike" dirty="0">
                          <a:solidFill>
                            <a:srgbClr val="FF0000"/>
                          </a:solidFill>
                          <a:effectLst/>
                          <a:latin typeface="Arial" panose="020B0604020202020204" pitchFamily="34" charset="0"/>
                        </a:rPr>
                        <a:t> </a:t>
                      </a:r>
                      <a:endParaRPr lang="en-GB" sz="900" b="1" i="0" u="none" strike="noStrike" dirty="0">
                        <a:solidFill>
                          <a:srgbClr val="FFFFFF"/>
                        </a:solidFill>
                        <a:effectLst/>
                        <a:latin typeface="Arial" panose="020B0604020202020204" pitchFamily="34" charset="0"/>
                      </a:endParaRP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0"/>
                  </a:ext>
                </a:extLst>
              </a:tr>
              <a:tr h="180000">
                <a:tc>
                  <a:txBody>
                    <a:bodyPr/>
                    <a:lstStyle/>
                    <a:p>
                      <a:pPr algn="ctr" fontAlgn="ctr"/>
                      <a:r>
                        <a:rPr lang="en-GB" sz="900" b="1" i="0" u="none" strike="noStrike" dirty="0">
                          <a:solidFill>
                            <a:srgbClr val="000000"/>
                          </a:solidFill>
                          <a:effectLst/>
                          <a:latin typeface="Arial" panose="020B0604020202020204" pitchFamily="34" charset="0"/>
                        </a:rPr>
                        <a:t>-</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gridSpan="4">
                  <a:txBody>
                    <a:bodyPr/>
                    <a:lstStyle/>
                    <a:p>
                      <a:pPr algn="ctr" fontAlgn="ctr"/>
                      <a:r>
                        <a:rPr lang="en-GB" sz="900" b="1" i="0" u="none" strike="noStrike" dirty="0">
                          <a:solidFill>
                            <a:srgbClr val="000000"/>
                          </a:solidFill>
                          <a:effectLst/>
                          <a:latin typeface="Arial" panose="020B0604020202020204" pitchFamily="34" charset="0"/>
                        </a:rPr>
                        <a:t>Residence</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pPr algn="ctr" fontAlgn="ctr"/>
                      <a:endParaRPr lang="en-GB" sz="900" b="1" i="0" u="none" strike="noStrike" dirty="0">
                        <a:solidFill>
                          <a:schemeClr val="tx1"/>
                        </a:solidFill>
                        <a:effectLst/>
                        <a:latin typeface="Arial" panose="020B0604020202020204" pitchFamily="34" charset="0"/>
                      </a:endParaRPr>
                    </a:p>
                  </a:txBody>
                  <a:tcPr marL="10800" marR="0" marT="0" marB="0" anchor="ctr">
                    <a:lnL w="12700" cap="flat" cmpd="sng" algn="ctr">
                      <a:solidFill>
                        <a:srgbClr val="BFBFBF"/>
                      </a:solidFill>
                      <a:prstDash val="solid"/>
                      <a:round/>
                      <a:headEnd type="none" w="med" len="med"/>
                      <a:tailEnd type="none" w="med" len="med"/>
                    </a:lnL>
                    <a:lnR w="12700" cap="flat" cmpd="sng" algn="ctr">
                      <a:solidFill>
                        <a:srgbClr val="BFBFBF"/>
                      </a:solidFill>
                      <a:prstDash val="solid"/>
                      <a:round/>
                      <a:headEnd type="none" w="med" len="med"/>
                      <a:tailEnd type="none" w="med" len="med"/>
                    </a:lnR>
                    <a:lnT>
                      <a:noFill/>
                    </a:lnT>
                    <a:lnB>
                      <a:noFill/>
                    </a:lnB>
                    <a:solidFill>
                      <a:srgbClr val="DEDEDE"/>
                    </a:solidFill>
                  </a:tcPr>
                </a:tc>
                <a:tc hMerge="1">
                  <a:txBody>
                    <a:bodyPr/>
                    <a:lstStyle/>
                    <a:p>
                      <a:pPr algn="ctr" fontAlgn="ctr"/>
                      <a:endParaRPr lang="en-GB" sz="900" b="1" i="0" u="none" strike="noStrike" dirty="0">
                        <a:solidFill>
                          <a:schemeClr val="tx1"/>
                        </a:solidFill>
                        <a:effectLst/>
                        <a:latin typeface="Arial" panose="020B0604020202020204" pitchFamily="34" charset="0"/>
                      </a:endParaRPr>
                    </a:p>
                  </a:txBody>
                  <a:tcPr marL="10800" marR="0" marT="0" marB="0" anchor="ctr">
                    <a:lnL w="12700" cap="flat" cmpd="sng" algn="ctr">
                      <a:solidFill>
                        <a:srgbClr val="BFBFBF"/>
                      </a:solidFill>
                      <a:prstDash val="solid"/>
                      <a:round/>
                      <a:headEnd type="none" w="med" len="med"/>
                      <a:tailEnd type="none" w="med" len="med"/>
                    </a:lnL>
                    <a:lnR w="12700" cap="flat" cmpd="sng" algn="ctr">
                      <a:solidFill>
                        <a:srgbClr val="BFBFBF"/>
                      </a:solidFill>
                      <a:prstDash val="solid"/>
                      <a:round/>
                      <a:headEnd type="none" w="med" len="med"/>
                      <a:tailEnd type="none" w="med" len="med"/>
                    </a:lnR>
                    <a:lnT>
                      <a:noFill/>
                    </a:lnT>
                    <a:lnB>
                      <a:noFill/>
                    </a:lnB>
                    <a:solidFill>
                      <a:srgbClr val="DEDEDE"/>
                    </a:solidFill>
                  </a:tcPr>
                </a:tc>
                <a:tc hMerge="1">
                  <a:txBody>
                    <a:bodyPr/>
                    <a:lstStyle/>
                    <a:p>
                      <a:pPr algn="ctr" fontAlgn="ctr"/>
                      <a:endParaRPr lang="en-GB" sz="900" b="1" i="0" u="none" strike="noStrike" dirty="0">
                        <a:solidFill>
                          <a:schemeClr val="tx1"/>
                        </a:solidFill>
                        <a:effectLst/>
                        <a:latin typeface="Arial" panose="020B0604020202020204" pitchFamily="34" charset="0"/>
                      </a:endParaRPr>
                    </a:p>
                  </a:txBody>
                  <a:tcPr marL="10800" marR="0" marT="0" marB="0" anchor="ctr">
                    <a:lnL w="12700" cap="flat" cmpd="sng" algn="ctr">
                      <a:solidFill>
                        <a:srgbClr val="BFBFBF"/>
                      </a:solidFill>
                      <a:prstDash val="solid"/>
                      <a:round/>
                      <a:headEnd type="none" w="med" len="med"/>
                      <a:tailEnd type="none" w="med" len="med"/>
                    </a:lnL>
                    <a:lnR>
                      <a:noFill/>
                    </a:lnR>
                    <a:lnT>
                      <a:noFill/>
                    </a:lnT>
                    <a:lnB>
                      <a:noFill/>
                    </a:lnB>
                    <a:solidFill>
                      <a:srgbClr val="DEDEDE"/>
                    </a:solidFill>
                  </a:tcPr>
                </a:tc>
                <a:extLst>
                  <a:ext uri="{0D108BD9-81ED-4DB2-BD59-A6C34878D82A}">
                    <a16:rowId xmlns:a16="http://schemas.microsoft.com/office/drawing/2014/main" val="1661567636"/>
                  </a:ext>
                </a:extLst>
              </a:tr>
              <a:tr h="180000">
                <a:tc>
                  <a:txBody>
                    <a:bodyPr/>
                    <a:lstStyle/>
                    <a:p>
                      <a:pPr algn="l" fontAlgn="ctr"/>
                      <a:r>
                        <a:rPr lang="en-GB" sz="900" b="1" i="0" u="none" strike="noStrike" dirty="0">
                          <a:solidFill>
                            <a:srgbClr val="000000"/>
                          </a:solidFill>
                          <a:effectLst/>
                          <a:latin typeface="Arial" panose="020B0604020202020204" pitchFamily="34" charset="0"/>
                        </a:rPr>
                        <a:t>Nights</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British</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English</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Scottish</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Welsh</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02"/>
                  </a:ext>
                </a:extLst>
              </a:tr>
              <a:tr h="180000">
                <a:tc>
                  <a:txBody>
                    <a:bodyPr/>
                    <a:lstStyle/>
                    <a:p>
                      <a:pPr algn="l" fontAlgn="ctr"/>
                      <a:r>
                        <a:rPr lang="en-GB" sz="900" b="1" i="0" u="none" strike="noStrike" dirty="0">
                          <a:solidFill>
                            <a:srgbClr val="000000"/>
                          </a:solidFill>
                          <a:effectLst/>
                          <a:latin typeface="Arial" panose="020B0604020202020204" pitchFamily="34" charset="0"/>
                        </a:rPr>
                        <a:t>Destination</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Million</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Million</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Million</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Million</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80000">
                <a:tc>
                  <a:txBody>
                    <a:bodyPr/>
                    <a:lstStyle/>
                    <a:p>
                      <a:pPr algn="l" fontAlgn="ctr"/>
                      <a:r>
                        <a:rPr lang="en-GB" sz="900" b="0" i="0" u="none" strike="noStrike" dirty="0">
                          <a:solidFill>
                            <a:srgbClr val="000000"/>
                          </a:solidFill>
                          <a:effectLst/>
                          <a:latin typeface="Arial" panose="020B0604020202020204" pitchFamily="34" charset="0"/>
                        </a:rPr>
                        <a:t>GB</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371.806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317.097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37.359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17.350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4"/>
                  </a:ext>
                </a:extLst>
              </a:tr>
              <a:tr h="180000">
                <a:tc>
                  <a:txBody>
                    <a:bodyPr/>
                    <a:lstStyle/>
                    <a:p>
                      <a:pPr algn="l" fontAlgn="ctr"/>
                      <a:r>
                        <a:rPr lang="en-GB" sz="900" b="0" i="0" u="none" strike="noStrike" dirty="0">
                          <a:solidFill>
                            <a:srgbClr val="000000"/>
                          </a:solidFill>
                          <a:effectLst/>
                          <a:latin typeface="Arial" panose="020B0604020202020204" pitchFamily="34" charset="0"/>
                        </a:rPr>
                        <a:t>England</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290.316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265.203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14.471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10.642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80000">
                <a:tc>
                  <a:txBody>
                    <a:bodyPr/>
                    <a:lstStyle/>
                    <a:p>
                      <a:pPr algn="l" fontAlgn="ctr"/>
                      <a:r>
                        <a:rPr lang="en-GB" sz="900" b="0" i="0" u="none" strike="noStrike" dirty="0">
                          <a:solidFill>
                            <a:srgbClr val="000000"/>
                          </a:solidFill>
                          <a:effectLst/>
                          <a:latin typeface="Arial" panose="020B0604020202020204" pitchFamily="34" charset="0"/>
                        </a:rPr>
                        <a:t>Scotland</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46.413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23.179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22.263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0.971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6"/>
                  </a:ext>
                </a:extLst>
              </a:tr>
              <a:tr h="180000">
                <a:tc>
                  <a:txBody>
                    <a:bodyPr/>
                    <a:lstStyle/>
                    <a:p>
                      <a:pPr algn="l" fontAlgn="ctr"/>
                      <a:r>
                        <a:rPr lang="en-GB" sz="900" b="0" i="0" u="none" strike="noStrike" dirty="0">
                          <a:solidFill>
                            <a:srgbClr val="000000"/>
                          </a:solidFill>
                          <a:effectLst/>
                          <a:latin typeface="Arial" panose="020B0604020202020204" pitchFamily="34" charset="0"/>
                        </a:rPr>
                        <a:t>Wales</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35.077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28.715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0.625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5.737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graphicFrame>
        <p:nvGraphicFramePr>
          <p:cNvPr id="6" name="Table 5"/>
          <p:cNvGraphicFramePr>
            <a:graphicFrameLocks noGrp="1"/>
          </p:cNvGraphicFramePr>
          <p:nvPr>
            <p:extLst>
              <p:ext uri="{D42A27DB-BD31-4B8C-83A1-F6EECF244321}">
                <p14:modId xmlns:p14="http://schemas.microsoft.com/office/powerpoint/2010/main" val="71307928"/>
              </p:ext>
            </p:extLst>
          </p:nvPr>
        </p:nvGraphicFramePr>
        <p:xfrm>
          <a:off x="360362" y="4021329"/>
          <a:ext cx="7354835" cy="1476000"/>
        </p:xfrm>
        <a:graphic>
          <a:graphicData uri="http://schemas.openxmlformats.org/drawingml/2006/table">
            <a:tbl>
              <a:tblPr/>
              <a:tblGrid>
                <a:gridCol w="1972027">
                  <a:extLst>
                    <a:ext uri="{9D8B030D-6E8A-4147-A177-3AD203B41FA5}">
                      <a16:colId xmlns:a16="http://schemas.microsoft.com/office/drawing/2014/main" val="20000"/>
                    </a:ext>
                  </a:extLst>
                </a:gridCol>
                <a:gridCol w="1345702">
                  <a:extLst>
                    <a:ext uri="{9D8B030D-6E8A-4147-A177-3AD203B41FA5}">
                      <a16:colId xmlns:a16="http://schemas.microsoft.com/office/drawing/2014/main" val="20001"/>
                    </a:ext>
                  </a:extLst>
                </a:gridCol>
                <a:gridCol w="1345702">
                  <a:extLst>
                    <a:ext uri="{9D8B030D-6E8A-4147-A177-3AD203B41FA5}">
                      <a16:colId xmlns:a16="http://schemas.microsoft.com/office/drawing/2014/main" val="20002"/>
                    </a:ext>
                  </a:extLst>
                </a:gridCol>
                <a:gridCol w="1345702">
                  <a:extLst>
                    <a:ext uri="{9D8B030D-6E8A-4147-A177-3AD203B41FA5}">
                      <a16:colId xmlns:a16="http://schemas.microsoft.com/office/drawing/2014/main" val="20003"/>
                    </a:ext>
                  </a:extLst>
                </a:gridCol>
                <a:gridCol w="1345702">
                  <a:extLst>
                    <a:ext uri="{9D8B030D-6E8A-4147-A177-3AD203B41FA5}">
                      <a16:colId xmlns:a16="http://schemas.microsoft.com/office/drawing/2014/main" val="20004"/>
                    </a:ext>
                  </a:extLst>
                </a:gridCol>
              </a:tblGrid>
              <a:tr h="216000">
                <a:tc gridSpan="5">
                  <a:txBody>
                    <a:bodyPr/>
                    <a:lstStyle/>
                    <a:p>
                      <a:pPr algn="l" fontAlgn="ctr"/>
                      <a:r>
                        <a:rPr lang="en-GB" sz="900" b="1" i="0" u="none" strike="noStrike" dirty="0">
                          <a:solidFill>
                            <a:srgbClr val="FFFFFF"/>
                          </a:solidFill>
                          <a:effectLst/>
                          <a:latin typeface="Arial" panose="020B0604020202020204" pitchFamily="34" charset="0"/>
                        </a:rPr>
                        <a:t>Table 1.5.6 – Destination of nights by residence (share by destination) </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0"/>
                  </a:ext>
                </a:extLst>
              </a:tr>
              <a:tr h="180000">
                <a:tc>
                  <a:txBody>
                    <a:bodyPr/>
                    <a:lstStyle/>
                    <a:p>
                      <a:pPr algn="ctr" fontAlgn="ctr"/>
                      <a:r>
                        <a:rPr lang="en-GB" sz="900" b="1" i="0" u="none" strike="noStrike" dirty="0">
                          <a:solidFill>
                            <a:srgbClr val="000000"/>
                          </a:solidFill>
                          <a:effectLst/>
                          <a:latin typeface="Arial" panose="020B0604020202020204" pitchFamily="34" charset="0"/>
                        </a:rPr>
                        <a:t>-</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gridSpan="4">
                  <a:txBody>
                    <a:bodyPr/>
                    <a:lstStyle/>
                    <a:p>
                      <a:pPr algn="ctr" fontAlgn="ctr"/>
                      <a:r>
                        <a:rPr lang="en-GB" sz="900" b="1" i="0" u="none" strike="noStrike" dirty="0">
                          <a:solidFill>
                            <a:srgbClr val="000000"/>
                          </a:solidFill>
                          <a:effectLst/>
                          <a:latin typeface="Arial" panose="020B0604020202020204" pitchFamily="34" charset="0"/>
                        </a:rPr>
                        <a:t>Residence</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pPr algn="ctr" fontAlgn="ctr"/>
                      <a:endParaRPr lang="en-GB" sz="900" b="1" i="0" u="none" strike="noStrike" dirty="0">
                        <a:solidFill>
                          <a:schemeClr val="tx1"/>
                        </a:solidFill>
                        <a:effectLst/>
                        <a:latin typeface="Arial" panose="020B0604020202020204" pitchFamily="34" charset="0"/>
                      </a:endParaRPr>
                    </a:p>
                  </a:txBody>
                  <a:tcPr marL="10800" marR="0" marT="0" marB="0" anchor="ctr">
                    <a:lnL w="12700" cap="flat" cmpd="sng" algn="ctr">
                      <a:solidFill>
                        <a:srgbClr val="BFBFBF"/>
                      </a:solidFill>
                      <a:prstDash val="solid"/>
                      <a:round/>
                      <a:headEnd type="none" w="med" len="med"/>
                      <a:tailEnd type="none" w="med" len="med"/>
                    </a:lnL>
                    <a:lnR w="12700" cap="flat" cmpd="sng" algn="ctr">
                      <a:solidFill>
                        <a:srgbClr val="BFBFBF"/>
                      </a:solidFill>
                      <a:prstDash val="solid"/>
                      <a:round/>
                      <a:headEnd type="none" w="med" len="med"/>
                      <a:tailEnd type="none" w="med" len="med"/>
                    </a:lnR>
                    <a:lnT>
                      <a:noFill/>
                    </a:lnT>
                    <a:lnB>
                      <a:noFill/>
                    </a:lnB>
                    <a:solidFill>
                      <a:srgbClr val="DEDEDE"/>
                    </a:solidFill>
                  </a:tcPr>
                </a:tc>
                <a:tc hMerge="1">
                  <a:txBody>
                    <a:bodyPr/>
                    <a:lstStyle/>
                    <a:p>
                      <a:pPr algn="ctr" fontAlgn="ctr"/>
                      <a:endParaRPr lang="en-GB" sz="900" b="1" i="0" u="none" strike="noStrike" dirty="0">
                        <a:solidFill>
                          <a:schemeClr val="tx1"/>
                        </a:solidFill>
                        <a:effectLst/>
                        <a:latin typeface="Arial" panose="020B0604020202020204" pitchFamily="34" charset="0"/>
                      </a:endParaRPr>
                    </a:p>
                  </a:txBody>
                  <a:tcPr marL="10800" marR="0" marT="0" marB="0" anchor="ctr">
                    <a:lnL w="12700" cap="flat" cmpd="sng" algn="ctr">
                      <a:solidFill>
                        <a:srgbClr val="BFBFBF"/>
                      </a:solidFill>
                      <a:prstDash val="solid"/>
                      <a:round/>
                      <a:headEnd type="none" w="med" len="med"/>
                      <a:tailEnd type="none" w="med" len="med"/>
                    </a:lnL>
                    <a:lnR w="12700" cap="flat" cmpd="sng" algn="ctr">
                      <a:solidFill>
                        <a:srgbClr val="BFBFBF"/>
                      </a:solidFill>
                      <a:prstDash val="solid"/>
                      <a:round/>
                      <a:headEnd type="none" w="med" len="med"/>
                      <a:tailEnd type="none" w="med" len="med"/>
                    </a:lnR>
                    <a:lnT>
                      <a:noFill/>
                    </a:lnT>
                    <a:lnB>
                      <a:noFill/>
                    </a:lnB>
                    <a:solidFill>
                      <a:srgbClr val="DEDEDE"/>
                    </a:solidFill>
                  </a:tcPr>
                </a:tc>
                <a:tc hMerge="1">
                  <a:txBody>
                    <a:bodyPr/>
                    <a:lstStyle/>
                    <a:p>
                      <a:pPr algn="ctr" fontAlgn="ctr"/>
                      <a:endParaRPr lang="en-GB" sz="900" b="1" i="0" u="none" strike="noStrike" dirty="0">
                        <a:solidFill>
                          <a:schemeClr val="tx1"/>
                        </a:solidFill>
                        <a:effectLst/>
                        <a:latin typeface="Arial" panose="020B0604020202020204" pitchFamily="34" charset="0"/>
                      </a:endParaRPr>
                    </a:p>
                  </a:txBody>
                  <a:tcPr marL="10800" marR="0" marT="0" marB="0" anchor="ctr">
                    <a:lnL w="12700" cap="flat" cmpd="sng" algn="ctr">
                      <a:solidFill>
                        <a:srgbClr val="BFBFBF"/>
                      </a:solidFill>
                      <a:prstDash val="solid"/>
                      <a:round/>
                      <a:headEnd type="none" w="med" len="med"/>
                      <a:tailEnd type="none" w="med" len="med"/>
                    </a:lnL>
                    <a:lnR>
                      <a:noFill/>
                    </a:lnR>
                    <a:lnT>
                      <a:noFill/>
                    </a:lnT>
                    <a:lnB>
                      <a:noFill/>
                    </a:lnB>
                    <a:solidFill>
                      <a:srgbClr val="DEDEDE"/>
                    </a:solidFill>
                  </a:tcPr>
                </a:tc>
                <a:extLst>
                  <a:ext uri="{0D108BD9-81ED-4DB2-BD59-A6C34878D82A}">
                    <a16:rowId xmlns:a16="http://schemas.microsoft.com/office/drawing/2014/main" val="3642731135"/>
                  </a:ext>
                </a:extLst>
              </a:tr>
              <a:tr h="180000">
                <a:tc>
                  <a:txBody>
                    <a:bodyPr/>
                    <a:lstStyle/>
                    <a:p>
                      <a:pPr algn="l" fontAlgn="ctr"/>
                      <a:r>
                        <a:rPr lang="en-GB" sz="900" b="1" i="0" u="none" strike="noStrike" dirty="0">
                          <a:solidFill>
                            <a:srgbClr val="000000"/>
                          </a:solidFill>
                          <a:effectLst/>
                          <a:latin typeface="Arial" panose="020B0604020202020204" pitchFamily="34" charset="0"/>
                        </a:rPr>
                        <a:t>Nights</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British</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English</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Scottish</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Welsh</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02"/>
                  </a:ext>
                </a:extLst>
              </a:tr>
              <a:tr h="180000">
                <a:tc>
                  <a:txBody>
                    <a:bodyPr/>
                    <a:lstStyle/>
                    <a:p>
                      <a:pPr algn="l" fontAlgn="ctr"/>
                      <a:r>
                        <a:rPr lang="en-GB" sz="900" b="1" i="0" u="none" strike="noStrike" dirty="0">
                          <a:solidFill>
                            <a:srgbClr val="000000"/>
                          </a:solidFill>
                          <a:effectLst/>
                          <a:latin typeface="Arial" panose="020B0604020202020204" pitchFamily="34" charset="0"/>
                        </a:rPr>
                        <a:t>Destination</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 Share</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 Share</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 Share</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 Share</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80000">
                <a:tc>
                  <a:txBody>
                    <a:bodyPr/>
                    <a:lstStyle/>
                    <a:p>
                      <a:pPr algn="l" fontAlgn="ctr"/>
                      <a:r>
                        <a:rPr lang="en-GB" sz="900" b="0" i="0" u="none" strike="noStrike" dirty="0">
                          <a:solidFill>
                            <a:srgbClr val="000000"/>
                          </a:solidFill>
                          <a:effectLst/>
                          <a:latin typeface="Arial" panose="020B0604020202020204" pitchFamily="34" charset="0"/>
                        </a:rPr>
                        <a:t>GB</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900" b="0" i="0" u="none" strike="noStrike" dirty="0">
                          <a:solidFill>
                            <a:srgbClr val="000000"/>
                          </a:solidFill>
                          <a:effectLst/>
                          <a:latin typeface="Arial" panose="020B0604020202020204" pitchFamily="34" charset="0"/>
                        </a:rPr>
                        <a:t>100%</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900" b="0" i="0" u="none" strike="noStrike" dirty="0">
                          <a:solidFill>
                            <a:srgbClr val="000000"/>
                          </a:solidFill>
                          <a:effectLst/>
                          <a:latin typeface="Arial" panose="020B0604020202020204" pitchFamily="34" charset="0"/>
                        </a:rPr>
                        <a:t>100%</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900" b="0" i="0" u="none" strike="noStrike" dirty="0">
                          <a:solidFill>
                            <a:srgbClr val="000000"/>
                          </a:solidFill>
                          <a:effectLst/>
                          <a:latin typeface="Arial" panose="020B0604020202020204" pitchFamily="34" charset="0"/>
                        </a:rPr>
                        <a:t>100%</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900" b="0" i="0" u="none" strike="noStrike" dirty="0">
                          <a:solidFill>
                            <a:srgbClr val="000000"/>
                          </a:solidFill>
                          <a:effectLst/>
                          <a:latin typeface="Arial" panose="020B0604020202020204" pitchFamily="34" charset="0"/>
                        </a:rPr>
                        <a:t>100%</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4"/>
                  </a:ext>
                </a:extLst>
              </a:tr>
              <a:tr h="180000">
                <a:tc>
                  <a:txBody>
                    <a:bodyPr/>
                    <a:lstStyle/>
                    <a:p>
                      <a:pPr algn="l" fontAlgn="ctr"/>
                      <a:r>
                        <a:rPr lang="en-GB" sz="900" b="0" i="0" u="none" strike="noStrike" dirty="0">
                          <a:solidFill>
                            <a:srgbClr val="000000"/>
                          </a:solidFill>
                          <a:effectLst/>
                          <a:latin typeface="Arial" panose="020B0604020202020204" pitchFamily="34" charset="0"/>
                        </a:rPr>
                        <a:t>England</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78%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84%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39%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61%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80000">
                <a:tc>
                  <a:txBody>
                    <a:bodyPr/>
                    <a:lstStyle/>
                    <a:p>
                      <a:pPr algn="l" fontAlgn="ctr"/>
                      <a:r>
                        <a:rPr lang="en-GB" sz="900" b="0" i="0" u="none" strike="noStrike" dirty="0">
                          <a:solidFill>
                            <a:srgbClr val="000000"/>
                          </a:solidFill>
                          <a:effectLst/>
                          <a:latin typeface="Arial" panose="020B0604020202020204" pitchFamily="34" charset="0"/>
                        </a:rPr>
                        <a:t>Scotland</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60%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6"/>
                  </a:ext>
                </a:extLst>
              </a:tr>
              <a:tr h="180000">
                <a:tc>
                  <a:txBody>
                    <a:bodyPr/>
                    <a:lstStyle/>
                    <a:p>
                      <a:pPr algn="l" fontAlgn="ctr"/>
                      <a:r>
                        <a:rPr lang="en-GB" sz="900" b="0" i="0" u="none" strike="noStrike" dirty="0">
                          <a:solidFill>
                            <a:srgbClr val="000000"/>
                          </a:solidFill>
                          <a:effectLst/>
                          <a:latin typeface="Arial" panose="020B0604020202020204" pitchFamily="34" charset="0"/>
                        </a:rPr>
                        <a:t>Wales</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33%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
        <p:nvSpPr>
          <p:cNvPr id="19" name="Content Placeholder 25"/>
          <p:cNvSpPr txBox="1">
            <a:spLocks/>
          </p:cNvSpPr>
          <p:nvPr/>
        </p:nvSpPr>
        <p:spPr>
          <a:xfrm>
            <a:off x="8238654" y="1892302"/>
            <a:ext cx="3597274" cy="381952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t>Showing nights destination against country of residence at both total level and as share by origin. </a:t>
            </a:r>
          </a:p>
          <a:p>
            <a:r>
              <a:rPr lang="en-GB" sz="1050" b="1" dirty="0"/>
              <a:t>Bednights show similar patterns when looking at share by residency:</a:t>
            </a:r>
          </a:p>
          <a:p>
            <a:pPr lvl="1">
              <a:spcBef>
                <a:spcPts val="300"/>
              </a:spcBef>
              <a:buSzPct val="100000"/>
              <a:buFont typeface="Wingdings"/>
              <a:buChar char="§"/>
            </a:pPr>
            <a:r>
              <a:rPr lang="en-GB" sz="1050" b="1" dirty="0"/>
              <a:t>84% of nights (87% trips) generated by English residents were on domestic overnight trips within England</a:t>
            </a:r>
          </a:p>
          <a:p>
            <a:pPr lvl="1">
              <a:spcBef>
                <a:spcPts val="300"/>
              </a:spcBef>
              <a:buSzPct val="100000"/>
              <a:buFont typeface="Wingdings"/>
              <a:buChar char="§"/>
            </a:pPr>
            <a:r>
              <a:rPr lang="en-GB" sz="1050" b="1" dirty="0"/>
              <a:t>For Scottish residents, the equivalent figure for nights was 60% (65% trips)</a:t>
            </a:r>
          </a:p>
          <a:p>
            <a:pPr lvl="1">
              <a:spcBef>
                <a:spcPts val="300"/>
              </a:spcBef>
              <a:buSzPct val="100000"/>
              <a:buFont typeface="Wingdings"/>
              <a:buChar char="§"/>
            </a:pPr>
            <a:r>
              <a:rPr lang="en-GB" sz="1050" b="1" dirty="0"/>
              <a:t>For Welsh residents, the equivalent figure was 33% of nights (35% trips)</a:t>
            </a:r>
          </a:p>
          <a:p>
            <a:endParaRPr lang="en-GB" sz="1400" dirty="0">
              <a:solidFill>
                <a:schemeClr val="accent1"/>
              </a:solidFill>
            </a:endParaRPr>
          </a:p>
          <a:p>
            <a:endParaRPr lang="en-GB" sz="1400" dirty="0">
              <a:solidFill>
                <a:schemeClr val="accent1"/>
              </a:solidFill>
            </a:endParaRPr>
          </a:p>
        </p:txBody>
      </p:sp>
      <p:sp>
        <p:nvSpPr>
          <p:cNvPr id="26" name="Freeform 18">
            <a:hlinkClick r:id="" action="ppaction://noaction"/>
            <a:extLst>
              <a:ext uri="{FF2B5EF4-FFF2-40B4-BE49-F238E27FC236}">
                <a16:creationId xmlns:a16="http://schemas.microsoft.com/office/drawing/2014/main" id="{2E7062A2-E298-4796-89E8-4EE1D03539ED}"/>
              </a:ext>
            </a:extLst>
          </p:cNvPr>
          <p:cNvSpPr>
            <a:spLocks noEditPoints="1"/>
          </p:cNvSpPr>
          <p:nvPr/>
        </p:nvSpPr>
        <p:spPr bwMode="auto">
          <a:xfrm>
            <a:off x="5998233"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5"/>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cxnSp>
        <p:nvCxnSpPr>
          <p:cNvPr id="12" name="Straight Connector 11">
            <a:extLst>
              <a:ext uri="{FF2B5EF4-FFF2-40B4-BE49-F238E27FC236}">
                <a16:creationId xmlns:a16="http://schemas.microsoft.com/office/drawing/2014/main" id="{0942E8F9-4102-4174-A604-ACEE001161A5}"/>
              </a:ext>
            </a:extLst>
          </p:cNvPr>
          <p:cNvCxnSpPr>
            <a:cxnSpLocks/>
          </p:cNvCxnSpPr>
          <p:nvPr/>
        </p:nvCxnSpPr>
        <p:spPr>
          <a:xfrm flipH="1">
            <a:off x="8033815" y="1890440"/>
            <a:ext cx="1640" cy="3897630"/>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13" name="Action Button: Information 16">
            <a:hlinkClick r:id="" action="ppaction://noaction" highlightClick="1"/>
            <a:extLst>
              <a:ext uri="{FF2B5EF4-FFF2-40B4-BE49-F238E27FC236}">
                <a16:creationId xmlns:a16="http://schemas.microsoft.com/office/drawing/2014/main" id="{162F9663-F124-48C7-AEAA-4EEEA3AFD6C0}"/>
              </a:ext>
            </a:extLst>
          </p:cNvPr>
          <p:cNvSpPr/>
          <p:nvPr/>
        </p:nvSpPr>
        <p:spPr bwMode="ltGray">
          <a:xfrm>
            <a:off x="7762066" y="1890440"/>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14" name="Action Button: Information 17">
            <a:hlinkClick r:id="" action="ppaction://noaction" highlightClick="1"/>
            <a:extLst>
              <a:ext uri="{FF2B5EF4-FFF2-40B4-BE49-F238E27FC236}">
                <a16:creationId xmlns:a16="http://schemas.microsoft.com/office/drawing/2014/main" id="{0EF8EFAE-B3EA-4DE0-B5B1-3A198BFCC286}"/>
              </a:ext>
            </a:extLst>
          </p:cNvPr>
          <p:cNvSpPr/>
          <p:nvPr/>
        </p:nvSpPr>
        <p:spPr bwMode="ltGray">
          <a:xfrm>
            <a:off x="7762066" y="4029100"/>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2" name="Slide Number Placeholder 1">
            <a:extLst>
              <a:ext uri="{FF2B5EF4-FFF2-40B4-BE49-F238E27FC236}">
                <a16:creationId xmlns:a16="http://schemas.microsoft.com/office/drawing/2014/main" id="{E0A0B395-9354-4F9E-BD84-3885C37605CA}"/>
              </a:ext>
            </a:extLst>
          </p:cNvPr>
          <p:cNvSpPr>
            <a:spLocks noGrp="1"/>
          </p:cNvSpPr>
          <p:nvPr>
            <p:ph type="sldNum" sz="quarter" idx="4"/>
          </p:nvPr>
        </p:nvSpPr>
        <p:spPr/>
        <p:txBody>
          <a:bodyPr/>
          <a:lstStyle/>
          <a:p>
            <a:fld id="{4034BEE3-566C-4068-A777-C3A4762E861B}" type="slidenum">
              <a:rPr lang="en-GB" smtClean="0"/>
              <a:pPr/>
              <a:t>61</a:t>
            </a:fld>
            <a:endParaRPr lang="en-GB" dirty="0"/>
          </a:p>
        </p:txBody>
      </p:sp>
    </p:spTree>
    <p:extLst>
      <p:ext uri="{BB962C8B-B14F-4D97-AF65-F5344CB8AC3E}">
        <p14:creationId xmlns:p14="http://schemas.microsoft.com/office/powerpoint/2010/main" val="26331004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Spend by country of residence</a:t>
            </a:r>
          </a:p>
        </p:txBody>
      </p:sp>
      <p:graphicFrame>
        <p:nvGraphicFramePr>
          <p:cNvPr id="3" name="Table 2"/>
          <p:cNvGraphicFramePr>
            <a:graphicFrameLocks noGrp="1"/>
          </p:cNvGraphicFramePr>
          <p:nvPr>
            <p:extLst>
              <p:ext uri="{D42A27DB-BD31-4B8C-83A1-F6EECF244321}">
                <p14:modId xmlns:p14="http://schemas.microsoft.com/office/powerpoint/2010/main" val="4293879571"/>
              </p:ext>
            </p:extLst>
          </p:nvPr>
        </p:nvGraphicFramePr>
        <p:xfrm>
          <a:off x="351653" y="1882004"/>
          <a:ext cx="7379127" cy="1490400"/>
        </p:xfrm>
        <a:graphic>
          <a:graphicData uri="http://schemas.openxmlformats.org/drawingml/2006/table">
            <a:tbl>
              <a:tblPr/>
              <a:tblGrid>
                <a:gridCol w="2005664">
                  <a:extLst>
                    <a:ext uri="{9D8B030D-6E8A-4147-A177-3AD203B41FA5}">
                      <a16:colId xmlns:a16="http://schemas.microsoft.com/office/drawing/2014/main" val="20000"/>
                    </a:ext>
                  </a:extLst>
                </a:gridCol>
                <a:gridCol w="1340731">
                  <a:extLst>
                    <a:ext uri="{9D8B030D-6E8A-4147-A177-3AD203B41FA5}">
                      <a16:colId xmlns:a16="http://schemas.microsoft.com/office/drawing/2014/main" val="20001"/>
                    </a:ext>
                  </a:extLst>
                </a:gridCol>
                <a:gridCol w="1337110">
                  <a:extLst>
                    <a:ext uri="{9D8B030D-6E8A-4147-A177-3AD203B41FA5}">
                      <a16:colId xmlns:a16="http://schemas.microsoft.com/office/drawing/2014/main" val="20002"/>
                    </a:ext>
                  </a:extLst>
                </a:gridCol>
                <a:gridCol w="1340731">
                  <a:extLst>
                    <a:ext uri="{9D8B030D-6E8A-4147-A177-3AD203B41FA5}">
                      <a16:colId xmlns:a16="http://schemas.microsoft.com/office/drawing/2014/main" val="20003"/>
                    </a:ext>
                  </a:extLst>
                </a:gridCol>
                <a:gridCol w="1354891">
                  <a:extLst>
                    <a:ext uri="{9D8B030D-6E8A-4147-A177-3AD203B41FA5}">
                      <a16:colId xmlns:a16="http://schemas.microsoft.com/office/drawing/2014/main" val="20004"/>
                    </a:ext>
                  </a:extLst>
                </a:gridCol>
              </a:tblGrid>
              <a:tr h="230400">
                <a:tc gridSpan="5">
                  <a:txBody>
                    <a:bodyPr/>
                    <a:lstStyle/>
                    <a:p>
                      <a:pPr algn="l" fontAlgn="ctr"/>
                      <a:r>
                        <a:rPr lang="en-GB" sz="900" b="1" i="0" u="none" strike="noStrike" dirty="0">
                          <a:solidFill>
                            <a:srgbClr val="FFFFFF"/>
                          </a:solidFill>
                          <a:effectLst/>
                          <a:latin typeface="Arial" panose="020B0604020202020204" pitchFamily="34" charset="0"/>
                        </a:rPr>
                        <a:t>Table 1.5.7 – Destination of spend by country of residence (£ Million) </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0"/>
                  </a:ext>
                </a:extLst>
              </a:tr>
              <a:tr h="180000">
                <a:tc>
                  <a:txBody>
                    <a:bodyPr/>
                    <a:lstStyle/>
                    <a:p>
                      <a:pPr algn="ctr" fontAlgn="ctr"/>
                      <a:r>
                        <a:rPr lang="en-GB" sz="900" b="1" i="0" u="none" strike="noStrike" dirty="0">
                          <a:solidFill>
                            <a:srgbClr val="000000"/>
                          </a:solidFill>
                          <a:effectLst/>
                          <a:latin typeface="Arial" panose="020B0604020202020204" pitchFamily="34" charset="0"/>
                        </a:rPr>
                        <a:t>-</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gridSpan="4">
                  <a:txBody>
                    <a:bodyPr/>
                    <a:lstStyle/>
                    <a:p>
                      <a:pPr algn="ctr" fontAlgn="ctr"/>
                      <a:r>
                        <a:rPr lang="en-GB" sz="900" b="1" i="0" u="none" strike="noStrike" dirty="0">
                          <a:solidFill>
                            <a:srgbClr val="000000"/>
                          </a:solidFill>
                          <a:effectLst/>
                          <a:latin typeface="Arial" panose="020B0604020202020204" pitchFamily="34" charset="0"/>
                        </a:rPr>
                        <a:t>Residence</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pPr algn="ctr" fontAlgn="ctr"/>
                      <a:endParaRPr lang="en-GB" sz="900" b="1" i="0" u="none" strike="noStrike" dirty="0">
                        <a:solidFill>
                          <a:schemeClr val="tx1"/>
                        </a:solidFill>
                        <a:effectLst/>
                        <a:latin typeface="Arial" panose="020B0604020202020204" pitchFamily="34" charset="0"/>
                      </a:endParaRPr>
                    </a:p>
                  </a:txBody>
                  <a:tcPr marL="10800" marR="0" marT="0" marB="0" anchor="ctr">
                    <a:lnL w="12700" cap="flat" cmpd="sng" algn="ctr">
                      <a:solidFill>
                        <a:srgbClr val="BFBFBF"/>
                      </a:solidFill>
                      <a:prstDash val="solid"/>
                      <a:round/>
                      <a:headEnd type="none" w="med" len="med"/>
                      <a:tailEnd type="none" w="med" len="med"/>
                    </a:lnL>
                    <a:lnR w="12700" cap="flat" cmpd="sng" algn="ctr">
                      <a:solidFill>
                        <a:srgbClr val="BFBFBF"/>
                      </a:solidFill>
                      <a:prstDash val="solid"/>
                      <a:round/>
                      <a:headEnd type="none" w="med" len="med"/>
                      <a:tailEnd type="none" w="med" len="med"/>
                    </a:lnR>
                    <a:lnT>
                      <a:noFill/>
                    </a:lnT>
                    <a:lnB>
                      <a:noFill/>
                    </a:lnB>
                    <a:solidFill>
                      <a:srgbClr val="DEDEDE"/>
                    </a:solidFill>
                  </a:tcPr>
                </a:tc>
                <a:tc hMerge="1">
                  <a:txBody>
                    <a:bodyPr/>
                    <a:lstStyle/>
                    <a:p>
                      <a:pPr algn="ctr" fontAlgn="ctr"/>
                      <a:endParaRPr lang="en-GB" sz="900" b="1" i="0" u="none" strike="noStrike" dirty="0">
                        <a:solidFill>
                          <a:schemeClr val="tx1"/>
                        </a:solidFill>
                        <a:effectLst/>
                        <a:latin typeface="Arial" panose="020B0604020202020204" pitchFamily="34" charset="0"/>
                      </a:endParaRPr>
                    </a:p>
                  </a:txBody>
                  <a:tcPr marL="10800" marR="0" marT="0" marB="0" anchor="ctr">
                    <a:lnL w="12700" cap="flat" cmpd="sng" algn="ctr">
                      <a:solidFill>
                        <a:srgbClr val="BFBFBF"/>
                      </a:solidFill>
                      <a:prstDash val="solid"/>
                      <a:round/>
                      <a:headEnd type="none" w="med" len="med"/>
                      <a:tailEnd type="none" w="med" len="med"/>
                    </a:lnL>
                    <a:lnR w="12700" cap="flat" cmpd="sng" algn="ctr">
                      <a:solidFill>
                        <a:srgbClr val="BFBFBF"/>
                      </a:solidFill>
                      <a:prstDash val="solid"/>
                      <a:round/>
                      <a:headEnd type="none" w="med" len="med"/>
                      <a:tailEnd type="none" w="med" len="med"/>
                    </a:lnR>
                    <a:lnT>
                      <a:noFill/>
                    </a:lnT>
                    <a:lnB>
                      <a:noFill/>
                    </a:lnB>
                    <a:solidFill>
                      <a:srgbClr val="DEDEDE"/>
                    </a:solidFill>
                  </a:tcPr>
                </a:tc>
                <a:tc hMerge="1">
                  <a:txBody>
                    <a:bodyPr/>
                    <a:lstStyle/>
                    <a:p>
                      <a:pPr algn="ctr" fontAlgn="ctr"/>
                      <a:endParaRPr lang="en-GB" sz="900" b="1" i="0" u="none" strike="noStrike" dirty="0">
                        <a:solidFill>
                          <a:schemeClr val="tx1"/>
                        </a:solidFill>
                        <a:effectLst/>
                        <a:latin typeface="Arial" panose="020B0604020202020204" pitchFamily="34" charset="0"/>
                      </a:endParaRPr>
                    </a:p>
                  </a:txBody>
                  <a:tcPr marL="10800" marR="0" marT="0" marB="0" anchor="ctr">
                    <a:lnL w="12700" cap="flat" cmpd="sng" algn="ctr">
                      <a:solidFill>
                        <a:srgbClr val="BFBFBF"/>
                      </a:solidFill>
                      <a:prstDash val="solid"/>
                      <a:round/>
                      <a:headEnd type="none" w="med" len="med"/>
                      <a:tailEnd type="none" w="med" len="med"/>
                    </a:lnL>
                    <a:lnR>
                      <a:noFill/>
                    </a:lnR>
                    <a:lnT>
                      <a:noFill/>
                    </a:lnT>
                    <a:lnB>
                      <a:noFill/>
                    </a:lnB>
                    <a:solidFill>
                      <a:srgbClr val="DEDEDE"/>
                    </a:solidFill>
                  </a:tcPr>
                </a:tc>
                <a:extLst>
                  <a:ext uri="{0D108BD9-81ED-4DB2-BD59-A6C34878D82A}">
                    <a16:rowId xmlns:a16="http://schemas.microsoft.com/office/drawing/2014/main" val="3989440325"/>
                  </a:ext>
                </a:extLst>
              </a:tr>
              <a:tr h="180000">
                <a:tc>
                  <a:txBody>
                    <a:bodyPr/>
                    <a:lstStyle/>
                    <a:p>
                      <a:pPr algn="l" fontAlgn="ctr"/>
                      <a:r>
                        <a:rPr lang="en-GB" sz="900" b="1" i="0" u="none" strike="noStrike" dirty="0">
                          <a:solidFill>
                            <a:srgbClr val="000000"/>
                          </a:solidFill>
                          <a:effectLst/>
                          <a:latin typeface="Arial" panose="020B0604020202020204" pitchFamily="34" charset="0"/>
                        </a:rPr>
                        <a:t>Spend</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British</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English</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Scottish</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Welsh</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02"/>
                  </a:ext>
                </a:extLst>
              </a:tr>
              <a:tr h="180000">
                <a:tc>
                  <a:txBody>
                    <a:bodyPr/>
                    <a:lstStyle/>
                    <a:p>
                      <a:pPr algn="l" fontAlgn="ctr"/>
                      <a:r>
                        <a:rPr lang="en-GB" sz="900" b="1" i="0" u="none" strike="noStrike" dirty="0">
                          <a:solidFill>
                            <a:srgbClr val="000000"/>
                          </a:solidFill>
                          <a:effectLst/>
                          <a:latin typeface="Arial" panose="020B0604020202020204" pitchFamily="34" charset="0"/>
                        </a:rPr>
                        <a:t>Destination</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£Million</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£Million</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£Million</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£Million</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80000">
                <a:tc>
                  <a:txBody>
                    <a:bodyPr/>
                    <a:lstStyle/>
                    <a:p>
                      <a:pPr algn="l" fontAlgn="ctr"/>
                      <a:r>
                        <a:rPr lang="en-GB" sz="900" b="0" i="0" u="none" strike="noStrike" dirty="0">
                          <a:solidFill>
                            <a:srgbClr val="000000"/>
                          </a:solidFill>
                          <a:effectLst/>
                          <a:latin typeface="Arial" panose="020B0604020202020204" pitchFamily="34" charset="0"/>
                        </a:rPr>
                        <a:t>GB</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£24,651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£20,810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£2,758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£1,083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4"/>
                  </a:ext>
                </a:extLst>
              </a:tr>
              <a:tr h="180000">
                <a:tc>
                  <a:txBody>
                    <a:bodyPr/>
                    <a:lstStyle/>
                    <a:p>
                      <a:pPr algn="l" fontAlgn="ctr"/>
                      <a:r>
                        <a:rPr lang="en-GB" sz="900" b="0" i="0" u="none" strike="noStrike" dirty="0">
                          <a:solidFill>
                            <a:srgbClr val="000000"/>
                          </a:solidFill>
                          <a:effectLst/>
                          <a:latin typeface="Arial" panose="020B0604020202020204" pitchFamily="34" charset="0"/>
                        </a:rPr>
                        <a:t>England</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£19,448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£17,415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£1,300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£732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80000">
                <a:tc>
                  <a:txBody>
                    <a:bodyPr/>
                    <a:lstStyle/>
                    <a:p>
                      <a:pPr algn="l" fontAlgn="ctr"/>
                      <a:r>
                        <a:rPr lang="en-GB" sz="900" b="0" i="0" u="none" strike="noStrike" dirty="0">
                          <a:solidFill>
                            <a:srgbClr val="000000"/>
                          </a:solidFill>
                          <a:effectLst/>
                          <a:latin typeface="Arial" panose="020B0604020202020204" pitchFamily="34" charset="0"/>
                        </a:rPr>
                        <a:t>Scotland</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£3,200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£1,712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£1,422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£66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6"/>
                  </a:ext>
                </a:extLst>
              </a:tr>
              <a:tr h="180000">
                <a:tc>
                  <a:txBody>
                    <a:bodyPr/>
                    <a:lstStyle/>
                    <a:p>
                      <a:pPr algn="l" fontAlgn="ctr"/>
                      <a:r>
                        <a:rPr lang="en-GB" sz="900" b="0" i="0" u="none" strike="noStrike" dirty="0">
                          <a:solidFill>
                            <a:srgbClr val="000000"/>
                          </a:solidFill>
                          <a:effectLst/>
                          <a:latin typeface="Arial" panose="020B0604020202020204" pitchFamily="34" charset="0"/>
                        </a:rPr>
                        <a:t>Wales</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£2,003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£1,683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£37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£284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graphicFrame>
        <p:nvGraphicFramePr>
          <p:cNvPr id="6" name="Table 5"/>
          <p:cNvGraphicFramePr>
            <a:graphicFrameLocks noGrp="1"/>
          </p:cNvGraphicFramePr>
          <p:nvPr>
            <p:extLst>
              <p:ext uri="{D42A27DB-BD31-4B8C-83A1-F6EECF244321}">
                <p14:modId xmlns:p14="http://schemas.microsoft.com/office/powerpoint/2010/main" val="1766771748"/>
              </p:ext>
            </p:extLst>
          </p:nvPr>
        </p:nvGraphicFramePr>
        <p:xfrm>
          <a:off x="351653" y="4017696"/>
          <a:ext cx="7365184" cy="1490400"/>
        </p:xfrm>
        <a:graphic>
          <a:graphicData uri="http://schemas.openxmlformats.org/drawingml/2006/table">
            <a:tbl>
              <a:tblPr/>
              <a:tblGrid>
                <a:gridCol w="2012049">
                  <a:extLst>
                    <a:ext uri="{9D8B030D-6E8A-4147-A177-3AD203B41FA5}">
                      <a16:colId xmlns:a16="http://schemas.microsoft.com/office/drawing/2014/main" val="20000"/>
                    </a:ext>
                  </a:extLst>
                </a:gridCol>
                <a:gridCol w="1337326">
                  <a:extLst>
                    <a:ext uri="{9D8B030D-6E8A-4147-A177-3AD203B41FA5}">
                      <a16:colId xmlns:a16="http://schemas.microsoft.com/office/drawing/2014/main" val="20001"/>
                    </a:ext>
                  </a:extLst>
                </a:gridCol>
                <a:gridCol w="1333769">
                  <a:extLst>
                    <a:ext uri="{9D8B030D-6E8A-4147-A177-3AD203B41FA5}">
                      <a16:colId xmlns:a16="http://schemas.microsoft.com/office/drawing/2014/main" val="20002"/>
                    </a:ext>
                  </a:extLst>
                </a:gridCol>
                <a:gridCol w="1337326">
                  <a:extLst>
                    <a:ext uri="{9D8B030D-6E8A-4147-A177-3AD203B41FA5}">
                      <a16:colId xmlns:a16="http://schemas.microsoft.com/office/drawing/2014/main" val="20003"/>
                    </a:ext>
                  </a:extLst>
                </a:gridCol>
                <a:gridCol w="1344714">
                  <a:extLst>
                    <a:ext uri="{9D8B030D-6E8A-4147-A177-3AD203B41FA5}">
                      <a16:colId xmlns:a16="http://schemas.microsoft.com/office/drawing/2014/main" val="20004"/>
                    </a:ext>
                  </a:extLst>
                </a:gridCol>
              </a:tblGrid>
              <a:tr h="230400">
                <a:tc gridSpan="5">
                  <a:txBody>
                    <a:bodyPr/>
                    <a:lstStyle/>
                    <a:p>
                      <a:pPr algn="l" fontAlgn="ctr"/>
                      <a:r>
                        <a:rPr lang="en-GB" sz="900" b="1" i="0" u="none" strike="noStrike" dirty="0">
                          <a:solidFill>
                            <a:srgbClr val="FFFFFF"/>
                          </a:solidFill>
                          <a:effectLst/>
                          <a:latin typeface="Arial" panose="020B0604020202020204" pitchFamily="34" charset="0"/>
                        </a:rPr>
                        <a:t>Table 1.5.8 – Destination of spend by residence (Share by destination) </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4BACC6"/>
                    </a:solid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0"/>
                  </a:ext>
                </a:extLst>
              </a:tr>
              <a:tr h="180000">
                <a:tc>
                  <a:txBody>
                    <a:bodyPr/>
                    <a:lstStyle/>
                    <a:p>
                      <a:pPr algn="ctr" fontAlgn="ctr"/>
                      <a:r>
                        <a:rPr lang="en-GB" sz="900" b="1" i="0" u="none" strike="noStrike" dirty="0">
                          <a:solidFill>
                            <a:srgbClr val="000000"/>
                          </a:solidFill>
                          <a:effectLst/>
                          <a:latin typeface="Arial" panose="020B0604020202020204" pitchFamily="34" charset="0"/>
                        </a:rPr>
                        <a:t>-</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gridSpan="4">
                  <a:txBody>
                    <a:bodyPr/>
                    <a:lstStyle/>
                    <a:p>
                      <a:pPr algn="ctr" fontAlgn="ctr"/>
                      <a:r>
                        <a:rPr lang="en-GB" sz="900" b="1" i="0" u="none" strike="noStrike" dirty="0">
                          <a:solidFill>
                            <a:srgbClr val="000000"/>
                          </a:solidFill>
                          <a:effectLst/>
                          <a:latin typeface="Arial" panose="020B0604020202020204" pitchFamily="34" charset="0"/>
                        </a:rPr>
                        <a:t>Residence</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pPr algn="ctr" fontAlgn="ctr"/>
                      <a:endParaRPr lang="en-GB" sz="900" b="1" i="0" u="none" strike="noStrike" dirty="0">
                        <a:solidFill>
                          <a:schemeClr val="tx1"/>
                        </a:solidFill>
                        <a:effectLst/>
                        <a:latin typeface="Arial" panose="020B0604020202020204" pitchFamily="34" charset="0"/>
                      </a:endParaRPr>
                    </a:p>
                  </a:txBody>
                  <a:tcPr marL="10800" marR="0" marT="0" marB="0" anchor="ctr">
                    <a:lnL w="12700" cap="flat" cmpd="sng" algn="ctr">
                      <a:solidFill>
                        <a:srgbClr val="BFBFBF"/>
                      </a:solidFill>
                      <a:prstDash val="solid"/>
                      <a:round/>
                      <a:headEnd type="none" w="med" len="med"/>
                      <a:tailEnd type="none" w="med" len="med"/>
                    </a:lnL>
                    <a:lnR w="12700" cap="flat" cmpd="sng" algn="ctr">
                      <a:solidFill>
                        <a:srgbClr val="BFBFBF"/>
                      </a:solidFill>
                      <a:prstDash val="solid"/>
                      <a:round/>
                      <a:headEnd type="none" w="med" len="med"/>
                      <a:tailEnd type="none" w="med" len="med"/>
                    </a:lnR>
                    <a:lnT>
                      <a:noFill/>
                    </a:lnT>
                    <a:lnB>
                      <a:noFill/>
                    </a:lnB>
                    <a:solidFill>
                      <a:srgbClr val="DEDEDE"/>
                    </a:solidFill>
                  </a:tcPr>
                </a:tc>
                <a:tc hMerge="1">
                  <a:txBody>
                    <a:bodyPr/>
                    <a:lstStyle/>
                    <a:p>
                      <a:pPr algn="ctr" fontAlgn="ctr"/>
                      <a:endParaRPr lang="en-GB" sz="900" b="1" i="0" u="none" strike="noStrike" dirty="0">
                        <a:solidFill>
                          <a:schemeClr val="tx1"/>
                        </a:solidFill>
                        <a:effectLst/>
                        <a:latin typeface="Arial" panose="020B0604020202020204" pitchFamily="34" charset="0"/>
                      </a:endParaRPr>
                    </a:p>
                  </a:txBody>
                  <a:tcPr marL="10800" marR="0" marT="0" marB="0" anchor="ctr">
                    <a:lnL w="12700" cap="flat" cmpd="sng" algn="ctr">
                      <a:solidFill>
                        <a:srgbClr val="BFBFBF"/>
                      </a:solidFill>
                      <a:prstDash val="solid"/>
                      <a:round/>
                      <a:headEnd type="none" w="med" len="med"/>
                      <a:tailEnd type="none" w="med" len="med"/>
                    </a:lnL>
                    <a:lnR w="12700" cap="flat" cmpd="sng" algn="ctr">
                      <a:solidFill>
                        <a:srgbClr val="BFBFBF"/>
                      </a:solidFill>
                      <a:prstDash val="solid"/>
                      <a:round/>
                      <a:headEnd type="none" w="med" len="med"/>
                      <a:tailEnd type="none" w="med" len="med"/>
                    </a:lnR>
                    <a:lnT>
                      <a:noFill/>
                    </a:lnT>
                    <a:lnB>
                      <a:noFill/>
                    </a:lnB>
                    <a:solidFill>
                      <a:srgbClr val="DEDEDE"/>
                    </a:solidFill>
                  </a:tcPr>
                </a:tc>
                <a:tc hMerge="1">
                  <a:txBody>
                    <a:bodyPr/>
                    <a:lstStyle/>
                    <a:p>
                      <a:pPr algn="ctr" fontAlgn="ctr"/>
                      <a:endParaRPr lang="en-GB" sz="900" b="1" i="0" u="none" strike="noStrike" dirty="0">
                        <a:solidFill>
                          <a:schemeClr val="tx1"/>
                        </a:solidFill>
                        <a:effectLst/>
                        <a:latin typeface="Arial" panose="020B0604020202020204" pitchFamily="34" charset="0"/>
                      </a:endParaRPr>
                    </a:p>
                  </a:txBody>
                  <a:tcPr marL="10800" marR="0" marT="0" marB="0" anchor="ctr">
                    <a:lnL w="12700" cap="flat" cmpd="sng" algn="ctr">
                      <a:solidFill>
                        <a:srgbClr val="BFBFBF"/>
                      </a:solidFill>
                      <a:prstDash val="solid"/>
                      <a:round/>
                      <a:headEnd type="none" w="med" len="med"/>
                      <a:tailEnd type="none" w="med" len="med"/>
                    </a:lnL>
                    <a:lnR>
                      <a:noFill/>
                    </a:lnR>
                    <a:lnT>
                      <a:noFill/>
                    </a:lnT>
                    <a:lnB>
                      <a:noFill/>
                    </a:lnB>
                    <a:solidFill>
                      <a:srgbClr val="DEDEDE"/>
                    </a:solidFill>
                  </a:tcPr>
                </a:tc>
                <a:extLst>
                  <a:ext uri="{0D108BD9-81ED-4DB2-BD59-A6C34878D82A}">
                    <a16:rowId xmlns:a16="http://schemas.microsoft.com/office/drawing/2014/main" val="292476460"/>
                  </a:ext>
                </a:extLst>
              </a:tr>
              <a:tr h="180000">
                <a:tc>
                  <a:txBody>
                    <a:bodyPr/>
                    <a:lstStyle/>
                    <a:p>
                      <a:pPr algn="l" fontAlgn="ctr"/>
                      <a:r>
                        <a:rPr lang="en-GB" sz="900" b="1" i="0" u="none" strike="noStrike" dirty="0">
                          <a:solidFill>
                            <a:srgbClr val="000000"/>
                          </a:solidFill>
                          <a:effectLst/>
                          <a:latin typeface="Arial" panose="020B0604020202020204" pitchFamily="34" charset="0"/>
                        </a:rPr>
                        <a:t>Spend</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British</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English</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Scottish</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900" b="1" i="0" u="none" strike="noStrike" dirty="0">
                          <a:solidFill>
                            <a:srgbClr val="000000"/>
                          </a:solidFill>
                          <a:effectLst/>
                          <a:latin typeface="Arial" panose="020B0604020202020204" pitchFamily="34" charset="0"/>
                        </a:rPr>
                        <a:t>Welsh</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02"/>
                  </a:ext>
                </a:extLst>
              </a:tr>
              <a:tr h="180000">
                <a:tc>
                  <a:txBody>
                    <a:bodyPr/>
                    <a:lstStyle/>
                    <a:p>
                      <a:pPr algn="l" fontAlgn="ctr"/>
                      <a:r>
                        <a:rPr lang="en-GB" sz="900" b="1" i="0" u="none" strike="noStrike" dirty="0">
                          <a:solidFill>
                            <a:srgbClr val="000000"/>
                          </a:solidFill>
                          <a:effectLst/>
                          <a:latin typeface="Arial" panose="020B0604020202020204" pitchFamily="34" charset="0"/>
                        </a:rPr>
                        <a:t>Destination</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 Share</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 Share</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 Share</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1" i="0" u="none" strike="noStrike" dirty="0">
                          <a:solidFill>
                            <a:srgbClr val="000000"/>
                          </a:solidFill>
                          <a:effectLst/>
                          <a:latin typeface="Arial" panose="020B0604020202020204" pitchFamily="34" charset="0"/>
                        </a:rPr>
                        <a:t>% Share</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80000">
                <a:tc>
                  <a:txBody>
                    <a:bodyPr/>
                    <a:lstStyle/>
                    <a:p>
                      <a:pPr algn="l" fontAlgn="ctr"/>
                      <a:r>
                        <a:rPr lang="en-GB" sz="900" b="0" i="0" u="none" strike="noStrike" dirty="0">
                          <a:solidFill>
                            <a:srgbClr val="000000"/>
                          </a:solidFill>
                          <a:effectLst/>
                          <a:latin typeface="Arial" panose="020B0604020202020204" pitchFamily="34" charset="0"/>
                        </a:rPr>
                        <a:t>GB</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100%</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100%</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900" b="0" i="0" u="none" strike="noStrike" dirty="0">
                          <a:solidFill>
                            <a:srgbClr val="000000"/>
                          </a:solidFill>
                          <a:effectLst/>
                          <a:latin typeface="Arial" panose="020B0604020202020204" pitchFamily="34" charset="0"/>
                        </a:rPr>
                        <a:t>100%</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900" b="0" i="0" u="none" strike="noStrike" dirty="0">
                          <a:solidFill>
                            <a:srgbClr val="000000"/>
                          </a:solidFill>
                          <a:effectLst/>
                          <a:latin typeface="Arial" panose="020B0604020202020204" pitchFamily="34" charset="0"/>
                        </a:rPr>
                        <a:t>100%</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4"/>
                  </a:ext>
                </a:extLst>
              </a:tr>
              <a:tr h="180000">
                <a:tc>
                  <a:txBody>
                    <a:bodyPr/>
                    <a:lstStyle/>
                    <a:p>
                      <a:pPr algn="l" fontAlgn="ctr"/>
                      <a:r>
                        <a:rPr lang="en-GB" sz="900" b="0" i="0" u="none" strike="noStrike" dirty="0">
                          <a:solidFill>
                            <a:srgbClr val="000000"/>
                          </a:solidFill>
                          <a:effectLst/>
                          <a:latin typeface="Arial" panose="020B0604020202020204" pitchFamily="34" charset="0"/>
                        </a:rPr>
                        <a:t>England</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79%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84%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47%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68%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80000">
                <a:tc>
                  <a:txBody>
                    <a:bodyPr/>
                    <a:lstStyle/>
                    <a:p>
                      <a:pPr algn="l" fontAlgn="ctr"/>
                      <a:r>
                        <a:rPr lang="en-GB" sz="900" b="0" i="0" u="none" strike="noStrike" dirty="0">
                          <a:solidFill>
                            <a:srgbClr val="000000"/>
                          </a:solidFill>
                          <a:effectLst/>
                          <a:latin typeface="Arial" panose="020B0604020202020204" pitchFamily="34" charset="0"/>
                        </a:rPr>
                        <a:t>Scotland</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52%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6"/>
                  </a:ext>
                </a:extLst>
              </a:tr>
              <a:tr h="180000">
                <a:tc>
                  <a:txBody>
                    <a:bodyPr/>
                    <a:lstStyle/>
                    <a:p>
                      <a:pPr algn="l" fontAlgn="ctr"/>
                      <a:r>
                        <a:rPr lang="en-GB" sz="900" b="0" i="0" u="none" strike="noStrike" dirty="0">
                          <a:solidFill>
                            <a:srgbClr val="000000"/>
                          </a:solidFill>
                          <a:effectLst/>
                          <a:latin typeface="Arial" panose="020B0604020202020204" pitchFamily="34" charset="0"/>
                        </a:rPr>
                        <a:t>Wales</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a:solidFill>
                            <a:srgbClr val="000000"/>
                          </a:solidFill>
                          <a:effectLst/>
                          <a:latin typeface="Arial" panose="020B0604020202020204" pitchFamily="34" charset="0"/>
                          <a:ea typeface="+mn-ea"/>
                          <a:cs typeface="+mn-cs"/>
                        </a:rPr>
                        <a:t>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
        <p:nvSpPr>
          <p:cNvPr id="19" name="Content Placeholder 25"/>
          <p:cNvSpPr txBox="1">
            <a:spLocks/>
          </p:cNvSpPr>
          <p:nvPr/>
        </p:nvSpPr>
        <p:spPr>
          <a:xfrm>
            <a:off x="8238654" y="1892302"/>
            <a:ext cx="3597274" cy="381952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t>Showing spend destination against country of residence at both total level and as share by origin. </a:t>
            </a:r>
          </a:p>
          <a:p>
            <a:r>
              <a:rPr lang="en-GB" sz="1050" b="1" dirty="0"/>
              <a:t>Similarly, spend shows the same pattern when looking at share of residency:</a:t>
            </a:r>
          </a:p>
          <a:p>
            <a:pPr lvl="1">
              <a:buSzPct val="100000"/>
              <a:buFont typeface="Wingdings"/>
              <a:buChar char="§"/>
            </a:pPr>
            <a:r>
              <a:rPr lang="en-GB" sz="1050" b="1" dirty="0"/>
              <a:t>84% of English residents’ spend (87% trips) was on domestic trips taken in England</a:t>
            </a:r>
          </a:p>
          <a:p>
            <a:pPr lvl="1">
              <a:buSzPct val="100000"/>
              <a:buFont typeface="Wingdings"/>
              <a:buChar char="§"/>
            </a:pPr>
            <a:r>
              <a:rPr lang="en-GB" sz="1050" b="1" dirty="0"/>
              <a:t>For Scottish residents, the equivalent figure was 52% of spend (65% trips)</a:t>
            </a:r>
          </a:p>
          <a:p>
            <a:pPr lvl="1">
              <a:buSzPct val="100000"/>
              <a:buFont typeface="Wingdings"/>
              <a:buChar char="§"/>
            </a:pPr>
            <a:r>
              <a:rPr lang="en-GB" sz="1050" b="1" dirty="0"/>
              <a:t>For Welsh residents, the equivalent figure was 26% of spend (35% trips)</a:t>
            </a:r>
          </a:p>
          <a:p>
            <a:endParaRPr lang="en-GB" sz="1400" dirty="0">
              <a:solidFill>
                <a:schemeClr val="accent1"/>
              </a:solidFill>
            </a:endParaRPr>
          </a:p>
          <a:p>
            <a:endParaRPr lang="en-GB" sz="1400" dirty="0">
              <a:solidFill>
                <a:schemeClr val="accent1"/>
              </a:solidFill>
            </a:endParaRPr>
          </a:p>
          <a:p>
            <a:endParaRPr lang="en-GB" sz="1400" dirty="0">
              <a:solidFill>
                <a:schemeClr val="accent1"/>
              </a:solidFill>
            </a:endParaRPr>
          </a:p>
        </p:txBody>
      </p:sp>
      <p:sp>
        <p:nvSpPr>
          <p:cNvPr id="26" name="Freeform 18">
            <a:hlinkClick r:id="" action="ppaction://noaction"/>
            <a:extLst>
              <a:ext uri="{FF2B5EF4-FFF2-40B4-BE49-F238E27FC236}">
                <a16:creationId xmlns:a16="http://schemas.microsoft.com/office/drawing/2014/main" id="{00759708-91DF-4436-A754-3A689FC8DF62}"/>
              </a:ext>
            </a:extLst>
          </p:cNvPr>
          <p:cNvSpPr>
            <a:spLocks noEditPoints="1"/>
          </p:cNvSpPr>
          <p:nvPr/>
        </p:nvSpPr>
        <p:spPr bwMode="auto">
          <a:xfrm>
            <a:off x="5998233"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5"/>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cxnSp>
        <p:nvCxnSpPr>
          <p:cNvPr id="12" name="Straight Connector 11">
            <a:extLst>
              <a:ext uri="{FF2B5EF4-FFF2-40B4-BE49-F238E27FC236}">
                <a16:creationId xmlns:a16="http://schemas.microsoft.com/office/drawing/2014/main" id="{BA70F7CF-9B73-4F27-B45D-6DC6BBA3A63C}"/>
              </a:ext>
            </a:extLst>
          </p:cNvPr>
          <p:cNvCxnSpPr/>
          <p:nvPr/>
        </p:nvCxnSpPr>
        <p:spPr>
          <a:xfrm>
            <a:off x="8035455" y="1907858"/>
            <a:ext cx="14188" cy="3886704"/>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13" name="Action Button: Information 16">
            <a:hlinkClick r:id="" action="ppaction://noaction" highlightClick="1"/>
            <a:extLst>
              <a:ext uri="{FF2B5EF4-FFF2-40B4-BE49-F238E27FC236}">
                <a16:creationId xmlns:a16="http://schemas.microsoft.com/office/drawing/2014/main" id="{9ABFA93B-E8BD-4495-A797-19E61B984C32}"/>
              </a:ext>
            </a:extLst>
          </p:cNvPr>
          <p:cNvSpPr/>
          <p:nvPr/>
        </p:nvSpPr>
        <p:spPr bwMode="ltGray">
          <a:xfrm>
            <a:off x="7793137" y="1892302"/>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14" name="Action Button: Information 17">
            <a:hlinkClick r:id="" action="ppaction://noaction" highlightClick="1"/>
            <a:extLst>
              <a:ext uri="{FF2B5EF4-FFF2-40B4-BE49-F238E27FC236}">
                <a16:creationId xmlns:a16="http://schemas.microsoft.com/office/drawing/2014/main" id="{29183699-C717-4EC4-B9D6-B8C1B1DD2665}"/>
              </a:ext>
            </a:extLst>
          </p:cNvPr>
          <p:cNvSpPr/>
          <p:nvPr/>
        </p:nvSpPr>
        <p:spPr bwMode="ltGray">
          <a:xfrm>
            <a:off x="7764437" y="4017696"/>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2" name="Slide Number Placeholder 1">
            <a:extLst>
              <a:ext uri="{FF2B5EF4-FFF2-40B4-BE49-F238E27FC236}">
                <a16:creationId xmlns:a16="http://schemas.microsoft.com/office/drawing/2014/main" id="{A3C7F1A6-EA77-408A-90A9-26DE879B42A4}"/>
              </a:ext>
            </a:extLst>
          </p:cNvPr>
          <p:cNvSpPr>
            <a:spLocks noGrp="1"/>
          </p:cNvSpPr>
          <p:nvPr>
            <p:ph type="sldNum" sz="quarter" idx="4"/>
          </p:nvPr>
        </p:nvSpPr>
        <p:spPr/>
        <p:txBody>
          <a:bodyPr/>
          <a:lstStyle/>
          <a:p>
            <a:fld id="{4034BEE3-566C-4068-A777-C3A4762E861B}" type="slidenum">
              <a:rPr lang="en-GB" smtClean="0"/>
              <a:pPr/>
              <a:t>62</a:t>
            </a:fld>
            <a:endParaRPr lang="en-GB" dirty="0"/>
          </a:p>
        </p:txBody>
      </p:sp>
    </p:spTree>
    <p:extLst>
      <p:ext uri="{BB962C8B-B14F-4D97-AF65-F5344CB8AC3E}">
        <p14:creationId xmlns:p14="http://schemas.microsoft.com/office/powerpoint/2010/main" val="36192779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Origin and destination of trips</a:t>
            </a:r>
          </a:p>
        </p:txBody>
      </p:sp>
      <p:graphicFrame>
        <p:nvGraphicFramePr>
          <p:cNvPr id="12" name="Table 11">
            <a:extLst>
              <a:ext uri="{FF2B5EF4-FFF2-40B4-BE49-F238E27FC236}">
                <a16:creationId xmlns:a16="http://schemas.microsoft.com/office/drawing/2014/main" id="{9208E654-174E-4BB8-AB8E-062EC4F80192}"/>
              </a:ext>
            </a:extLst>
          </p:cNvPr>
          <p:cNvGraphicFramePr>
            <a:graphicFrameLocks noGrp="1"/>
          </p:cNvGraphicFramePr>
          <p:nvPr>
            <p:extLst>
              <p:ext uri="{D42A27DB-BD31-4B8C-83A1-F6EECF244321}">
                <p14:modId xmlns:p14="http://schemas.microsoft.com/office/powerpoint/2010/main" val="1821356421"/>
              </p:ext>
            </p:extLst>
          </p:nvPr>
        </p:nvGraphicFramePr>
        <p:xfrm>
          <a:off x="356416" y="1883375"/>
          <a:ext cx="7361239" cy="1080000"/>
        </p:xfrm>
        <a:graphic>
          <a:graphicData uri="http://schemas.openxmlformats.org/drawingml/2006/table">
            <a:tbl>
              <a:tblPr/>
              <a:tblGrid>
                <a:gridCol w="2349141">
                  <a:extLst>
                    <a:ext uri="{9D8B030D-6E8A-4147-A177-3AD203B41FA5}">
                      <a16:colId xmlns:a16="http://schemas.microsoft.com/office/drawing/2014/main" val="886240381"/>
                    </a:ext>
                  </a:extLst>
                </a:gridCol>
                <a:gridCol w="1649778">
                  <a:extLst>
                    <a:ext uri="{9D8B030D-6E8A-4147-A177-3AD203B41FA5}">
                      <a16:colId xmlns:a16="http://schemas.microsoft.com/office/drawing/2014/main" val="1598096320"/>
                    </a:ext>
                  </a:extLst>
                </a:gridCol>
                <a:gridCol w="1654261">
                  <a:extLst>
                    <a:ext uri="{9D8B030D-6E8A-4147-A177-3AD203B41FA5}">
                      <a16:colId xmlns:a16="http://schemas.microsoft.com/office/drawing/2014/main" val="3253916309"/>
                    </a:ext>
                  </a:extLst>
                </a:gridCol>
                <a:gridCol w="1708059">
                  <a:extLst>
                    <a:ext uri="{9D8B030D-6E8A-4147-A177-3AD203B41FA5}">
                      <a16:colId xmlns:a16="http://schemas.microsoft.com/office/drawing/2014/main" val="1027036217"/>
                    </a:ext>
                  </a:extLst>
                </a:gridCol>
              </a:tblGrid>
              <a:tr h="180000">
                <a:tc gridSpan="4">
                  <a:txBody>
                    <a:bodyPr/>
                    <a:lstStyle/>
                    <a:p>
                      <a:pPr algn="l" fontAlgn="ctr"/>
                      <a:r>
                        <a:rPr lang="en-GB" sz="900" b="1" i="0" u="none" strike="noStrike" dirty="0">
                          <a:solidFill>
                            <a:srgbClr val="FFFFFF"/>
                          </a:solidFill>
                          <a:effectLst/>
                          <a:latin typeface="Arial" panose="020B0604020202020204" pitchFamily="34" charset="0"/>
                        </a:rPr>
                        <a:t>Table 1.5.11 – Net gains/losses of domestic tourism – 2019</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122811845"/>
                  </a:ext>
                </a:extLst>
              </a:tr>
              <a:tr h="180000">
                <a:tc>
                  <a:txBody>
                    <a:bodyPr/>
                    <a:lstStyle/>
                    <a:p>
                      <a:pPr algn="ctr" fontAlgn="ctr"/>
                      <a:r>
                        <a:rPr lang="en-GB" sz="900" b="0" i="0" u="none" strike="noStrike" dirty="0">
                          <a:solidFill>
                            <a:srgbClr val="000000"/>
                          </a:solidFill>
                          <a:effectLst/>
                          <a:latin typeface="Arial" panose="020B0604020202020204" pitchFamily="34" charset="0"/>
                        </a:rPr>
                        <a:t> -</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1000" b="1" i="0" u="none" strike="noStrike" dirty="0">
                          <a:solidFill>
                            <a:srgbClr val="000000"/>
                          </a:solidFill>
                          <a:effectLst/>
                          <a:latin typeface="Arial" panose="020B0604020202020204" pitchFamily="34" charset="0"/>
                        </a:rPr>
                        <a:t>Trips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1000" b="1" i="0" u="none" strike="noStrike" dirty="0">
                          <a:solidFill>
                            <a:srgbClr val="000000"/>
                          </a:solidFill>
                          <a:effectLst/>
                          <a:latin typeface="Arial" panose="020B0604020202020204" pitchFamily="34" charset="0"/>
                        </a:rPr>
                        <a:t>Nights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1000" b="1" i="0" u="none" strike="noStrike" dirty="0">
                          <a:solidFill>
                            <a:srgbClr val="000000"/>
                          </a:solidFill>
                          <a:effectLst/>
                          <a:latin typeface="Arial" panose="020B0604020202020204" pitchFamily="34" charset="0"/>
                        </a:rPr>
                        <a:t>Spend</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952484425"/>
                  </a:ext>
                </a:extLst>
              </a:tr>
              <a:tr h="180000">
                <a:tc>
                  <a:txBody>
                    <a:bodyPr/>
                    <a:lstStyle/>
                    <a:p>
                      <a:pPr algn="ctr" fontAlgn="ctr"/>
                      <a:r>
                        <a:rPr lang="en-GB" sz="900" b="1" i="0" u="none" strike="noStrike" dirty="0">
                          <a:solidFill>
                            <a:srgbClr val="000000"/>
                          </a:solidFill>
                          <a:effectLst/>
                          <a:latin typeface="Arial" panose="020B0604020202020204" pitchFamily="34" charset="0"/>
                        </a:rPr>
                        <a:t> -</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1000" b="1" i="0" u="none" strike="noStrike" dirty="0">
                          <a:solidFill>
                            <a:srgbClr val="000000"/>
                          </a:solidFill>
                          <a:effectLst/>
                          <a:latin typeface="Arial" panose="020B0604020202020204" pitchFamily="34" charset="0"/>
                        </a:rPr>
                        <a:t>Millions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1000" b="1" i="0" u="none" strike="noStrike" dirty="0">
                          <a:solidFill>
                            <a:srgbClr val="000000"/>
                          </a:solidFill>
                          <a:effectLst/>
                          <a:latin typeface="Arial" panose="020B0604020202020204" pitchFamily="34" charset="0"/>
                        </a:rPr>
                        <a:t>Millions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1000" b="1" i="0" u="none" strike="noStrike" dirty="0">
                          <a:solidFill>
                            <a:srgbClr val="000000"/>
                          </a:solidFill>
                          <a:effectLst/>
                          <a:latin typeface="Arial" panose="020B0604020202020204" pitchFamily="34" charset="0"/>
                        </a:rPr>
                        <a:t>Millions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4049089133"/>
                  </a:ext>
                </a:extLst>
              </a:tr>
              <a:tr h="180000">
                <a:tc>
                  <a:txBody>
                    <a:bodyPr/>
                    <a:lstStyle/>
                    <a:p>
                      <a:pPr algn="l" fontAlgn="ctr"/>
                      <a:r>
                        <a:rPr lang="en-GB" sz="900" b="0" i="0" u="none" strike="noStrike" dirty="0">
                          <a:solidFill>
                            <a:srgbClr val="000000"/>
                          </a:solidFill>
                          <a:effectLst/>
                          <a:latin typeface="Arial" panose="020B0604020202020204" pitchFamily="34" charset="0"/>
                        </a:rPr>
                        <a:t>England</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-6.811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-26.781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-£1,362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348922638"/>
                  </a:ext>
                </a:extLst>
              </a:tr>
              <a:tr h="180000">
                <a:tc>
                  <a:txBody>
                    <a:bodyPr/>
                    <a:lstStyle/>
                    <a:p>
                      <a:pPr algn="l" fontAlgn="ctr"/>
                      <a:r>
                        <a:rPr lang="en-GB" sz="900" b="0" i="0" u="none" strike="noStrike" dirty="0">
                          <a:solidFill>
                            <a:srgbClr val="000000"/>
                          </a:solidFill>
                          <a:effectLst/>
                          <a:latin typeface="Arial" panose="020B0604020202020204" pitchFamily="34" charset="0"/>
                        </a:rPr>
                        <a:t>Scotland</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1.997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9.054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£441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422294070"/>
                  </a:ext>
                </a:extLst>
              </a:tr>
              <a:tr h="180000">
                <a:tc>
                  <a:txBody>
                    <a:bodyPr/>
                    <a:lstStyle/>
                    <a:p>
                      <a:pPr algn="l" fontAlgn="ctr"/>
                      <a:r>
                        <a:rPr lang="en-GB" sz="900" b="0" i="0" u="none" strike="noStrike" dirty="0">
                          <a:solidFill>
                            <a:srgbClr val="000000"/>
                          </a:solidFill>
                          <a:effectLst/>
                          <a:latin typeface="Arial" panose="020B0604020202020204" pitchFamily="34" charset="0"/>
                        </a:rPr>
                        <a:t>Wales</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4.813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17.727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900" b="0" i="0" u="none" strike="noStrike" kern="1200" dirty="0">
                          <a:solidFill>
                            <a:srgbClr val="000000"/>
                          </a:solidFill>
                          <a:effectLst/>
                          <a:latin typeface="Arial" panose="020B0604020202020204" pitchFamily="34" charset="0"/>
                          <a:ea typeface="+mn-ea"/>
                          <a:cs typeface="+mn-cs"/>
                        </a:rPr>
                        <a:t>£921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765956867"/>
                  </a:ext>
                </a:extLst>
              </a:tr>
            </a:tbl>
          </a:graphicData>
        </a:graphic>
      </p:graphicFrame>
      <p:graphicFrame>
        <p:nvGraphicFramePr>
          <p:cNvPr id="2" name="Table 1">
            <a:extLst>
              <a:ext uri="{FF2B5EF4-FFF2-40B4-BE49-F238E27FC236}">
                <a16:creationId xmlns:a16="http://schemas.microsoft.com/office/drawing/2014/main" id="{1FE7058E-F121-407C-9B73-CADA318C80FD}"/>
              </a:ext>
            </a:extLst>
          </p:cNvPr>
          <p:cNvGraphicFramePr>
            <a:graphicFrameLocks noGrp="1"/>
          </p:cNvGraphicFramePr>
          <p:nvPr>
            <p:extLst>
              <p:ext uri="{D42A27DB-BD31-4B8C-83A1-F6EECF244321}">
                <p14:modId xmlns:p14="http://schemas.microsoft.com/office/powerpoint/2010/main" val="3673393712"/>
              </p:ext>
            </p:extLst>
          </p:nvPr>
        </p:nvGraphicFramePr>
        <p:xfrm>
          <a:off x="355599" y="3233126"/>
          <a:ext cx="7361239" cy="1080000"/>
        </p:xfrm>
        <a:graphic>
          <a:graphicData uri="http://schemas.openxmlformats.org/drawingml/2006/table">
            <a:tbl>
              <a:tblPr/>
              <a:tblGrid>
                <a:gridCol w="2349141">
                  <a:extLst>
                    <a:ext uri="{9D8B030D-6E8A-4147-A177-3AD203B41FA5}">
                      <a16:colId xmlns:a16="http://schemas.microsoft.com/office/drawing/2014/main" val="886240381"/>
                    </a:ext>
                  </a:extLst>
                </a:gridCol>
                <a:gridCol w="1649778">
                  <a:extLst>
                    <a:ext uri="{9D8B030D-6E8A-4147-A177-3AD203B41FA5}">
                      <a16:colId xmlns:a16="http://schemas.microsoft.com/office/drawing/2014/main" val="1598096320"/>
                    </a:ext>
                  </a:extLst>
                </a:gridCol>
                <a:gridCol w="1654261">
                  <a:extLst>
                    <a:ext uri="{9D8B030D-6E8A-4147-A177-3AD203B41FA5}">
                      <a16:colId xmlns:a16="http://schemas.microsoft.com/office/drawing/2014/main" val="3253916309"/>
                    </a:ext>
                  </a:extLst>
                </a:gridCol>
                <a:gridCol w="1708059">
                  <a:extLst>
                    <a:ext uri="{9D8B030D-6E8A-4147-A177-3AD203B41FA5}">
                      <a16:colId xmlns:a16="http://schemas.microsoft.com/office/drawing/2014/main" val="1027036217"/>
                    </a:ext>
                  </a:extLst>
                </a:gridCol>
              </a:tblGrid>
              <a:tr h="180000">
                <a:tc gridSpan="4">
                  <a:txBody>
                    <a:bodyPr/>
                    <a:lstStyle/>
                    <a:p>
                      <a:pPr algn="l" fontAlgn="ctr"/>
                      <a:r>
                        <a:rPr lang="en-GB" sz="900" b="1" i="0" u="none" strike="noStrike" dirty="0">
                          <a:solidFill>
                            <a:srgbClr val="FFFFFF"/>
                          </a:solidFill>
                          <a:effectLst/>
                          <a:latin typeface="Arial" panose="020B0604020202020204" pitchFamily="34" charset="0"/>
                        </a:rPr>
                        <a:t>Table 1.5.11 – Net gains/losses of domestic tourism – 2018</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122811845"/>
                  </a:ext>
                </a:extLst>
              </a:tr>
              <a:tr h="180000">
                <a:tc>
                  <a:txBody>
                    <a:bodyPr/>
                    <a:lstStyle/>
                    <a:p>
                      <a:pPr algn="ctr" fontAlgn="ctr"/>
                      <a:r>
                        <a:rPr lang="en-GB" sz="900" b="0" i="0" u="none" strike="noStrike" dirty="0">
                          <a:solidFill>
                            <a:srgbClr val="000000"/>
                          </a:solidFill>
                          <a:effectLst/>
                          <a:latin typeface="Arial" panose="020B0604020202020204" pitchFamily="34" charset="0"/>
                        </a:rPr>
                        <a:t> -</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1000" b="1" i="0" u="none" strike="noStrike" dirty="0">
                          <a:solidFill>
                            <a:srgbClr val="000000"/>
                          </a:solidFill>
                          <a:effectLst/>
                          <a:latin typeface="Arial" panose="020B0604020202020204" pitchFamily="34" charset="0"/>
                        </a:rPr>
                        <a:t>Trips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1000" b="1" i="0" u="none" strike="noStrike" dirty="0">
                          <a:solidFill>
                            <a:srgbClr val="000000"/>
                          </a:solidFill>
                          <a:effectLst/>
                          <a:latin typeface="Arial" panose="020B0604020202020204" pitchFamily="34" charset="0"/>
                        </a:rPr>
                        <a:t>Nights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1000" b="1" i="0" u="none" strike="noStrike" dirty="0">
                          <a:solidFill>
                            <a:srgbClr val="000000"/>
                          </a:solidFill>
                          <a:effectLst/>
                          <a:latin typeface="Arial" panose="020B0604020202020204" pitchFamily="34" charset="0"/>
                        </a:rPr>
                        <a:t>Spend</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952484425"/>
                  </a:ext>
                </a:extLst>
              </a:tr>
              <a:tr h="180000">
                <a:tc>
                  <a:txBody>
                    <a:bodyPr/>
                    <a:lstStyle/>
                    <a:p>
                      <a:pPr algn="ctr" fontAlgn="ctr"/>
                      <a:r>
                        <a:rPr lang="en-GB" sz="900" b="1" i="0" u="none" strike="noStrike" dirty="0">
                          <a:solidFill>
                            <a:srgbClr val="000000"/>
                          </a:solidFill>
                          <a:effectLst/>
                          <a:latin typeface="Arial" panose="020B0604020202020204" pitchFamily="34" charset="0"/>
                        </a:rPr>
                        <a:t> -</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1000" b="1" i="0" u="none" strike="noStrike" dirty="0">
                          <a:solidFill>
                            <a:srgbClr val="000000"/>
                          </a:solidFill>
                          <a:effectLst/>
                          <a:latin typeface="Arial" panose="020B0604020202020204" pitchFamily="34" charset="0"/>
                        </a:rPr>
                        <a:t>Millions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1000" b="1" i="0" u="none" strike="noStrike" dirty="0">
                          <a:solidFill>
                            <a:srgbClr val="000000"/>
                          </a:solidFill>
                          <a:effectLst/>
                          <a:latin typeface="Arial" panose="020B0604020202020204" pitchFamily="34" charset="0"/>
                        </a:rPr>
                        <a:t>Millions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1000" b="1" i="0" u="none" strike="noStrike" dirty="0">
                          <a:solidFill>
                            <a:srgbClr val="000000"/>
                          </a:solidFill>
                          <a:effectLst/>
                          <a:latin typeface="Arial" panose="020B0604020202020204" pitchFamily="34" charset="0"/>
                        </a:rPr>
                        <a:t>Millions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4049089133"/>
                  </a:ext>
                </a:extLst>
              </a:tr>
              <a:tr h="180000">
                <a:tc>
                  <a:txBody>
                    <a:bodyPr/>
                    <a:lstStyle/>
                    <a:p>
                      <a:pPr algn="l" fontAlgn="ctr"/>
                      <a:r>
                        <a:rPr lang="en-GB" sz="900" b="0" i="0" u="none" strike="noStrike" dirty="0">
                          <a:solidFill>
                            <a:srgbClr val="000000"/>
                          </a:solidFill>
                          <a:effectLst/>
                          <a:latin typeface="Arial" panose="020B0604020202020204" pitchFamily="34" charset="0"/>
                        </a:rPr>
                        <a:t>England</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0" i="0" u="none" strike="noStrike" dirty="0">
                          <a:solidFill>
                            <a:srgbClr val="000000"/>
                          </a:solidFill>
                          <a:effectLst/>
                          <a:latin typeface="Arial" panose="020B0604020202020204" pitchFamily="34" charset="0"/>
                        </a:rPr>
                        <a:t>-6.934</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0" i="0" u="none" strike="noStrike" dirty="0">
                          <a:solidFill>
                            <a:srgbClr val="000000"/>
                          </a:solidFill>
                          <a:effectLst/>
                          <a:latin typeface="Arial" panose="020B0604020202020204" pitchFamily="34" charset="0"/>
                        </a:rPr>
                        <a:t>-29.575</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0" i="0" u="none" strike="noStrike" dirty="0">
                          <a:solidFill>
                            <a:srgbClr val="000000"/>
                          </a:solidFill>
                          <a:effectLst/>
                          <a:latin typeface="Arial" panose="020B0604020202020204" pitchFamily="34" charset="0"/>
                        </a:rPr>
                        <a:t>-£1,424</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348922638"/>
                  </a:ext>
                </a:extLst>
              </a:tr>
              <a:tr h="180000">
                <a:tc>
                  <a:txBody>
                    <a:bodyPr/>
                    <a:lstStyle/>
                    <a:p>
                      <a:pPr algn="l" fontAlgn="ctr"/>
                      <a:r>
                        <a:rPr lang="en-GB" sz="900" b="0" i="0" u="none" strike="noStrike" dirty="0">
                          <a:solidFill>
                            <a:srgbClr val="000000"/>
                          </a:solidFill>
                          <a:effectLst/>
                          <a:latin typeface="Arial" panose="020B0604020202020204" pitchFamily="34" charset="0"/>
                        </a:rPr>
                        <a:t>Scotland</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900" b="0" i="0" u="none" strike="noStrike" dirty="0">
                          <a:solidFill>
                            <a:srgbClr val="000000"/>
                          </a:solidFill>
                          <a:effectLst/>
                          <a:latin typeface="Arial" panose="020B0604020202020204" pitchFamily="34" charset="0"/>
                        </a:rPr>
                        <a:t>2.326</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900" b="0" i="0" u="none" strike="noStrike" dirty="0">
                          <a:solidFill>
                            <a:srgbClr val="000000"/>
                          </a:solidFill>
                          <a:effectLst/>
                          <a:latin typeface="Arial" panose="020B0604020202020204" pitchFamily="34" charset="0"/>
                        </a:rPr>
                        <a:t>10.574</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900" b="0" i="0" u="none" strike="noStrike" dirty="0">
                          <a:solidFill>
                            <a:srgbClr val="000000"/>
                          </a:solidFill>
                          <a:effectLst/>
                          <a:latin typeface="Arial" panose="020B0604020202020204" pitchFamily="34" charset="0"/>
                        </a:rPr>
                        <a:t>£603</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422294070"/>
                  </a:ext>
                </a:extLst>
              </a:tr>
              <a:tr h="180000">
                <a:tc>
                  <a:txBody>
                    <a:bodyPr/>
                    <a:lstStyle/>
                    <a:p>
                      <a:pPr algn="l" fontAlgn="ctr"/>
                      <a:r>
                        <a:rPr lang="en-GB" sz="900" b="0" i="0" u="none" strike="noStrike" dirty="0">
                          <a:solidFill>
                            <a:srgbClr val="000000"/>
                          </a:solidFill>
                          <a:effectLst/>
                          <a:latin typeface="Arial" panose="020B0604020202020204" pitchFamily="34" charset="0"/>
                        </a:rPr>
                        <a:t>Wales</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0" i="0" u="none" strike="noStrike" dirty="0">
                          <a:solidFill>
                            <a:srgbClr val="000000"/>
                          </a:solidFill>
                          <a:effectLst/>
                          <a:latin typeface="Arial" panose="020B0604020202020204" pitchFamily="34" charset="0"/>
                        </a:rPr>
                        <a:t>4.608</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0" i="0" u="none" strike="noStrike" dirty="0">
                          <a:solidFill>
                            <a:srgbClr val="000000"/>
                          </a:solidFill>
                          <a:effectLst/>
                          <a:latin typeface="Arial" panose="020B0604020202020204" pitchFamily="34" charset="0"/>
                        </a:rPr>
                        <a:t>19.001</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0" i="0" u="none" strike="noStrike" dirty="0">
                          <a:solidFill>
                            <a:srgbClr val="000000"/>
                          </a:solidFill>
                          <a:effectLst/>
                          <a:latin typeface="Arial" panose="020B0604020202020204" pitchFamily="34" charset="0"/>
                        </a:rPr>
                        <a:t>£821</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765956867"/>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val="636570207"/>
              </p:ext>
            </p:extLst>
          </p:nvPr>
        </p:nvGraphicFramePr>
        <p:xfrm>
          <a:off x="346890" y="4588686"/>
          <a:ext cx="7361239" cy="1080000"/>
        </p:xfrm>
        <a:graphic>
          <a:graphicData uri="http://schemas.openxmlformats.org/drawingml/2006/table">
            <a:tbl>
              <a:tblPr/>
              <a:tblGrid>
                <a:gridCol w="2349141">
                  <a:extLst>
                    <a:ext uri="{9D8B030D-6E8A-4147-A177-3AD203B41FA5}">
                      <a16:colId xmlns:a16="http://schemas.microsoft.com/office/drawing/2014/main" val="20000"/>
                    </a:ext>
                  </a:extLst>
                </a:gridCol>
                <a:gridCol w="1649778">
                  <a:extLst>
                    <a:ext uri="{9D8B030D-6E8A-4147-A177-3AD203B41FA5}">
                      <a16:colId xmlns:a16="http://schemas.microsoft.com/office/drawing/2014/main" val="20001"/>
                    </a:ext>
                  </a:extLst>
                </a:gridCol>
                <a:gridCol w="1654261">
                  <a:extLst>
                    <a:ext uri="{9D8B030D-6E8A-4147-A177-3AD203B41FA5}">
                      <a16:colId xmlns:a16="http://schemas.microsoft.com/office/drawing/2014/main" val="20002"/>
                    </a:ext>
                  </a:extLst>
                </a:gridCol>
                <a:gridCol w="1708059">
                  <a:extLst>
                    <a:ext uri="{9D8B030D-6E8A-4147-A177-3AD203B41FA5}">
                      <a16:colId xmlns:a16="http://schemas.microsoft.com/office/drawing/2014/main" val="20003"/>
                    </a:ext>
                  </a:extLst>
                </a:gridCol>
              </a:tblGrid>
              <a:tr h="180000">
                <a:tc gridSpan="4">
                  <a:txBody>
                    <a:bodyPr/>
                    <a:lstStyle/>
                    <a:p>
                      <a:pPr algn="l" fontAlgn="ctr"/>
                      <a:r>
                        <a:rPr lang="en-GB" sz="900" b="1" i="0" u="none" strike="noStrike" dirty="0">
                          <a:solidFill>
                            <a:srgbClr val="FFFFFF"/>
                          </a:solidFill>
                          <a:effectLst/>
                          <a:latin typeface="Arial" panose="020B0604020202020204" pitchFamily="34" charset="0"/>
                        </a:rPr>
                        <a:t>Table 1.5.10 – Net gains/losses of domestic tourism – 2017</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0"/>
                  </a:ext>
                </a:extLst>
              </a:tr>
              <a:tr h="180000">
                <a:tc>
                  <a:txBody>
                    <a:bodyPr/>
                    <a:lstStyle/>
                    <a:p>
                      <a:pPr algn="ctr" fontAlgn="ctr"/>
                      <a:r>
                        <a:rPr lang="en-GB" sz="900" b="0" i="0" u="none" strike="noStrike" dirty="0">
                          <a:solidFill>
                            <a:srgbClr val="000000"/>
                          </a:solidFill>
                          <a:effectLst/>
                          <a:latin typeface="Arial" panose="020B0604020202020204" pitchFamily="34" charset="0"/>
                        </a:rPr>
                        <a:t> -</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1000" b="1" i="0" u="none" strike="noStrike" dirty="0">
                          <a:solidFill>
                            <a:srgbClr val="000000"/>
                          </a:solidFill>
                          <a:effectLst/>
                          <a:latin typeface="Arial" panose="020B0604020202020204" pitchFamily="34" charset="0"/>
                        </a:rPr>
                        <a:t>Trips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1000" b="1" i="0" u="none" strike="noStrike" dirty="0">
                          <a:solidFill>
                            <a:srgbClr val="000000"/>
                          </a:solidFill>
                          <a:effectLst/>
                          <a:latin typeface="Arial" panose="020B0604020202020204" pitchFamily="34" charset="0"/>
                        </a:rPr>
                        <a:t>Nights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1000" b="1" i="0" u="none" strike="noStrike" dirty="0">
                          <a:solidFill>
                            <a:srgbClr val="000000"/>
                          </a:solidFill>
                          <a:effectLst/>
                          <a:latin typeface="Arial" panose="020B0604020202020204" pitchFamily="34" charset="0"/>
                        </a:rPr>
                        <a:t>Spend</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80000">
                <a:tc>
                  <a:txBody>
                    <a:bodyPr/>
                    <a:lstStyle/>
                    <a:p>
                      <a:pPr algn="ctr" fontAlgn="ctr"/>
                      <a:r>
                        <a:rPr lang="en-GB" sz="900" b="1" i="0" u="none" strike="noStrike" dirty="0">
                          <a:solidFill>
                            <a:srgbClr val="000000"/>
                          </a:solidFill>
                          <a:effectLst/>
                          <a:latin typeface="Arial" panose="020B0604020202020204" pitchFamily="34" charset="0"/>
                        </a:rPr>
                        <a:t> -</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1000" b="1" i="0" u="none" strike="noStrike" dirty="0">
                          <a:solidFill>
                            <a:srgbClr val="000000"/>
                          </a:solidFill>
                          <a:effectLst/>
                          <a:latin typeface="Arial" panose="020B0604020202020204" pitchFamily="34" charset="0"/>
                        </a:rPr>
                        <a:t>Millions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1000" b="1" i="0" u="none" strike="noStrike" dirty="0">
                          <a:solidFill>
                            <a:srgbClr val="000000"/>
                          </a:solidFill>
                          <a:effectLst/>
                          <a:latin typeface="Arial" panose="020B0604020202020204" pitchFamily="34" charset="0"/>
                        </a:rPr>
                        <a:t>Millions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1000" b="1" i="0" u="none" strike="noStrike" dirty="0">
                          <a:solidFill>
                            <a:srgbClr val="000000"/>
                          </a:solidFill>
                          <a:effectLst/>
                          <a:latin typeface="Arial" panose="020B0604020202020204" pitchFamily="34" charset="0"/>
                        </a:rPr>
                        <a:t>Millions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02"/>
                  </a:ext>
                </a:extLst>
              </a:tr>
              <a:tr h="180000">
                <a:tc>
                  <a:txBody>
                    <a:bodyPr/>
                    <a:lstStyle/>
                    <a:p>
                      <a:pPr algn="l" fontAlgn="ctr"/>
                      <a:r>
                        <a:rPr lang="en-GB" sz="900" b="0" i="0" u="none" strike="noStrike" dirty="0">
                          <a:solidFill>
                            <a:srgbClr val="000000"/>
                          </a:solidFill>
                          <a:effectLst/>
                          <a:latin typeface="Arial" panose="020B0604020202020204" pitchFamily="34" charset="0"/>
                        </a:rPr>
                        <a:t>England</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0" i="0" u="none" strike="noStrike" dirty="0">
                          <a:solidFill>
                            <a:srgbClr val="000000"/>
                          </a:solidFill>
                          <a:effectLst/>
                          <a:latin typeface="Arial" panose="020B0604020202020204" pitchFamily="34" charset="0"/>
                        </a:rPr>
                        <a:t>-6.120</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0" i="0" u="none" strike="noStrike" dirty="0">
                          <a:solidFill>
                            <a:srgbClr val="000000"/>
                          </a:solidFill>
                          <a:effectLst/>
                          <a:latin typeface="Arial" panose="020B0604020202020204" pitchFamily="34" charset="0"/>
                        </a:rPr>
                        <a:t>-24.831</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0" i="0" u="none" strike="noStrike" dirty="0">
                          <a:solidFill>
                            <a:srgbClr val="000000"/>
                          </a:solidFill>
                          <a:effectLst/>
                          <a:latin typeface="Arial" panose="020B0604020202020204" pitchFamily="34" charset="0"/>
                        </a:rPr>
                        <a:t>-£1.495</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80000">
                <a:tc>
                  <a:txBody>
                    <a:bodyPr/>
                    <a:lstStyle/>
                    <a:p>
                      <a:pPr algn="l" fontAlgn="ctr"/>
                      <a:r>
                        <a:rPr lang="en-GB" sz="900" b="0" i="0" u="none" strike="noStrike" dirty="0">
                          <a:solidFill>
                            <a:srgbClr val="000000"/>
                          </a:solidFill>
                          <a:effectLst/>
                          <a:latin typeface="Arial" panose="020B0604020202020204" pitchFamily="34" charset="0"/>
                        </a:rPr>
                        <a:t>Scotland</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900" b="0" i="0" u="none" strike="noStrike" dirty="0">
                          <a:solidFill>
                            <a:srgbClr val="000000"/>
                          </a:solidFill>
                          <a:effectLst/>
                          <a:latin typeface="Arial" panose="020B0604020202020204" pitchFamily="34" charset="0"/>
                        </a:rPr>
                        <a:t>2.437</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900" b="0" i="0" u="none" strike="noStrike" dirty="0">
                          <a:solidFill>
                            <a:srgbClr val="000000"/>
                          </a:solidFill>
                          <a:effectLst/>
                          <a:latin typeface="Arial" panose="020B0604020202020204" pitchFamily="34" charset="0"/>
                        </a:rPr>
                        <a:t>9.761</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900" b="0" i="0" u="none" strike="noStrike" dirty="0">
                          <a:solidFill>
                            <a:srgbClr val="000000"/>
                          </a:solidFill>
                          <a:effectLst/>
                          <a:latin typeface="Arial" panose="020B0604020202020204" pitchFamily="34" charset="0"/>
                        </a:rPr>
                        <a:t>£861</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4"/>
                  </a:ext>
                </a:extLst>
              </a:tr>
              <a:tr h="180000">
                <a:tc>
                  <a:txBody>
                    <a:bodyPr/>
                    <a:lstStyle/>
                    <a:p>
                      <a:pPr algn="l" fontAlgn="ctr"/>
                      <a:r>
                        <a:rPr lang="en-GB" sz="900" b="0" i="0" u="none" strike="noStrike" dirty="0">
                          <a:solidFill>
                            <a:srgbClr val="000000"/>
                          </a:solidFill>
                          <a:effectLst/>
                          <a:latin typeface="Arial" panose="020B0604020202020204" pitchFamily="34" charset="0"/>
                        </a:rPr>
                        <a:t>Wales</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0" i="0" u="none" strike="noStrike" dirty="0">
                          <a:solidFill>
                            <a:srgbClr val="000000"/>
                          </a:solidFill>
                          <a:effectLst/>
                          <a:latin typeface="Arial" panose="020B0604020202020204" pitchFamily="34" charset="0"/>
                        </a:rPr>
                        <a:t>3.683</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0" i="0" u="none" strike="noStrike" dirty="0">
                          <a:solidFill>
                            <a:srgbClr val="000000"/>
                          </a:solidFill>
                          <a:effectLst/>
                          <a:latin typeface="Arial" panose="020B0604020202020204" pitchFamily="34" charset="0"/>
                        </a:rPr>
                        <a:t>15.070</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900" b="0" i="0" u="none" strike="noStrike" dirty="0">
                          <a:solidFill>
                            <a:srgbClr val="000000"/>
                          </a:solidFill>
                          <a:effectLst/>
                          <a:latin typeface="Arial" panose="020B0604020202020204" pitchFamily="34" charset="0"/>
                        </a:rPr>
                        <a:t>£634</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
        <p:nvSpPr>
          <p:cNvPr id="19" name="Content Placeholder 25"/>
          <p:cNvSpPr txBox="1">
            <a:spLocks/>
          </p:cNvSpPr>
          <p:nvPr/>
        </p:nvSpPr>
        <p:spPr>
          <a:xfrm>
            <a:off x="8238310" y="1892302"/>
            <a:ext cx="3597274" cy="381952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t>Highlighting, by country, the net gains or losses resulting from domestic tourism.</a:t>
            </a:r>
          </a:p>
          <a:p>
            <a:r>
              <a:rPr lang="en-GB" sz="1050" b="1" dirty="0"/>
              <a:t>Table 1.5.9 presents analysis of the extent to which each country is considered to be a net ‘winner’ or ‘loser’ in terms of domestic tourism. For example, if residents of country X take 10 trips outside country X, in countries Y and Z, but 12 trips are taken in country X by residents of countries Y and Z, then country X has a net gain of two trips.</a:t>
            </a:r>
          </a:p>
          <a:p>
            <a:r>
              <a:rPr lang="en-GB" sz="1050" b="1" dirty="0"/>
              <a:t>Both Scotland and Wales had more domestic tourism trips, nights and expenditure from elsewhere in Britain than residents of those countries who take trips to other parts of Britain. The opposite was true for England, which had a net loss in numbers of trips, nights and spend versus the rest of Britain.</a:t>
            </a:r>
          </a:p>
          <a:p>
            <a:endParaRPr lang="en-GB" dirty="0"/>
          </a:p>
          <a:p>
            <a:endParaRPr lang="en-GB" dirty="0"/>
          </a:p>
          <a:p>
            <a:endParaRPr lang="en-GB" dirty="0">
              <a:solidFill>
                <a:schemeClr val="accent1"/>
              </a:solidFill>
            </a:endParaRPr>
          </a:p>
          <a:p>
            <a:endParaRPr lang="en-GB" dirty="0">
              <a:solidFill>
                <a:schemeClr val="accent1"/>
              </a:solidFill>
            </a:endParaRPr>
          </a:p>
        </p:txBody>
      </p:sp>
      <p:sp>
        <p:nvSpPr>
          <p:cNvPr id="26" name="Freeform 18">
            <a:hlinkClick r:id="rId2" action="ppaction://hlinksldjump"/>
            <a:extLst>
              <a:ext uri="{FF2B5EF4-FFF2-40B4-BE49-F238E27FC236}">
                <a16:creationId xmlns:a16="http://schemas.microsoft.com/office/drawing/2014/main" id="{0ECA7B8C-D589-4543-9C2E-E827F6B38B76}"/>
              </a:ext>
            </a:extLst>
          </p:cNvPr>
          <p:cNvSpPr>
            <a:spLocks noEditPoints="1"/>
          </p:cNvSpPr>
          <p:nvPr/>
        </p:nvSpPr>
        <p:spPr bwMode="auto">
          <a:xfrm>
            <a:off x="5998233"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5"/>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cxnSp>
        <p:nvCxnSpPr>
          <p:cNvPr id="11" name="Straight Connector 10">
            <a:extLst>
              <a:ext uri="{FF2B5EF4-FFF2-40B4-BE49-F238E27FC236}">
                <a16:creationId xmlns:a16="http://schemas.microsoft.com/office/drawing/2014/main" id="{66168551-DF2E-403C-9362-BE916FBFD1FC}"/>
              </a:ext>
            </a:extLst>
          </p:cNvPr>
          <p:cNvCxnSpPr/>
          <p:nvPr/>
        </p:nvCxnSpPr>
        <p:spPr>
          <a:xfrm>
            <a:off x="8035455" y="1907858"/>
            <a:ext cx="14188" cy="3886704"/>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4" name="Slide Number Placeholder 3">
            <a:extLst>
              <a:ext uri="{FF2B5EF4-FFF2-40B4-BE49-F238E27FC236}">
                <a16:creationId xmlns:a16="http://schemas.microsoft.com/office/drawing/2014/main" id="{82064A07-665B-4B42-8ABD-A9EB8EFB2BD5}"/>
              </a:ext>
            </a:extLst>
          </p:cNvPr>
          <p:cNvSpPr>
            <a:spLocks noGrp="1"/>
          </p:cNvSpPr>
          <p:nvPr>
            <p:ph type="sldNum" sz="quarter" idx="4"/>
          </p:nvPr>
        </p:nvSpPr>
        <p:spPr/>
        <p:txBody>
          <a:bodyPr/>
          <a:lstStyle/>
          <a:p>
            <a:fld id="{4034BEE3-566C-4068-A777-C3A4762E861B}" type="slidenum">
              <a:rPr lang="en-GB" smtClean="0"/>
              <a:pPr/>
              <a:t>63</a:t>
            </a:fld>
            <a:endParaRPr lang="en-GB" dirty="0"/>
          </a:p>
        </p:txBody>
      </p:sp>
    </p:spTree>
    <p:extLst>
      <p:ext uri="{BB962C8B-B14F-4D97-AF65-F5344CB8AC3E}">
        <p14:creationId xmlns:p14="http://schemas.microsoft.com/office/powerpoint/2010/main" val="18750277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GB Regions – All tourism - Analysis by region</a:t>
            </a:r>
            <a:br>
              <a:rPr lang="en-GB" dirty="0"/>
            </a:br>
            <a:r>
              <a:rPr lang="en-GB" dirty="0"/>
              <a:t>of residence and region visited</a:t>
            </a:r>
          </a:p>
        </p:txBody>
      </p:sp>
      <p:graphicFrame>
        <p:nvGraphicFramePr>
          <p:cNvPr id="3" name="Table 2"/>
          <p:cNvGraphicFramePr>
            <a:graphicFrameLocks noGrp="1"/>
          </p:cNvGraphicFramePr>
          <p:nvPr>
            <p:extLst>
              <p:ext uri="{D42A27DB-BD31-4B8C-83A1-F6EECF244321}">
                <p14:modId xmlns:p14="http://schemas.microsoft.com/office/powerpoint/2010/main" val="2663902623"/>
              </p:ext>
            </p:extLst>
          </p:nvPr>
        </p:nvGraphicFramePr>
        <p:xfrm>
          <a:off x="346223" y="2119262"/>
          <a:ext cx="7370615" cy="3879360"/>
        </p:xfrm>
        <a:graphic>
          <a:graphicData uri="http://schemas.openxmlformats.org/drawingml/2006/table">
            <a:tbl>
              <a:tblPr/>
              <a:tblGrid>
                <a:gridCol w="911733">
                  <a:extLst>
                    <a:ext uri="{9D8B030D-6E8A-4147-A177-3AD203B41FA5}">
                      <a16:colId xmlns:a16="http://schemas.microsoft.com/office/drawing/2014/main" val="20000"/>
                    </a:ext>
                  </a:extLst>
                </a:gridCol>
                <a:gridCol w="577123">
                  <a:extLst>
                    <a:ext uri="{9D8B030D-6E8A-4147-A177-3AD203B41FA5}">
                      <a16:colId xmlns:a16="http://schemas.microsoft.com/office/drawing/2014/main" val="20001"/>
                    </a:ext>
                  </a:extLst>
                </a:gridCol>
                <a:gridCol w="577123">
                  <a:extLst>
                    <a:ext uri="{9D8B030D-6E8A-4147-A177-3AD203B41FA5}">
                      <a16:colId xmlns:a16="http://schemas.microsoft.com/office/drawing/2014/main" val="20002"/>
                    </a:ext>
                  </a:extLst>
                </a:gridCol>
                <a:gridCol w="589404">
                  <a:extLst>
                    <a:ext uri="{9D8B030D-6E8A-4147-A177-3AD203B41FA5}">
                      <a16:colId xmlns:a16="http://schemas.microsoft.com/office/drawing/2014/main" val="20003"/>
                    </a:ext>
                  </a:extLst>
                </a:gridCol>
                <a:gridCol w="589404">
                  <a:extLst>
                    <a:ext uri="{9D8B030D-6E8A-4147-A177-3AD203B41FA5}">
                      <a16:colId xmlns:a16="http://schemas.microsoft.com/office/drawing/2014/main" val="20004"/>
                    </a:ext>
                  </a:extLst>
                </a:gridCol>
                <a:gridCol w="589404">
                  <a:extLst>
                    <a:ext uri="{9D8B030D-6E8A-4147-A177-3AD203B41FA5}">
                      <a16:colId xmlns:a16="http://schemas.microsoft.com/office/drawing/2014/main" val="20005"/>
                    </a:ext>
                  </a:extLst>
                </a:gridCol>
                <a:gridCol w="589404">
                  <a:extLst>
                    <a:ext uri="{9D8B030D-6E8A-4147-A177-3AD203B41FA5}">
                      <a16:colId xmlns:a16="http://schemas.microsoft.com/office/drawing/2014/main" val="20006"/>
                    </a:ext>
                  </a:extLst>
                </a:gridCol>
                <a:gridCol w="589404">
                  <a:extLst>
                    <a:ext uri="{9D8B030D-6E8A-4147-A177-3AD203B41FA5}">
                      <a16:colId xmlns:a16="http://schemas.microsoft.com/office/drawing/2014/main" val="20007"/>
                    </a:ext>
                  </a:extLst>
                </a:gridCol>
                <a:gridCol w="589404">
                  <a:extLst>
                    <a:ext uri="{9D8B030D-6E8A-4147-A177-3AD203B41FA5}">
                      <a16:colId xmlns:a16="http://schemas.microsoft.com/office/drawing/2014/main" val="20008"/>
                    </a:ext>
                  </a:extLst>
                </a:gridCol>
                <a:gridCol w="589404">
                  <a:extLst>
                    <a:ext uri="{9D8B030D-6E8A-4147-A177-3AD203B41FA5}">
                      <a16:colId xmlns:a16="http://schemas.microsoft.com/office/drawing/2014/main" val="20009"/>
                    </a:ext>
                  </a:extLst>
                </a:gridCol>
                <a:gridCol w="589404">
                  <a:extLst>
                    <a:ext uri="{9D8B030D-6E8A-4147-A177-3AD203B41FA5}">
                      <a16:colId xmlns:a16="http://schemas.microsoft.com/office/drawing/2014/main" val="20010"/>
                    </a:ext>
                  </a:extLst>
                </a:gridCol>
                <a:gridCol w="589404">
                  <a:extLst>
                    <a:ext uri="{9D8B030D-6E8A-4147-A177-3AD203B41FA5}">
                      <a16:colId xmlns:a16="http://schemas.microsoft.com/office/drawing/2014/main" val="20011"/>
                    </a:ext>
                  </a:extLst>
                </a:gridCol>
              </a:tblGrid>
              <a:tr h="230400">
                <a:tc gridSpan="12">
                  <a:txBody>
                    <a:bodyPr/>
                    <a:lstStyle/>
                    <a:p>
                      <a:pPr algn="l" fontAlgn="ctr"/>
                      <a:r>
                        <a:rPr lang="en-GB" sz="900" b="1" i="0" u="none" strike="noStrike" dirty="0">
                          <a:solidFill>
                            <a:srgbClr val="FFFFFF"/>
                          </a:solidFill>
                          <a:effectLst/>
                          <a:latin typeface="Arial" panose="020B0604020202020204" pitchFamily="34" charset="0"/>
                        </a:rPr>
                        <a:t>Table 1.6.1 – Overnight tourism: All tourism trips by region of residence and region visited (millions)</a:t>
                      </a:r>
                      <a:r>
                        <a:rPr lang="en-GB" sz="900" b="1" i="0" u="none" strike="noStrike" dirty="0">
                          <a:solidFill>
                            <a:srgbClr val="FF0000"/>
                          </a:solidFill>
                          <a:effectLst/>
                          <a:latin typeface="Arial" panose="020B0604020202020204" pitchFamily="34" charset="0"/>
                        </a:rPr>
                        <a:t> </a:t>
                      </a:r>
                      <a:endParaRPr lang="en-GB" sz="900" b="1" i="0" u="none" strike="noStrike" dirty="0">
                        <a:solidFill>
                          <a:srgbClr val="FFFFFF"/>
                        </a:solidFill>
                        <a:effectLst/>
                        <a:latin typeface="Arial" panose="020B0604020202020204" pitchFamily="34" charset="0"/>
                      </a:endParaRP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0"/>
                  </a:ext>
                </a:extLst>
              </a:tr>
              <a:tr h="165600">
                <a:tc>
                  <a:txBody>
                    <a:bodyPr/>
                    <a:lstStyle/>
                    <a:p>
                      <a:pPr algn="ctr" fontAlgn="ctr"/>
                      <a:r>
                        <a:rPr lang="en-GB" sz="900" b="1" i="0" u="none" strike="noStrike" dirty="0">
                          <a:solidFill>
                            <a:srgbClr val="000000"/>
                          </a:solidFill>
                          <a:effectLst/>
                          <a:latin typeface="Arial" panose="020B0604020202020204" pitchFamily="34" charset="0"/>
                        </a:rPr>
                        <a:t> -</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11">
                  <a:txBody>
                    <a:bodyPr/>
                    <a:lstStyle/>
                    <a:p>
                      <a:pPr algn="ctr" fontAlgn="ctr"/>
                      <a:r>
                        <a:rPr lang="en-GB" sz="800" b="1" i="0" u="none" strike="noStrike" dirty="0">
                          <a:solidFill>
                            <a:srgbClr val="000000"/>
                          </a:solidFill>
                          <a:effectLst/>
                          <a:latin typeface="Arial" panose="020B0604020202020204" pitchFamily="34" charset="0"/>
                        </a:rPr>
                        <a:t>Region visited</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1"/>
                  </a:ext>
                </a:extLst>
              </a:tr>
              <a:tr h="356656">
                <a:tc>
                  <a:txBody>
                    <a:bodyPr/>
                    <a:lstStyle/>
                    <a:p>
                      <a:pPr algn="ctr" fontAlgn="ctr"/>
                      <a:r>
                        <a:rPr lang="en-GB" sz="800" b="0" i="0" u="none" strike="noStrike" dirty="0">
                          <a:solidFill>
                            <a:srgbClr val="000000"/>
                          </a:solidFill>
                          <a:effectLst/>
                          <a:latin typeface="Arial" panose="020B0604020202020204" pitchFamily="34" charset="0"/>
                        </a:rPr>
                        <a:t> -</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Scotland</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Wales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North East England</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North West England</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Yorkshire and The Humber</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East Midlands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West Midlands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East of England</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London</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South East England</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South West England</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2"/>
                  </a:ext>
                </a:extLst>
              </a:tr>
              <a:tr h="180000">
                <a:tc>
                  <a:txBody>
                    <a:bodyPr/>
                    <a:lstStyle/>
                    <a:p>
                      <a:pPr algn="l" fontAlgn="ctr"/>
                      <a:r>
                        <a:rPr lang="en-GB" sz="800" b="1" i="0" u="none" strike="noStrike" dirty="0">
                          <a:solidFill>
                            <a:srgbClr val="000000"/>
                          </a:solidFill>
                          <a:effectLst/>
                          <a:latin typeface="Arial" panose="020B0604020202020204" pitchFamily="34" charset="0"/>
                        </a:rPr>
                        <a:t>Area of origin</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03"/>
                  </a:ext>
                </a:extLst>
              </a:tr>
              <a:tr h="244800">
                <a:tc>
                  <a:txBody>
                    <a:bodyPr/>
                    <a:lstStyle/>
                    <a:p>
                      <a:pPr algn="l" fontAlgn="ctr"/>
                      <a:r>
                        <a:rPr lang="en-GB" sz="800" b="0" i="0" u="none" strike="noStrike" dirty="0">
                          <a:solidFill>
                            <a:srgbClr val="000000"/>
                          </a:solidFill>
                          <a:effectLst/>
                          <a:latin typeface="Arial" panose="020B0604020202020204" pitchFamily="34" charset="0"/>
                        </a:rPr>
                        <a:t>Scotland</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7.692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0.136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0.570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1.093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0.367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0.279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0.357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0.158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0.802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0.247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0.349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4"/>
                  </a:ext>
                </a:extLst>
              </a:tr>
              <a:tr h="244800">
                <a:tc>
                  <a:txBody>
                    <a:bodyPr/>
                    <a:lstStyle/>
                    <a:p>
                      <a:pPr algn="l" fontAlgn="ctr"/>
                      <a:r>
                        <a:rPr lang="en-GB" sz="800" b="0" i="0" u="none" strike="noStrike" dirty="0">
                          <a:solidFill>
                            <a:srgbClr val="000000"/>
                          </a:solidFill>
                          <a:effectLst/>
                          <a:latin typeface="Arial" panose="020B0604020202020204" pitchFamily="34" charset="0"/>
                        </a:rPr>
                        <a:t>Wales</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0.183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2.055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0.057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0.629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0.236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0.167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0.576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0.194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0.463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0.470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1.024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244800">
                <a:tc>
                  <a:txBody>
                    <a:bodyPr/>
                    <a:lstStyle/>
                    <a:p>
                      <a:pPr algn="l" fontAlgn="ctr"/>
                      <a:r>
                        <a:rPr lang="en-GB" sz="800" b="0" i="0" u="none" strike="noStrike" dirty="0">
                          <a:solidFill>
                            <a:srgbClr val="000000"/>
                          </a:solidFill>
                          <a:effectLst/>
                          <a:latin typeface="Arial" panose="020B0604020202020204" pitchFamily="34" charset="0"/>
                        </a:rPr>
                        <a:t>North East England</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0.661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0.118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0.806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0.902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0.862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0.254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0.257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0.137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0.471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0.187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0.261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6"/>
                  </a:ext>
                </a:extLst>
              </a:tr>
              <a:tr h="244800">
                <a:tc>
                  <a:txBody>
                    <a:bodyPr/>
                    <a:lstStyle/>
                    <a:p>
                      <a:pPr algn="l" fontAlgn="ctr"/>
                      <a:r>
                        <a:rPr lang="en-GB" sz="800" b="0" i="0" u="none" strike="noStrike" dirty="0">
                          <a:solidFill>
                            <a:srgbClr val="000000"/>
                          </a:solidFill>
                          <a:effectLst/>
                          <a:latin typeface="Arial" panose="020B0604020202020204" pitchFamily="34" charset="0"/>
                        </a:rPr>
                        <a:t>North West England</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1.346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2.268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0.825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4.158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1.510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0.584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0.991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0.469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1.329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0.739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244800">
                <a:tc>
                  <a:txBody>
                    <a:bodyPr/>
                    <a:lstStyle/>
                    <a:p>
                      <a:pPr algn="l" fontAlgn="ctr"/>
                      <a:r>
                        <a:rPr lang="en-GB" sz="800" b="0" i="0" u="none" strike="noStrike" dirty="0">
                          <a:solidFill>
                            <a:srgbClr val="000000"/>
                          </a:solidFill>
                          <a:effectLst/>
                          <a:latin typeface="Arial" panose="020B0604020202020204" pitchFamily="34" charset="0"/>
                        </a:rPr>
                        <a:t>Yorkshire and the Humber</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0.727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0.443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0.565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1.589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2.247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0.990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0.543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0.647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0.942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0.738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0.550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8"/>
                  </a:ext>
                </a:extLst>
              </a:tr>
              <a:tr h="244800">
                <a:tc>
                  <a:txBody>
                    <a:bodyPr/>
                    <a:lstStyle/>
                    <a:p>
                      <a:pPr algn="l" fontAlgn="ctr"/>
                      <a:r>
                        <a:rPr lang="en-GB" sz="800" b="0" i="0" u="none" strike="noStrike" dirty="0">
                          <a:solidFill>
                            <a:srgbClr val="000000"/>
                          </a:solidFill>
                          <a:effectLst/>
                          <a:latin typeface="Arial" panose="020B0604020202020204" pitchFamily="34" charset="0"/>
                        </a:rPr>
                        <a:t>East Midlands</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0.390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0.732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0.290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0.948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1.245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1.670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0.625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0.956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1.170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0.888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1.154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244800">
                <a:tc>
                  <a:txBody>
                    <a:bodyPr/>
                    <a:lstStyle/>
                    <a:p>
                      <a:pPr algn="l" fontAlgn="ctr"/>
                      <a:r>
                        <a:rPr lang="en-GB" sz="800" b="0" i="0" u="none" strike="noStrike" dirty="0">
                          <a:solidFill>
                            <a:srgbClr val="000000"/>
                          </a:solidFill>
                          <a:effectLst/>
                          <a:latin typeface="Arial" panose="020B0604020202020204" pitchFamily="34" charset="0"/>
                        </a:rPr>
                        <a:t>West Midlands</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0.490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2.001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0.172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1.462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0.946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0.876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1.720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0.497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1.461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0.971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2.277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0"/>
                  </a:ext>
                </a:extLst>
              </a:tr>
              <a:tr h="244800">
                <a:tc>
                  <a:txBody>
                    <a:bodyPr/>
                    <a:lstStyle/>
                    <a:p>
                      <a:pPr algn="l" fontAlgn="ctr"/>
                      <a:r>
                        <a:rPr lang="en-GB" sz="800" b="0" i="0" u="none" strike="noStrike" dirty="0">
                          <a:solidFill>
                            <a:srgbClr val="000000"/>
                          </a:solidFill>
                          <a:effectLst/>
                          <a:latin typeface="Arial" panose="020B0604020202020204" pitchFamily="34" charset="0"/>
                        </a:rPr>
                        <a:t>East of England</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0.509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0.395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0.224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0.828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0.513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0.754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0.874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2.812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0.887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1.591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1.339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244800">
                <a:tc>
                  <a:txBody>
                    <a:bodyPr/>
                    <a:lstStyle/>
                    <a:p>
                      <a:pPr algn="l" fontAlgn="ctr"/>
                      <a:r>
                        <a:rPr lang="en-GB" sz="800" b="0" i="0" u="none" strike="noStrike" dirty="0">
                          <a:solidFill>
                            <a:srgbClr val="000000"/>
                          </a:solidFill>
                          <a:effectLst/>
                          <a:latin typeface="Arial" panose="020B0604020202020204" pitchFamily="34" charset="0"/>
                        </a:rPr>
                        <a:t>London</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0.580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0.529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0.215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1.098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0.697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0.783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0.779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1.780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1.160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3.075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2.392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2"/>
                  </a:ext>
                </a:extLst>
              </a:tr>
              <a:tr h="244800">
                <a:tc>
                  <a:txBody>
                    <a:bodyPr/>
                    <a:lstStyle/>
                    <a:p>
                      <a:pPr algn="l" fontAlgn="ctr"/>
                      <a:r>
                        <a:rPr lang="en-GB" sz="800" b="0" i="0" u="none" strike="noStrike" dirty="0">
                          <a:solidFill>
                            <a:srgbClr val="000000"/>
                          </a:solidFill>
                          <a:effectLst/>
                          <a:latin typeface="Arial" panose="020B0604020202020204" pitchFamily="34" charset="0"/>
                        </a:rPr>
                        <a:t>South East England</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0.898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1.305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0.326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0.930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0.591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0.909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1.438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1.686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2.224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5.478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3.517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244800">
                <a:tc>
                  <a:txBody>
                    <a:bodyPr/>
                    <a:lstStyle/>
                    <a:p>
                      <a:pPr algn="l" fontAlgn="ctr"/>
                      <a:r>
                        <a:rPr lang="en-GB" sz="800" b="0" i="0" u="none" strike="noStrike" dirty="0">
                          <a:solidFill>
                            <a:srgbClr val="000000"/>
                          </a:solidFill>
                          <a:effectLst/>
                          <a:latin typeface="Arial" panose="020B0604020202020204" pitchFamily="34" charset="0"/>
                        </a:rPr>
                        <a:t>South West England</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0.335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0.716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0.202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0.428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0.335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0.290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0.721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0.386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1.245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1.448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4.962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4"/>
                  </a:ext>
                </a:extLst>
              </a:tr>
              <a:tr h="244800">
                <a:tc>
                  <a:txBody>
                    <a:bodyPr/>
                    <a:lstStyle/>
                    <a:p>
                      <a:pPr algn="l" fontAlgn="ctr"/>
                      <a:r>
                        <a:rPr lang="en-GB" sz="800" b="1" i="0" u="none" strike="noStrike" dirty="0">
                          <a:solidFill>
                            <a:srgbClr val="000000"/>
                          </a:solidFill>
                          <a:effectLst/>
                          <a:latin typeface="Arial" panose="020B0604020202020204" pitchFamily="34" charset="0"/>
                        </a:rPr>
                        <a:t>Total</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13.810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a:solidFill>
                            <a:srgbClr val="000000"/>
                          </a:solidFill>
                          <a:effectLst/>
                          <a:latin typeface="Arial" panose="020B0604020202020204" pitchFamily="34" charset="0"/>
                          <a:ea typeface="+mn-ea"/>
                          <a:cs typeface="+mn-cs"/>
                        </a:rPr>
                        <a:t>10.698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4.253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a:solidFill>
                            <a:srgbClr val="000000"/>
                          </a:solidFill>
                          <a:effectLst/>
                          <a:latin typeface="Arial" panose="020B0604020202020204" pitchFamily="34" charset="0"/>
                          <a:ea typeface="+mn-ea"/>
                          <a:cs typeface="+mn-cs"/>
                        </a:rPr>
                        <a:t>14.067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9.550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a:solidFill>
                            <a:srgbClr val="000000"/>
                          </a:solidFill>
                          <a:effectLst/>
                          <a:latin typeface="Arial" panose="020B0604020202020204" pitchFamily="34" charset="0"/>
                          <a:ea typeface="+mn-ea"/>
                          <a:cs typeface="+mn-cs"/>
                        </a:rPr>
                        <a:t>7.558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8.879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a:solidFill>
                            <a:srgbClr val="000000"/>
                          </a:solidFill>
                          <a:effectLst/>
                          <a:latin typeface="Arial" panose="020B0604020202020204" pitchFamily="34" charset="0"/>
                          <a:ea typeface="+mn-ea"/>
                          <a:cs typeface="+mn-cs"/>
                        </a:rPr>
                        <a:t>9.721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12.155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15.833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18.937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bl>
          </a:graphicData>
        </a:graphic>
      </p:graphicFrame>
      <p:sp>
        <p:nvSpPr>
          <p:cNvPr id="21" name="Content Placeholder 25"/>
          <p:cNvSpPr txBox="1">
            <a:spLocks/>
          </p:cNvSpPr>
          <p:nvPr/>
        </p:nvSpPr>
        <p:spPr>
          <a:xfrm>
            <a:off x="8238654" y="1892302"/>
            <a:ext cx="3597274" cy="381952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t>Examining all overnight tourism trips in GB by region of residence and region visited.</a:t>
            </a:r>
            <a:endParaRPr lang="en-GB" sz="1050" b="1" dirty="0"/>
          </a:p>
          <a:p>
            <a:r>
              <a:rPr lang="en-GB" sz="1050" b="1" dirty="0"/>
              <a:t>With the exception of Wales, London and North East England, the largest proportion of tourism trips in each region was made by residents of that particular region. </a:t>
            </a:r>
          </a:p>
          <a:p>
            <a:r>
              <a:rPr lang="en-GB" sz="1050" b="1" dirty="0"/>
              <a:t>It is important to acknowledge the value of same country trips, in particular within Scotland wherein these trips account for around half of all domestic trips.</a:t>
            </a:r>
          </a:p>
          <a:p>
            <a:r>
              <a:rPr lang="en-GB" sz="1050" b="1" dirty="0"/>
              <a:t>Excluding Scotland itself, the largest proportion of all tourism trips to Scotland are from the North West of England.</a:t>
            </a:r>
          </a:p>
          <a:p>
            <a:r>
              <a:rPr lang="en-GB" sz="1050" b="1" dirty="0"/>
              <a:t>The largest proportion of all tourism trips to Wales are also from the North West of England, exceeding the number of trips taken by Welsh residents, and the West Midlands.</a:t>
            </a:r>
          </a:p>
          <a:p>
            <a:endParaRPr lang="en-GB" dirty="0">
              <a:solidFill>
                <a:schemeClr val="accent1"/>
              </a:solidFill>
            </a:endParaRPr>
          </a:p>
        </p:txBody>
      </p:sp>
      <p:sp>
        <p:nvSpPr>
          <p:cNvPr id="25" name="Freeform 18">
            <a:hlinkClick r:id="rId3" action="ppaction://hlinksldjump"/>
            <a:extLst>
              <a:ext uri="{FF2B5EF4-FFF2-40B4-BE49-F238E27FC236}">
                <a16:creationId xmlns:a16="http://schemas.microsoft.com/office/drawing/2014/main" id="{580EEC7E-B485-4EEA-963D-1761799E7465}"/>
              </a:ext>
            </a:extLst>
          </p:cNvPr>
          <p:cNvSpPr>
            <a:spLocks noEditPoints="1"/>
          </p:cNvSpPr>
          <p:nvPr/>
        </p:nvSpPr>
        <p:spPr bwMode="auto">
          <a:xfrm>
            <a:off x="5998233"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5"/>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cxnSp>
        <p:nvCxnSpPr>
          <p:cNvPr id="10" name="Straight Connector 9">
            <a:extLst>
              <a:ext uri="{FF2B5EF4-FFF2-40B4-BE49-F238E27FC236}">
                <a16:creationId xmlns:a16="http://schemas.microsoft.com/office/drawing/2014/main" id="{ABF5DD68-FC72-4904-B537-309B2A74B88F}"/>
              </a:ext>
            </a:extLst>
          </p:cNvPr>
          <p:cNvCxnSpPr>
            <a:cxnSpLocks/>
          </p:cNvCxnSpPr>
          <p:nvPr/>
        </p:nvCxnSpPr>
        <p:spPr>
          <a:xfrm>
            <a:off x="8035455" y="1881731"/>
            <a:ext cx="0" cy="3923757"/>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11" name="Action Button: Information 16">
            <a:hlinkClick r:id="rId4" action="ppaction://hlinksldjump" highlightClick="1"/>
            <a:extLst>
              <a:ext uri="{FF2B5EF4-FFF2-40B4-BE49-F238E27FC236}">
                <a16:creationId xmlns:a16="http://schemas.microsoft.com/office/drawing/2014/main" id="{CF4C9E5C-6F6C-4816-9CBE-4B07D79B9731}"/>
              </a:ext>
            </a:extLst>
          </p:cNvPr>
          <p:cNvSpPr/>
          <p:nvPr/>
        </p:nvSpPr>
        <p:spPr bwMode="ltGray">
          <a:xfrm>
            <a:off x="7776921" y="2119262"/>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2" name="Slide Number Placeholder 1">
            <a:extLst>
              <a:ext uri="{FF2B5EF4-FFF2-40B4-BE49-F238E27FC236}">
                <a16:creationId xmlns:a16="http://schemas.microsoft.com/office/drawing/2014/main" id="{69FA7F19-6B51-46FB-B568-D803402420A4}"/>
              </a:ext>
            </a:extLst>
          </p:cNvPr>
          <p:cNvSpPr>
            <a:spLocks noGrp="1"/>
          </p:cNvSpPr>
          <p:nvPr>
            <p:ph type="sldNum" sz="quarter" idx="4"/>
          </p:nvPr>
        </p:nvSpPr>
        <p:spPr/>
        <p:txBody>
          <a:bodyPr/>
          <a:lstStyle/>
          <a:p>
            <a:fld id="{4034BEE3-566C-4068-A777-C3A4762E861B}" type="slidenum">
              <a:rPr lang="en-GB" smtClean="0"/>
              <a:pPr/>
              <a:t>64</a:t>
            </a:fld>
            <a:endParaRPr lang="en-GB" dirty="0"/>
          </a:p>
        </p:txBody>
      </p:sp>
    </p:spTree>
    <p:extLst>
      <p:ext uri="{BB962C8B-B14F-4D97-AF65-F5344CB8AC3E}">
        <p14:creationId xmlns:p14="http://schemas.microsoft.com/office/powerpoint/2010/main" val="4032124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a:xfrm>
            <a:off x="355600" y="1384216"/>
            <a:ext cx="11452423" cy="324000"/>
          </a:xfrm>
        </p:spPr>
        <p:txBody>
          <a:bodyPr/>
          <a:lstStyle/>
          <a:p>
            <a:r>
              <a:rPr lang="en-GB" dirty="0"/>
              <a:t>GB Regions – All tourism - Analysis by region </a:t>
            </a:r>
            <a:br>
              <a:rPr lang="en-GB" dirty="0"/>
            </a:br>
            <a:r>
              <a:rPr lang="en-GB" dirty="0"/>
              <a:t>of residence and region visited</a:t>
            </a:r>
          </a:p>
        </p:txBody>
      </p:sp>
      <p:graphicFrame>
        <p:nvGraphicFramePr>
          <p:cNvPr id="3" name="Table 2"/>
          <p:cNvGraphicFramePr>
            <a:graphicFrameLocks noGrp="1"/>
          </p:cNvGraphicFramePr>
          <p:nvPr>
            <p:extLst>
              <p:ext uri="{D42A27DB-BD31-4B8C-83A1-F6EECF244321}">
                <p14:modId xmlns:p14="http://schemas.microsoft.com/office/powerpoint/2010/main" val="2518067949"/>
              </p:ext>
            </p:extLst>
          </p:nvPr>
        </p:nvGraphicFramePr>
        <p:xfrm>
          <a:off x="355504" y="2120042"/>
          <a:ext cx="7356479" cy="3879091"/>
        </p:xfrm>
        <a:graphic>
          <a:graphicData uri="http://schemas.openxmlformats.org/drawingml/2006/table">
            <a:tbl>
              <a:tblPr/>
              <a:tblGrid>
                <a:gridCol w="874674">
                  <a:extLst>
                    <a:ext uri="{9D8B030D-6E8A-4147-A177-3AD203B41FA5}">
                      <a16:colId xmlns:a16="http://schemas.microsoft.com/office/drawing/2014/main" val="20000"/>
                    </a:ext>
                  </a:extLst>
                </a:gridCol>
                <a:gridCol w="589255">
                  <a:extLst>
                    <a:ext uri="{9D8B030D-6E8A-4147-A177-3AD203B41FA5}">
                      <a16:colId xmlns:a16="http://schemas.microsoft.com/office/drawing/2014/main" val="20001"/>
                    </a:ext>
                  </a:extLst>
                </a:gridCol>
                <a:gridCol w="589255">
                  <a:extLst>
                    <a:ext uri="{9D8B030D-6E8A-4147-A177-3AD203B41FA5}">
                      <a16:colId xmlns:a16="http://schemas.microsoft.com/office/drawing/2014/main" val="20002"/>
                    </a:ext>
                  </a:extLst>
                </a:gridCol>
                <a:gridCol w="589255">
                  <a:extLst>
                    <a:ext uri="{9D8B030D-6E8A-4147-A177-3AD203B41FA5}">
                      <a16:colId xmlns:a16="http://schemas.microsoft.com/office/drawing/2014/main" val="20003"/>
                    </a:ext>
                  </a:extLst>
                </a:gridCol>
                <a:gridCol w="589255">
                  <a:extLst>
                    <a:ext uri="{9D8B030D-6E8A-4147-A177-3AD203B41FA5}">
                      <a16:colId xmlns:a16="http://schemas.microsoft.com/office/drawing/2014/main" val="20004"/>
                    </a:ext>
                  </a:extLst>
                </a:gridCol>
                <a:gridCol w="589255">
                  <a:extLst>
                    <a:ext uri="{9D8B030D-6E8A-4147-A177-3AD203B41FA5}">
                      <a16:colId xmlns:a16="http://schemas.microsoft.com/office/drawing/2014/main" val="20005"/>
                    </a:ext>
                  </a:extLst>
                </a:gridCol>
                <a:gridCol w="589255">
                  <a:extLst>
                    <a:ext uri="{9D8B030D-6E8A-4147-A177-3AD203B41FA5}">
                      <a16:colId xmlns:a16="http://schemas.microsoft.com/office/drawing/2014/main" val="20006"/>
                    </a:ext>
                  </a:extLst>
                </a:gridCol>
                <a:gridCol w="589255">
                  <a:extLst>
                    <a:ext uri="{9D8B030D-6E8A-4147-A177-3AD203B41FA5}">
                      <a16:colId xmlns:a16="http://schemas.microsoft.com/office/drawing/2014/main" val="20007"/>
                    </a:ext>
                  </a:extLst>
                </a:gridCol>
                <a:gridCol w="589255">
                  <a:extLst>
                    <a:ext uri="{9D8B030D-6E8A-4147-A177-3AD203B41FA5}">
                      <a16:colId xmlns:a16="http://schemas.microsoft.com/office/drawing/2014/main" val="20008"/>
                    </a:ext>
                  </a:extLst>
                </a:gridCol>
                <a:gridCol w="589255">
                  <a:extLst>
                    <a:ext uri="{9D8B030D-6E8A-4147-A177-3AD203B41FA5}">
                      <a16:colId xmlns:a16="http://schemas.microsoft.com/office/drawing/2014/main" val="20009"/>
                    </a:ext>
                  </a:extLst>
                </a:gridCol>
                <a:gridCol w="589255">
                  <a:extLst>
                    <a:ext uri="{9D8B030D-6E8A-4147-A177-3AD203B41FA5}">
                      <a16:colId xmlns:a16="http://schemas.microsoft.com/office/drawing/2014/main" val="20010"/>
                    </a:ext>
                  </a:extLst>
                </a:gridCol>
                <a:gridCol w="589255">
                  <a:extLst>
                    <a:ext uri="{9D8B030D-6E8A-4147-A177-3AD203B41FA5}">
                      <a16:colId xmlns:a16="http://schemas.microsoft.com/office/drawing/2014/main" val="20011"/>
                    </a:ext>
                  </a:extLst>
                </a:gridCol>
              </a:tblGrid>
              <a:tr h="230400">
                <a:tc gridSpan="12">
                  <a:txBody>
                    <a:bodyPr/>
                    <a:lstStyle/>
                    <a:p>
                      <a:pPr algn="l" fontAlgn="ctr"/>
                      <a:r>
                        <a:rPr lang="en-GB" sz="900" b="1" i="0" u="none" strike="noStrike" dirty="0">
                          <a:solidFill>
                            <a:srgbClr val="FFFFFF"/>
                          </a:solidFill>
                          <a:effectLst/>
                          <a:latin typeface="Arial" panose="020B0604020202020204" pitchFamily="34" charset="0"/>
                        </a:rPr>
                        <a:t>Table 1.6.2 – Overnight tourism: All tourism trips by region of residence and region visited (%)</a:t>
                      </a:r>
                      <a:r>
                        <a:rPr lang="en-GB" sz="900" b="1" i="0" u="none" strike="noStrike" dirty="0">
                          <a:solidFill>
                            <a:srgbClr val="FF0000"/>
                          </a:solidFill>
                          <a:effectLst/>
                          <a:latin typeface="Arial" panose="020B0604020202020204" pitchFamily="34" charset="0"/>
                        </a:rPr>
                        <a:t> </a:t>
                      </a:r>
                      <a:endParaRPr lang="en-GB" sz="900" b="1" i="0" u="none" strike="noStrike" dirty="0">
                        <a:solidFill>
                          <a:srgbClr val="FFFFFF"/>
                        </a:solidFill>
                        <a:effectLst/>
                        <a:latin typeface="Arial" panose="020B0604020202020204" pitchFamily="34" charset="0"/>
                      </a:endParaRP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0"/>
                  </a:ext>
                </a:extLst>
              </a:tr>
              <a:tr h="165331">
                <a:tc>
                  <a:txBody>
                    <a:bodyPr/>
                    <a:lstStyle/>
                    <a:p>
                      <a:pPr algn="ctr" fontAlgn="ctr"/>
                      <a:r>
                        <a:rPr lang="en-GB" sz="900" b="1" i="0" u="none" strike="noStrike" dirty="0">
                          <a:solidFill>
                            <a:srgbClr val="000000"/>
                          </a:solidFill>
                          <a:effectLst/>
                          <a:latin typeface="Arial" panose="020B0604020202020204" pitchFamily="34" charset="0"/>
                        </a:rPr>
                        <a:t> -</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11">
                  <a:txBody>
                    <a:bodyPr/>
                    <a:lstStyle/>
                    <a:p>
                      <a:pPr algn="ctr" fontAlgn="ctr"/>
                      <a:r>
                        <a:rPr lang="en-GB" sz="800" b="1" i="0" u="none" strike="noStrike" dirty="0">
                          <a:solidFill>
                            <a:srgbClr val="000000"/>
                          </a:solidFill>
                          <a:effectLst/>
                          <a:latin typeface="Arial" panose="020B0604020202020204" pitchFamily="34" charset="0"/>
                        </a:rPr>
                        <a:t>Region visited</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1"/>
                  </a:ext>
                </a:extLst>
              </a:tr>
              <a:tr h="360000">
                <a:tc>
                  <a:txBody>
                    <a:bodyPr/>
                    <a:lstStyle/>
                    <a:p>
                      <a:pPr algn="ctr" fontAlgn="ctr"/>
                      <a:r>
                        <a:rPr lang="en-GB" sz="800" b="0" i="0" u="none" strike="noStrike" dirty="0">
                          <a:solidFill>
                            <a:srgbClr val="000000"/>
                          </a:solidFill>
                          <a:effectLst/>
                          <a:latin typeface="Arial" panose="020B0604020202020204" pitchFamily="34" charset="0"/>
                        </a:rPr>
                        <a:t> -</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Scotland</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Wales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North East England</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North West England</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Yorkshire and The Humber</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East Midlands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West Midlands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East of England</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London</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South East England</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South West England</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2"/>
                  </a:ext>
                </a:extLst>
              </a:tr>
              <a:tr h="180000">
                <a:tc>
                  <a:txBody>
                    <a:bodyPr/>
                    <a:lstStyle/>
                    <a:p>
                      <a:pPr algn="l" fontAlgn="ctr"/>
                      <a:r>
                        <a:rPr lang="en-GB" sz="800" b="1" i="0" u="none" strike="noStrike" dirty="0">
                          <a:solidFill>
                            <a:srgbClr val="000000"/>
                          </a:solidFill>
                          <a:effectLst/>
                          <a:latin typeface="Arial" panose="020B0604020202020204" pitchFamily="34" charset="0"/>
                        </a:rPr>
                        <a:t>Area of origin</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03"/>
                  </a:ext>
                </a:extLst>
              </a:tr>
              <a:tr h="244800">
                <a:tc>
                  <a:txBody>
                    <a:bodyPr/>
                    <a:lstStyle/>
                    <a:p>
                      <a:pPr algn="l" fontAlgn="ctr"/>
                      <a:r>
                        <a:rPr lang="en-GB" sz="800" b="0" i="0" u="none" strike="noStrike" dirty="0">
                          <a:solidFill>
                            <a:srgbClr val="000000"/>
                          </a:solidFill>
                          <a:effectLst/>
                          <a:latin typeface="Arial" panose="020B0604020202020204" pitchFamily="34" charset="0"/>
                        </a:rPr>
                        <a:t>Scotland</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55.7%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13.4%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4"/>
                  </a:ext>
                </a:extLst>
              </a:tr>
              <a:tr h="244800">
                <a:tc>
                  <a:txBody>
                    <a:bodyPr/>
                    <a:lstStyle/>
                    <a:p>
                      <a:pPr algn="l" fontAlgn="ctr"/>
                      <a:r>
                        <a:rPr lang="en-GB" sz="800" b="0" i="0" u="none" strike="noStrike" dirty="0">
                          <a:solidFill>
                            <a:srgbClr val="000000"/>
                          </a:solidFill>
                          <a:effectLst/>
                          <a:latin typeface="Arial" panose="020B0604020202020204" pitchFamily="34" charset="0"/>
                        </a:rPr>
                        <a:t>Wales</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19.2%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5"/>
                  </a:ext>
                </a:extLst>
              </a:tr>
              <a:tr h="244800">
                <a:tc>
                  <a:txBody>
                    <a:bodyPr/>
                    <a:lstStyle/>
                    <a:p>
                      <a:pPr algn="l" fontAlgn="ctr"/>
                      <a:r>
                        <a:rPr lang="en-GB" sz="800" b="0" i="0" u="none" strike="noStrike" dirty="0">
                          <a:solidFill>
                            <a:srgbClr val="000000"/>
                          </a:solidFill>
                          <a:effectLst/>
                          <a:latin typeface="Arial" panose="020B0604020202020204" pitchFamily="34" charset="0"/>
                        </a:rPr>
                        <a:t>North East England</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19.0%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6.4%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9.0%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6"/>
                  </a:ext>
                </a:extLst>
              </a:tr>
              <a:tr h="244800">
                <a:tc>
                  <a:txBody>
                    <a:bodyPr/>
                    <a:lstStyle/>
                    <a:p>
                      <a:pPr algn="l" fontAlgn="ctr"/>
                      <a:r>
                        <a:rPr lang="en-GB" sz="800" b="0" i="0" u="none" strike="noStrike" dirty="0">
                          <a:solidFill>
                            <a:srgbClr val="000000"/>
                          </a:solidFill>
                          <a:effectLst/>
                          <a:latin typeface="Arial" panose="020B0604020202020204" pitchFamily="34" charset="0"/>
                        </a:rPr>
                        <a:t>North West England</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9.7%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19.4%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29.6%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15.8%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7.7%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7"/>
                  </a:ext>
                </a:extLst>
              </a:tr>
              <a:tr h="244800">
                <a:tc>
                  <a:txBody>
                    <a:bodyPr/>
                    <a:lstStyle/>
                    <a:p>
                      <a:pPr algn="l" fontAlgn="ctr"/>
                      <a:r>
                        <a:rPr lang="en-GB" sz="800" b="0" i="0" u="none" strike="noStrike" dirty="0">
                          <a:solidFill>
                            <a:srgbClr val="000000"/>
                          </a:solidFill>
                          <a:effectLst/>
                          <a:latin typeface="Arial" panose="020B0604020202020204" pitchFamily="34" charset="0"/>
                        </a:rPr>
                        <a:t>Yorkshire and the Humber</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13.3%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23.5%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13.1%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7.7%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8"/>
                  </a:ext>
                </a:extLst>
              </a:tr>
              <a:tr h="244800">
                <a:tc>
                  <a:txBody>
                    <a:bodyPr/>
                    <a:lstStyle/>
                    <a:p>
                      <a:pPr algn="l" fontAlgn="ctr"/>
                      <a:r>
                        <a:rPr lang="en-GB" sz="800" b="0" i="0" u="none" strike="noStrike" dirty="0">
                          <a:solidFill>
                            <a:srgbClr val="000000"/>
                          </a:solidFill>
                          <a:effectLst/>
                          <a:latin typeface="Arial" panose="020B0604020202020204" pitchFamily="34" charset="0"/>
                        </a:rPr>
                        <a:t>East Midlands</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6.8%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22.1%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9.8%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9.6%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9"/>
                  </a:ext>
                </a:extLst>
              </a:tr>
              <a:tr h="244800">
                <a:tc>
                  <a:txBody>
                    <a:bodyPr/>
                    <a:lstStyle/>
                    <a:p>
                      <a:pPr algn="l" fontAlgn="ctr"/>
                      <a:r>
                        <a:rPr lang="en-GB" sz="800" b="0" i="0" u="none" strike="noStrike" dirty="0">
                          <a:solidFill>
                            <a:srgbClr val="000000"/>
                          </a:solidFill>
                          <a:effectLst/>
                          <a:latin typeface="Arial" panose="020B0604020202020204" pitchFamily="34" charset="0"/>
                        </a:rPr>
                        <a:t>West Midlands</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18.7%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9.9%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19.4%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5.1%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0"/>
                  </a:ext>
                </a:extLst>
              </a:tr>
              <a:tr h="244800">
                <a:tc>
                  <a:txBody>
                    <a:bodyPr/>
                    <a:lstStyle/>
                    <a:p>
                      <a:pPr algn="l" fontAlgn="ctr"/>
                      <a:r>
                        <a:rPr lang="en-GB" sz="800" b="0" i="0" u="none" strike="noStrike" dirty="0">
                          <a:solidFill>
                            <a:srgbClr val="000000"/>
                          </a:solidFill>
                          <a:effectLst/>
                          <a:latin typeface="Arial" panose="020B0604020202020204" pitchFamily="34" charset="0"/>
                        </a:rPr>
                        <a:t>East of England</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9.8%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28.9%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7.3%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11"/>
                  </a:ext>
                </a:extLst>
              </a:tr>
              <a:tr h="244800">
                <a:tc>
                  <a:txBody>
                    <a:bodyPr/>
                    <a:lstStyle/>
                    <a:p>
                      <a:pPr algn="l" fontAlgn="ctr"/>
                      <a:r>
                        <a:rPr lang="en-GB" sz="800" b="0" i="0" u="none" strike="noStrike" dirty="0">
                          <a:solidFill>
                            <a:srgbClr val="000000"/>
                          </a:solidFill>
                          <a:effectLst/>
                          <a:latin typeface="Arial" panose="020B0604020202020204" pitchFamily="34" charset="0"/>
                        </a:rPr>
                        <a:t>London</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8.8%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18.3%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9.5%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19.4%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12.6%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2"/>
                  </a:ext>
                </a:extLst>
              </a:tr>
              <a:tr h="244800">
                <a:tc>
                  <a:txBody>
                    <a:bodyPr/>
                    <a:lstStyle/>
                    <a:p>
                      <a:pPr algn="l" fontAlgn="ctr"/>
                      <a:r>
                        <a:rPr lang="en-GB" sz="800" b="0" i="0" u="none" strike="noStrike" dirty="0">
                          <a:solidFill>
                            <a:srgbClr val="000000"/>
                          </a:solidFill>
                          <a:effectLst/>
                          <a:latin typeface="Arial" panose="020B0604020202020204" pitchFamily="34" charset="0"/>
                        </a:rPr>
                        <a:t>South East England</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12.2%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16.2%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17.3%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18.3%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34.6%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18.6%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13"/>
                  </a:ext>
                </a:extLst>
              </a:tr>
              <a:tr h="244800">
                <a:tc>
                  <a:txBody>
                    <a:bodyPr/>
                    <a:lstStyle/>
                    <a:p>
                      <a:pPr algn="l" fontAlgn="ctr"/>
                      <a:r>
                        <a:rPr lang="en-GB" sz="800" b="0" i="0" u="none" strike="noStrike" dirty="0">
                          <a:solidFill>
                            <a:srgbClr val="000000"/>
                          </a:solidFill>
                          <a:effectLst/>
                          <a:latin typeface="Arial" panose="020B0604020202020204" pitchFamily="34" charset="0"/>
                        </a:rPr>
                        <a:t>South West England</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8.1%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9.1%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26.2%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4"/>
                  </a:ext>
                </a:extLst>
              </a:tr>
              <a:tr h="244800">
                <a:tc>
                  <a:txBody>
                    <a:bodyPr/>
                    <a:lstStyle/>
                    <a:p>
                      <a:pPr algn="l" fontAlgn="ctr"/>
                      <a:r>
                        <a:rPr lang="en-GB" sz="800" b="1" i="0" u="none" strike="noStrike" dirty="0">
                          <a:solidFill>
                            <a:srgbClr val="000000"/>
                          </a:solidFill>
                          <a:effectLst/>
                          <a:latin typeface="Arial" panose="020B0604020202020204" pitchFamily="34" charset="0"/>
                        </a:rPr>
                        <a:t>Total</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100.0%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100.0%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100.0%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100.0%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a:solidFill>
                            <a:srgbClr val="000000"/>
                          </a:solidFill>
                          <a:effectLst/>
                          <a:latin typeface="Arial" panose="020B0604020202020204" pitchFamily="34" charset="0"/>
                          <a:ea typeface="+mn-ea"/>
                          <a:cs typeface="+mn-cs"/>
                        </a:rPr>
                        <a:t>100.0%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a:solidFill>
                            <a:srgbClr val="000000"/>
                          </a:solidFill>
                          <a:effectLst/>
                          <a:latin typeface="Arial" panose="020B0604020202020204" pitchFamily="34" charset="0"/>
                          <a:ea typeface="+mn-ea"/>
                          <a:cs typeface="+mn-cs"/>
                        </a:rPr>
                        <a:t>100.0%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100.0%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100.0%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100.0%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100.0%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100.0%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bl>
          </a:graphicData>
        </a:graphic>
      </p:graphicFrame>
      <p:sp>
        <p:nvSpPr>
          <p:cNvPr id="18" name="Content Placeholder 25"/>
          <p:cNvSpPr txBox="1">
            <a:spLocks/>
          </p:cNvSpPr>
          <p:nvPr/>
        </p:nvSpPr>
        <p:spPr>
          <a:xfrm>
            <a:off x="8239126" y="1892302"/>
            <a:ext cx="3597274" cy="381952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t>Examining all overnight tourism trips in GB by region of residence and region visited as a percentage.</a:t>
            </a:r>
            <a:endParaRPr lang="en-GB" sz="1050" b="1" dirty="0"/>
          </a:p>
          <a:p>
            <a:r>
              <a:rPr lang="en-GB" sz="1050" b="1" dirty="0"/>
              <a:t>Visitors to London were more likely to be from other regions; 90% of overnight trips were made by non-London residents. The highest proportion of trips to London were from the South East of England (18%).</a:t>
            </a:r>
          </a:p>
          <a:p>
            <a:r>
              <a:rPr lang="en-GB" sz="1050" b="1" dirty="0"/>
              <a:t>Except for Scotland, the region with the highest proportion of trips from residents in the same region is South East England, with 35% of trips from that region. </a:t>
            </a:r>
          </a:p>
          <a:p>
            <a:endParaRPr lang="en-GB" sz="1050" b="1" dirty="0"/>
          </a:p>
          <a:p>
            <a:endParaRPr lang="en-GB" dirty="0">
              <a:solidFill>
                <a:schemeClr val="accent1"/>
              </a:solidFill>
            </a:endParaRPr>
          </a:p>
          <a:p>
            <a:endParaRPr lang="en-GB" dirty="0">
              <a:solidFill>
                <a:schemeClr val="accent1"/>
              </a:solidFill>
            </a:endParaRPr>
          </a:p>
        </p:txBody>
      </p:sp>
      <p:sp>
        <p:nvSpPr>
          <p:cNvPr id="25" name="Freeform 18">
            <a:hlinkClick r:id="rId3" action="ppaction://hlinksldjump"/>
            <a:extLst>
              <a:ext uri="{FF2B5EF4-FFF2-40B4-BE49-F238E27FC236}">
                <a16:creationId xmlns:a16="http://schemas.microsoft.com/office/drawing/2014/main" id="{D594C9DD-C6D8-4BEE-AA47-AB236946F5F1}"/>
              </a:ext>
            </a:extLst>
          </p:cNvPr>
          <p:cNvSpPr>
            <a:spLocks noEditPoints="1"/>
          </p:cNvSpPr>
          <p:nvPr/>
        </p:nvSpPr>
        <p:spPr bwMode="auto">
          <a:xfrm>
            <a:off x="5998233"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5"/>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cxnSp>
        <p:nvCxnSpPr>
          <p:cNvPr id="10" name="Straight Connector 9">
            <a:extLst>
              <a:ext uri="{FF2B5EF4-FFF2-40B4-BE49-F238E27FC236}">
                <a16:creationId xmlns:a16="http://schemas.microsoft.com/office/drawing/2014/main" id="{516D5890-AD52-4F85-80AF-BE4AE404BD09}"/>
              </a:ext>
            </a:extLst>
          </p:cNvPr>
          <p:cNvCxnSpPr>
            <a:cxnSpLocks/>
          </p:cNvCxnSpPr>
          <p:nvPr/>
        </p:nvCxnSpPr>
        <p:spPr>
          <a:xfrm>
            <a:off x="8035455" y="1890440"/>
            <a:ext cx="0" cy="3915048"/>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13" name="Action Button: Information 16">
            <a:hlinkClick r:id="rId4" action="ppaction://hlinksldjump" highlightClick="1"/>
            <a:extLst>
              <a:ext uri="{FF2B5EF4-FFF2-40B4-BE49-F238E27FC236}">
                <a16:creationId xmlns:a16="http://schemas.microsoft.com/office/drawing/2014/main" id="{3C59C405-43B0-435D-9FD7-FC0A7DC230B9}"/>
              </a:ext>
            </a:extLst>
          </p:cNvPr>
          <p:cNvSpPr/>
          <p:nvPr/>
        </p:nvSpPr>
        <p:spPr bwMode="ltGray">
          <a:xfrm>
            <a:off x="7497281" y="2137134"/>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2" name="Slide Number Placeholder 1">
            <a:extLst>
              <a:ext uri="{FF2B5EF4-FFF2-40B4-BE49-F238E27FC236}">
                <a16:creationId xmlns:a16="http://schemas.microsoft.com/office/drawing/2014/main" id="{8E746804-AA30-4F4A-9FA0-B939DB01C545}"/>
              </a:ext>
            </a:extLst>
          </p:cNvPr>
          <p:cNvSpPr>
            <a:spLocks noGrp="1"/>
          </p:cNvSpPr>
          <p:nvPr>
            <p:ph type="sldNum" sz="quarter" idx="4"/>
          </p:nvPr>
        </p:nvSpPr>
        <p:spPr/>
        <p:txBody>
          <a:bodyPr/>
          <a:lstStyle/>
          <a:p>
            <a:fld id="{4034BEE3-566C-4068-A777-C3A4762E861B}" type="slidenum">
              <a:rPr lang="en-GB" smtClean="0"/>
              <a:pPr/>
              <a:t>65</a:t>
            </a:fld>
            <a:endParaRPr lang="en-GB" dirty="0"/>
          </a:p>
        </p:txBody>
      </p:sp>
    </p:spTree>
    <p:extLst>
      <p:ext uri="{BB962C8B-B14F-4D97-AF65-F5344CB8AC3E}">
        <p14:creationId xmlns:p14="http://schemas.microsoft.com/office/powerpoint/2010/main" val="41534778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GB Regions – All tourism - Analysis by region </a:t>
            </a:r>
            <a:br>
              <a:rPr lang="en-GB" dirty="0"/>
            </a:br>
            <a:r>
              <a:rPr lang="en-GB" dirty="0"/>
              <a:t>of residence and region visited</a:t>
            </a:r>
          </a:p>
        </p:txBody>
      </p:sp>
      <p:graphicFrame>
        <p:nvGraphicFramePr>
          <p:cNvPr id="14" name="Table 13">
            <a:extLst>
              <a:ext uri="{FF2B5EF4-FFF2-40B4-BE49-F238E27FC236}">
                <a16:creationId xmlns:a16="http://schemas.microsoft.com/office/drawing/2014/main" id="{E4EF3CE5-EDAE-43D5-A3E0-7F2F4A094232}"/>
              </a:ext>
            </a:extLst>
          </p:cNvPr>
          <p:cNvGraphicFramePr>
            <a:graphicFrameLocks noGrp="1"/>
          </p:cNvGraphicFramePr>
          <p:nvPr>
            <p:extLst>
              <p:ext uri="{D42A27DB-BD31-4B8C-83A1-F6EECF244321}">
                <p14:modId xmlns:p14="http://schemas.microsoft.com/office/powerpoint/2010/main" val="1359004943"/>
              </p:ext>
            </p:extLst>
          </p:nvPr>
        </p:nvGraphicFramePr>
        <p:xfrm>
          <a:off x="351653" y="2119313"/>
          <a:ext cx="7356479" cy="3879091"/>
        </p:xfrm>
        <a:graphic>
          <a:graphicData uri="http://schemas.openxmlformats.org/drawingml/2006/table">
            <a:tbl>
              <a:tblPr/>
              <a:tblGrid>
                <a:gridCol w="874674">
                  <a:extLst>
                    <a:ext uri="{9D8B030D-6E8A-4147-A177-3AD203B41FA5}">
                      <a16:colId xmlns:a16="http://schemas.microsoft.com/office/drawing/2014/main" val="20000"/>
                    </a:ext>
                  </a:extLst>
                </a:gridCol>
                <a:gridCol w="589255">
                  <a:extLst>
                    <a:ext uri="{9D8B030D-6E8A-4147-A177-3AD203B41FA5}">
                      <a16:colId xmlns:a16="http://schemas.microsoft.com/office/drawing/2014/main" val="20001"/>
                    </a:ext>
                  </a:extLst>
                </a:gridCol>
                <a:gridCol w="589255">
                  <a:extLst>
                    <a:ext uri="{9D8B030D-6E8A-4147-A177-3AD203B41FA5}">
                      <a16:colId xmlns:a16="http://schemas.microsoft.com/office/drawing/2014/main" val="20002"/>
                    </a:ext>
                  </a:extLst>
                </a:gridCol>
                <a:gridCol w="589255">
                  <a:extLst>
                    <a:ext uri="{9D8B030D-6E8A-4147-A177-3AD203B41FA5}">
                      <a16:colId xmlns:a16="http://schemas.microsoft.com/office/drawing/2014/main" val="20003"/>
                    </a:ext>
                  </a:extLst>
                </a:gridCol>
                <a:gridCol w="589255">
                  <a:extLst>
                    <a:ext uri="{9D8B030D-6E8A-4147-A177-3AD203B41FA5}">
                      <a16:colId xmlns:a16="http://schemas.microsoft.com/office/drawing/2014/main" val="20004"/>
                    </a:ext>
                  </a:extLst>
                </a:gridCol>
                <a:gridCol w="589255">
                  <a:extLst>
                    <a:ext uri="{9D8B030D-6E8A-4147-A177-3AD203B41FA5}">
                      <a16:colId xmlns:a16="http://schemas.microsoft.com/office/drawing/2014/main" val="20005"/>
                    </a:ext>
                  </a:extLst>
                </a:gridCol>
                <a:gridCol w="589255">
                  <a:extLst>
                    <a:ext uri="{9D8B030D-6E8A-4147-A177-3AD203B41FA5}">
                      <a16:colId xmlns:a16="http://schemas.microsoft.com/office/drawing/2014/main" val="20006"/>
                    </a:ext>
                  </a:extLst>
                </a:gridCol>
                <a:gridCol w="589255">
                  <a:extLst>
                    <a:ext uri="{9D8B030D-6E8A-4147-A177-3AD203B41FA5}">
                      <a16:colId xmlns:a16="http://schemas.microsoft.com/office/drawing/2014/main" val="20007"/>
                    </a:ext>
                  </a:extLst>
                </a:gridCol>
                <a:gridCol w="589255">
                  <a:extLst>
                    <a:ext uri="{9D8B030D-6E8A-4147-A177-3AD203B41FA5}">
                      <a16:colId xmlns:a16="http://schemas.microsoft.com/office/drawing/2014/main" val="20008"/>
                    </a:ext>
                  </a:extLst>
                </a:gridCol>
                <a:gridCol w="589255">
                  <a:extLst>
                    <a:ext uri="{9D8B030D-6E8A-4147-A177-3AD203B41FA5}">
                      <a16:colId xmlns:a16="http://schemas.microsoft.com/office/drawing/2014/main" val="20009"/>
                    </a:ext>
                  </a:extLst>
                </a:gridCol>
                <a:gridCol w="589255">
                  <a:extLst>
                    <a:ext uri="{9D8B030D-6E8A-4147-A177-3AD203B41FA5}">
                      <a16:colId xmlns:a16="http://schemas.microsoft.com/office/drawing/2014/main" val="20010"/>
                    </a:ext>
                  </a:extLst>
                </a:gridCol>
                <a:gridCol w="589255">
                  <a:extLst>
                    <a:ext uri="{9D8B030D-6E8A-4147-A177-3AD203B41FA5}">
                      <a16:colId xmlns:a16="http://schemas.microsoft.com/office/drawing/2014/main" val="20011"/>
                    </a:ext>
                  </a:extLst>
                </a:gridCol>
              </a:tblGrid>
              <a:tr h="230400">
                <a:tc gridSpan="12">
                  <a:txBody>
                    <a:bodyPr/>
                    <a:lstStyle/>
                    <a:p>
                      <a:pPr algn="l" fontAlgn="ctr"/>
                      <a:r>
                        <a:rPr lang="en-GB" sz="900" b="1" i="0" u="none" strike="noStrike" dirty="0">
                          <a:solidFill>
                            <a:srgbClr val="FFFFFF"/>
                          </a:solidFill>
                          <a:effectLst/>
                          <a:latin typeface="Arial" panose="020B0604020202020204" pitchFamily="34" charset="0"/>
                        </a:rPr>
                        <a:t>Table 1.6.3 – Overnight tourism: All tourism nights by region of residence and region visited (millions)</a:t>
                      </a:r>
                      <a:r>
                        <a:rPr lang="en-GB" sz="900" b="1" i="0" u="none" strike="noStrike" dirty="0">
                          <a:solidFill>
                            <a:srgbClr val="FF0000"/>
                          </a:solidFill>
                          <a:effectLst/>
                          <a:latin typeface="Arial" panose="020B0604020202020204" pitchFamily="34" charset="0"/>
                        </a:rPr>
                        <a:t> </a:t>
                      </a:r>
                      <a:endParaRPr lang="en-GB" sz="900" b="1" i="0" u="none" strike="noStrike" dirty="0">
                        <a:solidFill>
                          <a:srgbClr val="FFFFFF"/>
                        </a:solidFill>
                        <a:effectLst/>
                        <a:latin typeface="Arial" panose="020B0604020202020204" pitchFamily="34" charset="0"/>
                      </a:endParaRP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0"/>
                  </a:ext>
                </a:extLst>
              </a:tr>
              <a:tr h="165331">
                <a:tc>
                  <a:txBody>
                    <a:bodyPr/>
                    <a:lstStyle/>
                    <a:p>
                      <a:pPr algn="ctr" fontAlgn="ctr"/>
                      <a:r>
                        <a:rPr lang="en-GB" sz="900" b="1" i="0" u="none" strike="noStrike" dirty="0">
                          <a:solidFill>
                            <a:srgbClr val="000000"/>
                          </a:solidFill>
                          <a:effectLst/>
                          <a:latin typeface="Arial" panose="020B0604020202020204" pitchFamily="34" charset="0"/>
                        </a:rPr>
                        <a:t> -</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11">
                  <a:txBody>
                    <a:bodyPr/>
                    <a:lstStyle/>
                    <a:p>
                      <a:pPr algn="ctr" fontAlgn="ctr"/>
                      <a:r>
                        <a:rPr lang="en-GB" sz="800" b="1" i="0" u="none" strike="noStrike" dirty="0">
                          <a:solidFill>
                            <a:srgbClr val="000000"/>
                          </a:solidFill>
                          <a:effectLst/>
                          <a:latin typeface="Arial" panose="020B0604020202020204" pitchFamily="34" charset="0"/>
                        </a:rPr>
                        <a:t>Region visited</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1"/>
                  </a:ext>
                </a:extLst>
              </a:tr>
              <a:tr h="360000">
                <a:tc>
                  <a:txBody>
                    <a:bodyPr/>
                    <a:lstStyle/>
                    <a:p>
                      <a:pPr algn="ctr" fontAlgn="ctr"/>
                      <a:r>
                        <a:rPr lang="en-GB" sz="800" b="0" i="0" u="none" strike="noStrike" dirty="0">
                          <a:solidFill>
                            <a:srgbClr val="000000"/>
                          </a:solidFill>
                          <a:effectLst/>
                          <a:latin typeface="Arial" panose="020B0604020202020204" pitchFamily="34" charset="0"/>
                        </a:rPr>
                        <a:t> -</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Scotland</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Wales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North East England</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North West England</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Yorkshire and The Humber</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East Midlands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West Midlands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East of England</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London</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South East England</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South West England</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2"/>
                  </a:ext>
                </a:extLst>
              </a:tr>
              <a:tr h="180000">
                <a:tc>
                  <a:txBody>
                    <a:bodyPr/>
                    <a:lstStyle/>
                    <a:p>
                      <a:pPr algn="l" fontAlgn="ctr"/>
                      <a:r>
                        <a:rPr lang="en-GB" sz="800" b="1" i="0" u="none" strike="noStrike" dirty="0">
                          <a:solidFill>
                            <a:srgbClr val="000000"/>
                          </a:solidFill>
                          <a:effectLst/>
                          <a:latin typeface="Arial" panose="020B0604020202020204" pitchFamily="34" charset="0"/>
                        </a:rPr>
                        <a:t>Area of origin</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03"/>
                  </a:ext>
                </a:extLst>
              </a:tr>
              <a:tr h="244800">
                <a:tc>
                  <a:txBody>
                    <a:bodyPr/>
                    <a:lstStyle/>
                    <a:p>
                      <a:pPr algn="l" fontAlgn="ctr"/>
                      <a:r>
                        <a:rPr lang="en-GB" sz="800" b="0" i="0" u="none" strike="noStrike" dirty="0">
                          <a:solidFill>
                            <a:srgbClr val="000000"/>
                          </a:solidFill>
                          <a:effectLst/>
                          <a:latin typeface="Arial" panose="020B0604020202020204" pitchFamily="34" charset="0"/>
                        </a:rPr>
                        <a:t>Scotland</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22.263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0.625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1.619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3.087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1.391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1.324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0.806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2.417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1.093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1.707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4"/>
                  </a:ext>
                </a:extLst>
              </a:tr>
              <a:tr h="244800">
                <a:tc>
                  <a:txBody>
                    <a:bodyPr/>
                    <a:lstStyle/>
                    <a:p>
                      <a:pPr algn="l" fontAlgn="ctr"/>
                      <a:r>
                        <a:rPr lang="en-GB" sz="800" b="0" i="0" u="none" strike="noStrike" dirty="0">
                          <a:solidFill>
                            <a:srgbClr val="000000"/>
                          </a:solidFill>
                          <a:effectLst/>
                          <a:latin typeface="Arial" panose="020B0604020202020204" pitchFamily="34" charset="0"/>
                        </a:rPr>
                        <a:t>Wales</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0.971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5.737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0.186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1.332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0.742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0.390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1.031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0.504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1.184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1.714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3.516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5"/>
                  </a:ext>
                </a:extLst>
              </a:tr>
              <a:tr h="244800">
                <a:tc>
                  <a:txBody>
                    <a:bodyPr/>
                    <a:lstStyle/>
                    <a:p>
                      <a:pPr algn="l" fontAlgn="ctr"/>
                      <a:r>
                        <a:rPr lang="en-GB" sz="800" b="0" i="0" u="none" strike="noStrike" dirty="0">
                          <a:solidFill>
                            <a:srgbClr val="000000"/>
                          </a:solidFill>
                          <a:effectLst/>
                          <a:latin typeface="Arial" panose="020B0604020202020204" pitchFamily="34" charset="0"/>
                        </a:rPr>
                        <a:t>North East England</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1.648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0.451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2.016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2.531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1.998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0.685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0.702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0.485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0.994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0.608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1.328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6"/>
                  </a:ext>
                </a:extLst>
              </a:tr>
              <a:tr h="244800">
                <a:tc>
                  <a:txBody>
                    <a:bodyPr/>
                    <a:lstStyle/>
                    <a:p>
                      <a:pPr algn="l" fontAlgn="ctr"/>
                      <a:r>
                        <a:rPr lang="en-GB" sz="800" b="0" i="0" u="none" strike="noStrike" dirty="0">
                          <a:solidFill>
                            <a:srgbClr val="000000"/>
                          </a:solidFill>
                          <a:effectLst/>
                          <a:latin typeface="Arial" panose="020B0604020202020204" pitchFamily="34" charset="0"/>
                        </a:rPr>
                        <a:t>North West England</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5.385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7.555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2.142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10.339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4.196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1.799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2.183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1.389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3.324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2.244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5.200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7"/>
                  </a:ext>
                </a:extLst>
              </a:tr>
              <a:tr h="244800">
                <a:tc>
                  <a:txBody>
                    <a:bodyPr/>
                    <a:lstStyle/>
                    <a:p>
                      <a:pPr algn="l" fontAlgn="ctr"/>
                      <a:r>
                        <a:rPr lang="en-GB" sz="800" b="0" i="0" u="none" strike="noStrike" dirty="0">
                          <a:solidFill>
                            <a:srgbClr val="000000"/>
                          </a:solidFill>
                          <a:effectLst/>
                          <a:latin typeface="Arial" panose="020B0604020202020204" pitchFamily="34" charset="0"/>
                        </a:rPr>
                        <a:t>Yorkshire and </a:t>
                      </a:r>
                      <a:br>
                        <a:rPr lang="en-GB" sz="800" b="0" i="0" u="none" strike="noStrike" dirty="0">
                          <a:solidFill>
                            <a:srgbClr val="000000"/>
                          </a:solidFill>
                          <a:effectLst/>
                          <a:latin typeface="Arial" panose="020B0604020202020204" pitchFamily="34" charset="0"/>
                        </a:rPr>
                      </a:br>
                      <a:r>
                        <a:rPr lang="en-GB" sz="800" b="0" i="0" u="none" strike="noStrike" dirty="0">
                          <a:solidFill>
                            <a:srgbClr val="000000"/>
                          </a:solidFill>
                          <a:effectLst/>
                          <a:latin typeface="Arial" panose="020B0604020202020204" pitchFamily="34" charset="0"/>
                        </a:rPr>
                        <a:t>the Humber</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2.245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1.696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1.885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4.629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5.827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3.460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1.430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2.654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2.194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2.043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2.013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8"/>
                  </a:ext>
                </a:extLst>
              </a:tr>
              <a:tr h="244800">
                <a:tc>
                  <a:txBody>
                    <a:bodyPr/>
                    <a:lstStyle/>
                    <a:p>
                      <a:pPr algn="l" fontAlgn="ctr"/>
                      <a:r>
                        <a:rPr lang="en-GB" sz="800" b="0" i="0" u="none" strike="noStrike" dirty="0">
                          <a:solidFill>
                            <a:srgbClr val="000000"/>
                          </a:solidFill>
                          <a:effectLst/>
                          <a:latin typeface="Arial" panose="020B0604020202020204" pitchFamily="34" charset="0"/>
                        </a:rPr>
                        <a:t>East Midlands</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1.434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2.693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0.904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2.699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3.636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4.501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2.062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4.054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3.897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3.299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5.449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9"/>
                  </a:ext>
                </a:extLst>
              </a:tr>
              <a:tr h="244800">
                <a:tc>
                  <a:txBody>
                    <a:bodyPr/>
                    <a:lstStyle/>
                    <a:p>
                      <a:pPr algn="l" fontAlgn="ctr"/>
                      <a:r>
                        <a:rPr lang="en-GB" sz="800" b="0" i="0" u="none" strike="noStrike" dirty="0">
                          <a:solidFill>
                            <a:srgbClr val="000000"/>
                          </a:solidFill>
                          <a:effectLst/>
                          <a:latin typeface="Arial" panose="020B0604020202020204" pitchFamily="34" charset="0"/>
                        </a:rPr>
                        <a:t>West Midlands</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2.555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6.656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0.438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3.176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2.408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2.336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3.617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1.477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3.058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3.453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8.600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0"/>
                  </a:ext>
                </a:extLst>
              </a:tr>
              <a:tr h="244800">
                <a:tc>
                  <a:txBody>
                    <a:bodyPr/>
                    <a:lstStyle/>
                    <a:p>
                      <a:pPr algn="l" fontAlgn="ctr"/>
                      <a:r>
                        <a:rPr lang="en-GB" sz="800" b="0" i="0" u="none" strike="noStrike" dirty="0">
                          <a:solidFill>
                            <a:srgbClr val="000000"/>
                          </a:solidFill>
                          <a:effectLst/>
                          <a:latin typeface="Arial" panose="020B0604020202020204" pitchFamily="34" charset="0"/>
                        </a:rPr>
                        <a:t>East of England</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2.170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1.488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0.500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2.612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1.605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1.870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2.213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7.687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1.570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3.991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5.175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11"/>
                  </a:ext>
                </a:extLst>
              </a:tr>
              <a:tr h="244800">
                <a:tc>
                  <a:txBody>
                    <a:bodyPr/>
                    <a:lstStyle/>
                    <a:p>
                      <a:pPr algn="l" fontAlgn="ctr"/>
                      <a:r>
                        <a:rPr lang="en-GB" sz="800" b="0" i="0" u="none" strike="noStrike" dirty="0">
                          <a:solidFill>
                            <a:srgbClr val="000000"/>
                          </a:solidFill>
                          <a:effectLst/>
                          <a:latin typeface="Arial" panose="020B0604020202020204" pitchFamily="34" charset="0"/>
                        </a:rPr>
                        <a:t>London</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2.076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1.745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0.914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2.937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2.274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1.928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1.877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5.365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2.836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7.000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7.702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2"/>
                  </a:ext>
                </a:extLst>
              </a:tr>
              <a:tr h="244800">
                <a:tc>
                  <a:txBody>
                    <a:bodyPr/>
                    <a:lstStyle/>
                    <a:p>
                      <a:pPr algn="l" fontAlgn="ctr"/>
                      <a:r>
                        <a:rPr lang="en-GB" sz="800" b="0" i="0" u="none" strike="noStrike" dirty="0">
                          <a:solidFill>
                            <a:srgbClr val="000000"/>
                          </a:solidFill>
                          <a:effectLst/>
                          <a:latin typeface="Arial" panose="020B0604020202020204" pitchFamily="34" charset="0"/>
                        </a:rPr>
                        <a:t>South East England</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4.233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4.187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1.384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3.115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2.120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2.283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3.239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5.730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4.198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12.843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11.336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13"/>
                  </a:ext>
                </a:extLst>
              </a:tr>
              <a:tr h="244800">
                <a:tc>
                  <a:txBody>
                    <a:bodyPr/>
                    <a:lstStyle/>
                    <a:p>
                      <a:pPr algn="l" fontAlgn="ctr"/>
                      <a:r>
                        <a:rPr lang="en-GB" sz="800" b="0" i="0" u="none" strike="noStrike" dirty="0">
                          <a:solidFill>
                            <a:srgbClr val="000000"/>
                          </a:solidFill>
                          <a:effectLst/>
                          <a:latin typeface="Arial" panose="020B0604020202020204" pitchFamily="34" charset="0"/>
                        </a:rPr>
                        <a:t>South West England</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1.434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2.243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0.529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1.448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1.253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0.905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1.595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1.289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2.811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3.902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14.908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4"/>
                  </a:ext>
                </a:extLst>
              </a:tr>
              <a:tr h="244800">
                <a:tc>
                  <a:txBody>
                    <a:bodyPr/>
                    <a:lstStyle/>
                    <a:p>
                      <a:pPr algn="l" fontAlgn="ctr"/>
                      <a:r>
                        <a:rPr lang="en-GB" sz="800" b="1" i="0" u="none" strike="noStrike" dirty="0">
                          <a:solidFill>
                            <a:srgbClr val="000000"/>
                          </a:solidFill>
                          <a:effectLst/>
                          <a:latin typeface="Arial" panose="020B0604020202020204" pitchFamily="34" charset="0"/>
                        </a:rPr>
                        <a:t>Total</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46.413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35.077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12.517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a:solidFill>
                            <a:srgbClr val="000000"/>
                          </a:solidFill>
                          <a:effectLst/>
                          <a:latin typeface="Arial" panose="020B0604020202020204" pitchFamily="34" charset="0"/>
                          <a:ea typeface="+mn-ea"/>
                          <a:cs typeface="+mn-cs"/>
                        </a:rPr>
                        <a:t>37.903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27.450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21.481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a:solidFill>
                            <a:srgbClr val="000000"/>
                          </a:solidFill>
                          <a:effectLst/>
                          <a:latin typeface="Arial" panose="020B0604020202020204" pitchFamily="34" charset="0"/>
                          <a:ea typeface="+mn-ea"/>
                          <a:cs typeface="+mn-cs"/>
                        </a:rPr>
                        <a:t>20.965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a:solidFill>
                            <a:srgbClr val="000000"/>
                          </a:solidFill>
                          <a:effectLst/>
                          <a:latin typeface="Arial" panose="020B0604020202020204" pitchFamily="34" charset="0"/>
                          <a:ea typeface="+mn-ea"/>
                          <a:cs typeface="+mn-cs"/>
                        </a:rPr>
                        <a:t>31.439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28.483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42.188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66.936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bl>
          </a:graphicData>
        </a:graphic>
      </p:graphicFrame>
      <p:sp>
        <p:nvSpPr>
          <p:cNvPr id="18" name="Content Placeholder 25"/>
          <p:cNvSpPr txBox="1">
            <a:spLocks/>
          </p:cNvSpPr>
          <p:nvPr/>
        </p:nvSpPr>
        <p:spPr>
          <a:xfrm>
            <a:off x="8238654" y="1892302"/>
            <a:ext cx="3597274" cy="381952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t>Examining all overnight tourism nights in GB by region of residence and region visited.</a:t>
            </a:r>
            <a:endParaRPr lang="en-GB" sz="1050" b="1" dirty="0"/>
          </a:p>
          <a:p>
            <a:r>
              <a:rPr lang="en-GB" sz="1050" b="1" dirty="0"/>
              <a:t>In terms of bednights spent in each region, with the exception of London, Wales and North East England all other regions see the largest number of bednights being utilised by residents of that region.</a:t>
            </a:r>
          </a:p>
          <a:p>
            <a:r>
              <a:rPr lang="en-GB" sz="1050" b="1" dirty="0"/>
              <a:t>Scotland has the largest number of bednights taken by residents of that region with 22.3 million in 2019.</a:t>
            </a:r>
          </a:p>
          <a:p>
            <a:r>
              <a:rPr lang="en-GB" sz="1050" b="1" dirty="0"/>
              <a:t>The next highest is South West England with 14.9 million bednights taken by residents of the South West, followed by 12.8 million bednights taken by residents of South East England in the South East   </a:t>
            </a:r>
          </a:p>
          <a:p>
            <a:endParaRPr lang="en-GB" dirty="0"/>
          </a:p>
          <a:p>
            <a:endParaRPr lang="en-GB" dirty="0"/>
          </a:p>
          <a:p>
            <a:endParaRPr lang="en-GB" dirty="0">
              <a:solidFill>
                <a:schemeClr val="accent1"/>
              </a:solidFill>
            </a:endParaRPr>
          </a:p>
          <a:p>
            <a:endParaRPr lang="en-GB" dirty="0">
              <a:solidFill>
                <a:schemeClr val="accent1"/>
              </a:solidFill>
            </a:endParaRPr>
          </a:p>
        </p:txBody>
      </p:sp>
      <p:sp>
        <p:nvSpPr>
          <p:cNvPr id="25" name="Freeform 18">
            <a:hlinkClick r:id="rId3" action="ppaction://hlinksldjump"/>
            <a:extLst>
              <a:ext uri="{FF2B5EF4-FFF2-40B4-BE49-F238E27FC236}">
                <a16:creationId xmlns:a16="http://schemas.microsoft.com/office/drawing/2014/main" id="{174896E1-46D9-4CC5-B2F2-7D0DB7880383}"/>
              </a:ext>
            </a:extLst>
          </p:cNvPr>
          <p:cNvSpPr>
            <a:spLocks noEditPoints="1"/>
          </p:cNvSpPr>
          <p:nvPr/>
        </p:nvSpPr>
        <p:spPr bwMode="auto">
          <a:xfrm>
            <a:off x="5998233"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5"/>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cxnSp>
        <p:nvCxnSpPr>
          <p:cNvPr id="10" name="Straight Connector 9">
            <a:extLst>
              <a:ext uri="{FF2B5EF4-FFF2-40B4-BE49-F238E27FC236}">
                <a16:creationId xmlns:a16="http://schemas.microsoft.com/office/drawing/2014/main" id="{5DD2EA8E-9A06-4D05-96CF-0EF1B541EC25}"/>
              </a:ext>
            </a:extLst>
          </p:cNvPr>
          <p:cNvCxnSpPr>
            <a:cxnSpLocks/>
          </p:cNvCxnSpPr>
          <p:nvPr/>
        </p:nvCxnSpPr>
        <p:spPr>
          <a:xfrm>
            <a:off x="8035455" y="1889788"/>
            <a:ext cx="0" cy="3915700"/>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11" name="Action Button: Information 16">
            <a:hlinkClick r:id="rId4" action="ppaction://hlinksldjump" highlightClick="1"/>
            <a:extLst>
              <a:ext uri="{FF2B5EF4-FFF2-40B4-BE49-F238E27FC236}">
                <a16:creationId xmlns:a16="http://schemas.microsoft.com/office/drawing/2014/main" id="{82A6EB45-77F4-4580-B466-069B59EC7180}"/>
              </a:ext>
            </a:extLst>
          </p:cNvPr>
          <p:cNvSpPr/>
          <p:nvPr/>
        </p:nvSpPr>
        <p:spPr bwMode="ltGray">
          <a:xfrm>
            <a:off x="7772568" y="2119313"/>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2" name="Slide Number Placeholder 1">
            <a:extLst>
              <a:ext uri="{FF2B5EF4-FFF2-40B4-BE49-F238E27FC236}">
                <a16:creationId xmlns:a16="http://schemas.microsoft.com/office/drawing/2014/main" id="{97A5DF0E-3FBF-49FF-9E5E-9BA7F8077EB7}"/>
              </a:ext>
            </a:extLst>
          </p:cNvPr>
          <p:cNvSpPr>
            <a:spLocks noGrp="1"/>
          </p:cNvSpPr>
          <p:nvPr>
            <p:ph type="sldNum" sz="quarter" idx="4"/>
          </p:nvPr>
        </p:nvSpPr>
        <p:spPr/>
        <p:txBody>
          <a:bodyPr/>
          <a:lstStyle/>
          <a:p>
            <a:fld id="{4034BEE3-566C-4068-A777-C3A4762E861B}" type="slidenum">
              <a:rPr lang="en-GB" smtClean="0"/>
              <a:pPr/>
              <a:t>66</a:t>
            </a:fld>
            <a:endParaRPr lang="en-GB" dirty="0"/>
          </a:p>
        </p:txBody>
      </p:sp>
    </p:spTree>
    <p:extLst>
      <p:ext uri="{BB962C8B-B14F-4D97-AF65-F5344CB8AC3E}">
        <p14:creationId xmlns:p14="http://schemas.microsoft.com/office/powerpoint/2010/main" val="41719822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GB Regions – All tourism - Analysis by region </a:t>
            </a:r>
            <a:br>
              <a:rPr lang="en-GB" dirty="0"/>
            </a:br>
            <a:r>
              <a:rPr lang="en-GB" dirty="0"/>
              <a:t>of residence and region visited</a:t>
            </a:r>
          </a:p>
        </p:txBody>
      </p:sp>
      <p:graphicFrame>
        <p:nvGraphicFramePr>
          <p:cNvPr id="14" name="Table 13">
            <a:extLst>
              <a:ext uri="{FF2B5EF4-FFF2-40B4-BE49-F238E27FC236}">
                <a16:creationId xmlns:a16="http://schemas.microsoft.com/office/drawing/2014/main" id="{6112C017-2567-4EBE-B3DE-B1F920437EA2}"/>
              </a:ext>
            </a:extLst>
          </p:cNvPr>
          <p:cNvGraphicFramePr>
            <a:graphicFrameLocks noGrp="1"/>
          </p:cNvGraphicFramePr>
          <p:nvPr>
            <p:extLst>
              <p:ext uri="{D42A27DB-BD31-4B8C-83A1-F6EECF244321}">
                <p14:modId xmlns:p14="http://schemas.microsoft.com/office/powerpoint/2010/main" val="1374217444"/>
              </p:ext>
            </p:extLst>
          </p:nvPr>
        </p:nvGraphicFramePr>
        <p:xfrm>
          <a:off x="351653" y="2119313"/>
          <a:ext cx="7356479" cy="3879091"/>
        </p:xfrm>
        <a:graphic>
          <a:graphicData uri="http://schemas.openxmlformats.org/drawingml/2006/table">
            <a:tbl>
              <a:tblPr/>
              <a:tblGrid>
                <a:gridCol w="874674">
                  <a:extLst>
                    <a:ext uri="{9D8B030D-6E8A-4147-A177-3AD203B41FA5}">
                      <a16:colId xmlns:a16="http://schemas.microsoft.com/office/drawing/2014/main" val="20000"/>
                    </a:ext>
                  </a:extLst>
                </a:gridCol>
                <a:gridCol w="589255">
                  <a:extLst>
                    <a:ext uri="{9D8B030D-6E8A-4147-A177-3AD203B41FA5}">
                      <a16:colId xmlns:a16="http://schemas.microsoft.com/office/drawing/2014/main" val="20001"/>
                    </a:ext>
                  </a:extLst>
                </a:gridCol>
                <a:gridCol w="589255">
                  <a:extLst>
                    <a:ext uri="{9D8B030D-6E8A-4147-A177-3AD203B41FA5}">
                      <a16:colId xmlns:a16="http://schemas.microsoft.com/office/drawing/2014/main" val="20002"/>
                    </a:ext>
                  </a:extLst>
                </a:gridCol>
                <a:gridCol w="589255">
                  <a:extLst>
                    <a:ext uri="{9D8B030D-6E8A-4147-A177-3AD203B41FA5}">
                      <a16:colId xmlns:a16="http://schemas.microsoft.com/office/drawing/2014/main" val="20003"/>
                    </a:ext>
                  </a:extLst>
                </a:gridCol>
                <a:gridCol w="589255">
                  <a:extLst>
                    <a:ext uri="{9D8B030D-6E8A-4147-A177-3AD203B41FA5}">
                      <a16:colId xmlns:a16="http://schemas.microsoft.com/office/drawing/2014/main" val="20004"/>
                    </a:ext>
                  </a:extLst>
                </a:gridCol>
                <a:gridCol w="589255">
                  <a:extLst>
                    <a:ext uri="{9D8B030D-6E8A-4147-A177-3AD203B41FA5}">
                      <a16:colId xmlns:a16="http://schemas.microsoft.com/office/drawing/2014/main" val="20005"/>
                    </a:ext>
                  </a:extLst>
                </a:gridCol>
                <a:gridCol w="589255">
                  <a:extLst>
                    <a:ext uri="{9D8B030D-6E8A-4147-A177-3AD203B41FA5}">
                      <a16:colId xmlns:a16="http://schemas.microsoft.com/office/drawing/2014/main" val="20006"/>
                    </a:ext>
                  </a:extLst>
                </a:gridCol>
                <a:gridCol w="589255">
                  <a:extLst>
                    <a:ext uri="{9D8B030D-6E8A-4147-A177-3AD203B41FA5}">
                      <a16:colId xmlns:a16="http://schemas.microsoft.com/office/drawing/2014/main" val="20007"/>
                    </a:ext>
                  </a:extLst>
                </a:gridCol>
                <a:gridCol w="589255">
                  <a:extLst>
                    <a:ext uri="{9D8B030D-6E8A-4147-A177-3AD203B41FA5}">
                      <a16:colId xmlns:a16="http://schemas.microsoft.com/office/drawing/2014/main" val="20008"/>
                    </a:ext>
                  </a:extLst>
                </a:gridCol>
                <a:gridCol w="589255">
                  <a:extLst>
                    <a:ext uri="{9D8B030D-6E8A-4147-A177-3AD203B41FA5}">
                      <a16:colId xmlns:a16="http://schemas.microsoft.com/office/drawing/2014/main" val="20009"/>
                    </a:ext>
                  </a:extLst>
                </a:gridCol>
                <a:gridCol w="589255">
                  <a:extLst>
                    <a:ext uri="{9D8B030D-6E8A-4147-A177-3AD203B41FA5}">
                      <a16:colId xmlns:a16="http://schemas.microsoft.com/office/drawing/2014/main" val="20010"/>
                    </a:ext>
                  </a:extLst>
                </a:gridCol>
                <a:gridCol w="589255">
                  <a:extLst>
                    <a:ext uri="{9D8B030D-6E8A-4147-A177-3AD203B41FA5}">
                      <a16:colId xmlns:a16="http://schemas.microsoft.com/office/drawing/2014/main" val="20011"/>
                    </a:ext>
                  </a:extLst>
                </a:gridCol>
              </a:tblGrid>
              <a:tr h="230400">
                <a:tc gridSpan="12">
                  <a:txBody>
                    <a:bodyPr/>
                    <a:lstStyle/>
                    <a:p>
                      <a:pPr algn="l" fontAlgn="ctr"/>
                      <a:r>
                        <a:rPr lang="en-GB" sz="900" b="1" i="0" u="none" strike="noStrike" dirty="0">
                          <a:solidFill>
                            <a:srgbClr val="FFFFFF"/>
                          </a:solidFill>
                          <a:effectLst/>
                          <a:latin typeface="Arial" panose="020B0604020202020204" pitchFamily="34" charset="0"/>
                        </a:rPr>
                        <a:t>Table 1.6.4 – Overnight tourism: All tourism nights by region of residence and region visited (%)</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0"/>
                  </a:ext>
                </a:extLst>
              </a:tr>
              <a:tr h="165331">
                <a:tc>
                  <a:txBody>
                    <a:bodyPr/>
                    <a:lstStyle/>
                    <a:p>
                      <a:pPr algn="ctr" fontAlgn="ctr"/>
                      <a:r>
                        <a:rPr lang="en-GB" sz="900" b="1" i="0" u="none" strike="noStrike" dirty="0">
                          <a:solidFill>
                            <a:srgbClr val="000000"/>
                          </a:solidFill>
                          <a:effectLst/>
                          <a:latin typeface="Arial" panose="020B0604020202020204" pitchFamily="34" charset="0"/>
                        </a:rPr>
                        <a:t> -</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11">
                  <a:txBody>
                    <a:bodyPr/>
                    <a:lstStyle/>
                    <a:p>
                      <a:pPr algn="ctr" fontAlgn="ctr"/>
                      <a:r>
                        <a:rPr lang="en-GB" sz="800" b="1" i="0" u="none" strike="noStrike" dirty="0">
                          <a:solidFill>
                            <a:srgbClr val="000000"/>
                          </a:solidFill>
                          <a:effectLst/>
                          <a:latin typeface="Arial" panose="020B0604020202020204" pitchFamily="34" charset="0"/>
                        </a:rPr>
                        <a:t>Region visited</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1"/>
                  </a:ext>
                </a:extLst>
              </a:tr>
              <a:tr h="360000">
                <a:tc>
                  <a:txBody>
                    <a:bodyPr/>
                    <a:lstStyle/>
                    <a:p>
                      <a:pPr algn="ctr" fontAlgn="ctr"/>
                      <a:r>
                        <a:rPr lang="en-GB" sz="800" b="0" i="0" u="none" strike="noStrike" dirty="0">
                          <a:solidFill>
                            <a:srgbClr val="000000"/>
                          </a:solidFill>
                          <a:effectLst/>
                          <a:latin typeface="Arial" panose="020B0604020202020204" pitchFamily="34" charset="0"/>
                        </a:rPr>
                        <a:t> -</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Scotland</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Wales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North East England</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North West England</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Yorkshire and The Humber</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East Midlands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West Midlands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East of England</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London</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South East England</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South West England</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2"/>
                  </a:ext>
                </a:extLst>
              </a:tr>
              <a:tr h="180000">
                <a:tc>
                  <a:txBody>
                    <a:bodyPr/>
                    <a:lstStyle/>
                    <a:p>
                      <a:pPr algn="l" fontAlgn="ctr"/>
                      <a:r>
                        <a:rPr lang="en-GB" sz="800" b="1" i="0" u="none" strike="noStrike" dirty="0">
                          <a:solidFill>
                            <a:srgbClr val="000000"/>
                          </a:solidFill>
                          <a:effectLst/>
                          <a:latin typeface="Arial" panose="020B0604020202020204" pitchFamily="34" charset="0"/>
                        </a:rPr>
                        <a:t>Area of origin</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03"/>
                  </a:ext>
                </a:extLst>
              </a:tr>
              <a:tr h="244800">
                <a:tc>
                  <a:txBody>
                    <a:bodyPr/>
                    <a:lstStyle/>
                    <a:p>
                      <a:pPr algn="l" fontAlgn="ctr"/>
                      <a:r>
                        <a:rPr lang="en-GB" sz="800" b="0" i="0" u="none" strike="noStrike" dirty="0">
                          <a:solidFill>
                            <a:srgbClr val="000000"/>
                          </a:solidFill>
                          <a:effectLst/>
                          <a:latin typeface="Arial" panose="020B0604020202020204" pitchFamily="34" charset="0"/>
                        </a:rPr>
                        <a:t>Scotland</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48.0%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12.9%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8.1%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8.5%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4"/>
                  </a:ext>
                </a:extLst>
              </a:tr>
              <a:tr h="244800">
                <a:tc>
                  <a:txBody>
                    <a:bodyPr/>
                    <a:lstStyle/>
                    <a:p>
                      <a:pPr algn="l" fontAlgn="ctr"/>
                      <a:r>
                        <a:rPr lang="en-GB" sz="800" b="0" i="0" u="none" strike="noStrike" dirty="0">
                          <a:solidFill>
                            <a:srgbClr val="000000"/>
                          </a:solidFill>
                          <a:effectLst/>
                          <a:latin typeface="Arial" panose="020B0604020202020204" pitchFamily="34" charset="0"/>
                        </a:rPr>
                        <a:t>Wales</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16.4%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5"/>
                  </a:ext>
                </a:extLst>
              </a:tr>
              <a:tr h="244800">
                <a:tc>
                  <a:txBody>
                    <a:bodyPr/>
                    <a:lstStyle/>
                    <a:p>
                      <a:pPr algn="l" fontAlgn="ctr"/>
                      <a:r>
                        <a:rPr lang="en-GB" sz="800" b="0" i="0" u="none" strike="noStrike" dirty="0">
                          <a:solidFill>
                            <a:srgbClr val="000000"/>
                          </a:solidFill>
                          <a:effectLst/>
                          <a:latin typeface="Arial" panose="020B0604020202020204" pitchFamily="34" charset="0"/>
                        </a:rPr>
                        <a:t>North East England</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16.1%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6.7%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6"/>
                  </a:ext>
                </a:extLst>
              </a:tr>
              <a:tr h="244800">
                <a:tc>
                  <a:txBody>
                    <a:bodyPr/>
                    <a:lstStyle/>
                    <a:p>
                      <a:pPr algn="l" fontAlgn="ctr"/>
                      <a:r>
                        <a:rPr lang="en-GB" sz="800" b="0" i="0" u="none" strike="noStrike" dirty="0">
                          <a:solidFill>
                            <a:srgbClr val="000000"/>
                          </a:solidFill>
                          <a:effectLst/>
                          <a:latin typeface="Arial" panose="020B0604020202020204" pitchFamily="34" charset="0"/>
                        </a:rPr>
                        <a:t>North West England</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17.1%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27.3%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15.3%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8.4%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7"/>
                  </a:ext>
                </a:extLst>
              </a:tr>
              <a:tr h="244800">
                <a:tc>
                  <a:txBody>
                    <a:bodyPr/>
                    <a:lstStyle/>
                    <a:p>
                      <a:pPr algn="l" fontAlgn="ctr"/>
                      <a:r>
                        <a:rPr lang="en-GB" sz="800" b="0" i="0" u="none" strike="noStrike" dirty="0">
                          <a:solidFill>
                            <a:srgbClr val="000000"/>
                          </a:solidFill>
                          <a:effectLst/>
                          <a:latin typeface="Arial" panose="020B0604020202020204" pitchFamily="34" charset="0"/>
                        </a:rPr>
                        <a:t>Yorkshire and the Humber</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15.1%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12.2%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21.2%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16.1%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8.4%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8"/>
                  </a:ext>
                </a:extLst>
              </a:tr>
              <a:tr h="244800">
                <a:tc>
                  <a:txBody>
                    <a:bodyPr/>
                    <a:lstStyle/>
                    <a:p>
                      <a:pPr algn="l" fontAlgn="ctr"/>
                      <a:r>
                        <a:rPr lang="en-GB" sz="800" b="0" i="0" u="none" strike="noStrike" dirty="0">
                          <a:solidFill>
                            <a:srgbClr val="000000"/>
                          </a:solidFill>
                          <a:effectLst/>
                          <a:latin typeface="Arial" panose="020B0604020202020204" pitchFamily="34" charset="0"/>
                        </a:rPr>
                        <a:t>East Midlands</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13.2%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21.0%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9.8%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12.9%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13.7%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8.1%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9"/>
                  </a:ext>
                </a:extLst>
              </a:tr>
              <a:tr h="244800">
                <a:tc>
                  <a:txBody>
                    <a:bodyPr/>
                    <a:lstStyle/>
                    <a:p>
                      <a:pPr algn="l" fontAlgn="ctr"/>
                      <a:r>
                        <a:rPr lang="en-GB" sz="800" b="0" i="0" u="none" strike="noStrike" dirty="0">
                          <a:solidFill>
                            <a:srgbClr val="000000"/>
                          </a:solidFill>
                          <a:effectLst/>
                          <a:latin typeface="Arial" panose="020B0604020202020204" pitchFamily="34" charset="0"/>
                        </a:rPr>
                        <a:t>West Midlands</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19.0%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8.4%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8.8%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10.9%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17.3%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10.7%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8.2%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12.8%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0"/>
                  </a:ext>
                </a:extLst>
              </a:tr>
              <a:tr h="244800">
                <a:tc>
                  <a:txBody>
                    <a:bodyPr/>
                    <a:lstStyle/>
                    <a:p>
                      <a:pPr algn="l" fontAlgn="ctr"/>
                      <a:r>
                        <a:rPr lang="en-GB" sz="800" b="0" i="0" u="none" strike="noStrike" dirty="0">
                          <a:solidFill>
                            <a:srgbClr val="000000"/>
                          </a:solidFill>
                          <a:effectLst/>
                          <a:latin typeface="Arial" panose="020B0604020202020204" pitchFamily="34" charset="0"/>
                        </a:rPr>
                        <a:t>East of England</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8.7%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24.5%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9.5%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11"/>
                  </a:ext>
                </a:extLst>
              </a:tr>
              <a:tr h="244800">
                <a:tc>
                  <a:txBody>
                    <a:bodyPr/>
                    <a:lstStyle/>
                    <a:p>
                      <a:pPr algn="l" fontAlgn="ctr"/>
                      <a:r>
                        <a:rPr lang="en-GB" sz="800" b="0" i="0" u="none" strike="noStrike" dirty="0">
                          <a:solidFill>
                            <a:srgbClr val="000000"/>
                          </a:solidFill>
                          <a:effectLst/>
                          <a:latin typeface="Arial" panose="020B0604020202020204" pitchFamily="34" charset="0"/>
                        </a:rPr>
                        <a:t>London</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8.3%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9.0%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9.0%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17.1%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16.6%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2"/>
                  </a:ext>
                </a:extLst>
              </a:tr>
              <a:tr h="244800">
                <a:tc>
                  <a:txBody>
                    <a:bodyPr/>
                    <a:lstStyle/>
                    <a:p>
                      <a:pPr algn="l" fontAlgn="ctr"/>
                      <a:r>
                        <a:rPr lang="en-GB" sz="800" b="0" i="0" u="none" strike="noStrike" dirty="0">
                          <a:solidFill>
                            <a:srgbClr val="000000"/>
                          </a:solidFill>
                          <a:effectLst/>
                          <a:latin typeface="Arial" panose="020B0604020202020204" pitchFamily="34" charset="0"/>
                        </a:rPr>
                        <a:t>South East England</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9.1%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8.2%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15.4%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18.2%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14.7%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30.4%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16.9%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13"/>
                  </a:ext>
                </a:extLst>
              </a:tr>
              <a:tr h="244800">
                <a:tc>
                  <a:txBody>
                    <a:bodyPr/>
                    <a:lstStyle/>
                    <a:p>
                      <a:pPr algn="l" fontAlgn="ctr"/>
                      <a:r>
                        <a:rPr lang="en-GB" sz="800" b="0" i="0" u="none" strike="noStrike" dirty="0">
                          <a:solidFill>
                            <a:srgbClr val="000000"/>
                          </a:solidFill>
                          <a:effectLst/>
                          <a:latin typeface="Arial" panose="020B0604020202020204" pitchFamily="34" charset="0"/>
                        </a:rPr>
                        <a:t>South West England</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6.4%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7.6%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9.9%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9.2%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22.3%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4"/>
                  </a:ext>
                </a:extLst>
              </a:tr>
              <a:tr h="244800">
                <a:tc>
                  <a:txBody>
                    <a:bodyPr/>
                    <a:lstStyle/>
                    <a:p>
                      <a:pPr algn="l" fontAlgn="ctr"/>
                      <a:r>
                        <a:rPr lang="en-GB" sz="800" b="1" i="0" u="none" strike="noStrike" dirty="0">
                          <a:solidFill>
                            <a:srgbClr val="000000"/>
                          </a:solidFill>
                          <a:effectLst/>
                          <a:latin typeface="Arial" panose="020B0604020202020204" pitchFamily="34" charset="0"/>
                        </a:rPr>
                        <a:t>Total</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100.0%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100.0%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100.0%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a:solidFill>
                            <a:srgbClr val="000000"/>
                          </a:solidFill>
                          <a:effectLst/>
                          <a:latin typeface="Arial" panose="020B0604020202020204" pitchFamily="34" charset="0"/>
                          <a:ea typeface="+mn-ea"/>
                          <a:cs typeface="+mn-cs"/>
                        </a:rPr>
                        <a:t>100.0%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a:solidFill>
                            <a:srgbClr val="000000"/>
                          </a:solidFill>
                          <a:effectLst/>
                          <a:latin typeface="Arial" panose="020B0604020202020204" pitchFamily="34" charset="0"/>
                          <a:ea typeface="+mn-ea"/>
                          <a:cs typeface="+mn-cs"/>
                        </a:rPr>
                        <a:t>100.0%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a:solidFill>
                            <a:srgbClr val="000000"/>
                          </a:solidFill>
                          <a:effectLst/>
                          <a:latin typeface="Arial" panose="020B0604020202020204" pitchFamily="34" charset="0"/>
                          <a:ea typeface="+mn-ea"/>
                          <a:cs typeface="+mn-cs"/>
                        </a:rPr>
                        <a:t>100.0%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100.0%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a:solidFill>
                            <a:srgbClr val="000000"/>
                          </a:solidFill>
                          <a:effectLst/>
                          <a:latin typeface="Arial" panose="020B0604020202020204" pitchFamily="34" charset="0"/>
                          <a:ea typeface="+mn-ea"/>
                          <a:cs typeface="+mn-cs"/>
                        </a:rPr>
                        <a:t>100.0%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100.0%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100.0%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100.0%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bl>
          </a:graphicData>
        </a:graphic>
      </p:graphicFrame>
      <p:sp>
        <p:nvSpPr>
          <p:cNvPr id="18" name="Content Placeholder 25"/>
          <p:cNvSpPr txBox="1">
            <a:spLocks/>
          </p:cNvSpPr>
          <p:nvPr/>
        </p:nvSpPr>
        <p:spPr>
          <a:xfrm>
            <a:off x="8238654" y="1892302"/>
            <a:ext cx="3597274" cy="381952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t>Examining all overnight tourism nights in GB by region of residence and region visited as a percentage.</a:t>
            </a:r>
            <a:endParaRPr lang="en-GB" sz="1050" b="1" dirty="0"/>
          </a:p>
          <a:p>
            <a:r>
              <a:rPr lang="en-GB" sz="1050" b="1" dirty="0"/>
              <a:t>The regions with the largest proportion of bednights spent by non–residents were London (90%), Wales and the North East (both 84%).</a:t>
            </a:r>
          </a:p>
          <a:p>
            <a:endParaRPr lang="en-GB" sz="1050" b="1" dirty="0"/>
          </a:p>
          <a:p>
            <a:endParaRPr lang="en-GB" sz="1050" b="1" dirty="0"/>
          </a:p>
          <a:p>
            <a:endParaRPr lang="en-GB" dirty="0"/>
          </a:p>
          <a:p>
            <a:endParaRPr lang="en-GB" dirty="0">
              <a:solidFill>
                <a:schemeClr val="accent1"/>
              </a:solidFill>
            </a:endParaRPr>
          </a:p>
          <a:p>
            <a:endParaRPr lang="en-GB" dirty="0">
              <a:solidFill>
                <a:schemeClr val="accent1"/>
              </a:solidFill>
            </a:endParaRPr>
          </a:p>
        </p:txBody>
      </p:sp>
      <p:sp>
        <p:nvSpPr>
          <p:cNvPr id="25" name="Freeform 18">
            <a:hlinkClick r:id="rId3" action="ppaction://hlinksldjump"/>
            <a:extLst>
              <a:ext uri="{FF2B5EF4-FFF2-40B4-BE49-F238E27FC236}">
                <a16:creationId xmlns:a16="http://schemas.microsoft.com/office/drawing/2014/main" id="{D1B04568-F18E-446B-99CA-ECFC720487D8}"/>
              </a:ext>
            </a:extLst>
          </p:cNvPr>
          <p:cNvSpPr>
            <a:spLocks noEditPoints="1"/>
          </p:cNvSpPr>
          <p:nvPr/>
        </p:nvSpPr>
        <p:spPr bwMode="auto">
          <a:xfrm>
            <a:off x="5998233"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5"/>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cxnSp>
        <p:nvCxnSpPr>
          <p:cNvPr id="10" name="Straight Connector 9">
            <a:extLst>
              <a:ext uri="{FF2B5EF4-FFF2-40B4-BE49-F238E27FC236}">
                <a16:creationId xmlns:a16="http://schemas.microsoft.com/office/drawing/2014/main" id="{4E248599-02B0-484B-B9DC-205652D0DA05}"/>
              </a:ext>
            </a:extLst>
          </p:cNvPr>
          <p:cNvCxnSpPr/>
          <p:nvPr/>
        </p:nvCxnSpPr>
        <p:spPr>
          <a:xfrm>
            <a:off x="8035455" y="1967680"/>
            <a:ext cx="14188" cy="3886704"/>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11" name="Action Button: Information 16">
            <a:hlinkClick r:id="rId4" action="ppaction://hlinksldjump" highlightClick="1"/>
            <a:extLst>
              <a:ext uri="{FF2B5EF4-FFF2-40B4-BE49-F238E27FC236}">
                <a16:creationId xmlns:a16="http://schemas.microsoft.com/office/drawing/2014/main" id="{0F5A9D5B-2B5E-47FF-A554-F91920427424}"/>
              </a:ext>
            </a:extLst>
          </p:cNvPr>
          <p:cNvSpPr/>
          <p:nvPr/>
        </p:nvSpPr>
        <p:spPr bwMode="ltGray">
          <a:xfrm>
            <a:off x="7766204" y="2119313"/>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2" name="Slide Number Placeholder 1">
            <a:extLst>
              <a:ext uri="{FF2B5EF4-FFF2-40B4-BE49-F238E27FC236}">
                <a16:creationId xmlns:a16="http://schemas.microsoft.com/office/drawing/2014/main" id="{72F08309-BEF3-4D5F-9D50-FD6BDBA82E1D}"/>
              </a:ext>
            </a:extLst>
          </p:cNvPr>
          <p:cNvSpPr>
            <a:spLocks noGrp="1"/>
          </p:cNvSpPr>
          <p:nvPr>
            <p:ph type="sldNum" sz="quarter" idx="4"/>
          </p:nvPr>
        </p:nvSpPr>
        <p:spPr/>
        <p:txBody>
          <a:bodyPr/>
          <a:lstStyle/>
          <a:p>
            <a:fld id="{4034BEE3-566C-4068-A777-C3A4762E861B}" type="slidenum">
              <a:rPr lang="en-GB" smtClean="0"/>
              <a:pPr/>
              <a:t>67</a:t>
            </a:fld>
            <a:endParaRPr lang="en-GB" dirty="0"/>
          </a:p>
        </p:txBody>
      </p:sp>
    </p:spTree>
    <p:extLst>
      <p:ext uri="{BB962C8B-B14F-4D97-AF65-F5344CB8AC3E}">
        <p14:creationId xmlns:p14="http://schemas.microsoft.com/office/powerpoint/2010/main" val="18560095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GB Regions – All tourism - Analysis by region </a:t>
            </a:r>
            <a:br>
              <a:rPr lang="en-GB" dirty="0"/>
            </a:br>
            <a:r>
              <a:rPr lang="en-GB" dirty="0"/>
              <a:t>of residence and region visited</a:t>
            </a:r>
          </a:p>
        </p:txBody>
      </p:sp>
      <p:graphicFrame>
        <p:nvGraphicFramePr>
          <p:cNvPr id="14" name="Table 13">
            <a:extLst>
              <a:ext uri="{FF2B5EF4-FFF2-40B4-BE49-F238E27FC236}">
                <a16:creationId xmlns:a16="http://schemas.microsoft.com/office/drawing/2014/main" id="{F52D2ED0-DB84-4C2B-8D4B-CCAEE32434A9}"/>
              </a:ext>
            </a:extLst>
          </p:cNvPr>
          <p:cNvGraphicFramePr>
            <a:graphicFrameLocks noGrp="1"/>
          </p:cNvGraphicFramePr>
          <p:nvPr>
            <p:extLst>
              <p:ext uri="{D42A27DB-BD31-4B8C-83A1-F6EECF244321}">
                <p14:modId xmlns:p14="http://schemas.microsoft.com/office/powerpoint/2010/main" val="896570160"/>
              </p:ext>
            </p:extLst>
          </p:nvPr>
        </p:nvGraphicFramePr>
        <p:xfrm>
          <a:off x="351653" y="2119313"/>
          <a:ext cx="7356479" cy="3879091"/>
        </p:xfrm>
        <a:graphic>
          <a:graphicData uri="http://schemas.openxmlformats.org/drawingml/2006/table">
            <a:tbl>
              <a:tblPr/>
              <a:tblGrid>
                <a:gridCol w="874674">
                  <a:extLst>
                    <a:ext uri="{9D8B030D-6E8A-4147-A177-3AD203B41FA5}">
                      <a16:colId xmlns:a16="http://schemas.microsoft.com/office/drawing/2014/main" val="20000"/>
                    </a:ext>
                  </a:extLst>
                </a:gridCol>
                <a:gridCol w="589255">
                  <a:extLst>
                    <a:ext uri="{9D8B030D-6E8A-4147-A177-3AD203B41FA5}">
                      <a16:colId xmlns:a16="http://schemas.microsoft.com/office/drawing/2014/main" val="20001"/>
                    </a:ext>
                  </a:extLst>
                </a:gridCol>
                <a:gridCol w="589255">
                  <a:extLst>
                    <a:ext uri="{9D8B030D-6E8A-4147-A177-3AD203B41FA5}">
                      <a16:colId xmlns:a16="http://schemas.microsoft.com/office/drawing/2014/main" val="20002"/>
                    </a:ext>
                  </a:extLst>
                </a:gridCol>
                <a:gridCol w="589255">
                  <a:extLst>
                    <a:ext uri="{9D8B030D-6E8A-4147-A177-3AD203B41FA5}">
                      <a16:colId xmlns:a16="http://schemas.microsoft.com/office/drawing/2014/main" val="20003"/>
                    </a:ext>
                  </a:extLst>
                </a:gridCol>
                <a:gridCol w="589255">
                  <a:extLst>
                    <a:ext uri="{9D8B030D-6E8A-4147-A177-3AD203B41FA5}">
                      <a16:colId xmlns:a16="http://schemas.microsoft.com/office/drawing/2014/main" val="20004"/>
                    </a:ext>
                  </a:extLst>
                </a:gridCol>
                <a:gridCol w="589255">
                  <a:extLst>
                    <a:ext uri="{9D8B030D-6E8A-4147-A177-3AD203B41FA5}">
                      <a16:colId xmlns:a16="http://schemas.microsoft.com/office/drawing/2014/main" val="20005"/>
                    </a:ext>
                  </a:extLst>
                </a:gridCol>
                <a:gridCol w="589255">
                  <a:extLst>
                    <a:ext uri="{9D8B030D-6E8A-4147-A177-3AD203B41FA5}">
                      <a16:colId xmlns:a16="http://schemas.microsoft.com/office/drawing/2014/main" val="20006"/>
                    </a:ext>
                  </a:extLst>
                </a:gridCol>
                <a:gridCol w="589255">
                  <a:extLst>
                    <a:ext uri="{9D8B030D-6E8A-4147-A177-3AD203B41FA5}">
                      <a16:colId xmlns:a16="http://schemas.microsoft.com/office/drawing/2014/main" val="20007"/>
                    </a:ext>
                  </a:extLst>
                </a:gridCol>
                <a:gridCol w="589255">
                  <a:extLst>
                    <a:ext uri="{9D8B030D-6E8A-4147-A177-3AD203B41FA5}">
                      <a16:colId xmlns:a16="http://schemas.microsoft.com/office/drawing/2014/main" val="20008"/>
                    </a:ext>
                  </a:extLst>
                </a:gridCol>
                <a:gridCol w="589255">
                  <a:extLst>
                    <a:ext uri="{9D8B030D-6E8A-4147-A177-3AD203B41FA5}">
                      <a16:colId xmlns:a16="http://schemas.microsoft.com/office/drawing/2014/main" val="20009"/>
                    </a:ext>
                  </a:extLst>
                </a:gridCol>
                <a:gridCol w="589255">
                  <a:extLst>
                    <a:ext uri="{9D8B030D-6E8A-4147-A177-3AD203B41FA5}">
                      <a16:colId xmlns:a16="http://schemas.microsoft.com/office/drawing/2014/main" val="20010"/>
                    </a:ext>
                  </a:extLst>
                </a:gridCol>
                <a:gridCol w="589255">
                  <a:extLst>
                    <a:ext uri="{9D8B030D-6E8A-4147-A177-3AD203B41FA5}">
                      <a16:colId xmlns:a16="http://schemas.microsoft.com/office/drawing/2014/main" val="20011"/>
                    </a:ext>
                  </a:extLst>
                </a:gridCol>
              </a:tblGrid>
              <a:tr h="230400">
                <a:tc gridSpan="12">
                  <a:txBody>
                    <a:bodyPr/>
                    <a:lstStyle/>
                    <a:p>
                      <a:pPr algn="l" fontAlgn="ctr"/>
                      <a:r>
                        <a:rPr lang="en-GB" sz="900" b="1" i="0" u="none" strike="noStrike" dirty="0">
                          <a:solidFill>
                            <a:srgbClr val="FFFFFF"/>
                          </a:solidFill>
                          <a:effectLst/>
                          <a:latin typeface="Arial" panose="020B0604020202020204" pitchFamily="34" charset="0"/>
                        </a:rPr>
                        <a:t>Table 1.6.5 – Overnight tourism: All tourism expenditure by region of residence and region visited (£millions)</a:t>
                      </a:r>
                      <a:r>
                        <a:rPr lang="en-GB" sz="900" b="1" i="0" u="none" strike="noStrike" dirty="0">
                          <a:solidFill>
                            <a:srgbClr val="FF0000"/>
                          </a:solidFill>
                          <a:effectLst/>
                          <a:latin typeface="Arial" panose="020B0604020202020204" pitchFamily="34" charset="0"/>
                        </a:rPr>
                        <a:t> </a:t>
                      </a:r>
                      <a:endParaRPr lang="en-GB" sz="900" b="1" i="0" u="none" strike="noStrike" dirty="0">
                        <a:solidFill>
                          <a:srgbClr val="FFFFFF"/>
                        </a:solidFill>
                        <a:effectLst/>
                        <a:latin typeface="Arial" panose="020B0604020202020204" pitchFamily="34" charset="0"/>
                      </a:endParaRP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0"/>
                  </a:ext>
                </a:extLst>
              </a:tr>
              <a:tr h="165331">
                <a:tc>
                  <a:txBody>
                    <a:bodyPr/>
                    <a:lstStyle/>
                    <a:p>
                      <a:pPr algn="ctr" fontAlgn="ctr"/>
                      <a:r>
                        <a:rPr lang="en-GB" sz="900" b="1" i="0" u="none" strike="noStrike" dirty="0">
                          <a:solidFill>
                            <a:srgbClr val="000000"/>
                          </a:solidFill>
                          <a:effectLst/>
                          <a:latin typeface="Arial" panose="020B0604020202020204" pitchFamily="34" charset="0"/>
                        </a:rPr>
                        <a:t> -</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11">
                  <a:txBody>
                    <a:bodyPr/>
                    <a:lstStyle/>
                    <a:p>
                      <a:pPr algn="ctr" fontAlgn="ctr"/>
                      <a:r>
                        <a:rPr lang="en-GB" sz="800" b="1" i="0" u="none" strike="noStrike" dirty="0">
                          <a:solidFill>
                            <a:srgbClr val="000000"/>
                          </a:solidFill>
                          <a:effectLst/>
                          <a:latin typeface="Arial" panose="020B0604020202020204" pitchFamily="34" charset="0"/>
                        </a:rPr>
                        <a:t>Region visited</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1"/>
                  </a:ext>
                </a:extLst>
              </a:tr>
              <a:tr h="360000">
                <a:tc>
                  <a:txBody>
                    <a:bodyPr/>
                    <a:lstStyle/>
                    <a:p>
                      <a:pPr algn="ctr" fontAlgn="ctr"/>
                      <a:r>
                        <a:rPr lang="en-GB" sz="800" b="0" i="0" u="none" strike="noStrike" dirty="0">
                          <a:solidFill>
                            <a:srgbClr val="000000"/>
                          </a:solidFill>
                          <a:effectLst/>
                          <a:latin typeface="Arial" panose="020B0604020202020204" pitchFamily="34" charset="0"/>
                        </a:rPr>
                        <a:t> -</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Scotland</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Wales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North East England</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North West England</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Yorkshire and The Humber</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East Midlands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West Midlands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East of England</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London</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South East England</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South West England</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2"/>
                  </a:ext>
                </a:extLst>
              </a:tr>
              <a:tr h="180000">
                <a:tc>
                  <a:txBody>
                    <a:bodyPr/>
                    <a:lstStyle/>
                    <a:p>
                      <a:pPr algn="l" fontAlgn="ctr"/>
                      <a:r>
                        <a:rPr lang="en-GB" sz="800" b="1" i="0" u="none" strike="noStrike" dirty="0">
                          <a:solidFill>
                            <a:srgbClr val="000000"/>
                          </a:solidFill>
                          <a:effectLst/>
                          <a:latin typeface="Arial" panose="020B0604020202020204" pitchFamily="34" charset="0"/>
                        </a:rPr>
                        <a:t>Area of origin</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03"/>
                  </a:ext>
                </a:extLst>
              </a:tr>
              <a:tr h="244800">
                <a:tc>
                  <a:txBody>
                    <a:bodyPr/>
                    <a:lstStyle/>
                    <a:p>
                      <a:pPr algn="l" fontAlgn="ctr"/>
                      <a:r>
                        <a:rPr lang="en-GB" sz="800" b="0" i="0" u="none" strike="noStrike" dirty="0">
                          <a:solidFill>
                            <a:srgbClr val="000000"/>
                          </a:solidFill>
                          <a:effectLst/>
                          <a:latin typeface="Arial" panose="020B0604020202020204" pitchFamily="34" charset="0"/>
                        </a:rPr>
                        <a:t>Scotland</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£1,422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£124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£280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£68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£69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£354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£74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£175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4"/>
                  </a:ext>
                </a:extLst>
              </a:tr>
              <a:tr h="244800">
                <a:tc>
                  <a:txBody>
                    <a:bodyPr/>
                    <a:lstStyle/>
                    <a:p>
                      <a:pPr algn="l" fontAlgn="ctr"/>
                      <a:r>
                        <a:rPr lang="en-GB" sz="800" b="0" i="0" u="none" strike="noStrike" dirty="0">
                          <a:solidFill>
                            <a:srgbClr val="000000"/>
                          </a:solidFill>
                          <a:effectLst/>
                          <a:latin typeface="Arial" panose="020B0604020202020204" pitchFamily="34" charset="0"/>
                        </a:rPr>
                        <a:t>Wales</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£66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£284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£99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£87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£144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£92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5"/>
                  </a:ext>
                </a:extLst>
              </a:tr>
              <a:tr h="244800">
                <a:tc>
                  <a:txBody>
                    <a:bodyPr/>
                    <a:lstStyle/>
                    <a:p>
                      <a:pPr algn="l" fontAlgn="ctr"/>
                      <a:r>
                        <a:rPr lang="en-GB" sz="800" b="0" i="0" u="none" strike="noStrike" dirty="0">
                          <a:solidFill>
                            <a:srgbClr val="000000"/>
                          </a:solidFill>
                          <a:effectLst/>
                          <a:latin typeface="Arial" panose="020B0604020202020204" pitchFamily="34" charset="0"/>
                        </a:rPr>
                        <a:t>North East England</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£105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£92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£190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£141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£63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£158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£91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6"/>
                  </a:ext>
                </a:extLst>
              </a:tr>
              <a:tr h="244800">
                <a:tc>
                  <a:txBody>
                    <a:bodyPr/>
                    <a:lstStyle/>
                    <a:p>
                      <a:pPr algn="l" fontAlgn="ctr"/>
                      <a:r>
                        <a:rPr lang="en-GB" sz="800" b="0" i="0" u="none" strike="noStrike" dirty="0">
                          <a:solidFill>
                            <a:srgbClr val="000000"/>
                          </a:solidFill>
                          <a:effectLst/>
                          <a:latin typeface="Arial" panose="020B0604020202020204" pitchFamily="34" charset="0"/>
                        </a:rPr>
                        <a:t>North West England</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£322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£372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£127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£659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£284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£101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£129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£86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£329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£168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£286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7"/>
                  </a:ext>
                </a:extLst>
              </a:tr>
              <a:tr h="244800">
                <a:tc>
                  <a:txBody>
                    <a:bodyPr/>
                    <a:lstStyle/>
                    <a:p>
                      <a:pPr algn="l" fontAlgn="ctr"/>
                      <a:r>
                        <a:rPr lang="en-GB" sz="800" b="0" i="0" u="none" strike="noStrike" dirty="0">
                          <a:solidFill>
                            <a:srgbClr val="000000"/>
                          </a:solidFill>
                          <a:effectLst/>
                          <a:latin typeface="Arial" panose="020B0604020202020204" pitchFamily="34" charset="0"/>
                        </a:rPr>
                        <a:t>Yorkshire and the Humber</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£199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£94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£126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£304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£158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£83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£181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£283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£144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£149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8"/>
                  </a:ext>
                </a:extLst>
              </a:tr>
              <a:tr h="244800">
                <a:tc>
                  <a:txBody>
                    <a:bodyPr/>
                    <a:lstStyle/>
                    <a:p>
                      <a:pPr algn="l" fontAlgn="ctr"/>
                      <a:r>
                        <a:rPr lang="en-GB" sz="800" b="0" i="0" u="none" strike="noStrike" dirty="0">
                          <a:solidFill>
                            <a:srgbClr val="000000"/>
                          </a:solidFill>
                          <a:effectLst/>
                          <a:latin typeface="Arial" panose="020B0604020202020204" pitchFamily="34" charset="0"/>
                        </a:rPr>
                        <a:t>East Midlands</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£104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£165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£226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£182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£86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£122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£322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£132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£291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9"/>
                  </a:ext>
                </a:extLst>
              </a:tr>
              <a:tr h="244800">
                <a:tc>
                  <a:txBody>
                    <a:bodyPr/>
                    <a:lstStyle/>
                    <a:p>
                      <a:pPr algn="l" fontAlgn="ctr"/>
                      <a:r>
                        <a:rPr lang="en-GB" sz="800" b="0" i="0" u="none" strike="noStrike" dirty="0">
                          <a:solidFill>
                            <a:srgbClr val="000000"/>
                          </a:solidFill>
                          <a:effectLst/>
                          <a:latin typeface="Arial" panose="020B0604020202020204" pitchFamily="34" charset="0"/>
                        </a:rPr>
                        <a:t>West Midlands</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£165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£404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£184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£128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£196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£98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£389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£182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£550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0"/>
                  </a:ext>
                </a:extLst>
              </a:tr>
              <a:tr h="244800">
                <a:tc>
                  <a:txBody>
                    <a:bodyPr/>
                    <a:lstStyle/>
                    <a:p>
                      <a:pPr algn="l" fontAlgn="ctr"/>
                      <a:r>
                        <a:rPr lang="en-GB" sz="800" b="0" i="0" u="none" strike="noStrike" dirty="0">
                          <a:solidFill>
                            <a:srgbClr val="000000"/>
                          </a:solidFill>
                          <a:effectLst/>
                          <a:latin typeface="Arial" panose="020B0604020202020204" pitchFamily="34" charset="0"/>
                        </a:rPr>
                        <a:t>East of England</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£169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£105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£235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£98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£128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£178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£450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£234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£325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11"/>
                  </a:ext>
                </a:extLst>
              </a:tr>
              <a:tr h="244800">
                <a:tc>
                  <a:txBody>
                    <a:bodyPr/>
                    <a:lstStyle/>
                    <a:p>
                      <a:pPr algn="l" fontAlgn="ctr"/>
                      <a:r>
                        <a:rPr lang="en-GB" sz="800" b="0" i="0" u="none" strike="noStrike" dirty="0">
                          <a:solidFill>
                            <a:srgbClr val="000000"/>
                          </a:solidFill>
                          <a:effectLst/>
                          <a:latin typeface="Arial" panose="020B0604020202020204" pitchFamily="34" charset="0"/>
                        </a:rPr>
                        <a:t>London</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£199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£71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£116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£144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£167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£253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£117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£478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£501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2"/>
                  </a:ext>
                </a:extLst>
              </a:tr>
              <a:tr h="244800">
                <a:tc>
                  <a:txBody>
                    <a:bodyPr/>
                    <a:lstStyle/>
                    <a:p>
                      <a:pPr algn="l" fontAlgn="ctr"/>
                      <a:r>
                        <a:rPr lang="en-GB" sz="800" b="0" i="0" u="none" strike="noStrike" dirty="0">
                          <a:solidFill>
                            <a:srgbClr val="000000"/>
                          </a:solidFill>
                          <a:effectLst/>
                          <a:latin typeface="Arial" panose="020B0604020202020204" pitchFamily="34" charset="0"/>
                        </a:rPr>
                        <a:t>South East England</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£352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£267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£96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£227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£98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£138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£255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£290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£781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£725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13"/>
                  </a:ext>
                </a:extLst>
              </a:tr>
              <a:tr h="244800">
                <a:tc>
                  <a:txBody>
                    <a:bodyPr/>
                    <a:lstStyle/>
                    <a:p>
                      <a:pPr algn="l" fontAlgn="ctr"/>
                      <a:r>
                        <a:rPr lang="en-GB" sz="800" b="0" i="0" u="none" strike="noStrike" dirty="0">
                          <a:solidFill>
                            <a:srgbClr val="000000"/>
                          </a:solidFill>
                          <a:effectLst/>
                          <a:latin typeface="Arial" panose="020B0604020202020204" pitchFamily="34" charset="0"/>
                        </a:rPr>
                        <a:t>South West England</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£96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£134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£82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£85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£138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£82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£229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£830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4"/>
                  </a:ext>
                </a:extLst>
              </a:tr>
              <a:tr h="244800">
                <a:tc>
                  <a:txBody>
                    <a:bodyPr/>
                    <a:lstStyle/>
                    <a:p>
                      <a:pPr algn="l" fontAlgn="ctr"/>
                      <a:r>
                        <a:rPr lang="en-GB" sz="800" b="1" i="0" u="none" strike="noStrike" dirty="0">
                          <a:solidFill>
                            <a:srgbClr val="000000"/>
                          </a:solidFill>
                          <a:effectLst/>
                          <a:latin typeface="Arial" panose="020B0604020202020204" pitchFamily="34" charset="0"/>
                        </a:rPr>
                        <a:t>Total</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£3,200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£2,003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£800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£2,940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£1,690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£1,153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£1,451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£1,661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£3,035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£2,555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£4,133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bl>
          </a:graphicData>
        </a:graphic>
      </p:graphicFrame>
      <p:sp>
        <p:nvSpPr>
          <p:cNvPr id="18" name="Content Placeholder 25"/>
          <p:cNvSpPr txBox="1">
            <a:spLocks/>
          </p:cNvSpPr>
          <p:nvPr/>
        </p:nvSpPr>
        <p:spPr>
          <a:xfrm>
            <a:off x="8238654" y="1892302"/>
            <a:ext cx="3597274" cy="381952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t>Examining all overnight tourism spend in GB by region of residence and region visited.</a:t>
            </a:r>
            <a:endParaRPr lang="en-GB" sz="1050" b="1" dirty="0"/>
          </a:p>
          <a:p>
            <a:r>
              <a:rPr lang="en-GB" sz="1050" b="1" dirty="0"/>
              <a:t>Residents of Scotland spent more on overnight trips within Scotland than the residents of any other region (£1.4 billion), followed by residents of the South West who spent £830 million in their region and residents of the South East who spent £781 million on overnight trips in that region.</a:t>
            </a:r>
          </a:p>
          <a:p>
            <a:r>
              <a:rPr lang="en-GB" sz="1050" b="1" dirty="0"/>
              <a:t>People from the West Midlands spent the most on overnight trips to Wales (£404 million) and those from the South East spent most on trips to London (£418), followed by trip-takers from the West Midlands (£389 million). </a:t>
            </a:r>
            <a:endParaRPr lang="en-GB" sz="1400" dirty="0"/>
          </a:p>
          <a:p>
            <a:endParaRPr lang="en-GB" dirty="0"/>
          </a:p>
          <a:p>
            <a:endParaRPr lang="en-GB" dirty="0">
              <a:solidFill>
                <a:schemeClr val="accent1"/>
              </a:solidFill>
            </a:endParaRPr>
          </a:p>
          <a:p>
            <a:endParaRPr lang="en-GB" dirty="0">
              <a:solidFill>
                <a:schemeClr val="accent1"/>
              </a:solidFill>
            </a:endParaRPr>
          </a:p>
        </p:txBody>
      </p:sp>
      <p:sp>
        <p:nvSpPr>
          <p:cNvPr id="25" name="Freeform 18">
            <a:hlinkClick r:id="rId3" action="ppaction://hlinksldjump"/>
            <a:extLst>
              <a:ext uri="{FF2B5EF4-FFF2-40B4-BE49-F238E27FC236}">
                <a16:creationId xmlns:a16="http://schemas.microsoft.com/office/drawing/2014/main" id="{5882B5A1-8235-4646-AA04-C22EF5FB850B}"/>
              </a:ext>
            </a:extLst>
          </p:cNvPr>
          <p:cNvSpPr>
            <a:spLocks noEditPoints="1"/>
          </p:cNvSpPr>
          <p:nvPr/>
        </p:nvSpPr>
        <p:spPr bwMode="auto">
          <a:xfrm>
            <a:off x="5998233"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5"/>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cxnSp>
        <p:nvCxnSpPr>
          <p:cNvPr id="10" name="Straight Connector 9">
            <a:extLst>
              <a:ext uri="{FF2B5EF4-FFF2-40B4-BE49-F238E27FC236}">
                <a16:creationId xmlns:a16="http://schemas.microsoft.com/office/drawing/2014/main" id="{C3342582-3D4D-4F98-B4C7-514AA7C09B3D}"/>
              </a:ext>
            </a:extLst>
          </p:cNvPr>
          <p:cNvCxnSpPr>
            <a:cxnSpLocks/>
          </p:cNvCxnSpPr>
          <p:nvPr/>
        </p:nvCxnSpPr>
        <p:spPr>
          <a:xfrm>
            <a:off x="8035455" y="1889136"/>
            <a:ext cx="0" cy="3916352"/>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11" name="Action Button: Information 16">
            <a:hlinkClick r:id="rId4" action="ppaction://hlinksldjump" highlightClick="1"/>
            <a:extLst>
              <a:ext uri="{FF2B5EF4-FFF2-40B4-BE49-F238E27FC236}">
                <a16:creationId xmlns:a16="http://schemas.microsoft.com/office/drawing/2014/main" id="{96CEA3AC-0FC4-4270-AE97-F73F1156F119}"/>
              </a:ext>
            </a:extLst>
          </p:cNvPr>
          <p:cNvSpPr/>
          <p:nvPr/>
        </p:nvSpPr>
        <p:spPr bwMode="ltGray">
          <a:xfrm>
            <a:off x="7733032" y="2119313"/>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2" name="Slide Number Placeholder 1">
            <a:extLst>
              <a:ext uri="{FF2B5EF4-FFF2-40B4-BE49-F238E27FC236}">
                <a16:creationId xmlns:a16="http://schemas.microsoft.com/office/drawing/2014/main" id="{452CBBAD-A35D-4DB8-9209-2CC510D4642A}"/>
              </a:ext>
            </a:extLst>
          </p:cNvPr>
          <p:cNvSpPr>
            <a:spLocks noGrp="1"/>
          </p:cNvSpPr>
          <p:nvPr>
            <p:ph type="sldNum" sz="quarter" idx="4"/>
          </p:nvPr>
        </p:nvSpPr>
        <p:spPr/>
        <p:txBody>
          <a:bodyPr/>
          <a:lstStyle/>
          <a:p>
            <a:fld id="{4034BEE3-566C-4068-A777-C3A4762E861B}" type="slidenum">
              <a:rPr lang="en-GB" smtClean="0"/>
              <a:pPr/>
              <a:t>68</a:t>
            </a:fld>
            <a:endParaRPr lang="en-GB" dirty="0"/>
          </a:p>
        </p:txBody>
      </p:sp>
    </p:spTree>
    <p:extLst>
      <p:ext uri="{BB962C8B-B14F-4D97-AF65-F5344CB8AC3E}">
        <p14:creationId xmlns:p14="http://schemas.microsoft.com/office/powerpoint/2010/main" val="3517786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GB Regions – All tourism - Analysis by region </a:t>
            </a:r>
            <a:br>
              <a:rPr lang="en-GB" dirty="0"/>
            </a:br>
            <a:r>
              <a:rPr lang="en-GB" dirty="0"/>
              <a:t>of residence and region visited</a:t>
            </a:r>
          </a:p>
        </p:txBody>
      </p:sp>
      <p:graphicFrame>
        <p:nvGraphicFramePr>
          <p:cNvPr id="14" name="Table 13">
            <a:extLst>
              <a:ext uri="{FF2B5EF4-FFF2-40B4-BE49-F238E27FC236}">
                <a16:creationId xmlns:a16="http://schemas.microsoft.com/office/drawing/2014/main" id="{AC39C086-8436-4E86-84C7-85277A8D9FEF}"/>
              </a:ext>
            </a:extLst>
          </p:cNvPr>
          <p:cNvGraphicFramePr>
            <a:graphicFrameLocks noGrp="1"/>
          </p:cNvGraphicFramePr>
          <p:nvPr>
            <p:extLst>
              <p:ext uri="{D42A27DB-BD31-4B8C-83A1-F6EECF244321}">
                <p14:modId xmlns:p14="http://schemas.microsoft.com/office/powerpoint/2010/main" val="1522101494"/>
              </p:ext>
            </p:extLst>
          </p:nvPr>
        </p:nvGraphicFramePr>
        <p:xfrm>
          <a:off x="351653" y="2119313"/>
          <a:ext cx="7356479" cy="3879091"/>
        </p:xfrm>
        <a:graphic>
          <a:graphicData uri="http://schemas.openxmlformats.org/drawingml/2006/table">
            <a:tbl>
              <a:tblPr/>
              <a:tblGrid>
                <a:gridCol w="874674">
                  <a:extLst>
                    <a:ext uri="{9D8B030D-6E8A-4147-A177-3AD203B41FA5}">
                      <a16:colId xmlns:a16="http://schemas.microsoft.com/office/drawing/2014/main" val="20000"/>
                    </a:ext>
                  </a:extLst>
                </a:gridCol>
                <a:gridCol w="589255">
                  <a:extLst>
                    <a:ext uri="{9D8B030D-6E8A-4147-A177-3AD203B41FA5}">
                      <a16:colId xmlns:a16="http://schemas.microsoft.com/office/drawing/2014/main" val="20001"/>
                    </a:ext>
                  </a:extLst>
                </a:gridCol>
                <a:gridCol w="589255">
                  <a:extLst>
                    <a:ext uri="{9D8B030D-6E8A-4147-A177-3AD203B41FA5}">
                      <a16:colId xmlns:a16="http://schemas.microsoft.com/office/drawing/2014/main" val="20002"/>
                    </a:ext>
                  </a:extLst>
                </a:gridCol>
                <a:gridCol w="589255">
                  <a:extLst>
                    <a:ext uri="{9D8B030D-6E8A-4147-A177-3AD203B41FA5}">
                      <a16:colId xmlns:a16="http://schemas.microsoft.com/office/drawing/2014/main" val="20003"/>
                    </a:ext>
                  </a:extLst>
                </a:gridCol>
                <a:gridCol w="589255">
                  <a:extLst>
                    <a:ext uri="{9D8B030D-6E8A-4147-A177-3AD203B41FA5}">
                      <a16:colId xmlns:a16="http://schemas.microsoft.com/office/drawing/2014/main" val="20004"/>
                    </a:ext>
                  </a:extLst>
                </a:gridCol>
                <a:gridCol w="589255">
                  <a:extLst>
                    <a:ext uri="{9D8B030D-6E8A-4147-A177-3AD203B41FA5}">
                      <a16:colId xmlns:a16="http://schemas.microsoft.com/office/drawing/2014/main" val="20005"/>
                    </a:ext>
                  </a:extLst>
                </a:gridCol>
                <a:gridCol w="589255">
                  <a:extLst>
                    <a:ext uri="{9D8B030D-6E8A-4147-A177-3AD203B41FA5}">
                      <a16:colId xmlns:a16="http://schemas.microsoft.com/office/drawing/2014/main" val="20006"/>
                    </a:ext>
                  </a:extLst>
                </a:gridCol>
                <a:gridCol w="589255">
                  <a:extLst>
                    <a:ext uri="{9D8B030D-6E8A-4147-A177-3AD203B41FA5}">
                      <a16:colId xmlns:a16="http://schemas.microsoft.com/office/drawing/2014/main" val="20007"/>
                    </a:ext>
                  </a:extLst>
                </a:gridCol>
                <a:gridCol w="589255">
                  <a:extLst>
                    <a:ext uri="{9D8B030D-6E8A-4147-A177-3AD203B41FA5}">
                      <a16:colId xmlns:a16="http://schemas.microsoft.com/office/drawing/2014/main" val="20008"/>
                    </a:ext>
                  </a:extLst>
                </a:gridCol>
                <a:gridCol w="589255">
                  <a:extLst>
                    <a:ext uri="{9D8B030D-6E8A-4147-A177-3AD203B41FA5}">
                      <a16:colId xmlns:a16="http://schemas.microsoft.com/office/drawing/2014/main" val="20009"/>
                    </a:ext>
                  </a:extLst>
                </a:gridCol>
                <a:gridCol w="589255">
                  <a:extLst>
                    <a:ext uri="{9D8B030D-6E8A-4147-A177-3AD203B41FA5}">
                      <a16:colId xmlns:a16="http://schemas.microsoft.com/office/drawing/2014/main" val="20010"/>
                    </a:ext>
                  </a:extLst>
                </a:gridCol>
                <a:gridCol w="589255">
                  <a:extLst>
                    <a:ext uri="{9D8B030D-6E8A-4147-A177-3AD203B41FA5}">
                      <a16:colId xmlns:a16="http://schemas.microsoft.com/office/drawing/2014/main" val="20011"/>
                    </a:ext>
                  </a:extLst>
                </a:gridCol>
              </a:tblGrid>
              <a:tr h="230400">
                <a:tc gridSpan="12">
                  <a:txBody>
                    <a:bodyPr/>
                    <a:lstStyle/>
                    <a:p>
                      <a:pPr algn="l" fontAlgn="ctr"/>
                      <a:r>
                        <a:rPr lang="en-GB" sz="1000" b="1" i="0" u="none" strike="noStrike" dirty="0">
                          <a:solidFill>
                            <a:srgbClr val="FFFFFF"/>
                          </a:solidFill>
                          <a:effectLst/>
                          <a:latin typeface="Arial" panose="020B0604020202020204" pitchFamily="34" charset="0"/>
                          <a:ea typeface="Verdana" panose="020B0604030504040204" pitchFamily="34" charset="0"/>
                          <a:cs typeface="Arial" panose="020B0604020202020204" pitchFamily="34" charset="0"/>
                        </a:rPr>
                        <a:t>Table 1.6.6 – Overnight tourism: All tourism expenditure by region of residence and region visited (%) </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0"/>
                  </a:ext>
                </a:extLst>
              </a:tr>
              <a:tr h="165331">
                <a:tc>
                  <a:txBody>
                    <a:bodyPr/>
                    <a:lstStyle/>
                    <a:p>
                      <a:pPr algn="ctr" fontAlgn="ctr"/>
                      <a:r>
                        <a:rPr lang="en-GB" sz="900" b="1" i="0" u="none" strike="noStrike" dirty="0">
                          <a:solidFill>
                            <a:srgbClr val="000000"/>
                          </a:solidFill>
                          <a:effectLst/>
                          <a:latin typeface="Arial" panose="020B0604020202020204" pitchFamily="34" charset="0"/>
                        </a:rPr>
                        <a:t> -</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11">
                  <a:txBody>
                    <a:bodyPr/>
                    <a:lstStyle/>
                    <a:p>
                      <a:pPr algn="ctr"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Region visited</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1"/>
                  </a:ext>
                </a:extLst>
              </a:tr>
              <a:tr h="360000">
                <a:tc>
                  <a:txBody>
                    <a:bodyPr/>
                    <a:lstStyle/>
                    <a:p>
                      <a:pPr algn="ctr" fontAlgn="ctr"/>
                      <a:r>
                        <a:rPr lang="en-GB" sz="800" b="0" i="0" u="none" strike="noStrike" dirty="0">
                          <a:solidFill>
                            <a:srgbClr val="000000"/>
                          </a:solidFill>
                          <a:effectLst/>
                          <a:latin typeface="Arial" panose="020B0604020202020204" pitchFamily="34" charset="0"/>
                        </a:rPr>
                        <a:t> -</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Scotland</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Wales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North East England</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North West England</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Yorkshire and The Humber</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East Midlands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West Midlands</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East of England</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London</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South East England</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South West England</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2"/>
                  </a:ext>
                </a:extLst>
              </a:tr>
              <a:tr h="180000">
                <a:tc>
                  <a:txBody>
                    <a:bodyPr/>
                    <a:lstStyle/>
                    <a:p>
                      <a:pPr algn="l"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Area of origin</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03"/>
                  </a:ext>
                </a:extLst>
              </a:tr>
              <a:tr h="244800">
                <a:tc>
                  <a:txBody>
                    <a:bodyPr/>
                    <a:lstStyle/>
                    <a:p>
                      <a:pPr algn="l" fontAlgn="ctr"/>
                      <a:r>
                        <a:rPr lang="en-GB" sz="800" b="0"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Scotland</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44.4%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15.5%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9.5%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4"/>
                  </a:ext>
                </a:extLst>
              </a:tr>
              <a:tr h="244800">
                <a:tc>
                  <a:txBody>
                    <a:bodyPr/>
                    <a:lstStyle/>
                    <a:p>
                      <a:pPr algn="l" fontAlgn="ctr"/>
                      <a:r>
                        <a:rPr lang="en-GB" sz="800" b="0"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Wales</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14.2%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6.0%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5"/>
                  </a:ext>
                </a:extLst>
              </a:tr>
              <a:tr h="244800">
                <a:tc>
                  <a:txBody>
                    <a:bodyPr/>
                    <a:lstStyle/>
                    <a:p>
                      <a:pPr algn="l" fontAlgn="ctr"/>
                      <a:r>
                        <a:rPr lang="en-GB" sz="800" b="0"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North East England</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6.5%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8.3%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6"/>
                  </a:ext>
                </a:extLst>
              </a:tr>
              <a:tr h="244800">
                <a:tc>
                  <a:txBody>
                    <a:bodyPr/>
                    <a:lstStyle/>
                    <a:p>
                      <a:pPr algn="l" fontAlgn="ctr"/>
                      <a:r>
                        <a:rPr lang="en-GB" sz="800" b="0"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North West England</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18.6%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15.9%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22.4%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16.8%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8.8%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8.9%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7"/>
                  </a:ext>
                </a:extLst>
              </a:tr>
              <a:tr h="244800">
                <a:tc>
                  <a:txBody>
                    <a:bodyPr/>
                    <a:lstStyle/>
                    <a:p>
                      <a:pPr algn="l" fontAlgn="ctr"/>
                      <a:r>
                        <a:rPr lang="en-GB" sz="800" b="0"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Yorkshire and the Humber</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15.8%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14.0%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18.0%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13.7%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9.3%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8"/>
                  </a:ext>
                </a:extLst>
              </a:tr>
              <a:tr h="244800">
                <a:tc>
                  <a:txBody>
                    <a:bodyPr/>
                    <a:lstStyle/>
                    <a:p>
                      <a:pPr algn="l" fontAlgn="ctr"/>
                      <a:r>
                        <a:rPr lang="en-GB" sz="800" b="0"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East Midlands</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8.2%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13.4%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15.8%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5.9%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9"/>
                  </a:ext>
                </a:extLst>
              </a:tr>
              <a:tr h="244800">
                <a:tc>
                  <a:txBody>
                    <a:bodyPr/>
                    <a:lstStyle/>
                    <a:p>
                      <a:pPr algn="l" fontAlgn="ctr"/>
                      <a:r>
                        <a:rPr lang="en-GB" sz="800" b="0"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West Midlands</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20.2%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10.9%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13.5%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12.8%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13.3%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0"/>
                  </a:ext>
                </a:extLst>
              </a:tr>
              <a:tr h="244800">
                <a:tc>
                  <a:txBody>
                    <a:bodyPr/>
                    <a:lstStyle/>
                    <a:p>
                      <a:pPr algn="l" fontAlgn="ctr"/>
                      <a:r>
                        <a:rPr lang="en-GB" sz="800" b="0"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East of England</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8.0%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12.3%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27.1%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9.2%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11"/>
                  </a:ext>
                </a:extLst>
              </a:tr>
              <a:tr h="244800">
                <a:tc>
                  <a:txBody>
                    <a:bodyPr/>
                    <a:lstStyle/>
                    <a:p>
                      <a:pPr algn="l" fontAlgn="ctr"/>
                      <a:r>
                        <a:rPr lang="en-GB" sz="800" b="0"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London</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8.9%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12.5%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15.2%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3.9%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18.7%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12.1%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2"/>
                  </a:ext>
                </a:extLst>
              </a:tr>
              <a:tr h="244800">
                <a:tc>
                  <a:txBody>
                    <a:bodyPr/>
                    <a:lstStyle/>
                    <a:p>
                      <a:pPr algn="l" fontAlgn="ctr"/>
                      <a:r>
                        <a:rPr lang="en-GB" sz="800" b="0"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South East England</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13.3%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17.6%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17.5%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13.8%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30.6%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17.5%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13"/>
                  </a:ext>
                </a:extLst>
              </a:tr>
              <a:tr h="244800">
                <a:tc>
                  <a:txBody>
                    <a:bodyPr/>
                    <a:lstStyle/>
                    <a:p>
                      <a:pPr algn="l" fontAlgn="ctr"/>
                      <a:r>
                        <a:rPr lang="en-GB" sz="800" b="0"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South West England</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9.5%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10.2%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9.0%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20.1%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4"/>
                  </a:ext>
                </a:extLst>
              </a:tr>
              <a:tr h="244800">
                <a:tc>
                  <a:txBody>
                    <a:bodyPr/>
                    <a:lstStyle/>
                    <a:p>
                      <a:pPr algn="l"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Total</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100.0%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100.0%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100.0%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a:solidFill>
                            <a:srgbClr val="000000"/>
                          </a:solidFill>
                          <a:effectLst/>
                          <a:latin typeface="Arial" panose="020B0604020202020204" pitchFamily="34" charset="0"/>
                          <a:ea typeface="+mn-ea"/>
                          <a:cs typeface="+mn-cs"/>
                        </a:rPr>
                        <a:t>100.0%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a:solidFill>
                            <a:srgbClr val="000000"/>
                          </a:solidFill>
                          <a:effectLst/>
                          <a:latin typeface="Arial" panose="020B0604020202020204" pitchFamily="34" charset="0"/>
                          <a:ea typeface="+mn-ea"/>
                          <a:cs typeface="+mn-cs"/>
                        </a:rPr>
                        <a:t>100.0%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100.0%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100.0%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a:solidFill>
                            <a:srgbClr val="000000"/>
                          </a:solidFill>
                          <a:effectLst/>
                          <a:latin typeface="Arial" panose="020B0604020202020204" pitchFamily="34" charset="0"/>
                          <a:ea typeface="+mn-ea"/>
                          <a:cs typeface="+mn-cs"/>
                        </a:rPr>
                        <a:t>100.0%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100.0%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100.0%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100.0%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bl>
          </a:graphicData>
        </a:graphic>
      </p:graphicFrame>
      <p:sp>
        <p:nvSpPr>
          <p:cNvPr id="18" name="Content Placeholder 25"/>
          <p:cNvSpPr txBox="1">
            <a:spLocks/>
          </p:cNvSpPr>
          <p:nvPr/>
        </p:nvSpPr>
        <p:spPr>
          <a:xfrm>
            <a:off x="8238654" y="1892302"/>
            <a:ext cx="3597274" cy="381952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t>Examining all overnight tourism spend in GB by region of residence and region visited as a percentage.</a:t>
            </a:r>
            <a:endParaRPr lang="en-GB" sz="1050" b="1" dirty="0"/>
          </a:p>
          <a:p>
            <a:r>
              <a:rPr lang="en-GB" sz="1050" b="1" dirty="0"/>
              <a:t>Just under half (44%) of all spend on overnight trips in  Scotland is spent by Scottish residents.  In comparison, South East residents accounted for 31% of spend in that region and 27% of spend in East of England is from residents in their own region.      </a:t>
            </a:r>
          </a:p>
          <a:p>
            <a:endParaRPr lang="en-GB" sz="1050" b="1" dirty="0"/>
          </a:p>
          <a:p>
            <a:endParaRPr lang="en-GB" sz="1050" b="1" dirty="0"/>
          </a:p>
          <a:p>
            <a:endParaRPr lang="en-GB" dirty="0"/>
          </a:p>
          <a:p>
            <a:endParaRPr lang="en-GB" dirty="0">
              <a:solidFill>
                <a:schemeClr val="accent1"/>
              </a:solidFill>
            </a:endParaRPr>
          </a:p>
          <a:p>
            <a:endParaRPr lang="en-GB" dirty="0">
              <a:solidFill>
                <a:schemeClr val="accent1"/>
              </a:solidFill>
            </a:endParaRPr>
          </a:p>
        </p:txBody>
      </p:sp>
      <p:sp>
        <p:nvSpPr>
          <p:cNvPr id="25" name="Freeform 18">
            <a:hlinkClick r:id="rId3" action="ppaction://hlinksldjump"/>
            <a:extLst>
              <a:ext uri="{FF2B5EF4-FFF2-40B4-BE49-F238E27FC236}">
                <a16:creationId xmlns:a16="http://schemas.microsoft.com/office/drawing/2014/main" id="{8314A108-1412-43FA-9B84-F33CF7D33379}"/>
              </a:ext>
            </a:extLst>
          </p:cNvPr>
          <p:cNvSpPr>
            <a:spLocks noEditPoints="1"/>
          </p:cNvSpPr>
          <p:nvPr/>
        </p:nvSpPr>
        <p:spPr bwMode="auto">
          <a:xfrm>
            <a:off x="5998233"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5"/>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cxnSp>
        <p:nvCxnSpPr>
          <p:cNvPr id="10" name="Straight Connector 9">
            <a:extLst>
              <a:ext uri="{FF2B5EF4-FFF2-40B4-BE49-F238E27FC236}">
                <a16:creationId xmlns:a16="http://schemas.microsoft.com/office/drawing/2014/main" id="{D5741AC9-0B2C-4DE8-A0F8-74A25CD31CE9}"/>
              </a:ext>
            </a:extLst>
          </p:cNvPr>
          <p:cNvCxnSpPr/>
          <p:nvPr/>
        </p:nvCxnSpPr>
        <p:spPr>
          <a:xfrm>
            <a:off x="8035455" y="2001864"/>
            <a:ext cx="14188" cy="3886704"/>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11" name="Action Button: Information 16">
            <a:hlinkClick r:id="rId4" action="ppaction://hlinksldjump" highlightClick="1"/>
            <a:extLst>
              <a:ext uri="{FF2B5EF4-FFF2-40B4-BE49-F238E27FC236}">
                <a16:creationId xmlns:a16="http://schemas.microsoft.com/office/drawing/2014/main" id="{DBE355C9-AB90-40A4-B278-91FE5BC5521B}"/>
              </a:ext>
            </a:extLst>
          </p:cNvPr>
          <p:cNvSpPr/>
          <p:nvPr/>
        </p:nvSpPr>
        <p:spPr bwMode="ltGray">
          <a:xfrm>
            <a:off x="7742500" y="2119313"/>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2" name="Slide Number Placeholder 1">
            <a:extLst>
              <a:ext uri="{FF2B5EF4-FFF2-40B4-BE49-F238E27FC236}">
                <a16:creationId xmlns:a16="http://schemas.microsoft.com/office/drawing/2014/main" id="{0E48711A-4BC5-47E8-865F-38D9BB4891D5}"/>
              </a:ext>
            </a:extLst>
          </p:cNvPr>
          <p:cNvSpPr>
            <a:spLocks noGrp="1"/>
          </p:cNvSpPr>
          <p:nvPr>
            <p:ph type="sldNum" sz="quarter" idx="4"/>
          </p:nvPr>
        </p:nvSpPr>
        <p:spPr/>
        <p:txBody>
          <a:bodyPr/>
          <a:lstStyle/>
          <a:p>
            <a:fld id="{4034BEE3-566C-4068-A777-C3A4762E861B}" type="slidenum">
              <a:rPr lang="en-GB" smtClean="0"/>
              <a:pPr/>
              <a:t>69</a:t>
            </a:fld>
            <a:endParaRPr lang="en-GB" dirty="0"/>
          </a:p>
        </p:txBody>
      </p:sp>
    </p:spTree>
    <p:extLst>
      <p:ext uri="{BB962C8B-B14F-4D97-AF65-F5344CB8AC3E}">
        <p14:creationId xmlns:p14="http://schemas.microsoft.com/office/powerpoint/2010/main" val="14007631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Title 20"/>
          <p:cNvSpPr>
            <a:spLocks noGrp="1"/>
          </p:cNvSpPr>
          <p:nvPr>
            <p:ph type="title"/>
          </p:nvPr>
        </p:nvSpPr>
        <p:spPr/>
        <p:txBody>
          <a:bodyPr/>
          <a:lstStyle/>
          <a:p>
            <a:r>
              <a:rPr lang="en-GB" dirty="0"/>
              <a:t>Introduction</a:t>
            </a:r>
          </a:p>
        </p:txBody>
      </p:sp>
      <p:sp>
        <p:nvSpPr>
          <p:cNvPr id="33" name="Content Placeholder 32"/>
          <p:cNvSpPr>
            <a:spLocks noGrp="1"/>
          </p:cNvSpPr>
          <p:nvPr>
            <p:ph idx="1"/>
          </p:nvPr>
        </p:nvSpPr>
        <p:spPr/>
        <p:txBody>
          <a:bodyPr/>
          <a:lstStyle/>
          <a:p>
            <a:r>
              <a:rPr lang="en-US" dirty="0"/>
              <a:t>This report is the thirty-first in an annual series, published to present statistical information on the volume and value of domestic tourism. Prior to 2011, this series of reports focused on tourism undertaken by the resident population of the United Kingdom to destinations within the UK and the Republic of Ireland. However, since 2011, the scope has covered only the resident populations of Great Britain (England, Scotland and Wales) and trips within these jurisdictions. Northern Ireland data is collected in a separate survey by Tourism Northern Ireland.</a:t>
            </a:r>
          </a:p>
          <a:p>
            <a:r>
              <a:rPr lang="en-US" dirty="0"/>
              <a:t>Consequently, special care must be taken when interpreting trends in domestic tourism to ensure that a consistent base is applied. In this case, all pre-2010 data has been re-calculated to </a:t>
            </a:r>
            <a:r>
              <a:rPr lang="en-US" b="1" dirty="0"/>
              <a:t>exclude</a:t>
            </a:r>
            <a:r>
              <a:rPr lang="en-US" dirty="0"/>
              <a:t> Northern Ireland as a destination and also to </a:t>
            </a:r>
            <a:r>
              <a:rPr lang="en-US" b="1" dirty="0"/>
              <a:t>exclude</a:t>
            </a:r>
            <a:r>
              <a:rPr lang="en-US" dirty="0"/>
              <a:t> all tourism into Great Britain by Northern Irish residents from the analysis. This provides a consistent basis for trend analysis but means that the data published for 2006-2010 in this report is different from that published in previous editions of ‘The UK Tourist’, prior to 2011.</a:t>
            </a:r>
          </a:p>
          <a:p>
            <a:r>
              <a:rPr lang="en-US" dirty="0"/>
              <a:t>All information in the 2019 report is derived from an in-home face-to-face interview survey commissioned jointly by the national tourist boards, VisitEngland (VE), VisitScotland (VS) and Visit Wales (the Tourism Department of the Welsh Government). This joint survey is called the Great Britain Tourism Survey (GBTS).</a:t>
            </a:r>
          </a:p>
        </p:txBody>
      </p:sp>
      <p:sp>
        <p:nvSpPr>
          <p:cNvPr id="31" name="Freeform 30">
            <a:hlinkClick r:id="rId3" action="ppaction://hlinksldjump"/>
          </p:cNvPr>
          <p:cNvSpPr>
            <a:spLocks noEditPoints="1"/>
          </p:cNvSpPr>
          <p:nvPr/>
        </p:nvSpPr>
        <p:spPr bwMode="auto">
          <a:xfrm>
            <a:off x="3449515"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9" name="Freeform 8">
            <a:hlinkClick r:id="rId4" action="ppaction://hlinksldjump"/>
            <a:extLst>
              <a:ext uri="{FF2B5EF4-FFF2-40B4-BE49-F238E27FC236}">
                <a16:creationId xmlns:a16="http://schemas.microsoft.com/office/drawing/2014/main" id="{654D8AAE-8AE4-46A1-B451-C7A0CCBFE25B}"/>
              </a:ext>
            </a:extLst>
          </p:cNvPr>
          <p:cNvSpPr>
            <a:spLocks noEditPoints="1"/>
          </p:cNvSpPr>
          <p:nvPr/>
        </p:nvSpPr>
        <p:spPr bwMode="auto">
          <a:xfrm>
            <a:off x="3449515" y="41760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4"/>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pic>
        <p:nvPicPr>
          <p:cNvPr id="9" name="Picture 3">
            <a:extLst>
              <a:ext uri="{FF2B5EF4-FFF2-40B4-BE49-F238E27FC236}">
                <a16:creationId xmlns:a16="http://schemas.microsoft.com/office/drawing/2014/main" id="{74B79164-4229-414E-9E81-515FEA53EF6D}"/>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7503" r="6063"/>
          <a:stretch/>
        </p:blipFill>
        <p:spPr bwMode="auto">
          <a:xfrm>
            <a:off x="6316455" y="1755402"/>
            <a:ext cx="5519945" cy="40750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Slide Number Placeholder 1">
            <a:extLst>
              <a:ext uri="{FF2B5EF4-FFF2-40B4-BE49-F238E27FC236}">
                <a16:creationId xmlns:a16="http://schemas.microsoft.com/office/drawing/2014/main" id="{2581AF39-6C44-4053-B80E-BEC7882D44CA}"/>
              </a:ext>
            </a:extLst>
          </p:cNvPr>
          <p:cNvSpPr>
            <a:spLocks noGrp="1"/>
          </p:cNvSpPr>
          <p:nvPr>
            <p:ph type="sldNum" sz="quarter" idx="4"/>
          </p:nvPr>
        </p:nvSpPr>
        <p:spPr/>
        <p:txBody>
          <a:bodyPr/>
          <a:lstStyle/>
          <a:p>
            <a:fld id="{4034BEE3-566C-4068-A777-C3A4762E861B}" type="slidenum">
              <a:rPr lang="en-GB" smtClean="0"/>
              <a:pPr/>
              <a:t>7</a:t>
            </a:fld>
            <a:endParaRPr lang="en-GB" dirty="0"/>
          </a:p>
        </p:txBody>
      </p:sp>
    </p:spTree>
    <p:extLst>
      <p:ext uri="{BB962C8B-B14F-4D97-AF65-F5344CB8AC3E}">
        <p14:creationId xmlns:p14="http://schemas.microsoft.com/office/powerpoint/2010/main" val="18321644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GB Regions – Holiday trips - Analysis by region </a:t>
            </a:r>
            <a:br>
              <a:rPr lang="en-GB" dirty="0"/>
            </a:br>
            <a:r>
              <a:rPr lang="en-GB" dirty="0"/>
              <a:t>of residence and region visited</a:t>
            </a:r>
          </a:p>
        </p:txBody>
      </p:sp>
      <p:graphicFrame>
        <p:nvGraphicFramePr>
          <p:cNvPr id="3" name="Table 2"/>
          <p:cNvGraphicFramePr>
            <a:graphicFrameLocks noGrp="1"/>
          </p:cNvGraphicFramePr>
          <p:nvPr>
            <p:extLst>
              <p:ext uri="{D42A27DB-BD31-4B8C-83A1-F6EECF244321}">
                <p14:modId xmlns:p14="http://schemas.microsoft.com/office/powerpoint/2010/main" val="1285790122"/>
              </p:ext>
            </p:extLst>
          </p:nvPr>
        </p:nvGraphicFramePr>
        <p:xfrm>
          <a:off x="352101" y="2119313"/>
          <a:ext cx="7356031" cy="3931710"/>
        </p:xfrm>
        <a:graphic>
          <a:graphicData uri="http://schemas.openxmlformats.org/drawingml/2006/table">
            <a:tbl>
              <a:tblPr/>
              <a:tblGrid>
                <a:gridCol w="874622">
                  <a:extLst>
                    <a:ext uri="{9D8B030D-6E8A-4147-A177-3AD203B41FA5}">
                      <a16:colId xmlns:a16="http://schemas.microsoft.com/office/drawing/2014/main" val="20000"/>
                    </a:ext>
                  </a:extLst>
                </a:gridCol>
                <a:gridCol w="589219">
                  <a:extLst>
                    <a:ext uri="{9D8B030D-6E8A-4147-A177-3AD203B41FA5}">
                      <a16:colId xmlns:a16="http://schemas.microsoft.com/office/drawing/2014/main" val="20001"/>
                    </a:ext>
                  </a:extLst>
                </a:gridCol>
                <a:gridCol w="589219">
                  <a:extLst>
                    <a:ext uri="{9D8B030D-6E8A-4147-A177-3AD203B41FA5}">
                      <a16:colId xmlns:a16="http://schemas.microsoft.com/office/drawing/2014/main" val="20002"/>
                    </a:ext>
                  </a:extLst>
                </a:gridCol>
                <a:gridCol w="589219">
                  <a:extLst>
                    <a:ext uri="{9D8B030D-6E8A-4147-A177-3AD203B41FA5}">
                      <a16:colId xmlns:a16="http://schemas.microsoft.com/office/drawing/2014/main" val="20003"/>
                    </a:ext>
                  </a:extLst>
                </a:gridCol>
                <a:gridCol w="589219">
                  <a:extLst>
                    <a:ext uri="{9D8B030D-6E8A-4147-A177-3AD203B41FA5}">
                      <a16:colId xmlns:a16="http://schemas.microsoft.com/office/drawing/2014/main" val="20004"/>
                    </a:ext>
                  </a:extLst>
                </a:gridCol>
                <a:gridCol w="589219">
                  <a:extLst>
                    <a:ext uri="{9D8B030D-6E8A-4147-A177-3AD203B41FA5}">
                      <a16:colId xmlns:a16="http://schemas.microsoft.com/office/drawing/2014/main" val="20005"/>
                    </a:ext>
                  </a:extLst>
                </a:gridCol>
                <a:gridCol w="589219">
                  <a:extLst>
                    <a:ext uri="{9D8B030D-6E8A-4147-A177-3AD203B41FA5}">
                      <a16:colId xmlns:a16="http://schemas.microsoft.com/office/drawing/2014/main" val="20006"/>
                    </a:ext>
                  </a:extLst>
                </a:gridCol>
                <a:gridCol w="589219">
                  <a:extLst>
                    <a:ext uri="{9D8B030D-6E8A-4147-A177-3AD203B41FA5}">
                      <a16:colId xmlns:a16="http://schemas.microsoft.com/office/drawing/2014/main" val="20007"/>
                    </a:ext>
                  </a:extLst>
                </a:gridCol>
                <a:gridCol w="589219">
                  <a:extLst>
                    <a:ext uri="{9D8B030D-6E8A-4147-A177-3AD203B41FA5}">
                      <a16:colId xmlns:a16="http://schemas.microsoft.com/office/drawing/2014/main" val="20008"/>
                    </a:ext>
                  </a:extLst>
                </a:gridCol>
                <a:gridCol w="589219">
                  <a:extLst>
                    <a:ext uri="{9D8B030D-6E8A-4147-A177-3AD203B41FA5}">
                      <a16:colId xmlns:a16="http://schemas.microsoft.com/office/drawing/2014/main" val="20009"/>
                    </a:ext>
                  </a:extLst>
                </a:gridCol>
                <a:gridCol w="589219">
                  <a:extLst>
                    <a:ext uri="{9D8B030D-6E8A-4147-A177-3AD203B41FA5}">
                      <a16:colId xmlns:a16="http://schemas.microsoft.com/office/drawing/2014/main" val="20010"/>
                    </a:ext>
                  </a:extLst>
                </a:gridCol>
                <a:gridCol w="589219">
                  <a:extLst>
                    <a:ext uri="{9D8B030D-6E8A-4147-A177-3AD203B41FA5}">
                      <a16:colId xmlns:a16="http://schemas.microsoft.com/office/drawing/2014/main" val="20011"/>
                    </a:ext>
                  </a:extLst>
                </a:gridCol>
              </a:tblGrid>
              <a:tr h="230400">
                <a:tc gridSpan="12">
                  <a:txBody>
                    <a:bodyPr/>
                    <a:lstStyle/>
                    <a:p>
                      <a:pPr algn="l" fontAlgn="ctr"/>
                      <a:r>
                        <a:rPr lang="en-GB" sz="900" b="1" i="0" u="none" strike="noStrike" dirty="0">
                          <a:solidFill>
                            <a:srgbClr val="FFFFFF"/>
                          </a:solidFill>
                          <a:effectLst/>
                          <a:latin typeface="Arial" panose="020B0604020202020204" pitchFamily="34" charset="0"/>
                        </a:rPr>
                        <a:t>Table 1.6.7 – Overnight tourism: All holiday trips by region of residence and region visited (millions)</a:t>
                      </a:r>
                      <a:r>
                        <a:rPr lang="en-GB" sz="900" b="1" i="0" u="none" strike="noStrike" dirty="0">
                          <a:solidFill>
                            <a:srgbClr val="FF0000"/>
                          </a:solidFill>
                          <a:effectLst/>
                          <a:latin typeface="Arial" panose="020B0604020202020204" pitchFamily="34" charset="0"/>
                        </a:rPr>
                        <a:t>  </a:t>
                      </a:r>
                      <a:endParaRPr lang="en-GB" sz="900" b="1" i="0" u="none" strike="noStrike" dirty="0">
                        <a:solidFill>
                          <a:srgbClr val="FFFFFF"/>
                        </a:solidFill>
                        <a:effectLst/>
                        <a:latin typeface="Arial" panose="020B0604020202020204" pitchFamily="34" charset="0"/>
                      </a:endParaRP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0"/>
                  </a:ext>
                </a:extLst>
              </a:tr>
              <a:tr h="165600">
                <a:tc>
                  <a:txBody>
                    <a:bodyPr/>
                    <a:lstStyle/>
                    <a:p>
                      <a:pPr algn="ctr" fontAlgn="ctr"/>
                      <a:r>
                        <a:rPr lang="en-GB" sz="900" b="1" i="0" u="none" strike="noStrike" dirty="0">
                          <a:solidFill>
                            <a:srgbClr val="000000"/>
                          </a:solidFill>
                          <a:effectLst/>
                          <a:latin typeface="Arial" panose="020B0604020202020204" pitchFamily="34" charset="0"/>
                        </a:rPr>
                        <a:t> -</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11">
                  <a:txBody>
                    <a:bodyPr/>
                    <a:lstStyle/>
                    <a:p>
                      <a:pPr algn="ctr" fontAlgn="ctr"/>
                      <a:r>
                        <a:rPr lang="en-GB" sz="800" b="1" i="0" u="none" strike="noStrike" dirty="0">
                          <a:solidFill>
                            <a:srgbClr val="000000"/>
                          </a:solidFill>
                          <a:effectLst/>
                          <a:latin typeface="Arial" panose="020B0604020202020204" pitchFamily="34" charset="0"/>
                        </a:rPr>
                        <a:t>Region visited</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1"/>
                  </a:ext>
                </a:extLst>
              </a:tr>
              <a:tr h="360000">
                <a:tc>
                  <a:txBody>
                    <a:bodyPr/>
                    <a:lstStyle/>
                    <a:p>
                      <a:pPr algn="ctr" fontAlgn="ctr"/>
                      <a:r>
                        <a:rPr lang="en-GB" sz="800" b="0" i="0" u="none" strike="noStrike" dirty="0">
                          <a:solidFill>
                            <a:srgbClr val="000000"/>
                          </a:solidFill>
                          <a:effectLst/>
                          <a:latin typeface="Arial" panose="020B0604020202020204" pitchFamily="34" charset="0"/>
                        </a:rPr>
                        <a:t> -</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Scotland</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Wales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North East England</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North West England</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Yorkshire and The Humber</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East Midlands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West Midlands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East of England</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London</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South East England</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South West England</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2"/>
                  </a:ext>
                </a:extLst>
              </a:tr>
              <a:tr h="180000">
                <a:tc>
                  <a:txBody>
                    <a:bodyPr/>
                    <a:lstStyle/>
                    <a:p>
                      <a:pPr algn="l" fontAlgn="ctr"/>
                      <a:r>
                        <a:rPr lang="en-GB" sz="800" b="1" i="0" u="none" strike="noStrike" dirty="0">
                          <a:solidFill>
                            <a:srgbClr val="000000"/>
                          </a:solidFill>
                          <a:effectLst/>
                          <a:latin typeface="Arial" panose="020B0604020202020204" pitchFamily="34" charset="0"/>
                        </a:rPr>
                        <a:t>Area of origin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03"/>
                  </a:ext>
                </a:extLst>
              </a:tr>
              <a:tr h="244800">
                <a:tc>
                  <a:txBody>
                    <a:bodyPr/>
                    <a:lstStyle/>
                    <a:p>
                      <a:pPr algn="l" fontAlgn="ctr"/>
                      <a:r>
                        <a:rPr lang="en-GB" sz="800" b="0" i="0" u="none" strike="noStrike" dirty="0">
                          <a:solidFill>
                            <a:srgbClr val="000000"/>
                          </a:solidFill>
                          <a:effectLst/>
                          <a:latin typeface="Arial" panose="020B0604020202020204" pitchFamily="34" charset="0"/>
                        </a:rPr>
                        <a:t>Scotland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4.413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0.045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0.256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0.615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0.195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0.130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0.108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0.063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0.412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0.064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0.167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4"/>
                  </a:ext>
                </a:extLst>
              </a:tr>
              <a:tr h="244800">
                <a:tc>
                  <a:txBody>
                    <a:bodyPr/>
                    <a:lstStyle/>
                    <a:p>
                      <a:pPr algn="l" fontAlgn="ctr"/>
                      <a:r>
                        <a:rPr lang="en-GB" sz="800" b="0" i="0" u="none" strike="noStrike" dirty="0">
                          <a:solidFill>
                            <a:srgbClr val="000000"/>
                          </a:solidFill>
                          <a:effectLst/>
                          <a:latin typeface="Arial" panose="020B0604020202020204" pitchFamily="34" charset="0"/>
                        </a:rPr>
                        <a:t>Wales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0.095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1.347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0.042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0.264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0.096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0.052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0.210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0.038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0.123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0.155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0.720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244800">
                <a:tc>
                  <a:txBody>
                    <a:bodyPr/>
                    <a:lstStyle/>
                    <a:p>
                      <a:pPr algn="l" fontAlgn="ctr"/>
                      <a:r>
                        <a:rPr lang="en-GB" sz="800" b="0" i="0" u="none" strike="noStrike" dirty="0">
                          <a:solidFill>
                            <a:srgbClr val="000000"/>
                          </a:solidFill>
                          <a:effectLst/>
                          <a:latin typeface="Arial" panose="020B0604020202020204" pitchFamily="34" charset="0"/>
                        </a:rPr>
                        <a:t>North East England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0.394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0.052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0.589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0.629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0.557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0.100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0.097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0.068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0.139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0.037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0.132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6"/>
                  </a:ext>
                </a:extLst>
              </a:tr>
              <a:tr h="244800">
                <a:tc>
                  <a:txBody>
                    <a:bodyPr/>
                    <a:lstStyle/>
                    <a:p>
                      <a:pPr algn="l" fontAlgn="ctr"/>
                      <a:r>
                        <a:rPr lang="en-GB" sz="800" b="0" i="0" u="none" strike="noStrike" dirty="0">
                          <a:solidFill>
                            <a:srgbClr val="000000"/>
                          </a:solidFill>
                          <a:effectLst/>
                          <a:latin typeface="Arial" panose="020B0604020202020204" pitchFamily="34" charset="0"/>
                        </a:rPr>
                        <a:t>North West England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0.819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1.495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0.361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2.351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0.793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0.232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0.372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0.110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0.357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0.288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0.628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244800">
                <a:tc>
                  <a:txBody>
                    <a:bodyPr/>
                    <a:lstStyle/>
                    <a:p>
                      <a:pPr algn="l" fontAlgn="ctr"/>
                      <a:r>
                        <a:rPr lang="en-GB" sz="800" b="0" i="0" u="none" strike="noStrike" dirty="0">
                          <a:solidFill>
                            <a:srgbClr val="000000"/>
                          </a:solidFill>
                          <a:effectLst/>
                          <a:latin typeface="Arial" panose="020B0604020202020204" pitchFamily="34" charset="0"/>
                        </a:rPr>
                        <a:t>Yorkshire and the Humber</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0.386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0.275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0.322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1.088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1.345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0.686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0.177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0.290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0.291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0.268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0.250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8"/>
                  </a:ext>
                </a:extLst>
              </a:tr>
              <a:tr h="244800">
                <a:tc>
                  <a:txBody>
                    <a:bodyPr/>
                    <a:lstStyle/>
                    <a:p>
                      <a:pPr algn="l" fontAlgn="ctr"/>
                      <a:r>
                        <a:rPr lang="en-GB" sz="800" b="0" i="0" u="none" strike="noStrike" dirty="0">
                          <a:solidFill>
                            <a:srgbClr val="000000"/>
                          </a:solidFill>
                          <a:effectLst/>
                          <a:latin typeface="Arial" panose="020B0604020202020204" pitchFamily="34" charset="0"/>
                        </a:rPr>
                        <a:t>East Midlands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0.206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0.466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0.127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0.463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0.810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0.946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0.275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0.371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0.311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0.262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0.518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244800">
                <a:tc>
                  <a:txBody>
                    <a:bodyPr/>
                    <a:lstStyle/>
                    <a:p>
                      <a:pPr algn="l" fontAlgn="ctr"/>
                      <a:r>
                        <a:rPr lang="en-GB" sz="800" b="0" i="0" u="none" strike="noStrike" dirty="0">
                          <a:solidFill>
                            <a:srgbClr val="000000"/>
                          </a:solidFill>
                          <a:effectLst/>
                          <a:latin typeface="Arial" panose="020B0604020202020204" pitchFamily="34" charset="0"/>
                        </a:rPr>
                        <a:t>West Midlands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0.318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1.452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0.045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0.730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0.503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0.497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0.806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0.282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0.580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0.391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1.832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0"/>
                  </a:ext>
                </a:extLst>
              </a:tr>
              <a:tr h="244800">
                <a:tc>
                  <a:txBody>
                    <a:bodyPr/>
                    <a:lstStyle/>
                    <a:p>
                      <a:pPr algn="l" fontAlgn="ctr"/>
                      <a:r>
                        <a:rPr lang="en-GB" sz="800" b="0" i="0" u="none" strike="noStrike" dirty="0">
                          <a:solidFill>
                            <a:srgbClr val="000000"/>
                          </a:solidFill>
                          <a:effectLst/>
                          <a:latin typeface="Arial" panose="020B0604020202020204" pitchFamily="34" charset="0"/>
                        </a:rPr>
                        <a:t>East of England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0.283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0.242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0.064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0.376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0.294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0.312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0.314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1.649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0.379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0.774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0.756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244800">
                <a:tc>
                  <a:txBody>
                    <a:bodyPr/>
                    <a:lstStyle/>
                    <a:p>
                      <a:pPr algn="l" fontAlgn="ctr"/>
                      <a:r>
                        <a:rPr lang="en-GB" sz="800" b="0" i="0" u="none" strike="noStrike" dirty="0">
                          <a:solidFill>
                            <a:srgbClr val="000000"/>
                          </a:solidFill>
                          <a:effectLst/>
                          <a:latin typeface="Arial" panose="020B0604020202020204" pitchFamily="34" charset="0"/>
                        </a:rPr>
                        <a:t>London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0.275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0.307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0.099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0.292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0.251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0.222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0.176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0.593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0.242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1.457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1.170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2"/>
                  </a:ext>
                </a:extLst>
              </a:tr>
              <a:tr h="244800">
                <a:tc>
                  <a:txBody>
                    <a:bodyPr/>
                    <a:lstStyle/>
                    <a:p>
                      <a:pPr algn="l" fontAlgn="ctr"/>
                      <a:r>
                        <a:rPr lang="en-GB" sz="800" b="0" i="0" u="none" strike="noStrike" dirty="0">
                          <a:solidFill>
                            <a:srgbClr val="000000"/>
                          </a:solidFill>
                          <a:effectLst/>
                          <a:latin typeface="Arial" panose="020B0604020202020204" pitchFamily="34" charset="0"/>
                        </a:rPr>
                        <a:t>South East England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0.412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0.599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0.098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0.336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0.164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0.238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0.364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0.624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0.706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2.273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2.009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244800">
                <a:tc>
                  <a:txBody>
                    <a:bodyPr/>
                    <a:lstStyle/>
                    <a:p>
                      <a:pPr algn="l" fontAlgn="ctr"/>
                      <a:r>
                        <a:rPr lang="en-GB" sz="800" b="0" i="0" u="none" strike="noStrike" dirty="0">
                          <a:solidFill>
                            <a:srgbClr val="000000"/>
                          </a:solidFill>
                          <a:effectLst/>
                          <a:latin typeface="Arial" panose="020B0604020202020204" pitchFamily="34" charset="0"/>
                        </a:rPr>
                        <a:t>South West England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0.147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0.429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0.072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0.172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0.152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0.051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0.172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0.114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0.450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0.525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3.268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4"/>
                  </a:ext>
                </a:extLst>
              </a:tr>
              <a:tr h="244800">
                <a:tc>
                  <a:txBody>
                    <a:bodyPr/>
                    <a:lstStyle/>
                    <a:p>
                      <a:pPr algn="l" fontAlgn="ctr"/>
                      <a:r>
                        <a:rPr lang="en-GB" sz="800" b="1" i="0" u="none" strike="noStrike" dirty="0">
                          <a:solidFill>
                            <a:srgbClr val="000000"/>
                          </a:solidFill>
                          <a:effectLst/>
                          <a:latin typeface="Arial" panose="020B0604020202020204" pitchFamily="34" charset="0"/>
                        </a:rPr>
                        <a:t>Total</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7.748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a:solidFill>
                            <a:srgbClr val="000000"/>
                          </a:solidFill>
                          <a:effectLst/>
                          <a:latin typeface="Arial" panose="020B0604020202020204" pitchFamily="34" charset="0"/>
                          <a:ea typeface="+mn-ea"/>
                          <a:cs typeface="+mn-cs"/>
                        </a:rPr>
                        <a:t>6.710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2.074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7.316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5.159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3.468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3.070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4.202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3.991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6.494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11.452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bl>
          </a:graphicData>
        </a:graphic>
      </p:graphicFrame>
      <p:sp>
        <p:nvSpPr>
          <p:cNvPr id="18" name="Content Placeholder 25"/>
          <p:cNvSpPr txBox="1">
            <a:spLocks/>
          </p:cNvSpPr>
          <p:nvPr/>
        </p:nvSpPr>
        <p:spPr>
          <a:xfrm>
            <a:off x="8238654" y="1892302"/>
            <a:ext cx="3597274" cy="381952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t>Examining all overnight holiday tourism trips in GB by region of residence and region visited.</a:t>
            </a:r>
            <a:endParaRPr lang="en-GB" sz="1050" b="1" dirty="0"/>
          </a:p>
          <a:p>
            <a:r>
              <a:rPr lang="en-GB" sz="1050" b="1" dirty="0"/>
              <a:t>Similar trends were observed with holiday trips as with all tourism trips with the largest proportion of holiday trips likely to be in region or to neighbouring regions.</a:t>
            </a:r>
          </a:p>
          <a:p>
            <a:r>
              <a:rPr lang="en-GB" sz="1050" b="1" dirty="0"/>
              <a:t>In Scotland 4.4 million holiday trips were taken by Scottish residents, accounting for more than half of all holiday trips taken in Scotland.</a:t>
            </a:r>
          </a:p>
          <a:p>
            <a:r>
              <a:rPr lang="en-GB" sz="1050" b="1" dirty="0"/>
              <a:t>By comparison, 3.3 million holiday trips were taken in the South West by that region’s residents, just over a quarter of all South West holiday trips.</a:t>
            </a:r>
          </a:p>
          <a:p>
            <a:r>
              <a:rPr lang="en-GB" sz="1050" b="1" dirty="0"/>
              <a:t>Whereas, for Wales 1.3 million holiday trips were taken by Welsh residents, one fifth of the total for Wales.   </a:t>
            </a:r>
          </a:p>
          <a:p>
            <a:endParaRPr lang="en-GB" sz="1050" b="1" dirty="0"/>
          </a:p>
          <a:p>
            <a:endParaRPr lang="en-GB" dirty="0"/>
          </a:p>
          <a:p>
            <a:endParaRPr lang="en-GB" dirty="0">
              <a:solidFill>
                <a:schemeClr val="accent1"/>
              </a:solidFill>
            </a:endParaRPr>
          </a:p>
          <a:p>
            <a:endParaRPr lang="en-GB" dirty="0">
              <a:solidFill>
                <a:schemeClr val="accent1"/>
              </a:solidFill>
            </a:endParaRPr>
          </a:p>
        </p:txBody>
      </p:sp>
      <p:sp>
        <p:nvSpPr>
          <p:cNvPr id="25" name="Freeform 18">
            <a:hlinkClick r:id="rId3" action="ppaction://hlinksldjump"/>
            <a:extLst>
              <a:ext uri="{FF2B5EF4-FFF2-40B4-BE49-F238E27FC236}">
                <a16:creationId xmlns:a16="http://schemas.microsoft.com/office/drawing/2014/main" id="{F0D3B82B-32AF-4777-894B-42228452C013}"/>
              </a:ext>
            </a:extLst>
          </p:cNvPr>
          <p:cNvSpPr>
            <a:spLocks noEditPoints="1"/>
          </p:cNvSpPr>
          <p:nvPr/>
        </p:nvSpPr>
        <p:spPr bwMode="auto">
          <a:xfrm>
            <a:off x="5998233"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5"/>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cxnSp>
        <p:nvCxnSpPr>
          <p:cNvPr id="10" name="Straight Connector 9">
            <a:extLst>
              <a:ext uri="{FF2B5EF4-FFF2-40B4-BE49-F238E27FC236}">
                <a16:creationId xmlns:a16="http://schemas.microsoft.com/office/drawing/2014/main" id="{F18B8A38-C863-41A0-A19A-0C26FD974CB2}"/>
              </a:ext>
            </a:extLst>
          </p:cNvPr>
          <p:cNvCxnSpPr/>
          <p:nvPr/>
        </p:nvCxnSpPr>
        <p:spPr>
          <a:xfrm>
            <a:off x="8035455" y="1959134"/>
            <a:ext cx="14188" cy="3886704"/>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11" name="Action Button: Information 16">
            <a:hlinkClick r:id="rId4" action="ppaction://hlinksldjump" highlightClick="1"/>
            <a:extLst>
              <a:ext uri="{FF2B5EF4-FFF2-40B4-BE49-F238E27FC236}">
                <a16:creationId xmlns:a16="http://schemas.microsoft.com/office/drawing/2014/main" id="{A65F34AA-ECD4-4472-A58D-1DDC5E59C67B}"/>
              </a:ext>
            </a:extLst>
          </p:cNvPr>
          <p:cNvSpPr/>
          <p:nvPr/>
        </p:nvSpPr>
        <p:spPr bwMode="ltGray">
          <a:xfrm>
            <a:off x="7772568" y="2119313"/>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2" name="Slide Number Placeholder 1">
            <a:extLst>
              <a:ext uri="{FF2B5EF4-FFF2-40B4-BE49-F238E27FC236}">
                <a16:creationId xmlns:a16="http://schemas.microsoft.com/office/drawing/2014/main" id="{088ED2FE-B5CA-4CE8-BBF8-CB69A5FCF800}"/>
              </a:ext>
            </a:extLst>
          </p:cNvPr>
          <p:cNvSpPr>
            <a:spLocks noGrp="1"/>
          </p:cNvSpPr>
          <p:nvPr>
            <p:ph type="sldNum" sz="quarter" idx="4"/>
          </p:nvPr>
        </p:nvSpPr>
        <p:spPr/>
        <p:txBody>
          <a:bodyPr/>
          <a:lstStyle/>
          <a:p>
            <a:fld id="{4034BEE3-566C-4068-A777-C3A4762E861B}" type="slidenum">
              <a:rPr lang="en-GB" smtClean="0"/>
              <a:pPr/>
              <a:t>70</a:t>
            </a:fld>
            <a:endParaRPr lang="en-GB" dirty="0"/>
          </a:p>
        </p:txBody>
      </p:sp>
    </p:spTree>
    <p:extLst>
      <p:ext uri="{BB962C8B-B14F-4D97-AF65-F5344CB8AC3E}">
        <p14:creationId xmlns:p14="http://schemas.microsoft.com/office/powerpoint/2010/main" val="26142948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GB Regions – Holiday trips - Analysis by region </a:t>
            </a:r>
            <a:br>
              <a:rPr lang="en-GB" dirty="0"/>
            </a:br>
            <a:r>
              <a:rPr lang="en-GB" dirty="0"/>
              <a:t>of residence and region visited</a:t>
            </a:r>
          </a:p>
        </p:txBody>
      </p:sp>
      <p:graphicFrame>
        <p:nvGraphicFramePr>
          <p:cNvPr id="15" name="Table 14">
            <a:extLst>
              <a:ext uri="{FF2B5EF4-FFF2-40B4-BE49-F238E27FC236}">
                <a16:creationId xmlns:a16="http://schemas.microsoft.com/office/drawing/2014/main" id="{7FF63A03-8D48-421D-927D-2AC284ABEC6A}"/>
              </a:ext>
            </a:extLst>
          </p:cNvPr>
          <p:cNvGraphicFramePr>
            <a:graphicFrameLocks noGrp="1"/>
          </p:cNvGraphicFramePr>
          <p:nvPr>
            <p:extLst>
              <p:ext uri="{D42A27DB-BD31-4B8C-83A1-F6EECF244321}">
                <p14:modId xmlns:p14="http://schemas.microsoft.com/office/powerpoint/2010/main" val="3192591279"/>
              </p:ext>
            </p:extLst>
          </p:nvPr>
        </p:nvGraphicFramePr>
        <p:xfrm>
          <a:off x="360362" y="2119313"/>
          <a:ext cx="7356479" cy="3931441"/>
        </p:xfrm>
        <a:graphic>
          <a:graphicData uri="http://schemas.openxmlformats.org/drawingml/2006/table">
            <a:tbl>
              <a:tblPr/>
              <a:tblGrid>
                <a:gridCol w="874674">
                  <a:extLst>
                    <a:ext uri="{9D8B030D-6E8A-4147-A177-3AD203B41FA5}">
                      <a16:colId xmlns:a16="http://schemas.microsoft.com/office/drawing/2014/main" val="20000"/>
                    </a:ext>
                  </a:extLst>
                </a:gridCol>
                <a:gridCol w="589255">
                  <a:extLst>
                    <a:ext uri="{9D8B030D-6E8A-4147-A177-3AD203B41FA5}">
                      <a16:colId xmlns:a16="http://schemas.microsoft.com/office/drawing/2014/main" val="20001"/>
                    </a:ext>
                  </a:extLst>
                </a:gridCol>
                <a:gridCol w="589255">
                  <a:extLst>
                    <a:ext uri="{9D8B030D-6E8A-4147-A177-3AD203B41FA5}">
                      <a16:colId xmlns:a16="http://schemas.microsoft.com/office/drawing/2014/main" val="20002"/>
                    </a:ext>
                  </a:extLst>
                </a:gridCol>
                <a:gridCol w="589255">
                  <a:extLst>
                    <a:ext uri="{9D8B030D-6E8A-4147-A177-3AD203B41FA5}">
                      <a16:colId xmlns:a16="http://schemas.microsoft.com/office/drawing/2014/main" val="20003"/>
                    </a:ext>
                  </a:extLst>
                </a:gridCol>
                <a:gridCol w="589255">
                  <a:extLst>
                    <a:ext uri="{9D8B030D-6E8A-4147-A177-3AD203B41FA5}">
                      <a16:colId xmlns:a16="http://schemas.microsoft.com/office/drawing/2014/main" val="20004"/>
                    </a:ext>
                  </a:extLst>
                </a:gridCol>
                <a:gridCol w="589255">
                  <a:extLst>
                    <a:ext uri="{9D8B030D-6E8A-4147-A177-3AD203B41FA5}">
                      <a16:colId xmlns:a16="http://schemas.microsoft.com/office/drawing/2014/main" val="20005"/>
                    </a:ext>
                  </a:extLst>
                </a:gridCol>
                <a:gridCol w="589255">
                  <a:extLst>
                    <a:ext uri="{9D8B030D-6E8A-4147-A177-3AD203B41FA5}">
                      <a16:colId xmlns:a16="http://schemas.microsoft.com/office/drawing/2014/main" val="20006"/>
                    </a:ext>
                  </a:extLst>
                </a:gridCol>
                <a:gridCol w="589255">
                  <a:extLst>
                    <a:ext uri="{9D8B030D-6E8A-4147-A177-3AD203B41FA5}">
                      <a16:colId xmlns:a16="http://schemas.microsoft.com/office/drawing/2014/main" val="20007"/>
                    </a:ext>
                  </a:extLst>
                </a:gridCol>
                <a:gridCol w="589255">
                  <a:extLst>
                    <a:ext uri="{9D8B030D-6E8A-4147-A177-3AD203B41FA5}">
                      <a16:colId xmlns:a16="http://schemas.microsoft.com/office/drawing/2014/main" val="20008"/>
                    </a:ext>
                  </a:extLst>
                </a:gridCol>
                <a:gridCol w="589255">
                  <a:extLst>
                    <a:ext uri="{9D8B030D-6E8A-4147-A177-3AD203B41FA5}">
                      <a16:colId xmlns:a16="http://schemas.microsoft.com/office/drawing/2014/main" val="20009"/>
                    </a:ext>
                  </a:extLst>
                </a:gridCol>
                <a:gridCol w="589255">
                  <a:extLst>
                    <a:ext uri="{9D8B030D-6E8A-4147-A177-3AD203B41FA5}">
                      <a16:colId xmlns:a16="http://schemas.microsoft.com/office/drawing/2014/main" val="20010"/>
                    </a:ext>
                  </a:extLst>
                </a:gridCol>
                <a:gridCol w="589255">
                  <a:extLst>
                    <a:ext uri="{9D8B030D-6E8A-4147-A177-3AD203B41FA5}">
                      <a16:colId xmlns:a16="http://schemas.microsoft.com/office/drawing/2014/main" val="20011"/>
                    </a:ext>
                  </a:extLst>
                </a:gridCol>
              </a:tblGrid>
              <a:tr h="230400">
                <a:tc gridSpan="12">
                  <a:txBody>
                    <a:bodyPr/>
                    <a:lstStyle/>
                    <a:p>
                      <a:pPr algn="l" fontAlgn="ctr"/>
                      <a:r>
                        <a:rPr lang="en-GB" sz="900" b="1" i="0" u="none" strike="noStrike" dirty="0">
                          <a:solidFill>
                            <a:srgbClr val="FFFFFF"/>
                          </a:solidFill>
                          <a:effectLst/>
                          <a:latin typeface="Arial" panose="020B0604020202020204" pitchFamily="34" charset="0"/>
                          <a:ea typeface="Verdana" panose="020B0604030504040204" pitchFamily="34" charset="0"/>
                          <a:cs typeface="Arial" panose="020B0604020202020204" pitchFamily="34" charset="0"/>
                        </a:rPr>
                        <a:t>Table 1.6.8 – Overnight tourism: All holiday trips by region of residence and region visited (%)</a:t>
                      </a:r>
                      <a:r>
                        <a:rPr lang="en-GB" sz="900" b="1" i="0" u="none" strike="noStrike" dirty="0">
                          <a:solidFill>
                            <a:srgbClr val="FF0000"/>
                          </a:solidFill>
                          <a:effectLst/>
                          <a:latin typeface="Arial" panose="020B0604020202020204" pitchFamily="34" charset="0"/>
                          <a:ea typeface="Verdana" panose="020B0604030504040204" pitchFamily="34" charset="0"/>
                          <a:cs typeface="Arial" panose="020B0604020202020204" pitchFamily="34" charset="0"/>
                        </a:rPr>
                        <a:t> </a:t>
                      </a:r>
                      <a:endParaRPr lang="en-GB" sz="900" b="1" i="0" u="none" strike="noStrike" dirty="0">
                        <a:solidFill>
                          <a:srgbClr val="FFFFFF"/>
                        </a:solidFill>
                        <a:effectLst/>
                        <a:latin typeface="Arial" panose="020B0604020202020204" pitchFamily="34" charset="0"/>
                        <a:ea typeface="Verdana" panose="020B0604030504040204" pitchFamily="34" charset="0"/>
                        <a:cs typeface="Arial" panose="020B0604020202020204" pitchFamily="34" charset="0"/>
                      </a:endParaRP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0"/>
                  </a:ext>
                </a:extLst>
              </a:tr>
              <a:tr h="165331">
                <a:tc>
                  <a:txBody>
                    <a:bodyPr/>
                    <a:lstStyle/>
                    <a:p>
                      <a:pPr algn="ctr" fontAlgn="ctr"/>
                      <a:r>
                        <a:rPr lang="en-GB" sz="900" b="1" i="0" u="none" strike="noStrike" dirty="0">
                          <a:solidFill>
                            <a:srgbClr val="000000"/>
                          </a:solidFill>
                          <a:effectLst/>
                          <a:latin typeface="Arial" panose="020B0604020202020204" pitchFamily="34" charset="0"/>
                        </a:rPr>
                        <a:t> -</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11">
                  <a:txBody>
                    <a:bodyPr/>
                    <a:lstStyle/>
                    <a:p>
                      <a:pPr algn="ctr"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Region visited</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1"/>
                  </a:ext>
                </a:extLst>
              </a:tr>
              <a:tr h="360000">
                <a:tc>
                  <a:txBody>
                    <a:bodyPr/>
                    <a:lstStyle/>
                    <a:p>
                      <a:pPr algn="ctr" fontAlgn="ctr"/>
                      <a:r>
                        <a:rPr lang="en-GB" sz="800" b="0" i="0" u="none" strike="noStrike" dirty="0">
                          <a:solidFill>
                            <a:srgbClr val="000000"/>
                          </a:solidFill>
                          <a:effectLst/>
                          <a:latin typeface="Arial" panose="020B0604020202020204" pitchFamily="34" charset="0"/>
                        </a:rPr>
                        <a:t> -</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Scotland</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Wales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North East England</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North West England</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Yorkshire and The Humber</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East Midlands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West Midlands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East of England</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London</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South East England</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South West England</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2"/>
                  </a:ext>
                </a:extLst>
              </a:tr>
              <a:tr h="180000">
                <a:tc>
                  <a:txBody>
                    <a:bodyPr/>
                    <a:lstStyle/>
                    <a:p>
                      <a:pPr algn="l"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Area of origin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03"/>
                  </a:ext>
                </a:extLst>
              </a:tr>
              <a:tr h="244800">
                <a:tc>
                  <a:txBody>
                    <a:bodyPr/>
                    <a:lstStyle/>
                    <a:p>
                      <a:pPr algn="l" fontAlgn="ctr"/>
                      <a:r>
                        <a:rPr lang="en-GB" sz="800" b="0"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Scotland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57.0%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12.3%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8.4%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10.3%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4"/>
                  </a:ext>
                </a:extLst>
              </a:tr>
              <a:tr h="244800">
                <a:tc>
                  <a:txBody>
                    <a:bodyPr/>
                    <a:lstStyle/>
                    <a:p>
                      <a:pPr algn="l" fontAlgn="ctr"/>
                      <a:r>
                        <a:rPr lang="en-GB" sz="800" b="0"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Wales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20.1%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5"/>
                  </a:ext>
                </a:extLst>
              </a:tr>
              <a:tr h="244800">
                <a:tc>
                  <a:txBody>
                    <a:bodyPr/>
                    <a:lstStyle/>
                    <a:p>
                      <a:pPr algn="l" fontAlgn="ctr"/>
                      <a:r>
                        <a:rPr lang="en-GB" sz="800" b="0"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North East </a:t>
                      </a:r>
                      <a:br>
                        <a:rPr lang="en-GB" sz="800" b="0"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br>
                      <a:r>
                        <a:rPr lang="en-GB" sz="800" b="0"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England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5.1%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28.4%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8.6%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10.8%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6"/>
                  </a:ext>
                </a:extLst>
              </a:tr>
              <a:tr h="244800">
                <a:tc>
                  <a:txBody>
                    <a:bodyPr/>
                    <a:lstStyle/>
                    <a:p>
                      <a:pPr algn="l" fontAlgn="ctr"/>
                      <a:r>
                        <a:rPr lang="en-GB" sz="800" b="0"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North West England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10.6%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22.3%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17.4%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32.1%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15.4%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6.7%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12.1%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8.9%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7"/>
                  </a:ext>
                </a:extLst>
              </a:tr>
              <a:tr h="244800">
                <a:tc>
                  <a:txBody>
                    <a:bodyPr/>
                    <a:lstStyle/>
                    <a:p>
                      <a:pPr algn="l" fontAlgn="ctr"/>
                      <a:r>
                        <a:rPr lang="en-GB" sz="800" b="0"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Yorkshire and the Humber</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15.5%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14.9%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26.1%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19.8%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5.8%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8"/>
                  </a:ext>
                </a:extLst>
              </a:tr>
              <a:tr h="244800">
                <a:tc>
                  <a:txBody>
                    <a:bodyPr/>
                    <a:lstStyle/>
                    <a:p>
                      <a:pPr algn="l" fontAlgn="ctr"/>
                      <a:r>
                        <a:rPr lang="en-GB" sz="800" b="0"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East Midlands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6.9%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15.7%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27.3%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9.0%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8.8%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9"/>
                  </a:ext>
                </a:extLst>
              </a:tr>
              <a:tr h="244800">
                <a:tc>
                  <a:txBody>
                    <a:bodyPr/>
                    <a:lstStyle/>
                    <a:p>
                      <a:pPr algn="l" fontAlgn="ctr"/>
                      <a:r>
                        <a:rPr lang="en-GB" sz="800" b="0"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West Midlands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21.6%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9.7%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14.3%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26.3%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14.5%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16.0%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0"/>
                  </a:ext>
                </a:extLst>
              </a:tr>
              <a:tr h="244800">
                <a:tc>
                  <a:txBody>
                    <a:bodyPr/>
                    <a:lstStyle/>
                    <a:p>
                      <a:pPr algn="l" fontAlgn="ctr"/>
                      <a:r>
                        <a:rPr lang="en-GB" sz="800" b="0"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East of England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9.0%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10.2%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39.2%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9.5%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11"/>
                  </a:ext>
                </a:extLst>
              </a:tr>
              <a:tr h="244800">
                <a:tc>
                  <a:txBody>
                    <a:bodyPr/>
                    <a:lstStyle/>
                    <a:p>
                      <a:pPr algn="l" fontAlgn="ctr"/>
                      <a:r>
                        <a:rPr lang="en-GB" sz="800" b="0"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London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14.1%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6.1%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22.4%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2"/>
                  </a:ext>
                </a:extLst>
              </a:tr>
              <a:tr h="244800">
                <a:tc>
                  <a:txBody>
                    <a:bodyPr/>
                    <a:lstStyle/>
                    <a:p>
                      <a:pPr algn="l" fontAlgn="ctr"/>
                      <a:r>
                        <a:rPr lang="en-GB" sz="800" b="0"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South East England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8.9%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14.9%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17.7%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35.0%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17.5%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13"/>
                  </a:ext>
                </a:extLst>
              </a:tr>
              <a:tr h="244800">
                <a:tc>
                  <a:txBody>
                    <a:bodyPr/>
                    <a:lstStyle/>
                    <a:p>
                      <a:pPr algn="l" fontAlgn="ctr"/>
                      <a:r>
                        <a:rPr lang="en-GB" sz="800" b="0"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South West England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8.1%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28.5%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4"/>
                  </a:ext>
                </a:extLst>
              </a:tr>
              <a:tr h="244800">
                <a:tc>
                  <a:txBody>
                    <a:bodyPr/>
                    <a:lstStyle/>
                    <a:p>
                      <a:pPr algn="l"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Total</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100.0%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100.0%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100.0%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100.0%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100.0%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100.0%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100.0%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100.0%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100.0%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100.0%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100.0%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bl>
          </a:graphicData>
        </a:graphic>
      </p:graphicFrame>
      <p:sp>
        <p:nvSpPr>
          <p:cNvPr id="18" name="Content Placeholder 25"/>
          <p:cNvSpPr txBox="1">
            <a:spLocks/>
          </p:cNvSpPr>
          <p:nvPr/>
        </p:nvSpPr>
        <p:spPr>
          <a:xfrm>
            <a:off x="8238654" y="1892302"/>
            <a:ext cx="3597274" cy="381952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t>Examining all overnight holiday tourism trips in GB by region of residence and region visited as a percentage. </a:t>
            </a:r>
            <a:endParaRPr lang="en-GB" sz="1050" b="1" dirty="0"/>
          </a:p>
          <a:p>
            <a:r>
              <a:rPr lang="en-GB" sz="1050" b="1" dirty="0"/>
              <a:t>With the exception of London and Wales, each region had its own residents accounting for the largest share of holiday trips. From Scotland where 57% of trips were taken by Scottish residents to Yorkshire and Humber where 26% of trips were residents of that region.</a:t>
            </a:r>
          </a:p>
          <a:p>
            <a:r>
              <a:rPr lang="en-GB" sz="1050" b="1" dirty="0"/>
              <a:t>For holiday trips to Wales, 20% were taken by Welsh residents, with 22% coming from each of North West England and West Midlands.</a:t>
            </a:r>
          </a:p>
          <a:p>
            <a:r>
              <a:rPr lang="en-GB" sz="1050" b="1" dirty="0"/>
              <a:t>Only 6% of holiday trips in London were made by London residents.  Most trips were made by residents of South East England (18%), West Midlands (15%) and South West England (11%).    </a:t>
            </a:r>
          </a:p>
          <a:p>
            <a:r>
              <a:rPr lang="en-GB" sz="1050" b="1" dirty="0"/>
              <a:t>  </a:t>
            </a:r>
          </a:p>
          <a:p>
            <a:endParaRPr lang="en-GB" dirty="0"/>
          </a:p>
          <a:p>
            <a:endParaRPr lang="en-GB" dirty="0"/>
          </a:p>
          <a:p>
            <a:endParaRPr lang="en-GB" dirty="0">
              <a:solidFill>
                <a:schemeClr val="accent1"/>
              </a:solidFill>
            </a:endParaRPr>
          </a:p>
          <a:p>
            <a:endParaRPr lang="en-GB" dirty="0">
              <a:solidFill>
                <a:schemeClr val="accent1"/>
              </a:solidFill>
            </a:endParaRPr>
          </a:p>
        </p:txBody>
      </p:sp>
      <p:sp>
        <p:nvSpPr>
          <p:cNvPr id="25" name="Freeform 18">
            <a:hlinkClick r:id="rId3" action="ppaction://hlinksldjump"/>
            <a:extLst>
              <a:ext uri="{FF2B5EF4-FFF2-40B4-BE49-F238E27FC236}">
                <a16:creationId xmlns:a16="http://schemas.microsoft.com/office/drawing/2014/main" id="{975646A0-BE30-4DF4-B4E0-3E2D584883B6}"/>
              </a:ext>
            </a:extLst>
          </p:cNvPr>
          <p:cNvSpPr>
            <a:spLocks noEditPoints="1"/>
          </p:cNvSpPr>
          <p:nvPr/>
        </p:nvSpPr>
        <p:spPr bwMode="auto">
          <a:xfrm>
            <a:off x="5998233"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5"/>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cxnSp>
        <p:nvCxnSpPr>
          <p:cNvPr id="10" name="Straight Connector 9">
            <a:extLst>
              <a:ext uri="{FF2B5EF4-FFF2-40B4-BE49-F238E27FC236}">
                <a16:creationId xmlns:a16="http://schemas.microsoft.com/office/drawing/2014/main" id="{050A53C1-2525-428A-A5A5-502CB6AA6DA5}"/>
              </a:ext>
            </a:extLst>
          </p:cNvPr>
          <p:cNvCxnSpPr/>
          <p:nvPr/>
        </p:nvCxnSpPr>
        <p:spPr>
          <a:xfrm>
            <a:off x="8035455" y="2001864"/>
            <a:ext cx="14188" cy="3886704"/>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12" name="Action Button: Information 16">
            <a:hlinkClick r:id="rId4" action="ppaction://hlinksldjump" highlightClick="1"/>
            <a:extLst>
              <a:ext uri="{FF2B5EF4-FFF2-40B4-BE49-F238E27FC236}">
                <a16:creationId xmlns:a16="http://schemas.microsoft.com/office/drawing/2014/main" id="{4754AE42-C3E1-42C4-94B2-2E0183D6C82D}"/>
              </a:ext>
            </a:extLst>
          </p:cNvPr>
          <p:cNvSpPr/>
          <p:nvPr/>
        </p:nvSpPr>
        <p:spPr bwMode="ltGray">
          <a:xfrm>
            <a:off x="7776923" y="2119313"/>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2" name="Slide Number Placeholder 1">
            <a:extLst>
              <a:ext uri="{FF2B5EF4-FFF2-40B4-BE49-F238E27FC236}">
                <a16:creationId xmlns:a16="http://schemas.microsoft.com/office/drawing/2014/main" id="{D706DC4B-78E2-479F-B736-B266A8C8DE0D}"/>
              </a:ext>
            </a:extLst>
          </p:cNvPr>
          <p:cNvSpPr>
            <a:spLocks noGrp="1"/>
          </p:cNvSpPr>
          <p:nvPr>
            <p:ph type="sldNum" sz="quarter" idx="4"/>
          </p:nvPr>
        </p:nvSpPr>
        <p:spPr/>
        <p:txBody>
          <a:bodyPr/>
          <a:lstStyle/>
          <a:p>
            <a:fld id="{4034BEE3-566C-4068-A777-C3A4762E861B}" type="slidenum">
              <a:rPr lang="en-GB" smtClean="0"/>
              <a:pPr/>
              <a:t>71</a:t>
            </a:fld>
            <a:endParaRPr lang="en-GB" dirty="0"/>
          </a:p>
        </p:txBody>
      </p:sp>
    </p:spTree>
    <p:extLst>
      <p:ext uri="{BB962C8B-B14F-4D97-AF65-F5344CB8AC3E}">
        <p14:creationId xmlns:p14="http://schemas.microsoft.com/office/powerpoint/2010/main" val="141543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GB Regions – Holiday trips - Analysis by region </a:t>
            </a:r>
            <a:br>
              <a:rPr lang="en-GB" dirty="0"/>
            </a:br>
            <a:r>
              <a:rPr lang="en-GB" dirty="0"/>
              <a:t>of residence and region visited</a:t>
            </a:r>
          </a:p>
        </p:txBody>
      </p:sp>
      <p:graphicFrame>
        <p:nvGraphicFramePr>
          <p:cNvPr id="3" name="Table 2"/>
          <p:cNvGraphicFramePr>
            <a:graphicFrameLocks noGrp="1"/>
          </p:cNvGraphicFramePr>
          <p:nvPr>
            <p:extLst>
              <p:ext uri="{D42A27DB-BD31-4B8C-83A1-F6EECF244321}">
                <p14:modId xmlns:p14="http://schemas.microsoft.com/office/powerpoint/2010/main" val="497784504"/>
              </p:ext>
            </p:extLst>
          </p:nvPr>
        </p:nvGraphicFramePr>
        <p:xfrm>
          <a:off x="351653" y="2114488"/>
          <a:ext cx="7356476" cy="3931710"/>
        </p:xfrm>
        <a:graphic>
          <a:graphicData uri="http://schemas.openxmlformats.org/drawingml/2006/table">
            <a:tbl>
              <a:tblPr/>
              <a:tblGrid>
                <a:gridCol w="905788">
                  <a:extLst>
                    <a:ext uri="{9D8B030D-6E8A-4147-A177-3AD203B41FA5}">
                      <a16:colId xmlns:a16="http://schemas.microsoft.com/office/drawing/2014/main" val="20000"/>
                    </a:ext>
                  </a:extLst>
                </a:gridCol>
                <a:gridCol w="575298">
                  <a:extLst>
                    <a:ext uri="{9D8B030D-6E8A-4147-A177-3AD203B41FA5}">
                      <a16:colId xmlns:a16="http://schemas.microsoft.com/office/drawing/2014/main" val="20001"/>
                    </a:ext>
                  </a:extLst>
                </a:gridCol>
                <a:gridCol w="587539">
                  <a:extLst>
                    <a:ext uri="{9D8B030D-6E8A-4147-A177-3AD203B41FA5}">
                      <a16:colId xmlns:a16="http://schemas.microsoft.com/office/drawing/2014/main" val="20002"/>
                    </a:ext>
                  </a:extLst>
                </a:gridCol>
                <a:gridCol w="587539">
                  <a:extLst>
                    <a:ext uri="{9D8B030D-6E8A-4147-A177-3AD203B41FA5}">
                      <a16:colId xmlns:a16="http://schemas.microsoft.com/office/drawing/2014/main" val="20003"/>
                    </a:ext>
                  </a:extLst>
                </a:gridCol>
                <a:gridCol w="587539">
                  <a:extLst>
                    <a:ext uri="{9D8B030D-6E8A-4147-A177-3AD203B41FA5}">
                      <a16:colId xmlns:a16="http://schemas.microsoft.com/office/drawing/2014/main" val="20004"/>
                    </a:ext>
                  </a:extLst>
                </a:gridCol>
                <a:gridCol w="587539">
                  <a:extLst>
                    <a:ext uri="{9D8B030D-6E8A-4147-A177-3AD203B41FA5}">
                      <a16:colId xmlns:a16="http://schemas.microsoft.com/office/drawing/2014/main" val="20005"/>
                    </a:ext>
                  </a:extLst>
                </a:gridCol>
                <a:gridCol w="587539">
                  <a:extLst>
                    <a:ext uri="{9D8B030D-6E8A-4147-A177-3AD203B41FA5}">
                      <a16:colId xmlns:a16="http://schemas.microsoft.com/office/drawing/2014/main" val="20006"/>
                    </a:ext>
                  </a:extLst>
                </a:gridCol>
                <a:gridCol w="587539">
                  <a:extLst>
                    <a:ext uri="{9D8B030D-6E8A-4147-A177-3AD203B41FA5}">
                      <a16:colId xmlns:a16="http://schemas.microsoft.com/office/drawing/2014/main" val="20007"/>
                    </a:ext>
                  </a:extLst>
                </a:gridCol>
                <a:gridCol w="587539">
                  <a:extLst>
                    <a:ext uri="{9D8B030D-6E8A-4147-A177-3AD203B41FA5}">
                      <a16:colId xmlns:a16="http://schemas.microsoft.com/office/drawing/2014/main" val="20008"/>
                    </a:ext>
                  </a:extLst>
                </a:gridCol>
                <a:gridCol w="587539">
                  <a:extLst>
                    <a:ext uri="{9D8B030D-6E8A-4147-A177-3AD203B41FA5}">
                      <a16:colId xmlns:a16="http://schemas.microsoft.com/office/drawing/2014/main" val="20009"/>
                    </a:ext>
                  </a:extLst>
                </a:gridCol>
                <a:gridCol w="587539">
                  <a:extLst>
                    <a:ext uri="{9D8B030D-6E8A-4147-A177-3AD203B41FA5}">
                      <a16:colId xmlns:a16="http://schemas.microsoft.com/office/drawing/2014/main" val="20010"/>
                    </a:ext>
                  </a:extLst>
                </a:gridCol>
                <a:gridCol w="587539">
                  <a:extLst>
                    <a:ext uri="{9D8B030D-6E8A-4147-A177-3AD203B41FA5}">
                      <a16:colId xmlns:a16="http://schemas.microsoft.com/office/drawing/2014/main" val="20011"/>
                    </a:ext>
                  </a:extLst>
                </a:gridCol>
              </a:tblGrid>
              <a:tr h="230400">
                <a:tc gridSpan="12">
                  <a:txBody>
                    <a:bodyPr/>
                    <a:lstStyle/>
                    <a:p>
                      <a:pPr algn="l" fontAlgn="ctr"/>
                      <a:r>
                        <a:rPr lang="en-GB" sz="900" b="1" i="0" u="none" strike="noStrike" dirty="0">
                          <a:solidFill>
                            <a:srgbClr val="FFFFFF"/>
                          </a:solidFill>
                          <a:effectLst/>
                          <a:latin typeface="Arial" panose="020B0604020202020204" pitchFamily="34" charset="0"/>
                        </a:rPr>
                        <a:t>Table 1.6.9 – Overnight tourism: All holiday nights by region of residence and region visited (millions)</a:t>
                      </a:r>
                      <a:r>
                        <a:rPr lang="en-GB" sz="900" b="1" i="0" u="none" strike="noStrike" dirty="0">
                          <a:solidFill>
                            <a:srgbClr val="FF0000"/>
                          </a:solidFill>
                          <a:effectLst/>
                          <a:latin typeface="Arial" panose="020B0604020202020204" pitchFamily="34" charset="0"/>
                        </a:rPr>
                        <a:t> </a:t>
                      </a:r>
                      <a:endParaRPr lang="en-GB" sz="900" b="1" i="0" u="none" strike="noStrike" dirty="0">
                        <a:solidFill>
                          <a:srgbClr val="FFFFFF"/>
                        </a:solidFill>
                        <a:effectLst/>
                        <a:latin typeface="Arial" panose="020B0604020202020204" pitchFamily="34" charset="0"/>
                      </a:endParaRP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0"/>
                  </a:ext>
                </a:extLst>
              </a:tr>
              <a:tr h="165600">
                <a:tc>
                  <a:txBody>
                    <a:bodyPr/>
                    <a:lstStyle/>
                    <a:p>
                      <a:pPr algn="ctr" fontAlgn="ctr"/>
                      <a:r>
                        <a:rPr lang="en-GB" sz="900" b="1" i="0" u="none" strike="noStrike" dirty="0">
                          <a:solidFill>
                            <a:srgbClr val="000000"/>
                          </a:solidFill>
                          <a:effectLst/>
                          <a:latin typeface="Arial" panose="020B0604020202020204" pitchFamily="34" charset="0"/>
                        </a:rPr>
                        <a:t> -</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11">
                  <a:txBody>
                    <a:bodyPr/>
                    <a:lstStyle/>
                    <a:p>
                      <a:pPr algn="ctr" fontAlgn="ctr"/>
                      <a:r>
                        <a:rPr lang="en-GB" sz="800" b="1" i="0" u="none" strike="noStrike" dirty="0">
                          <a:solidFill>
                            <a:srgbClr val="000000"/>
                          </a:solidFill>
                          <a:effectLst/>
                          <a:latin typeface="Arial" panose="020B0604020202020204" pitchFamily="34" charset="0"/>
                        </a:rPr>
                        <a:t>Region visited</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fontAlgn="ctr"/>
                      <a:endParaRPr lang="en-GB" sz="900" b="1" i="0" u="none" strike="noStrike" dirty="0">
                        <a:solidFill>
                          <a:schemeClr val="tx1"/>
                        </a:solidFill>
                        <a:effectLst/>
                        <a:latin typeface="Arial" panose="020B0604020202020204" pitchFamily="34" charset="0"/>
                      </a:endParaRPr>
                    </a:p>
                  </a:txBody>
                  <a:tcPr marL="9525" marR="9525" marT="9525" marB="0" anchor="ctr">
                    <a:lnL>
                      <a:noFill/>
                    </a:lnL>
                    <a:lnR w="12700" cap="flat" cmpd="sng" algn="ctr">
                      <a:noFill/>
                      <a:prstDash val="solid"/>
                      <a:round/>
                      <a:headEnd type="none" w="med" len="med"/>
                      <a:tailEnd type="none" w="med" len="med"/>
                    </a:lnR>
                    <a:lnT>
                      <a:noFill/>
                    </a:lnT>
                    <a:lnB>
                      <a:noFill/>
                    </a:lnB>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1"/>
                  </a:ext>
                </a:extLst>
              </a:tr>
              <a:tr h="360000">
                <a:tc>
                  <a:txBody>
                    <a:bodyPr/>
                    <a:lstStyle/>
                    <a:p>
                      <a:pPr algn="ctr" fontAlgn="ctr"/>
                      <a:r>
                        <a:rPr lang="en-GB" sz="800" b="0" i="0" u="none" strike="noStrike" dirty="0">
                          <a:solidFill>
                            <a:srgbClr val="000000"/>
                          </a:solidFill>
                          <a:effectLst/>
                          <a:latin typeface="Arial" panose="020B0604020202020204" pitchFamily="34" charset="0"/>
                        </a:rPr>
                        <a:t> -</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Scotland</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Wales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North East England</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North West England</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Yorkshire and The Humber</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East Midlands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West Midlands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East of England</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London</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South East England</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South West England</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2"/>
                  </a:ext>
                </a:extLst>
              </a:tr>
              <a:tr h="180000">
                <a:tc>
                  <a:txBody>
                    <a:bodyPr/>
                    <a:lstStyle/>
                    <a:p>
                      <a:pPr algn="l" fontAlgn="ctr"/>
                      <a:r>
                        <a:rPr lang="en-GB" sz="800" b="1" i="0" u="none" strike="noStrike" dirty="0">
                          <a:solidFill>
                            <a:srgbClr val="000000"/>
                          </a:solidFill>
                          <a:effectLst/>
                          <a:latin typeface="Arial" panose="020B0604020202020204" pitchFamily="34" charset="0"/>
                        </a:rPr>
                        <a:t>Area of origin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03"/>
                  </a:ext>
                </a:extLst>
              </a:tr>
              <a:tr h="244800">
                <a:tc>
                  <a:txBody>
                    <a:bodyPr/>
                    <a:lstStyle/>
                    <a:p>
                      <a:pPr algn="l" fontAlgn="ctr"/>
                      <a:r>
                        <a:rPr lang="en-GB" sz="800" b="0" i="0" u="none" strike="noStrike" dirty="0">
                          <a:solidFill>
                            <a:srgbClr val="000000"/>
                          </a:solidFill>
                          <a:effectLst/>
                          <a:latin typeface="Arial" panose="020B0604020202020204" pitchFamily="34" charset="0"/>
                        </a:rPr>
                        <a:t>Scotland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12.650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0.180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0.889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1.875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0.775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0.779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0.222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0.318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1.186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0.219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0.906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4"/>
                  </a:ext>
                </a:extLst>
              </a:tr>
              <a:tr h="244800">
                <a:tc>
                  <a:txBody>
                    <a:bodyPr/>
                    <a:lstStyle/>
                    <a:p>
                      <a:pPr algn="l" fontAlgn="ctr"/>
                      <a:r>
                        <a:rPr lang="en-GB" sz="800" b="0" i="0" u="none" strike="noStrike" dirty="0">
                          <a:solidFill>
                            <a:srgbClr val="000000"/>
                          </a:solidFill>
                          <a:effectLst/>
                          <a:latin typeface="Arial" panose="020B0604020202020204" pitchFamily="34" charset="0"/>
                        </a:rPr>
                        <a:t>Wales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0.606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3.544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0.125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0.520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0.315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0.126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0.365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0.179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0.261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0.345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2.638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244800">
                <a:tc>
                  <a:txBody>
                    <a:bodyPr/>
                    <a:lstStyle/>
                    <a:p>
                      <a:pPr algn="l" fontAlgn="ctr"/>
                      <a:r>
                        <a:rPr lang="en-GB" sz="800" b="0" i="0" u="none" strike="noStrike" dirty="0">
                          <a:solidFill>
                            <a:srgbClr val="000000"/>
                          </a:solidFill>
                          <a:effectLst/>
                          <a:latin typeface="Arial" panose="020B0604020202020204" pitchFamily="34" charset="0"/>
                        </a:rPr>
                        <a:t>North East England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0.296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1.698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1.657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1.410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0.344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0.216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0.247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0.293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0.104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1.025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6"/>
                  </a:ext>
                </a:extLst>
              </a:tr>
              <a:tr h="244800">
                <a:tc>
                  <a:txBody>
                    <a:bodyPr/>
                    <a:lstStyle/>
                    <a:p>
                      <a:pPr algn="l" fontAlgn="ctr"/>
                      <a:r>
                        <a:rPr lang="en-GB" sz="800" b="0" i="0" u="none" strike="noStrike" dirty="0">
                          <a:solidFill>
                            <a:srgbClr val="000000"/>
                          </a:solidFill>
                          <a:effectLst/>
                          <a:latin typeface="Arial" panose="020B0604020202020204" pitchFamily="34" charset="0"/>
                        </a:rPr>
                        <a:t>North West England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3.865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5.327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1.178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5.994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2.277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0.959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0.933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0.487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0.817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0.832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3.586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244800">
                <a:tc>
                  <a:txBody>
                    <a:bodyPr/>
                    <a:lstStyle/>
                    <a:p>
                      <a:pPr algn="l" fontAlgn="ctr"/>
                      <a:r>
                        <a:rPr lang="en-GB" sz="800" b="0" i="0" u="none" strike="noStrike" dirty="0">
                          <a:solidFill>
                            <a:srgbClr val="000000"/>
                          </a:solidFill>
                          <a:effectLst/>
                          <a:latin typeface="Arial" panose="020B0604020202020204" pitchFamily="34" charset="0"/>
                        </a:rPr>
                        <a:t>Yorkshire and the Humber</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1.299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1.044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1.109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2.976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3.718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2.538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0.311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1.502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0.546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0.685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1.066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8"/>
                  </a:ext>
                </a:extLst>
              </a:tr>
              <a:tr h="244800">
                <a:tc>
                  <a:txBody>
                    <a:bodyPr/>
                    <a:lstStyle/>
                    <a:p>
                      <a:pPr algn="l" fontAlgn="ctr"/>
                      <a:r>
                        <a:rPr lang="en-GB" sz="800" b="0" i="0" u="none" strike="noStrike" dirty="0">
                          <a:solidFill>
                            <a:srgbClr val="000000"/>
                          </a:solidFill>
                          <a:effectLst/>
                          <a:latin typeface="Arial" panose="020B0604020202020204" pitchFamily="34" charset="0"/>
                        </a:rPr>
                        <a:t>East Midlands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0.944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1.738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0.402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1.140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2.371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2.692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0.532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1.921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0.746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0.756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2.702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244800">
                <a:tc>
                  <a:txBody>
                    <a:bodyPr/>
                    <a:lstStyle/>
                    <a:p>
                      <a:pPr algn="l" fontAlgn="ctr"/>
                      <a:r>
                        <a:rPr lang="en-GB" sz="800" b="0" i="0" u="none" strike="noStrike" dirty="0">
                          <a:solidFill>
                            <a:srgbClr val="000000"/>
                          </a:solidFill>
                          <a:effectLst/>
                          <a:latin typeface="Arial" panose="020B0604020202020204" pitchFamily="34" charset="0"/>
                        </a:rPr>
                        <a:t>West Midlands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1.981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5.049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0.144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1.985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1.402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1.445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1.771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1.003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0.986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1.264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7.595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0"/>
                  </a:ext>
                </a:extLst>
              </a:tr>
              <a:tr h="244800">
                <a:tc>
                  <a:txBody>
                    <a:bodyPr/>
                    <a:lstStyle/>
                    <a:p>
                      <a:pPr algn="l" fontAlgn="ctr"/>
                      <a:r>
                        <a:rPr lang="en-GB" sz="800" b="0" i="0" u="none" strike="noStrike" dirty="0">
                          <a:solidFill>
                            <a:srgbClr val="000000"/>
                          </a:solidFill>
                          <a:effectLst/>
                          <a:latin typeface="Arial" panose="020B0604020202020204" pitchFamily="34" charset="0"/>
                        </a:rPr>
                        <a:t>East of England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1.418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0.943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0.139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1.547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1.098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0.917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0.803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5.165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0.567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2.081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3.508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244800">
                <a:tc>
                  <a:txBody>
                    <a:bodyPr/>
                    <a:lstStyle/>
                    <a:p>
                      <a:pPr algn="l" fontAlgn="ctr"/>
                      <a:r>
                        <a:rPr lang="en-GB" sz="800" b="0" i="0" u="none" strike="noStrike" dirty="0">
                          <a:solidFill>
                            <a:srgbClr val="000000"/>
                          </a:solidFill>
                          <a:effectLst/>
                          <a:latin typeface="Arial" panose="020B0604020202020204" pitchFamily="34" charset="0"/>
                        </a:rPr>
                        <a:t>London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1.168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1.194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0.521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0.948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0.699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0.721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0.330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1.765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0.451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3.498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3.885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2"/>
                  </a:ext>
                </a:extLst>
              </a:tr>
              <a:tr h="244800">
                <a:tc>
                  <a:txBody>
                    <a:bodyPr/>
                    <a:lstStyle/>
                    <a:p>
                      <a:pPr algn="l" fontAlgn="ctr"/>
                      <a:r>
                        <a:rPr lang="en-GB" sz="800" b="0" i="0" u="none" strike="noStrike" dirty="0">
                          <a:solidFill>
                            <a:srgbClr val="000000"/>
                          </a:solidFill>
                          <a:effectLst/>
                          <a:latin typeface="Arial" panose="020B0604020202020204" pitchFamily="34" charset="0"/>
                        </a:rPr>
                        <a:t>South East England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2.145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2.311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0.653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1.138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0.650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0.886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0.702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2.734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1.071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5.437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7.569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244800">
                <a:tc>
                  <a:txBody>
                    <a:bodyPr/>
                    <a:lstStyle/>
                    <a:p>
                      <a:pPr algn="l" fontAlgn="ctr"/>
                      <a:r>
                        <a:rPr lang="en-GB" sz="800" b="0" i="0" u="none" strike="noStrike" dirty="0">
                          <a:solidFill>
                            <a:srgbClr val="000000"/>
                          </a:solidFill>
                          <a:effectLst/>
                          <a:latin typeface="Arial" panose="020B0604020202020204" pitchFamily="34" charset="0"/>
                        </a:rPr>
                        <a:t>South West England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0.630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1.434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0.234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0.687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0.769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0.120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0.393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0.333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1.001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1.510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11.029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4"/>
                  </a:ext>
                </a:extLst>
              </a:tr>
              <a:tr h="244800">
                <a:tc>
                  <a:txBody>
                    <a:bodyPr/>
                    <a:lstStyle/>
                    <a:p>
                      <a:pPr algn="l" fontAlgn="ctr"/>
                      <a:r>
                        <a:rPr lang="en-GB" sz="800" b="1" i="0" u="none" strike="noStrike" dirty="0">
                          <a:solidFill>
                            <a:srgbClr val="000000"/>
                          </a:solidFill>
                          <a:effectLst/>
                          <a:latin typeface="Arial" panose="020B0604020202020204" pitchFamily="34" charset="0"/>
                        </a:rPr>
                        <a:t>Total</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27.743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23.061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a:solidFill>
                            <a:srgbClr val="000000"/>
                          </a:solidFill>
                          <a:effectLst/>
                          <a:latin typeface="Arial" panose="020B0604020202020204" pitchFamily="34" charset="0"/>
                          <a:ea typeface="+mn-ea"/>
                          <a:cs typeface="+mn-cs"/>
                        </a:rPr>
                        <a:t>7.092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20.468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a:solidFill>
                            <a:srgbClr val="000000"/>
                          </a:solidFill>
                          <a:effectLst/>
                          <a:latin typeface="Arial" panose="020B0604020202020204" pitchFamily="34" charset="0"/>
                          <a:ea typeface="+mn-ea"/>
                          <a:cs typeface="+mn-cs"/>
                        </a:rPr>
                        <a:t>15.484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11.526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6.578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15.655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7.926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16.730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45.508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bl>
          </a:graphicData>
        </a:graphic>
      </p:graphicFrame>
      <p:sp>
        <p:nvSpPr>
          <p:cNvPr id="19" name="Content Placeholder 25"/>
          <p:cNvSpPr txBox="1">
            <a:spLocks/>
          </p:cNvSpPr>
          <p:nvPr/>
        </p:nvSpPr>
        <p:spPr>
          <a:xfrm>
            <a:off x="8238654" y="1893888"/>
            <a:ext cx="3595688" cy="3979863"/>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t>Examining all overnight holiday tourism nights in GB by region of residence and region visited.</a:t>
            </a:r>
            <a:endParaRPr lang="en-GB" sz="1050" b="1" dirty="0"/>
          </a:p>
          <a:p>
            <a:r>
              <a:rPr lang="en-GB" sz="1050" b="1" dirty="0"/>
              <a:t>Wales and London were the regions where the largest number of holiday bednights were generated by non-residents.  In Wales, the largest number of bednights originated from residents of North West England (5.327 million) and West Midlands (5.049 million).</a:t>
            </a:r>
          </a:p>
          <a:p>
            <a:r>
              <a:rPr lang="en-GB" sz="1050" b="1" dirty="0"/>
              <a:t>In London similar numbers of holiday bednights are filled by residents of several regions; Scotland (1.186 million), South East England (1.071), South West England (1.001), West Midlands (0.986) and North West England (0.817). </a:t>
            </a:r>
          </a:p>
          <a:p>
            <a:r>
              <a:rPr lang="en-GB" sz="1050" b="1" dirty="0"/>
              <a:t>Scotland has the highest number of holiday bednights from residents of the region, 12.650 million bednights from Scottish residents.</a:t>
            </a:r>
            <a:endParaRPr lang="en-GB" dirty="0">
              <a:solidFill>
                <a:schemeClr val="accent1"/>
              </a:solidFill>
            </a:endParaRPr>
          </a:p>
          <a:p>
            <a:endParaRPr lang="en-GB" dirty="0">
              <a:solidFill>
                <a:schemeClr val="accent1"/>
              </a:solidFill>
            </a:endParaRPr>
          </a:p>
        </p:txBody>
      </p:sp>
      <p:sp>
        <p:nvSpPr>
          <p:cNvPr id="25" name="Freeform 18">
            <a:hlinkClick r:id="rId3" action="ppaction://hlinksldjump"/>
            <a:extLst>
              <a:ext uri="{FF2B5EF4-FFF2-40B4-BE49-F238E27FC236}">
                <a16:creationId xmlns:a16="http://schemas.microsoft.com/office/drawing/2014/main" id="{9ED9539A-66B6-4F69-884B-37324C005B10}"/>
              </a:ext>
            </a:extLst>
          </p:cNvPr>
          <p:cNvSpPr>
            <a:spLocks noEditPoints="1"/>
          </p:cNvSpPr>
          <p:nvPr/>
        </p:nvSpPr>
        <p:spPr bwMode="auto">
          <a:xfrm>
            <a:off x="5998233"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5"/>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cxnSp>
        <p:nvCxnSpPr>
          <p:cNvPr id="10" name="Straight Connector 9">
            <a:extLst>
              <a:ext uri="{FF2B5EF4-FFF2-40B4-BE49-F238E27FC236}">
                <a16:creationId xmlns:a16="http://schemas.microsoft.com/office/drawing/2014/main" id="{31A4447F-7CF4-46A4-899F-833A795BA490}"/>
              </a:ext>
            </a:extLst>
          </p:cNvPr>
          <p:cNvCxnSpPr/>
          <p:nvPr/>
        </p:nvCxnSpPr>
        <p:spPr>
          <a:xfrm>
            <a:off x="8035455" y="1976226"/>
            <a:ext cx="14188" cy="3886704"/>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11" name="Action Button: Information 16">
            <a:hlinkClick r:id="rId4" action="ppaction://hlinksldjump" highlightClick="1"/>
            <a:extLst>
              <a:ext uri="{FF2B5EF4-FFF2-40B4-BE49-F238E27FC236}">
                <a16:creationId xmlns:a16="http://schemas.microsoft.com/office/drawing/2014/main" id="{D888463C-6B3B-4C07-9485-9ABB7686C9C8}"/>
              </a:ext>
            </a:extLst>
          </p:cNvPr>
          <p:cNvSpPr/>
          <p:nvPr/>
        </p:nvSpPr>
        <p:spPr bwMode="ltGray">
          <a:xfrm>
            <a:off x="7742500" y="2114488"/>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2" name="Slide Number Placeholder 1">
            <a:extLst>
              <a:ext uri="{FF2B5EF4-FFF2-40B4-BE49-F238E27FC236}">
                <a16:creationId xmlns:a16="http://schemas.microsoft.com/office/drawing/2014/main" id="{EEC7AD8B-915A-4A19-B4CB-681DCE20E9BF}"/>
              </a:ext>
            </a:extLst>
          </p:cNvPr>
          <p:cNvSpPr>
            <a:spLocks noGrp="1"/>
          </p:cNvSpPr>
          <p:nvPr>
            <p:ph type="sldNum" sz="quarter" idx="4"/>
          </p:nvPr>
        </p:nvSpPr>
        <p:spPr/>
        <p:txBody>
          <a:bodyPr/>
          <a:lstStyle/>
          <a:p>
            <a:fld id="{4034BEE3-566C-4068-A777-C3A4762E861B}" type="slidenum">
              <a:rPr lang="en-GB" smtClean="0"/>
              <a:pPr/>
              <a:t>72</a:t>
            </a:fld>
            <a:endParaRPr lang="en-GB" dirty="0"/>
          </a:p>
        </p:txBody>
      </p:sp>
    </p:spTree>
    <p:extLst>
      <p:ext uri="{BB962C8B-B14F-4D97-AF65-F5344CB8AC3E}">
        <p14:creationId xmlns:p14="http://schemas.microsoft.com/office/powerpoint/2010/main" val="1131858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GB Regions – Holiday trips - Analysis by region </a:t>
            </a:r>
            <a:br>
              <a:rPr lang="en-GB" dirty="0"/>
            </a:br>
            <a:r>
              <a:rPr lang="en-GB" dirty="0"/>
              <a:t>of residence and region visited</a:t>
            </a:r>
          </a:p>
        </p:txBody>
      </p:sp>
      <p:graphicFrame>
        <p:nvGraphicFramePr>
          <p:cNvPr id="14" name="Table 13">
            <a:extLst>
              <a:ext uri="{FF2B5EF4-FFF2-40B4-BE49-F238E27FC236}">
                <a16:creationId xmlns:a16="http://schemas.microsoft.com/office/drawing/2014/main" id="{D8B0C4E2-28F9-4582-B7E9-9568224224BF}"/>
              </a:ext>
            </a:extLst>
          </p:cNvPr>
          <p:cNvGraphicFramePr>
            <a:graphicFrameLocks noGrp="1"/>
          </p:cNvGraphicFramePr>
          <p:nvPr>
            <p:extLst>
              <p:ext uri="{D42A27DB-BD31-4B8C-83A1-F6EECF244321}">
                <p14:modId xmlns:p14="http://schemas.microsoft.com/office/powerpoint/2010/main" val="1540130912"/>
              </p:ext>
            </p:extLst>
          </p:nvPr>
        </p:nvGraphicFramePr>
        <p:xfrm>
          <a:off x="351653" y="2119313"/>
          <a:ext cx="7356479" cy="3931441"/>
        </p:xfrm>
        <a:graphic>
          <a:graphicData uri="http://schemas.openxmlformats.org/drawingml/2006/table">
            <a:tbl>
              <a:tblPr/>
              <a:tblGrid>
                <a:gridCol w="874674">
                  <a:extLst>
                    <a:ext uri="{9D8B030D-6E8A-4147-A177-3AD203B41FA5}">
                      <a16:colId xmlns:a16="http://schemas.microsoft.com/office/drawing/2014/main" val="20000"/>
                    </a:ext>
                  </a:extLst>
                </a:gridCol>
                <a:gridCol w="589255">
                  <a:extLst>
                    <a:ext uri="{9D8B030D-6E8A-4147-A177-3AD203B41FA5}">
                      <a16:colId xmlns:a16="http://schemas.microsoft.com/office/drawing/2014/main" val="20001"/>
                    </a:ext>
                  </a:extLst>
                </a:gridCol>
                <a:gridCol w="589255">
                  <a:extLst>
                    <a:ext uri="{9D8B030D-6E8A-4147-A177-3AD203B41FA5}">
                      <a16:colId xmlns:a16="http://schemas.microsoft.com/office/drawing/2014/main" val="20002"/>
                    </a:ext>
                  </a:extLst>
                </a:gridCol>
                <a:gridCol w="589255">
                  <a:extLst>
                    <a:ext uri="{9D8B030D-6E8A-4147-A177-3AD203B41FA5}">
                      <a16:colId xmlns:a16="http://schemas.microsoft.com/office/drawing/2014/main" val="20003"/>
                    </a:ext>
                  </a:extLst>
                </a:gridCol>
                <a:gridCol w="589255">
                  <a:extLst>
                    <a:ext uri="{9D8B030D-6E8A-4147-A177-3AD203B41FA5}">
                      <a16:colId xmlns:a16="http://schemas.microsoft.com/office/drawing/2014/main" val="20004"/>
                    </a:ext>
                  </a:extLst>
                </a:gridCol>
                <a:gridCol w="589255">
                  <a:extLst>
                    <a:ext uri="{9D8B030D-6E8A-4147-A177-3AD203B41FA5}">
                      <a16:colId xmlns:a16="http://schemas.microsoft.com/office/drawing/2014/main" val="20005"/>
                    </a:ext>
                  </a:extLst>
                </a:gridCol>
                <a:gridCol w="589255">
                  <a:extLst>
                    <a:ext uri="{9D8B030D-6E8A-4147-A177-3AD203B41FA5}">
                      <a16:colId xmlns:a16="http://schemas.microsoft.com/office/drawing/2014/main" val="20006"/>
                    </a:ext>
                  </a:extLst>
                </a:gridCol>
                <a:gridCol w="589255">
                  <a:extLst>
                    <a:ext uri="{9D8B030D-6E8A-4147-A177-3AD203B41FA5}">
                      <a16:colId xmlns:a16="http://schemas.microsoft.com/office/drawing/2014/main" val="20007"/>
                    </a:ext>
                  </a:extLst>
                </a:gridCol>
                <a:gridCol w="589255">
                  <a:extLst>
                    <a:ext uri="{9D8B030D-6E8A-4147-A177-3AD203B41FA5}">
                      <a16:colId xmlns:a16="http://schemas.microsoft.com/office/drawing/2014/main" val="20008"/>
                    </a:ext>
                  </a:extLst>
                </a:gridCol>
                <a:gridCol w="589255">
                  <a:extLst>
                    <a:ext uri="{9D8B030D-6E8A-4147-A177-3AD203B41FA5}">
                      <a16:colId xmlns:a16="http://schemas.microsoft.com/office/drawing/2014/main" val="20009"/>
                    </a:ext>
                  </a:extLst>
                </a:gridCol>
                <a:gridCol w="589255">
                  <a:extLst>
                    <a:ext uri="{9D8B030D-6E8A-4147-A177-3AD203B41FA5}">
                      <a16:colId xmlns:a16="http://schemas.microsoft.com/office/drawing/2014/main" val="20010"/>
                    </a:ext>
                  </a:extLst>
                </a:gridCol>
                <a:gridCol w="589255">
                  <a:extLst>
                    <a:ext uri="{9D8B030D-6E8A-4147-A177-3AD203B41FA5}">
                      <a16:colId xmlns:a16="http://schemas.microsoft.com/office/drawing/2014/main" val="20011"/>
                    </a:ext>
                  </a:extLst>
                </a:gridCol>
              </a:tblGrid>
              <a:tr h="230400">
                <a:tc gridSpan="12">
                  <a:txBody>
                    <a:bodyPr/>
                    <a:lstStyle/>
                    <a:p>
                      <a:pPr algn="l" fontAlgn="ctr"/>
                      <a:r>
                        <a:rPr lang="en-GB" sz="900" b="1" i="0" u="none" strike="noStrike" dirty="0">
                          <a:solidFill>
                            <a:srgbClr val="FFFFFF"/>
                          </a:solidFill>
                          <a:effectLst/>
                          <a:latin typeface="Arial" panose="020B0604020202020204" pitchFamily="34" charset="0"/>
                          <a:ea typeface="Verdana" panose="020B0604030504040204" pitchFamily="34" charset="0"/>
                          <a:cs typeface="Arial" panose="020B0604020202020204" pitchFamily="34" charset="0"/>
                        </a:rPr>
                        <a:t>Table 1.6.10 – Overnight tourism: All holiday nights by region of residence and region visited (%)</a:t>
                      </a:r>
                      <a:r>
                        <a:rPr lang="en-GB" sz="900" b="1" i="0" u="none" strike="noStrike" dirty="0">
                          <a:solidFill>
                            <a:srgbClr val="FF0000"/>
                          </a:solidFill>
                          <a:effectLst/>
                          <a:latin typeface="Arial" panose="020B0604020202020204" pitchFamily="34" charset="0"/>
                          <a:ea typeface="Verdana" panose="020B0604030504040204" pitchFamily="34" charset="0"/>
                          <a:cs typeface="Arial" panose="020B0604020202020204" pitchFamily="34" charset="0"/>
                        </a:rPr>
                        <a:t>  </a:t>
                      </a:r>
                      <a:endParaRPr lang="en-GB" sz="900" b="1" i="0" u="none" strike="noStrike" dirty="0">
                        <a:solidFill>
                          <a:srgbClr val="FFFFFF"/>
                        </a:solidFill>
                        <a:effectLst/>
                        <a:latin typeface="Arial" panose="020B0604020202020204" pitchFamily="34" charset="0"/>
                        <a:ea typeface="Verdana" panose="020B0604030504040204" pitchFamily="34" charset="0"/>
                        <a:cs typeface="Arial" panose="020B0604020202020204" pitchFamily="34" charset="0"/>
                      </a:endParaRP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0"/>
                  </a:ext>
                </a:extLst>
              </a:tr>
              <a:tr h="165331">
                <a:tc>
                  <a:txBody>
                    <a:bodyPr/>
                    <a:lstStyle/>
                    <a:p>
                      <a:pPr algn="ctr" fontAlgn="ctr"/>
                      <a:r>
                        <a:rPr lang="en-GB" sz="900" b="1" i="0" u="none" strike="noStrike" dirty="0">
                          <a:solidFill>
                            <a:srgbClr val="000000"/>
                          </a:solidFill>
                          <a:effectLst/>
                          <a:latin typeface="Arial" panose="020B0604020202020204" pitchFamily="34" charset="0"/>
                        </a:rPr>
                        <a:t> -</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11">
                  <a:txBody>
                    <a:bodyPr/>
                    <a:lstStyle/>
                    <a:p>
                      <a:pPr algn="ctr"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Region visited</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1"/>
                  </a:ext>
                </a:extLst>
              </a:tr>
              <a:tr h="360000">
                <a:tc>
                  <a:txBody>
                    <a:bodyPr/>
                    <a:lstStyle/>
                    <a:p>
                      <a:pPr algn="ctr" fontAlgn="ctr"/>
                      <a:r>
                        <a:rPr lang="en-GB" sz="800" b="0" i="0" u="none" strike="noStrike" dirty="0">
                          <a:solidFill>
                            <a:srgbClr val="000000"/>
                          </a:solidFill>
                          <a:effectLst/>
                          <a:latin typeface="Arial" panose="020B0604020202020204" pitchFamily="34" charset="0"/>
                        </a:rPr>
                        <a:t> -</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Scotland</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Wales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North East England</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North West England</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Yorkshire and The Humber</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East Midlands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West Midlands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East of England</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London</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South East England</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South West England</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2"/>
                  </a:ext>
                </a:extLst>
              </a:tr>
              <a:tr h="180000">
                <a:tc>
                  <a:txBody>
                    <a:bodyPr/>
                    <a:lstStyle/>
                    <a:p>
                      <a:pPr algn="l"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Area of origin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03"/>
                  </a:ext>
                </a:extLst>
              </a:tr>
              <a:tr h="244800">
                <a:tc>
                  <a:txBody>
                    <a:bodyPr/>
                    <a:lstStyle/>
                    <a:p>
                      <a:pPr algn="l" fontAlgn="ctr"/>
                      <a:r>
                        <a:rPr lang="en-GB" sz="800" b="0"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Scotland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45.6%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12.5%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9.2%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15.0%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4"/>
                  </a:ext>
                </a:extLst>
              </a:tr>
              <a:tr h="244800">
                <a:tc>
                  <a:txBody>
                    <a:bodyPr/>
                    <a:lstStyle/>
                    <a:p>
                      <a:pPr algn="l" fontAlgn="ctr"/>
                      <a:r>
                        <a:rPr lang="en-GB" sz="800" b="0"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Wales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15.4%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5"/>
                  </a:ext>
                </a:extLst>
              </a:tr>
              <a:tr h="244800">
                <a:tc>
                  <a:txBody>
                    <a:bodyPr/>
                    <a:lstStyle/>
                    <a:p>
                      <a:pPr algn="l" fontAlgn="ctr"/>
                      <a:r>
                        <a:rPr lang="en-GB" sz="800" b="0"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North East England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23.9%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8.1%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9.1%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6"/>
                  </a:ext>
                </a:extLst>
              </a:tr>
              <a:tr h="244800">
                <a:tc>
                  <a:txBody>
                    <a:bodyPr/>
                    <a:lstStyle/>
                    <a:p>
                      <a:pPr algn="l" fontAlgn="ctr"/>
                      <a:r>
                        <a:rPr lang="en-GB" sz="800" b="0"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North West England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13.9%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23.1%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16.6%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29.3%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14.7%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8.3%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14.2%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7"/>
                  </a:ext>
                </a:extLst>
              </a:tr>
              <a:tr h="244800">
                <a:tc>
                  <a:txBody>
                    <a:bodyPr/>
                    <a:lstStyle/>
                    <a:p>
                      <a:pPr algn="l" fontAlgn="ctr"/>
                      <a:r>
                        <a:rPr lang="en-GB" sz="800" b="0"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Yorkshire and the Humber</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15.6%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14.5%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24.0%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9.6%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8"/>
                  </a:ext>
                </a:extLst>
              </a:tr>
              <a:tr h="244800">
                <a:tc>
                  <a:txBody>
                    <a:bodyPr/>
                    <a:lstStyle/>
                    <a:p>
                      <a:pPr algn="l" fontAlgn="ctr"/>
                      <a:r>
                        <a:rPr lang="en-GB" sz="800" b="0"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East Midlands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15.3%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23.4%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8.1%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12.3%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9.4%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9"/>
                  </a:ext>
                </a:extLst>
              </a:tr>
              <a:tr h="244800">
                <a:tc>
                  <a:txBody>
                    <a:bodyPr/>
                    <a:lstStyle/>
                    <a:p>
                      <a:pPr algn="l" fontAlgn="ctr"/>
                      <a:r>
                        <a:rPr lang="en-GB" sz="800" b="0"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West Midlands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9.7%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9.1%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12.5%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26.9%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6.4%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12.4%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16.7%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0"/>
                  </a:ext>
                </a:extLst>
              </a:tr>
              <a:tr h="244800">
                <a:tc>
                  <a:txBody>
                    <a:bodyPr/>
                    <a:lstStyle/>
                    <a:p>
                      <a:pPr algn="l" fontAlgn="ctr"/>
                      <a:r>
                        <a:rPr lang="en-GB" sz="800" b="0"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East of England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8.0%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12.2%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33.0%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7.2%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12.4%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11"/>
                  </a:ext>
                </a:extLst>
              </a:tr>
              <a:tr h="244800">
                <a:tc>
                  <a:txBody>
                    <a:bodyPr/>
                    <a:lstStyle/>
                    <a:p>
                      <a:pPr algn="l" fontAlgn="ctr"/>
                      <a:r>
                        <a:rPr lang="en-GB" sz="800" b="0"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London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5.7%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20.9%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8.5%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2"/>
                  </a:ext>
                </a:extLst>
              </a:tr>
              <a:tr h="244800">
                <a:tc>
                  <a:txBody>
                    <a:bodyPr/>
                    <a:lstStyle/>
                    <a:p>
                      <a:pPr algn="l" fontAlgn="ctr"/>
                      <a:r>
                        <a:rPr lang="en-GB" sz="800" b="0"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South East England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9.2%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17.5%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13.5%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32.5%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16.6%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13"/>
                  </a:ext>
                </a:extLst>
              </a:tr>
              <a:tr h="244800">
                <a:tc>
                  <a:txBody>
                    <a:bodyPr/>
                    <a:lstStyle/>
                    <a:p>
                      <a:pPr algn="l" fontAlgn="ctr"/>
                      <a:r>
                        <a:rPr lang="en-GB" sz="800" b="0"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South West England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12.6%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9.0%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24.2%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4"/>
                  </a:ext>
                </a:extLst>
              </a:tr>
              <a:tr h="244800">
                <a:tc>
                  <a:txBody>
                    <a:bodyPr/>
                    <a:lstStyle/>
                    <a:p>
                      <a:pPr algn="l"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Total</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100.0%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100.0%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100.0%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100.0%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100.0%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100.0%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100.0%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100.0%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100.0%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100.0%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100.0%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bl>
          </a:graphicData>
        </a:graphic>
      </p:graphicFrame>
      <p:sp>
        <p:nvSpPr>
          <p:cNvPr id="18" name="Content Placeholder 25"/>
          <p:cNvSpPr txBox="1">
            <a:spLocks/>
          </p:cNvSpPr>
          <p:nvPr/>
        </p:nvSpPr>
        <p:spPr>
          <a:xfrm>
            <a:off x="8238654" y="1892302"/>
            <a:ext cx="3597274" cy="381952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t>Examining all overnight holiday tourism nights in GB by region of residence and region visited as a percentage. </a:t>
            </a:r>
            <a:endParaRPr lang="en-GB" sz="1050" b="1" dirty="0"/>
          </a:p>
          <a:p>
            <a:r>
              <a:rPr lang="en-GB" b="1" dirty="0"/>
              <a:t>Scotland has 46% of holiday bednights taken by Scottish residents, while East of England and South East England have 33% with 29% in the North West.</a:t>
            </a:r>
          </a:p>
          <a:p>
            <a:r>
              <a:rPr lang="en-GB" b="1" dirty="0"/>
              <a:t>Wales has 15% of holiday bednights from Welsh residents and in London it is 6%.</a:t>
            </a:r>
          </a:p>
          <a:p>
            <a:endParaRPr lang="en-GB" dirty="0">
              <a:solidFill>
                <a:schemeClr val="accent1"/>
              </a:solidFill>
            </a:endParaRPr>
          </a:p>
        </p:txBody>
      </p:sp>
      <p:sp>
        <p:nvSpPr>
          <p:cNvPr id="25" name="Freeform 18">
            <a:hlinkClick r:id="rId2" action="ppaction://hlinksldjump"/>
            <a:extLst>
              <a:ext uri="{FF2B5EF4-FFF2-40B4-BE49-F238E27FC236}">
                <a16:creationId xmlns:a16="http://schemas.microsoft.com/office/drawing/2014/main" id="{01D87F3F-6E00-471E-951B-77DCDC17EAD4}"/>
              </a:ext>
            </a:extLst>
          </p:cNvPr>
          <p:cNvSpPr>
            <a:spLocks noEditPoints="1"/>
          </p:cNvSpPr>
          <p:nvPr/>
        </p:nvSpPr>
        <p:spPr bwMode="auto">
          <a:xfrm>
            <a:off x="5998233"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5"/>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cxnSp>
        <p:nvCxnSpPr>
          <p:cNvPr id="10" name="Straight Connector 9">
            <a:extLst>
              <a:ext uri="{FF2B5EF4-FFF2-40B4-BE49-F238E27FC236}">
                <a16:creationId xmlns:a16="http://schemas.microsoft.com/office/drawing/2014/main" id="{3C1FBC51-70F3-430F-9450-3D1313378E1E}"/>
              </a:ext>
            </a:extLst>
          </p:cNvPr>
          <p:cNvCxnSpPr/>
          <p:nvPr/>
        </p:nvCxnSpPr>
        <p:spPr>
          <a:xfrm>
            <a:off x="8035455" y="1993318"/>
            <a:ext cx="14188" cy="3886704"/>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11" name="Action Button: Information 16">
            <a:hlinkClick r:id="rId3" action="ppaction://hlinksldjump" highlightClick="1"/>
            <a:extLst>
              <a:ext uri="{FF2B5EF4-FFF2-40B4-BE49-F238E27FC236}">
                <a16:creationId xmlns:a16="http://schemas.microsoft.com/office/drawing/2014/main" id="{882D73A6-980C-4483-9C68-5C16E706D8F5}"/>
              </a:ext>
            </a:extLst>
          </p:cNvPr>
          <p:cNvSpPr/>
          <p:nvPr/>
        </p:nvSpPr>
        <p:spPr bwMode="ltGray">
          <a:xfrm>
            <a:off x="7797918" y="2119313"/>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2" name="Slide Number Placeholder 1">
            <a:extLst>
              <a:ext uri="{FF2B5EF4-FFF2-40B4-BE49-F238E27FC236}">
                <a16:creationId xmlns:a16="http://schemas.microsoft.com/office/drawing/2014/main" id="{85009BA1-60B2-412E-A62A-81560DEB382E}"/>
              </a:ext>
            </a:extLst>
          </p:cNvPr>
          <p:cNvSpPr>
            <a:spLocks noGrp="1"/>
          </p:cNvSpPr>
          <p:nvPr>
            <p:ph type="sldNum" sz="quarter" idx="4"/>
          </p:nvPr>
        </p:nvSpPr>
        <p:spPr/>
        <p:txBody>
          <a:bodyPr/>
          <a:lstStyle/>
          <a:p>
            <a:fld id="{4034BEE3-566C-4068-A777-C3A4762E861B}" type="slidenum">
              <a:rPr lang="en-GB" smtClean="0"/>
              <a:pPr/>
              <a:t>73</a:t>
            </a:fld>
            <a:endParaRPr lang="en-GB" dirty="0"/>
          </a:p>
        </p:txBody>
      </p:sp>
    </p:spTree>
    <p:extLst>
      <p:ext uri="{BB962C8B-B14F-4D97-AF65-F5344CB8AC3E}">
        <p14:creationId xmlns:p14="http://schemas.microsoft.com/office/powerpoint/2010/main" val="2886075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GB Regions – Holiday trips - Analysis by region </a:t>
            </a:r>
            <a:br>
              <a:rPr lang="en-GB" dirty="0"/>
            </a:br>
            <a:r>
              <a:rPr lang="en-GB" dirty="0"/>
              <a:t>of residence and region visited</a:t>
            </a:r>
          </a:p>
        </p:txBody>
      </p:sp>
      <p:graphicFrame>
        <p:nvGraphicFramePr>
          <p:cNvPr id="15" name="Table 14">
            <a:extLst>
              <a:ext uri="{FF2B5EF4-FFF2-40B4-BE49-F238E27FC236}">
                <a16:creationId xmlns:a16="http://schemas.microsoft.com/office/drawing/2014/main" id="{62DD7D27-2597-409D-B13F-D51F11AA1041}"/>
              </a:ext>
            </a:extLst>
          </p:cNvPr>
          <p:cNvGraphicFramePr>
            <a:graphicFrameLocks noGrp="1"/>
          </p:cNvGraphicFramePr>
          <p:nvPr>
            <p:extLst>
              <p:ext uri="{D42A27DB-BD31-4B8C-83A1-F6EECF244321}">
                <p14:modId xmlns:p14="http://schemas.microsoft.com/office/powerpoint/2010/main" val="1365136842"/>
              </p:ext>
            </p:extLst>
          </p:nvPr>
        </p:nvGraphicFramePr>
        <p:xfrm>
          <a:off x="360362" y="2114488"/>
          <a:ext cx="7356476" cy="3931710"/>
        </p:xfrm>
        <a:graphic>
          <a:graphicData uri="http://schemas.openxmlformats.org/drawingml/2006/table">
            <a:tbl>
              <a:tblPr/>
              <a:tblGrid>
                <a:gridCol w="905788">
                  <a:extLst>
                    <a:ext uri="{9D8B030D-6E8A-4147-A177-3AD203B41FA5}">
                      <a16:colId xmlns:a16="http://schemas.microsoft.com/office/drawing/2014/main" val="20000"/>
                    </a:ext>
                  </a:extLst>
                </a:gridCol>
                <a:gridCol w="575298">
                  <a:extLst>
                    <a:ext uri="{9D8B030D-6E8A-4147-A177-3AD203B41FA5}">
                      <a16:colId xmlns:a16="http://schemas.microsoft.com/office/drawing/2014/main" val="20001"/>
                    </a:ext>
                  </a:extLst>
                </a:gridCol>
                <a:gridCol w="587539">
                  <a:extLst>
                    <a:ext uri="{9D8B030D-6E8A-4147-A177-3AD203B41FA5}">
                      <a16:colId xmlns:a16="http://schemas.microsoft.com/office/drawing/2014/main" val="20002"/>
                    </a:ext>
                  </a:extLst>
                </a:gridCol>
                <a:gridCol w="587539">
                  <a:extLst>
                    <a:ext uri="{9D8B030D-6E8A-4147-A177-3AD203B41FA5}">
                      <a16:colId xmlns:a16="http://schemas.microsoft.com/office/drawing/2014/main" val="20003"/>
                    </a:ext>
                  </a:extLst>
                </a:gridCol>
                <a:gridCol w="587539">
                  <a:extLst>
                    <a:ext uri="{9D8B030D-6E8A-4147-A177-3AD203B41FA5}">
                      <a16:colId xmlns:a16="http://schemas.microsoft.com/office/drawing/2014/main" val="20004"/>
                    </a:ext>
                  </a:extLst>
                </a:gridCol>
                <a:gridCol w="587539">
                  <a:extLst>
                    <a:ext uri="{9D8B030D-6E8A-4147-A177-3AD203B41FA5}">
                      <a16:colId xmlns:a16="http://schemas.microsoft.com/office/drawing/2014/main" val="20005"/>
                    </a:ext>
                  </a:extLst>
                </a:gridCol>
                <a:gridCol w="587539">
                  <a:extLst>
                    <a:ext uri="{9D8B030D-6E8A-4147-A177-3AD203B41FA5}">
                      <a16:colId xmlns:a16="http://schemas.microsoft.com/office/drawing/2014/main" val="20006"/>
                    </a:ext>
                  </a:extLst>
                </a:gridCol>
                <a:gridCol w="587539">
                  <a:extLst>
                    <a:ext uri="{9D8B030D-6E8A-4147-A177-3AD203B41FA5}">
                      <a16:colId xmlns:a16="http://schemas.microsoft.com/office/drawing/2014/main" val="20007"/>
                    </a:ext>
                  </a:extLst>
                </a:gridCol>
                <a:gridCol w="587539">
                  <a:extLst>
                    <a:ext uri="{9D8B030D-6E8A-4147-A177-3AD203B41FA5}">
                      <a16:colId xmlns:a16="http://schemas.microsoft.com/office/drawing/2014/main" val="20008"/>
                    </a:ext>
                  </a:extLst>
                </a:gridCol>
                <a:gridCol w="587539">
                  <a:extLst>
                    <a:ext uri="{9D8B030D-6E8A-4147-A177-3AD203B41FA5}">
                      <a16:colId xmlns:a16="http://schemas.microsoft.com/office/drawing/2014/main" val="20009"/>
                    </a:ext>
                  </a:extLst>
                </a:gridCol>
                <a:gridCol w="587539">
                  <a:extLst>
                    <a:ext uri="{9D8B030D-6E8A-4147-A177-3AD203B41FA5}">
                      <a16:colId xmlns:a16="http://schemas.microsoft.com/office/drawing/2014/main" val="20010"/>
                    </a:ext>
                  </a:extLst>
                </a:gridCol>
                <a:gridCol w="587539">
                  <a:extLst>
                    <a:ext uri="{9D8B030D-6E8A-4147-A177-3AD203B41FA5}">
                      <a16:colId xmlns:a16="http://schemas.microsoft.com/office/drawing/2014/main" val="20011"/>
                    </a:ext>
                  </a:extLst>
                </a:gridCol>
              </a:tblGrid>
              <a:tr h="230400">
                <a:tc gridSpan="12">
                  <a:txBody>
                    <a:bodyPr/>
                    <a:lstStyle/>
                    <a:p>
                      <a:pPr algn="l" fontAlgn="ctr"/>
                      <a:r>
                        <a:rPr lang="en-GB" sz="900" b="1" i="0" u="none" strike="noStrike" dirty="0">
                          <a:solidFill>
                            <a:srgbClr val="FFFFFF"/>
                          </a:solidFill>
                          <a:effectLst/>
                          <a:latin typeface="Arial" panose="020B0604020202020204" pitchFamily="34" charset="0"/>
                          <a:ea typeface="Verdana" panose="020B0604030504040204" pitchFamily="34" charset="0"/>
                          <a:cs typeface="Arial" panose="020B0604020202020204" pitchFamily="34" charset="0"/>
                        </a:rPr>
                        <a:t>Table 1.6.11 – Overnight tourism: All holiday expenditure by region of residence and region visited – (£ millions)</a:t>
                      </a:r>
                      <a:r>
                        <a:rPr lang="en-GB" sz="900" b="1" i="0" u="none" strike="noStrike" dirty="0">
                          <a:solidFill>
                            <a:srgbClr val="FF0000"/>
                          </a:solidFill>
                          <a:effectLst/>
                          <a:latin typeface="Arial" panose="020B0604020202020204" pitchFamily="34" charset="0"/>
                          <a:ea typeface="Verdana" panose="020B0604030504040204" pitchFamily="34" charset="0"/>
                          <a:cs typeface="Arial" panose="020B0604020202020204" pitchFamily="34" charset="0"/>
                        </a:rPr>
                        <a:t> </a:t>
                      </a:r>
                      <a:endParaRPr lang="en-GB" sz="900" b="1" i="0" u="none" strike="noStrike" dirty="0">
                        <a:solidFill>
                          <a:srgbClr val="FFFFFF"/>
                        </a:solidFill>
                        <a:effectLst/>
                        <a:latin typeface="Arial" panose="020B0604020202020204" pitchFamily="34" charset="0"/>
                        <a:ea typeface="Verdana" panose="020B0604030504040204" pitchFamily="34" charset="0"/>
                        <a:cs typeface="Arial" panose="020B0604020202020204" pitchFamily="34" charset="0"/>
                      </a:endParaRP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0"/>
                  </a:ext>
                </a:extLst>
              </a:tr>
              <a:tr h="165600">
                <a:tc>
                  <a:txBody>
                    <a:bodyPr/>
                    <a:lstStyle/>
                    <a:p>
                      <a:pPr algn="ctr" fontAlgn="ctr"/>
                      <a:r>
                        <a:rPr lang="en-GB" sz="900" b="1" i="0" u="none" strike="noStrike" dirty="0">
                          <a:solidFill>
                            <a:srgbClr val="000000"/>
                          </a:solidFill>
                          <a:effectLst/>
                          <a:latin typeface="Arial" panose="020B0604020202020204" pitchFamily="34" charset="0"/>
                        </a:rPr>
                        <a:t> -</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11">
                  <a:txBody>
                    <a:bodyPr/>
                    <a:lstStyle/>
                    <a:p>
                      <a:pPr algn="ctr"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Region visited</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GB"/>
                    </a:p>
                  </a:txBody>
                  <a:tcPr>
                    <a:lnL>
                      <a:noFill/>
                    </a:lnL>
                    <a:lnR w="12700" cap="flat" cmpd="sng" algn="ctr">
                      <a:noFill/>
                      <a:prstDash val="solid"/>
                      <a:round/>
                      <a:headEnd type="none" w="med" len="med"/>
                      <a:tailEnd type="none" w="med" len="med"/>
                    </a:lnR>
                    <a:lnT>
                      <a:noFill/>
                    </a:lnT>
                    <a:lnB>
                      <a:noFill/>
                    </a:lnB>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1"/>
                  </a:ext>
                </a:extLst>
              </a:tr>
              <a:tr h="370763">
                <a:tc>
                  <a:txBody>
                    <a:bodyPr/>
                    <a:lstStyle/>
                    <a:p>
                      <a:pPr algn="ctr" fontAlgn="ctr"/>
                      <a:r>
                        <a:rPr lang="en-GB" sz="800" b="0" i="0" u="none" strike="noStrike" dirty="0">
                          <a:solidFill>
                            <a:srgbClr val="000000"/>
                          </a:solidFill>
                          <a:effectLst/>
                          <a:latin typeface="Arial" panose="020B0604020202020204" pitchFamily="34" charset="0"/>
                        </a:rPr>
                        <a:t> -</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Scotland</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Wales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North East England</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North West England</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Yorkshire and The Humber</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East Midlands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West Midlands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East of England</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London</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South East England</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South West England</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2"/>
                  </a:ext>
                </a:extLst>
              </a:tr>
              <a:tr h="180000">
                <a:tc>
                  <a:txBody>
                    <a:bodyPr/>
                    <a:lstStyle/>
                    <a:p>
                      <a:pPr algn="l"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Area of origin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03"/>
                  </a:ext>
                </a:extLst>
              </a:tr>
              <a:tr h="244800">
                <a:tc>
                  <a:txBody>
                    <a:bodyPr/>
                    <a:lstStyle/>
                    <a:p>
                      <a:pPr algn="l" fontAlgn="ctr"/>
                      <a:r>
                        <a:rPr lang="en-GB" sz="800" b="0"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Scotland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£937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£71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£195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£76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£183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£102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4"/>
                  </a:ext>
                </a:extLst>
              </a:tr>
              <a:tr h="244800">
                <a:tc>
                  <a:txBody>
                    <a:bodyPr/>
                    <a:lstStyle/>
                    <a:p>
                      <a:pPr algn="l" fontAlgn="ctr"/>
                      <a:r>
                        <a:rPr lang="en-GB" sz="800" b="0"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Wales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£209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£170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244800">
                <a:tc>
                  <a:txBody>
                    <a:bodyPr/>
                    <a:lstStyle/>
                    <a:p>
                      <a:pPr algn="l" fontAlgn="ctr"/>
                      <a:r>
                        <a:rPr lang="en-GB" sz="800" b="0"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North East England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£74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£80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£137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£103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6"/>
                  </a:ext>
                </a:extLst>
              </a:tr>
              <a:tr h="244800">
                <a:tc>
                  <a:txBody>
                    <a:bodyPr/>
                    <a:lstStyle/>
                    <a:p>
                      <a:pPr algn="l" fontAlgn="ctr"/>
                      <a:r>
                        <a:rPr lang="en-GB" sz="800" b="0"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North West England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£240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£280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£77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£478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£193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£52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£57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£71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£196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244800">
                <a:tc>
                  <a:txBody>
                    <a:bodyPr/>
                    <a:lstStyle/>
                    <a:p>
                      <a:pPr algn="l" fontAlgn="ctr"/>
                      <a:r>
                        <a:rPr lang="en-GB" sz="800" b="0"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Yorkshire and the Humber</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£135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£70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£77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£324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£243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£93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£109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£69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£94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8"/>
                  </a:ext>
                </a:extLst>
              </a:tr>
              <a:tr h="244800">
                <a:tc>
                  <a:txBody>
                    <a:bodyPr/>
                    <a:lstStyle/>
                    <a:p>
                      <a:pPr algn="l" fontAlgn="ctr"/>
                      <a:r>
                        <a:rPr lang="en-GB" sz="800" b="0"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East Midlands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£62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£128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£169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£135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£54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£75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£73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£177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244800">
                <a:tc>
                  <a:txBody>
                    <a:bodyPr/>
                    <a:lstStyle/>
                    <a:p>
                      <a:pPr algn="l" fontAlgn="ctr"/>
                      <a:r>
                        <a:rPr lang="en-GB" sz="800" b="0"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West Midlands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£327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£188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£104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£80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£124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£160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£94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£490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0"/>
                  </a:ext>
                </a:extLst>
              </a:tr>
              <a:tr h="244800">
                <a:tc>
                  <a:txBody>
                    <a:bodyPr/>
                    <a:lstStyle/>
                    <a:p>
                      <a:pPr algn="l" fontAlgn="ctr"/>
                      <a:r>
                        <a:rPr lang="en-GB" sz="800" b="0"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East of England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£96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£50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£137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£75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£87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£353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£76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£143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£247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244800">
                <a:tc>
                  <a:txBody>
                    <a:bodyPr/>
                    <a:lstStyle/>
                    <a:p>
                      <a:pPr algn="l" fontAlgn="ctr"/>
                      <a:r>
                        <a:rPr lang="en-GB" sz="800" b="0"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London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£127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£78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£91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£50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£70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£40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£294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£299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2"/>
                  </a:ext>
                </a:extLst>
              </a:tr>
              <a:tr h="244800">
                <a:tc>
                  <a:txBody>
                    <a:bodyPr/>
                    <a:lstStyle/>
                    <a:p>
                      <a:pPr algn="l" fontAlgn="ctr"/>
                      <a:r>
                        <a:rPr lang="en-GB" sz="800" b="0"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South East England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£203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£164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£71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£56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£64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£168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£169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£425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£506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244800">
                <a:tc>
                  <a:txBody>
                    <a:bodyPr/>
                    <a:lstStyle/>
                    <a:p>
                      <a:pPr algn="l" fontAlgn="ctr"/>
                      <a:r>
                        <a:rPr lang="en-GB" sz="800" b="0"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South West England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£102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£52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£134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£107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£669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4"/>
                  </a:ext>
                </a:extLst>
              </a:tr>
              <a:tr h="244800">
                <a:tc>
                  <a:txBody>
                    <a:bodyPr/>
                    <a:lstStyle/>
                    <a:p>
                      <a:pPr algn="l"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Total</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£2,062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£1,439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£446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£1,809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£1,125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£671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£529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£980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£1,122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£1,299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£2,990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bl>
          </a:graphicData>
        </a:graphic>
      </p:graphicFrame>
      <p:sp>
        <p:nvSpPr>
          <p:cNvPr id="19" name="Content Placeholder 25"/>
          <p:cNvSpPr txBox="1">
            <a:spLocks/>
          </p:cNvSpPr>
          <p:nvPr/>
        </p:nvSpPr>
        <p:spPr>
          <a:xfrm>
            <a:off x="8235007" y="1892300"/>
            <a:ext cx="3608388" cy="4048126"/>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t>Examining all overnight holiday tourism spend in GB by region of residence and region visited.</a:t>
            </a:r>
            <a:endParaRPr lang="en-GB" sz="1050" b="1" dirty="0"/>
          </a:p>
          <a:p>
            <a:r>
              <a:rPr lang="en-GB" sz="1050" b="1" dirty="0"/>
              <a:t>Holiday expenditure exhibits the same broad regional pattern as trips and bednights, with the largest spends being made by residents of their home region, except for London and Wales.</a:t>
            </a:r>
          </a:p>
          <a:p>
            <a:r>
              <a:rPr lang="en-GB" sz="1050" b="1" dirty="0"/>
              <a:t>In Scotland, £937 million was spent by Scottish residents on holiday trips in 2019.</a:t>
            </a:r>
          </a:p>
          <a:p>
            <a:r>
              <a:rPr lang="en-GB" sz="1050" b="1" dirty="0"/>
              <a:t>In South West England, £669 million was spent by residents of that region, £506 million by residents of South East England and £490 million from the West Midlands.</a:t>
            </a:r>
          </a:p>
          <a:p>
            <a:r>
              <a:rPr lang="en-GB" sz="1050" b="1" dirty="0"/>
              <a:t>In North West England, £478 million was spent on holiday trips by residents of that region and the equivalent figure for South East England was £425 million.  </a:t>
            </a:r>
          </a:p>
          <a:p>
            <a:endParaRPr lang="en-GB" dirty="0">
              <a:solidFill>
                <a:schemeClr val="accent1"/>
              </a:solidFill>
            </a:endParaRPr>
          </a:p>
        </p:txBody>
      </p:sp>
      <p:sp>
        <p:nvSpPr>
          <p:cNvPr id="25" name="Freeform 18">
            <a:hlinkClick r:id="rId3" action="ppaction://hlinksldjump"/>
            <a:extLst>
              <a:ext uri="{FF2B5EF4-FFF2-40B4-BE49-F238E27FC236}">
                <a16:creationId xmlns:a16="http://schemas.microsoft.com/office/drawing/2014/main" id="{9A444667-7FCF-48E8-983A-8401E9977B41}"/>
              </a:ext>
            </a:extLst>
          </p:cNvPr>
          <p:cNvSpPr>
            <a:spLocks noEditPoints="1"/>
          </p:cNvSpPr>
          <p:nvPr/>
        </p:nvSpPr>
        <p:spPr bwMode="auto">
          <a:xfrm>
            <a:off x="5998233"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5"/>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cxnSp>
        <p:nvCxnSpPr>
          <p:cNvPr id="11" name="Straight Connector 10">
            <a:extLst>
              <a:ext uri="{FF2B5EF4-FFF2-40B4-BE49-F238E27FC236}">
                <a16:creationId xmlns:a16="http://schemas.microsoft.com/office/drawing/2014/main" id="{07367B0F-C73A-4D31-BDB8-53AFE55A23E0}"/>
              </a:ext>
            </a:extLst>
          </p:cNvPr>
          <p:cNvCxnSpPr>
            <a:cxnSpLocks/>
          </p:cNvCxnSpPr>
          <p:nvPr/>
        </p:nvCxnSpPr>
        <p:spPr>
          <a:xfrm>
            <a:off x="8035455" y="1880590"/>
            <a:ext cx="0" cy="3924898"/>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12" name="Action Button: Information 16">
            <a:hlinkClick r:id="rId4" action="ppaction://hlinksldjump" highlightClick="1"/>
            <a:extLst>
              <a:ext uri="{FF2B5EF4-FFF2-40B4-BE49-F238E27FC236}">
                <a16:creationId xmlns:a16="http://schemas.microsoft.com/office/drawing/2014/main" id="{E3CDF141-78D2-4E1B-A6D2-FEC2037AF67E}"/>
              </a:ext>
            </a:extLst>
          </p:cNvPr>
          <p:cNvSpPr/>
          <p:nvPr/>
        </p:nvSpPr>
        <p:spPr bwMode="ltGray">
          <a:xfrm>
            <a:off x="7787177" y="2114488"/>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2" name="Slide Number Placeholder 1">
            <a:extLst>
              <a:ext uri="{FF2B5EF4-FFF2-40B4-BE49-F238E27FC236}">
                <a16:creationId xmlns:a16="http://schemas.microsoft.com/office/drawing/2014/main" id="{F2E67005-3FDC-453D-AE78-A3EC45885352}"/>
              </a:ext>
            </a:extLst>
          </p:cNvPr>
          <p:cNvSpPr>
            <a:spLocks noGrp="1"/>
          </p:cNvSpPr>
          <p:nvPr>
            <p:ph type="sldNum" sz="quarter" idx="4"/>
          </p:nvPr>
        </p:nvSpPr>
        <p:spPr/>
        <p:txBody>
          <a:bodyPr/>
          <a:lstStyle/>
          <a:p>
            <a:fld id="{4034BEE3-566C-4068-A777-C3A4762E861B}" type="slidenum">
              <a:rPr lang="en-GB" smtClean="0"/>
              <a:pPr/>
              <a:t>74</a:t>
            </a:fld>
            <a:endParaRPr lang="en-GB" dirty="0"/>
          </a:p>
        </p:txBody>
      </p:sp>
    </p:spTree>
    <p:extLst>
      <p:ext uri="{BB962C8B-B14F-4D97-AF65-F5344CB8AC3E}">
        <p14:creationId xmlns:p14="http://schemas.microsoft.com/office/powerpoint/2010/main" val="4095693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GB Regions – Holiday trips - Analysis by region </a:t>
            </a:r>
            <a:br>
              <a:rPr lang="en-GB" dirty="0"/>
            </a:br>
            <a:r>
              <a:rPr lang="en-GB" dirty="0"/>
              <a:t>of residence and region visited</a:t>
            </a:r>
          </a:p>
        </p:txBody>
      </p:sp>
      <p:graphicFrame>
        <p:nvGraphicFramePr>
          <p:cNvPr id="14" name="Table 13">
            <a:extLst>
              <a:ext uri="{FF2B5EF4-FFF2-40B4-BE49-F238E27FC236}">
                <a16:creationId xmlns:a16="http://schemas.microsoft.com/office/drawing/2014/main" id="{2CCB4224-6B85-4219-8786-F9D36A132E5C}"/>
              </a:ext>
            </a:extLst>
          </p:cNvPr>
          <p:cNvGraphicFramePr>
            <a:graphicFrameLocks noGrp="1"/>
          </p:cNvGraphicFramePr>
          <p:nvPr>
            <p:extLst>
              <p:ext uri="{D42A27DB-BD31-4B8C-83A1-F6EECF244321}">
                <p14:modId xmlns:p14="http://schemas.microsoft.com/office/powerpoint/2010/main" val="2099510563"/>
              </p:ext>
            </p:extLst>
          </p:nvPr>
        </p:nvGraphicFramePr>
        <p:xfrm>
          <a:off x="351653" y="2119313"/>
          <a:ext cx="7356479" cy="3931441"/>
        </p:xfrm>
        <a:graphic>
          <a:graphicData uri="http://schemas.openxmlformats.org/drawingml/2006/table">
            <a:tbl>
              <a:tblPr/>
              <a:tblGrid>
                <a:gridCol w="874674">
                  <a:extLst>
                    <a:ext uri="{9D8B030D-6E8A-4147-A177-3AD203B41FA5}">
                      <a16:colId xmlns:a16="http://schemas.microsoft.com/office/drawing/2014/main" val="20000"/>
                    </a:ext>
                  </a:extLst>
                </a:gridCol>
                <a:gridCol w="589255">
                  <a:extLst>
                    <a:ext uri="{9D8B030D-6E8A-4147-A177-3AD203B41FA5}">
                      <a16:colId xmlns:a16="http://schemas.microsoft.com/office/drawing/2014/main" val="20001"/>
                    </a:ext>
                  </a:extLst>
                </a:gridCol>
                <a:gridCol w="589255">
                  <a:extLst>
                    <a:ext uri="{9D8B030D-6E8A-4147-A177-3AD203B41FA5}">
                      <a16:colId xmlns:a16="http://schemas.microsoft.com/office/drawing/2014/main" val="20002"/>
                    </a:ext>
                  </a:extLst>
                </a:gridCol>
                <a:gridCol w="589255">
                  <a:extLst>
                    <a:ext uri="{9D8B030D-6E8A-4147-A177-3AD203B41FA5}">
                      <a16:colId xmlns:a16="http://schemas.microsoft.com/office/drawing/2014/main" val="20003"/>
                    </a:ext>
                  </a:extLst>
                </a:gridCol>
                <a:gridCol w="589255">
                  <a:extLst>
                    <a:ext uri="{9D8B030D-6E8A-4147-A177-3AD203B41FA5}">
                      <a16:colId xmlns:a16="http://schemas.microsoft.com/office/drawing/2014/main" val="20004"/>
                    </a:ext>
                  </a:extLst>
                </a:gridCol>
                <a:gridCol w="589255">
                  <a:extLst>
                    <a:ext uri="{9D8B030D-6E8A-4147-A177-3AD203B41FA5}">
                      <a16:colId xmlns:a16="http://schemas.microsoft.com/office/drawing/2014/main" val="20005"/>
                    </a:ext>
                  </a:extLst>
                </a:gridCol>
                <a:gridCol w="589255">
                  <a:extLst>
                    <a:ext uri="{9D8B030D-6E8A-4147-A177-3AD203B41FA5}">
                      <a16:colId xmlns:a16="http://schemas.microsoft.com/office/drawing/2014/main" val="20006"/>
                    </a:ext>
                  </a:extLst>
                </a:gridCol>
                <a:gridCol w="589255">
                  <a:extLst>
                    <a:ext uri="{9D8B030D-6E8A-4147-A177-3AD203B41FA5}">
                      <a16:colId xmlns:a16="http://schemas.microsoft.com/office/drawing/2014/main" val="20007"/>
                    </a:ext>
                  </a:extLst>
                </a:gridCol>
                <a:gridCol w="589255">
                  <a:extLst>
                    <a:ext uri="{9D8B030D-6E8A-4147-A177-3AD203B41FA5}">
                      <a16:colId xmlns:a16="http://schemas.microsoft.com/office/drawing/2014/main" val="20008"/>
                    </a:ext>
                  </a:extLst>
                </a:gridCol>
                <a:gridCol w="589255">
                  <a:extLst>
                    <a:ext uri="{9D8B030D-6E8A-4147-A177-3AD203B41FA5}">
                      <a16:colId xmlns:a16="http://schemas.microsoft.com/office/drawing/2014/main" val="20009"/>
                    </a:ext>
                  </a:extLst>
                </a:gridCol>
                <a:gridCol w="589255">
                  <a:extLst>
                    <a:ext uri="{9D8B030D-6E8A-4147-A177-3AD203B41FA5}">
                      <a16:colId xmlns:a16="http://schemas.microsoft.com/office/drawing/2014/main" val="20010"/>
                    </a:ext>
                  </a:extLst>
                </a:gridCol>
                <a:gridCol w="589255">
                  <a:extLst>
                    <a:ext uri="{9D8B030D-6E8A-4147-A177-3AD203B41FA5}">
                      <a16:colId xmlns:a16="http://schemas.microsoft.com/office/drawing/2014/main" val="20011"/>
                    </a:ext>
                  </a:extLst>
                </a:gridCol>
              </a:tblGrid>
              <a:tr h="230400">
                <a:tc gridSpan="12">
                  <a:txBody>
                    <a:bodyPr/>
                    <a:lstStyle/>
                    <a:p>
                      <a:pPr algn="l" fontAlgn="ctr"/>
                      <a:r>
                        <a:rPr lang="en-GB" sz="900" b="1" i="0" u="none" strike="noStrike" dirty="0">
                          <a:solidFill>
                            <a:srgbClr val="FFFFFF"/>
                          </a:solidFill>
                          <a:effectLst/>
                          <a:latin typeface="Arial" panose="020B0604020202020204" pitchFamily="34" charset="0"/>
                          <a:ea typeface="Verdana" panose="020B0604030504040204" pitchFamily="34" charset="0"/>
                          <a:cs typeface="Arial" panose="020B0604020202020204" pitchFamily="34" charset="0"/>
                        </a:rPr>
                        <a:t>Table 1.6.12 – Overnight tourism: All holiday expenditure by region of residence and region visited (%)</a:t>
                      </a:r>
                      <a:r>
                        <a:rPr lang="en-GB" sz="900" b="1" i="0" u="none" strike="noStrike" dirty="0">
                          <a:solidFill>
                            <a:srgbClr val="FF0000"/>
                          </a:solidFill>
                          <a:effectLst/>
                          <a:latin typeface="Arial" panose="020B0604020202020204" pitchFamily="34" charset="0"/>
                          <a:ea typeface="Verdana" panose="020B0604030504040204" pitchFamily="34" charset="0"/>
                          <a:cs typeface="Arial" panose="020B0604020202020204" pitchFamily="34" charset="0"/>
                        </a:rPr>
                        <a:t> </a:t>
                      </a:r>
                      <a:endParaRPr lang="en-GB" sz="900" b="1" i="0" u="none" strike="noStrike" dirty="0">
                        <a:solidFill>
                          <a:srgbClr val="FFFFFF"/>
                        </a:solidFill>
                        <a:effectLst/>
                        <a:latin typeface="Arial" panose="020B0604020202020204" pitchFamily="34" charset="0"/>
                        <a:ea typeface="Verdana" panose="020B0604030504040204" pitchFamily="34" charset="0"/>
                        <a:cs typeface="Arial" panose="020B0604020202020204" pitchFamily="34" charset="0"/>
                      </a:endParaRP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0"/>
                  </a:ext>
                </a:extLst>
              </a:tr>
              <a:tr h="165331">
                <a:tc>
                  <a:txBody>
                    <a:bodyPr/>
                    <a:lstStyle/>
                    <a:p>
                      <a:pPr algn="ctr" fontAlgn="ctr"/>
                      <a:r>
                        <a:rPr lang="en-GB" sz="900" b="1" i="0" u="none" strike="noStrike" dirty="0">
                          <a:solidFill>
                            <a:srgbClr val="000000"/>
                          </a:solidFill>
                          <a:effectLst/>
                          <a:latin typeface="Arial" panose="020B0604020202020204" pitchFamily="34" charset="0"/>
                        </a:rPr>
                        <a:t> -</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11">
                  <a:txBody>
                    <a:bodyPr/>
                    <a:lstStyle/>
                    <a:p>
                      <a:pPr algn="ctr"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Region visited</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1"/>
                  </a:ext>
                </a:extLst>
              </a:tr>
              <a:tr h="370707">
                <a:tc>
                  <a:txBody>
                    <a:bodyPr/>
                    <a:lstStyle/>
                    <a:p>
                      <a:pPr algn="ctr" fontAlgn="ctr"/>
                      <a:r>
                        <a:rPr lang="en-GB" sz="800" b="0" i="0" u="none" strike="noStrike" dirty="0">
                          <a:solidFill>
                            <a:srgbClr val="000000"/>
                          </a:solidFill>
                          <a:effectLst/>
                          <a:latin typeface="Arial" panose="020B0604020202020204" pitchFamily="34" charset="0"/>
                        </a:rPr>
                        <a:t> -</a:t>
                      </a:r>
                    </a:p>
                  </a:txBody>
                  <a:tcPr marL="180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Scotland</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Wales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North East England</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North West England</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Yorkshire and The Humber</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East Midlands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West Midlands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East of England</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London</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South East England</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South West England</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2"/>
                  </a:ext>
                </a:extLst>
              </a:tr>
              <a:tr h="180000">
                <a:tc>
                  <a:txBody>
                    <a:bodyPr/>
                    <a:lstStyle/>
                    <a:p>
                      <a:pPr algn="l"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Area of origin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03"/>
                  </a:ext>
                </a:extLst>
              </a:tr>
              <a:tr h="244800">
                <a:tc>
                  <a:txBody>
                    <a:bodyPr/>
                    <a:lstStyle/>
                    <a:p>
                      <a:pPr algn="l" fontAlgn="ctr"/>
                      <a:r>
                        <a:rPr lang="en-GB" sz="800" b="0"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Scotland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45.4%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15.9%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16.3%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4"/>
                  </a:ext>
                </a:extLst>
              </a:tr>
              <a:tr h="244800">
                <a:tc>
                  <a:txBody>
                    <a:bodyPr/>
                    <a:lstStyle/>
                    <a:p>
                      <a:pPr algn="l" fontAlgn="ctr"/>
                      <a:r>
                        <a:rPr lang="en-GB" sz="800" b="0"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Wales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14.5%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8.1%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5"/>
                  </a:ext>
                </a:extLst>
              </a:tr>
              <a:tr h="244800">
                <a:tc>
                  <a:txBody>
                    <a:bodyPr/>
                    <a:lstStyle/>
                    <a:p>
                      <a:pPr algn="l" fontAlgn="ctr"/>
                      <a:r>
                        <a:rPr lang="en-GB" sz="800" b="0"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North East England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17.9%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9.2%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0.5%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6"/>
                  </a:ext>
                </a:extLst>
              </a:tr>
              <a:tr h="244800">
                <a:tc>
                  <a:txBody>
                    <a:bodyPr/>
                    <a:lstStyle/>
                    <a:p>
                      <a:pPr algn="l" fontAlgn="ctr"/>
                      <a:r>
                        <a:rPr lang="en-GB" sz="800" b="0"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North West England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19.5%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17.3%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26.4%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17.2%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9.8%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7"/>
                  </a:ext>
                </a:extLst>
              </a:tr>
              <a:tr h="244800">
                <a:tc>
                  <a:txBody>
                    <a:bodyPr/>
                    <a:lstStyle/>
                    <a:p>
                      <a:pPr algn="l" fontAlgn="ctr"/>
                      <a:r>
                        <a:rPr lang="en-GB" sz="800" b="0"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Yorkshire and the Humber</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17.3%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17.9%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21.6%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17.6%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9.5%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9.7%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8"/>
                  </a:ext>
                </a:extLst>
              </a:tr>
              <a:tr h="244800">
                <a:tc>
                  <a:txBody>
                    <a:bodyPr/>
                    <a:lstStyle/>
                    <a:p>
                      <a:pPr algn="l" fontAlgn="ctr"/>
                      <a:r>
                        <a:rPr lang="en-GB" sz="800" b="0"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East Midlands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8.9%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15.0%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20.1%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9"/>
                  </a:ext>
                </a:extLst>
              </a:tr>
              <a:tr h="244800">
                <a:tc>
                  <a:txBody>
                    <a:bodyPr/>
                    <a:lstStyle/>
                    <a:p>
                      <a:pPr algn="l" fontAlgn="ctr"/>
                      <a:r>
                        <a:rPr lang="en-GB" sz="800" b="0"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West Midlands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22.7%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2.2%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9.2%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23.4%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14.3%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16.4%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0"/>
                  </a:ext>
                </a:extLst>
              </a:tr>
              <a:tr h="244800">
                <a:tc>
                  <a:txBody>
                    <a:bodyPr/>
                    <a:lstStyle/>
                    <a:p>
                      <a:pPr algn="l" fontAlgn="ctr"/>
                      <a:r>
                        <a:rPr lang="en-GB" sz="800" b="0"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East of England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8.9%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36.0%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6.8%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8.3%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11"/>
                  </a:ext>
                </a:extLst>
              </a:tr>
              <a:tr h="244800">
                <a:tc>
                  <a:txBody>
                    <a:bodyPr/>
                    <a:lstStyle/>
                    <a:p>
                      <a:pPr algn="l" fontAlgn="ctr"/>
                      <a:r>
                        <a:rPr lang="en-GB" sz="800" b="0"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London</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6.2%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8.3%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15.1%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22.6%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2"/>
                  </a:ext>
                </a:extLst>
              </a:tr>
              <a:tr h="244800">
                <a:tc>
                  <a:txBody>
                    <a:bodyPr/>
                    <a:lstStyle/>
                    <a:p>
                      <a:pPr algn="l" fontAlgn="ctr"/>
                      <a:r>
                        <a:rPr lang="en-GB" sz="800" b="0"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South East England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9.8%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5.6%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8.3%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12.1%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17.1%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15.1%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32.7%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16.9%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13"/>
                  </a:ext>
                </a:extLst>
              </a:tr>
              <a:tr h="244800">
                <a:tc>
                  <a:txBody>
                    <a:bodyPr/>
                    <a:lstStyle/>
                    <a:p>
                      <a:pPr algn="l" fontAlgn="ctr"/>
                      <a:r>
                        <a:rPr lang="en-GB" sz="800" b="0"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South West England</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4.6%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7.2%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3.4%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a:solidFill>
                            <a:srgbClr val="000000"/>
                          </a:solidFill>
                          <a:effectLst/>
                          <a:latin typeface="Arial" panose="020B0604020202020204" pitchFamily="34" charset="0"/>
                          <a:ea typeface="+mn-ea"/>
                          <a:cs typeface="+mn-cs"/>
                        </a:rPr>
                        <a:t>11.9%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8.2%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22.4%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4"/>
                  </a:ext>
                </a:extLst>
              </a:tr>
              <a:tr h="244800">
                <a:tc>
                  <a:txBody>
                    <a:bodyPr/>
                    <a:lstStyle/>
                    <a:p>
                      <a:pPr algn="l" fontAlgn="ctr"/>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Total</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100.0%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100.0%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100.0%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100.0%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100.0%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100.0%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100.0%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100.0%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100.0%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100.0%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GB" sz="800" b="1"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rPr>
                        <a:t>100.0%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bl>
          </a:graphicData>
        </a:graphic>
      </p:graphicFrame>
      <p:sp>
        <p:nvSpPr>
          <p:cNvPr id="18" name="Content Placeholder 25"/>
          <p:cNvSpPr txBox="1">
            <a:spLocks/>
          </p:cNvSpPr>
          <p:nvPr/>
        </p:nvSpPr>
        <p:spPr>
          <a:xfrm>
            <a:off x="8238654" y="1893888"/>
            <a:ext cx="3597274" cy="3827463"/>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t>Examining all overnight holiday tourism spend in GB by region of residence and region visited as a percentage.</a:t>
            </a:r>
          </a:p>
          <a:p>
            <a:r>
              <a:rPr lang="en-GB" sz="1050" b="1" dirty="0"/>
              <a:t>45% of holiday spend in Scotland was from Scottish residents, compared to London residents who only accounted for 4% of holiday spend in London.</a:t>
            </a:r>
          </a:p>
          <a:p>
            <a:r>
              <a:rPr lang="en-GB" sz="1050" b="1" dirty="0"/>
              <a:t>The equivalent figure for Wales is 15% of holiday trips being taken by Welsh residents. </a:t>
            </a:r>
          </a:p>
          <a:p>
            <a:endParaRPr lang="en-GB" sz="1050" b="1" dirty="0"/>
          </a:p>
          <a:p>
            <a:r>
              <a:rPr lang="en-GB" sz="1050" b="1" dirty="0"/>
              <a:t> </a:t>
            </a:r>
          </a:p>
        </p:txBody>
      </p:sp>
      <p:sp>
        <p:nvSpPr>
          <p:cNvPr id="25" name="Freeform 18">
            <a:hlinkClick r:id="rId3" action="ppaction://hlinksldjump"/>
            <a:extLst>
              <a:ext uri="{FF2B5EF4-FFF2-40B4-BE49-F238E27FC236}">
                <a16:creationId xmlns:a16="http://schemas.microsoft.com/office/drawing/2014/main" id="{651FAACF-2291-45B0-A12C-AAACB3AC3B10}"/>
              </a:ext>
            </a:extLst>
          </p:cNvPr>
          <p:cNvSpPr>
            <a:spLocks noEditPoints="1"/>
          </p:cNvSpPr>
          <p:nvPr/>
        </p:nvSpPr>
        <p:spPr bwMode="auto">
          <a:xfrm>
            <a:off x="5998233"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5"/>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cxnSp>
        <p:nvCxnSpPr>
          <p:cNvPr id="10" name="Straight Connector 9">
            <a:extLst>
              <a:ext uri="{FF2B5EF4-FFF2-40B4-BE49-F238E27FC236}">
                <a16:creationId xmlns:a16="http://schemas.microsoft.com/office/drawing/2014/main" id="{5B71FED2-F629-4808-B548-F4C3A21ED0FD}"/>
              </a:ext>
            </a:extLst>
          </p:cNvPr>
          <p:cNvCxnSpPr>
            <a:cxnSpLocks/>
          </p:cNvCxnSpPr>
          <p:nvPr/>
        </p:nvCxnSpPr>
        <p:spPr>
          <a:xfrm>
            <a:off x="8035455" y="1887995"/>
            <a:ext cx="0" cy="3917493"/>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11" name="Action Button: Information 16">
            <a:hlinkClick r:id="rId4" action="ppaction://hlinksldjump" highlightClick="1"/>
            <a:extLst>
              <a:ext uri="{FF2B5EF4-FFF2-40B4-BE49-F238E27FC236}">
                <a16:creationId xmlns:a16="http://schemas.microsoft.com/office/drawing/2014/main" id="{521D18CE-F2AA-4A7D-BD12-E80BB639EFE9}"/>
              </a:ext>
            </a:extLst>
          </p:cNvPr>
          <p:cNvSpPr/>
          <p:nvPr/>
        </p:nvSpPr>
        <p:spPr bwMode="ltGray">
          <a:xfrm>
            <a:off x="7772568" y="2119313"/>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2" name="Slide Number Placeholder 1">
            <a:extLst>
              <a:ext uri="{FF2B5EF4-FFF2-40B4-BE49-F238E27FC236}">
                <a16:creationId xmlns:a16="http://schemas.microsoft.com/office/drawing/2014/main" id="{2C85EFE8-6386-414B-BF8A-0629CF1056CB}"/>
              </a:ext>
            </a:extLst>
          </p:cNvPr>
          <p:cNvSpPr>
            <a:spLocks noGrp="1"/>
          </p:cNvSpPr>
          <p:nvPr>
            <p:ph type="sldNum" sz="quarter" idx="4"/>
          </p:nvPr>
        </p:nvSpPr>
        <p:spPr/>
        <p:txBody>
          <a:bodyPr/>
          <a:lstStyle/>
          <a:p>
            <a:fld id="{4034BEE3-566C-4068-A777-C3A4762E861B}" type="slidenum">
              <a:rPr lang="en-GB" smtClean="0"/>
              <a:pPr/>
              <a:t>75</a:t>
            </a:fld>
            <a:endParaRPr lang="en-GB" dirty="0"/>
          </a:p>
        </p:txBody>
      </p:sp>
    </p:spTree>
    <p:extLst>
      <p:ext uri="{BB962C8B-B14F-4D97-AF65-F5344CB8AC3E}">
        <p14:creationId xmlns:p14="http://schemas.microsoft.com/office/powerpoint/2010/main" val="9984785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Placeholder 16"/>
          <p:cNvSpPr>
            <a:spLocks noGrp="1"/>
          </p:cNvSpPr>
          <p:nvPr>
            <p:ph type="body" sz="quarter" idx="15"/>
          </p:nvPr>
        </p:nvSpPr>
        <p:spPr/>
        <p:txBody>
          <a:bodyPr/>
          <a:lstStyle/>
          <a:p>
            <a:r>
              <a:rPr lang="en-GB" dirty="0"/>
              <a:t>2019 Long-term trends</a:t>
            </a:r>
          </a:p>
        </p:txBody>
      </p:sp>
      <p:pic>
        <p:nvPicPr>
          <p:cNvPr id="4" name="Picture 3"/>
          <p:cNvPicPr/>
          <p:nvPr/>
        </p:nvPicPr>
        <p:blipFill rotWithShape="1">
          <a:blip r:embed="rId2" cstate="print">
            <a:extLst>
              <a:ext uri="{28A0092B-C50C-407E-A947-70E740481C1C}">
                <a14:useLocalDpi xmlns:a14="http://schemas.microsoft.com/office/drawing/2010/main" val="0"/>
              </a:ext>
            </a:extLst>
          </a:blip>
          <a:srcRect r="-2821" b="14927"/>
          <a:stretch/>
        </p:blipFill>
        <p:spPr>
          <a:xfrm>
            <a:off x="4275138" y="583839"/>
            <a:ext cx="7772960" cy="5818069"/>
          </a:xfrm>
          <a:prstGeom prst="rect">
            <a:avLst/>
          </a:prstGeom>
          <a:noFill/>
          <a:ln>
            <a:noFill/>
          </a:ln>
        </p:spPr>
      </p:pic>
    </p:spTree>
    <p:extLst>
      <p:ext uri="{BB962C8B-B14F-4D97-AF65-F5344CB8AC3E}">
        <p14:creationId xmlns:p14="http://schemas.microsoft.com/office/powerpoint/2010/main" val="10248694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Title 4">
            <a:extLst>
              <a:ext uri="{FF2B5EF4-FFF2-40B4-BE49-F238E27FC236}">
                <a16:creationId xmlns:a16="http://schemas.microsoft.com/office/drawing/2014/main" id="{8F3A7305-F3BF-4F44-8334-5B6737DD5D90}"/>
              </a:ext>
            </a:extLst>
          </p:cNvPr>
          <p:cNvSpPr>
            <a:spLocks noGrp="1"/>
          </p:cNvSpPr>
          <p:nvPr>
            <p:ph type="title"/>
          </p:nvPr>
        </p:nvSpPr>
        <p:spPr/>
        <p:txBody>
          <a:bodyPr/>
          <a:lstStyle/>
          <a:p>
            <a:r>
              <a:rPr lang="en-GB" dirty="0"/>
              <a:t>Tourism Overnight Trips – Summary of longer term trends</a:t>
            </a:r>
            <a:br>
              <a:rPr lang="en-GB" dirty="0"/>
            </a:br>
            <a:r>
              <a:rPr lang="en-GB" sz="1200" b="0" i="1" dirty="0"/>
              <a:t>This section focuses on identifying the long-term trends in the data between 2011 – 2019 by both country visited and purpose.</a:t>
            </a:r>
            <a:r>
              <a:rPr lang="en-GB" dirty="0"/>
              <a:t> </a:t>
            </a:r>
            <a:br>
              <a:rPr lang="en-GB" dirty="0"/>
            </a:br>
            <a:endParaRPr lang="en-GB" dirty="0"/>
          </a:p>
        </p:txBody>
      </p:sp>
      <p:sp>
        <p:nvSpPr>
          <p:cNvPr id="5" name="Content Placeholder 4">
            <a:extLst>
              <a:ext uri="{FF2B5EF4-FFF2-40B4-BE49-F238E27FC236}">
                <a16:creationId xmlns:a16="http://schemas.microsoft.com/office/drawing/2014/main" id="{985A555E-17D4-4747-8A47-3C7F9CC88441}"/>
              </a:ext>
            </a:extLst>
          </p:cNvPr>
          <p:cNvSpPr>
            <a:spLocks noGrp="1"/>
          </p:cNvSpPr>
          <p:nvPr>
            <p:ph idx="1"/>
          </p:nvPr>
        </p:nvSpPr>
        <p:spPr>
          <a:xfrm>
            <a:off x="360000" y="2241550"/>
            <a:ext cx="5508000" cy="3469800"/>
          </a:xfrm>
        </p:spPr>
        <p:txBody>
          <a:bodyPr/>
          <a:lstStyle/>
          <a:p>
            <a:pPr>
              <a:spcBef>
                <a:spcPts val="600"/>
              </a:spcBef>
            </a:pPr>
            <a:r>
              <a:rPr lang="en-GB" sz="1200" dirty="0"/>
              <a:t>Longer term domestic tourism trends in trips of all purposes [2011-2019]</a:t>
            </a:r>
          </a:p>
          <a:p>
            <a:pPr marL="285750" indent="-285750" algn="just">
              <a:spcBef>
                <a:spcPts val="600"/>
              </a:spcBef>
              <a:buFont typeface="Wingdings" panose="05000000000000000000" pitchFamily="2" charset="2"/>
              <a:buChar char="§"/>
            </a:pPr>
            <a:r>
              <a:rPr lang="en-US" dirty="0"/>
              <a:t>In 2019 there were 122.8 million trips in GB. This represents an annual average -0.4% decline over the past eight years. The volume of trips peaked in 2011 at 126.6 million, and the lowest point was in 2014 at 114.2 million trips.</a:t>
            </a:r>
            <a:endParaRPr lang="en-GB" dirty="0"/>
          </a:p>
          <a:p>
            <a:pPr marL="285750" indent="-285750" algn="just">
              <a:spcBef>
                <a:spcPts val="600"/>
              </a:spcBef>
              <a:buFont typeface="Wingdings" panose="05000000000000000000" pitchFamily="2" charset="2"/>
              <a:buChar char="§"/>
            </a:pPr>
            <a:r>
              <a:rPr lang="en-US" dirty="0"/>
              <a:t>In 2019 there were 99.1 million overnight trips in England. This represents an annual average percentage decline of -0.6% in the past eight years. The volume of trips peaked in 2012 at 104.5 million, and the low point was in 2014 at 92.6 million trips.</a:t>
            </a:r>
          </a:p>
          <a:p>
            <a:pPr marL="285750" indent="-285750" algn="just">
              <a:spcBef>
                <a:spcPts val="600"/>
              </a:spcBef>
              <a:buFont typeface="Wingdings" panose="05000000000000000000" pitchFamily="2" charset="2"/>
              <a:buChar char="§"/>
            </a:pPr>
            <a:r>
              <a:rPr lang="en-US" dirty="0"/>
              <a:t>In 2019 there were 13.8 million trips in Scotland. This represents an average +0.6% per annum increase in trips over the past eight years. The volume of trips was highest in 2019 and lowest in 2016 at 11.5 million.</a:t>
            </a:r>
          </a:p>
          <a:p>
            <a:pPr marL="285750" indent="-285750" algn="just">
              <a:spcBef>
                <a:spcPts val="600"/>
              </a:spcBef>
              <a:buFont typeface="Wingdings" panose="05000000000000000000" pitchFamily="2" charset="2"/>
              <a:buChar char="§"/>
            </a:pPr>
            <a:r>
              <a:rPr lang="en-US" dirty="0"/>
              <a:t>In 2019 there were 10.7 million overnight trips to Wales. This represents an annual  average +1.4% increase in trips over the past eight years. The volume of trips reached a peak in 2019, and the low point in 2017 at 9.0 million trips.</a:t>
            </a:r>
            <a:endParaRPr lang="en-GB" dirty="0"/>
          </a:p>
        </p:txBody>
      </p:sp>
      <p:sp>
        <p:nvSpPr>
          <p:cNvPr id="6" name="Content Placeholder 5">
            <a:extLst>
              <a:ext uri="{FF2B5EF4-FFF2-40B4-BE49-F238E27FC236}">
                <a16:creationId xmlns:a16="http://schemas.microsoft.com/office/drawing/2014/main" id="{C06F91EA-E77C-4C4C-9C1E-D6E78B372FC3}"/>
              </a:ext>
            </a:extLst>
          </p:cNvPr>
          <p:cNvSpPr>
            <a:spLocks noGrp="1"/>
          </p:cNvSpPr>
          <p:nvPr>
            <p:ph sz="quarter" idx="14"/>
          </p:nvPr>
        </p:nvSpPr>
        <p:spPr>
          <a:xfrm>
            <a:off x="6318874" y="2241550"/>
            <a:ext cx="5508000" cy="3469800"/>
          </a:xfrm>
        </p:spPr>
        <p:txBody>
          <a:bodyPr/>
          <a:lstStyle/>
          <a:p>
            <a:pPr>
              <a:spcBef>
                <a:spcPts val="600"/>
              </a:spcBef>
            </a:pPr>
            <a:r>
              <a:rPr lang="en-GB" dirty="0"/>
              <a:t>Trends in tourism trips, nights and spend within England</a:t>
            </a:r>
          </a:p>
          <a:p>
            <a:pPr marL="171450" indent="-171450">
              <a:spcBef>
                <a:spcPts val="300"/>
              </a:spcBef>
              <a:buFont typeface="Wingdings" panose="05000000000000000000" pitchFamily="2" charset="2"/>
              <a:buChar char="§"/>
            </a:pPr>
            <a:r>
              <a:rPr lang="en-GB" dirty="0"/>
              <a:t>The volume of overnight domestic trips to England have decreased since 2011, by an average of -0.6% per annum, as has the volume of nights, decreasing by -0.6%. The value of these trips has increased however, by +1.5%.  </a:t>
            </a:r>
          </a:p>
          <a:p>
            <a:pPr>
              <a:spcBef>
                <a:spcPts val="600"/>
              </a:spcBef>
            </a:pPr>
            <a:r>
              <a:rPr lang="en-GB" dirty="0"/>
              <a:t>Trends in tourism trips, nights and spend within Scotland</a:t>
            </a:r>
          </a:p>
          <a:p>
            <a:pPr marL="177800" indent="-177800" algn="just">
              <a:spcBef>
                <a:spcPts val="300"/>
              </a:spcBef>
              <a:buFont typeface="Wingdings" panose="05000000000000000000" pitchFamily="2" charset="2"/>
              <a:buChar char="§"/>
            </a:pPr>
            <a:r>
              <a:rPr lang="en-GB" dirty="0"/>
              <a:t>On average, there has been an increase in trip volume within Scotland since 2011 at          +0.6% per annum. The number of bednights in Scotland has also increased since 2011, by +0.3% per annum. In the same period, the spend on these trips increased by +1.8% per annum.  </a:t>
            </a:r>
          </a:p>
          <a:p>
            <a:pPr>
              <a:spcBef>
                <a:spcPts val="600"/>
              </a:spcBef>
            </a:pPr>
            <a:r>
              <a:rPr lang="en-GB" dirty="0"/>
              <a:t>Trends in tourism trips, nights and spend within Wales</a:t>
            </a:r>
          </a:p>
          <a:p>
            <a:pPr marL="171450" indent="-171450" algn="just">
              <a:spcBef>
                <a:spcPts val="300"/>
              </a:spcBef>
              <a:buFont typeface="Wingdings" panose="05000000000000000000" pitchFamily="2" charset="2"/>
              <a:buChar char="§"/>
            </a:pPr>
            <a:r>
              <a:rPr lang="en-GB" dirty="0"/>
              <a:t>The long term trend of tourism trips in Wales, from 2011 to 2019, shows an average annual increase in trip volume of +1.4%. The volume of bednights shows a increase since 2011, of +0.2% per annum. In the same period spend is up +2.6% per annum.  </a:t>
            </a:r>
          </a:p>
          <a:p>
            <a:pPr>
              <a:spcBef>
                <a:spcPts val="600"/>
              </a:spcBef>
            </a:pPr>
            <a:r>
              <a:rPr lang="en-GB" dirty="0"/>
              <a:t>Holiday trips by lifestage</a:t>
            </a:r>
          </a:p>
          <a:p>
            <a:pPr marL="171450" indent="-171450" algn="just">
              <a:spcBef>
                <a:spcPts val="300"/>
              </a:spcBef>
              <a:buFont typeface="Wingdings" panose="05000000000000000000" pitchFamily="2" charset="2"/>
              <a:buChar char="§"/>
            </a:pPr>
            <a:r>
              <a:rPr lang="en-GB" dirty="0"/>
              <a:t>For holiday tourism trips taken in GB, the Empty Nesters segment has seen the greatest increase between 2011 and 2019, an average of +1.8% per annum. </a:t>
            </a:r>
            <a:r>
              <a:rPr lang="en-US" dirty="0"/>
              <a:t>Families and Older Independents have seen little change over time, whilst the number of trips taken by Pre Nesters decreased on average by -0.9% per annum over the period.  </a:t>
            </a:r>
            <a:endParaRPr lang="en-GB" dirty="0"/>
          </a:p>
        </p:txBody>
      </p:sp>
      <p:sp>
        <p:nvSpPr>
          <p:cNvPr id="17" name="Freeform 20">
            <a:hlinkClick r:id="rId2" action="ppaction://hlinksldjump"/>
            <a:extLst>
              <a:ext uri="{FF2B5EF4-FFF2-40B4-BE49-F238E27FC236}">
                <a16:creationId xmlns:a16="http://schemas.microsoft.com/office/drawing/2014/main" id="{4EE5E51C-4D84-455A-BC6C-E672FE16F057}"/>
              </a:ext>
            </a:extLst>
          </p:cNvPr>
          <p:cNvSpPr>
            <a:spLocks noEditPoints="1"/>
          </p:cNvSpPr>
          <p:nvPr/>
        </p:nvSpPr>
        <p:spPr bwMode="auto">
          <a:xfrm>
            <a:off x="7272592"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3"/>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2" name="Slide Number Placeholder 1">
            <a:extLst>
              <a:ext uri="{FF2B5EF4-FFF2-40B4-BE49-F238E27FC236}">
                <a16:creationId xmlns:a16="http://schemas.microsoft.com/office/drawing/2014/main" id="{F1C0332D-5E18-4272-83C9-FF4AB73545A5}"/>
              </a:ext>
            </a:extLst>
          </p:cNvPr>
          <p:cNvSpPr>
            <a:spLocks noGrp="1"/>
          </p:cNvSpPr>
          <p:nvPr>
            <p:ph type="sldNum" sz="quarter" idx="4"/>
          </p:nvPr>
        </p:nvSpPr>
        <p:spPr/>
        <p:txBody>
          <a:bodyPr/>
          <a:lstStyle/>
          <a:p>
            <a:fld id="{4034BEE3-566C-4068-A777-C3A4762E861B}" type="slidenum">
              <a:rPr lang="en-GB" smtClean="0"/>
              <a:pPr/>
              <a:t>77</a:t>
            </a:fld>
            <a:endParaRPr lang="en-GB" dirty="0"/>
          </a:p>
        </p:txBody>
      </p:sp>
    </p:spTree>
    <p:extLst>
      <p:ext uri="{BB962C8B-B14F-4D97-AF65-F5344CB8AC3E}">
        <p14:creationId xmlns:p14="http://schemas.microsoft.com/office/powerpoint/2010/main" val="22917670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Tourism trips taken in GB  </a:t>
            </a:r>
          </a:p>
        </p:txBody>
      </p:sp>
      <p:graphicFrame>
        <p:nvGraphicFramePr>
          <p:cNvPr id="2" name="Table 1"/>
          <p:cNvGraphicFramePr>
            <a:graphicFrameLocks noGrp="1"/>
          </p:cNvGraphicFramePr>
          <p:nvPr>
            <p:extLst>
              <p:ext uri="{D42A27DB-BD31-4B8C-83A1-F6EECF244321}">
                <p14:modId xmlns:p14="http://schemas.microsoft.com/office/powerpoint/2010/main" val="1909264283"/>
              </p:ext>
            </p:extLst>
          </p:nvPr>
        </p:nvGraphicFramePr>
        <p:xfrm>
          <a:off x="352416" y="1888626"/>
          <a:ext cx="8642946" cy="3890069"/>
        </p:xfrm>
        <a:graphic>
          <a:graphicData uri="http://schemas.openxmlformats.org/drawingml/2006/table">
            <a:tbl>
              <a:tblPr/>
              <a:tblGrid>
                <a:gridCol w="612444">
                  <a:extLst>
                    <a:ext uri="{9D8B030D-6E8A-4147-A177-3AD203B41FA5}">
                      <a16:colId xmlns:a16="http://schemas.microsoft.com/office/drawing/2014/main" val="20000"/>
                    </a:ext>
                  </a:extLst>
                </a:gridCol>
                <a:gridCol w="432044">
                  <a:extLst>
                    <a:ext uri="{9D8B030D-6E8A-4147-A177-3AD203B41FA5}">
                      <a16:colId xmlns:a16="http://schemas.microsoft.com/office/drawing/2014/main" val="20002"/>
                    </a:ext>
                  </a:extLst>
                </a:gridCol>
                <a:gridCol w="432044">
                  <a:extLst>
                    <a:ext uri="{9D8B030D-6E8A-4147-A177-3AD203B41FA5}">
                      <a16:colId xmlns:a16="http://schemas.microsoft.com/office/drawing/2014/main" val="20004"/>
                    </a:ext>
                  </a:extLst>
                </a:gridCol>
                <a:gridCol w="386809">
                  <a:extLst>
                    <a:ext uri="{9D8B030D-6E8A-4147-A177-3AD203B41FA5}">
                      <a16:colId xmlns:a16="http://schemas.microsoft.com/office/drawing/2014/main" val="20005"/>
                    </a:ext>
                  </a:extLst>
                </a:gridCol>
                <a:gridCol w="432044">
                  <a:extLst>
                    <a:ext uri="{9D8B030D-6E8A-4147-A177-3AD203B41FA5}">
                      <a16:colId xmlns:a16="http://schemas.microsoft.com/office/drawing/2014/main" val="20006"/>
                    </a:ext>
                  </a:extLst>
                </a:gridCol>
                <a:gridCol w="386809">
                  <a:extLst>
                    <a:ext uri="{9D8B030D-6E8A-4147-A177-3AD203B41FA5}">
                      <a16:colId xmlns:a16="http://schemas.microsoft.com/office/drawing/2014/main" val="20007"/>
                    </a:ext>
                  </a:extLst>
                </a:gridCol>
                <a:gridCol w="432044">
                  <a:extLst>
                    <a:ext uri="{9D8B030D-6E8A-4147-A177-3AD203B41FA5}">
                      <a16:colId xmlns:a16="http://schemas.microsoft.com/office/drawing/2014/main" val="20008"/>
                    </a:ext>
                  </a:extLst>
                </a:gridCol>
                <a:gridCol w="386809">
                  <a:extLst>
                    <a:ext uri="{9D8B030D-6E8A-4147-A177-3AD203B41FA5}">
                      <a16:colId xmlns:a16="http://schemas.microsoft.com/office/drawing/2014/main" val="20009"/>
                    </a:ext>
                  </a:extLst>
                </a:gridCol>
                <a:gridCol w="467687">
                  <a:extLst>
                    <a:ext uri="{9D8B030D-6E8A-4147-A177-3AD203B41FA5}">
                      <a16:colId xmlns:a16="http://schemas.microsoft.com/office/drawing/2014/main" val="20010"/>
                    </a:ext>
                  </a:extLst>
                </a:gridCol>
                <a:gridCol w="386809">
                  <a:extLst>
                    <a:ext uri="{9D8B030D-6E8A-4147-A177-3AD203B41FA5}">
                      <a16:colId xmlns:a16="http://schemas.microsoft.com/office/drawing/2014/main" val="20011"/>
                    </a:ext>
                  </a:extLst>
                </a:gridCol>
                <a:gridCol w="531222">
                  <a:extLst>
                    <a:ext uri="{9D8B030D-6E8A-4147-A177-3AD203B41FA5}">
                      <a16:colId xmlns:a16="http://schemas.microsoft.com/office/drawing/2014/main" val="20012"/>
                    </a:ext>
                  </a:extLst>
                </a:gridCol>
                <a:gridCol w="432044">
                  <a:extLst>
                    <a:ext uri="{9D8B030D-6E8A-4147-A177-3AD203B41FA5}">
                      <a16:colId xmlns:a16="http://schemas.microsoft.com/office/drawing/2014/main" val="20013"/>
                    </a:ext>
                  </a:extLst>
                </a:gridCol>
                <a:gridCol w="386809">
                  <a:extLst>
                    <a:ext uri="{9D8B030D-6E8A-4147-A177-3AD203B41FA5}">
                      <a16:colId xmlns:a16="http://schemas.microsoft.com/office/drawing/2014/main" val="20014"/>
                    </a:ext>
                  </a:extLst>
                </a:gridCol>
                <a:gridCol w="432044">
                  <a:extLst>
                    <a:ext uri="{9D8B030D-6E8A-4147-A177-3AD203B41FA5}">
                      <a16:colId xmlns:a16="http://schemas.microsoft.com/office/drawing/2014/main" val="54525522"/>
                    </a:ext>
                  </a:extLst>
                </a:gridCol>
                <a:gridCol w="386809">
                  <a:extLst>
                    <a:ext uri="{9D8B030D-6E8A-4147-A177-3AD203B41FA5}">
                      <a16:colId xmlns:a16="http://schemas.microsoft.com/office/drawing/2014/main" val="24413794"/>
                    </a:ext>
                  </a:extLst>
                </a:gridCol>
                <a:gridCol w="423695">
                  <a:extLst>
                    <a:ext uri="{9D8B030D-6E8A-4147-A177-3AD203B41FA5}">
                      <a16:colId xmlns:a16="http://schemas.microsoft.com/office/drawing/2014/main" val="3119121855"/>
                    </a:ext>
                  </a:extLst>
                </a:gridCol>
                <a:gridCol w="423695">
                  <a:extLst>
                    <a:ext uri="{9D8B030D-6E8A-4147-A177-3AD203B41FA5}">
                      <a16:colId xmlns:a16="http://schemas.microsoft.com/office/drawing/2014/main" val="2984368803"/>
                    </a:ext>
                  </a:extLst>
                </a:gridCol>
                <a:gridCol w="423695">
                  <a:extLst>
                    <a:ext uri="{9D8B030D-6E8A-4147-A177-3AD203B41FA5}">
                      <a16:colId xmlns:a16="http://schemas.microsoft.com/office/drawing/2014/main" val="3887724469"/>
                    </a:ext>
                  </a:extLst>
                </a:gridCol>
                <a:gridCol w="423695">
                  <a:extLst>
                    <a:ext uri="{9D8B030D-6E8A-4147-A177-3AD203B41FA5}">
                      <a16:colId xmlns:a16="http://schemas.microsoft.com/office/drawing/2014/main" val="2986805748"/>
                    </a:ext>
                  </a:extLst>
                </a:gridCol>
                <a:gridCol w="423695">
                  <a:extLst>
                    <a:ext uri="{9D8B030D-6E8A-4147-A177-3AD203B41FA5}">
                      <a16:colId xmlns:a16="http://schemas.microsoft.com/office/drawing/2014/main" val="20015"/>
                    </a:ext>
                  </a:extLst>
                </a:gridCol>
              </a:tblGrid>
              <a:tr h="230400">
                <a:tc gridSpan="20">
                  <a:txBody>
                    <a:bodyPr/>
                    <a:lstStyle/>
                    <a:p>
                      <a:pPr algn="l" fontAlgn="b"/>
                      <a:r>
                        <a:rPr lang="en-GB" sz="900" b="1" i="0" u="none" strike="noStrike" dirty="0">
                          <a:solidFill>
                            <a:srgbClr val="FFFFFF"/>
                          </a:solidFill>
                          <a:effectLst/>
                          <a:latin typeface="Arial" panose="020B0604020202020204" pitchFamily="34" charset="0"/>
                        </a:rPr>
                        <a:t>Table 1.7.1 – Tourism trips taken in GB (2011-2019)*</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4BACC6"/>
                    </a:solidFill>
                  </a:tcPr>
                </a:tc>
                <a:tc hMerge="1">
                  <a:txBody>
                    <a:bodyPr/>
                    <a:lstStyle/>
                    <a:p>
                      <a:endParaRPr lang="en-GB"/>
                    </a:p>
                  </a:txBody>
                  <a:tcPr>
                    <a:lnL w="12700" cmpd="sng">
                      <a:noFill/>
                      <a:prstDash val="solid"/>
                    </a:lnL>
                  </a:tcPr>
                </a:tc>
                <a:tc hMerge="1">
                  <a:txBody>
                    <a:bodyPr/>
                    <a:lstStyle/>
                    <a:p>
                      <a:endParaRPr lang="en-GB"/>
                    </a:p>
                  </a:txBody>
                  <a:tcPr>
                    <a:lnL w="12700" cmpd="sng">
                      <a:noFill/>
                      <a:prstDash val="solid"/>
                    </a:ln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0"/>
                  </a:ext>
                </a:extLst>
              </a:tr>
              <a:tr h="725954">
                <a:tc>
                  <a:txBody>
                    <a:bodyPr/>
                    <a:lstStyle/>
                    <a:p>
                      <a:pPr algn="ctr" fontAlgn="ctr"/>
                      <a:r>
                        <a:rPr lang="en-GB" sz="850" b="0" i="0" u="none" strike="noStrike" dirty="0">
                          <a:solidFill>
                            <a:srgbClr val="000000"/>
                          </a:solidFill>
                          <a:effectLst/>
                          <a:latin typeface="Arial" panose="020B0604020202020204" pitchFamily="34" charset="0"/>
                        </a:rPr>
                        <a:t>-</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a:t>
                      </a:r>
                    </a:p>
                    <a:p>
                      <a:pPr algn="ctr" fontAlgn="ctr"/>
                      <a:r>
                        <a:rPr lang="en-GB" sz="850" b="0" i="0" u="none" strike="noStrike" dirty="0">
                          <a:solidFill>
                            <a:srgbClr val="000000"/>
                          </a:solidFill>
                          <a:effectLst/>
                          <a:latin typeface="Arial" panose="020B0604020202020204" pitchFamily="34" charset="0"/>
                        </a:rPr>
                        <a:t>change (11-12)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a:t>
                      </a:r>
                    </a:p>
                    <a:p>
                      <a:pPr algn="ctr" fontAlgn="ctr"/>
                      <a:r>
                        <a:rPr lang="en-GB" sz="850" b="0" i="0" u="none" strike="noStrike" dirty="0">
                          <a:solidFill>
                            <a:srgbClr val="000000"/>
                          </a:solidFill>
                          <a:effectLst/>
                          <a:latin typeface="Arial" panose="020B0604020202020204" pitchFamily="34" charset="0"/>
                        </a:rPr>
                        <a:t>change (12-13)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a:t>
                      </a:r>
                    </a:p>
                    <a:p>
                      <a:pPr algn="ctr" fontAlgn="ctr"/>
                      <a:r>
                        <a:rPr lang="en-GB" sz="850" b="0" i="0" u="none" strike="noStrike" dirty="0">
                          <a:solidFill>
                            <a:srgbClr val="000000"/>
                          </a:solidFill>
                          <a:effectLst/>
                          <a:latin typeface="Arial" panose="020B0604020202020204" pitchFamily="34" charset="0"/>
                        </a:rPr>
                        <a:t>change (13-14)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2015 (O)</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a:t>
                      </a:r>
                    </a:p>
                    <a:p>
                      <a:pPr algn="ctr" fontAlgn="ctr"/>
                      <a:r>
                        <a:rPr lang="en-GB" sz="850" b="0" i="0" u="none" strike="noStrike" dirty="0">
                          <a:solidFill>
                            <a:srgbClr val="000000"/>
                          </a:solidFill>
                          <a:effectLst/>
                          <a:latin typeface="Arial" panose="020B0604020202020204" pitchFamily="34" charset="0"/>
                        </a:rPr>
                        <a:t>change (14-15)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1" u="none" strike="noStrike" dirty="0">
                          <a:solidFill>
                            <a:srgbClr val="000000"/>
                          </a:solidFill>
                          <a:effectLst/>
                          <a:latin typeface="Arial" panose="020B0604020202020204" pitchFamily="34" charset="0"/>
                        </a:rPr>
                        <a:t>2015 (RP)</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1" i="0" u="none" strike="noStrike" dirty="0">
                          <a:solidFill>
                            <a:srgbClr val="000000"/>
                          </a:solidFill>
                          <a:effectLst/>
                          <a:latin typeface="Arial" panose="020B0604020202020204" pitchFamily="34" charset="0"/>
                        </a:rPr>
                        <a:t>2016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a:t>
                      </a:r>
                    </a:p>
                    <a:p>
                      <a:pPr algn="ctr" fontAlgn="ctr"/>
                      <a:r>
                        <a:rPr lang="en-GB" sz="850" b="0" i="0" u="none" strike="noStrike" dirty="0">
                          <a:solidFill>
                            <a:srgbClr val="000000"/>
                          </a:solidFill>
                          <a:effectLst/>
                          <a:latin typeface="Arial" panose="020B0604020202020204" pitchFamily="34" charset="0"/>
                        </a:rPr>
                        <a:t>change (15-16)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a:t>
                      </a:r>
                    </a:p>
                    <a:p>
                      <a:pPr algn="ctr" fontAlgn="ctr"/>
                      <a:r>
                        <a:rPr lang="en-GB" sz="850" b="0" i="0" u="none" strike="noStrike" dirty="0">
                          <a:solidFill>
                            <a:srgbClr val="000000"/>
                          </a:solidFill>
                          <a:effectLst/>
                          <a:latin typeface="Arial" panose="020B0604020202020204" pitchFamily="34" charset="0"/>
                        </a:rPr>
                        <a:t>change (16-17)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 change (17-18)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 change (18-19)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Average annual</a:t>
                      </a:r>
                    </a:p>
                    <a:p>
                      <a:pPr algn="ctr" fontAlgn="ctr"/>
                      <a:r>
                        <a:rPr lang="en-GB" sz="850" b="0" i="0" u="none" strike="noStrike" dirty="0">
                          <a:solidFill>
                            <a:srgbClr val="000000"/>
                          </a:solidFill>
                          <a:effectLst/>
                          <a:latin typeface="Arial" panose="020B0604020202020204" pitchFamily="34" charset="0"/>
                        </a:rPr>
                        <a:t>% change (11-19)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393805">
                <a:tc>
                  <a:txBody>
                    <a:bodyPr/>
                    <a:lstStyle/>
                    <a:p>
                      <a:pPr algn="l" fontAlgn="ctr"/>
                      <a:r>
                        <a:rPr lang="en-GB" sz="850" b="0" i="0" u="none" strike="noStrike" dirty="0">
                          <a:solidFill>
                            <a:srgbClr val="000000"/>
                          </a:solidFill>
                          <a:effectLst/>
                          <a:latin typeface="Arial" panose="020B0604020202020204" pitchFamily="34" charset="0"/>
                        </a:rPr>
                        <a:t>Trips </a:t>
                      </a:r>
                    </a:p>
                    <a:p>
                      <a:pPr algn="l" fontAlgn="ctr"/>
                      <a:r>
                        <a:rPr lang="en-GB" sz="850" b="0" i="0" u="none" strike="noStrike" dirty="0">
                          <a:solidFill>
                            <a:srgbClr val="000000"/>
                          </a:solidFill>
                          <a:effectLst/>
                          <a:latin typeface="Arial" panose="020B0604020202020204" pitchFamily="34" charset="0"/>
                        </a:rPr>
                        <a:t>(millions)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126.635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126.019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-0.5%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122.905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114.242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-7.1%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124.426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+8.9%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1" u="none" strike="noStrike" dirty="0">
                          <a:solidFill>
                            <a:srgbClr val="000000"/>
                          </a:solidFill>
                          <a:effectLst/>
                          <a:latin typeface="Arial" panose="020B0604020202020204" pitchFamily="34" charset="0"/>
                        </a:rPr>
                        <a:t>125.162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Arial" panose="020B0604020202020204" pitchFamily="34" charset="0"/>
                        </a:rPr>
                        <a:t>119.455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-4.6%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120.676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118.556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122.780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0" i="0" u="none" strike="noStrike" dirty="0">
                          <a:solidFill>
                            <a:srgbClr val="000000"/>
                          </a:solidFill>
                          <a:effectLst/>
                          <a:latin typeface="Arial" panose="020B0604020202020204" pitchFamily="34" charset="0"/>
                        </a:rPr>
                        <a:t>-0.4%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3"/>
                  </a:ext>
                </a:extLst>
              </a:tr>
              <a:tr h="393805">
                <a:tc>
                  <a:txBody>
                    <a:bodyPr/>
                    <a:lstStyle/>
                    <a:p>
                      <a:pPr algn="l" fontAlgn="ctr"/>
                      <a:r>
                        <a:rPr lang="en-GB" sz="850" b="0" i="0" u="none" strike="noStrike" dirty="0">
                          <a:solidFill>
                            <a:srgbClr val="000000"/>
                          </a:solidFill>
                          <a:effectLst/>
                          <a:latin typeface="Arial" panose="020B0604020202020204" pitchFamily="34" charset="0"/>
                        </a:rPr>
                        <a:t>Nights (millions)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387.329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388.240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373.607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349.546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-6.4%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377.101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+7.9%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1" u="none" strike="noStrike" dirty="0">
                          <a:solidFill>
                            <a:srgbClr val="000000"/>
                          </a:solidFill>
                          <a:effectLst/>
                          <a:latin typeface="Arial" panose="020B0604020202020204" pitchFamily="34" charset="0"/>
                        </a:rPr>
                        <a:t>379.449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Arial" panose="020B0604020202020204" pitchFamily="34" charset="0"/>
                        </a:rPr>
                        <a:t>359.557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-5.2%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369.455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371.747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371.806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50" b="0" i="0" u="none" strike="noStrike">
                          <a:solidFill>
                            <a:srgbClr val="000000"/>
                          </a:solidFill>
                          <a:effectLst/>
                          <a:latin typeface="Arial" panose="020B0604020202020204" pitchFamily="34" charset="0"/>
                        </a:rPr>
                        <a:t>-0.5%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393805">
                <a:tc>
                  <a:txBody>
                    <a:bodyPr/>
                    <a:lstStyle/>
                    <a:p>
                      <a:pPr algn="l" fontAlgn="ctr"/>
                      <a:r>
                        <a:rPr lang="en-GB" sz="850" b="0" i="0" u="none" strike="noStrike" dirty="0">
                          <a:solidFill>
                            <a:srgbClr val="000000"/>
                          </a:solidFill>
                          <a:effectLst/>
                          <a:latin typeface="Arial" panose="020B0604020202020204" pitchFamily="34" charset="0"/>
                        </a:rPr>
                        <a:t>Spending (£millions)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£22,666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£23,976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+5.8%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£23,294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£22,691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£24,825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+9.4%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1" u="none" strike="noStrike" dirty="0">
                          <a:solidFill>
                            <a:srgbClr val="000000"/>
                          </a:solidFill>
                          <a:effectLst/>
                          <a:latin typeface="Arial" panose="020B0604020202020204" pitchFamily="34" charset="0"/>
                        </a:rPr>
                        <a:t>£24,100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Arial" panose="020B0604020202020204" pitchFamily="34" charset="0"/>
                        </a:rPr>
                        <a:t>£23,079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-4.2%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£23,683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£23,961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GB" sz="850" b="0" i="0" u="none" strike="noStrike" kern="1200" dirty="0">
                          <a:solidFill>
                            <a:srgbClr val="000000"/>
                          </a:solidFill>
                          <a:effectLst/>
                          <a:latin typeface="Arial" panose="020B0604020202020204" pitchFamily="34" charset="0"/>
                          <a:ea typeface="+mn-ea"/>
                          <a:cs typeface="+mn-cs"/>
                        </a:rPr>
                        <a:t>£24,651</a:t>
                      </a:r>
                    </a:p>
                  </a:txBody>
                  <a:tcPr marL="10800" marR="8681" marT="868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+2.9%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0" i="0" u="none" strike="noStrike" dirty="0">
                          <a:solidFill>
                            <a:srgbClr val="000000"/>
                          </a:solidFill>
                          <a:effectLst/>
                          <a:latin typeface="Arial" panose="020B0604020202020204" pitchFamily="34" charset="0"/>
                        </a:rPr>
                        <a:t>+1.5%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5"/>
                  </a:ext>
                </a:extLst>
              </a:tr>
              <a:tr h="584100">
                <a:tc>
                  <a:txBody>
                    <a:bodyPr/>
                    <a:lstStyle/>
                    <a:p>
                      <a:pPr algn="l" fontAlgn="ctr"/>
                      <a:r>
                        <a:rPr lang="en-GB" sz="850" b="1" i="0" u="none" strike="noStrike" dirty="0">
                          <a:solidFill>
                            <a:srgbClr val="000000"/>
                          </a:solidFill>
                          <a:effectLst/>
                          <a:latin typeface="Arial" panose="020B0604020202020204" pitchFamily="34" charset="0"/>
                        </a:rPr>
                        <a:t>Average nights per trip</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3.06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3.08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+0.7%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3.04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-1.3%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3.06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+0.7%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3.03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-1.0%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1" u="none" strike="noStrike" dirty="0">
                          <a:solidFill>
                            <a:srgbClr val="000000"/>
                          </a:solidFill>
                          <a:effectLst/>
                          <a:latin typeface="Arial" panose="020B0604020202020204" pitchFamily="34" charset="0"/>
                        </a:rPr>
                        <a:t>3.03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1" i="0" u="none" strike="noStrike" dirty="0">
                          <a:solidFill>
                            <a:srgbClr val="000000"/>
                          </a:solidFill>
                          <a:effectLst/>
                          <a:latin typeface="Arial" panose="020B0604020202020204" pitchFamily="34" charset="0"/>
                        </a:rPr>
                        <a:t>3.01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-0.7%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3.06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+1.7%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3.12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n-GB" sz="850" b="1" i="0" u="none" strike="noStrike" kern="1200" dirty="0">
                        <a:solidFill>
                          <a:srgbClr val="000000"/>
                        </a:solidFill>
                        <a:effectLst/>
                        <a:latin typeface="Arial" panose="020B0604020202020204" pitchFamily="34" charset="0"/>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n-GB" sz="850" b="1" i="0" u="none" strike="noStrike" kern="1200" dirty="0">
                          <a:solidFill>
                            <a:srgbClr val="000000"/>
                          </a:solidFill>
                          <a:effectLst/>
                          <a:latin typeface="Arial" panose="020B0604020202020204" pitchFamily="34" charset="0"/>
                          <a:ea typeface="+mn-ea"/>
                          <a:cs typeface="+mn-cs"/>
                        </a:rPr>
                        <a:t>3.0</a:t>
                      </a:r>
                    </a:p>
                    <a:p>
                      <a:pPr marL="0" algn="ctr" defTabSz="914400" rtl="0" eaLnBrk="1" fontAlgn="ctr" latinLnBrk="0" hangingPunct="1"/>
                      <a:endParaRPr lang="en-GB" sz="850" b="1" i="0" u="none" strike="noStrike" kern="1200" dirty="0">
                        <a:solidFill>
                          <a:srgbClr val="000000"/>
                        </a:solidFill>
                        <a:effectLst/>
                        <a:latin typeface="Arial" panose="020B0604020202020204" pitchFamily="34" charset="0"/>
                        <a:ea typeface="+mn-ea"/>
                        <a:cs typeface="+mn-cs"/>
                      </a:endParaRP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1" i="0" u="none" strike="noStrike" kern="1200" dirty="0">
                          <a:solidFill>
                            <a:srgbClr val="000000"/>
                          </a:solidFill>
                          <a:effectLst/>
                          <a:latin typeface="Arial" panose="020B0604020202020204" pitchFamily="34" charset="0"/>
                          <a:ea typeface="+mn-ea"/>
                          <a:cs typeface="+mn-cs"/>
                        </a:rPr>
                        <a:t>-3.8%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50" b="1" i="0" u="none" strike="noStrike" dirty="0">
                          <a:solidFill>
                            <a:srgbClr val="000000"/>
                          </a:solidFill>
                          <a:effectLst/>
                          <a:latin typeface="Arial" panose="020B0604020202020204" pitchFamily="34" charset="0"/>
                        </a:rPr>
                        <a:t>-0.2%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584100">
                <a:tc>
                  <a:txBody>
                    <a:bodyPr/>
                    <a:lstStyle/>
                    <a:p>
                      <a:pPr algn="l" fontAlgn="ctr"/>
                      <a:r>
                        <a:rPr lang="en-GB" sz="850" b="1" i="0" u="none" strike="noStrike" dirty="0">
                          <a:solidFill>
                            <a:srgbClr val="000000"/>
                          </a:solidFill>
                          <a:effectLst/>
                          <a:latin typeface="Arial" panose="020B0604020202020204" pitchFamily="34" charset="0"/>
                        </a:rPr>
                        <a:t>Average spend per trip</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£179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£190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+6.2%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£190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0.0%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£199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+4.7%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£200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+0.3%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1" u="none" strike="noStrike" dirty="0">
                          <a:solidFill>
                            <a:srgbClr val="000000"/>
                          </a:solidFill>
                          <a:effectLst/>
                          <a:latin typeface="Arial" panose="020B0604020202020204" pitchFamily="34" charset="0"/>
                        </a:rPr>
                        <a:t>£193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1" i="0" u="none" strike="noStrike" dirty="0">
                          <a:solidFill>
                            <a:srgbClr val="000000"/>
                          </a:solidFill>
                          <a:effectLst/>
                          <a:latin typeface="Arial" panose="020B0604020202020204" pitchFamily="34" charset="0"/>
                        </a:rPr>
                        <a:t>£193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0.0%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£196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£202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+3.1%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n-GB" sz="850" b="1" i="0" u="none" strike="noStrike" kern="1200" dirty="0">
                        <a:solidFill>
                          <a:srgbClr val="000000"/>
                        </a:solidFill>
                        <a:effectLst/>
                        <a:latin typeface="Arial" panose="020B0604020202020204" pitchFamily="34" charset="0"/>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n-GB" sz="850" b="1" i="0" u="none" strike="noStrike" kern="1200" dirty="0">
                          <a:solidFill>
                            <a:srgbClr val="000000"/>
                          </a:solidFill>
                          <a:effectLst/>
                          <a:latin typeface="Arial" panose="020B0604020202020204" pitchFamily="34" charset="0"/>
                          <a:ea typeface="+mn-ea"/>
                          <a:cs typeface="+mn-cs"/>
                        </a:rPr>
                        <a:t>£201</a:t>
                      </a:r>
                    </a:p>
                    <a:p>
                      <a:pPr marL="0" algn="ctr" defTabSz="914400" rtl="0" eaLnBrk="1" fontAlgn="ctr" latinLnBrk="0" hangingPunct="1"/>
                      <a:endParaRPr lang="en-GB" sz="850" b="1" i="0" u="none" strike="noStrike" kern="1200" dirty="0">
                        <a:solidFill>
                          <a:srgbClr val="000000"/>
                        </a:solidFill>
                        <a:effectLst/>
                        <a:latin typeface="Arial" panose="020B0604020202020204" pitchFamily="34" charset="0"/>
                        <a:ea typeface="+mn-ea"/>
                        <a:cs typeface="+mn-cs"/>
                      </a:endParaRP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1" i="0" u="none" strike="noStrike" kern="1200" dirty="0">
                          <a:solidFill>
                            <a:srgbClr val="000000"/>
                          </a:solidFill>
                          <a:effectLst/>
                          <a:latin typeface="Arial" panose="020B0604020202020204" pitchFamily="34" charset="0"/>
                          <a:ea typeface="+mn-ea"/>
                          <a:cs typeface="+mn-cs"/>
                        </a:rPr>
                        <a:t>-0.5%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1" i="0" u="none" strike="noStrike" dirty="0">
                          <a:solidFill>
                            <a:srgbClr val="000000"/>
                          </a:solidFill>
                          <a:effectLst/>
                          <a:latin typeface="Arial" panose="020B0604020202020204" pitchFamily="34" charset="0"/>
                        </a:rPr>
                        <a:t>+1.9%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7"/>
                  </a:ext>
                </a:extLst>
              </a:tr>
              <a:tr h="584100">
                <a:tc>
                  <a:txBody>
                    <a:bodyPr/>
                    <a:lstStyle/>
                    <a:p>
                      <a:pPr algn="l" fontAlgn="ctr"/>
                      <a:r>
                        <a:rPr lang="en-GB" sz="850" b="1" i="0" u="none" strike="noStrike" dirty="0">
                          <a:solidFill>
                            <a:srgbClr val="000000"/>
                          </a:solidFill>
                          <a:effectLst/>
                          <a:latin typeface="Arial" panose="020B0604020202020204" pitchFamily="34" charset="0"/>
                        </a:rPr>
                        <a:t>Average spend per night</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£59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£62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+5.1%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£62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0.0%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£65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+4.8%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£66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+1.3%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1" u="none" strike="noStrike" dirty="0">
                          <a:solidFill>
                            <a:srgbClr val="000000"/>
                          </a:solidFill>
                          <a:effectLst/>
                          <a:latin typeface="Arial" panose="020B0604020202020204" pitchFamily="34" charset="0"/>
                        </a:rPr>
                        <a:t>£64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1" i="0" u="none" strike="noStrike" dirty="0">
                          <a:solidFill>
                            <a:srgbClr val="000000"/>
                          </a:solidFill>
                          <a:effectLst/>
                          <a:latin typeface="Arial" panose="020B0604020202020204" pitchFamily="34" charset="0"/>
                        </a:rPr>
                        <a:t>£64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0.0%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£64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0.0%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£64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0.0%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n-GB" sz="850" b="1" i="0" u="none" strike="noStrike" kern="1200" dirty="0">
                        <a:solidFill>
                          <a:srgbClr val="000000"/>
                        </a:solidFill>
                        <a:effectLst/>
                        <a:latin typeface="Arial" panose="020B0604020202020204" pitchFamily="34" charset="0"/>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n-GB" sz="850" b="1" i="0" u="none" strike="noStrike" kern="1200" dirty="0">
                          <a:solidFill>
                            <a:srgbClr val="000000"/>
                          </a:solidFill>
                          <a:effectLst/>
                          <a:latin typeface="Arial" panose="020B0604020202020204" pitchFamily="34" charset="0"/>
                          <a:ea typeface="+mn-ea"/>
                          <a:cs typeface="+mn-cs"/>
                        </a:rPr>
                        <a:t>£66</a:t>
                      </a:r>
                    </a:p>
                    <a:p>
                      <a:pPr marL="0" algn="ctr" defTabSz="914400" rtl="0" eaLnBrk="1" fontAlgn="ctr" latinLnBrk="0" hangingPunct="1"/>
                      <a:endParaRPr lang="en-GB" sz="850" b="1" i="0" u="none" strike="noStrike" kern="1200" dirty="0">
                        <a:solidFill>
                          <a:srgbClr val="000000"/>
                        </a:solidFill>
                        <a:effectLst/>
                        <a:latin typeface="Arial" panose="020B0604020202020204" pitchFamily="34" charset="0"/>
                        <a:ea typeface="+mn-ea"/>
                        <a:cs typeface="+mn-cs"/>
                      </a:endParaRP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1" i="0" u="none" strike="noStrike" kern="1200" dirty="0">
                          <a:solidFill>
                            <a:srgbClr val="000000"/>
                          </a:solidFill>
                          <a:effectLst/>
                          <a:latin typeface="Arial" panose="020B0604020202020204" pitchFamily="34" charset="0"/>
                          <a:ea typeface="+mn-ea"/>
                          <a:cs typeface="+mn-cs"/>
                        </a:rPr>
                        <a:t>+3.1%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50" b="1" i="0" u="none" strike="noStrike" dirty="0">
                          <a:solidFill>
                            <a:srgbClr val="000000"/>
                          </a:solidFill>
                          <a:effectLst/>
                          <a:latin typeface="Arial" panose="020B0604020202020204" pitchFamily="34" charset="0"/>
                        </a:rPr>
                        <a:t>+1.8%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sp>
        <p:nvSpPr>
          <p:cNvPr id="23" name="Content Placeholder 25"/>
          <p:cNvSpPr txBox="1">
            <a:spLocks/>
          </p:cNvSpPr>
          <p:nvPr/>
        </p:nvSpPr>
        <p:spPr>
          <a:xfrm>
            <a:off x="9231824" y="1897335"/>
            <a:ext cx="2609339" cy="381952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t>Showing GB tourism trips, nights and spend for all purposes between 2011 and 2019.</a:t>
            </a:r>
          </a:p>
          <a:p>
            <a:r>
              <a:rPr lang="en-GB" sz="1050" b="1" dirty="0"/>
              <a:t>Compared with 2018 the volume of tourism trips increased by +3.6%. However, the trend since 2011 remains negative with an average decrease of -0.4% per year in this period on average, using 2015 (RP) figures.  </a:t>
            </a:r>
          </a:p>
          <a:p>
            <a:r>
              <a:rPr lang="en-GB" sz="1050" b="1" dirty="0"/>
              <a:t>There was no change to the number of bednights compared with 2018 but since 2011 bednights have seen a similar decrease to trips (-0.5%) on average per year, using 2015 (RP) figures.</a:t>
            </a:r>
          </a:p>
          <a:p>
            <a:r>
              <a:rPr lang="en-GB" sz="1050" b="1" dirty="0"/>
              <a:t>Spend in 2019 was +2.9% higher than the previous year, and has increased by an average of +1.5% per annum since 2011, using 2015 (RP) figures.  </a:t>
            </a:r>
          </a:p>
        </p:txBody>
      </p:sp>
      <p:sp>
        <p:nvSpPr>
          <p:cNvPr id="21" name="TextBox 20">
            <a:extLst>
              <a:ext uri="{FF2B5EF4-FFF2-40B4-BE49-F238E27FC236}">
                <a16:creationId xmlns:a16="http://schemas.microsoft.com/office/drawing/2014/main" id="{8C6234A4-3B20-4634-A5F3-4D4997F70BAF}"/>
              </a:ext>
            </a:extLst>
          </p:cNvPr>
          <p:cNvSpPr txBox="1"/>
          <p:nvPr/>
        </p:nvSpPr>
        <p:spPr>
          <a:xfrm>
            <a:off x="9267336" y="5284272"/>
            <a:ext cx="2699205" cy="830997"/>
          </a:xfrm>
          <a:prstGeom prst="rect">
            <a:avLst/>
          </a:prstGeom>
          <a:noFill/>
        </p:spPr>
        <p:txBody>
          <a:bodyPr wrap="square" lIns="0" tIns="0" rIns="0" bIns="0" rtlCol="0">
            <a:spAutoFit/>
          </a:bodyPr>
          <a:lstStyle/>
          <a:p>
            <a:r>
              <a:rPr lang="en-GB" sz="900" i="1" dirty="0"/>
              <a:t>*Please note: When comparing between 2015 and 2016 it is recommended to use 2015 (RP) (Reprocessed 2015) figures. When comparing 2015 to earlier years use </a:t>
            </a:r>
          </a:p>
          <a:p>
            <a:r>
              <a:rPr lang="en-GB" sz="900" i="1" dirty="0"/>
              <a:t>2015 (O) (Original 2015) figures. For full explanation please see slide 14. </a:t>
            </a:r>
          </a:p>
        </p:txBody>
      </p:sp>
      <p:cxnSp>
        <p:nvCxnSpPr>
          <p:cNvPr id="16" name="Straight Connector 15"/>
          <p:cNvCxnSpPr/>
          <p:nvPr/>
        </p:nvCxnSpPr>
        <p:spPr>
          <a:xfrm>
            <a:off x="9090669" y="1882409"/>
            <a:ext cx="14188" cy="3886704"/>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19" name="Action Button: Information 18">
            <a:hlinkClick r:id="rId3" action="ppaction://hlinksldjump" highlightClick="1"/>
          </p:cNvPr>
          <p:cNvSpPr/>
          <p:nvPr/>
        </p:nvSpPr>
        <p:spPr bwMode="ltGray">
          <a:xfrm>
            <a:off x="8796912" y="1653335"/>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30" name="Freeform 20">
            <a:hlinkClick r:id="rId4" action="ppaction://hlinksldjump"/>
            <a:extLst>
              <a:ext uri="{FF2B5EF4-FFF2-40B4-BE49-F238E27FC236}">
                <a16:creationId xmlns:a16="http://schemas.microsoft.com/office/drawing/2014/main" id="{3BE2A92B-7D08-4485-AF21-B45D2D559E01}"/>
              </a:ext>
            </a:extLst>
          </p:cNvPr>
          <p:cNvSpPr>
            <a:spLocks noEditPoints="1"/>
          </p:cNvSpPr>
          <p:nvPr/>
        </p:nvSpPr>
        <p:spPr bwMode="auto">
          <a:xfrm>
            <a:off x="7272592"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3"/>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pic>
        <p:nvPicPr>
          <p:cNvPr id="12" name="Picture 11">
            <a:extLst>
              <a:ext uri="{FF2B5EF4-FFF2-40B4-BE49-F238E27FC236}">
                <a16:creationId xmlns:a16="http://schemas.microsoft.com/office/drawing/2014/main" id="{1541AB15-7D6D-4402-A5FC-6B062745FCF5}"/>
              </a:ext>
            </a:extLst>
          </p:cNvPr>
          <p:cNvPicPr/>
          <p:nvPr/>
        </p:nvPicPr>
        <p:blipFill>
          <a:blip r:embed="rId5">
            <a:extLst>
              <a:ext uri="{28A0092B-C50C-407E-A947-70E740481C1C}">
                <a14:useLocalDpi xmlns:a14="http://schemas.microsoft.com/office/drawing/2010/main" val="0"/>
              </a:ext>
            </a:extLst>
          </a:blip>
          <a:srcRect/>
          <a:stretch>
            <a:fillRect/>
          </a:stretch>
        </p:blipFill>
        <p:spPr bwMode="auto">
          <a:xfrm>
            <a:off x="3661187" y="1469575"/>
            <a:ext cx="442595" cy="25146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Slide Number Placeholder 2">
            <a:extLst>
              <a:ext uri="{FF2B5EF4-FFF2-40B4-BE49-F238E27FC236}">
                <a16:creationId xmlns:a16="http://schemas.microsoft.com/office/drawing/2014/main" id="{C2EAE7AC-7253-42A3-B3F4-6DB877BD0DAD}"/>
              </a:ext>
            </a:extLst>
          </p:cNvPr>
          <p:cNvSpPr>
            <a:spLocks noGrp="1"/>
          </p:cNvSpPr>
          <p:nvPr>
            <p:ph type="sldNum" sz="quarter" idx="4"/>
          </p:nvPr>
        </p:nvSpPr>
        <p:spPr/>
        <p:txBody>
          <a:bodyPr/>
          <a:lstStyle/>
          <a:p>
            <a:fld id="{4034BEE3-566C-4068-A777-C3A4762E861B}" type="slidenum">
              <a:rPr lang="en-GB" smtClean="0"/>
              <a:pPr/>
              <a:t>78</a:t>
            </a:fld>
            <a:endParaRPr lang="en-GB" dirty="0"/>
          </a:p>
        </p:txBody>
      </p:sp>
    </p:spTree>
    <p:extLst>
      <p:ext uri="{BB962C8B-B14F-4D97-AF65-F5344CB8AC3E}">
        <p14:creationId xmlns:p14="http://schemas.microsoft.com/office/powerpoint/2010/main" val="13110905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Total GB trips by purpose  </a:t>
            </a:r>
          </a:p>
        </p:txBody>
      </p:sp>
      <p:graphicFrame>
        <p:nvGraphicFramePr>
          <p:cNvPr id="13" name="Table 12">
            <a:extLst>
              <a:ext uri="{FF2B5EF4-FFF2-40B4-BE49-F238E27FC236}">
                <a16:creationId xmlns:a16="http://schemas.microsoft.com/office/drawing/2014/main" id="{6738D840-0465-4080-95B4-9C349162344D}"/>
              </a:ext>
            </a:extLst>
          </p:cNvPr>
          <p:cNvGraphicFramePr>
            <a:graphicFrameLocks noGrp="1"/>
          </p:cNvGraphicFramePr>
          <p:nvPr>
            <p:extLst>
              <p:ext uri="{D42A27DB-BD31-4B8C-83A1-F6EECF244321}">
                <p14:modId xmlns:p14="http://schemas.microsoft.com/office/powerpoint/2010/main" val="2299660751"/>
              </p:ext>
            </p:extLst>
          </p:nvPr>
        </p:nvGraphicFramePr>
        <p:xfrm>
          <a:off x="351477" y="1888977"/>
          <a:ext cx="8624255" cy="4021761"/>
        </p:xfrm>
        <a:graphic>
          <a:graphicData uri="http://schemas.openxmlformats.org/drawingml/2006/table">
            <a:tbl>
              <a:tblPr/>
              <a:tblGrid>
                <a:gridCol w="577532">
                  <a:extLst>
                    <a:ext uri="{9D8B030D-6E8A-4147-A177-3AD203B41FA5}">
                      <a16:colId xmlns:a16="http://schemas.microsoft.com/office/drawing/2014/main" val="20000"/>
                    </a:ext>
                  </a:extLst>
                </a:gridCol>
                <a:gridCol w="420971">
                  <a:extLst>
                    <a:ext uri="{9D8B030D-6E8A-4147-A177-3AD203B41FA5}">
                      <a16:colId xmlns:a16="http://schemas.microsoft.com/office/drawing/2014/main" val="20002"/>
                    </a:ext>
                  </a:extLst>
                </a:gridCol>
                <a:gridCol w="420971">
                  <a:extLst>
                    <a:ext uri="{9D8B030D-6E8A-4147-A177-3AD203B41FA5}">
                      <a16:colId xmlns:a16="http://schemas.microsoft.com/office/drawing/2014/main" val="20004"/>
                    </a:ext>
                  </a:extLst>
                </a:gridCol>
                <a:gridCol w="420971">
                  <a:extLst>
                    <a:ext uri="{9D8B030D-6E8A-4147-A177-3AD203B41FA5}">
                      <a16:colId xmlns:a16="http://schemas.microsoft.com/office/drawing/2014/main" val="20005"/>
                    </a:ext>
                  </a:extLst>
                </a:gridCol>
                <a:gridCol w="420971">
                  <a:extLst>
                    <a:ext uri="{9D8B030D-6E8A-4147-A177-3AD203B41FA5}">
                      <a16:colId xmlns:a16="http://schemas.microsoft.com/office/drawing/2014/main" val="20006"/>
                    </a:ext>
                  </a:extLst>
                </a:gridCol>
                <a:gridCol w="420971">
                  <a:extLst>
                    <a:ext uri="{9D8B030D-6E8A-4147-A177-3AD203B41FA5}">
                      <a16:colId xmlns:a16="http://schemas.microsoft.com/office/drawing/2014/main" val="20007"/>
                    </a:ext>
                  </a:extLst>
                </a:gridCol>
                <a:gridCol w="420971">
                  <a:extLst>
                    <a:ext uri="{9D8B030D-6E8A-4147-A177-3AD203B41FA5}">
                      <a16:colId xmlns:a16="http://schemas.microsoft.com/office/drawing/2014/main" val="20008"/>
                    </a:ext>
                  </a:extLst>
                </a:gridCol>
                <a:gridCol w="420971">
                  <a:extLst>
                    <a:ext uri="{9D8B030D-6E8A-4147-A177-3AD203B41FA5}">
                      <a16:colId xmlns:a16="http://schemas.microsoft.com/office/drawing/2014/main" val="20009"/>
                    </a:ext>
                  </a:extLst>
                </a:gridCol>
                <a:gridCol w="420971">
                  <a:extLst>
                    <a:ext uri="{9D8B030D-6E8A-4147-A177-3AD203B41FA5}">
                      <a16:colId xmlns:a16="http://schemas.microsoft.com/office/drawing/2014/main" val="20010"/>
                    </a:ext>
                  </a:extLst>
                </a:gridCol>
                <a:gridCol w="420971">
                  <a:extLst>
                    <a:ext uri="{9D8B030D-6E8A-4147-A177-3AD203B41FA5}">
                      <a16:colId xmlns:a16="http://schemas.microsoft.com/office/drawing/2014/main" val="20011"/>
                    </a:ext>
                  </a:extLst>
                </a:gridCol>
                <a:gridCol w="420971">
                  <a:extLst>
                    <a:ext uri="{9D8B030D-6E8A-4147-A177-3AD203B41FA5}">
                      <a16:colId xmlns:a16="http://schemas.microsoft.com/office/drawing/2014/main" val="20012"/>
                    </a:ext>
                  </a:extLst>
                </a:gridCol>
                <a:gridCol w="420971">
                  <a:extLst>
                    <a:ext uri="{9D8B030D-6E8A-4147-A177-3AD203B41FA5}">
                      <a16:colId xmlns:a16="http://schemas.microsoft.com/office/drawing/2014/main" val="20013"/>
                    </a:ext>
                  </a:extLst>
                </a:gridCol>
                <a:gridCol w="420971">
                  <a:extLst>
                    <a:ext uri="{9D8B030D-6E8A-4147-A177-3AD203B41FA5}">
                      <a16:colId xmlns:a16="http://schemas.microsoft.com/office/drawing/2014/main" val="20014"/>
                    </a:ext>
                  </a:extLst>
                </a:gridCol>
                <a:gridCol w="420971">
                  <a:extLst>
                    <a:ext uri="{9D8B030D-6E8A-4147-A177-3AD203B41FA5}">
                      <a16:colId xmlns:a16="http://schemas.microsoft.com/office/drawing/2014/main" val="4242222413"/>
                    </a:ext>
                  </a:extLst>
                </a:gridCol>
                <a:gridCol w="420971">
                  <a:extLst>
                    <a:ext uri="{9D8B030D-6E8A-4147-A177-3AD203B41FA5}">
                      <a16:colId xmlns:a16="http://schemas.microsoft.com/office/drawing/2014/main" val="1853870612"/>
                    </a:ext>
                  </a:extLst>
                </a:gridCol>
                <a:gridCol w="420971">
                  <a:extLst>
                    <a:ext uri="{9D8B030D-6E8A-4147-A177-3AD203B41FA5}">
                      <a16:colId xmlns:a16="http://schemas.microsoft.com/office/drawing/2014/main" val="3867636455"/>
                    </a:ext>
                  </a:extLst>
                </a:gridCol>
                <a:gridCol w="420971">
                  <a:extLst>
                    <a:ext uri="{9D8B030D-6E8A-4147-A177-3AD203B41FA5}">
                      <a16:colId xmlns:a16="http://schemas.microsoft.com/office/drawing/2014/main" val="4097052918"/>
                    </a:ext>
                  </a:extLst>
                </a:gridCol>
                <a:gridCol w="420971">
                  <a:extLst>
                    <a:ext uri="{9D8B030D-6E8A-4147-A177-3AD203B41FA5}">
                      <a16:colId xmlns:a16="http://schemas.microsoft.com/office/drawing/2014/main" val="2687429066"/>
                    </a:ext>
                  </a:extLst>
                </a:gridCol>
                <a:gridCol w="420971">
                  <a:extLst>
                    <a:ext uri="{9D8B030D-6E8A-4147-A177-3AD203B41FA5}">
                      <a16:colId xmlns:a16="http://schemas.microsoft.com/office/drawing/2014/main" val="3544729006"/>
                    </a:ext>
                  </a:extLst>
                </a:gridCol>
                <a:gridCol w="469245">
                  <a:extLst>
                    <a:ext uri="{9D8B030D-6E8A-4147-A177-3AD203B41FA5}">
                      <a16:colId xmlns:a16="http://schemas.microsoft.com/office/drawing/2014/main" val="20015"/>
                    </a:ext>
                  </a:extLst>
                </a:gridCol>
              </a:tblGrid>
              <a:tr h="230400">
                <a:tc gridSpan="20">
                  <a:txBody>
                    <a:bodyPr/>
                    <a:lstStyle/>
                    <a:p>
                      <a:pPr algn="l" fontAlgn="ctr"/>
                      <a:r>
                        <a:rPr lang="en-GB" sz="900" b="1" i="0" u="none" strike="noStrike" dirty="0">
                          <a:solidFill>
                            <a:srgbClr val="FFFFFF"/>
                          </a:solidFill>
                          <a:effectLst/>
                          <a:latin typeface="+mn-lt"/>
                        </a:rPr>
                        <a:t>Table 1.7.2 – Purpose of domestic trips in GB (2011-2019)*</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pPr algn="l" fontAlgn="ctr"/>
                      <a:endParaRPr lang="en-GB" sz="1000" b="1" i="0" u="none" strike="noStrike">
                        <a:solidFill>
                          <a:srgbClr val="FFFFFF"/>
                        </a:solidFill>
                        <a:effectLst/>
                        <a:latin typeface="Verdana"/>
                      </a:endParaRPr>
                    </a:p>
                  </a:txBody>
                  <a:tcPr marL="9525" marR="9525" marT="9525" marB="0" anchor="ctr">
                    <a:lnL>
                      <a:noFill/>
                    </a:lnL>
                    <a:lnR>
                      <a:noFill/>
                    </a:lnR>
                    <a:lnT>
                      <a:noFill/>
                    </a:lnT>
                    <a:lnB>
                      <a:noFill/>
                    </a:lnB>
                    <a:solidFill>
                      <a:srgbClr val="3EB1CC"/>
                    </a:solidFill>
                  </a:tcPr>
                </a:tc>
                <a:tc hMerge="1">
                  <a:txBody>
                    <a:bodyPr/>
                    <a:lstStyle/>
                    <a:p>
                      <a:endParaRPr lang="en-GB"/>
                    </a:p>
                  </a:txBody>
                  <a:tcPr>
                    <a:lnL w="12700" cmpd="sng">
                      <a:noFill/>
                      <a:prstDash val="solid"/>
                    </a:ln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0"/>
                  </a:ext>
                </a:extLst>
              </a:tr>
              <a:tr h="648000">
                <a:tc>
                  <a:txBody>
                    <a:bodyPr/>
                    <a:lstStyle/>
                    <a:p>
                      <a:pPr algn="ctr" fontAlgn="ctr"/>
                      <a:r>
                        <a:rPr lang="en-GB" sz="800" b="0" i="0" u="none" strike="noStrike" dirty="0">
                          <a:solidFill>
                            <a:srgbClr val="000000"/>
                          </a:solidFill>
                          <a:effectLst/>
                          <a:latin typeface="+mn-lt"/>
                        </a:rPr>
                        <a:t> -</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dirty="0">
                          <a:solidFill>
                            <a:srgbClr val="000000"/>
                          </a:solidFill>
                          <a:effectLst/>
                          <a:latin typeface="+mn-lt"/>
                        </a:rPr>
                        <a:t>2011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dirty="0">
                          <a:solidFill>
                            <a:srgbClr val="000000"/>
                          </a:solidFill>
                          <a:effectLst/>
                          <a:latin typeface="+mn-lt"/>
                        </a:rPr>
                        <a:t>2012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n-lt"/>
                        </a:rPr>
                        <a:t>% </a:t>
                      </a:r>
                    </a:p>
                    <a:p>
                      <a:pPr algn="ctr" fontAlgn="b"/>
                      <a:r>
                        <a:rPr lang="en-GB" sz="800" b="0" i="0" u="none" strike="noStrike" dirty="0">
                          <a:solidFill>
                            <a:srgbClr val="000000"/>
                          </a:solidFill>
                          <a:effectLst/>
                          <a:latin typeface="+mn-lt"/>
                          <a:ea typeface="Verdana" panose="020B0604030504040204" pitchFamily="34" charset="0"/>
                          <a:cs typeface="Arial" panose="020B0604020202020204" pitchFamily="34" charset="0"/>
                        </a:rPr>
                        <a:t> change</a:t>
                      </a:r>
                    </a:p>
                    <a:p>
                      <a:pPr algn="ctr" fontAlgn="b"/>
                      <a:r>
                        <a:rPr lang="en-GB" sz="800" b="0" i="0" u="none" strike="noStrike" dirty="0">
                          <a:solidFill>
                            <a:srgbClr val="000000"/>
                          </a:solidFill>
                          <a:effectLst/>
                          <a:latin typeface="+mn-lt"/>
                          <a:ea typeface="Verdana" panose="020B0604030504040204" pitchFamily="34" charset="0"/>
                          <a:cs typeface="Arial" panose="020B0604020202020204" pitchFamily="34" charset="0"/>
                        </a:rPr>
                        <a:t>(11-12)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dirty="0">
                          <a:solidFill>
                            <a:srgbClr val="000000"/>
                          </a:solidFill>
                          <a:effectLst/>
                          <a:latin typeface="+mn-lt"/>
                        </a:rPr>
                        <a:t>2013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n-lt"/>
                        </a:rPr>
                        <a:t>% </a:t>
                      </a:r>
                    </a:p>
                    <a:p>
                      <a:pPr algn="ctr" fontAlgn="b"/>
                      <a:r>
                        <a:rPr lang="en-GB" sz="800" b="0" i="0" u="none" strike="noStrike" dirty="0">
                          <a:solidFill>
                            <a:srgbClr val="000000"/>
                          </a:solidFill>
                          <a:effectLst/>
                          <a:latin typeface="+mn-lt"/>
                        </a:rPr>
                        <a:t> </a:t>
                      </a:r>
                      <a:r>
                        <a:rPr lang="en-GB" sz="800" b="0" i="0" u="none" strike="noStrike" dirty="0">
                          <a:solidFill>
                            <a:srgbClr val="000000"/>
                          </a:solidFill>
                          <a:effectLst/>
                          <a:latin typeface="+mn-lt"/>
                          <a:ea typeface="Verdana" panose="020B0604030504040204" pitchFamily="34" charset="0"/>
                          <a:cs typeface="Arial" panose="020B0604020202020204" pitchFamily="34" charset="0"/>
                        </a:rPr>
                        <a:t>change</a:t>
                      </a:r>
                    </a:p>
                    <a:p>
                      <a:pPr algn="ctr" fontAlgn="b"/>
                      <a:r>
                        <a:rPr lang="en-GB" sz="800" b="0" i="0" u="none" strike="noStrike" dirty="0">
                          <a:solidFill>
                            <a:srgbClr val="000000"/>
                          </a:solidFill>
                          <a:effectLst/>
                          <a:latin typeface="+mn-lt"/>
                          <a:ea typeface="Verdana" panose="020B0604030504040204" pitchFamily="34" charset="0"/>
                          <a:cs typeface="Arial" panose="020B0604020202020204" pitchFamily="34" charset="0"/>
                        </a:rPr>
                        <a:t>(12-13)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dirty="0">
                          <a:solidFill>
                            <a:srgbClr val="000000"/>
                          </a:solidFill>
                          <a:effectLst/>
                          <a:latin typeface="+mn-lt"/>
                        </a:rPr>
                        <a:t>2014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n-lt"/>
                        </a:rPr>
                        <a:t>% </a:t>
                      </a:r>
                    </a:p>
                    <a:p>
                      <a:pPr algn="ctr" fontAlgn="b"/>
                      <a:r>
                        <a:rPr lang="en-GB" sz="800" b="0" i="0" u="none" strike="noStrike" dirty="0">
                          <a:solidFill>
                            <a:srgbClr val="000000"/>
                          </a:solidFill>
                          <a:effectLst/>
                          <a:latin typeface="+mn-lt"/>
                        </a:rPr>
                        <a:t> </a:t>
                      </a:r>
                      <a:r>
                        <a:rPr lang="en-GB" sz="800" b="0" i="0" u="none" strike="noStrike" dirty="0">
                          <a:solidFill>
                            <a:srgbClr val="000000"/>
                          </a:solidFill>
                          <a:effectLst/>
                          <a:latin typeface="+mn-lt"/>
                          <a:ea typeface="Verdana" panose="020B0604030504040204" pitchFamily="34" charset="0"/>
                          <a:cs typeface="Arial" panose="020B0604020202020204" pitchFamily="34" charset="0"/>
                        </a:rPr>
                        <a:t>change</a:t>
                      </a:r>
                    </a:p>
                    <a:p>
                      <a:pPr algn="ctr" fontAlgn="b"/>
                      <a:r>
                        <a:rPr lang="en-GB" sz="800" b="0" i="0" u="none" strike="noStrike" dirty="0">
                          <a:solidFill>
                            <a:srgbClr val="000000"/>
                          </a:solidFill>
                          <a:effectLst/>
                          <a:latin typeface="+mn-lt"/>
                          <a:ea typeface="Verdana" panose="020B0604030504040204" pitchFamily="34" charset="0"/>
                          <a:cs typeface="Arial" panose="020B0604020202020204" pitchFamily="34" charset="0"/>
                        </a:rPr>
                        <a:t>(13-14)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dirty="0">
                          <a:solidFill>
                            <a:srgbClr val="000000"/>
                          </a:solidFill>
                          <a:effectLst/>
                          <a:latin typeface="+mn-lt"/>
                        </a:rPr>
                        <a:t>2015 (O)</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n-lt"/>
                        </a:rPr>
                        <a:t>%</a:t>
                      </a:r>
                    </a:p>
                    <a:p>
                      <a:pPr algn="ctr" fontAlgn="ctr"/>
                      <a:r>
                        <a:rPr lang="en-GB" sz="800" b="0" i="0" u="none" strike="noStrike" dirty="0">
                          <a:solidFill>
                            <a:srgbClr val="000000"/>
                          </a:solidFill>
                          <a:effectLst/>
                          <a:latin typeface="+mn-lt"/>
                        </a:rPr>
                        <a:t>change</a:t>
                      </a:r>
                    </a:p>
                    <a:p>
                      <a:pPr algn="ctr" fontAlgn="ctr"/>
                      <a:r>
                        <a:rPr lang="en-GB" sz="800" b="0" i="0" u="none" strike="noStrike" dirty="0">
                          <a:solidFill>
                            <a:srgbClr val="000000"/>
                          </a:solidFill>
                          <a:effectLst/>
                          <a:latin typeface="+mn-lt"/>
                        </a:rPr>
                        <a:t>(14-15)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n-lt"/>
                        </a:rPr>
                        <a:t> </a:t>
                      </a:r>
                    </a:p>
                    <a:p>
                      <a:pPr algn="ctr" fontAlgn="ctr"/>
                      <a:r>
                        <a:rPr lang="en-GB" sz="800" b="1" i="1" u="none" strike="noStrike" dirty="0">
                          <a:solidFill>
                            <a:srgbClr val="000000"/>
                          </a:solidFill>
                          <a:effectLst/>
                          <a:latin typeface="+mn-lt"/>
                        </a:rPr>
                        <a:t>2015</a:t>
                      </a:r>
                    </a:p>
                    <a:p>
                      <a:pPr algn="ctr" fontAlgn="ctr"/>
                      <a:r>
                        <a:rPr lang="en-GB" sz="800" b="1" i="1" u="none" strike="noStrike" dirty="0">
                          <a:solidFill>
                            <a:srgbClr val="000000"/>
                          </a:solidFill>
                          <a:effectLst/>
                          <a:latin typeface="+mn-lt"/>
                        </a:rPr>
                        <a:t>(RP)</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00" b="1" i="0" u="none" strike="noStrike" dirty="0">
                          <a:solidFill>
                            <a:srgbClr val="000000"/>
                          </a:solidFill>
                          <a:effectLst/>
                          <a:latin typeface="+mn-lt"/>
                        </a:rPr>
                        <a:t>2016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n-lt"/>
                        </a:rPr>
                        <a:t>%</a:t>
                      </a:r>
                    </a:p>
                    <a:p>
                      <a:pPr algn="ctr" fontAlgn="ctr"/>
                      <a:r>
                        <a:rPr lang="en-GB" sz="800" b="0" i="0" u="none" strike="noStrike" dirty="0">
                          <a:solidFill>
                            <a:srgbClr val="000000"/>
                          </a:solidFill>
                          <a:effectLst/>
                          <a:latin typeface="+mn-lt"/>
                        </a:rPr>
                        <a:t>change</a:t>
                      </a:r>
                    </a:p>
                    <a:p>
                      <a:pPr algn="ctr" fontAlgn="ctr"/>
                      <a:r>
                        <a:rPr lang="en-GB" sz="800" b="0" i="0" u="none" strike="noStrike" dirty="0">
                          <a:solidFill>
                            <a:srgbClr val="000000"/>
                          </a:solidFill>
                          <a:effectLst/>
                          <a:latin typeface="+mn-lt"/>
                        </a:rPr>
                        <a:t>(15-16)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dirty="0">
                          <a:solidFill>
                            <a:srgbClr val="000000"/>
                          </a:solidFill>
                          <a:effectLst/>
                          <a:latin typeface="+mn-lt"/>
                        </a:rPr>
                        <a:t>2017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n-lt"/>
                        </a:rPr>
                        <a:t>%</a:t>
                      </a:r>
                    </a:p>
                    <a:p>
                      <a:pPr algn="ctr" fontAlgn="ctr"/>
                      <a:r>
                        <a:rPr lang="en-GB" sz="800" b="0" i="0" u="none" strike="noStrike" dirty="0">
                          <a:solidFill>
                            <a:srgbClr val="000000"/>
                          </a:solidFill>
                          <a:effectLst/>
                          <a:latin typeface="+mn-lt"/>
                        </a:rPr>
                        <a:t>change (16-17)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dirty="0">
                          <a:solidFill>
                            <a:srgbClr val="000000"/>
                          </a:solidFill>
                          <a:effectLst/>
                          <a:latin typeface="+mn-lt"/>
                        </a:rPr>
                        <a:t>2018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n-lt"/>
                        </a:rPr>
                        <a:t>% change (17-18)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 change (18-19)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n-lt"/>
                        </a:rPr>
                        <a:t>Average annual</a:t>
                      </a:r>
                    </a:p>
                    <a:p>
                      <a:pPr algn="ctr" fontAlgn="ctr"/>
                      <a:r>
                        <a:rPr lang="en-GB" sz="800" b="0" i="0" u="none" strike="noStrike" dirty="0">
                          <a:solidFill>
                            <a:srgbClr val="000000"/>
                          </a:solidFill>
                          <a:effectLst/>
                          <a:latin typeface="+mn-lt"/>
                        </a:rPr>
                        <a:t>% change</a:t>
                      </a:r>
                    </a:p>
                    <a:p>
                      <a:pPr algn="ctr" fontAlgn="ctr"/>
                      <a:r>
                        <a:rPr lang="en-GB" sz="800" b="0" i="0" u="none" strike="noStrike" dirty="0">
                          <a:solidFill>
                            <a:srgbClr val="000000"/>
                          </a:solidFill>
                          <a:effectLst/>
                          <a:latin typeface="+mn-lt"/>
                        </a:rPr>
                        <a:t>(11-19)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80000">
                <a:tc>
                  <a:txBody>
                    <a:bodyPr/>
                    <a:lstStyle/>
                    <a:p>
                      <a:pPr algn="ctr" fontAlgn="ctr"/>
                      <a:r>
                        <a:rPr lang="en-GB" sz="850" b="1" i="0" u="none" strike="noStrike" dirty="0">
                          <a:solidFill>
                            <a:srgbClr val="000000"/>
                          </a:solidFill>
                          <a:effectLst/>
                          <a:latin typeface="+mn-lt"/>
                        </a:rPr>
                        <a:t> -</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mn-lt"/>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mn-lt"/>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mn-lt"/>
                        </a:rPr>
                        <a:t>- </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mn-lt"/>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mn-lt"/>
                        </a:rPr>
                        <a:t> -</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mn-lt"/>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mn-lt"/>
                        </a:rPr>
                        <a:t> -</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mn-lt"/>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mn-lt"/>
                        </a:rPr>
                        <a:t>- </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1" u="none" strike="noStrike" dirty="0">
                          <a:solidFill>
                            <a:srgbClr val="000000"/>
                          </a:solidFill>
                          <a:effectLst/>
                          <a:latin typeface="+mn-lt"/>
                        </a:rPr>
                        <a:t>- </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mn-lt"/>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mn-lt"/>
                        </a:rPr>
                        <a:t> -</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mn-lt"/>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mn-lt"/>
                        </a:rPr>
                        <a:t>-</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mn-lt"/>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mn-lt"/>
                        </a:rPr>
                        <a:t>-</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mn-lt"/>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mn-lt"/>
                        </a:rPr>
                        <a:t>-</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mn-lt"/>
                        </a:rPr>
                        <a:t>- </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03"/>
                  </a:ext>
                </a:extLst>
              </a:tr>
              <a:tr h="171196">
                <a:tc>
                  <a:txBody>
                    <a:bodyPr/>
                    <a:lstStyle/>
                    <a:p>
                      <a:pPr algn="l" fontAlgn="ctr"/>
                      <a:r>
                        <a:rPr lang="en-GB" sz="850" b="0" i="0" u="none" strike="noStrike" dirty="0">
                          <a:solidFill>
                            <a:srgbClr val="000000"/>
                          </a:solidFill>
                          <a:effectLst/>
                          <a:latin typeface="+mn-lt"/>
                        </a:rPr>
                        <a:t>All tourism</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126.635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spc="-30" baseline="0" dirty="0">
                          <a:solidFill>
                            <a:srgbClr val="000000"/>
                          </a:solidFill>
                          <a:effectLst/>
                          <a:latin typeface="+mn-lt"/>
                        </a:rPr>
                        <a:t>126.019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-0.5%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122.905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-2.5%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114.242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-7.0%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124.426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+8.9%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1" u="none" strike="noStrike" dirty="0">
                          <a:solidFill>
                            <a:srgbClr val="000000"/>
                          </a:solidFill>
                          <a:effectLst/>
                          <a:latin typeface="+mn-lt"/>
                        </a:rPr>
                        <a:t>125.162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mn-lt"/>
                        </a:rPr>
                        <a:t>119.455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-4.6%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120.676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+1.0%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118.556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-1.8%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lnSpc>
                          <a:spcPct val="80000"/>
                        </a:lnSpc>
                        <a:defRPr/>
                      </a:pPr>
                      <a:r>
                        <a:rPr lang="en-GB" sz="850" b="0" i="0" u="none" strike="noStrike" kern="1200" dirty="0">
                          <a:solidFill>
                            <a:srgbClr val="000000"/>
                          </a:solidFill>
                          <a:effectLst/>
                          <a:latin typeface="+mn-lt"/>
                          <a:ea typeface="+mn-ea"/>
                          <a:cs typeface="+mn-cs"/>
                        </a:rPr>
                        <a:t>122.780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mn-lt"/>
                          <a:ea typeface="+mn-ea"/>
                          <a:cs typeface="+mn-cs"/>
                        </a:rPr>
                        <a:t>+3.6%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50" b="0" i="0" u="none" strike="noStrike">
                          <a:solidFill>
                            <a:srgbClr val="000000"/>
                          </a:solidFill>
                          <a:effectLst/>
                          <a:latin typeface="Arial" panose="020B0604020202020204" pitchFamily="34" charset="0"/>
                        </a:rPr>
                        <a:t>-0.4%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688931">
                <a:tc>
                  <a:txBody>
                    <a:bodyPr/>
                    <a:lstStyle/>
                    <a:p>
                      <a:pPr algn="l" fontAlgn="ctr"/>
                      <a:r>
                        <a:rPr lang="en-GB" sz="850" b="1" i="0" u="none" strike="noStrike" dirty="0">
                          <a:solidFill>
                            <a:srgbClr val="000000"/>
                          </a:solidFill>
                          <a:effectLst/>
                          <a:latin typeface="+mn-lt"/>
                        </a:rPr>
                        <a:t>Total holiday (including VFR - holiday)</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mn-lt"/>
                        </a:rPr>
                        <a:t>82.350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mn-lt"/>
                        </a:rPr>
                        <a:t>83.142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mn-lt"/>
                        </a:rPr>
                        <a:t>+1.0%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mn-lt"/>
                        </a:rPr>
                        <a:t>82.616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mn-lt"/>
                        </a:rPr>
                        <a:t>-0.6%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mn-lt"/>
                        </a:rPr>
                        <a:t>79.210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mn-lt"/>
                        </a:rPr>
                        <a:t>-4.1%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mn-lt"/>
                        </a:rPr>
                        <a:t>85.185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mn-lt"/>
                        </a:rPr>
                        <a:t>+7.5%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1" u="none" strike="noStrike" dirty="0">
                          <a:solidFill>
                            <a:srgbClr val="000000"/>
                          </a:solidFill>
                          <a:effectLst/>
                          <a:latin typeface="+mn-lt"/>
                        </a:rPr>
                        <a:t>86.265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1" i="0" u="none" strike="noStrike" dirty="0">
                          <a:solidFill>
                            <a:srgbClr val="000000"/>
                          </a:solidFill>
                          <a:effectLst/>
                          <a:latin typeface="+mn-lt"/>
                        </a:rPr>
                        <a:t>84.833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mn-lt"/>
                        </a:rPr>
                        <a:t>-1.7%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mn-lt"/>
                        </a:rPr>
                        <a:t>88.024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mn-lt"/>
                        </a:rPr>
                        <a:t>+3.8%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mn-lt"/>
                        </a:rPr>
                        <a:t>85.845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mn-lt"/>
                        </a:rPr>
                        <a:t>-2.5%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1" i="0" u="none" strike="noStrike" kern="1200" dirty="0">
                          <a:solidFill>
                            <a:srgbClr val="000000"/>
                          </a:solidFill>
                          <a:effectLst/>
                          <a:latin typeface="+mn-lt"/>
                          <a:ea typeface="+mn-ea"/>
                          <a:cs typeface="+mn-cs"/>
                        </a:rPr>
                        <a:t>90.240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1" i="0" u="none" strike="noStrike" kern="1200" dirty="0">
                          <a:solidFill>
                            <a:srgbClr val="000000"/>
                          </a:solidFill>
                          <a:effectLst/>
                          <a:latin typeface="+mn-lt"/>
                          <a:ea typeface="+mn-ea"/>
                          <a:cs typeface="+mn-cs"/>
                        </a:rPr>
                        <a:t>+5.1%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1" i="0" u="none" strike="noStrike" dirty="0">
                          <a:solidFill>
                            <a:srgbClr val="000000"/>
                          </a:solidFill>
                          <a:effectLst/>
                          <a:latin typeface="Arial" panose="020B0604020202020204" pitchFamily="34" charset="0"/>
                        </a:rPr>
                        <a:t>+1.1%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5"/>
                  </a:ext>
                </a:extLst>
              </a:tr>
              <a:tr h="171196">
                <a:tc>
                  <a:txBody>
                    <a:bodyPr/>
                    <a:lstStyle/>
                    <a:p>
                      <a:pPr algn="l" fontAlgn="ctr"/>
                      <a:r>
                        <a:rPr lang="en-GB" sz="850" b="0" i="0" u="none" strike="noStrike" dirty="0">
                          <a:solidFill>
                            <a:srgbClr val="000000"/>
                          </a:solidFill>
                          <a:effectLst/>
                          <a:latin typeface="+mn-lt"/>
                        </a:rPr>
                        <a:t> 1-3 Nights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55.279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56.357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+2.0%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56.221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-0.2%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53.929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-4.1%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58.328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+8.2%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1" u="none" strike="noStrike" dirty="0">
                          <a:solidFill>
                            <a:srgbClr val="000000"/>
                          </a:solidFill>
                          <a:effectLst/>
                          <a:latin typeface="+mn-lt"/>
                        </a:rPr>
                        <a:t>59.065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mn-lt"/>
                        </a:rPr>
                        <a:t>58.223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-1.4%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60.314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+3.6%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58.096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-3.7%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mn-lt"/>
                          <a:ea typeface="+mn-ea"/>
                          <a:cs typeface="+mn-cs"/>
                        </a:rPr>
                        <a:t>62.902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mn-lt"/>
                          <a:ea typeface="+mn-ea"/>
                          <a:cs typeface="+mn-cs"/>
                        </a:rPr>
                        <a:t>+8.3%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50" b="0" i="0" u="none" strike="noStrike" dirty="0">
                          <a:solidFill>
                            <a:srgbClr val="000000"/>
                          </a:solidFill>
                          <a:effectLst/>
                          <a:latin typeface="Arial" panose="020B0604020202020204" pitchFamily="34" charset="0"/>
                        </a:rPr>
                        <a:t>+1.6%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71196">
                <a:tc>
                  <a:txBody>
                    <a:bodyPr/>
                    <a:lstStyle/>
                    <a:p>
                      <a:pPr algn="l" fontAlgn="ctr"/>
                      <a:r>
                        <a:rPr lang="en-GB" sz="850" b="0" i="0" u="none" strike="noStrike" dirty="0">
                          <a:solidFill>
                            <a:srgbClr val="000000"/>
                          </a:solidFill>
                          <a:effectLst/>
                          <a:latin typeface="+mn-lt"/>
                        </a:rPr>
                        <a:t> 4-7 Nights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mn-lt"/>
                        </a:rPr>
                        <a:t>22.406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mn-lt"/>
                        </a:rPr>
                        <a:t>22.277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mn-lt"/>
                        </a:rPr>
                        <a:t>-0.6%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mn-lt"/>
                        </a:rPr>
                        <a:t>22.171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mn-lt"/>
                        </a:rPr>
                        <a:t>-0.5%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mn-lt"/>
                        </a:rPr>
                        <a:t>21.346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mn-lt"/>
                        </a:rPr>
                        <a:t>-3.7%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mn-lt"/>
                        </a:rPr>
                        <a:t>22.748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mn-lt"/>
                        </a:rPr>
                        <a:t>+6.6%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1" u="none" strike="noStrike" dirty="0">
                          <a:solidFill>
                            <a:srgbClr val="000000"/>
                          </a:solidFill>
                          <a:effectLst/>
                          <a:latin typeface="+mn-lt"/>
                        </a:rPr>
                        <a:t>22.940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mn-lt"/>
                        </a:rPr>
                        <a:t>22.722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mn-lt"/>
                        </a:rPr>
                        <a:t>-1.0%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mn-lt"/>
                        </a:rPr>
                        <a:t>23.610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mn-lt"/>
                        </a:rPr>
                        <a:t>+3.9%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mn-lt"/>
                        </a:rPr>
                        <a:t>23.582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mn-lt"/>
                        </a:rPr>
                        <a:t>-0.1%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mn-lt"/>
                          <a:ea typeface="+mn-ea"/>
                          <a:cs typeface="+mn-cs"/>
                        </a:rPr>
                        <a:t>23.745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mn-lt"/>
                          <a:ea typeface="+mn-ea"/>
                          <a:cs typeface="+mn-cs"/>
                        </a:rPr>
                        <a:t>+0.7%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0" i="0" u="none" strike="noStrike" dirty="0">
                          <a:solidFill>
                            <a:srgbClr val="000000"/>
                          </a:solidFill>
                          <a:effectLst/>
                          <a:latin typeface="Arial" panose="020B0604020202020204" pitchFamily="34" charset="0"/>
                        </a:rPr>
                        <a:t>+0.7%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7"/>
                  </a:ext>
                </a:extLst>
              </a:tr>
              <a:tr h="171196">
                <a:tc>
                  <a:txBody>
                    <a:bodyPr/>
                    <a:lstStyle/>
                    <a:p>
                      <a:pPr algn="l" fontAlgn="ctr"/>
                      <a:r>
                        <a:rPr lang="en-GB" sz="850" b="0" i="0" u="none" strike="noStrike" dirty="0">
                          <a:solidFill>
                            <a:srgbClr val="000000"/>
                          </a:solidFill>
                          <a:effectLst/>
                          <a:latin typeface="+mn-lt"/>
                        </a:rPr>
                        <a:t> 8+ Nights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4.665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4.508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-3.4%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4.224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-6.3%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3.935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-6.8%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4.109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+4.4%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1" u="none" strike="noStrike" dirty="0">
                          <a:solidFill>
                            <a:srgbClr val="000000"/>
                          </a:solidFill>
                          <a:effectLst/>
                          <a:latin typeface="+mn-lt"/>
                        </a:rPr>
                        <a:t>4.260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mn-lt"/>
                        </a:rPr>
                        <a:t>3.837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-9.9%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4.100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+6.9%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4.167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+1.6%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mn-lt"/>
                          <a:ea typeface="+mn-ea"/>
                          <a:cs typeface="+mn-cs"/>
                        </a:rPr>
                        <a:t>3.594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mn-lt"/>
                          <a:ea typeface="+mn-ea"/>
                          <a:cs typeface="+mn-cs"/>
                        </a:rPr>
                        <a:t>-13.8%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50" b="0" i="0" u="none" strike="noStrike">
                          <a:solidFill>
                            <a:srgbClr val="000000"/>
                          </a:solidFill>
                          <a:effectLst/>
                          <a:latin typeface="Arial" panose="020B0604020202020204" pitchFamily="34" charset="0"/>
                        </a:rPr>
                        <a:t>-3.4%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71196">
                <a:tc>
                  <a:txBody>
                    <a:bodyPr/>
                    <a:lstStyle/>
                    <a:p>
                      <a:pPr algn="l" fontAlgn="ctr"/>
                      <a:r>
                        <a:rPr lang="en-GB" sz="850" b="1" i="0" u="none" strike="noStrike" dirty="0">
                          <a:solidFill>
                            <a:srgbClr val="000000"/>
                          </a:solidFill>
                          <a:effectLst/>
                          <a:latin typeface="+mn-lt"/>
                        </a:rPr>
                        <a:t>Holiday</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mn-lt"/>
                        </a:rPr>
                        <a:t>58.435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mn-lt"/>
                        </a:rPr>
                        <a:t>57.695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mn-lt"/>
                        </a:rPr>
                        <a:t>-1.3%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mn-lt"/>
                        </a:rPr>
                        <a:t>56.969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mn-lt"/>
                        </a:rPr>
                        <a:t>-1.3%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mn-lt"/>
                        </a:rPr>
                        <a:t>52.903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mn-lt"/>
                        </a:rPr>
                        <a:t>-7.1%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mn-lt"/>
                        </a:rPr>
                        <a:t>55.960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mn-lt"/>
                        </a:rPr>
                        <a:t>+5.8%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1" u="none" strike="noStrike" dirty="0">
                          <a:solidFill>
                            <a:srgbClr val="000000"/>
                          </a:solidFill>
                          <a:effectLst/>
                          <a:latin typeface="+mn-lt"/>
                        </a:rPr>
                        <a:t>57.110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1" i="0" u="none" strike="noStrike" dirty="0">
                          <a:solidFill>
                            <a:srgbClr val="000000"/>
                          </a:solidFill>
                          <a:effectLst/>
                          <a:latin typeface="+mn-lt"/>
                        </a:rPr>
                        <a:t>55.888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mn-lt"/>
                        </a:rPr>
                        <a:t>-2.1%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mn-lt"/>
                        </a:rPr>
                        <a:t>59.149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mn-lt"/>
                        </a:rPr>
                        <a:t>+5.8%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mn-lt"/>
                        </a:rPr>
                        <a:t>57.894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mn-lt"/>
                        </a:rPr>
                        <a:t>-2.1%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1" i="0" u="none" strike="noStrike" kern="1200" dirty="0">
                          <a:solidFill>
                            <a:srgbClr val="000000"/>
                          </a:solidFill>
                          <a:effectLst/>
                          <a:latin typeface="+mn-lt"/>
                          <a:ea typeface="+mn-ea"/>
                          <a:cs typeface="+mn-cs"/>
                        </a:rPr>
                        <a:t>60.452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1" i="0" u="none" strike="noStrike" kern="1200" dirty="0">
                          <a:solidFill>
                            <a:srgbClr val="000000"/>
                          </a:solidFill>
                          <a:effectLst/>
                          <a:latin typeface="+mn-lt"/>
                          <a:ea typeface="+mn-ea"/>
                          <a:cs typeface="+mn-cs"/>
                        </a:rPr>
                        <a:t>+4.4%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1" i="0" u="none" strike="noStrike" dirty="0">
                          <a:solidFill>
                            <a:srgbClr val="000000"/>
                          </a:solidFill>
                          <a:effectLst/>
                          <a:latin typeface="Arial" panose="020B0604020202020204" pitchFamily="34" charset="0"/>
                        </a:rPr>
                        <a:t>+0.3%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9"/>
                  </a:ext>
                </a:extLst>
              </a:tr>
              <a:tr h="171196">
                <a:tc>
                  <a:txBody>
                    <a:bodyPr/>
                    <a:lstStyle/>
                    <a:p>
                      <a:pPr algn="l" fontAlgn="ctr"/>
                      <a:r>
                        <a:rPr lang="en-GB" sz="850" b="0" i="0" u="none" strike="noStrike" dirty="0">
                          <a:solidFill>
                            <a:srgbClr val="000000"/>
                          </a:solidFill>
                          <a:effectLst/>
                          <a:latin typeface="+mn-lt"/>
                        </a:rPr>
                        <a:t> 1-3 Nights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37.090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37.331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+0.7%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36.785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-1.5%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33.869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-7.9%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36.533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+7.9%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1" u="none" strike="noStrike" dirty="0">
                          <a:solidFill>
                            <a:srgbClr val="000000"/>
                          </a:solidFill>
                          <a:effectLst/>
                          <a:latin typeface="+mn-lt"/>
                        </a:rPr>
                        <a:t>37.392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mn-lt"/>
                        </a:rPr>
                        <a:t>36.142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-3.3%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38.519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+6.6%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37.538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-2.5%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mn-lt"/>
                          <a:ea typeface="+mn-ea"/>
                          <a:cs typeface="+mn-cs"/>
                        </a:rPr>
                        <a:t>40.619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mn-lt"/>
                          <a:ea typeface="+mn-ea"/>
                          <a:cs typeface="+mn-cs"/>
                        </a:rPr>
                        <a:t>+8.2%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50" b="0" i="0" u="none" strike="noStrike" dirty="0">
                          <a:solidFill>
                            <a:srgbClr val="000000"/>
                          </a:solidFill>
                          <a:effectLst/>
                          <a:latin typeface="Arial" panose="020B0604020202020204" pitchFamily="34" charset="0"/>
                        </a:rPr>
                        <a:t>+1.0%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171196">
                <a:tc>
                  <a:txBody>
                    <a:bodyPr/>
                    <a:lstStyle/>
                    <a:p>
                      <a:pPr algn="l" fontAlgn="ctr"/>
                      <a:r>
                        <a:rPr lang="en-GB" sz="850" b="0" i="0" u="none" strike="noStrike" dirty="0">
                          <a:solidFill>
                            <a:srgbClr val="000000"/>
                          </a:solidFill>
                          <a:effectLst/>
                          <a:latin typeface="+mn-lt"/>
                        </a:rPr>
                        <a:t> 4-7 Nights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mn-lt"/>
                        </a:rPr>
                        <a:t>18.081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mn-lt"/>
                        </a:rPr>
                        <a:t>17.213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mn-lt"/>
                        </a:rPr>
                        <a:t>-4.8%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mn-lt"/>
                        </a:rPr>
                        <a:t>17.236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mn-lt"/>
                        </a:rPr>
                        <a:t>+0.1%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mn-lt"/>
                        </a:rPr>
                        <a:t>16.326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mn-lt"/>
                        </a:rPr>
                        <a:t>-5.3%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mn-lt"/>
                        </a:rPr>
                        <a:t>16.793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mn-lt"/>
                        </a:rPr>
                        <a:t>+2.9%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1" u="none" strike="noStrike" dirty="0">
                          <a:solidFill>
                            <a:srgbClr val="000000"/>
                          </a:solidFill>
                          <a:effectLst/>
                          <a:latin typeface="+mn-lt"/>
                        </a:rPr>
                        <a:t>17.021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mn-lt"/>
                        </a:rPr>
                        <a:t>17.173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mn-lt"/>
                        </a:rPr>
                        <a:t>0.9%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mn-lt"/>
                        </a:rPr>
                        <a:t>17.929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mn-lt"/>
                        </a:rPr>
                        <a:t>+4.4%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mn-lt"/>
                        </a:rPr>
                        <a:t>17.622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mn-lt"/>
                        </a:rPr>
                        <a:t>-1.7%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mn-lt"/>
                          <a:ea typeface="+mn-ea"/>
                          <a:cs typeface="+mn-cs"/>
                        </a:rPr>
                        <a:t>17.698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mn-lt"/>
                          <a:ea typeface="+mn-ea"/>
                          <a:cs typeface="+mn-cs"/>
                        </a:rPr>
                        <a:t>+0.4%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0" i="0" u="none" strike="noStrike" dirty="0">
                          <a:solidFill>
                            <a:srgbClr val="000000"/>
                          </a:solidFill>
                          <a:effectLst/>
                          <a:latin typeface="Arial" panose="020B0604020202020204" pitchFamily="34" charset="0"/>
                        </a:rPr>
                        <a:t>-0.4%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1"/>
                  </a:ext>
                </a:extLst>
              </a:tr>
              <a:tr h="171196">
                <a:tc>
                  <a:txBody>
                    <a:bodyPr/>
                    <a:lstStyle/>
                    <a:p>
                      <a:pPr algn="l" fontAlgn="ctr"/>
                      <a:r>
                        <a:rPr lang="en-GB" sz="850" b="0" i="0" u="none" strike="noStrike" dirty="0">
                          <a:solidFill>
                            <a:srgbClr val="000000"/>
                          </a:solidFill>
                          <a:effectLst/>
                          <a:latin typeface="+mn-lt"/>
                        </a:rPr>
                        <a:t> 8+ Nights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3.263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3.151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-3.4%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2.948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-20.7%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2.709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+8.5%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2.634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-2.8%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1" u="none" strike="noStrike" dirty="0">
                          <a:solidFill>
                            <a:srgbClr val="000000"/>
                          </a:solidFill>
                          <a:effectLst/>
                          <a:latin typeface="+mn-lt"/>
                        </a:rPr>
                        <a:t>2.697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mn-lt"/>
                        </a:rPr>
                        <a:t>2.573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-4.6%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2.701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+5.0%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2.734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1.2%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mn-lt"/>
                          <a:ea typeface="+mn-ea"/>
                          <a:cs typeface="+mn-cs"/>
                        </a:rPr>
                        <a:t>2.134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mn-lt"/>
                          <a:ea typeface="+mn-ea"/>
                          <a:cs typeface="+mn-cs"/>
                        </a:rPr>
                        <a:t>-21.9%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50" b="0" i="0" u="none" strike="noStrike" dirty="0">
                          <a:solidFill>
                            <a:srgbClr val="000000"/>
                          </a:solidFill>
                          <a:effectLst/>
                          <a:latin typeface="Arial" panose="020B0604020202020204" pitchFamily="34" charset="0"/>
                        </a:rPr>
                        <a:t>-4.8%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171196">
                <a:tc>
                  <a:txBody>
                    <a:bodyPr/>
                    <a:lstStyle/>
                    <a:p>
                      <a:pPr algn="l" fontAlgn="ctr"/>
                      <a:r>
                        <a:rPr lang="en-GB" sz="850" b="1" i="0" u="none" strike="noStrike" dirty="0">
                          <a:solidFill>
                            <a:srgbClr val="000000"/>
                          </a:solidFill>
                          <a:effectLst/>
                          <a:latin typeface="+mn-lt"/>
                        </a:rPr>
                        <a:t>VFR</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mn-lt"/>
                        </a:rPr>
                        <a:t>45.723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mn-lt"/>
                        </a:rPr>
                        <a:t>45.137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mn-lt"/>
                        </a:rPr>
                        <a:t>-1.3%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mn-lt"/>
                        </a:rPr>
                        <a:t>44.200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mn-lt"/>
                        </a:rPr>
                        <a:t>-2.1%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mn-lt"/>
                        </a:rPr>
                        <a:t>42.533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mn-lt"/>
                        </a:rPr>
                        <a:t>-3.8%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mn-lt"/>
                        </a:rPr>
                        <a:t>46.554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mn-lt"/>
                        </a:rPr>
                        <a:t>+9.5%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1" u="none" strike="noStrike" dirty="0">
                          <a:solidFill>
                            <a:srgbClr val="000000"/>
                          </a:solidFill>
                          <a:effectLst/>
                          <a:latin typeface="+mn-lt"/>
                        </a:rPr>
                        <a:t>46.582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1" i="0" u="none" strike="noStrike" dirty="0">
                          <a:solidFill>
                            <a:srgbClr val="000000"/>
                          </a:solidFill>
                          <a:effectLst/>
                          <a:latin typeface="+mn-lt"/>
                        </a:rPr>
                        <a:t>42.294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mn-lt"/>
                        </a:rPr>
                        <a:t>-9.2%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mn-lt"/>
                        </a:rPr>
                        <a:t>41.805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mn-lt"/>
                        </a:rPr>
                        <a:t>-1.2%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mn-lt"/>
                        </a:rPr>
                        <a:t>41.050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mn-lt"/>
                        </a:rPr>
                        <a:t>-1.8%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1" i="0" u="none" strike="noStrike" kern="1200" dirty="0">
                          <a:solidFill>
                            <a:srgbClr val="000000"/>
                          </a:solidFill>
                          <a:effectLst/>
                          <a:latin typeface="+mn-lt"/>
                          <a:ea typeface="+mn-ea"/>
                          <a:cs typeface="+mn-cs"/>
                        </a:rPr>
                        <a:t>42.894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1" i="0" u="none" strike="noStrike" kern="1200" dirty="0">
                          <a:solidFill>
                            <a:srgbClr val="000000"/>
                          </a:solidFill>
                          <a:effectLst/>
                          <a:latin typeface="+mn-lt"/>
                          <a:ea typeface="+mn-ea"/>
                          <a:cs typeface="+mn-cs"/>
                        </a:rPr>
                        <a:t>+4.5%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1" i="0" u="none" strike="noStrike" dirty="0">
                          <a:solidFill>
                            <a:srgbClr val="000000"/>
                          </a:solidFill>
                          <a:effectLst/>
                          <a:latin typeface="Arial" panose="020B0604020202020204" pitchFamily="34" charset="0"/>
                        </a:rPr>
                        <a:t>-0.7%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3"/>
                  </a:ext>
                </a:extLst>
              </a:tr>
              <a:tr h="281235">
                <a:tc>
                  <a:txBody>
                    <a:bodyPr/>
                    <a:lstStyle/>
                    <a:p>
                      <a:pPr algn="l" fontAlgn="ctr"/>
                      <a:r>
                        <a:rPr lang="en-GB" sz="850" b="0" i="0" u="none" strike="noStrike" dirty="0">
                          <a:solidFill>
                            <a:srgbClr val="000000"/>
                          </a:solidFill>
                          <a:effectLst/>
                          <a:latin typeface="+mn-lt"/>
                        </a:rPr>
                        <a:t> VFR-holiday</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23.916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25.446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+6.4%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25.647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+0.8%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26.307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+2.6%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29.225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+11.1%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1" u="none" strike="noStrike" dirty="0">
                          <a:solidFill>
                            <a:srgbClr val="000000"/>
                          </a:solidFill>
                          <a:effectLst/>
                          <a:latin typeface="+mn-lt"/>
                        </a:rPr>
                        <a:t>29.154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mn-lt"/>
                        </a:rPr>
                        <a:t>28.945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-0.7%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28.875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-0.2%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27.951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mn-lt"/>
                        </a:rPr>
                        <a:t>-3.2%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mn-lt"/>
                          <a:ea typeface="+mn-ea"/>
                          <a:cs typeface="+mn-cs"/>
                        </a:rPr>
                        <a:t>29.788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mn-lt"/>
                          <a:ea typeface="+mn-ea"/>
                          <a:cs typeface="+mn-cs"/>
                        </a:rPr>
                        <a:t>+6.6%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50" b="0" i="0" u="none" strike="noStrike" dirty="0">
                          <a:solidFill>
                            <a:srgbClr val="000000"/>
                          </a:solidFill>
                          <a:effectLst/>
                          <a:latin typeface="Arial" panose="020B0604020202020204" pitchFamily="34" charset="0"/>
                        </a:rPr>
                        <a:t>+2.9%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171196">
                <a:tc>
                  <a:txBody>
                    <a:bodyPr/>
                    <a:lstStyle/>
                    <a:p>
                      <a:pPr algn="l" fontAlgn="ctr"/>
                      <a:r>
                        <a:rPr lang="en-GB" sz="850" b="0" i="0" u="none" strike="noStrike" dirty="0">
                          <a:solidFill>
                            <a:srgbClr val="000000"/>
                          </a:solidFill>
                          <a:effectLst/>
                          <a:latin typeface="+mn-lt"/>
                        </a:rPr>
                        <a:t> VFR-other</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mn-lt"/>
                        </a:rPr>
                        <a:t>21.808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mn-lt"/>
                        </a:rPr>
                        <a:t>19.690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mn-lt"/>
                        </a:rPr>
                        <a:t>-9.7%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mn-lt"/>
                        </a:rPr>
                        <a:t>18.553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mn-lt"/>
                        </a:rPr>
                        <a:t>-5.8%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mn-lt"/>
                        </a:rPr>
                        <a:t>16.227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mn-lt"/>
                        </a:rPr>
                        <a:t>-12.5%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mn-lt"/>
                        </a:rPr>
                        <a:t>17.329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mn-lt"/>
                        </a:rPr>
                        <a:t>+6.8%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1" u="none" strike="noStrike" dirty="0">
                          <a:solidFill>
                            <a:srgbClr val="000000"/>
                          </a:solidFill>
                          <a:effectLst/>
                          <a:latin typeface="+mn-lt"/>
                        </a:rPr>
                        <a:t>17.427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mn-lt"/>
                        </a:rPr>
                        <a:t>13.350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mn-lt"/>
                        </a:rPr>
                        <a:t>-23.4%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mn-lt"/>
                        </a:rPr>
                        <a:t>12.931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mn-lt"/>
                        </a:rPr>
                        <a:t>-3.1%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mn-lt"/>
                        </a:rPr>
                        <a:t>13.099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mn-lt"/>
                        </a:rPr>
                        <a:t>1.3%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mn-lt"/>
                          <a:ea typeface="+mn-ea"/>
                          <a:cs typeface="+mn-cs"/>
                        </a:rPr>
                        <a:t>13.106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mn-lt"/>
                          <a:ea typeface="+mn-ea"/>
                          <a:cs typeface="+mn-cs"/>
                        </a:rPr>
                        <a:t>+0.1%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0" i="0" u="none" strike="noStrike" dirty="0">
                          <a:solidFill>
                            <a:srgbClr val="000000"/>
                          </a:solidFill>
                          <a:effectLst/>
                          <a:latin typeface="Arial" panose="020B0604020202020204" pitchFamily="34" charset="0"/>
                        </a:rPr>
                        <a:t>-5.8%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5"/>
                  </a:ext>
                </a:extLst>
              </a:tr>
              <a:tr h="281235">
                <a:tc>
                  <a:txBody>
                    <a:bodyPr/>
                    <a:lstStyle/>
                    <a:p>
                      <a:pPr algn="l" fontAlgn="ctr"/>
                      <a:r>
                        <a:rPr lang="en-GB" sz="850" b="1" i="0" u="none" strike="noStrike" dirty="0">
                          <a:solidFill>
                            <a:srgbClr val="000000"/>
                          </a:solidFill>
                          <a:effectLst/>
                          <a:latin typeface="+mn-lt"/>
                        </a:rPr>
                        <a:t>Business / work</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mn-lt"/>
                        </a:rPr>
                        <a:t>18.572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mn-lt"/>
                        </a:rPr>
                        <a:t>18.944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mn-lt"/>
                        </a:rPr>
                        <a:t>+2.0%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mn-lt"/>
                        </a:rPr>
                        <a:t>17.772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mn-lt"/>
                        </a:rPr>
                        <a:t>-6.2%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mn-lt"/>
                        </a:rPr>
                        <a:t>15.895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mn-lt"/>
                        </a:rPr>
                        <a:t>-10.6%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mn-lt"/>
                        </a:rPr>
                        <a:t>16.495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mn-lt"/>
                        </a:rPr>
                        <a:t>+3.8%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1" u="none" strike="noStrike" dirty="0">
                          <a:solidFill>
                            <a:srgbClr val="000000"/>
                          </a:solidFill>
                          <a:effectLst/>
                          <a:latin typeface="+mn-lt"/>
                        </a:rPr>
                        <a:t>16.997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1" i="0" u="none" strike="noStrike" dirty="0">
                          <a:solidFill>
                            <a:srgbClr val="000000"/>
                          </a:solidFill>
                          <a:effectLst/>
                          <a:latin typeface="+mn-lt"/>
                        </a:rPr>
                        <a:t>16.765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mn-lt"/>
                        </a:rPr>
                        <a:t>-1.4%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mn-lt"/>
                        </a:rPr>
                        <a:t>16.531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mn-lt"/>
                        </a:rPr>
                        <a:t>-1.4%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mn-lt"/>
                        </a:rPr>
                        <a:t>16.272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mn-lt"/>
                        </a:rPr>
                        <a:t>-1.6%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1" i="0" u="none" strike="noStrike" kern="1200" dirty="0">
                          <a:solidFill>
                            <a:srgbClr val="000000"/>
                          </a:solidFill>
                          <a:effectLst/>
                          <a:latin typeface="+mn-lt"/>
                          <a:ea typeface="+mn-ea"/>
                          <a:cs typeface="+mn-cs"/>
                        </a:rPr>
                        <a:t>16.321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mn-lt"/>
                          <a:ea typeface="+mn-ea"/>
                          <a:cs typeface="+mn-cs"/>
                        </a:rPr>
                        <a:t>+0.3%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50" b="1" i="0" u="none" strike="noStrike" dirty="0">
                          <a:solidFill>
                            <a:srgbClr val="000000"/>
                          </a:solidFill>
                          <a:effectLst/>
                          <a:latin typeface="Arial" panose="020B0604020202020204" pitchFamily="34" charset="0"/>
                        </a:rPr>
                        <a:t>-1.9%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bl>
          </a:graphicData>
        </a:graphic>
      </p:graphicFrame>
      <p:sp>
        <p:nvSpPr>
          <p:cNvPr id="25" name="Content Placeholder 25"/>
          <p:cNvSpPr txBox="1">
            <a:spLocks/>
          </p:cNvSpPr>
          <p:nvPr/>
        </p:nvSpPr>
        <p:spPr>
          <a:xfrm>
            <a:off x="9236024" y="1890329"/>
            <a:ext cx="2590851" cy="3495516"/>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600"/>
              </a:spcBef>
            </a:pPr>
            <a:r>
              <a:rPr lang="en-GB" sz="1000" b="1" i="1" dirty="0"/>
              <a:t>Showing the volume of trips in GB between 2011 and 2019 split by purpose. </a:t>
            </a:r>
            <a:endParaRPr lang="en-GB" sz="1000" b="1" dirty="0"/>
          </a:p>
          <a:p>
            <a:pPr>
              <a:spcBef>
                <a:spcPts val="600"/>
              </a:spcBef>
            </a:pPr>
            <a:r>
              <a:rPr lang="en-GB" sz="1000" b="1" dirty="0"/>
              <a:t>In total, across all trip purposes, an increase of +3.6% was observed in 2019. Despite this, the trend since 2011 shows a decline of -0.4% per annum.</a:t>
            </a:r>
          </a:p>
          <a:p>
            <a:pPr>
              <a:spcBef>
                <a:spcPts val="600"/>
              </a:spcBef>
            </a:pPr>
            <a:r>
              <a:rPr lang="en-GB" sz="1000" b="1" dirty="0"/>
              <a:t>90.2 million holiday trips were taken during 2019 (including those to visit friends or relatives), an increase compared to 2018, of +5.1%. Of these trips, 62.9 million lasted 1-3 days, 23.7 million lasted 4-7 days and 3.6 million lasted 8 days or more.  Only the volume of the longest trips decreased in 2019 (-13.8%).</a:t>
            </a:r>
          </a:p>
          <a:p>
            <a:pPr>
              <a:spcBef>
                <a:spcPts val="600"/>
              </a:spcBef>
            </a:pPr>
            <a:r>
              <a:rPr lang="en-GB" sz="1000" b="1" dirty="0"/>
              <a:t>Holiday trips in GB (excluding VFR) have similarly increased +4.4% to 60.5 million and there was a further increase of +4.5% in VFR trips, with 42.9 million trips taken. </a:t>
            </a:r>
          </a:p>
          <a:p>
            <a:endParaRPr lang="en-GB" sz="1200" dirty="0"/>
          </a:p>
        </p:txBody>
      </p:sp>
      <p:sp>
        <p:nvSpPr>
          <p:cNvPr id="20" name="TextBox 19">
            <a:extLst>
              <a:ext uri="{FF2B5EF4-FFF2-40B4-BE49-F238E27FC236}">
                <a16:creationId xmlns:a16="http://schemas.microsoft.com/office/drawing/2014/main" id="{8C6234A4-3B20-4634-A5F3-4D4997F70BAF}"/>
              </a:ext>
            </a:extLst>
          </p:cNvPr>
          <p:cNvSpPr txBox="1"/>
          <p:nvPr/>
        </p:nvSpPr>
        <p:spPr>
          <a:xfrm>
            <a:off x="9232859" y="5290437"/>
            <a:ext cx="2774753" cy="830997"/>
          </a:xfrm>
          <a:prstGeom prst="rect">
            <a:avLst/>
          </a:prstGeom>
          <a:noFill/>
        </p:spPr>
        <p:txBody>
          <a:bodyPr wrap="square" lIns="0" tIns="0" rIns="0" bIns="0" rtlCol="0">
            <a:spAutoFit/>
          </a:bodyPr>
          <a:lstStyle/>
          <a:p>
            <a:r>
              <a:rPr lang="en-GB" sz="900" i="1" dirty="0"/>
              <a:t>*Please note: When comparing between 2015 and 2016 it is recommended to use 2015 (RP) (Reprocessed 2015) figures.</a:t>
            </a:r>
          </a:p>
          <a:p>
            <a:r>
              <a:rPr lang="en-GB" sz="900" i="1" dirty="0"/>
              <a:t>When comparing 2015 to earlier years use </a:t>
            </a:r>
          </a:p>
          <a:p>
            <a:r>
              <a:rPr lang="en-GB" sz="900" i="1" dirty="0"/>
              <a:t>2015 (O) (Original 2015) figures. For full explanation please see slide 14. </a:t>
            </a:r>
          </a:p>
        </p:txBody>
      </p:sp>
      <p:pic>
        <p:nvPicPr>
          <p:cNvPr id="23" name="Picture 22"/>
          <p:cNvPicPr/>
          <p:nvPr/>
        </p:nvPicPr>
        <p:blipFill>
          <a:blip r:embed="rId3">
            <a:extLst>
              <a:ext uri="{28A0092B-C50C-407E-A947-70E740481C1C}">
                <a14:useLocalDpi xmlns:a14="http://schemas.microsoft.com/office/drawing/2010/main" val="0"/>
              </a:ext>
            </a:extLst>
          </a:blip>
          <a:srcRect/>
          <a:stretch>
            <a:fillRect/>
          </a:stretch>
        </p:blipFill>
        <p:spPr bwMode="auto">
          <a:xfrm>
            <a:off x="3661187" y="1469575"/>
            <a:ext cx="442595" cy="25146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0" name="Freeform 20">
            <a:hlinkClick r:id="rId4" action="ppaction://hlinksldjump"/>
            <a:extLst>
              <a:ext uri="{FF2B5EF4-FFF2-40B4-BE49-F238E27FC236}">
                <a16:creationId xmlns:a16="http://schemas.microsoft.com/office/drawing/2014/main" id="{7082A516-52F1-4587-B42A-B814361392F0}"/>
              </a:ext>
            </a:extLst>
          </p:cNvPr>
          <p:cNvSpPr>
            <a:spLocks noEditPoints="1"/>
          </p:cNvSpPr>
          <p:nvPr/>
        </p:nvSpPr>
        <p:spPr bwMode="auto">
          <a:xfrm>
            <a:off x="7272592"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3"/>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2" name="Action Button: Information 18">
            <a:hlinkClick r:id="rId5" action="ppaction://hlinksldjump" highlightClick="1"/>
            <a:extLst>
              <a:ext uri="{FF2B5EF4-FFF2-40B4-BE49-F238E27FC236}">
                <a16:creationId xmlns:a16="http://schemas.microsoft.com/office/drawing/2014/main" id="{B2E861E1-BB4E-41A6-982D-B23DFDC1B8E5}"/>
              </a:ext>
            </a:extLst>
          </p:cNvPr>
          <p:cNvSpPr/>
          <p:nvPr/>
        </p:nvSpPr>
        <p:spPr bwMode="ltGray">
          <a:xfrm>
            <a:off x="8777282" y="1631970"/>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cxnSp>
        <p:nvCxnSpPr>
          <p:cNvPr id="15" name="Straight Connector 14">
            <a:extLst>
              <a:ext uri="{FF2B5EF4-FFF2-40B4-BE49-F238E27FC236}">
                <a16:creationId xmlns:a16="http://schemas.microsoft.com/office/drawing/2014/main" id="{7FB93EDF-AA80-4D92-A6E3-CEB17EA881BA}"/>
              </a:ext>
            </a:extLst>
          </p:cNvPr>
          <p:cNvCxnSpPr/>
          <p:nvPr/>
        </p:nvCxnSpPr>
        <p:spPr>
          <a:xfrm>
            <a:off x="9077261" y="1884565"/>
            <a:ext cx="14188" cy="3886704"/>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2" name="Slide Number Placeholder 1">
            <a:extLst>
              <a:ext uri="{FF2B5EF4-FFF2-40B4-BE49-F238E27FC236}">
                <a16:creationId xmlns:a16="http://schemas.microsoft.com/office/drawing/2014/main" id="{7B61A454-CA6A-4CDF-90B5-953C43F5469B}"/>
              </a:ext>
            </a:extLst>
          </p:cNvPr>
          <p:cNvSpPr>
            <a:spLocks noGrp="1"/>
          </p:cNvSpPr>
          <p:nvPr>
            <p:ph type="sldNum" sz="quarter" idx="4"/>
          </p:nvPr>
        </p:nvSpPr>
        <p:spPr/>
        <p:txBody>
          <a:bodyPr/>
          <a:lstStyle/>
          <a:p>
            <a:fld id="{4034BEE3-566C-4068-A777-C3A4762E861B}" type="slidenum">
              <a:rPr lang="en-GB" smtClean="0"/>
              <a:pPr/>
              <a:t>79</a:t>
            </a:fld>
            <a:endParaRPr lang="en-GB" dirty="0"/>
          </a:p>
        </p:txBody>
      </p:sp>
    </p:spTree>
    <p:extLst>
      <p:ext uri="{BB962C8B-B14F-4D97-AF65-F5344CB8AC3E}">
        <p14:creationId xmlns:p14="http://schemas.microsoft.com/office/powerpoint/2010/main" val="25808220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Title 20"/>
          <p:cNvSpPr>
            <a:spLocks noGrp="1"/>
          </p:cNvSpPr>
          <p:nvPr>
            <p:ph type="title"/>
          </p:nvPr>
        </p:nvSpPr>
        <p:spPr/>
        <p:txBody>
          <a:bodyPr/>
          <a:lstStyle/>
          <a:p>
            <a:r>
              <a:rPr lang="en-GB" dirty="0"/>
              <a:t>History of the Survey</a:t>
            </a:r>
          </a:p>
        </p:txBody>
      </p:sp>
      <p:sp>
        <p:nvSpPr>
          <p:cNvPr id="33" name="Content Placeholder 32"/>
          <p:cNvSpPr>
            <a:spLocks noGrp="1"/>
          </p:cNvSpPr>
          <p:nvPr>
            <p:ph idx="1"/>
          </p:nvPr>
        </p:nvSpPr>
        <p:spPr/>
        <p:txBody>
          <a:bodyPr/>
          <a:lstStyle/>
          <a:p>
            <a:r>
              <a:rPr lang="en-US" dirty="0"/>
              <a:t>Under its previous guise of the United Kingdom Tourism Survey (UKTS), this was first conducted in 1989 and replaced earlier surveys which the national tourist boards had used to obtain estimates of domestic tourism volume and value. Until 1999, the survey was based on in-home interviews with adults, mainly using a random omnibus survey. This survey vehicle for UKTS was discontinued at the end of 1999. A review was then undertaken to select a new research methodology which would maintain a high degree of consistency in the key principles of the survey design.</a:t>
            </a:r>
          </a:p>
          <a:p>
            <a:r>
              <a:rPr lang="en-US" dirty="0"/>
              <a:t>In 2000, UKTS switched to a new research methodology based on telephone interviews using random digit dialing. By 2003 and 2004 however, significant concerns were being expressed relating to the UKTS derived data on domestic tourism. Following a further extensive review, UKTS returned to the previous (pre-2000) methodology for measuring the volume and value of domestic overnight trips, namely face-to-face interviews conducted in-home. TNS (now Kantar) was appointed to undertake the survey from May 2005 and continues to be responsible for the data collection and analysis.</a:t>
            </a:r>
          </a:p>
          <a:p>
            <a:r>
              <a:rPr lang="en-US" dirty="0"/>
              <a:t>With the removal of Northern Irish residents and Northern Ireland as a destination from the scope of the survey, it was re-launched in 2011 as the Great Britain Tourism Survey.</a:t>
            </a:r>
            <a:endParaRPr lang="en-GB" dirty="0"/>
          </a:p>
        </p:txBody>
      </p:sp>
      <p:sp>
        <p:nvSpPr>
          <p:cNvPr id="17" name="Content Placeholder 32"/>
          <p:cNvSpPr>
            <a:spLocks noGrp="1"/>
          </p:cNvSpPr>
          <p:nvPr>
            <p:ph sz="quarter" idx="14"/>
          </p:nvPr>
        </p:nvSpPr>
        <p:spPr/>
        <p:txBody>
          <a:bodyPr/>
          <a:lstStyle/>
          <a:p>
            <a:r>
              <a:rPr lang="en-US" dirty="0"/>
              <a:t>The approach has remained consistent since May 2005:</a:t>
            </a:r>
          </a:p>
          <a:p>
            <a:pPr marL="171450" indent="-171450">
              <a:spcBef>
                <a:spcPts val="600"/>
              </a:spcBef>
              <a:buFont typeface="Wingdings" panose="05000000000000000000" pitchFamily="2" charset="2"/>
              <a:buChar char="§"/>
            </a:pPr>
            <a:r>
              <a:rPr lang="en-US" dirty="0"/>
              <a:t>100,000 face-to-face interviews per annum, conducted in-home, a weekly sample size of around 2,000 adults aged 16 years or over</a:t>
            </a:r>
          </a:p>
          <a:p>
            <a:pPr marL="171450" indent="-171450">
              <a:spcBef>
                <a:spcPts val="600"/>
              </a:spcBef>
              <a:buFont typeface="Wingdings" panose="05000000000000000000" pitchFamily="2" charset="2"/>
              <a:buChar char="§"/>
            </a:pPr>
            <a:r>
              <a:rPr lang="en-US" dirty="0"/>
              <a:t>Representative of the GB population in relation to various demographic characteristics including gender, age group, socio-economic group, and geographical location</a:t>
            </a:r>
          </a:p>
          <a:p>
            <a:pPr marL="171450" indent="-171450">
              <a:spcBef>
                <a:spcPts val="600"/>
              </a:spcBef>
              <a:buFont typeface="Wingdings" panose="05000000000000000000" pitchFamily="2" charset="2"/>
              <a:buChar char="§"/>
            </a:pPr>
            <a:r>
              <a:rPr lang="en-US" dirty="0"/>
              <a:t>Respondents are asked about any overnight trips taken in the last four weeks</a:t>
            </a:r>
          </a:p>
          <a:p>
            <a:pPr marL="171450" indent="-171450">
              <a:spcBef>
                <a:spcPts val="600"/>
              </a:spcBef>
              <a:buFont typeface="Wingdings" panose="05000000000000000000" pitchFamily="2" charset="2"/>
              <a:buChar char="§"/>
            </a:pPr>
            <a:r>
              <a:rPr lang="en-US" dirty="0"/>
              <a:t>The questions were first added to the TNS Omnibus survey on 4th May 2005 and the survey outputs provide continuous data from May 2005 for total number of trips, nights spent, breakdown of expenditure, purpose of trip, accommodation used and party composition on each trip by destination</a:t>
            </a:r>
          </a:p>
          <a:p>
            <a:r>
              <a:rPr lang="en-US" dirty="0"/>
              <a:t>The GBTS/UKTS results gathered since 2005 are not comparable with those from previous years. In addition, given that the survey fieldwork did not begin until May 2005, no survey data was collected for the first four months of the year. Consequently, the survey data for 2005 is ‘part-year’ in nature – only covering the May-December period. Comparative data is therefore restricted to 2006-2019.</a:t>
            </a:r>
            <a:endParaRPr lang="en-GB" dirty="0"/>
          </a:p>
          <a:p>
            <a:r>
              <a:rPr lang="en-GB" dirty="0"/>
              <a:t>More information on the </a:t>
            </a:r>
            <a:r>
              <a:rPr lang="en-GB" dirty="0">
                <a:hlinkClick r:id="rId3" action="ppaction://hlinksldjump"/>
              </a:rPr>
              <a:t>Survey Methodology </a:t>
            </a:r>
            <a:r>
              <a:rPr lang="en-GB" dirty="0"/>
              <a:t>and </a:t>
            </a:r>
            <a:r>
              <a:rPr lang="en-GB" dirty="0">
                <a:hlinkClick r:id="rId4" action="ppaction://hlinksldjump"/>
              </a:rPr>
              <a:t>Definitions </a:t>
            </a:r>
            <a:r>
              <a:rPr lang="en-GB" dirty="0"/>
              <a:t>can be found by clicking on the link. </a:t>
            </a:r>
          </a:p>
          <a:p>
            <a:endParaRPr lang="en-GB" dirty="0"/>
          </a:p>
        </p:txBody>
      </p:sp>
      <p:sp>
        <p:nvSpPr>
          <p:cNvPr id="19" name="Freeform 8">
            <a:hlinkClick r:id="rId5" action="ppaction://hlinksldjump"/>
            <a:extLst>
              <a:ext uri="{FF2B5EF4-FFF2-40B4-BE49-F238E27FC236}">
                <a16:creationId xmlns:a16="http://schemas.microsoft.com/office/drawing/2014/main" id="{BEEB5C49-0563-4F5B-9FC3-3FA65037CEB2}"/>
              </a:ext>
            </a:extLst>
          </p:cNvPr>
          <p:cNvSpPr>
            <a:spLocks noEditPoints="1"/>
          </p:cNvSpPr>
          <p:nvPr/>
        </p:nvSpPr>
        <p:spPr bwMode="auto">
          <a:xfrm>
            <a:off x="3449515" y="41760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4"/>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2" name="Slide Number Placeholder 1">
            <a:extLst>
              <a:ext uri="{FF2B5EF4-FFF2-40B4-BE49-F238E27FC236}">
                <a16:creationId xmlns:a16="http://schemas.microsoft.com/office/drawing/2014/main" id="{296DA9B1-151A-4B93-88A2-276023EDCCBA}"/>
              </a:ext>
            </a:extLst>
          </p:cNvPr>
          <p:cNvSpPr>
            <a:spLocks noGrp="1"/>
          </p:cNvSpPr>
          <p:nvPr>
            <p:ph type="sldNum" sz="quarter" idx="4"/>
          </p:nvPr>
        </p:nvSpPr>
        <p:spPr/>
        <p:txBody>
          <a:bodyPr/>
          <a:lstStyle/>
          <a:p>
            <a:fld id="{4034BEE3-566C-4068-A777-C3A4762E861B}" type="slidenum">
              <a:rPr lang="en-GB" smtClean="0"/>
              <a:pPr/>
              <a:t>8</a:t>
            </a:fld>
            <a:endParaRPr lang="en-GB" dirty="0"/>
          </a:p>
        </p:txBody>
      </p:sp>
    </p:spTree>
    <p:extLst>
      <p:ext uri="{BB962C8B-B14F-4D97-AF65-F5344CB8AC3E}">
        <p14:creationId xmlns:p14="http://schemas.microsoft.com/office/powerpoint/2010/main" val="9512637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Total GB bednights by purpose  </a:t>
            </a:r>
          </a:p>
        </p:txBody>
      </p:sp>
      <p:graphicFrame>
        <p:nvGraphicFramePr>
          <p:cNvPr id="13" name="Table 12">
            <a:extLst>
              <a:ext uri="{FF2B5EF4-FFF2-40B4-BE49-F238E27FC236}">
                <a16:creationId xmlns:a16="http://schemas.microsoft.com/office/drawing/2014/main" id="{83E39086-422D-4283-9755-E70BA474ADE7}"/>
              </a:ext>
            </a:extLst>
          </p:cNvPr>
          <p:cNvGraphicFramePr>
            <a:graphicFrameLocks noGrp="1"/>
          </p:cNvGraphicFramePr>
          <p:nvPr>
            <p:extLst>
              <p:ext uri="{D42A27DB-BD31-4B8C-83A1-F6EECF244321}">
                <p14:modId xmlns:p14="http://schemas.microsoft.com/office/powerpoint/2010/main" val="425000602"/>
              </p:ext>
            </p:extLst>
          </p:nvPr>
        </p:nvGraphicFramePr>
        <p:xfrm>
          <a:off x="349082" y="1883705"/>
          <a:ext cx="8625600" cy="4053888"/>
        </p:xfrm>
        <a:graphic>
          <a:graphicData uri="http://schemas.openxmlformats.org/drawingml/2006/table">
            <a:tbl>
              <a:tblPr/>
              <a:tblGrid>
                <a:gridCol w="576000">
                  <a:extLst>
                    <a:ext uri="{9D8B030D-6E8A-4147-A177-3AD203B41FA5}">
                      <a16:colId xmlns:a16="http://schemas.microsoft.com/office/drawing/2014/main" val="20000"/>
                    </a:ext>
                  </a:extLst>
                </a:gridCol>
                <a:gridCol w="421200">
                  <a:extLst>
                    <a:ext uri="{9D8B030D-6E8A-4147-A177-3AD203B41FA5}">
                      <a16:colId xmlns:a16="http://schemas.microsoft.com/office/drawing/2014/main" val="20002"/>
                    </a:ext>
                  </a:extLst>
                </a:gridCol>
                <a:gridCol w="421200">
                  <a:extLst>
                    <a:ext uri="{9D8B030D-6E8A-4147-A177-3AD203B41FA5}">
                      <a16:colId xmlns:a16="http://schemas.microsoft.com/office/drawing/2014/main" val="20004"/>
                    </a:ext>
                  </a:extLst>
                </a:gridCol>
                <a:gridCol w="421200">
                  <a:extLst>
                    <a:ext uri="{9D8B030D-6E8A-4147-A177-3AD203B41FA5}">
                      <a16:colId xmlns:a16="http://schemas.microsoft.com/office/drawing/2014/main" val="20005"/>
                    </a:ext>
                  </a:extLst>
                </a:gridCol>
                <a:gridCol w="421200">
                  <a:extLst>
                    <a:ext uri="{9D8B030D-6E8A-4147-A177-3AD203B41FA5}">
                      <a16:colId xmlns:a16="http://schemas.microsoft.com/office/drawing/2014/main" val="20006"/>
                    </a:ext>
                  </a:extLst>
                </a:gridCol>
                <a:gridCol w="421200">
                  <a:extLst>
                    <a:ext uri="{9D8B030D-6E8A-4147-A177-3AD203B41FA5}">
                      <a16:colId xmlns:a16="http://schemas.microsoft.com/office/drawing/2014/main" val="20007"/>
                    </a:ext>
                  </a:extLst>
                </a:gridCol>
                <a:gridCol w="421200">
                  <a:extLst>
                    <a:ext uri="{9D8B030D-6E8A-4147-A177-3AD203B41FA5}">
                      <a16:colId xmlns:a16="http://schemas.microsoft.com/office/drawing/2014/main" val="20008"/>
                    </a:ext>
                  </a:extLst>
                </a:gridCol>
                <a:gridCol w="421200">
                  <a:extLst>
                    <a:ext uri="{9D8B030D-6E8A-4147-A177-3AD203B41FA5}">
                      <a16:colId xmlns:a16="http://schemas.microsoft.com/office/drawing/2014/main" val="20009"/>
                    </a:ext>
                  </a:extLst>
                </a:gridCol>
                <a:gridCol w="421200">
                  <a:extLst>
                    <a:ext uri="{9D8B030D-6E8A-4147-A177-3AD203B41FA5}">
                      <a16:colId xmlns:a16="http://schemas.microsoft.com/office/drawing/2014/main" val="20010"/>
                    </a:ext>
                  </a:extLst>
                </a:gridCol>
                <a:gridCol w="421200">
                  <a:extLst>
                    <a:ext uri="{9D8B030D-6E8A-4147-A177-3AD203B41FA5}">
                      <a16:colId xmlns:a16="http://schemas.microsoft.com/office/drawing/2014/main" val="20011"/>
                    </a:ext>
                  </a:extLst>
                </a:gridCol>
                <a:gridCol w="421200">
                  <a:extLst>
                    <a:ext uri="{9D8B030D-6E8A-4147-A177-3AD203B41FA5}">
                      <a16:colId xmlns:a16="http://schemas.microsoft.com/office/drawing/2014/main" val="20012"/>
                    </a:ext>
                  </a:extLst>
                </a:gridCol>
                <a:gridCol w="421200">
                  <a:extLst>
                    <a:ext uri="{9D8B030D-6E8A-4147-A177-3AD203B41FA5}">
                      <a16:colId xmlns:a16="http://schemas.microsoft.com/office/drawing/2014/main" val="20013"/>
                    </a:ext>
                  </a:extLst>
                </a:gridCol>
                <a:gridCol w="421200">
                  <a:extLst>
                    <a:ext uri="{9D8B030D-6E8A-4147-A177-3AD203B41FA5}">
                      <a16:colId xmlns:a16="http://schemas.microsoft.com/office/drawing/2014/main" val="20014"/>
                    </a:ext>
                  </a:extLst>
                </a:gridCol>
                <a:gridCol w="421200">
                  <a:extLst>
                    <a:ext uri="{9D8B030D-6E8A-4147-A177-3AD203B41FA5}">
                      <a16:colId xmlns:a16="http://schemas.microsoft.com/office/drawing/2014/main" val="4242222413"/>
                    </a:ext>
                  </a:extLst>
                </a:gridCol>
                <a:gridCol w="421200">
                  <a:extLst>
                    <a:ext uri="{9D8B030D-6E8A-4147-A177-3AD203B41FA5}">
                      <a16:colId xmlns:a16="http://schemas.microsoft.com/office/drawing/2014/main" val="1853870612"/>
                    </a:ext>
                  </a:extLst>
                </a:gridCol>
                <a:gridCol w="421200">
                  <a:extLst>
                    <a:ext uri="{9D8B030D-6E8A-4147-A177-3AD203B41FA5}">
                      <a16:colId xmlns:a16="http://schemas.microsoft.com/office/drawing/2014/main" val="2945702212"/>
                    </a:ext>
                  </a:extLst>
                </a:gridCol>
                <a:gridCol w="421200">
                  <a:extLst>
                    <a:ext uri="{9D8B030D-6E8A-4147-A177-3AD203B41FA5}">
                      <a16:colId xmlns:a16="http://schemas.microsoft.com/office/drawing/2014/main" val="31092806"/>
                    </a:ext>
                  </a:extLst>
                </a:gridCol>
                <a:gridCol w="421200">
                  <a:extLst>
                    <a:ext uri="{9D8B030D-6E8A-4147-A177-3AD203B41FA5}">
                      <a16:colId xmlns:a16="http://schemas.microsoft.com/office/drawing/2014/main" val="1841873406"/>
                    </a:ext>
                  </a:extLst>
                </a:gridCol>
                <a:gridCol w="421200">
                  <a:extLst>
                    <a:ext uri="{9D8B030D-6E8A-4147-A177-3AD203B41FA5}">
                      <a16:colId xmlns:a16="http://schemas.microsoft.com/office/drawing/2014/main" val="252461038"/>
                    </a:ext>
                  </a:extLst>
                </a:gridCol>
                <a:gridCol w="468000">
                  <a:extLst>
                    <a:ext uri="{9D8B030D-6E8A-4147-A177-3AD203B41FA5}">
                      <a16:colId xmlns:a16="http://schemas.microsoft.com/office/drawing/2014/main" val="20015"/>
                    </a:ext>
                  </a:extLst>
                </a:gridCol>
              </a:tblGrid>
              <a:tr h="230400">
                <a:tc gridSpan="20">
                  <a:txBody>
                    <a:bodyPr/>
                    <a:lstStyle/>
                    <a:p>
                      <a:pPr algn="l" fontAlgn="ctr"/>
                      <a:r>
                        <a:rPr lang="en-GB" sz="900" b="1" i="0" u="none" strike="noStrike" dirty="0">
                          <a:solidFill>
                            <a:schemeClr val="bg1"/>
                          </a:solidFill>
                          <a:effectLst/>
                          <a:latin typeface="Arial" panose="020B0604020202020204" pitchFamily="34" charset="0"/>
                        </a:rPr>
                        <a:t>Table 1.7.3 – Purpose of domestic nights in GB (2011-2019) *</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pPr algn="ctr" fontAlgn="ctr"/>
                      <a:endParaRPr lang="en-GB" sz="900" b="1" i="0" u="none" strike="noStrike" dirty="0">
                        <a:solidFill>
                          <a:srgbClr val="FFFFFF"/>
                        </a:solidFill>
                        <a:effectLst/>
                        <a:latin typeface="Verdana"/>
                      </a:endParaRPr>
                    </a:p>
                  </a:txBody>
                  <a:tcPr marL="9525" marR="9525" marT="9525" marB="0" anchor="ctr">
                    <a:lnL>
                      <a:noFill/>
                    </a:lnL>
                    <a:lnR>
                      <a:noFill/>
                    </a:lnR>
                    <a:lnT>
                      <a:noFill/>
                    </a:lnT>
                    <a:lnB>
                      <a:noFill/>
                    </a:lnB>
                    <a:solidFill>
                      <a:srgbClr val="3EB1CC"/>
                    </a:solidFill>
                  </a:tcPr>
                </a:tc>
                <a:tc hMerge="1">
                  <a:txBody>
                    <a:bodyPr/>
                    <a:lstStyle/>
                    <a:p>
                      <a:endParaRPr lang="en-GB"/>
                    </a:p>
                  </a:txBody>
                  <a:tcPr>
                    <a:lnL w="12700" cmpd="sng">
                      <a:noFill/>
                      <a:prstDash val="solid"/>
                    </a:ln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0"/>
                  </a:ext>
                </a:extLst>
              </a:tr>
              <a:tr h="688931">
                <a:tc>
                  <a:txBody>
                    <a:bodyPr/>
                    <a:lstStyle/>
                    <a:p>
                      <a:pPr algn="ctr" fontAlgn="ctr"/>
                      <a:r>
                        <a:rPr lang="en-GB" sz="850" b="0" i="0" u="none" strike="noStrike" dirty="0">
                          <a:solidFill>
                            <a:srgbClr val="000000"/>
                          </a:solidFill>
                          <a:effectLst/>
                          <a:latin typeface="Arial" panose="020B0604020202020204" pitchFamily="34" charset="0"/>
                        </a:rPr>
                        <a:t>- </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 </a:t>
                      </a:r>
                    </a:p>
                    <a:p>
                      <a:pPr algn="ctr" fontAlgn="ctr"/>
                      <a:r>
                        <a:rPr lang="en-GB" sz="850" b="0" i="0" u="none" strike="noStrike" dirty="0">
                          <a:solidFill>
                            <a:srgbClr val="000000"/>
                          </a:solidFill>
                          <a:effectLst/>
                          <a:latin typeface="Arial" panose="020B0604020202020204" pitchFamily="34" charset="0"/>
                        </a:rPr>
                        <a:t>change (11-12)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 </a:t>
                      </a:r>
                    </a:p>
                    <a:p>
                      <a:pPr algn="ctr" fontAlgn="ctr"/>
                      <a:r>
                        <a:rPr lang="en-GB" sz="850" b="0" i="0" u="none" strike="noStrike" dirty="0">
                          <a:solidFill>
                            <a:srgbClr val="000000"/>
                          </a:solidFill>
                          <a:effectLst/>
                          <a:latin typeface="Arial" panose="020B0604020202020204" pitchFamily="34" charset="0"/>
                        </a:rPr>
                        <a:t>change (12-13)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 </a:t>
                      </a:r>
                    </a:p>
                    <a:p>
                      <a:pPr algn="ctr" fontAlgn="ctr"/>
                      <a:r>
                        <a:rPr lang="en-GB" sz="850" b="0" i="0" u="none" strike="noStrike" dirty="0">
                          <a:solidFill>
                            <a:srgbClr val="000000"/>
                          </a:solidFill>
                          <a:effectLst/>
                          <a:latin typeface="Arial" panose="020B0604020202020204" pitchFamily="34" charset="0"/>
                        </a:rPr>
                        <a:t>change (13-14)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2015 (O)</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a:t>
                      </a:r>
                    </a:p>
                    <a:p>
                      <a:pPr algn="ctr" fontAlgn="ctr"/>
                      <a:r>
                        <a:rPr lang="en-GB" sz="850" b="0" i="0" u="none" strike="noStrike" dirty="0">
                          <a:solidFill>
                            <a:srgbClr val="000000"/>
                          </a:solidFill>
                          <a:effectLst/>
                          <a:latin typeface="Arial" panose="020B0604020202020204" pitchFamily="34" charset="0"/>
                        </a:rPr>
                        <a:t>change (14-15)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1" u="none" strike="noStrike" dirty="0">
                          <a:solidFill>
                            <a:srgbClr val="000000"/>
                          </a:solidFill>
                          <a:effectLst/>
                          <a:latin typeface="Arial" panose="020B0604020202020204" pitchFamily="34" charset="0"/>
                        </a:rPr>
                        <a:t>2015 (RP)</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1" i="0" u="none" strike="noStrike" dirty="0">
                          <a:solidFill>
                            <a:srgbClr val="000000"/>
                          </a:solidFill>
                          <a:effectLst/>
                          <a:latin typeface="Arial" panose="020B0604020202020204" pitchFamily="34" charset="0"/>
                        </a:rPr>
                        <a:t>2016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a:t>
                      </a:r>
                    </a:p>
                    <a:p>
                      <a:pPr algn="ctr" fontAlgn="ctr"/>
                      <a:r>
                        <a:rPr lang="en-GB" sz="850" b="0" i="0" u="none" strike="noStrike" dirty="0">
                          <a:solidFill>
                            <a:srgbClr val="000000"/>
                          </a:solidFill>
                          <a:effectLst/>
                          <a:latin typeface="Arial" panose="020B0604020202020204" pitchFamily="34" charset="0"/>
                        </a:rPr>
                        <a:t>change (15-16)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a:t>
                      </a:r>
                    </a:p>
                    <a:p>
                      <a:pPr algn="ctr" fontAlgn="ctr"/>
                      <a:r>
                        <a:rPr lang="en-GB" sz="850" b="0" i="0" u="none" strike="noStrike" dirty="0">
                          <a:solidFill>
                            <a:srgbClr val="000000"/>
                          </a:solidFill>
                          <a:effectLst/>
                          <a:latin typeface="Arial" panose="020B0604020202020204" pitchFamily="34" charset="0"/>
                        </a:rPr>
                        <a:t>change (16-17)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 change (17-18)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 change (18-19)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Average annual</a:t>
                      </a:r>
                    </a:p>
                    <a:p>
                      <a:pPr algn="ctr" fontAlgn="ctr"/>
                      <a:r>
                        <a:rPr lang="en-GB" sz="850" b="0" i="0" u="none" strike="noStrike" dirty="0">
                          <a:solidFill>
                            <a:srgbClr val="000000"/>
                          </a:solidFill>
                          <a:effectLst/>
                          <a:latin typeface="Arial" panose="020B0604020202020204" pitchFamily="34" charset="0"/>
                        </a:rPr>
                        <a:t>% change (11-19)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71196">
                <a:tc>
                  <a:txBody>
                    <a:bodyPr/>
                    <a:lstStyle/>
                    <a:p>
                      <a:pPr algn="ctr" fontAlgn="ctr"/>
                      <a:r>
                        <a:rPr lang="en-GB" sz="850" b="1" i="0" u="none" strike="noStrike" dirty="0">
                          <a:solidFill>
                            <a:srgbClr val="000000"/>
                          </a:solidFill>
                          <a:effectLst/>
                          <a:latin typeface="Arial" panose="020B0604020202020204" pitchFamily="34" charset="0"/>
                        </a:rPr>
                        <a:t> -</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 </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 -</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 -</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 </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1" u="none" strike="noStrike" dirty="0">
                          <a:solidFill>
                            <a:srgbClr val="000000"/>
                          </a:solidFill>
                          <a:effectLst/>
                          <a:latin typeface="Arial" panose="020B0604020202020204" pitchFamily="34" charset="0"/>
                        </a:rPr>
                        <a:t>- </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 </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GB" sz="850" b="0"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 -</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03"/>
                  </a:ext>
                </a:extLst>
              </a:tr>
              <a:tr h="171196">
                <a:tc>
                  <a:txBody>
                    <a:bodyPr/>
                    <a:lstStyle/>
                    <a:p>
                      <a:pPr algn="l" fontAlgn="ctr"/>
                      <a:r>
                        <a:rPr lang="en-GB" sz="850" b="0" i="0" u="none" strike="noStrike" dirty="0">
                          <a:solidFill>
                            <a:srgbClr val="000000"/>
                          </a:solidFill>
                          <a:effectLst/>
                          <a:latin typeface="Arial" panose="020B0604020202020204" pitchFamily="34" charset="0"/>
                        </a:rPr>
                        <a:t>All tourism</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387.33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388.24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373.61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349.55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-6.4%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377.10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+7.9%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1" u="none" strike="noStrike" dirty="0">
                          <a:solidFill>
                            <a:srgbClr val="000000"/>
                          </a:solidFill>
                          <a:effectLst/>
                          <a:latin typeface="Arial" panose="020B0604020202020204" pitchFamily="34" charset="0"/>
                        </a:rPr>
                        <a:t>379.45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Arial" panose="020B0604020202020204" pitchFamily="34" charset="0"/>
                        </a:rPr>
                        <a:t>359.56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-5.2%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369.46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371.75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371.81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50" b="0" i="0" u="none" strike="noStrike">
                          <a:solidFill>
                            <a:srgbClr val="000000"/>
                          </a:solidFill>
                          <a:effectLst/>
                          <a:latin typeface="Arial" panose="020B0604020202020204" pitchFamily="34" charset="0"/>
                        </a:rPr>
                        <a:t>-0.5%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688931">
                <a:tc>
                  <a:txBody>
                    <a:bodyPr/>
                    <a:lstStyle/>
                    <a:p>
                      <a:pPr algn="l" fontAlgn="ctr"/>
                      <a:r>
                        <a:rPr lang="en-GB" sz="850" b="1" i="0" u="none" strike="noStrike" dirty="0">
                          <a:solidFill>
                            <a:srgbClr val="000000"/>
                          </a:solidFill>
                          <a:effectLst/>
                          <a:latin typeface="Arial" panose="020B0604020202020204" pitchFamily="34" charset="0"/>
                        </a:rPr>
                        <a:t>Total holiday (including VFR - holiday)</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281.51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282.41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+0.3%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277.70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264.45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-4.8%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283.13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+7.0%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1" u="none" strike="noStrike" dirty="0">
                          <a:solidFill>
                            <a:srgbClr val="000000"/>
                          </a:solidFill>
                          <a:effectLst/>
                          <a:latin typeface="Arial" panose="020B0604020202020204" pitchFamily="34" charset="0"/>
                        </a:rPr>
                        <a:t>285.87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1" i="0" u="none" strike="noStrike" dirty="0">
                          <a:solidFill>
                            <a:srgbClr val="000000"/>
                          </a:solidFill>
                          <a:effectLst/>
                          <a:latin typeface="Arial" panose="020B0604020202020204" pitchFamily="34" charset="0"/>
                        </a:rPr>
                        <a:t>275.26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-3.7%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290.35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+5.5%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289.44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-0.3%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1" i="0" u="none" strike="noStrike" kern="1200" dirty="0">
                          <a:solidFill>
                            <a:srgbClr val="000000"/>
                          </a:solidFill>
                          <a:effectLst/>
                          <a:latin typeface="Arial" panose="020B0604020202020204" pitchFamily="34" charset="0"/>
                          <a:ea typeface="+mn-ea"/>
                          <a:cs typeface="+mn-cs"/>
                        </a:rPr>
                        <a:t>291.372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1" i="0" u="none" strike="noStrike" kern="1200" dirty="0">
                          <a:solidFill>
                            <a:srgbClr val="000000"/>
                          </a:solidFill>
                          <a:effectLst/>
                          <a:latin typeface="Arial" panose="020B0604020202020204" pitchFamily="34" charset="0"/>
                          <a:ea typeface="+mn-ea"/>
                          <a:cs typeface="+mn-cs"/>
                        </a:rPr>
                        <a:t>+0.7%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1" i="0" u="none" strike="noStrike" dirty="0">
                          <a:solidFill>
                            <a:srgbClr val="000000"/>
                          </a:solidFill>
                          <a:effectLst/>
                          <a:latin typeface="Arial" panose="020B0604020202020204" pitchFamily="34" charset="0"/>
                        </a:rPr>
                        <a:t>+0.4%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5"/>
                  </a:ext>
                </a:extLst>
              </a:tr>
              <a:tr h="171196">
                <a:tc>
                  <a:txBody>
                    <a:bodyPr/>
                    <a:lstStyle/>
                    <a:p>
                      <a:pPr algn="l" fontAlgn="ctr"/>
                      <a:r>
                        <a:rPr lang="en-GB" sz="850" b="0" i="0" u="none" strike="noStrike" dirty="0">
                          <a:solidFill>
                            <a:srgbClr val="000000"/>
                          </a:solidFill>
                          <a:effectLst/>
                          <a:latin typeface="Arial" panose="020B0604020202020204" pitchFamily="34" charset="0"/>
                        </a:rPr>
                        <a:t> 1-3 Nights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104.60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107.32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106.88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103.29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112.02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+8.5%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1" u="none" strike="noStrike" dirty="0">
                          <a:solidFill>
                            <a:srgbClr val="000000"/>
                          </a:solidFill>
                          <a:effectLst/>
                          <a:latin typeface="Arial" panose="020B0604020202020204" pitchFamily="34" charset="0"/>
                        </a:rPr>
                        <a:t>113.26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Arial" panose="020B0604020202020204" pitchFamily="34" charset="0"/>
                        </a:rPr>
                        <a:t>109.43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114.93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+5.0%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112.18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120.72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+7.6%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50" b="0" i="0" u="none" strike="noStrike" dirty="0">
                          <a:solidFill>
                            <a:srgbClr val="000000"/>
                          </a:solidFill>
                          <a:effectLst/>
                          <a:latin typeface="Arial" panose="020B0604020202020204" pitchFamily="34" charset="0"/>
                        </a:rPr>
                        <a:t>+1.8%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71196">
                <a:tc>
                  <a:txBody>
                    <a:bodyPr/>
                    <a:lstStyle/>
                    <a:p>
                      <a:pPr algn="l" fontAlgn="ctr"/>
                      <a:r>
                        <a:rPr lang="en-GB" sz="850" b="0" i="0" u="none" strike="noStrike" dirty="0">
                          <a:solidFill>
                            <a:srgbClr val="000000"/>
                          </a:solidFill>
                          <a:effectLst/>
                          <a:latin typeface="Arial" panose="020B0604020202020204" pitchFamily="34" charset="0"/>
                        </a:rPr>
                        <a:t> 4-7 Nights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119.10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117.96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117.08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-0.8%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112.78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-3.7%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120.98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+7.3%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1" u="none" strike="noStrike" dirty="0">
                          <a:solidFill>
                            <a:srgbClr val="000000"/>
                          </a:solidFill>
                          <a:effectLst/>
                          <a:latin typeface="Arial" panose="020B0604020202020204" pitchFamily="34" charset="0"/>
                        </a:rPr>
                        <a:t>121.83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Arial" panose="020B0604020202020204" pitchFamily="34" charset="0"/>
                        </a:rPr>
                        <a:t>119.15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124.03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+4.1%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123.95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-0.1%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122.85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a:solidFill>
                            <a:srgbClr val="000000"/>
                          </a:solidFill>
                          <a:effectLst/>
                          <a:latin typeface="Arial" panose="020B0604020202020204" pitchFamily="34" charset="0"/>
                          <a:ea typeface="+mn-ea"/>
                          <a:cs typeface="+mn-cs"/>
                        </a:rPr>
                        <a:t>-0.9%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0" i="0" u="none" strike="noStrike" dirty="0">
                          <a:solidFill>
                            <a:srgbClr val="000000"/>
                          </a:solidFill>
                          <a:effectLst/>
                          <a:latin typeface="Arial" panose="020B0604020202020204" pitchFamily="34" charset="0"/>
                        </a:rPr>
                        <a:t>+0.3%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7"/>
                  </a:ext>
                </a:extLst>
              </a:tr>
              <a:tr h="171196">
                <a:tc>
                  <a:txBody>
                    <a:bodyPr/>
                    <a:lstStyle/>
                    <a:p>
                      <a:pPr algn="l" fontAlgn="ctr"/>
                      <a:r>
                        <a:rPr lang="en-GB" sz="850" b="0" i="0" u="none" strike="noStrike" dirty="0">
                          <a:solidFill>
                            <a:srgbClr val="000000"/>
                          </a:solidFill>
                          <a:effectLst/>
                          <a:latin typeface="Arial" panose="020B0604020202020204" pitchFamily="34" charset="0"/>
                        </a:rPr>
                        <a:t> 8+ Nights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57.81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57.13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53.74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-5.9%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48.38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-10.0%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50.13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1" u="none" strike="noStrike" dirty="0">
                          <a:solidFill>
                            <a:srgbClr val="000000"/>
                          </a:solidFill>
                          <a:effectLst/>
                          <a:latin typeface="Arial" panose="020B0604020202020204" pitchFamily="34" charset="0"/>
                        </a:rPr>
                        <a:t>50.78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Arial" panose="020B0604020202020204" pitchFamily="34" charset="0"/>
                        </a:rPr>
                        <a:t>46.68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-8.1%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51.40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+10.1%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53.31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47.81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a:solidFill>
                            <a:srgbClr val="000000"/>
                          </a:solidFill>
                          <a:effectLst/>
                          <a:latin typeface="Arial" panose="020B0604020202020204" pitchFamily="34" charset="0"/>
                          <a:ea typeface="+mn-ea"/>
                          <a:cs typeface="+mn-cs"/>
                        </a:rPr>
                        <a:t>-10.3%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50" b="0" i="0" u="none" strike="noStrike" dirty="0">
                          <a:solidFill>
                            <a:srgbClr val="000000"/>
                          </a:solidFill>
                          <a:effectLst/>
                          <a:latin typeface="Arial" panose="020B0604020202020204" pitchFamily="34" charset="0"/>
                        </a:rPr>
                        <a:t>-2.3%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71196">
                <a:tc>
                  <a:txBody>
                    <a:bodyPr/>
                    <a:lstStyle/>
                    <a:p>
                      <a:pPr algn="l" fontAlgn="ctr"/>
                      <a:r>
                        <a:rPr lang="en-GB" sz="850" b="1" i="0" u="none" strike="noStrike" dirty="0">
                          <a:solidFill>
                            <a:srgbClr val="000000"/>
                          </a:solidFill>
                          <a:effectLst/>
                          <a:latin typeface="Arial" panose="020B0604020202020204" pitchFamily="34" charset="0"/>
                        </a:rPr>
                        <a:t>Holiday</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208.49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203.10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-2.6%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198.23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-2.4%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184.80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-6.8%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194.64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+5.3%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1" u="none" strike="noStrike" dirty="0">
                          <a:solidFill>
                            <a:srgbClr val="000000"/>
                          </a:solidFill>
                          <a:effectLst/>
                          <a:latin typeface="Arial" panose="020B0604020202020204" pitchFamily="34" charset="0"/>
                        </a:rPr>
                        <a:t>196.10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1" i="0" u="none" strike="noStrike" dirty="0">
                          <a:solidFill>
                            <a:srgbClr val="000000"/>
                          </a:solidFill>
                          <a:effectLst/>
                          <a:latin typeface="Arial" panose="020B0604020202020204" pitchFamily="34" charset="0"/>
                        </a:rPr>
                        <a:t>190.90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-2.7%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202.32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+6.0%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200.25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1" i="0" u="none" strike="noStrike" kern="1200" dirty="0">
                          <a:solidFill>
                            <a:srgbClr val="000000"/>
                          </a:solidFill>
                          <a:effectLst/>
                          <a:latin typeface="Arial" panose="020B0604020202020204" pitchFamily="34" charset="0"/>
                          <a:ea typeface="+mn-ea"/>
                          <a:cs typeface="+mn-cs"/>
                        </a:rPr>
                        <a:t>198.14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1" i="0" u="none" strike="noStrike" kern="1200" dirty="0">
                          <a:solidFill>
                            <a:srgbClr val="000000"/>
                          </a:solidFill>
                          <a:effectLst/>
                          <a:latin typeface="Arial" panose="020B0604020202020204" pitchFamily="34" charset="0"/>
                          <a:ea typeface="+mn-ea"/>
                          <a:cs typeface="+mn-cs"/>
                        </a:rPr>
                        <a:t>-1.1%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1" i="0" u="none" strike="noStrike" dirty="0">
                          <a:solidFill>
                            <a:srgbClr val="000000"/>
                          </a:solidFill>
                          <a:effectLst/>
                          <a:latin typeface="Arial" panose="020B0604020202020204" pitchFamily="34" charset="0"/>
                        </a:rPr>
                        <a:t>-0.7%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9"/>
                  </a:ext>
                </a:extLst>
              </a:tr>
              <a:tr h="171196">
                <a:tc>
                  <a:txBody>
                    <a:bodyPr/>
                    <a:lstStyle/>
                    <a:p>
                      <a:pPr algn="l" fontAlgn="ctr"/>
                      <a:r>
                        <a:rPr lang="en-GB" sz="850" b="0" i="0" u="none" strike="noStrike" dirty="0">
                          <a:solidFill>
                            <a:srgbClr val="000000"/>
                          </a:solidFill>
                          <a:effectLst/>
                          <a:latin typeface="Arial" panose="020B0604020202020204" pitchFamily="34" charset="0"/>
                        </a:rPr>
                        <a:t> 1-3 Nights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71.32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71.36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70.28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65.75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-6.4%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71.84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+9.3%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1" u="none" strike="noStrike" dirty="0">
                          <a:solidFill>
                            <a:srgbClr val="000000"/>
                          </a:solidFill>
                          <a:effectLst/>
                          <a:latin typeface="Arial" panose="020B0604020202020204" pitchFamily="34" charset="0"/>
                        </a:rPr>
                        <a:t>73.30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1" i="0" u="none" strike="noStrike" dirty="0">
                          <a:solidFill>
                            <a:srgbClr val="000000"/>
                          </a:solidFill>
                          <a:effectLst/>
                          <a:latin typeface="Arial" panose="020B0604020202020204" pitchFamily="34" charset="0"/>
                        </a:rPr>
                        <a:t>69.11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-5.7%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74.23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+7.4%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73.13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78.60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+7.5%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50" b="0" i="0" u="none" strike="noStrike" dirty="0">
                          <a:solidFill>
                            <a:srgbClr val="000000"/>
                          </a:solidFill>
                          <a:effectLst/>
                          <a:latin typeface="Arial" panose="020B0604020202020204" pitchFamily="34" charset="0"/>
                        </a:rPr>
                        <a:t>+1.2%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171196">
                <a:tc>
                  <a:txBody>
                    <a:bodyPr/>
                    <a:lstStyle/>
                    <a:p>
                      <a:pPr algn="l" fontAlgn="ctr"/>
                      <a:r>
                        <a:rPr lang="en-GB" sz="850" b="0" i="0" u="none" strike="noStrike" dirty="0">
                          <a:solidFill>
                            <a:srgbClr val="000000"/>
                          </a:solidFill>
                          <a:effectLst/>
                          <a:latin typeface="Arial" panose="020B0604020202020204" pitchFamily="34" charset="0"/>
                        </a:rPr>
                        <a:t> 4-7 Nights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97.26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92.28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-5.1%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91.99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-0.3%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87.21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-5.2%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90.57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+3.9%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1" u="none" strike="noStrike" dirty="0">
                          <a:solidFill>
                            <a:srgbClr val="000000"/>
                          </a:solidFill>
                          <a:effectLst/>
                          <a:latin typeface="Arial" panose="020B0604020202020204" pitchFamily="34" charset="0"/>
                        </a:rPr>
                        <a:t>91.70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1" i="0" u="none" strike="noStrike" dirty="0">
                          <a:solidFill>
                            <a:srgbClr val="000000"/>
                          </a:solidFill>
                          <a:effectLst/>
                          <a:latin typeface="Arial" panose="020B0604020202020204" pitchFamily="34" charset="0"/>
                        </a:rPr>
                        <a:t>91.47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-0.3%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95.35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+4.2%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93.78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92.60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a:solidFill>
                            <a:srgbClr val="000000"/>
                          </a:solidFill>
                          <a:effectLst/>
                          <a:latin typeface="Arial" panose="020B0604020202020204" pitchFamily="34" charset="0"/>
                          <a:ea typeface="+mn-ea"/>
                          <a:cs typeface="+mn-cs"/>
                        </a:rPr>
                        <a:t>-1.3%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0" i="0" u="none" strike="noStrike">
                          <a:solidFill>
                            <a:srgbClr val="000000"/>
                          </a:solidFill>
                          <a:effectLst/>
                          <a:latin typeface="Arial" panose="020B0604020202020204" pitchFamily="34" charset="0"/>
                        </a:rPr>
                        <a:t>-0.7%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1"/>
                  </a:ext>
                </a:extLst>
              </a:tr>
              <a:tr h="171196">
                <a:tc>
                  <a:txBody>
                    <a:bodyPr/>
                    <a:lstStyle/>
                    <a:p>
                      <a:pPr algn="l" fontAlgn="ctr"/>
                      <a:r>
                        <a:rPr lang="en-GB" sz="850" b="0" i="0" u="none" strike="noStrike" dirty="0">
                          <a:solidFill>
                            <a:srgbClr val="000000"/>
                          </a:solidFill>
                          <a:effectLst/>
                          <a:latin typeface="Arial" panose="020B0604020202020204" pitchFamily="34" charset="0"/>
                        </a:rPr>
                        <a:t> 8+ Nights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39.91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39.45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35.96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-8.9%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31.84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-11.5%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32.22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1" u="none" strike="noStrike" dirty="0">
                          <a:solidFill>
                            <a:srgbClr val="000000"/>
                          </a:solidFill>
                          <a:effectLst/>
                          <a:latin typeface="Arial" panose="020B0604020202020204" pitchFamily="34" charset="0"/>
                        </a:rPr>
                        <a:t>32.78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1" i="0" u="none" strike="noStrike" dirty="0">
                          <a:solidFill>
                            <a:srgbClr val="000000"/>
                          </a:solidFill>
                          <a:effectLst/>
                          <a:latin typeface="Arial" panose="020B0604020202020204" pitchFamily="34" charset="0"/>
                        </a:rPr>
                        <a:t>30.32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-7.5%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32.74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+8.0%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33.35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26.95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-19.2%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50" b="0" i="0" u="none" strike="noStrike">
                          <a:solidFill>
                            <a:srgbClr val="000000"/>
                          </a:solidFill>
                          <a:effectLst/>
                          <a:latin typeface="Arial" panose="020B0604020202020204" pitchFamily="34" charset="0"/>
                        </a:rPr>
                        <a:t>-4.7%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171196">
                <a:tc>
                  <a:txBody>
                    <a:bodyPr/>
                    <a:lstStyle/>
                    <a:p>
                      <a:pPr algn="l" fontAlgn="ctr"/>
                      <a:r>
                        <a:rPr lang="en-GB" sz="850" b="1" i="0" u="none" strike="noStrike" dirty="0">
                          <a:solidFill>
                            <a:srgbClr val="000000"/>
                          </a:solidFill>
                          <a:effectLst/>
                          <a:latin typeface="Arial" panose="020B0604020202020204" pitchFamily="34" charset="0"/>
                        </a:rPr>
                        <a:t>VFR</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125.70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129.03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+2.7%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124.77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-3.3%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118.26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-5.2%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131.34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+11.1%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1" u="none" strike="noStrike" dirty="0">
                          <a:solidFill>
                            <a:srgbClr val="000000"/>
                          </a:solidFill>
                          <a:effectLst/>
                          <a:latin typeface="Arial" panose="020B0604020202020204" pitchFamily="34" charset="0"/>
                        </a:rPr>
                        <a:t>131.38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1" i="0" u="none" strike="noStrike" dirty="0">
                          <a:solidFill>
                            <a:srgbClr val="000000"/>
                          </a:solidFill>
                          <a:effectLst/>
                          <a:latin typeface="Arial" panose="020B0604020202020204" pitchFamily="34" charset="0"/>
                        </a:rPr>
                        <a:t>116.07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-11.7%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119.23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+2.7%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122.55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+2.8%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1" i="0" u="none" strike="noStrike" kern="1200" dirty="0">
                          <a:solidFill>
                            <a:srgbClr val="000000"/>
                          </a:solidFill>
                          <a:effectLst/>
                          <a:latin typeface="Arial" panose="020B0604020202020204" pitchFamily="34" charset="0"/>
                          <a:ea typeface="+mn-ea"/>
                          <a:cs typeface="+mn-cs"/>
                        </a:rPr>
                        <a:t>127.78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1" i="0" u="none" strike="noStrike" kern="1200" dirty="0">
                          <a:solidFill>
                            <a:srgbClr val="000000"/>
                          </a:solidFill>
                          <a:effectLst/>
                          <a:latin typeface="Arial" panose="020B0604020202020204" pitchFamily="34" charset="0"/>
                          <a:ea typeface="+mn-ea"/>
                          <a:cs typeface="+mn-cs"/>
                        </a:rPr>
                        <a:t>+4.3%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1" i="0" u="none" strike="noStrike" dirty="0">
                          <a:solidFill>
                            <a:srgbClr val="000000"/>
                          </a:solidFill>
                          <a:effectLst/>
                          <a:latin typeface="Arial" panose="020B0604020202020204" pitchFamily="34" charset="0"/>
                        </a:rPr>
                        <a:t>+0.4%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3"/>
                  </a:ext>
                </a:extLst>
              </a:tr>
              <a:tr h="281235">
                <a:tc>
                  <a:txBody>
                    <a:bodyPr/>
                    <a:lstStyle/>
                    <a:p>
                      <a:pPr algn="l" fontAlgn="ctr"/>
                      <a:r>
                        <a:rPr lang="en-GB" sz="850" b="0" i="0" u="none" strike="noStrike" dirty="0">
                          <a:solidFill>
                            <a:srgbClr val="000000"/>
                          </a:solidFill>
                          <a:effectLst/>
                          <a:latin typeface="Arial" panose="020B0604020202020204" pitchFamily="34" charset="0"/>
                        </a:rPr>
                        <a:t> VFR- holiday</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73.02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79.31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+8.6%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79.47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79.65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88.49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+11.1%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1" u="none" strike="noStrike" dirty="0">
                          <a:solidFill>
                            <a:srgbClr val="000000"/>
                          </a:solidFill>
                          <a:effectLst/>
                          <a:latin typeface="Arial" panose="020B0604020202020204" pitchFamily="34" charset="0"/>
                        </a:rPr>
                        <a:t>88.09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Arial" panose="020B0604020202020204" pitchFamily="34" charset="0"/>
                        </a:rPr>
                        <a:t>84.36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-4.2%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88.03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+4.4%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89.12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93.23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+4.6%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50" b="0" i="0" u="none" strike="noStrike" dirty="0">
                          <a:solidFill>
                            <a:srgbClr val="000000"/>
                          </a:solidFill>
                          <a:effectLst/>
                          <a:latin typeface="Arial" panose="020B0604020202020204" pitchFamily="34" charset="0"/>
                        </a:rPr>
                        <a:t>+3.3%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171196">
                <a:tc>
                  <a:txBody>
                    <a:bodyPr/>
                    <a:lstStyle/>
                    <a:p>
                      <a:pPr algn="l" fontAlgn="ctr"/>
                      <a:r>
                        <a:rPr lang="en-GB" sz="850" b="0" i="0" u="none" strike="noStrike" dirty="0">
                          <a:solidFill>
                            <a:srgbClr val="000000"/>
                          </a:solidFill>
                          <a:effectLst/>
                          <a:latin typeface="Arial" panose="020B0604020202020204" pitchFamily="34" charset="0"/>
                        </a:rPr>
                        <a:t> VFR-other</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52.68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49.72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-5.6%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45.23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-8.9%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38.61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-14.8%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42.85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+11.0%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1" u="none" strike="noStrike" dirty="0">
                          <a:solidFill>
                            <a:srgbClr val="000000"/>
                          </a:solidFill>
                          <a:effectLst/>
                          <a:latin typeface="Arial" panose="020B0604020202020204" pitchFamily="34" charset="0"/>
                        </a:rPr>
                        <a:t>43.29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Arial" panose="020B0604020202020204" pitchFamily="34" charset="0"/>
                        </a:rPr>
                        <a:t>31.71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-26.7%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31.20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33.34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+6.9%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34.55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0" i="0" u="none" strike="noStrike">
                          <a:solidFill>
                            <a:srgbClr val="000000"/>
                          </a:solidFill>
                          <a:effectLst/>
                          <a:latin typeface="Arial" panose="020B0604020202020204" pitchFamily="34" charset="0"/>
                        </a:rPr>
                        <a:t>-4.5%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5"/>
                  </a:ext>
                </a:extLst>
              </a:tr>
              <a:tr h="281235">
                <a:tc>
                  <a:txBody>
                    <a:bodyPr/>
                    <a:lstStyle/>
                    <a:p>
                      <a:pPr algn="l" fontAlgn="ctr"/>
                      <a:r>
                        <a:rPr lang="en-GB" sz="850" b="1" i="0" u="none" strike="noStrike" dirty="0">
                          <a:solidFill>
                            <a:srgbClr val="000000"/>
                          </a:solidFill>
                          <a:effectLst/>
                          <a:latin typeface="Arial" panose="020B0604020202020204" pitchFamily="34" charset="0"/>
                        </a:rPr>
                        <a:t>Business / work</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41.76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44.47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+6.5%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41.53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-6.6%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38.11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-8.2%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37.64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-1.2%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1" u="none" strike="noStrike" dirty="0">
                          <a:solidFill>
                            <a:srgbClr val="000000"/>
                          </a:solidFill>
                          <a:effectLst/>
                          <a:latin typeface="Arial" panose="020B0604020202020204" pitchFamily="34" charset="0"/>
                        </a:rPr>
                        <a:t>38.83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1" i="0" u="none" strike="noStrike" dirty="0">
                          <a:solidFill>
                            <a:srgbClr val="000000"/>
                          </a:solidFill>
                          <a:effectLst/>
                          <a:latin typeface="Arial" panose="020B0604020202020204" pitchFamily="34" charset="0"/>
                        </a:rPr>
                        <a:t>38.72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-0.3%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37.98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-1.9%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38.95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1" i="0" u="none" strike="noStrike" kern="1200" dirty="0">
                          <a:solidFill>
                            <a:srgbClr val="000000"/>
                          </a:solidFill>
                          <a:effectLst/>
                          <a:latin typeface="Arial" panose="020B0604020202020204" pitchFamily="34" charset="0"/>
                          <a:ea typeface="+mn-ea"/>
                          <a:cs typeface="+mn-cs"/>
                        </a:rPr>
                        <a:t>36.20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1" i="0" u="none" strike="noStrike" kern="1200" dirty="0">
                          <a:solidFill>
                            <a:srgbClr val="000000"/>
                          </a:solidFill>
                          <a:effectLst/>
                          <a:latin typeface="Arial" panose="020B0604020202020204" pitchFamily="34" charset="0"/>
                          <a:ea typeface="+mn-ea"/>
                          <a:cs typeface="+mn-cs"/>
                        </a:rPr>
                        <a:t>-7.1%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50" b="1" i="0" u="none" strike="noStrike" dirty="0">
                          <a:solidFill>
                            <a:srgbClr val="000000"/>
                          </a:solidFill>
                          <a:effectLst/>
                          <a:latin typeface="Arial" panose="020B0604020202020204" pitchFamily="34" charset="0"/>
                        </a:rPr>
                        <a:t>-2.0%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bl>
          </a:graphicData>
        </a:graphic>
      </p:graphicFrame>
      <p:sp>
        <p:nvSpPr>
          <p:cNvPr id="31" name="Content Placeholder 25"/>
          <p:cNvSpPr txBox="1">
            <a:spLocks/>
          </p:cNvSpPr>
          <p:nvPr/>
        </p:nvSpPr>
        <p:spPr>
          <a:xfrm>
            <a:off x="9245708" y="1871582"/>
            <a:ext cx="2605269" cy="3403195"/>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900" b="1" i="1" dirty="0"/>
              <a:t>Showing the volume of nights in GB between 2011 and 2019 split by purpose. </a:t>
            </a:r>
            <a:endParaRPr lang="en-GB" sz="900" b="1" dirty="0"/>
          </a:p>
          <a:p>
            <a:r>
              <a:rPr lang="en-GB" sz="900" b="1" dirty="0"/>
              <a:t>The number of bednights was unchanged from 2018 at 371.8 million, with the average 2011–2019 change at -0.5%. </a:t>
            </a:r>
          </a:p>
          <a:p>
            <a:r>
              <a:rPr lang="en-GB" sz="900" b="1" dirty="0"/>
              <a:t>Total domestic holiday bednights (including VFR) increased +0.7% compared to 2018 (at 291.4 million). Bednights on 1-3 night trips increased by +7.6% versus 2018, but bednights on trips of 4-7 nights decreased by -0.9% and bednights on trips of 8+ nights fell by -10.3%.</a:t>
            </a:r>
          </a:p>
          <a:p>
            <a:r>
              <a:rPr lang="en-GB" sz="900" b="1" dirty="0"/>
              <a:t>Holiday bednights decreased by -1.1% to 198.1 million nights.  Holiday bednights on trips of 1-3 nights rose by +7.5% to 78.6 million, while holiday bednights on longer trips fell, especially those on trips lasting over 8 nights (-19.2%).</a:t>
            </a:r>
          </a:p>
          <a:p>
            <a:r>
              <a:rPr lang="en-GB" sz="900" b="1" dirty="0"/>
              <a:t>Nights visiting friends &amp; relatives increased by +4.3% to 127.8 million</a:t>
            </a:r>
            <a:r>
              <a:rPr lang="en-GB" sz="900" dirty="0"/>
              <a:t>. </a:t>
            </a:r>
            <a:r>
              <a:rPr lang="en-GB" sz="900" b="1" dirty="0"/>
              <a:t>The number of bednights spent on business trips also decreased (-7.1%) to 36.2 million. </a:t>
            </a:r>
            <a:endParaRPr lang="en-GB" sz="900" dirty="0"/>
          </a:p>
        </p:txBody>
      </p:sp>
      <p:sp>
        <p:nvSpPr>
          <p:cNvPr id="19" name="TextBox 18">
            <a:extLst>
              <a:ext uri="{FF2B5EF4-FFF2-40B4-BE49-F238E27FC236}">
                <a16:creationId xmlns:a16="http://schemas.microsoft.com/office/drawing/2014/main" id="{8C6234A4-3B20-4634-A5F3-4D4997F70BAF}"/>
              </a:ext>
            </a:extLst>
          </p:cNvPr>
          <p:cNvSpPr txBox="1"/>
          <p:nvPr/>
        </p:nvSpPr>
        <p:spPr>
          <a:xfrm>
            <a:off x="9232820" y="5417111"/>
            <a:ext cx="2631047" cy="692497"/>
          </a:xfrm>
          <a:prstGeom prst="rect">
            <a:avLst/>
          </a:prstGeom>
          <a:noFill/>
        </p:spPr>
        <p:txBody>
          <a:bodyPr wrap="square" lIns="0" tIns="0" rIns="0" bIns="0" rtlCol="0">
            <a:spAutoFit/>
          </a:bodyPr>
          <a:lstStyle/>
          <a:p>
            <a:r>
              <a:rPr lang="en-GB" sz="900" i="1" dirty="0"/>
              <a:t>*Please note: When comparing between 2015 and 2016 it is recommended to use 2015 (RP) figures.</a:t>
            </a:r>
          </a:p>
          <a:p>
            <a:r>
              <a:rPr lang="en-GB" sz="900" i="1" dirty="0"/>
              <a:t>When comparing 2015 to earlier years use </a:t>
            </a:r>
          </a:p>
          <a:p>
            <a:r>
              <a:rPr lang="en-GB" sz="900" i="1" dirty="0"/>
              <a:t>2015 (O) (Original 2015) figures. For full explanation please see slide 14. </a:t>
            </a:r>
          </a:p>
        </p:txBody>
      </p:sp>
      <p:pic>
        <p:nvPicPr>
          <p:cNvPr id="23" name="Picture 22"/>
          <p:cNvPicPr/>
          <p:nvPr/>
        </p:nvPicPr>
        <p:blipFill>
          <a:blip r:embed="rId3">
            <a:extLst>
              <a:ext uri="{28A0092B-C50C-407E-A947-70E740481C1C}">
                <a14:useLocalDpi xmlns:a14="http://schemas.microsoft.com/office/drawing/2010/main" val="0"/>
              </a:ext>
            </a:extLst>
          </a:blip>
          <a:srcRect/>
          <a:stretch>
            <a:fillRect/>
          </a:stretch>
        </p:blipFill>
        <p:spPr bwMode="auto">
          <a:xfrm>
            <a:off x="4290437" y="1469575"/>
            <a:ext cx="442595" cy="25146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0" name="Freeform 20">
            <a:hlinkClick r:id="rId4" action="ppaction://hlinksldjump"/>
            <a:extLst>
              <a:ext uri="{FF2B5EF4-FFF2-40B4-BE49-F238E27FC236}">
                <a16:creationId xmlns:a16="http://schemas.microsoft.com/office/drawing/2014/main" id="{2369D3EF-A7B4-426C-BBAC-9D1FC31FC8DD}"/>
              </a:ext>
            </a:extLst>
          </p:cNvPr>
          <p:cNvSpPr>
            <a:spLocks noEditPoints="1"/>
          </p:cNvSpPr>
          <p:nvPr/>
        </p:nvSpPr>
        <p:spPr bwMode="auto">
          <a:xfrm>
            <a:off x="7272592"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3"/>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2" name="Action Button: Information 18">
            <a:hlinkClick r:id="rId5" action="ppaction://hlinksldjump" highlightClick="1"/>
            <a:extLst>
              <a:ext uri="{FF2B5EF4-FFF2-40B4-BE49-F238E27FC236}">
                <a16:creationId xmlns:a16="http://schemas.microsoft.com/office/drawing/2014/main" id="{83CBB1D7-F772-4A7A-9E96-07D1EEC46DE4}"/>
              </a:ext>
            </a:extLst>
          </p:cNvPr>
          <p:cNvSpPr/>
          <p:nvPr/>
        </p:nvSpPr>
        <p:spPr bwMode="ltGray">
          <a:xfrm>
            <a:off x="8776232" y="1595305"/>
            <a:ext cx="198450" cy="18171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cxnSp>
        <p:nvCxnSpPr>
          <p:cNvPr id="16" name="Straight Connector 15">
            <a:extLst>
              <a:ext uri="{FF2B5EF4-FFF2-40B4-BE49-F238E27FC236}">
                <a16:creationId xmlns:a16="http://schemas.microsoft.com/office/drawing/2014/main" id="{36CF6D86-56D8-4FD3-8EE5-8A12A8D70D55}"/>
              </a:ext>
            </a:extLst>
          </p:cNvPr>
          <p:cNvCxnSpPr/>
          <p:nvPr/>
        </p:nvCxnSpPr>
        <p:spPr>
          <a:xfrm>
            <a:off x="9083709" y="1885295"/>
            <a:ext cx="14188" cy="3886704"/>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2" name="Slide Number Placeholder 1">
            <a:extLst>
              <a:ext uri="{FF2B5EF4-FFF2-40B4-BE49-F238E27FC236}">
                <a16:creationId xmlns:a16="http://schemas.microsoft.com/office/drawing/2014/main" id="{35E03A54-E5F2-4AF0-B72D-CBF6FCB40007}"/>
              </a:ext>
            </a:extLst>
          </p:cNvPr>
          <p:cNvSpPr>
            <a:spLocks noGrp="1"/>
          </p:cNvSpPr>
          <p:nvPr>
            <p:ph type="sldNum" sz="quarter" idx="4"/>
          </p:nvPr>
        </p:nvSpPr>
        <p:spPr/>
        <p:txBody>
          <a:bodyPr/>
          <a:lstStyle/>
          <a:p>
            <a:fld id="{4034BEE3-566C-4068-A777-C3A4762E861B}" type="slidenum">
              <a:rPr lang="en-GB" smtClean="0"/>
              <a:pPr/>
              <a:t>80</a:t>
            </a:fld>
            <a:endParaRPr lang="en-GB" dirty="0"/>
          </a:p>
        </p:txBody>
      </p:sp>
    </p:spTree>
    <p:extLst>
      <p:ext uri="{BB962C8B-B14F-4D97-AF65-F5344CB8AC3E}">
        <p14:creationId xmlns:p14="http://schemas.microsoft.com/office/powerpoint/2010/main" val="4860862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Total GB spend by purpose  </a:t>
            </a:r>
          </a:p>
        </p:txBody>
      </p:sp>
      <p:graphicFrame>
        <p:nvGraphicFramePr>
          <p:cNvPr id="2" name="Table 1"/>
          <p:cNvGraphicFramePr>
            <a:graphicFrameLocks noGrp="1"/>
          </p:cNvGraphicFramePr>
          <p:nvPr>
            <p:extLst>
              <p:ext uri="{D42A27DB-BD31-4B8C-83A1-F6EECF244321}">
                <p14:modId xmlns:p14="http://schemas.microsoft.com/office/powerpoint/2010/main" val="364184928"/>
              </p:ext>
            </p:extLst>
          </p:nvPr>
        </p:nvGraphicFramePr>
        <p:xfrm>
          <a:off x="355599" y="1882523"/>
          <a:ext cx="8658239" cy="3973638"/>
        </p:xfrm>
        <a:graphic>
          <a:graphicData uri="http://schemas.openxmlformats.org/drawingml/2006/table">
            <a:tbl>
              <a:tblPr/>
              <a:tblGrid>
                <a:gridCol w="576000">
                  <a:extLst>
                    <a:ext uri="{9D8B030D-6E8A-4147-A177-3AD203B41FA5}">
                      <a16:colId xmlns:a16="http://schemas.microsoft.com/office/drawing/2014/main" val="20000"/>
                    </a:ext>
                  </a:extLst>
                </a:gridCol>
                <a:gridCol w="425381">
                  <a:extLst>
                    <a:ext uri="{9D8B030D-6E8A-4147-A177-3AD203B41FA5}">
                      <a16:colId xmlns:a16="http://schemas.microsoft.com/office/drawing/2014/main" val="20002"/>
                    </a:ext>
                  </a:extLst>
                </a:gridCol>
                <a:gridCol w="425381">
                  <a:extLst>
                    <a:ext uri="{9D8B030D-6E8A-4147-A177-3AD203B41FA5}">
                      <a16:colId xmlns:a16="http://schemas.microsoft.com/office/drawing/2014/main" val="20004"/>
                    </a:ext>
                  </a:extLst>
                </a:gridCol>
                <a:gridCol w="425381">
                  <a:extLst>
                    <a:ext uri="{9D8B030D-6E8A-4147-A177-3AD203B41FA5}">
                      <a16:colId xmlns:a16="http://schemas.microsoft.com/office/drawing/2014/main" val="20005"/>
                    </a:ext>
                  </a:extLst>
                </a:gridCol>
                <a:gridCol w="425381">
                  <a:extLst>
                    <a:ext uri="{9D8B030D-6E8A-4147-A177-3AD203B41FA5}">
                      <a16:colId xmlns:a16="http://schemas.microsoft.com/office/drawing/2014/main" val="20006"/>
                    </a:ext>
                  </a:extLst>
                </a:gridCol>
                <a:gridCol w="425381">
                  <a:extLst>
                    <a:ext uri="{9D8B030D-6E8A-4147-A177-3AD203B41FA5}">
                      <a16:colId xmlns:a16="http://schemas.microsoft.com/office/drawing/2014/main" val="20007"/>
                    </a:ext>
                  </a:extLst>
                </a:gridCol>
                <a:gridCol w="425381">
                  <a:extLst>
                    <a:ext uri="{9D8B030D-6E8A-4147-A177-3AD203B41FA5}">
                      <a16:colId xmlns:a16="http://schemas.microsoft.com/office/drawing/2014/main" val="20008"/>
                    </a:ext>
                  </a:extLst>
                </a:gridCol>
                <a:gridCol w="425381">
                  <a:extLst>
                    <a:ext uri="{9D8B030D-6E8A-4147-A177-3AD203B41FA5}">
                      <a16:colId xmlns:a16="http://schemas.microsoft.com/office/drawing/2014/main" val="20009"/>
                    </a:ext>
                  </a:extLst>
                </a:gridCol>
                <a:gridCol w="425381">
                  <a:extLst>
                    <a:ext uri="{9D8B030D-6E8A-4147-A177-3AD203B41FA5}">
                      <a16:colId xmlns:a16="http://schemas.microsoft.com/office/drawing/2014/main" val="20010"/>
                    </a:ext>
                  </a:extLst>
                </a:gridCol>
                <a:gridCol w="425381">
                  <a:extLst>
                    <a:ext uri="{9D8B030D-6E8A-4147-A177-3AD203B41FA5}">
                      <a16:colId xmlns:a16="http://schemas.microsoft.com/office/drawing/2014/main" val="20011"/>
                    </a:ext>
                  </a:extLst>
                </a:gridCol>
                <a:gridCol w="425381">
                  <a:extLst>
                    <a:ext uri="{9D8B030D-6E8A-4147-A177-3AD203B41FA5}">
                      <a16:colId xmlns:a16="http://schemas.microsoft.com/office/drawing/2014/main" val="20012"/>
                    </a:ext>
                  </a:extLst>
                </a:gridCol>
                <a:gridCol w="425381">
                  <a:extLst>
                    <a:ext uri="{9D8B030D-6E8A-4147-A177-3AD203B41FA5}">
                      <a16:colId xmlns:a16="http://schemas.microsoft.com/office/drawing/2014/main" val="20013"/>
                    </a:ext>
                  </a:extLst>
                </a:gridCol>
                <a:gridCol w="425381">
                  <a:extLst>
                    <a:ext uri="{9D8B030D-6E8A-4147-A177-3AD203B41FA5}">
                      <a16:colId xmlns:a16="http://schemas.microsoft.com/office/drawing/2014/main" val="20014"/>
                    </a:ext>
                  </a:extLst>
                </a:gridCol>
                <a:gridCol w="425381">
                  <a:extLst>
                    <a:ext uri="{9D8B030D-6E8A-4147-A177-3AD203B41FA5}">
                      <a16:colId xmlns:a16="http://schemas.microsoft.com/office/drawing/2014/main" val="329432617"/>
                    </a:ext>
                  </a:extLst>
                </a:gridCol>
                <a:gridCol w="425381">
                  <a:extLst>
                    <a:ext uri="{9D8B030D-6E8A-4147-A177-3AD203B41FA5}">
                      <a16:colId xmlns:a16="http://schemas.microsoft.com/office/drawing/2014/main" val="553804094"/>
                    </a:ext>
                  </a:extLst>
                </a:gridCol>
                <a:gridCol w="425381">
                  <a:extLst>
                    <a:ext uri="{9D8B030D-6E8A-4147-A177-3AD203B41FA5}">
                      <a16:colId xmlns:a16="http://schemas.microsoft.com/office/drawing/2014/main" val="4198253674"/>
                    </a:ext>
                  </a:extLst>
                </a:gridCol>
                <a:gridCol w="425381">
                  <a:extLst>
                    <a:ext uri="{9D8B030D-6E8A-4147-A177-3AD203B41FA5}">
                      <a16:colId xmlns:a16="http://schemas.microsoft.com/office/drawing/2014/main" val="410762382"/>
                    </a:ext>
                  </a:extLst>
                </a:gridCol>
                <a:gridCol w="425381">
                  <a:extLst>
                    <a:ext uri="{9D8B030D-6E8A-4147-A177-3AD203B41FA5}">
                      <a16:colId xmlns:a16="http://schemas.microsoft.com/office/drawing/2014/main" val="1203897087"/>
                    </a:ext>
                  </a:extLst>
                </a:gridCol>
                <a:gridCol w="425381">
                  <a:extLst>
                    <a:ext uri="{9D8B030D-6E8A-4147-A177-3AD203B41FA5}">
                      <a16:colId xmlns:a16="http://schemas.microsoft.com/office/drawing/2014/main" val="2728239902"/>
                    </a:ext>
                  </a:extLst>
                </a:gridCol>
                <a:gridCol w="425381">
                  <a:extLst>
                    <a:ext uri="{9D8B030D-6E8A-4147-A177-3AD203B41FA5}">
                      <a16:colId xmlns:a16="http://schemas.microsoft.com/office/drawing/2014/main" val="20015"/>
                    </a:ext>
                  </a:extLst>
                </a:gridCol>
              </a:tblGrid>
              <a:tr h="230400">
                <a:tc gridSpan="20">
                  <a:txBody>
                    <a:bodyPr/>
                    <a:lstStyle/>
                    <a:p>
                      <a:pPr algn="l" fontAlgn="ctr"/>
                      <a:r>
                        <a:rPr lang="en-GB" sz="900" b="1" i="0" u="none" strike="noStrike" dirty="0">
                          <a:solidFill>
                            <a:srgbClr val="FFFFFF"/>
                          </a:solidFill>
                          <a:effectLst/>
                          <a:latin typeface="Arial" panose="020B0604020202020204" pitchFamily="34" charset="0"/>
                        </a:rPr>
                        <a:t>Table 1.7.4 – Purpose of domestic spend in GB (2011-2019)*</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pPr algn="ctr" fontAlgn="ctr"/>
                      <a:endParaRPr lang="en-GB" sz="900" b="1" i="0" u="none" strike="noStrike" dirty="0">
                        <a:solidFill>
                          <a:srgbClr val="FFFFFF"/>
                        </a:solidFill>
                        <a:effectLst/>
                        <a:latin typeface="Verdana"/>
                      </a:endParaRPr>
                    </a:p>
                  </a:txBody>
                  <a:tcPr marL="9525" marR="9525" marT="9525" marB="0" anchor="ctr">
                    <a:lnL>
                      <a:noFill/>
                    </a:lnL>
                    <a:lnR>
                      <a:noFill/>
                    </a:lnR>
                    <a:lnT>
                      <a:noFill/>
                    </a:lnT>
                    <a:lnB>
                      <a:noFill/>
                    </a:lnB>
                    <a:solidFill>
                      <a:srgbClr val="3EB1CC"/>
                    </a:solidFill>
                  </a:tcPr>
                </a:tc>
                <a:tc hMerge="1">
                  <a:txBody>
                    <a:bodyPr/>
                    <a:lstStyle/>
                    <a:p>
                      <a:endParaRPr lang="en-GB"/>
                    </a:p>
                  </a:txBody>
                  <a:tcPr>
                    <a:lnL w="12700" cmpd="sng">
                      <a:noFill/>
                      <a:prstDash val="solid"/>
                    </a:ln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lnL w="12700" cmpd="sng">
                      <a:noFill/>
                      <a:prstDash val="solid"/>
                    </a:lnL>
                  </a:tcPr>
                </a:tc>
                <a:extLst>
                  <a:ext uri="{0D108BD9-81ED-4DB2-BD59-A6C34878D82A}">
                    <a16:rowId xmlns:a16="http://schemas.microsoft.com/office/drawing/2014/main" val="10000"/>
                  </a:ext>
                </a:extLst>
              </a:tr>
              <a:tr h="648000">
                <a:tc>
                  <a:txBody>
                    <a:bodyPr/>
                    <a:lstStyle/>
                    <a:p>
                      <a:pPr algn="ctr" fontAlgn="ctr"/>
                      <a:r>
                        <a:rPr lang="en-GB" sz="850" b="0" i="0" u="none" strike="noStrike" dirty="0">
                          <a:solidFill>
                            <a:srgbClr val="000000"/>
                          </a:solidFill>
                          <a:effectLst/>
                          <a:latin typeface="Arial" panose="020B0604020202020204" pitchFamily="34" charset="0"/>
                        </a:rPr>
                        <a:t>-</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a:t>
                      </a:r>
                    </a:p>
                    <a:p>
                      <a:pPr algn="ctr" fontAlgn="ctr"/>
                      <a:r>
                        <a:rPr lang="en-GB" sz="850" b="0" i="0" u="none" strike="noStrike" dirty="0">
                          <a:solidFill>
                            <a:srgbClr val="000000"/>
                          </a:solidFill>
                          <a:effectLst/>
                          <a:latin typeface="Arial" panose="020B0604020202020204" pitchFamily="34" charset="0"/>
                        </a:rPr>
                        <a:t>change (11-12)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a:t>
                      </a:r>
                    </a:p>
                    <a:p>
                      <a:pPr algn="ctr" fontAlgn="ctr"/>
                      <a:r>
                        <a:rPr lang="en-GB" sz="850" b="0" i="0" u="none" strike="noStrike" dirty="0">
                          <a:solidFill>
                            <a:srgbClr val="000000"/>
                          </a:solidFill>
                          <a:effectLst/>
                          <a:latin typeface="Arial" panose="020B0604020202020204" pitchFamily="34" charset="0"/>
                        </a:rPr>
                        <a:t>change (12-13)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a:t>
                      </a:r>
                    </a:p>
                    <a:p>
                      <a:pPr algn="ctr" fontAlgn="ctr"/>
                      <a:r>
                        <a:rPr lang="en-GB" sz="850" b="0" i="0" u="none" strike="noStrike" dirty="0">
                          <a:solidFill>
                            <a:srgbClr val="000000"/>
                          </a:solidFill>
                          <a:effectLst/>
                          <a:latin typeface="Arial" panose="020B0604020202020204" pitchFamily="34" charset="0"/>
                        </a:rPr>
                        <a:t>change (13-14)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2015 (O)</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a:t>
                      </a:r>
                    </a:p>
                    <a:p>
                      <a:pPr algn="ctr" fontAlgn="ctr"/>
                      <a:r>
                        <a:rPr lang="en-GB" sz="850" b="0" i="0" u="none" strike="noStrike" dirty="0">
                          <a:solidFill>
                            <a:srgbClr val="000000"/>
                          </a:solidFill>
                          <a:effectLst/>
                          <a:latin typeface="Arial" panose="020B0604020202020204" pitchFamily="34" charset="0"/>
                        </a:rPr>
                        <a:t>change (14-15)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1" u="none" strike="noStrike" dirty="0">
                          <a:solidFill>
                            <a:srgbClr val="000000"/>
                          </a:solidFill>
                          <a:effectLst/>
                          <a:latin typeface="Arial" panose="020B0604020202020204" pitchFamily="34" charset="0"/>
                        </a:rPr>
                        <a:t>2015 (RP)</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1" i="0" u="none" strike="noStrike" dirty="0">
                          <a:solidFill>
                            <a:srgbClr val="000000"/>
                          </a:solidFill>
                          <a:effectLst/>
                          <a:latin typeface="Arial" panose="020B0604020202020204" pitchFamily="34" charset="0"/>
                        </a:rPr>
                        <a:t>2016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a:t>
                      </a:r>
                    </a:p>
                    <a:p>
                      <a:pPr algn="ctr" fontAlgn="ctr"/>
                      <a:r>
                        <a:rPr lang="en-GB" sz="850" b="0" i="0" u="none" strike="noStrike" dirty="0">
                          <a:solidFill>
                            <a:srgbClr val="000000"/>
                          </a:solidFill>
                          <a:effectLst/>
                          <a:latin typeface="Arial" panose="020B0604020202020204" pitchFamily="34" charset="0"/>
                        </a:rPr>
                        <a:t>change (15-16)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a:t>
                      </a:r>
                    </a:p>
                    <a:p>
                      <a:pPr algn="ctr" fontAlgn="ctr"/>
                      <a:r>
                        <a:rPr lang="en-GB" sz="850" b="0" i="0" u="none" strike="noStrike" dirty="0">
                          <a:solidFill>
                            <a:srgbClr val="000000"/>
                          </a:solidFill>
                          <a:effectLst/>
                          <a:latin typeface="Arial" panose="020B0604020202020204" pitchFamily="34" charset="0"/>
                        </a:rPr>
                        <a:t>change (16-17)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 change (17-18)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 change (18-19)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Average annual</a:t>
                      </a:r>
                    </a:p>
                    <a:p>
                      <a:pPr algn="ctr" fontAlgn="ctr"/>
                      <a:r>
                        <a:rPr lang="en-GB" sz="850" b="0" i="0" u="none" strike="noStrike" dirty="0">
                          <a:solidFill>
                            <a:srgbClr val="000000"/>
                          </a:solidFill>
                          <a:effectLst/>
                          <a:latin typeface="Arial" panose="020B0604020202020204" pitchFamily="34" charset="0"/>
                        </a:rPr>
                        <a:t>% </a:t>
                      </a:r>
                      <a:br>
                        <a:rPr lang="en-GB" sz="850" b="0" i="0" u="none" strike="noStrike" dirty="0">
                          <a:solidFill>
                            <a:srgbClr val="000000"/>
                          </a:solidFill>
                          <a:effectLst/>
                          <a:latin typeface="Arial" panose="020B0604020202020204" pitchFamily="34" charset="0"/>
                        </a:rPr>
                      </a:br>
                      <a:r>
                        <a:rPr lang="en-GB" sz="850" b="0" i="0" u="none" strike="noStrike" dirty="0">
                          <a:solidFill>
                            <a:srgbClr val="000000"/>
                          </a:solidFill>
                          <a:effectLst/>
                          <a:latin typeface="Arial" panose="020B0604020202020204" pitchFamily="34" charset="0"/>
                        </a:rPr>
                        <a:t>change (11-19)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163578">
                <a:tc>
                  <a:txBody>
                    <a:bodyPr/>
                    <a:lstStyle/>
                    <a:p>
                      <a:pPr algn="ctr" fontAlgn="ctr"/>
                      <a:r>
                        <a:rPr lang="en-GB" sz="850" b="0" i="0" u="none" strike="noStrike" dirty="0">
                          <a:solidFill>
                            <a:srgbClr val="000000"/>
                          </a:solidFill>
                          <a:effectLst/>
                          <a:latin typeface="Arial" panose="020B0604020202020204" pitchFamily="34" charset="0"/>
                        </a:rPr>
                        <a:t> -</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GB" sz="850" b="0" i="0" u="none" strike="noStrike" dirty="0">
                          <a:solidFill>
                            <a:srgbClr val="000000"/>
                          </a:solidFill>
                          <a:effectLst/>
                          <a:latin typeface="Arial" panose="020B0604020202020204" pitchFamily="34" charset="0"/>
                        </a:rPr>
                        <a:t> - </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 -</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 </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 -</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1" u="none" strike="noStrike" dirty="0">
                          <a:solidFill>
                            <a:srgbClr val="000000"/>
                          </a:solidFill>
                          <a:effectLst/>
                          <a:latin typeface="Arial" panose="020B0604020202020204" pitchFamily="34" charset="0"/>
                        </a:rPr>
                        <a:t>- </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 </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GB" sz="850" b="0"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 -</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03"/>
                  </a:ext>
                </a:extLst>
              </a:tr>
              <a:tr h="172800">
                <a:tc>
                  <a:txBody>
                    <a:bodyPr/>
                    <a:lstStyle/>
                    <a:p>
                      <a:pPr algn="l" fontAlgn="ctr"/>
                      <a:r>
                        <a:rPr lang="en-GB" sz="850" b="0" i="0" u="none" strike="noStrike" dirty="0">
                          <a:solidFill>
                            <a:srgbClr val="000000"/>
                          </a:solidFill>
                          <a:effectLst/>
                          <a:latin typeface="Arial" panose="020B0604020202020204" pitchFamily="34" charset="0"/>
                        </a:rPr>
                        <a:t>All tourism</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£22,666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£23,976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+5.8%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£23,294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£22,692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£24,825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+9.4%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1" u="none" strike="noStrike" dirty="0">
                          <a:solidFill>
                            <a:srgbClr val="000000"/>
                          </a:solidFill>
                          <a:effectLst/>
                          <a:latin typeface="Arial" panose="020B0604020202020204" pitchFamily="34" charset="0"/>
                        </a:rPr>
                        <a:t>£24,100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Arial" panose="020B0604020202020204" pitchFamily="34" charset="0"/>
                        </a:rPr>
                        <a:t>£23,079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-4.2%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£23,683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£23,961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£24,651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+2.9%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50" b="0" i="0" u="none" strike="noStrike" dirty="0">
                          <a:solidFill>
                            <a:srgbClr val="000000"/>
                          </a:solidFill>
                          <a:effectLst/>
                          <a:latin typeface="Arial" panose="020B0604020202020204" pitchFamily="34" charset="0"/>
                        </a:rPr>
                        <a:t>+1.5%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72800">
                <a:tc>
                  <a:txBody>
                    <a:bodyPr/>
                    <a:lstStyle/>
                    <a:p>
                      <a:pPr algn="l" fontAlgn="ctr"/>
                      <a:r>
                        <a:rPr lang="en-GB" sz="850" b="1" i="0" u="none" strike="noStrike" dirty="0">
                          <a:solidFill>
                            <a:srgbClr val="000000"/>
                          </a:solidFill>
                          <a:effectLst/>
                          <a:latin typeface="Arial" panose="020B0604020202020204" pitchFamily="34" charset="0"/>
                        </a:rPr>
                        <a:t>Total holiday (including VFR - holiday)</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£15,698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£16,765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+6.8%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£16,457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£16,286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£17,903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+9.9%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1" u="none" strike="noStrike" dirty="0">
                          <a:solidFill>
                            <a:srgbClr val="000000"/>
                          </a:solidFill>
                          <a:effectLst/>
                          <a:latin typeface="Arial" panose="020B0604020202020204" pitchFamily="34" charset="0"/>
                        </a:rPr>
                        <a:t>£17,411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1" i="0" u="none" strike="noStrike" dirty="0">
                          <a:solidFill>
                            <a:srgbClr val="000000"/>
                          </a:solidFill>
                          <a:effectLst/>
                          <a:latin typeface="Arial" panose="020B0604020202020204" pitchFamily="34" charset="0"/>
                        </a:rPr>
                        <a:t>£16,585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-4.7%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£17,404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+4.9%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£17,604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1" i="0" u="none" strike="noStrike" kern="1200" dirty="0">
                          <a:solidFill>
                            <a:srgbClr val="000000"/>
                          </a:solidFill>
                          <a:effectLst/>
                          <a:latin typeface="Arial" panose="020B0604020202020204" pitchFamily="34" charset="0"/>
                          <a:ea typeface="+mn-ea"/>
                          <a:cs typeface="+mn-cs"/>
                        </a:rPr>
                        <a:t>£18,133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1" i="0" u="none" strike="noStrike" kern="1200" dirty="0">
                          <a:solidFill>
                            <a:srgbClr val="000000"/>
                          </a:solidFill>
                          <a:effectLst/>
                          <a:latin typeface="Arial" panose="020B0604020202020204" pitchFamily="34" charset="0"/>
                          <a:ea typeface="+mn-ea"/>
                          <a:cs typeface="+mn-cs"/>
                        </a:rPr>
                        <a:t>+3.0%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1" i="0" u="none" strike="noStrike" dirty="0">
                          <a:solidFill>
                            <a:srgbClr val="000000"/>
                          </a:solidFill>
                          <a:effectLst/>
                          <a:latin typeface="Arial" panose="020B0604020202020204" pitchFamily="34" charset="0"/>
                        </a:rPr>
                        <a:t>+2.3%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5"/>
                  </a:ext>
                </a:extLst>
              </a:tr>
              <a:tr h="172800">
                <a:tc>
                  <a:txBody>
                    <a:bodyPr/>
                    <a:lstStyle/>
                    <a:p>
                      <a:pPr algn="l" fontAlgn="ctr"/>
                      <a:r>
                        <a:rPr lang="en-GB" sz="850" b="0" i="0" u="none" strike="noStrike" dirty="0">
                          <a:solidFill>
                            <a:srgbClr val="000000"/>
                          </a:solidFill>
                          <a:effectLst/>
                          <a:latin typeface="Arial" panose="020B0604020202020204" pitchFamily="34" charset="0"/>
                        </a:rPr>
                        <a:t> 1-3 Nights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£8,171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£9,064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+10.9%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£8,950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£8,620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£9,684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+12.3%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1" u="none" strike="noStrike" dirty="0">
                          <a:solidFill>
                            <a:srgbClr val="000000"/>
                          </a:solidFill>
                          <a:effectLst/>
                          <a:latin typeface="Arial" panose="020B0604020202020204" pitchFamily="34" charset="0"/>
                        </a:rPr>
                        <a:t>£9,373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Arial" panose="020B0604020202020204" pitchFamily="34" charset="0"/>
                        </a:rPr>
                        <a:t>£8,927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-4.8%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£9,351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+4.8%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£9,346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£10,096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+8.0%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50" b="0" i="0" u="none" strike="noStrike" dirty="0">
                          <a:solidFill>
                            <a:srgbClr val="000000"/>
                          </a:solidFill>
                          <a:effectLst/>
                          <a:latin typeface="Arial" panose="020B0604020202020204" pitchFamily="34" charset="0"/>
                        </a:rPr>
                        <a:t>+3.3%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72800">
                <a:tc>
                  <a:txBody>
                    <a:bodyPr/>
                    <a:lstStyle/>
                    <a:p>
                      <a:pPr algn="l" fontAlgn="ctr"/>
                      <a:r>
                        <a:rPr lang="en-GB" sz="850" b="0" i="0" u="none" strike="noStrike" dirty="0">
                          <a:solidFill>
                            <a:srgbClr val="000000"/>
                          </a:solidFill>
                          <a:effectLst/>
                          <a:latin typeface="Arial" panose="020B0604020202020204" pitchFamily="34" charset="0"/>
                        </a:rPr>
                        <a:t> 4-7 Nights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£5,833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£6,052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+3.8%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£5,980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£6,196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+3.6%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£6,638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+7.1%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1" u="none" strike="noStrike" dirty="0">
                          <a:solidFill>
                            <a:srgbClr val="000000"/>
                          </a:solidFill>
                          <a:effectLst/>
                          <a:latin typeface="Arial" panose="020B0604020202020204" pitchFamily="34" charset="0"/>
                        </a:rPr>
                        <a:t>£6,435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Arial" panose="020B0604020202020204" pitchFamily="34" charset="0"/>
                        </a:rPr>
                        <a:t>£6,298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£6,692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+6.3%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£6,684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-0.1%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£6,762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0" i="0" u="none" strike="noStrike" dirty="0">
                          <a:solidFill>
                            <a:srgbClr val="000000"/>
                          </a:solidFill>
                          <a:effectLst/>
                          <a:latin typeface="Arial" panose="020B0604020202020204" pitchFamily="34" charset="0"/>
                        </a:rPr>
                        <a:t>+2.3%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7"/>
                  </a:ext>
                </a:extLst>
              </a:tr>
              <a:tr h="172800">
                <a:tc>
                  <a:txBody>
                    <a:bodyPr/>
                    <a:lstStyle/>
                    <a:p>
                      <a:pPr algn="l" fontAlgn="ctr"/>
                      <a:r>
                        <a:rPr lang="en-GB" sz="850" b="0" i="0" u="none" strike="noStrike" dirty="0">
                          <a:solidFill>
                            <a:srgbClr val="000000"/>
                          </a:solidFill>
                          <a:effectLst/>
                          <a:latin typeface="Arial" panose="020B0604020202020204" pitchFamily="34" charset="0"/>
                        </a:rPr>
                        <a:t> 8+ Nights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£1,694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£1,649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£1,527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-7.4%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£1,470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£1,581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+7.6%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1" u="none" strike="noStrike" dirty="0">
                          <a:solidFill>
                            <a:srgbClr val="000000"/>
                          </a:solidFill>
                          <a:effectLst/>
                          <a:latin typeface="Arial" panose="020B0604020202020204" pitchFamily="34" charset="0"/>
                        </a:rPr>
                        <a:t>£1,603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Arial" panose="020B0604020202020204" pitchFamily="34" charset="0"/>
                        </a:rPr>
                        <a:t>£1,360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-15.2%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£1,360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£1,575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+15.8%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£1,275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-19.0%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50" b="0" i="0" u="none" strike="noStrike" dirty="0">
                          <a:solidFill>
                            <a:srgbClr val="000000"/>
                          </a:solidFill>
                          <a:effectLst/>
                          <a:latin typeface="Arial" panose="020B0604020202020204" pitchFamily="34" charset="0"/>
                        </a:rPr>
                        <a:t>-3.1%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72800">
                <a:tc>
                  <a:txBody>
                    <a:bodyPr/>
                    <a:lstStyle/>
                    <a:p>
                      <a:pPr algn="l" fontAlgn="ctr"/>
                      <a:r>
                        <a:rPr lang="en-GB" sz="850" b="1" i="0" u="none" strike="noStrike" dirty="0">
                          <a:solidFill>
                            <a:srgbClr val="000000"/>
                          </a:solidFill>
                          <a:effectLst/>
                          <a:latin typeface="Arial" panose="020B0604020202020204" pitchFamily="34" charset="0"/>
                        </a:rPr>
                        <a:t>Holiday</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£13,000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£13,763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+5.9%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£13,472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-2.1%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£13,065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-3.0%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£14,171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+8.5%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1" u="none" strike="noStrike" dirty="0">
                          <a:solidFill>
                            <a:srgbClr val="000000"/>
                          </a:solidFill>
                          <a:effectLst/>
                          <a:latin typeface="Arial" panose="020B0604020202020204" pitchFamily="34" charset="0"/>
                        </a:rPr>
                        <a:t>£13,874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1" i="0" u="none" strike="noStrike" dirty="0">
                          <a:solidFill>
                            <a:srgbClr val="000000"/>
                          </a:solidFill>
                          <a:effectLst/>
                          <a:latin typeface="Arial" panose="020B0604020202020204" pitchFamily="34" charset="0"/>
                        </a:rPr>
                        <a:t>£13,313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-4.0%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£14,134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+6.2%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£14,292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1" i="0" u="none" strike="noStrike" kern="1200" dirty="0">
                          <a:solidFill>
                            <a:srgbClr val="000000"/>
                          </a:solidFill>
                          <a:effectLst/>
                          <a:latin typeface="Arial" panose="020B0604020202020204" pitchFamily="34" charset="0"/>
                          <a:ea typeface="+mn-ea"/>
                          <a:cs typeface="+mn-cs"/>
                        </a:rPr>
                        <a:t>£14,483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1" i="0" u="none" strike="noStrike" kern="1200" dirty="0">
                          <a:solidFill>
                            <a:srgbClr val="000000"/>
                          </a:solidFill>
                          <a:effectLst/>
                          <a:latin typeface="Arial" panose="020B0604020202020204" pitchFamily="34" charset="0"/>
                          <a:ea typeface="+mn-ea"/>
                          <a:cs typeface="+mn-cs"/>
                        </a:rPr>
                        <a:t>+1.3%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1" i="0" u="none" strike="noStrike" kern="1200" dirty="0">
                          <a:solidFill>
                            <a:srgbClr val="000000"/>
                          </a:solidFill>
                          <a:effectLst/>
                          <a:latin typeface="Arial" panose="020B0604020202020204" pitchFamily="34" charset="0"/>
                          <a:ea typeface="+mn-ea"/>
                          <a:cs typeface="+mn-cs"/>
                        </a:rPr>
                        <a:t>+1.7%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9"/>
                  </a:ext>
                </a:extLst>
              </a:tr>
              <a:tr h="172800">
                <a:tc>
                  <a:txBody>
                    <a:bodyPr/>
                    <a:lstStyle/>
                    <a:p>
                      <a:pPr algn="l" fontAlgn="ctr"/>
                      <a:r>
                        <a:rPr lang="en-GB" sz="850" b="0" i="0" u="none" strike="noStrike" dirty="0">
                          <a:solidFill>
                            <a:srgbClr val="000000"/>
                          </a:solidFill>
                          <a:effectLst/>
                          <a:latin typeface="Arial" panose="020B0604020202020204" pitchFamily="34" charset="0"/>
                        </a:rPr>
                        <a:t> 1-3 Nights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£6,484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£7,183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+10.8%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£7,008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£6,586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-6.0%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£7,378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+12.0%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1" u="none" strike="noStrike" dirty="0">
                          <a:solidFill>
                            <a:srgbClr val="000000"/>
                          </a:solidFill>
                          <a:effectLst/>
                          <a:latin typeface="Arial" panose="020B0604020202020204" pitchFamily="34" charset="0"/>
                        </a:rPr>
                        <a:t>£7,213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Arial" panose="020B0604020202020204" pitchFamily="34" charset="0"/>
                        </a:rPr>
                        <a:t>£6,809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-5.6%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£7,250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+6.5%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£7,336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£7,837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+6.8%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+2.9%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172800">
                <a:tc>
                  <a:txBody>
                    <a:bodyPr/>
                    <a:lstStyle/>
                    <a:p>
                      <a:pPr algn="l" fontAlgn="ctr"/>
                      <a:r>
                        <a:rPr lang="en-GB" sz="850" b="0" i="0" u="none" strike="noStrike" dirty="0">
                          <a:solidFill>
                            <a:srgbClr val="000000"/>
                          </a:solidFill>
                          <a:effectLst/>
                          <a:latin typeface="Arial" panose="020B0604020202020204" pitchFamily="34" charset="0"/>
                        </a:rPr>
                        <a:t> 4-7 Nights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£5,148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£5,214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£5,194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-0.4%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£5,343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£5,548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+3.8%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1" u="none" strike="noStrike" dirty="0">
                          <a:solidFill>
                            <a:srgbClr val="000000"/>
                          </a:solidFill>
                          <a:effectLst/>
                          <a:latin typeface="Arial" panose="020B0604020202020204" pitchFamily="34" charset="0"/>
                        </a:rPr>
                        <a:t>£5,417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Arial" panose="020B0604020202020204" pitchFamily="34" charset="0"/>
                        </a:rPr>
                        <a:t>£5,391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-0.5%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£5,809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+7.8%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£5,724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£5,692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-0.6%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+1.6%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1"/>
                  </a:ext>
                </a:extLst>
              </a:tr>
              <a:tr h="172800">
                <a:tc>
                  <a:txBody>
                    <a:bodyPr/>
                    <a:lstStyle/>
                    <a:p>
                      <a:pPr algn="l" fontAlgn="ctr"/>
                      <a:r>
                        <a:rPr lang="en-GB" sz="850" b="0" i="0" u="none" strike="noStrike" dirty="0">
                          <a:solidFill>
                            <a:srgbClr val="000000"/>
                          </a:solidFill>
                          <a:effectLst/>
                          <a:latin typeface="Arial" panose="020B0604020202020204" pitchFamily="34" charset="0"/>
                        </a:rPr>
                        <a:t> 8+ Nights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£1,368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£1,366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£1,271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-7.0%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£1,137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-10.5%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£1,245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+9.5%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1" u="none" strike="noStrike" dirty="0">
                          <a:solidFill>
                            <a:srgbClr val="000000"/>
                          </a:solidFill>
                          <a:effectLst/>
                          <a:latin typeface="Arial" panose="020B0604020202020204" pitchFamily="34" charset="0"/>
                        </a:rPr>
                        <a:t>£1,243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Arial" panose="020B0604020202020204" pitchFamily="34" charset="0"/>
                        </a:rPr>
                        <a:t>£1,113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-10.5%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£1,075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£1,232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+14.6%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£954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-22.6%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-3.8%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172800">
                <a:tc>
                  <a:txBody>
                    <a:bodyPr/>
                    <a:lstStyle/>
                    <a:p>
                      <a:pPr algn="l" fontAlgn="ctr"/>
                      <a:r>
                        <a:rPr lang="en-GB" sz="850" b="1" i="0" u="none" strike="noStrike" dirty="0">
                          <a:solidFill>
                            <a:srgbClr val="000000"/>
                          </a:solidFill>
                          <a:effectLst/>
                          <a:latin typeface="Arial" panose="020B0604020202020204" pitchFamily="34" charset="0"/>
                        </a:rPr>
                        <a:t>VFR</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£4,727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£5,083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+7.5%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£4,847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-4.6%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£4,990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+3.0%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£5,646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+13.2%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1" u="none" strike="noStrike" dirty="0">
                          <a:solidFill>
                            <a:srgbClr val="000000"/>
                          </a:solidFill>
                          <a:effectLst/>
                          <a:latin typeface="Arial" panose="020B0604020202020204" pitchFamily="34" charset="0"/>
                        </a:rPr>
                        <a:t>£5,438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1" i="0" u="none" strike="noStrike" dirty="0">
                          <a:solidFill>
                            <a:srgbClr val="000000"/>
                          </a:solidFill>
                          <a:effectLst/>
                          <a:latin typeface="Arial" panose="020B0604020202020204" pitchFamily="34" charset="0"/>
                        </a:rPr>
                        <a:t>£4,695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-13.7%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£4,651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-0.9%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£4,705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1" i="0" u="none" strike="noStrike" kern="1200" dirty="0">
                          <a:solidFill>
                            <a:srgbClr val="000000"/>
                          </a:solidFill>
                          <a:effectLst/>
                          <a:latin typeface="Arial" panose="020B0604020202020204" pitchFamily="34" charset="0"/>
                          <a:ea typeface="+mn-ea"/>
                          <a:cs typeface="+mn-cs"/>
                        </a:rPr>
                        <a:t>£5,051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1" i="0" u="none" strike="noStrike" kern="1200" dirty="0">
                          <a:solidFill>
                            <a:srgbClr val="000000"/>
                          </a:solidFill>
                          <a:effectLst/>
                          <a:latin typeface="Arial" panose="020B0604020202020204" pitchFamily="34" charset="0"/>
                          <a:ea typeface="+mn-ea"/>
                          <a:cs typeface="+mn-cs"/>
                        </a:rPr>
                        <a:t>+7.4%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1" i="0" u="none" strike="noStrike" dirty="0">
                          <a:solidFill>
                            <a:srgbClr val="000000"/>
                          </a:solidFill>
                          <a:effectLst/>
                          <a:latin typeface="Arial" panose="020B0604020202020204" pitchFamily="34" charset="0"/>
                        </a:rPr>
                        <a:t>+1.6%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3"/>
                  </a:ext>
                </a:extLst>
              </a:tr>
              <a:tr h="172800">
                <a:tc>
                  <a:txBody>
                    <a:bodyPr/>
                    <a:lstStyle/>
                    <a:p>
                      <a:pPr algn="l" fontAlgn="ctr"/>
                      <a:r>
                        <a:rPr lang="en-GB" sz="850" b="0" i="0" u="none" strike="noStrike" dirty="0">
                          <a:solidFill>
                            <a:srgbClr val="000000"/>
                          </a:solidFill>
                          <a:effectLst/>
                          <a:latin typeface="Arial" panose="020B0604020202020204" pitchFamily="34" charset="0"/>
                        </a:rPr>
                        <a:t> VFR- holiday</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£2,698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£3,001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+11.2%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£2,986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£3,221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+7.9%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£3,732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+15.9%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1" u="none" strike="noStrike" dirty="0">
                          <a:solidFill>
                            <a:srgbClr val="000000"/>
                          </a:solidFill>
                          <a:effectLst/>
                          <a:latin typeface="Arial" panose="020B0604020202020204" pitchFamily="34" charset="0"/>
                        </a:rPr>
                        <a:t>£3,538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Arial" panose="020B0604020202020204" pitchFamily="34" charset="0"/>
                        </a:rPr>
                        <a:t>£3,272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-7.5%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£3,270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£3,312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£3,650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+10.2%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50" b="0" i="0" u="none" strike="noStrike" dirty="0">
                          <a:solidFill>
                            <a:srgbClr val="000000"/>
                          </a:solidFill>
                          <a:effectLst/>
                          <a:latin typeface="Arial" panose="020B0604020202020204" pitchFamily="34" charset="0"/>
                        </a:rPr>
                        <a:t>+4.8%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172800">
                <a:tc>
                  <a:txBody>
                    <a:bodyPr/>
                    <a:lstStyle/>
                    <a:p>
                      <a:pPr algn="l" fontAlgn="ctr"/>
                      <a:r>
                        <a:rPr lang="en-GB" sz="850" b="0" i="0" u="none" strike="noStrike" dirty="0">
                          <a:solidFill>
                            <a:srgbClr val="000000"/>
                          </a:solidFill>
                          <a:effectLst/>
                          <a:latin typeface="Arial" panose="020B0604020202020204" pitchFamily="34" charset="0"/>
                        </a:rPr>
                        <a:t> VFR-other</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£2,029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£2,082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£1,862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-11.6%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£1,769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-5.0%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£1,914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+8.2%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1" u="none" strike="noStrike" dirty="0">
                          <a:solidFill>
                            <a:srgbClr val="000000"/>
                          </a:solidFill>
                          <a:effectLst/>
                          <a:latin typeface="Arial" panose="020B0604020202020204" pitchFamily="34" charset="0"/>
                        </a:rPr>
                        <a:t>£1,901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Arial" panose="020B0604020202020204" pitchFamily="34" charset="0"/>
                        </a:rPr>
                        <a:t>£1,423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-25.1%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£1,381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-3.0%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£1,393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+0.9%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£1,401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+0.6%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0" i="0" u="none" strike="noStrike" dirty="0">
                          <a:solidFill>
                            <a:srgbClr val="000000"/>
                          </a:solidFill>
                          <a:effectLst/>
                          <a:latin typeface="Arial" panose="020B0604020202020204" pitchFamily="34" charset="0"/>
                        </a:rPr>
                        <a:t>-4.1%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5"/>
                  </a:ext>
                </a:extLst>
              </a:tr>
              <a:tr h="172800">
                <a:tc>
                  <a:txBody>
                    <a:bodyPr/>
                    <a:lstStyle/>
                    <a:p>
                      <a:pPr algn="l" fontAlgn="ctr"/>
                      <a:r>
                        <a:rPr lang="en-GB" sz="850" b="1" i="0" u="none" strike="noStrike" dirty="0">
                          <a:solidFill>
                            <a:srgbClr val="000000"/>
                          </a:solidFill>
                          <a:effectLst/>
                          <a:latin typeface="Arial" panose="020B0604020202020204" pitchFamily="34" charset="0"/>
                        </a:rPr>
                        <a:t>Business / work</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£4,400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£4,486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£4,388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£4,101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-6.5%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£4,013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1" u="none" strike="noStrike" dirty="0">
                          <a:solidFill>
                            <a:srgbClr val="000000"/>
                          </a:solidFill>
                          <a:effectLst/>
                          <a:latin typeface="Arial" panose="020B0604020202020204" pitchFamily="34" charset="0"/>
                        </a:rPr>
                        <a:t>£4,090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1" i="0" u="none" strike="noStrike" dirty="0">
                          <a:solidFill>
                            <a:srgbClr val="000000"/>
                          </a:solidFill>
                          <a:effectLst/>
                          <a:latin typeface="Arial" panose="020B0604020202020204" pitchFamily="34" charset="0"/>
                        </a:rPr>
                        <a:t>£4,369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+6.8%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£4,245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£4,371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+3.0%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1" i="0" u="none" strike="noStrike" kern="1200" dirty="0">
                          <a:solidFill>
                            <a:srgbClr val="000000"/>
                          </a:solidFill>
                          <a:effectLst/>
                          <a:latin typeface="Arial" panose="020B0604020202020204" pitchFamily="34" charset="0"/>
                          <a:ea typeface="+mn-ea"/>
                          <a:cs typeface="+mn-cs"/>
                        </a:rPr>
                        <a:t>£4,562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1" i="0" u="none" strike="noStrike" kern="1200" dirty="0">
                          <a:solidFill>
                            <a:srgbClr val="000000"/>
                          </a:solidFill>
                          <a:effectLst/>
                          <a:latin typeface="Arial" panose="020B0604020202020204" pitchFamily="34" charset="0"/>
                          <a:ea typeface="+mn-ea"/>
                          <a:cs typeface="+mn-cs"/>
                        </a:rPr>
                        <a:t>+4.4%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50" b="1" i="0" u="none" strike="noStrike" dirty="0">
                          <a:solidFill>
                            <a:srgbClr val="000000"/>
                          </a:solidFill>
                          <a:effectLst/>
                          <a:latin typeface="Arial" panose="020B0604020202020204" pitchFamily="34" charset="0"/>
                        </a:rPr>
                        <a:t>+0.3%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bl>
          </a:graphicData>
        </a:graphic>
      </p:graphicFrame>
      <p:sp>
        <p:nvSpPr>
          <p:cNvPr id="26" name="Content Placeholder 25"/>
          <p:cNvSpPr txBox="1">
            <a:spLocks/>
          </p:cNvSpPr>
          <p:nvPr/>
        </p:nvSpPr>
        <p:spPr>
          <a:xfrm>
            <a:off x="9215216" y="1882340"/>
            <a:ext cx="2625948" cy="3235368"/>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t>Showing the value of spend in GB between 2011 and 2019 split by purpose. </a:t>
            </a:r>
            <a:endParaRPr lang="en-GB" sz="1050" b="1" dirty="0"/>
          </a:p>
          <a:p>
            <a:r>
              <a:rPr lang="en-GB" sz="1050" b="1" dirty="0"/>
              <a:t>Expenditure on total overnight trips was up +2.9% compared to 2018, with an average increase of +1.5% per annum between 2011-2019.</a:t>
            </a:r>
          </a:p>
          <a:p>
            <a:r>
              <a:rPr lang="en-GB" sz="1050" b="1" dirty="0"/>
              <a:t>Spend on Total Holiday overnights increased in 2019 by +3.0% to £18.1 billion.</a:t>
            </a:r>
          </a:p>
          <a:p>
            <a:r>
              <a:rPr lang="en-GB" sz="1050" b="1" dirty="0"/>
              <a:t>For holidays excluding VFR, spend increased by +1.3% to £14.5 billion.  </a:t>
            </a:r>
          </a:p>
          <a:p>
            <a:r>
              <a:rPr lang="en-GB" sz="1050" b="1" dirty="0"/>
              <a:t>Spend on trips to visit friends and relatives increased +7.4% on 2018 to £5.1 billion.  Spend on business trips increased by +4.4% to £4.6 billion.</a:t>
            </a:r>
          </a:p>
          <a:p>
            <a:endParaRPr lang="en-GB" sz="1400" dirty="0"/>
          </a:p>
        </p:txBody>
      </p:sp>
      <p:sp>
        <p:nvSpPr>
          <p:cNvPr id="15" name="TextBox 14">
            <a:extLst>
              <a:ext uri="{FF2B5EF4-FFF2-40B4-BE49-F238E27FC236}">
                <a16:creationId xmlns:a16="http://schemas.microsoft.com/office/drawing/2014/main" id="{8096C39D-BE37-419A-8F58-70A454045BB8}"/>
              </a:ext>
            </a:extLst>
          </p:cNvPr>
          <p:cNvSpPr txBox="1"/>
          <p:nvPr/>
        </p:nvSpPr>
        <p:spPr>
          <a:xfrm>
            <a:off x="9228138" y="5283329"/>
            <a:ext cx="2765328" cy="830997"/>
          </a:xfrm>
          <a:prstGeom prst="rect">
            <a:avLst/>
          </a:prstGeom>
          <a:noFill/>
        </p:spPr>
        <p:txBody>
          <a:bodyPr wrap="square" lIns="0" tIns="0" rIns="0" bIns="0" rtlCol="0">
            <a:spAutoFit/>
          </a:bodyPr>
          <a:lstStyle/>
          <a:p>
            <a:r>
              <a:rPr lang="en-GB" sz="900" i="1" dirty="0"/>
              <a:t>*Please note: When comparing between 2015 and 2016 it is recommended to use 2015 (RP) (Reprocessed 2015) figures.</a:t>
            </a:r>
          </a:p>
          <a:p>
            <a:r>
              <a:rPr lang="en-GB" sz="900" i="1" dirty="0"/>
              <a:t>When comparing 2015 to earlier years use </a:t>
            </a:r>
          </a:p>
          <a:p>
            <a:r>
              <a:rPr lang="en-GB" sz="900" i="1" dirty="0"/>
              <a:t>2015 (O) (Original 2015) figures. For full explanation please see slide 14. </a:t>
            </a:r>
          </a:p>
        </p:txBody>
      </p:sp>
      <p:sp>
        <p:nvSpPr>
          <p:cNvPr id="30" name="Freeform 20">
            <a:hlinkClick r:id="rId3" action="ppaction://hlinksldjump"/>
            <a:extLst>
              <a:ext uri="{FF2B5EF4-FFF2-40B4-BE49-F238E27FC236}">
                <a16:creationId xmlns:a16="http://schemas.microsoft.com/office/drawing/2014/main" id="{E7C2A764-A6F9-4630-84CF-1107D5ECCC77}"/>
              </a:ext>
            </a:extLst>
          </p:cNvPr>
          <p:cNvSpPr>
            <a:spLocks noEditPoints="1"/>
          </p:cNvSpPr>
          <p:nvPr/>
        </p:nvSpPr>
        <p:spPr bwMode="auto">
          <a:xfrm>
            <a:off x="7272592"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3"/>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1" name="Action Button: Information 18">
            <a:hlinkClick r:id="rId4" action="ppaction://hlinksldjump" highlightClick="1"/>
            <a:extLst>
              <a:ext uri="{FF2B5EF4-FFF2-40B4-BE49-F238E27FC236}">
                <a16:creationId xmlns:a16="http://schemas.microsoft.com/office/drawing/2014/main" id="{3E4D7BB3-77C2-4046-97CE-025B0E99A52B}"/>
              </a:ext>
            </a:extLst>
          </p:cNvPr>
          <p:cNvSpPr/>
          <p:nvPr/>
        </p:nvSpPr>
        <p:spPr bwMode="ltGray">
          <a:xfrm>
            <a:off x="8815388" y="1580400"/>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cxnSp>
        <p:nvCxnSpPr>
          <p:cNvPr id="12" name="Straight Connector 11">
            <a:extLst>
              <a:ext uri="{FF2B5EF4-FFF2-40B4-BE49-F238E27FC236}">
                <a16:creationId xmlns:a16="http://schemas.microsoft.com/office/drawing/2014/main" id="{2C294640-CF22-450F-9D50-C874F7FBFDCB}"/>
              </a:ext>
            </a:extLst>
          </p:cNvPr>
          <p:cNvCxnSpPr/>
          <p:nvPr/>
        </p:nvCxnSpPr>
        <p:spPr>
          <a:xfrm>
            <a:off x="9088374" y="1885532"/>
            <a:ext cx="14188" cy="3886704"/>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pic>
        <p:nvPicPr>
          <p:cNvPr id="13" name="Picture 12">
            <a:extLst>
              <a:ext uri="{FF2B5EF4-FFF2-40B4-BE49-F238E27FC236}">
                <a16:creationId xmlns:a16="http://schemas.microsoft.com/office/drawing/2014/main" id="{7D219B23-FBAE-443C-AEAF-8E1A3654C0A1}"/>
              </a:ext>
            </a:extLst>
          </p:cNvPr>
          <p:cNvPicPr/>
          <p:nvPr/>
        </p:nvPicPr>
        <p:blipFill>
          <a:blip r:embed="rId5">
            <a:extLst>
              <a:ext uri="{28A0092B-C50C-407E-A947-70E740481C1C}">
                <a14:useLocalDpi xmlns:a14="http://schemas.microsoft.com/office/drawing/2010/main" val="0"/>
              </a:ext>
            </a:extLst>
          </a:blip>
          <a:srcRect/>
          <a:stretch>
            <a:fillRect/>
          </a:stretch>
        </p:blipFill>
        <p:spPr bwMode="auto">
          <a:xfrm>
            <a:off x="3867009" y="1469575"/>
            <a:ext cx="442595" cy="25146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Slide Number Placeholder 2">
            <a:extLst>
              <a:ext uri="{FF2B5EF4-FFF2-40B4-BE49-F238E27FC236}">
                <a16:creationId xmlns:a16="http://schemas.microsoft.com/office/drawing/2014/main" id="{B464E896-1B46-4212-AB48-2C6972E2A79F}"/>
              </a:ext>
            </a:extLst>
          </p:cNvPr>
          <p:cNvSpPr>
            <a:spLocks noGrp="1"/>
          </p:cNvSpPr>
          <p:nvPr>
            <p:ph type="sldNum" sz="quarter" idx="4"/>
          </p:nvPr>
        </p:nvSpPr>
        <p:spPr/>
        <p:txBody>
          <a:bodyPr/>
          <a:lstStyle/>
          <a:p>
            <a:fld id="{4034BEE3-566C-4068-A777-C3A4762E861B}" type="slidenum">
              <a:rPr lang="en-GB" smtClean="0"/>
              <a:pPr/>
              <a:t>81</a:t>
            </a:fld>
            <a:endParaRPr lang="en-GB" dirty="0"/>
          </a:p>
        </p:txBody>
      </p:sp>
    </p:spTree>
    <p:extLst>
      <p:ext uri="{BB962C8B-B14F-4D97-AF65-F5344CB8AC3E}">
        <p14:creationId xmlns:p14="http://schemas.microsoft.com/office/powerpoint/2010/main" val="1386114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Tourism trips taken in England  </a:t>
            </a:r>
          </a:p>
        </p:txBody>
      </p:sp>
      <p:graphicFrame>
        <p:nvGraphicFramePr>
          <p:cNvPr id="3" name="Table 2"/>
          <p:cNvGraphicFramePr>
            <a:graphicFrameLocks noGrp="1"/>
          </p:cNvGraphicFramePr>
          <p:nvPr>
            <p:extLst>
              <p:ext uri="{D42A27DB-BD31-4B8C-83A1-F6EECF244321}">
                <p14:modId xmlns:p14="http://schemas.microsoft.com/office/powerpoint/2010/main" val="2477117922"/>
              </p:ext>
            </p:extLst>
          </p:nvPr>
        </p:nvGraphicFramePr>
        <p:xfrm>
          <a:off x="347716" y="1882093"/>
          <a:ext cx="8633093" cy="3883298"/>
        </p:xfrm>
        <a:graphic>
          <a:graphicData uri="http://schemas.openxmlformats.org/drawingml/2006/table">
            <a:tbl>
              <a:tblPr/>
              <a:tblGrid>
                <a:gridCol w="480961">
                  <a:extLst>
                    <a:ext uri="{9D8B030D-6E8A-4147-A177-3AD203B41FA5}">
                      <a16:colId xmlns:a16="http://schemas.microsoft.com/office/drawing/2014/main" val="20000"/>
                    </a:ext>
                  </a:extLst>
                </a:gridCol>
                <a:gridCol w="442869">
                  <a:extLst>
                    <a:ext uri="{9D8B030D-6E8A-4147-A177-3AD203B41FA5}">
                      <a16:colId xmlns:a16="http://schemas.microsoft.com/office/drawing/2014/main" val="20002"/>
                    </a:ext>
                  </a:extLst>
                </a:gridCol>
                <a:gridCol w="442869">
                  <a:extLst>
                    <a:ext uri="{9D8B030D-6E8A-4147-A177-3AD203B41FA5}">
                      <a16:colId xmlns:a16="http://schemas.microsoft.com/office/drawing/2014/main" val="20004"/>
                    </a:ext>
                  </a:extLst>
                </a:gridCol>
                <a:gridCol w="410864">
                  <a:extLst>
                    <a:ext uri="{9D8B030D-6E8A-4147-A177-3AD203B41FA5}">
                      <a16:colId xmlns:a16="http://schemas.microsoft.com/office/drawing/2014/main" val="20005"/>
                    </a:ext>
                  </a:extLst>
                </a:gridCol>
                <a:gridCol w="442869">
                  <a:extLst>
                    <a:ext uri="{9D8B030D-6E8A-4147-A177-3AD203B41FA5}">
                      <a16:colId xmlns:a16="http://schemas.microsoft.com/office/drawing/2014/main" val="20006"/>
                    </a:ext>
                  </a:extLst>
                </a:gridCol>
                <a:gridCol w="410864">
                  <a:extLst>
                    <a:ext uri="{9D8B030D-6E8A-4147-A177-3AD203B41FA5}">
                      <a16:colId xmlns:a16="http://schemas.microsoft.com/office/drawing/2014/main" val="20007"/>
                    </a:ext>
                  </a:extLst>
                </a:gridCol>
                <a:gridCol w="442869">
                  <a:extLst>
                    <a:ext uri="{9D8B030D-6E8A-4147-A177-3AD203B41FA5}">
                      <a16:colId xmlns:a16="http://schemas.microsoft.com/office/drawing/2014/main" val="20008"/>
                    </a:ext>
                  </a:extLst>
                </a:gridCol>
                <a:gridCol w="410864">
                  <a:extLst>
                    <a:ext uri="{9D8B030D-6E8A-4147-A177-3AD203B41FA5}">
                      <a16:colId xmlns:a16="http://schemas.microsoft.com/office/drawing/2014/main" val="20009"/>
                    </a:ext>
                  </a:extLst>
                </a:gridCol>
                <a:gridCol w="479404">
                  <a:extLst>
                    <a:ext uri="{9D8B030D-6E8A-4147-A177-3AD203B41FA5}">
                      <a16:colId xmlns:a16="http://schemas.microsoft.com/office/drawing/2014/main" val="20010"/>
                    </a:ext>
                  </a:extLst>
                </a:gridCol>
                <a:gridCol w="410864">
                  <a:extLst>
                    <a:ext uri="{9D8B030D-6E8A-4147-A177-3AD203B41FA5}">
                      <a16:colId xmlns:a16="http://schemas.microsoft.com/office/drawing/2014/main" val="20011"/>
                    </a:ext>
                  </a:extLst>
                </a:gridCol>
                <a:gridCol w="442869">
                  <a:extLst>
                    <a:ext uri="{9D8B030D-6E8A-4147-A177-3AD203B41FA5}">
                      <a16:colId xmlns:a16="http://schemas.microsoft.com/office/drawing/2014/main" val="20012"/>
                    </a:ext>
                  </a:extLst>
                </a:gridCol>
                <a:gridCol w="442869">
                  <a:extLst>
                    <a:ext uri="{9D8B030D-6E8A-4147-A177-3AD203B41FA5}">
                      <a16:colId xmlns:a16="http://schemas.microsoft.com/office/drawing/2014/main" val="20013"/>
                    </a:ext>
                  </a:extLst>
                </a:gridCol>
                <a:gridCol w="410864">
                  <a:extLst>
                    <a:ext uri="{9D8B030D-6E8A-4147-A177-3AD203B41FA5}">
                      <a16:colId xmlns:a16="http://schemas.microsoft.com/office/drawing/2014/main" val="20014"/>
                    </a:ext>
                  </a:extLst>
                </a:gridCol>
                <a:gridCol w="442869">
                  <a:extLst>
                    <a:ext uri="{9D8B030D-6E8A-4147-A177-3AD203B41FA5}">
                      <a16:colId xmlns:a16="http://schemas.microsoft.com/office/drawing/2014/main" val="3433551971"/>
                    </a:ext>
                  </a:extLst>
                </a:gridCol>
                <a:gridCol w="410864">
                  <a:extLst>
                    <a:ext uri="{9D8B030D-6E8A-4147-A177-3AD203B41FA5}">
                      <a16:colId xmlns:a16="http://schemas.microsoft.com/office/drawing/2014/main" val="2192611484"/>
                    </a:ext>
                  </a:extLst>
                </a:gridCol>
                <a:gridCol w="442869">
                  <a:extLst>
                    <a:ext uri="{9D8B030D-6E8A-4147-A177-3AD203B41FA5}">
                      <a16:colId xmlns:a16="http://schemas.microsoft.com/office/drawing/2014/main" val="3045571759"/>
                    </a:ext>
                  </a:extLst>
                </a:gridCol>
                <a:gridCol w="410864">
                  <a:extLst>
                    <a:ext uri="{9D8B030D-6E8A-4147-A177-3AD203B41FA5}">
                      <a16:colId xmlns:a16="http://schemas.microsoft.com/office/drawing/2014/main" val="3782622475"/>
                    </a:ext>
                  </a:extLst>
                </a:gridCol>
                <a:gridCol w="410864">
                  <a:extLst>
                    <a:ext uri="{9D8B030D-6E8A-4147-A177-3AD203B41FA5}">
                      <a16:colId xmlns:a16="http://schemas.microsoft.com/office/drawing/2014/main" val="246529749"/>
                    </a:ext>
                  </a:extLst>
                </a:gridCol>
                <a:gridCol w="410864">
                  <a:extLst>
                    <a:ext uri="{9D8B030D-6E8A-4147-A177-3AD203B41FA5}">
                      <a16:colId xmlns:a16="http://schemas.microsoft.com/office/drawing/2014/main" val="395219998"/>
                    </a:ext>
                  </a:extLst>
                </a:gridCol>
                <a:gridCol w="432000">
                  <a:extLst>
                    <a:ext uri="{9D8B030D-6E8A-4147-A177-3AD203B41FA5}">
                      <a16:colId xmlns:a16="http://schemas.microsoft.com/office/drawing/2014/main" val="20015"/>
                    </a:ext>
                  </a:extLst>
                </a:gridCol>
              </a:tblGrid>
              <a:tr h="230400">
                <a:tc gridSpan="20">
                  <a:txBody>
                    <a:bodyPr/>
                    <a:lstStyle/>
                    <a:p>
                      <a:pPr algn="l" fontAlgn="ctr"/>
                      <a:r>
                        <a:rPr lang="en-GB" sz="900" b="1" i="0" u="none" strike="noStrike" dirty="0">
                          <a:solidFill>
                            <a:srgbClr val="FFFFFF"/>
                          </a:solidFill>
                          <a:effectLst/>
                          <a:latin typeface="Arial" panose="020B0604020202020204" pitchFamily="34" charset="0"/>
                        </a:rPr>
                        <a:t>Table 1.7.5 – Tourism trips taken in England (2011-2019)*</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lnL w="12700" cmpd="sng">
                      <a:noFill/>
                      <a:prstDash val="solid"/>
                    </a:lnL>
                  </a:tcPr>
                </a:tc>
                <a:tc hMerge="1">
                  <a:txBody>
                    <a:bodyPr/>
                    <a:lstStyle/>
                    <a:p>
                      <a:endParaRPr lang="en-GB"/>
                    </a:p>
                  </a:txBody>
                  <a:tcPr>
                    <a:lnL w="12700" cmpd="sng">
                      <a:noFill/>
                      <a:prstDash val="solid"/>
                    </a:ln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0"/>
                  </a:ext>
                </a:extLst>
              </a:tr>
              <a:tr h="726098">
                <a:tc>
                  <a:txBody>
                    <a:bodyPr/>
                    <a:lstStyle/>
                    <a:p>
                      <a:pPr algn="ctr" fontAlgn="ctr"/>
                      <a:r>
                        <a:rPr lang="en-GB" sz="850" b="0" i="0" u="none" strike="noStrike" dirty="0">
                          <a:solidFill>
                            <a:srgbClr val="000000"/>
                          </a:solidFill>
                          <a:effectLst/>
                          <a:latin typeface="Arial" panose="020B0604020202020204" pitchFamily="34" charset="0"/>
                        </a:rPr>
                        <a:t> -</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GB" sz="850" b="1" i="0" u="none" strike="noStrike" dirty="0">
                          <a:solidFill>
                            <a:srgbClr val="000000"/>
                          </a:solidFill>
                          <a:effectLst/>
                          <a:latin typeface="Arial" panose="020B0604020202020204" pitchFamily="34" charset="0"/>
                        </a:rPr>
                        <a:t>2012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GB" sz="850" b="0" i="0" u="none" strike="noStrike" dirty="0">
                          <a:solidFill>
                            <a:srgbClr val="000000"/>
                          </a:solidFill>
                          <a:effectLst/>
                          <a:latin typeface="Arial" panose="020B0604020202020204" pitchFamily="34" charset="0"/>
                        </a:rPr>
                        <a:t>%</a:t>
                      </a:r>
                    </a:p>
                    <a:p>
                      <a:pPr algn="ctr" fontAlgn="ctr"/>
                      <a:r>
                        <a:rPr lang="en-GB" sz="850" b="0" i="0" u="none" strike="noStrike" dirty="0">
                          <a:solidFill>
                            <a:srgbClr val="000000"/>
                          </a:solidFill>
                          <a:effectLst/>
                          <a:latin typeface="Arial" panose="020B0604020202020204" pitchFamily="34" charset="0"/>
                        </a:rPr>
                        <a:t>change (11-12)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a:t>
                      </a:r>
                    </a:p>
                    <a:p>
                      <a:pPr algn="ctr" fontAlgn="ctr"/>
                      <a:r>
                        <a:rPr lang="en-GB" sz="850" b="0" i="0" u="none" strike="noStrike" dirty="0">
                          <a:solidFill>
                            <a:srgbClr val="000000"/>
                          </a:solidFill>
                          <a:effectLst/>
                          <a:latin typeface="Arial" panose="020B0604020202020204" pitchFamily="34" charset="0"/>
                        </a:rPr>
                        <a:t>change (12-13)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a:t>
                      </a:r>
                    </a:p>
                    <a:p>
                      <a:pPr algn="ctr" fontAlgn="ctr"/>
                      <a:r>
                        <a:rPr lang="en-GB" sz="850" b="0" i="0" u="none" strike="noStrike" dirty="0">
                          <a:solidFill>
                            <a:srgbClr val="000000"/>
                          </a:solidFill>
                          <a:effectLst/>
                          <a:latin typeface="Arial" panose="020B0604020202020204" pitchFamily="34" charset="0"/>
                        </a:rPr>
                        <a:t>change (13-14)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2015 (O)</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a:t>
                      </a:r>
                    </a:p>
                    <a:p>
                      <a:pPr algn="ctr" fontAlgn="ctr"/>
                      <a:r>
                        <a:rPr lang="en-GB" sz="850" b="0" i="0" u="none" strike="noStrike" dirty="0">
                          <a:solidFill>
                            <a:srgbClr val="000000"/>
                          </a:solidFill>
                          <a:effectLst/>
                          <a:latin typeface="Arial" panose="020B0604020202020204" pitchFamily="34" charset="0"/>
                        </a:rPr>
                        <a:t>change (14-15)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1" u="none" strike="noStrike" dirty="0">
                          <a:solidFill>
                            <a:srgbClr val="000000"/>
                          </a:solidFill>
                          <a:effectLst/>
                          <a:latin typeface="Arial" panose="020B0604020202020204" pitchFamily="34" charset="0"/>
                        </a:rPr>
                        <a:t>2015</a:t>
                      </a:r>
                    </a:p>
                    <a:p>
                      <a:pPr algn="ctr" fontAlgn="ctr"/>
                      <a:r>
                        <a:rPr lang="en-GB" sz="850" b="1" i="1" u="none" strike="noStrike" dirty="0">
                          <a:solidFill>
                            <a:srgbClr val="000000"/>
                          </a:solidFill>
                          <a:effectLst/>
                          <a:latin typeface="Arial" panose="020B0604020202020204" pitchFamily="34" charset="0"/>
                        </a:rPr>
                        <a:t>(RP)</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1" i="0" u="none" strike="noStrike" dirty="0">
                          <a:solidFill>
                            <a:srgbClr val="000000"/>
                          </a:solidFill>
                          <a:effectLst/>
                          <a:latin typeface="Arial" panose="020B0604020202020204" pitchFamily="34" charset="0"/>
                        </a:rPr>
                        <a:t>2016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a:t>
                      </a:r>
                    </a:p>
                    <a:p>
                      <a:pPr algn="ctr" fontAlgn="ctr"/>
                      <a:r>
                        <a:rPr lang="en-GB" sz="850" b="0" i="0" u="none" strike="noStrike" dirty="0">
                          <a:solidFill>
                            <a:srgbClr val="000000"/>
                          </a:solidFill>
                          <a:effectLst/>
                          <a:latin typeface="Arial" panose="020B0604020202020204" pitchFamily="34" charset="0"/>
                        </a:rPr>
                        <a:t>change (15-16)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a:t>
                      </a:r>
                    </a:p>
                    <a:p>
                      <a:pPr algn="ctr" fontAlgn="ctr"/>
                      <a:r>
                        <a:rPr lang="en-GB" sz="850" b="0" i="0" u="none" strike="noStrike" dirty="0">
                          <a:solidFill>
                            <a:srgbClr val="000000"/>
                          </a:solidFill>
                          <a:effectLst/>
                          <a:latin typeface="Arial" panose="020B0604020202020204" pitchFamily="34" charset="0"/>
                        </a:rPr>
                        <a:t>change (16-17)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 change (17-18)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 change (18-19)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Average annual</a:t>
                      </a:r>
                    </a:p>
                    <a:p>
                      <a:pPr algn="ctr" fontAlgn="ctr"/>
                      <a:r>
                        <a:rPr lang="en-GB" sz="850" b="0" i="0" u="none" strike="noStrike" dirty="0">
                          <a:solidFill>
                            <a:srgbClr val="000000"/>
                          </a:solidFill>
                          <a:effectLst/>
                          <a:latin typeface="Arial" panose="020B0604020202020204" pitchFamily="34" charset="0"/>
                        </a:rPr>
                        <a:t>% change (11-19)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392400">
                <a:tc>
                  <a:txBody>
                    <a:bodyPr/>
                    <a:lstStyle/>
                    <a:p>
                      <a:pPr algn="l" fontAlgn="ctr"/>
                      <a:r>
                        <a:rPr lang="en-GB" sz="850" b="0" i="0" u="none" strike="noStrike" dirty="0">
                          <a:solidFill>
                            <a:srgbClr val="000000"/>
                          </a:solidFill>
                          <a:effectLst/>
                          <a:latin typeface="Arial" panose="020B0604020202020204" pitchFamily="34" charset="0"/>
                        </a:rPr>
                        <a:t>Trips (millions)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104.280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104.458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+0.2%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101.756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92.613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-9.0%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102.730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+10.9%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1" u="none" strike="noStrike" dirty="0">
                          <a:solidFill>
                            <a:srgbClr val="000000"/>
                          </a:solidFill>
                          <a:effectLst/>
                          <a:latin typeface="Arial" panose="020B0604020202020204" pitchFamily="34" charset="0"/>
                        </a:rPr>
                        <a:t>103.371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Arial" panose="020B0604020202020204" pitchFamily="34" charset="0"/>
                        </a:rPr>
                        <a:t>99.342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-3.9%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100.622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97.397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99.071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0" i="0" u="none" strike="noStrike" dirty="0">
                          <a:solidFill>
                            <a:srgbClr val="000000"/>
                          </a:solidFill>
                          <a:effectLst/>
                          <a:latin typeface="Arial" panose="020B0604020202020204" pitchFamily="34" charset="0"/>
                        </a:rPr>
                        <a:t>-0.6%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3"/>
                  </a:ext>
                </a:extLst>
              </a:tr>
              <a:tr h="392400">
                <a:tc>
                  <a:txBody>
                    <a:bodyPr/>
                    <a:lstStyle/>
                    <a:p>
                      <a:pPr algn="l" fontAlgn="ctr"/>
                      <a:r>
                        <a:rPr lang="en-GB" sz="850" b="0" i="0" u="none" strike="noStrike" dirty="0">
                          <a:solidFill>
                            <a:srgbClr val="000000"/>
                          </a:solidFill>
                          <a:effectLst/>
                          <a:latin typeface="Arial" panose="020B0604020202020204" pitchFamily="34" charset="0"/>
                        </a:rPr>
                        <a:t>Nights (millions)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306.810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310.910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297.200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-4.4%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272.860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-8.2%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299.569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+9.8%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1" u="none" strike="noStrike" dirty="0">
                          <a:solidFill>
                            <a:srgbClr val="000000"/>
                          </a:solidFill>
                          <a:effectLst/>
                          <a:latin typeface="Arial" panose="020B0604020202020204" pitchFamily="34" charset="0"/>
                        </a:rPr>
                        <a:t>301.177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Arial" panose="020B0604020202020204" pitchFamily="34" charset="0"/>
                        </a:rPr>
                        <a:t>287.702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-4.5%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299.410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50" b="0" i="0" u="none" strike="noStrike" dirty="0">
                          <a:solidFill>
                            <a:srgbClr val="000000"/>
                          </a:solidFill>
                          <a:effectLst/>
                          <a:latin typeface="Arial" panose="020B0604020202020204" pitchFamily="34" charset="0"/>
                        </a:rPr>
                        <a:t>+4.1%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50" b="0" i="0" u="none" strike="noStrike" dirty="0">
                          <a:solidFill>
                            <a:srgbClr val="000000"/>
                          </a:solidFill>
                          <a:effectLst/>
                          <a:latin typeface="Arial" panose="020B0604020202020204" pitchFamily="34" charset="0"/>
                        </a:rPr>
                        <a:t>295.778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290.316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n-GB" sz="850" b="0" i="0" u="none" strike="noStrike">
                          <a:solidFill>
                            <a:srgbClr val="000000"/>
                          </a:solidFill>
                          <a:effectLst/>
                          <a:latin typeface="Arial" panose="020B0604020202020204" pitchFamily="34" charset="0"/>
                        </a:rPr>
                        <a:t>-0.6%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4"/>
                  </a:ext>
                </a:extLst>
              </a:tr>
              <a:tr h="392400">
                <a:tc>
                  <a:txBody>
                    <a:bodyPr/>
                    <a:lstStyle/>
                    <a:p>
                      <a:pPr algn="l" fontAlgn="ctr"/>
                      <a:r>
                        <a:rPr lang="en-GB" sz="850" b="0" i="0" u="none" strike="noStrike" dirty="0">
                          <a:solidFill>
                            <a:srgbClr val="000000"/>
                          </a:solidFill>
                          <a:effectLst/>
                          <a:latin typeface="Arial" panose="020B0604020202020204" pitchFamily="34" charset="0"/>
                        </a:rPr>
                        <a:t>Spend (millions)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£17,914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£19,497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+8.8%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£18,710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-4.0%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£18,085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-3.3%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£19,571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+8.2%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1" u="none" strike="noStrike" dirty="0">
                          <a:solidFill>
                            <a:srgbClr val="000000"/>
                          </a:solidFill>
                          <a:effectLst/>
                          <a:latin typeface="Arial" panose="020B0604020202020204" pitchFamily="34" charset="0"/>
                        </a:rPr>
                        <a:t>£19,063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Arial" panose="020B0604020202020204" pitchFamily="34" charset="0"/>
                        </a:rPr>
                        <a:t>£18,492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-3.0%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£19,049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+3.0%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£19,347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£19,448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0" i="0" u="none" strike="noStrike" dirty="0">
                          <a:solidFill>
                            <a:srgbClr val="000000"/>
                          </a:solidFill>
                          <a:effectLst/>
                          <a:latin typeface="Arial" panose="020B0604020202020204" pitchFamily="34" charset="0"/>
                        </a:rPr>
                        <a:t>+1.5%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5"/>
                  </a:ext>
                </a:extLst>
              </a:tr>
              <a:tr h="583200">
                <a:tc>
                  <a:txBody>
                    <a:bodyPr/>
                    <a:lstStyle/>
                    <a:p>
                      <a:pPr algn="l" fontAlgn="ctr"/>
                      <a:r>
                        <a:rPr lang="en-GB" sz="850" b="1" i="0" u="none" strike="noStrike" dirty="0">
                          <a:solidFill>
                            <a:srgbClr val="000000"/>
                          </a:solidFill>
                          <a:effectLst/>
                          <a:latin typeface="Arial" panose="020B0604020202020204" pitchFamily="34" charset="0"/>
                        </a:rPr>
                        <a:t>Average nights per trip</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2.94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2.97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+1.0%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2.92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-1.8%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2.95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+1.0%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2.92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-1.2%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1" u="none" strike="noStrike" dirty="0">
                          <a:solidFill>
                            <a:srgbClr val="000000"/>
                          </a:solidFill>
                          <a:effectLst/>
                          <a:latin typeface="Arial" panose="020B0604020202020204" pitchFamily="34" charset="0"/>
                        </a:rPr>
                        <a:t>2.91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1" i="0" u="none" strike="noStrike" dirty="0">
                          <a:solidFill>
                            <a:srgbClr val="000000"/>
                          </a:solidFill>
                          <a:effectLst/>
                          <a:latin typeface="Arial" panose="020B0604020202020204" pitchFamily="34" charset="0"/>
                        </a:rPr>
                        <a:t>2.90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-0.3%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2.98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50" b="1" i="0" u="none" strike="noStrike" dirty="0">
                          <a:solidFill>
                            <a:srgbClr val="000000"/>
                          </a:solidFill>
                          <a:effectLst/>
                          <a:latin typeface="Arial" panose="020B0604020202020204" pitchFamily="34" charset="0"/>
                        </a:rPr>
                        <a:t>+2.8%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50" b="1" i="0" u="none" strike="noStrike" dirty="0">
                          <a:solidFill>
                            <a:srgbClr val="000000"/>
                          </a:solidFill>
                          <a:effectLst/>
                          <a:latin typeface="Arial" panose="020B0604020202020204" pitchFamily="34" charset="0"/>
                        </a:rPr>
                        <a:t>3.02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50" b="1" i="0" u="none" strike="noStrike" dirty="0">
                          <a:solidFill>
                            <a:srgbClr val="000000"/>
                          </a:solidFill>
                          <a:effectLst/>
                          <a:latin typeface="Arial" panose="020B0604020202020204" pitchFamily="34" charset="0"/>
                        </a:rPr>
                        <a:t>+1.3%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2.93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n-GB" sz="850" b="1" i="0" u="none" strike="noStrike" dirty="0">
                          <a:solidFill>
                            <a:srgbClr val="000000"/>
                          </a:solidFill>
                          <a:effectLst/>
                          <a:latin typeface="Arial" panose="020B0604020202020204" pitchFamily="34" charset="0"/>
                        </a:rPr>
                        <a:t>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6"/>
                  </a:ext>
                </a:extLst>
              </a:tr>
              <a:tr h="583200">
                <a:tc>
                  <a:txBody>
                    <a:bodyPr/>
                    <a:lstStyle/>
                    <a:p>
                      <a:pPr algn="l" fontAlgn="ctr"/>
                      <a:r>
                        <a:rPr lang="en-GB" sz="850" b="1" i="0" u="none" strike="noStrike" dirty="0">
                          <a:solidFill>
                            <a:srgbClr val="000000"/>
                          </a:solidFill>
                          <a:effectLst/>
                          <a:latin typeface="Arial" panose="020B0604020202020204" pitchFamily="34" charset="0"/>
                        </a:rPr>
                        <a:t>Average spend per trip</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£172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£187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+8.5%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£184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£195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+6.0%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£191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-2.3%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1" u="none" strike="noStrike" dirty="0">
                          <a:solidFill>
                            <a:srgbClr val="000000"/>
                          </a:solidFill>
                          <a:effectLst/>
                          <a:latin typeface="Arial" panose="020B0604020202020204" pitchFamily="34" charset="0"/>
                        </a:rPr>
                        <a:t>£184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1" i="0" u="none" strike="noStrike" dirty="0">
                          <a:solidFill>
                            <a:srgbClr val="000000"/>
                          </a:solidFill>
                          <a:effectLst/>
                          <a:latin typeface="Arial" panose="020B0604020202020204" pitchFamily="34" charset="0"/>
                        </a:rPr>
                        <a:t>£186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£189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£198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+4.8%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£196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1" i="0" u="none" strike="noStrike" dirty="0">
                          <a:solidFill>
                            <a:srgbClr val="000000"/>
                          </a:solidFill>
                          <a:effectLst/>
                          <a:latin typeface="Arial" panose="020B0604020202020204" pitchFamily="34" charset="0"/>
                        </a:rPr>
                        <a:t>+2.1%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7"/>
                  </a:ext>
                </a:extLst>
              </a:tr>
              <a:tr h="583200">
                <a:tc>
                  <a:txBody>
                    <a:bodyPr/>
                    <a:lstStyle/>
                    <a:p>
                      <a:pPr algn="l" fontAlgn="ctr"/>
                      <a:r>
                        <a:rPr lang="en-GB" sz="850" b="1" i="0" u="none" strike="noStrike" dirty="0">
                          <a:solidFill>
                            <a:srgbClr val="000000"/>
                          </a:solidFill>
                          <a:effectLst/>
                          <a:latin typeface="Arial" panose="020B0604020202020204" pitchFamily="34" charset="0"/>
                        </a:rPr>
                        <a:t>Average spend per night</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£58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£63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+8.4%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£63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0.0%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£66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+4.8%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£65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-1.0%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1" u="none" strike="noStrike" dirty="0">
                          <a:solidFill>
                            <a:srgbClr val="000000"/>
                          </a:solidFill>
                          <a:effectLst/>
                          <a:latin typeface="Arial" panose="020B0604020202020204" pitchFamily="34" charset="0"/>
                        </a:rPr>
                        <a:t>£63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1" i="0" u="none" strike="noStrike" dirty="0">
                          <a:solidFill>
                            <a:srgbClr val="000000"/>
                          </a:solidFill>
                          <a:effectLst/>
                          <a:latin typeface="Arial" panose="020B0604020202020204" pitchFamily="34" charset="0"/>
                        </a:rPr>
                        <a:t>£64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+1.6%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£64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50" b="1" i="0" u="none" strike="noStrike" dirty="0">
                          <a:solidFill>
                            <a:srgbClr val="000000"/>
                          </a:solidFill>
                          <a:effectLst/>
                          <a:latin typeface="Arial" panose="020B0604020202020204" pitchFamily="34" charset="0"/>
                        </a:rPr>
                        <a:t>0.0%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50" b="1" i="0" u="none" strike="noStrike" dirty="0">
                          <a:solidFill>
                            <a:srgbClr val="000000"/>
                          </a:solidFill>
                          <a:effectLst/>
                          <a:latin typeface="Arial" panose="020B0604020202020204" pitchFamily="34" charset="0"/>
                        </a:rPr>
                        <a:t>£65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50" b="1" i="0" u="none" strike="noStrike" dirty="0">
                          <a:solidFill>
                            <a:srgbClr val="000000"/>
                          </a:solidFill>
                          <a:effectLst/>
                          <a:latin typeface="Arial" panose="020B0604020202020204" pitchFamily="34" charset="0"/>
                        </a:rPr>
                        <a:t>+1.6%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£67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+3.1%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n-GB" sz="850" b="1" i="0" u="none" strike="noStrike" dirty="0">
                          <a:solidFill>
                            <a:srgbClr val="000000"/>
                          </a:solidFill>
                          <a:effectLst/>
                          <a:latin typeface="Arial" panose="020B0604020202020204" pitchFamily="34" charset="0"/>
                        </a:rPr>
                        <a:t>+2.3%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8"/>
                  </a:ext>
                </a:extLst>
              </a:tr>
            </a:tbl>
          </a:graphicData>
        </a:graphic>
      </p:graphicFrame>
      <p:sp>
        <p:nvSpPr>
          <p:cNvPr id="24" name="Content Placeholder 25"/>
          <p:cNvSpPr txBox="1">
            <a:spLocks/>
          </p:cNvSpPr>
          <p:nvPr/>
        </p:nvSpPr>
        <p:spPr>
          <a:xfrm>
            <a:off x="9228139" y="1895283"/>
            <a:ext cx="2616146" cy="381952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t>Showing England tourism trips, nights and spend for all purposes between 2011 and 2019.</a:t>
            </a:r>
            <a:endParaRPr lang="en-GB" sz="1050" b="1" dirty="0"/>
          </a:p>
          <a:p>
            <a:r>
              <a:rPr lang="en-GB" sz="1050" b="1" dirty="0"/>
              <a:t>In 2019, the volume of overnight domestic trips to England was 99.1 million, an increase of +1.7% compared to 2018. </a:t>
            </a:r>
          </a:p>
          <a:p>
            <a:r>
              <a:rPr lang="en-GB" sz="1050" b="1" dirty="0"/>
              <a:t>There was a decrease in the number of nights spent in England, down -1.8% to 290.3 million, but an increase in spend (+0.5%) to £19.5 billion.</a:t>
            </a:r>
          </a:p>
          <a:p>
            <a:r>
              <a:rPr lang="en-GB" sz="1050" b="1" dirty="0"/>
              <a:t>The average length of trips in England has remained relatively unchanged since 2011, but the value of these trips has increased (average +2.1% per annum).  </a:t>
            </a:r>
          </a:p>
          <a:p>
            <a:endParaRPr lang="en-GB" sz="1400" dirty="0"/>
          </a:p>
        </p:txBody>
      </p:sp>
      <p:sp>
        <p:nvSpPr>
          <p:cNvPr id="13" name="TextBox 12">
            <a:extLst>
              <a:ext uri="{FF2B5EF4-FFF2-40B4-BE49-F238E27FC236}">
                <a16:creationId xmlns:a16="http://schemas.microsoft.com/office/drawing/2014/main" id="{F160E9A3-0D8D-4DD5-8A1A-2C94206C8889}"/>
              </a:ext>
            </a:extLst>
          </p:cNvPr>
          <p:cNvSpPr txBox="1"/>
          <p:nvPr/>
        </p:nvSpPr>
        <p:spPr>
          <a:xfrm>
            <a:off x="9232925" y="5296352"/>
            <a:ext cx="2537686" cy="830997"/>
          </a:xfrm>
          <a:prstGeom prst="rect">
            <a:avLst/>
          </a:prstGeom>
          <a:noFill/>
        </p:spPr>
        <p:txBody>
          <a:bodyPr wrap="square" lIns="0" tIns="0" rIns="0" bIns="0" rtlCol="0">
            <a:spAutoFit/>
          </a:bodyPr>
          <a:lstStyle/>
          <a:p>
            <a:r>
              <a:rPr lang="en-GB" sz="900" i="1" dirty="0"/>
              <a:t>*Please note: When comparing between 2015 and 2016 it is recommended to use 2015 (RP) (Reprocessed 2015) figures.</a:t>
            </a:r>
          </a:p>
          <a:p>
            <a:r>
              <a:rPr lang="en-GB" sz="900" i="1" dirty="0"/>
              <a:t>When comparing 2015 to earlier years use </a:t>
            </a:r>
          </a:p>
          <a:p>
            <a:r>
              <a:rPr lang="en-GB" sz="900" i="1" dirty="0"/>
              <a:t>2015 (O) (Original 2015) figures. For full explanation please see slide 14. </a:t>
            </a:r>
          </a:p>
        </p:txBody>
      </p:sp>
      <p:pic>
        <p:nvPicPr>
          <p:cNvPr id="20" name="Picture 19"/>
          <p:cNvPicPr/>
          <p:nvPr/>
        </p:nvPicPr>
        <p:blipFill rotWithShape="1">
          <a:blip r:embed="rId3">
            <a:extLst>
              <a:ext uri="{28A0092B-C50C-407E-A947-70E740481C1C}">
                <a14:useLocalDpi xmlns:a14="http://schemas.microsoft.com/office/drawing/2010/main" val="0"/>
              </a:ext>
            </a:extLst>
          </a:blip>
          <a:srcRect t="18228" b="17022"/>
          <a:stretch/>
        </p:blipFill>
        <p:spPr bwMode="auto">
          <a:xfrm>
            <a:off x="4266299" y="1478481"/>
            <a:ext cx="440690" cy="25146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0" name="Freeform 20">
            <a:hlinkClick r:id="rId4" action="ppaction://hlinksldjump"/>
            <a:extLst>
              <a:ext uri="{FF2B5EF4-FFF2-40B4-BE49-F238E27FC236}">
                <a16:creationId xmlns:a16="http://schemas.microsoft.com/office/drawing/2014/main" id="{E0818604-74F4-469A-A594-DF3E523B70CE}"/>
              </a:ext>
            </a:extLst>
          </p:cNvPr>
          <p:cNvSpPr>
            <a:spLocks noEditPoints="1"/>
          </p:cNvSpPr>
          <p:nvPr/>
        </p:nvSpPr>
        <p:spPr bwMode="auto">
          <a:xfrm>
            <a:off x="7272592"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3"/>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1" name="Action Button: Information 18">
            <a:hlinkClick r:id="rId5" action="ppaction://hlinksldjump" highlightClick="1"/>
            <a:extLst>
              <a:ext uri="{FF2B5EF4-FFF2-40B4-BE49-F238E27FC236}">
                <a16:creationId xmlns:a16="http://schemas.microsoft.com/office/drawing/2014/main" id="{7D627FBA-53C9-43FB-9940-A70A224FF519}"/>
              </a:ext>
            </a:extLst>
          </p:cNvPr>
          <p:cNvSpPr/>
          <p:nvPr/>
        </p:nvSpPr>
        <p:spPr bwMode="ltGray">
          <a:xfrm>
            <a:off x="8782359" y="1634117"/>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cxnSp>
        <p:nvCxnSpPr>
          <p:cNvPr id="12" name="Straight Connector 11">
            <a:extLst>
              <a:ext uri="{FF2B5EF4-FFF2-40B4-BE49-F238E27FC236}">
                <a16:creationId xmlns:a16="http://schemas.microsoft.com/office/drawing/2014/main" id="{205867C9-D726-4B79-9799-6CAB441556A9}"/>
              </a:ext>
            </a:extLst>
          </p:cNvPr>
          <p:cNvCxnSpPr/>
          <p:nvPr/>
        </p:nvCxnSpPr>
        <p:spPr>
          <a:xfrm>
            <a:off x="9084774" y="1888917"/>
            <a:ext cx="14188" cy="3886704"/>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2" name="Slide Number Placeholder 1">
            <a:extLst>
              <a:ext uri="{FF2B5EF4-FFF2-40B4-BE49-F238E27FC236}">
                <a16:creationId xmlns:a16="http://schemas.microsoft.com/office/drawing/2014/main" id="{9ADB7F1F-EDA2-4602-BA1A-B3C58C7E94C1}"/>
              </a:ext>
            </a:extLst>
          </p:cNvPr>
          <p:cNvSpPr>
            <a:spLocks noGrp="1"/>
          </p:cNvSpPr>
          <p:nvPr>
            <p:ph type="sldNum" sz="quarter" idx="4"/>
          </p:nvPr>
        </p:nvSpPr>
        <p:spPr/>
        <p:txBody>
          <a:bodyPr/>
          <a:lstStyle/>
          <a:p>
            <a:fld id="{4034BEE3-566C-4068-A777-C3A4762E861B}" type="slidenum">
              <a:rPr lang="en-GB" smtClean="0"/>
              <a:pPr/>
              <a:t>82</a:t>
            </a:fld>
            <a:endParaRPr lang="en-GB" dirty="0"/>
          </a:p>
        </p:txBody>
      </p:sp>
    </p:spTree>
    <p:extLst>
      <p:ext uri="{BB962C8B-B14F-4D97-AF65-F5344CB8AC3E}">
        <p14:creationId xmlns:p14="http://schemas.microsoft.com/office/powerpoint/2010/main" val="36371200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Purpose of tourism trips in England  </a:t>
            </a:r>
          </a:p>
        </p:txBody>
      </p:sp>
      <p:graphicFrame>
        <p:nvGraphicFramePr>
          <p:cNvPr id="2" name="Table 1"/>
          <p:cNvGraphicFramePr>
            <a:graphicFrameLocks noGrp="1"/>
          </p:cNvGraphicFramePr>
          <p:nvPr>
            <p:extLst>
              <p:ext uri="{D42A27DB-BD31-4B8C-83A1-F6EECF244321}">
                <p14:modId xmlns:p14="http://schemas.microsoft.com/office/powerpoint/2010/main" val="2735215832"/>
              </p:ext>
            </p:extLst>
          </p:nvPr>
        </p:nvGraphicFramePr>
        <p:xfrm>
          <a:off x="355601" y="1887411"/>
          <a:ext cx="8640592" cy="4192065"/>
        </p:xfrm>
        <a:graphic>
          <a:graphicData uri="http://schemas.openxmlformats.org/drawingml/2006/table">
            <a:tbl>
              <a:tblPr/>
              <a:tblGrid>
                <a:gridCol w="555540">
                  <a:extLst>
                    <a:ext uri="{9D8B030D-6E8A-4147-A177-3AD203B41FA5}">
                      <a16:colId xmlns:a16="http://schemas.microsoft.com/office/drawing/2014/main" val="20000"/>
                    </a:ext>
                  </a:extLst>
                </a:gridCol>
                <a:gridCol w="445377">
                  <a:extLst>
                    <a:ext uri="{9D8B030D-6E8A-4147-A177-3AD203B41FA5}">
                      <a16:colId xmlns:a16="http://schemas.microsoft.com/office/drawing/2014/main" val="20002"/>
                    </a:ext>
                  </a:extLst>
                </a:gridCol>
                <a:gridCol w="445377">
                  <a:extLst>
                    <a:ext uri="{9D8B030D-6E8A-4147-A177-3AD203B41FA5}">
                      <a16:colId xmlns:a16="http://schemas.microsoft.com/office/drawing/2014/main" val="20004"/>
                    </a:ext>
                  </a:extLst>
                </a:gridCol>
                <a:gridCol w="411529">
                  <a:extLst>
                    <a:ext uri="{9D8B030D-6E8A-4147-A177-3AD203B41FA5}">
                      <a16:colId xmlns:a16="http://schemas.microsoft.com/office/drawing/2014/main" val="20005"/>
                    </a:ext>
                  </a:extLst>
                </a:gridCol>
                <a:gridCol w="445377">
                  <a:extLst>
                    <a:ext uri="{9D8B030D-6E8A-4147-A177-3AD203B41FA5}">
                      <a16:colId xmlns:a16="http://schemas.microsoft.com/office/drawing/2014/main" val="20006"/>
                    </a:ext>
                  </a:extLst>
                </a:gridCol>
                <a:gridCol w="411529">
                  <a:extLst>
                    <a:ext uri="{9D8B030D-6E8A-4147-A177-3AD203B41FA5}">
                      <a16:colId xmlns:a16="http://schemas.microsoft.com/office/drawing/2014/main" val="20007"/>
                    </a:ext>
                  </a:extLst>
                </a:gridCol>
                <a:gridCol w="413429">
                  <a:extLst>
                    <a:ext uri="{9D8B030D-6E8A-4147-A177-3AD203B41FA5}">
                      <a16:colId xmlns:a16="http://schemas.microsoft.com/office/drawing/2014/main" val="20008"/>
                    </a:ext>
                  </a:extLst>
                </a:gridCol>
                <a:gridCol w="411529">
                  <a:extLst>
                    <a:ext uri="{9D8B030D-6E8A-4147-A177-3AD203B41FA5}">
                      <a16:colId xmlns:a16="http://schemas.microsoft.com/office/drawing/2014/main" val="20009"/>
                    </a:ext>
                  </a:extLst>
                </a:gridCol>
                <a:gridCol w="482119">
                  <a:extLst>
                    <a:ext uri="{9D8B030D-6E8A-4147-A177-3AD203B41FA5}">
                      <a16:colId xmlns:a16="http://schemas.microsoft.com/office/drawing/2014/main" val="20010"/>
                    </a:ext>
                  </a:extLst>
                </a:gridCol>
                <a:gridCol w="411529">
                  <a:extLst>
                    <a:ext uri="{9D8B030D-6E8A-4147-A177-3AD203B41FA5}">
                      <a16:colId xmlns:a16="http://schemas.microsoft.com/office/drawing/2014/main" val="20011"/>
                    </a:ext>
                  </a:extLst>
                </a:gridCol>
                <a:gridCol w="445377">
                  <a:extLst>
                    <a:ext uri="{9D8B030D-6E8A-4147-A177-3AD203B41FA5}">
                      <a16:colId xmlns:a16="http://schemas.microsoft.com/office/drawing/2014/main" val="20012"/>
                    </a:ext>
                  </a:extLst>
                </a:gridCol>
                <a:gridCol w="413429">
                  <a:extLst>
                    <a:ext uri="{9D8B030D-6E8A-4147-A177-3AD203B41FA5}">
                      <a16:colId xmlns:a16="http://schemas.microsoft.com/office/drawing/2014/main" val="20013"/>
                    </a:ext>
                  </a:extLst>
                </a:gridCol>
                <a:gridCol w="411529">
                  <a:extLst>
                    <a:ext uri="{9D8B030D-6E8A-4147-A177-3AD203B41FA5}">
                      <a16:colId xmlns:a16="http://schemas.microsoft.com/office/drawing/2014/main" val="20014"/>
                    </a:ext>
                  </a:extLst>
                </a:gridCol>
                <a:gridCol w="445377">
                  <a:extLst>
                    <a:ext uri="{9D8B030D-6E8A-4147-A177-3AD203B41FA5}">
                      <a16:colId xmlns:a16="http://schemas.microsoft.com/office/drawing/2014/main" val="2916542506"/>
                    </a:ext>
                  </a:extLst>
                </a:gridCol>
                <a:gridCol w="411529">
                  <a:extLst>
                    <a:ext uri="{9D8B030D-6E8A-4147-A177-3AD203B41FA5}">
                      <a16:colId xmlns:a16="http://schemas.microsoft.com/office/drawing/2014/main" val="192844300"/>
                    </a:ext>
                  </a:extLst>
                </a:gridCol>
                <a:gridCol w="413429">
                  <a:extLst>
                    <a:ext uri="{9D8B030D-6E8A-4147-A177-3AD203B41FA5}">
                      <a16:colId xmlns:a16="http://schemas.microsoft.com/office/drawing/2014/main" val="4022146052"/>
                    </a:ext>
                  </a:extLst>
                </a:gridCol>
                <a:gridCol w="411529">
                  <a:extLst>
                    <a:ext uri="{9D8B030D-6E8A-4147-A177-3AD203B41FA5}">
                      <a16:colId xmlns:a16="http://schemas.microsoft.com/office/drawing/2014/main" val="1213491269"/>
                    </a:ext>
                  </a:extLst>
                </a:gridCol>
                <a:gridCol w="411529">
                  <a:extLst>
                    <a:ext uri="{9D8B030D-6E8A-4147-A177-3AD203B41FA5}">
                      <a16:colId xmlns:a16="http://schemas.microsoft.com/office/drawing/2014/main" val="568677963"/>
                    </a:ext>
                  </a:extLst>
                </a:gridCol>
                <a:gridCol w="411529">
                  <a:extLst>
                    <a:ext uri="{9D8B030D-6E8A-4147-A177-3AD203B41FA5}">
                      <a16:colId xmlns:a16="http://schemas.microsoft.com/office/drawing/2014/main" val="3907102066"/>
                    </a:ext>
                  </a:extLst>
                </a:gridCol>
                <a:gridCol w="432000">
                  <a:extLst>
                    <a:ext uri="{9D8B030D-6E8A-4147-A177-3AD203B41FA5}">
                      <a16:colId xmlns:a16="http://schemas.microsoft.com/office/drawing/2014/main" val="20015"/>
                    </a:ext>
                  </a:extLst>
                </a:gridCol>
              </a:tblGrid>
              <a:tr h="230400">
                <a:tc gridSpan="20">
                  <a:txBody>
                    <a:bodyPr/>
                    <a:lstStyle/>
                    <a:p>
                      <a:pPr algn="l" fontAlgn="ctr"/>
                      <a:r>
                        <a:rPr lang="en-GB" sz="900" b="1" i="0" u="none" strike="noStrike" dirty="0">
                          <a:solidFill>
                            <a:srgbClr val="FFFFFF"/>
                          </a:solidFill>
                          <a:effectLst/>
                          <a:latin typeface="Arial" panose="020B0604020202020204" pitchFamily="34" charset="0"/>
                        </a:rPr>
                        <a:t>Table 1.7.6 – Purpose of tourism trips in England (2011-2019)*</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lnL w="12700" cmpd="sng">
                      <a:noFill/>
                      <a:prstDash val="solid"/>
                    </a:lnL>
                  </a:tcPr>
                </a:tc>
                <a:tc hMerge="1">
                  <a:txBody>
                    <a:bodyPr/>
                    <a:lstStyle/>
                    <a:p>
                      <a:endParaRPr lang="en-GB"/>
                    </a:p>
                  </a:txBody>
                  <a:tcPr>
                    <a:lnL w="12700" cmpd="sng">
                      <a:noFill/>
                      <a:prstDash val="solid"/>
                    </a:ln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lnL w="12700" cmpd="sng">
                      <a:noFill/>
                      <a:prstDash val="solid"/>
                    </a:lnL>
                  </a:tcPr>
                </a:tc>
                <a:extLst>
                  <a:ext uri="{0D108BD9-81ED-4DB2-BD59-A6C34878D82A}">
                    <a16:rowId xmlns:a16="http://schemas.microsoft.com/office/drawing/2014/main" val="10000"/>
                  </a:ext>
                </a:extLst>
              </a:tr>
              <a:tr h="627378">
                <a:tc>
                  <a:txBody>
                    <a:bodyPr/>
                    <a:lstStyle/>
                    <a:p>
                      <a:pPr algn="ctr" fontAlgn="ctr"/>
                      <a:r>
                        <a:rPr lang="en-GB" sz="850" b="0" i="0" u="none" strike="noStrike" dirty="0">
                          <a:solidFill>
                            <a:srgbClr val="000000"/>
                          </a:solidFill>
                          <a:effectLst/>
                          <a:latin typeface="Arial" panose="020B0604020202020204" pitchFamily="34" charset="0"/>
                        </a:rPr>
                        <a:t> -</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a:t>
                      </a:r>
                    </a:p>
                    <a:p>
                      <a:pPr algn="ctr" fontAlgn="ctr"/>
                      <a:r>
                        <a:rPr lang="en-GB" sz="850" b="0" i="0" u="none" strike="noStrike" dirty="0">
                          <a:solidFill>
                            <a:srgbClr val="000000"/>
                          </a:solidFill>
                          <a:effectLst/>
                          <a:latin typeface="Arial" panose="020B0604020202020204" pitchFamily="34" charset="0"/>
                        </a:rPr>
                        <a:t>change (11-12)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a:t>
                      </a:r>
                    </a:p>
                    <a:p>
                      <a:pPr algn="ctr" fontAlgn="ctr"/>
                      <a:r>
                        <a:rPr lang="en-GB" sz="850" b="0" i="0" u="none" strike="noStrike" dirty="0">
                          <a:solidFill>
                            <a:srgbClr val="000000"/>
                          </a:solidFill>
                          <a:effectLst/>
                          <a:latin typeface="Arial" panose="020B0604020202020204" pitchFamily="34" charset="0"/>
                        </a:rPr>
                        <a:t>change (12-13)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a:t>
                      </a:r>
                    </a:p>
                    <a:p>
                      <a:pPr algn="ctr" fontAlgn="ctr"/>
                      <a:r>
                        <a:rPr lang="en-GB" sz="850" b="0" i="0" u="none" strike="noStrike" dirty="0">
                          <a:solidFill>
                            <a:srgbClr val="000000"/>
                          </a:solidFill>
                          <a:effectLst/>
                          <a:latin typeface="Arial" panose="020B0604020202020204" pitchFamily="34" charset="0"/>
                        </a:rPr>
                        <a:t>change (13-14)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2015 (O)</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a:t>
                      </a:r>
                    </a:p>
                    <a:p>
                      <a:pPr algn="ctr" fontAlgn="ctr"/>
                      <a:r>
                        <a:rPr lang="en-GB" sz="850" b="0" i="0" u="none" strike="noStrike" dirty="0">
                          <a:solidFill>
                            <a:srgbClr val="000000"/>
                          </a:solidFill>
                          <a:effectLst/>
                          <a:latin typeface="Arial" panose="020B0604020202020204" pitchFamily="34" charset="0"/>
                        </a:rPr>
                        <a:t>change (14-15)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1" u="none" strike="noStrike" dirty="0">
                          <a:solidFill>
                            <a:srgbClr val="000000"/>
                          </a:solidFill>
                          <a:effectLst/>
                          <a:latin typeface="Arial" panose="020B0604020202020204" pitchFamily="34" charset="0"/>
                        </a:rPr>
                        <a:t>2015</a:t>
                      </a:r>
                    </a:p>
                    <a:p>
                      <a:pPr algn="ctr" fontAlgn="ctr"/>
                      <a:r>
                        <a:rPr lang="en-GB" sz="850" b="1" i="1" u="none" strike="noStrike" dirty="0">
                          <a:solidFill>
                            <a:srgbClr val="000000"/>
                          </a:solidFill>
                          <a:effectLst/>
                          <a:latin typeface="Arial" panose="020B0604020202020204" pitchFamily="34" charset="0"/>
                        </a:rPr>
                        <a:t>(RP)</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1" i="0" u="none" strike="noStrike" dirty="0">
                          <a:solidFill>
                            <a:srgbClr val="000000"/>
                          </a:solidFill>
                          <a:effectLst/>
                          <a:latin typeface="Arial" panose="020B0604020202020204" pitchFamily="34" charset="0"/>
                        </a:rPr>
                        <a:t>2016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a:t>
                      </a:r>
                    </a:p>
                    <a:p>
                      <a:pPr algn="ctr" fontAlgn="ctr"/>
                      <a:r>
                        <a:rPr lang="en-GB" sz="850" b="0" i="0" u="none" strike="noStrike" dirty="0">
                          <a:solidFill>
                            <a:srgbClr val="000000"/>
                          </a:solidFill>
                          <a:effectLst/>
                          <a:latin typeface="Arial" panose="020B0604020202020204" pitchFamily="34" charset="0"/>
                        </a:rPr>
                        <a:t>change (15-16)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a:t>
                      </a:r>
                    </a:p>
                    <a:p>
                      <a:pPr algn="ctr" fontAlgn="ctr"/>
                      <a:r>
                        <a:rPr lang="en-GB" sz="850" b="0" i="0" u="none" strike="noStrike" dirty="0">
                          <a:solidFill>
                            <a:srgbClr val="000000"/>
                          </a:solidFill>
                          <a:effectLst/>
                          <a:latin typeface="Arial" panose="020B0604020202020204" pitchFamily="34" charset="0"/>
                        </a:rPr>
                        <a:t>change (16-17)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 change (17-18)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 change (18-19)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Average annual</a:t>
                      </a:r>
                    </a:p>
                    <a:p>
                      <a:pPr algn="ctr" fontAlgn="ctr"/>
                      <a:r>
                        <a:rPr lang="en-GB" sz="850" b="0" i="0" u="none" strike="noStrike" dirty="0">
                          <a:solidFill>
                            <a:srgbClr val="000000"/>
                          </a:solidFill>
                          <a:effectLst/>
                          <a:latin typeface="Arial" panose="020B0604020202020204" pitchFamily="34" charset="0"/>
                        </a:rPr>
                        <a:t>% change (11-19)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110893">
                <a:tc>
                  <a:txBody>
                    <a:bodyPr/>
                    <a:lstStyle/>
                    <a:p>
                      <a:pPr algn="ctr" fontAlgn="ctr"/>
                      <a:r>
                        <a:rPr lang="en-GB" sz="850" b="0" i="0" u="none" strike="noStrike" dirty="0">
                          <a:solidFill>
                            <a:srgbClr val="000000"/>
                          </a:solidFill>
                          <a:effectLst/>
                          <a:latin typeface="Arial" panose="020B0604020202020204" pitchFamily="34" charset="0"/>
                        </a:rPr>
                        <a:t> -</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 -</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 -</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 -</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 </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1" u="none" strike="noStrike" dirty="0">
                          <a:solidFill>
                            <a:srgbClr val="000000"/>
                          </a:solidFill>
                          <a:effectLst/>
                          <a:latin typeface="Arial" panose="020B0604020202020204" pitchFamily="34" charset="0"/>
                        </a:rPr>
                        <a:t>- </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 </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GB" sz="850" b="0"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 </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03"/>
                  </a:ext>
                </a:extLst>
              </a:tr>
              <a:tr h="214190">
                <a:tc>
                  <a:txBody>
                    <a:bodyPr/>
                    <a:lstStyle/>
                    <a:p>
                      <a:pPr algn="l" fontAlgn="ctr"/>
                      <a:r>
                        <a:rPr lang="en-GB" sz="850" b="0" i="0" u="none" strike="noStrike" dirty="0">
                          <a:solidFill>
                            <a:srgbClr val="000000"/>
                          </a:solidFill>
                          <a:effectLst/>
                          <a:latin typeface="Arial" panose="020B0604020202020204" pitchFamily="34" charset="0"/>
                        </a:rPr>
                        <a:t>All tourism</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104.280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104.458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101.756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92.613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-9.0%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102.730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+10.9%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1" u="none" strike="noStrike" dirty="0">
                          <a:solidFill>
                            <a:srgbClr val="000000"/>
                          </a:solidFill>
                          <a:effectLst/>
                          <a:latin typeface="Arial" panose="020B0604020202020204" pitchFamily="34" charset="0"/>
                        </a:rPr>
                        <a:t>103.371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Arial" panose="020B0604020202020204" pitchFamily="34" charset="0"/>
                        </a:rPr>
                        <a:t>99.342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100.622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97.397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99.071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+1.7%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50" b="0" i="0" u="none" strike="noStrike">
                          <a:solidFill>
                            <a:srgbClr val="000000"/>
                          </a:solidFill>
                          <a:effectLst/>
                          <a:latin typeface="Arial" panose="020B0604020202020204" pitchFamily="34" charset="0"/>
                        </a:rPr>
                        <a:t>-0.6%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524081">
                <a:tc>
                  <a:txBody>
                    <a:bodyPr/>
                    <a:lstStyle/>
                    <a:p>
                      <a:pPr algn="l" fontAlgn="ctr"/>
                      <a:r>
                        <a:rPr lang="en-GB" sz="850" b="1" i="0" u="none" strike="noStrike" dirty="0">
                          <a:solidFill>
                            <a:srgbClr val="000000"/>
                          </a:solidFill>
                          <a:effectLst/>
                          <a:latin typeface="Arial" panose="020B0604020202020204" pitchFamily="34" charset="0"/>
                        </a:rPr>
                        <a:t>Total holiday (including VFR - holiday)</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66.645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67.468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66.868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-0.9%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63.003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-5.8%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68.920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+9.4%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1" u="none" strike="noStrike" dirty="0">
                          <a:solidFill>
                            <a:srgbClr val="000000"/>
                          </a:solidFill>
                          <a:effectLst/>
                          <a:latin typeface="Arial" panose="020B0604020202020204" pitchFamily="34" charset="0"/>
                        </a:rPr>
                        <a:t>69.843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1" i="0" u="none" strike="noStrike" dirty="0">
                          <a:solidFill>
                            <a:srgbClr val="000000"/>
                          </a:solidFill>
                          <a:effectLst/>
                          <a:latin typeface="Arial" panose="020B0604020202020204" pitchFamily="34" charset="0"/>
                        </a:rPr>
                        <a:t>69.934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+0.1%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72.224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+3.3%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69.437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-3.9%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1" i="0" u="none" strike="noStrike" kern="1200" dirty="0">
                          <a:solidFill>
                            <a:srgbClr val="000000"/>
                          </a:solidFill>
                          <a:effectLst/>
                          <a:latin typeface="Arial" panose="020B0604020202020204" pitchFamily="34" charset="0"/>
                          <a:ea typeface="+mn-ea"/>
                          <a:cs typeface="+mn-cs"/>
                        </a:rPr>
                        <a:t>71.470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1" i="0" u="none" strike="noStrike" kern="1200" dirty="0">
                          <a:solidFill>
                            <a:srgbClr val="000000"/>
                          </a:solidFill>
                          <a:effectLst/>
                          <a:latin typeface="Arial" panose="020B0604020202020204" pitchFamily="34" charset="0"/>
                          <a:ea typeface="+mn-ea"/>
                          <a:cs typeface="+mn-cs"/>
                        </a:rPr>
                        <a:t>+2.9%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1" i="0" u="none" strike="noStrike" dirty="0">
                          <a:solidFill>
                            <a:srgbClr val="000000"/>
                          </a:solidFill>
                          <a:effectLst/>
                          <a:latin typeface="Arial" panose="020B0604020202020204" pitchFamily="34" charset="0"/>
                        </a:rPr>
                        <a:t>+0.8%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5"/>
                  </a:ext>
                </a:extLst>
              </a:tr>
              <a:tr h="214190">
                <a:tc>
                  <a:txBody>
                    <a:bodyPr/>
                    <a:lstStyle/>
                    <a:p>
                      <a:pPr algn="l" fontAlgn="ctr"/>
                      <a:r>
                        <a:rPr lang="en-GB" sz="850" b="0" i="0" u="none" strike="noStrike" dirty="0">
                          <a:solidFill>
                            <a:srgbClr val="000000"/>
                          </a:solidFill>
                          <a:effectLst/>
                          <a:latin typeface="Arial" panose="020B0604020202020204" pitchFamily="34" charset="0"/>
                        </a:rPr>
                        <a:t>1-3 Nights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45.789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46.467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46.417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43.535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-6.2%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48.183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+10.7%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1" u="none" strike="noStrike" dirty="0">
                          <a:solidFill>
                            <a:srgbClr val="000000"/>
                          </a:solidFill>
                          <a:effectLst/>
                          <a:latin typeface="Arial" panose="020B0604020202020204" pitchFamily="34" charset="0"/>
                        </a:rPr>
                        <a:t>48.879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Arial" panose="020B0604020202020204" pitchFamily="34" charset="0"/>
                        </a:rPr>
                        <a:t>48.807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50.573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47.848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-5.4%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50.469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+5.5%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50" b="0" i="0" u="none" strike="noStrike" dirty="0">
                          <a:solidFill>
                            <a:srgbClr val="000000"/>
                          </a:solidFill>
                          <a:effectLst/>
                          <a:latin typeface="Arial" panose="020B0604020202020204" pitchFamily="34" charset="0"/>
                        </a:rPr>
                        <a:t>+1.2%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214190">
                <a:tc>
                  <a:txBody>
                    <a:bodyPr/>
                    <a:lstStyle/>
                    <a:p>
                      <a:pPr algn="l" fontAlgn="ctr"/>
                      <a:r>
                        <a:rPr lang="en-GB" sz="850" b="0" i="0" u="none" strike="noStrike" dirty="0">
                          <a:solidFill>
                            <a:srgbClr val="000000"/>
                          </a:solidFill>
                          <a:effectLst/>
                          <a:latin typeface="Arial" panose="020B0604020202020204" pitchFamily="34" charset="0"/>
                        </a:rPr>
                        <a:t>4-7 Nights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17.227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17.512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17.198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16.531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-3.9%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17.603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+6.5%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1" u="none" strike="noStrike" dirty="0">
                          <a:solidFill>
                            <a:srgbClr val="000000"/>
                          </a:solidFill>
                          <a:effectLst/>
                          <a:latin typeface="Arial" panose="020B0604020202020204" pitchFamily="34" charset="0"/>
                        </a:rPr>
                        <a:t>17.713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Arial" panose="020B0604020202020204" pitchFamily="34" charset="0"/>
                        </a:rPr>
                        <a:t>18.234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18.358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+0.7%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18.420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+0.3%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a:solidFill>
                            <a:srgbClr val="000000"/>
                          </a:solidFill>
                          <a:effectLst/>
                          <a:latin typeface="Arial" panose="020B0604020202020204" pitchFamily="34" charset="0"/>
                          <a:ea typeface="+mn-ea"/>
                          <a:cs typeface="+mn-cs"/>
                        </a:rPr>
                        <a:t>18.334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-0.5%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0" i="0" u="none" strike="noStrike" dirty="0">
                          <a:solidFill>
                            <a:srgbClr val="000000"/>
                          </a:solidFill>
                          <a:effectLst/>
                          <a:latin typeface="Arial" panose="020B0604020202020204" pitchFamily="34" charset="0"/>
                        </a:rPr>
                        <a:t>+0.7%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7"/>
                  </a:ext>
                </a:extLst>
              </a:tr>
              <a:tr h="118151">
                <a:tc>
                  <a:txBody>
                    <a:bodyPr/>
                    <a:lstStyle/>
                    <a:p>
                      <a:pPr algn="l" fontAlgn="ctr"/>
                      <a:r>
                        <a:rPr lang="en-GB" sz="850" b="0" i="0" u="none" strike="noStrike" dirty="0">
                          <a:solidFill>
                            <a:srgbClr val="000000"/>
                          </a:solidFill>
                          <a:effectLst/>
                          <a:latin typeface="Arial" panose="020B0604020202020204" pitchFamily="34" charset="0"/>
                        </a:rPr>
                        <a:t>8+ Nights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3.629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3.489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3.253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-6.8%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2.938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-9.7%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3.135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+6.7%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1" u="none" strike="noStrike" dirty="0">
                          <a:solidFill>
                            <a:srgbClr val="000000"/>
                          </a:solidFill>
                          <a:effectLst/>
                          <a:latin typeface="Arial" panose="020B0604020202020204" pitchFamily="34" charset="0"/>
                        </a:rPr>
                        <a:t>3.251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Arial" panose="020B0604020202020204" pitchFamily="34" charset="0"/>
                        </a:rPr>
                        <a:t>2.893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-11.0%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3.313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+14.5%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3.170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-4.3%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2.667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-15.9%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50" b="0" i="0" u="none" strike="noStrike">
                          <a:solidFill>
                            <a:srgbClr val="000000"/>
                          </a:solidFill>
                          <a:effectLst/>
                          <a:latin typeface="Arial" panose="020B0604020202020204" pitchFamily="34" charset="0"/>
                        </a:rPr>
                        <a:t>-3.8%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10893">
                <a:tc>
                  <a:txBody>
                    <a:bodyPr/>
                    <a:lstStyle/>
                    <a:p>
                      <a:pPr algn="l" fontAlgn="ctr"/>
                      <a:r>
                        <a:rPr lang="en-GB" sz="850" b="1" i="0" u="none" strike="noStrike" dirty="0">
                          <a:solidFill>
                            <a:srgbClr val="000000"/>
                          </a:solidFill>
                          <a:effectLst/>
                          <a:latin typeface="Arial" panose="020B0604020202020204" pitchFamily="34" charset="0"/>
                        </a:rPr>
                        <a:t>Holiday</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46.157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45.992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-0.4%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44.926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-2.3%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40.740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-9.3%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43.724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+7.3%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1" u="none" strike="noStrike" dirty="0">
                          <a:solidFill>
                            <a:srgbClr val="000000"/>
                          </a:solidFill>
                          <a:effectLst/>
                          <a:latin typeface="Arial" panose="020B0604020202020204" pitchFamily="34" charset="0"/>
                        </a:rPr>
                        <a:t>44.695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1" i="0" u="none" strike="noStrike" dirty="0">
                          <a:solidFill>
                            <a:srgbClr val="000000"/>
                          </a:solidFill>
                          <a:effectLst/>
                          <a:latin typeface="Arial" panose="020B0604020202020204" pitchFamily="34" charset="0"/>
                        </a:rPr>
                        <a:t>44.706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0.0%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47.245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+5.7%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45.231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-4.3%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1" i="0" u="none" strike="noStrike" kern="1200" dirty="0">
                          <a:solidFill>
                            <a:srgbClr val="000000"/>
                          </a:solidFill>
                          <a:effectLst/>
                          <a:latin typeface="Arial" panose="020B0604020202020204" pitchFamily="34" charset="0"/>
                          <a:ea typeface="+mn-ea"/>
                          <a:cs typeface="+mn-cs"/>
                        </a:rPr>
                        <a:t>46.407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1" i="0" u="none" strike="noStrike" kern="1200" dirty="0">
                          <a:solidFill>
                            <a:srgbClr val="000000"/>
                          </a:solidFill>
                          <a:effectLst/>
                          <a:latin typeface="Arial" panose="020B0604020202020204" pitchFamily="34" charset="0"/>
                          <a:ea typeface="+mn-ea"/>
                          <a:cs typeface="+mn-cs"/>
                        </a:rPr>
                        <a:t>+2.6%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1" i="0" u="none" strike="noStrike" dirty="0">
                          <a:solidFill>
                            <a:srgbClr val="000000"/>
                          </a:solidFill>
                          <a:effectLst/>
                          <a:latin typeface="Arial" panose="020B0604020202020204" pitchFamily="34" charset="0"/>
                        </a:rPr>
                        <a:t>-0.1%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9"/>
                  </a:ext>
                </a:extLst>
              </a:tr>
              <a:tr h="214190">
                <a:tc>
                  <a:txBody>
                    <a:bodyPr/>
                    <a:lstStyle/>
                    <a:p>
                      <a:pPr algn="l" fontAlgn="ctr"/>
                      <a:r>
                        <a:rPr lang="en-GB" sz="850" b="0" i="0" u="none" strike="noStrike" dirty="0">
                          <a:solidFill>
                            <a:srgbClr val="000000"/>
                          </a:solidFill>
                          <a:effectLst/>
                          <a:latin typeface="Arial" panose="020B0604020202020204" pitchFamily="34" charset="0"/>
                        </a:rPr>
                        <a:t>1-3 Nights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30.055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30.200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29.583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26.472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-10.5%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29.180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+10.2%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1" u="none" strike="noStrike" dirty="0">
                          <a:solidFill>
                            <a:srgbClr val="000000"/>
                          </a:solidFill>
                          <a:effectLst/>
                          <a:latin typeface="Arial" panose="020B0604020202020204" pitchFamily="34" charset="0"/>
                        </a:rPr>
                        <a:t>29.958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Arial" panose="020B0604020202020204" pitchFamily="34" charset="0"/>
                        </a:rPr>
                        <a:t>29.302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31.412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+7.2%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29.724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-5.4%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a:solidFill>
                            <a:srgbClr val="000000"/>
                          </a:solidFill>
                          <a:effectLst/>
                          <a:latin typeface="Arial" panose="020B0604020202020204" pitchFamily="34" charset="0"/>
                          <a:ea typeface="+mn-ea"/>
                          <a:cs typeface="+mn-cs"/>
                        </a:rPr>
                        <a:t>31.577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+6.2%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50" b="0" i="0" u="none" strike="noStrike" dirty="0">
                          <a:solidFill>
                            <a:srgbClr val="000000"/>
                          </a:solidFill>
                          <a:effectLst/>
                          <a:latin typeface="Arial" panose="020B0604020202020204" pitchFamily="34" charset="0"/>
                        </a:rPr>
                        <a:t>+0.5%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214190">
                <a:tc>
                  <a:txBody>
                    <a:bodyPr/>
                    <a:lstStyle/>
                    <a:p>
                      <a:pPr algn="l" fontAlgn="ctr"/>
                      <a:r>
                        <a:rPr lang="en-GB" sz="850" b="0" i="0" u="none" strike="noStrike" dirty="0">
                          <a:solidFill>
                            <a:srgbClr val="000000"/>
                          </a:solidFill>
                          <a:effectLst/>
                          <a:latin typeface="Arial" panose="020B0604020202020204" pitchFamily="34" charset="0"/>
                        </a:rPr>
                        <a:t>4-7 Nights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13.678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13.295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13.134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12.329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-6.1%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12.658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1" u="none" strike="noStrike" dirty="0">
                          <a:solidFill>
                            <a:srgbClr val="000000"/>
                          </a:solidFill>
                          <a:effectLst/>
                          <a:latin typeface="Arial" panose="020B0604020202020204" pitchFamily="34" charset="0"/>
                        </a:rPr>
                        <a:t>12.806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Arial" panose="020B0604020202020204" pitchFamily="34" charset="0"/>
                        </a:rPr>
                        <a:t>13.585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+6.1%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13.695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+0.8%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13.512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13.352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0" i="0" u="none" strike="noStrike">
                          <a:solidFill>
                            <a:srgbClr val="000000"/>
                          </a:solidFill>
                          <a:effectLst/>
                          <a:latin typeface="Arial" panose="020B0604020202020204" pitchFamily="34" charset="0"/>
                        </a:rPr>
                        <a:t>-0.4%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1"/>
                  </a:ext>
                </a:extLst>
              </a:tr>
              <a:tr h="118151">
                <a:tc>
                  <a:txBody>
                    <a:bodyPr/>
                    <a:lstStyle/>
                    <a:p>
                      <a:pPr algn="l" fontAlgn="ctr"/>
                      <a:r>
                        <a:rPr lang="en-GB" sz="850" b="0" i="0" u="none" strike="noStrike" dirty="0">
                          <a:solidFill>
                            <a:srgbClr val="000000"/>
                          </a:solidFill>
                          <a:effectLst/>
                          <a:latin typeface="Arial" panose="020B0604020202020204" pitchFamily="34" charset="0"/>
                        </a:rPr>
                        <a:t>8+ Nights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2.424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2.497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2.209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-11.5%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1.940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-12.2%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1.887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1" u="none" strike="noStrike" dirty="0">
                          <a:solidFill>
                            <a:srgbClr val="000000"/>
                          </a:solidFill>
                          <a:effectLst/>
                          <a:latin typeface="Arial" panose="020B0604020202020204" pitchFamily="34" charset="0"/>
                        </a:rPr>
                        <a:t>1.931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Arial" panose="020B0604020202020204" pitchFamily="34" charset="0"/>
                        </a:rPr>
                        <a:t>1.819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-5.8%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2.138</a:t>
                      </a:r>
                    </a:p>
                    <a:p>
                      <a:pPr algn="ctr" fontAlgn="ctr"/>
                      <a:endParaRPr lang="en-GB" sz="850" b="0" i="0" u="none" strike="noStrike" dirty="0">
                        <a:solidFill>
                          <a:srgbClr val="000000"/>
                        </a:solidFill>
                        <a:effectLst/>
                        <a:latin typeface="Arial" panose="020B0604020202020204" pitchFamily="34" charset="0"/>
                      </a:endParaRP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+17.5%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1.996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-6.6%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a:solidFill>
                            <a:srgbClr val="000000"/>
                          </a:solidFill>
                          <a:effectLst/>
                          <a:latin typeface="Arial" panose="020B0604020202020204" pitchFamily="34" charset="0"/>
                          <a:ea typeface="+mn-ea"/>
                          <a:cs typeface="+mn-cs"/>
                        </a:rPr>
                        <a:t>1.478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-26.0%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50" b="0" i="0" u="none" strike="noStrike">
                          <a:solidFill>
                            <a:srgbClr val="000000"/>
                          </a:solidFill>
                          <a:effectLst/>
                          <a:latin typeface="Arial" panose="020B0604020202020204" pitchFamily="34" charset="0"/>
                        </a:rPr>
                        <a:t>-5.5%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110893">
                <a:tc>
                  <a:txBody>
                    <a:bodyPr/>
                    <a:lstStyle/>
                    <a:p>
                      <a:pPr algn="l" fontAlgn="ctr"/>
                      <a:r>
                        <a:rPr lang="en-GB" sz="850" b="1" i="0" u="none" strike="noStrike" dirty="0">
                          <a:solidFill>
                            <a:srgbClr val="000000"/>
                          </a:solidFill>
                          <a:effectLst/>
                          <a:latin typeface="Arial" panose="020B0604020202020204" pitchFamily="34" charset="0"/>
                        </a:rPr>
                        <a:t>VFR</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39.382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38.920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38.194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35.908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-6.0%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40.552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+12.9%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1" u="none" strike="noStrike" dirty="0">
                          <a:solidFill>
                            <a:srgbClr val="000000"/>
                          </a:solidFill>
                          <a:effectLst/>
                          <a:latin typeface="Arial" panose="020B0604020202020204" pitchFamily="34" charset="0"/>
                        </a:rPr>
                        <a:t>40.610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1" i="0" u="none" strike="noStrike" dirty="0">
                          <a:solidFill>
                            <a:srgbClr val="000000"/>
                          </a:solidFill>
                          <a:effectLst/>
                          <a:latin typeface="Arial" panose="020B0604020202020204" pitchFamily="34" charset="0"/>
                        </a:rPr>
                        <a:t>36.912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-9.1%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36.606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-0.8%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35.494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-3.0%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1" i="0" u="none" strike="noStrike" kern="1200" dirty="0">
                          <a:solidFill>
                            <a:srgbClr val="000000"/>
                          </a:solidFill>
                          <a:effectLst/>
                          <a:latin typeface="Arial" panose="020B0604020202020204" pitchFamily="34" charset="0"/>
                          <a:ea typeface="+mn-ea"/>
                          <a:cs typeface="+mn-cs"/>
                        </a:rPr>
                        <a:t>36.130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1" i="0" u="none" strike="noStrike" kern="1200" dirty="0">
                          <a:solidFill>
                            <a:srgbClr val="000000"/>
                          </a:solidFill>
                          <a:effectLst/>
                          <a:latin typeface="Arial" panose="020B0604020202020204" pitchFamily="34" charset="0"/>
                          <a:ea typeface="+mn-ea"/>
                          <a:cs typeface="+mn-cs"/>
                        </a:rPr>
                        <a:t>+1.8%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1" i="0" u="none" strike="noStrike" dirty="0">
                          <a:solidFill>
                            <a:srgbClr val="000000"/>
                          </a:solidFill>
                          <a:effectLst/>
                          <a:latin typeface="Arial" panose="020B0604020202020204" pitchFamily="34" charset="0"/>
                        </a:rPr>
                        <a:t>-0.9%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3"/>
                  </a:ext>
                </a:extLst>
              </a:tr>
              <a:tr h="214190">
                <a:tc>
                  <a:txBody>
                    <a:bodyPr/>
                    <a:lstStyle/>
                    <a:p>
                      <a:pPr algn="l" fontAlgn="ctr"/>
                      <a:r>
                        <a:rPr lang="en-GB" sz="850" b="0" i="0" u="none" strike="noStrike" dirty="0">
                          <a:solidFill>
                            <a:srgbClr val="000000"/>
                          </a:solidFill>
                          <a:effectLst/>
                          <a:latin typeface="Arial" panose="020B0604020202020204" pitchFamily="34" charset="0"/>
                        </a:rPr>
                        <a:t>VFR-holiday</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20.487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21.476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+4.8%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21.942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22.263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25.196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+13.2%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1" u="none" strike="noStrike" dirty="0">
                          <a:solidFill>
                            <a:srgbClr val="000000"/>
                          </a:solidFill>
                          <a:effectLst/>
                          <a:latin typeface="Arial" panose="020B0604020202020204" pitchFamily="34" charset="0"/>
                        </a:rPr>
                        <a:t>25.148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Arial" panose="020B0604020202020204" pitchFamily="34" charset="0"/>
                        </a:rPr>
                        <a:t>25.228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24.999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24.206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25.063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+3.5%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50" b="0" i="0" u="none" strike="noStrike" dirty="0">
                          <a:solidFill>
                            <a:srgbClr val="000000"/>
                          </a:solidFill>
                          <a:effectLst/>
                          <a:latin typeface="Arial" panose="020B0604020202020204" pitchFamily="34" charset="0"/>
                        </a:rPr>
                        <a:t>+2.7%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214190">
                <a:tc>
                  <a:txBody>
                    <a:bodyPr/>
                    <a:lstStyle/>
                    <a:p>
                      <a:pPr algn="l" fontAlgn="ctr"/>
                      <a:r>
                        <a:rPr lang="en-GB" sz="850" b="0" i="0" u="none" strike="noStrike" dirty="0">
                          <a:solidFill>
                            <a:srgbClr val="000000"/>
                          </a:solidFill>
                          <a:effectLst/>
                          <a:latin typeface="Arial" panose="020B0604020202020204" pitchFamily="34" charset="0"/>
                        </a:rPr>
                        <a:t>VFR-other</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18.895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17.445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-7.7%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16.523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-5.3%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13.645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-17.4%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15.356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+12.5%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1" u="none" strike="noStrike" dirty="0">
                          <a:solidFill>
                            <a:srgbClr val="000000"/>
                          </a:solidFill>
                          <a:effectLst/>
                          <a:latin typeface="Arial" panose="020B0604020202020204" pitchFamily="34" charset="0"/>
                        </a:rPr>
                        <a:t>15.463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Arial" panose="020B0604020202020204" pitchFamily="34" charset="0"/>
                        </a:rPr>
                        <a:t>11.684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-24.4%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11.607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-0.7%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11.288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11.067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0" i="0" u="none" strike="noStrike" dirty="0">
                          <a:solidFill>
                            <a:srgbClr val="000000"/>
                          </a:solidFill>
                          <a:effectLst/>
                          <a:latin typeface="Arial" panose="020B0604020202020204" pitchFamily="34" charset="0"/>
                        </a:rPr>
                        <a:t>-6.0%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5"/>
                  </a:ext>
                </a:extLst>
              </a:tr>
              <a:tr h="214190">
                <a:tc>
                  <a:txBody>
                    <a:bodyPr/>
                    <a:lstStyle/>
                    <a:p>
                      <a:pPr algn="l" fontAlgn="ctr"/>
                      <a:r>
                        <a:rPr lang="en-GB" sz="850" b="1" i="0" u="none" strike="noStrike" dirty="0">
                          <a:solidFill>
                            <a:srgbClr val="000000"/>
                          </a:solidFill>
                          <a:effectLst/>
                          <a:latin typeface="Arial" panose="020B0604020202020204" pitchFamily="34" charset="0"/>
                        </a:rPr>
                        <a:t>Business/ work</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15.502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15.901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15.589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13.547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-13.1%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13.868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1" u="none" strike="noStrike" dirty="0">
                          <a:solidFill>
                            <a:srgbClr val="000000"/>
                          </a:solidFill>
                          <a:effectLst/>
                          <a:latin typeface="Arial" panose="020B0604020202020204" pitchFamily="34" charset="0"/>
                        </a:rPr>
                        <a:t>14.207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1" i="0" u="none" strike="noStrike" dirty="0">
                          <a:solidFill>
                            <a:srgbClr val="000000"/>
                          </a:solidFill>
                          <a:effectLst/>
                          <a:latin typeface="Arial" panose="020B0604020202020204" pitchFamily="34" charset="0"/>
                        </a:rPr>
                        <a:t>14.125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-0.6%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14.166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+0.3%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13.952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-1.5%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1" i="0" u="none" strike="noStrike" kern="1200" dirty="0">
                          <a:solidFill>
                            <a:srgbClr val="000000"/>
                          </a:solidFill>
                          <a:effectLst/>
                          <a:latin typeface="Arial" panose="020B0604020202020204" pitchFamily="34" charset="0"/>
                          <a:ea typeface="+mn-ea"/>
                          <a:cs typeface="+mn-cs"/>
                        </a:rPr>
                        <a:t>13.977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1" i="0" u="none" strike="noStrike" kern="1200" dirty="0">
                          <a:solidFill>
                            <a:srgbClr val="000000"/>
                          </a:solidFill>
                          <a:effectLst/>
                          <a:latin typeface="Arial" panose="020B0604020202020204" pitchFamily="34" charset="0"/>
                          <a:ea typeface="+mn-ea"/>
                          <a:cs typeface="+mn-cs"/>
                        </a:rPr>
                        <a:t>+0.2%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50" b="1" i="0" u="none" strike="noStrike" dirty="0">
                          <a:solidFill>
                            <a:srgbClr val="000000"/>
                          </a:solidFill>
                          <a:effectLst/>
                          <a:latin typeface="Arial" panose="020B0604020202020204" pitchFamily="34" charset="0"/>
                        </a:rPr>
                        <a:t>-1.5%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bl>
          </a:graphicData>
        </a:graphic>
      </p:graphicFrame>
      <p:sp>
        <p:nvSpPr>
          <p:cNvPr id="26" name="Content Placeholder 25"/>
          <p:cNvSpPr txBox="1">
            <a:spLocks/>
          </p:cNvSpPr>
          <p:nvPr/>
        </p:nvSpPr>
        <p:spPr>
          <a:xfrm>
            <a:off x="9231728" y="1890247"/>
            <a:ext cx="2609435" cy="3886703"/>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600"/>
              </a:spcBef>
            </a:pPr>
            <a:r>
              <a:rPr lang="en-GB" sz="1050" b="1" i="1" dirty="0"/>
              <a:t>Showing the volume of trips in England between 2011 and 2019 split by purpose.</a:t>
            </a:r>
            <a:endParaRPr lang="en-GB" sz="1050" b="1" dirty="0"/>
          </a:p>
          <a:p>
            <a:pPr>
              <a:spcBef>
                <a:spcPts val="600"/>
              </a:spcBef>
            </a:pPr>
            <a:r>
              <a:rPr lang="en-GB" sz="1050" b="1" dirty="0"/>
              <a:t>In 2019 trips to England (across all purposes) increased +1.7%.  The long-term trend since 2011 shows a decrease on average of -0.6% per annum.</a:t>
            </a:r>
          </a:p>
          <a:p>
            <a:pPr>
              <a:spcBef>
                <a:spcPts val="600"/>
              </a:spcBef>
            </a:pPr>
            <a:r>
              <a:rPr lang="en-GB" sz="1050" b="1" dirty="0"/>
              <a:t>Total holiday trips to England (including VFR) increased by +2.9% compared to 2018, with an annual average increase of +0.8% since 2011. The volume of trips up to four nights increased, but trips of 8+ nights decreased (-15.9%).</a:t>
            </a:r>
          </a:p>
          <a:p>
            <a:pPr>
              <a:spcBef>
                <a:spcPts val="600"/>
              </a:spcBef>
            </a:pPr>
            <a:r>
              <a:rPr lang="en-GB" sz="1050" b="1" dirty="0"/>
              <a:t>Non-VFR holiday volume also increased (+2.6%) versus 2018 and VFR trips in 2019 were up by +1.8%.  </a:t>
            </a:r>
          </a:p>
          <a:p>
            <a:pPr>
              <a:spcBef>
                <a:spcPts val="600"/>
              </a:spcBef>
            </a:pPr>
            <a:r>
              <a:rPr lang="en-GB" sz="1050" b="1" dirty="0"/>
              <a:t>There was a increase of +0.2% in the number of business trips taken in 2019.</a:t>
            </a:r>
          </a:p>
        </p:txBody>
      </p:sp>
      <p:sp>
        <p:nvSpPr>
          <p:cNvPr id="13" name="TextBox 12">
            <a:extLst>
              <a:ext uri="{FF2B5EF4-FFF2-40B4-BE49-F238E27FC236}">
                <a16:creationId xmlns:a16="http://schemas.microsoft.com/office/drawing/2014/main" id="{5147D2B2-79DB-4A04-83CE-7BF413D4DB32}"/>
              </a:ext>
            </a:extLst>
          </p:cNvPr>
          <p:cNvSpPr txBox="1"/>
          <p:nvPr/>
        </p:nvSpPr>
        <p:spPr>
          <a:xfrm>
            <a:off x="9235751" y="5287472"/>
            <a:ext cx="2689367" cy="830997"/>
          </a:xfrm>
          <a:prstGeom prst="rect">
            <a:avLst/>
          </a:prstGeom>
          <a:noFill/>
        </p:spPr>
        <p:txBody>
          <a:bodyPr wrap="square" lIns="0" tIns="0" rIns="0" bIns="0" rtlCol="0">
            <a:spAutoFit/>
          </a:bodyPr>
          <a:lstStyle/>
          <a:p>
            <a:r>
              <a:rPr lang="en-GB" sz="900" i="1" dirty="0"/>
              <a:t>*Please note: When comparing between 2015 and 2016 it is recommended to use 2015 (RP) (Reprocessed 2015) figures.</a:t>
            </a:r>
          </a:p>
          <a:p>
            <a:r>
              <a:rPr lang="en-GB" sz="900" i="1" dirty="0"/>
              <a:t>When comparing 2015 to earlier years use 2015 (O) (Original 2015) figures. For full explanation please see slide 14. </a:t>
            </a:r>
          </a:p>
        </p:txBody>
      </p:sp>
      <p:pic>
        <p:nvPicPr>
          <p:cNvPr id="24" name="Picture 23"/>
          <p:cNvPicPr/>
          <p:nvPr/>
        </p:nvPicPr>
        <p:blipFill rotWithShape="1">
          <a:blip r:embed="rId3">
            <a:extLst>
              <a:ext uri="{28A0092B-C50C-407E-A947-70E740481C1C}">
                <a14:useLocalDpi xmlns:a14="http://schemas.microsoft.com/office/drawing/2010/main" val="0"/>
              </a:ext>
            </a:extLst>
          </a:blip>
          <a:srcRect t="18228" b="17022"/>
          <a:stretch/>
        </p:blipFill>
        <p:spPr bwMode="auto">
          <a:xfrm>
            <a:off x="5028649" y="1478481"/>
            <a:ext cx="440690" cy="25146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0" name="Freeform 20">
            <a:hlinkClick r:id="rId4" action="ppaction://hlinksldjump"/>
            <a:extLst>
              <a:ext uri="{FF2B5EF4-FFF2-40B4-BE49-F238E27FC236}">
                <a16:creationId xmlns:a16="http://schemas.microsoft.com/office/drawing/2014/main" id="{00AC366C-420B-4687-96F3-07AA22DB6A9C}"/>
              </a:ext>
            </a:extLst>
          </p:cNvPr>
          <p:cNvSpPr>
            <a:spLocks noEditPoints="1"/>
          </p:cNvSpPr>
          <p:nvPr/>
        </p:nvSpPr>
        <p:spPr bwMode="auto">
          <a:xfrm>
            <a:off x="7272592"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3"/>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1" name="Action Button: Information 18">
            <a:hlinkClick r:id="rId5" action="ppaction://hlinksldjump" highlightClick="1"/>
            <a:extLst>
              <a:ext uri="{FF2B5EF4-FFF2-40B4-BE49-F238E27FC236}">
                <a16:creationId xmlns:a16="http://schemas.microsoft.com/office/drawing/2014/main" id="{919144DC-C2E7-48BA-A39B-B5132AB838A3}"/>
              </a:ext>
            </a:extLst>
          </p:cNvPr>
          <p:cNvSpPr/>
          <p:nvPr/>
        </p:nvSpPr>
        <p:spPr bwMode="ltGray">
          <a:xfrm>
            <a:off x="8845451" y="1662002"/>
            <a:ext cx="150742" cy="160796"/>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cxnSp>
        <p:nvCxnSpPr>
          <p:cNvPr id="12" name="Straight Connector 11">
            <a:extLst>
              <a:ext uri="{FF2B5EF4-FFF2-40B4-BE49-F238E27FC236}">
                <a16:creationId xmlns:a16="http://schemas.microsoft.com/office/drawing/2014/main" id="{A2B0F2A6-A8F5-448C-AB16-15ADC67121C7}"/>
              </a:ext>
            </a:extLst>
          </p:cNvPr>
          <p:cNvCxnSpPr>
            <a:cxnSpLocks/>
          </p:cNvCxnSpPr>
          <p:nvPr/>
        </p:nvCxnSpPr>
        <p:spPr>
          <a:xfrm>
            <a:off x="9079813" y="1880651"/>
            <a:ext cx="0" cy="4034761"/>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3" name="Slide Number Placeholder 2">
            <a:extLst>
              <a:ext uri="{FF2B5EF4-FFF2-40B4-BE49-F238E27FC236}">
                <a16:creationId xmlns:a16="http://schemas.microsoft.com/office/drawing/2014/main" id="{D5C0F001-03CC-4D8B-B7BD-282E8BAB28DA}"/>
              </a:ext>
            </a:extLst>
          </p:cNvPr>
          <p:cNvSpPr>
            <a:spLocks noGrp="1"/>
          </p:cNvSpPr>
          <p:nvPr>
            <p:ph type="sldNum" sz="quarter" idx="4"/>
          </p:nvPr>
        </p:nvSpPr>
        <p:spPr/>
        <p:txBody>
          <a:bodyPr/>
          <a:lstStyle/>
          <a:p>
            <a:fld id="{4034BEE3-566C-4068-A777-C3A4762E861B}" type="slidenum">
              <a:rPr lang="en-GB" smtClean="0"/>
              <a:pPr/>
              <a:t>83</a:t>
            </a:fld>
            <a:endParaRPr lang="en-GB" dirty="0"/>
          </a:p>
        </p:txBody>
      </p:sp>
    </p:spTree>
    <p:extLst>
      <p:ext uri="{BB962C8B-B14F-4D97-AF65-F5344CB8AC3E}">
        <p14:creationId xmlns:p14="http://schemas.microsoft.com/office/powerpoint/2010/main" val="2938020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Tourism trips taken in Scotland  </a:t>
            </a:r>
          </a:p>
        </p:txBody>
      </p:sp>
      <p:graphicFrame>
        <p:nvGraphicFramePr>
          <p:cNvPr id="5" name="Table 4"/>
          <p:cNvGraphicFramePr>
            <a:graphicFrameLocks noGrp="1"/>
          </p:cNvGraphicFramePr>
          <p:nvPr>
            <p:extLst>
              <p:ext uri="{D42A27DB-BD31-4B8C-83A1-F6EECF244321}">
                <p14:modId xmlns:p14="http://schemas.microsoft.com/office/powerpoint/2010/main" val="1700483907"/>
              </p:ext>
            </p:extLst>
          </p:nvPr>
        </p:nvGraphicFramePr>
        <p:xfrm>
          <a:off x="351830" y="1885854"/>
          <a:ext cx="8634342" cy="3901635"/>
        </p:xfrm>
        <a:graphic>
          <a:graphicData uri="http://schemas.openxmlformats.org/drawingml/2006/table">
            <a:tbl>
              <a:tblPr/>
              <a:tblGrid>
                <a:gridCol w="614496">
                  <a:extLst>
                    <a:ext uri="{9D8B030D-6E8A-4147-A177-3AD203B41FA5}">
                      <a16:colId xmlns:a16="http://schemas.microsoft.com/office/drawing/2014/main" val="20000"/>
                    </a:ext>
                  </a:extLst>
                </a:gridCol>
                <a:gridCol w="421547">
                  <a:extLst>
                    <a:ext uri="{9D8B030D-6E8A-4147-A177-3AD203B41FA5}">
                      <a16:colId xmlns:a16="http://schemas.microsoft.com/office/drawing/2014/main" val="20002"/>
                    </a:ext>
                  </a:extLst>
                </a:gridCol>
                <a:gridCol w="421547">
                  <a:extLst>
                    <a:ext uri="{9D8B030D-6E8A-4147-A177-3AD203B41FA5}">
                      <a16:colId xmlns:a16="http://schemas.microsoft.com/office/drawing/2014/main" val="20004"/>
                    </a:ext>
                  </a:extLst>
                </a:gridCol>
                <a:gridCol w="421547">
                  <a:extLst>
                    <a:ext uri="{9D8B030D-6E8A-4147-A177-3AD203B41FA5}">
                      <a16:colId xmlns:a16="http://schemas.microsoft.com/office/drawing/2014/main" val="20005"/>
                    </a:ext>
                  </a:extLst>
                </a:gridCol>
                <a:gridCol w="421547">
                  <a:extLst>
                    <a:ext uri="{9D8B030D-6E8A-4147-A177-3AD203B41FA5}">
                      <a16:colId xmlns:a16="http://schemas.microsoft.com/office/drawing/2014/main" val="20006"/>
                    </a:ext>
                  </a:extLst>
                </a:gridCol>
                <a:gridCol w="421547">
                  <a:extLst>
                    <a:ext uri="{9D8B030D-6E8A-4147-A177-3AD203B41FA5}">
                      <a16:colId xmlns:a16="http://schemas.microsoft.com/office/drawing/2014/main" val="20007"/>
                    </a:ext>
                  </a:extLst>
                </a:gridCol>
                <a:gridCol w="421547">
                  <a:extLst>
                    <a:ext uri="{9D8B030D-6E8A-4147-A177-3AD203B41FA5}">
                      <a16:colId xmlns:a16="http://schemas.microsoft.com/office/drawing/2014/main" val="20008"/>
                    </a:ext>
                  </a:extLst>
                </a:gridCol>
                <a:gridCol w="421547">
                  <a:extLst>
                    <a:ext uri="{9D8B030D-6E8A-4147-A177-3AD203B41FA5}">
                      <a16:colId xmlns:a16="http://schemas.microsoft.com/office/drawing/2014/main" val="20009"/>
                    </a:ext>
                  </a:extLst>
                </a:gridCol>
                <a:gridCol w="421547">
                  <a:extLst>
                    <a:ext uri="{9D8B030D-6E8A-4147-A177-3AD203B41FA5}">
                      <a16:colId xmlns:a16="http://schemas.microsoft.com/office/drawing/2014/main" val="20010"/>
                    </a:ext>
                  </a:extLst>
                </a:gridCol>
                <a:gridCol w="421547">
                  <a:extLst>
                    <a:ext uri="{9D8B030D-6E8A-4147-A177-3AD203B41FA5}">
                      <a16:colId xmlns:a16="http://schemas.microsoft.com/office/drawing/2014/main" val="20011"/>
                    </a:ext>
                  </a:extLst>
                </a:gridCol>
                <a:gridCol w="421547">
                  <a:extLst>
                    <a:ext uri="{9D8B030D-6E8A-4147-A177-3AD203B41FA5}">
                      <a16:colId xmlns:a16="http://schemas.microsoft.com/office/drawing/2014/main" val="20012"/>
                    </a:ext>
                  </a:extLst>
                </a:gridCol>
                <a:gridCol w="421547">
                  <a:extLst>
                    <a:ext uri="{9D8B030D-6E8A-4147-A177-3AD203B41FA5}">
                      <a16:colId xmlns:a16="http://schemas.microsoft.com/office/drawing/2014/main" val="20013"/>
                    </a:ext>
                  </a:extLst>
                </a:gridCol>
                <a:gridCol w="421547">
                  <a:extLst>
                    <a:ext uri="{9D8B030D-6E8A-4147-A177-3AD203B41FA5}">
                      <a16:colId xmlns:a16="http://schemas.microsoft.com/office/drawing/2014/main" val="20014"/>
                    </a:ext>
                  </a:extLst>
                </a:gridCol>
                <a:gridCol w="421547">
                  <a:extLst>
                    <a:ext uri="{9D8B030D-6E8A-4147-A177-3AD203B41FA5}">
                      <a16:colId xmlns:a16="http://schemas.microsoft.com/office/drawing/2014/main" val="2829017955"/>
                    </a:ext>
                  </a:extLst>
                </a:gridCol>
                <a:gridCol w="421547">
                  <a:extLst>
                    <a:ext uri="{9D8B030D-6E8A-4147-A177-3AD203B41FA5}">
                      <a16:colId xmlns:a16="http://schemas.microsoft.com/office/drawing/2014/main" val="2765111618"/>
                    </a:ext>
                  </a:extLst>
                </a:gridCol>
                <a:gridCol w="421547">
                  <a:extLst>
                    <a:ext uri="{9D8B030D-6E8A-4147-A177-3AD203B41FA5}">
                      <a16:colId xmlns:a16="http://schemas.microsoft.com/office/drawing/2014/main" val="2137878491"/>
                    </a:ext>
                  </a:extLst>
                </a:gridCol>
                <a:gridCol w="421547">
                  <a:extLst>
                    <a:ext uri="{9D8B030D-6E8A-4147-A177-3AD203B41FA5}">
                      <a16:colId xmlns:a16="http://schemas.microsoft.com/office/drawing/2014/main" val="85494126"/>
                    </a:ext>
                  </a:extLst>
                </a:gridCol>
                <a:gridCol w="421547">
                  <a:extLst>
                    <a:ext uri="{9D8B030D-6E8A-4147-A177-3AD203B41FA5}">
                      <a16:colId xmlns:a16="http://schemas.microsoft.com/office/drawing/2014/main" val="378763077"/>
                    </a:ext>
                  </a:extLst>
                </a:gridCol>
                <a:gridCol w="421547">
                  <a:extLst>
                    <a:ext uri="{9D8B030D-6E8A-4147-A177-3AD203B41FA5}">
                      <a16:colId xmlns:a16="http://schemas.microsoft.com/office/drawing/2014/main" val="1496890519"/>
                    </a:ext>
                  </a:extLst>
                </a:gridCol>
                <a:gridCol w="432000">
                  <a:extLst>
                    <a:ext uri="{9D8B030D-6E8A-4147-A177-3AD203B41FA5}">
                      <a16:colId xmlns:a16="http://schemas.microsoft.com/office/drawing/2014/main" val="20015"/>
                    </a:ext>
                  </a:extLst>
                </a:gridCol>
              </a:tblGrid>
              <a:tr h="230400">
                <a:tc gridSpan="20">
                  <a:txBody>
                    <a:bodyPr/>
                    <a:lstStyle/>
                    <a:p>
                      <a:pPr algn="l" fontAlgn="ctr"/>
                      <a:r>
                        <a:rPr lang="en-GB" sz="900" b="1" i="0" u="none" strike="noStrike" dirty="0">
                          <a:solidFill>
                            <a:srgbClr val="FFFFFF"/>
                          </a:solidFill>
                          <a:effectLst/>
                          <a:latin typeface="Arial" panose="020B0604020202020204" pitchFamily="34" charset="0"/>
                        </a:rPr>
                        <a:t> Table 1.7.7 – Tourism trips taken in Scotland (2011-2019)*</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pPr algn="ctr" fontAlgn="ctr"/>
                      <a:endParaRPr lang="en-GB" sz="900" b="1" i="0" u="none" strike="noStrike" dirty="0">
                        <a:solidFill>
                          <a:srgbClr val="FFFFFF"/>
                        </a:solidFill>
                        <a:effectLst/>
                        <a:latin typeface="Verdana"/>
                      </a:endParaRPr>
                    </a:p>
                  </a:txBody>
                  <a:tcPr marL="9525" marR="9525" marT="9525" marB="0" anchor="ctr">
                    <a:lnL>
                      <a:noFill/>
                    </a:lnL>
                    <a:lnR>
                      <a:noFill/>
                    </a:lnR>
                    <a:lnT>
                      <a:noFill/>
                    </a:lnT>
                    <a:lnB>
                      <a:noFill/>
                    </a:lnB>
                    <a:solidFill>
                      <a:srgbClr val="3EB1CC"/>
                    </a:solidFill>
                  </a:tcPr>
                </a:tc>
                <a:tc hMerge="1">
                  <a:txBody>
                    <a:bodyPr/>
                    <a:lstStyle/>
                    <a:p>
                      <a:endParaRPr lang="en-GB"/>
                    </a:p>
                  </a:txBody>
                  <a:tcPr>
                    <a:lnL w="12700" cmpd="sng">
                      <a:noFill/>
                      <a:prstDash val="solid"/>
                    </a:ln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0"/>
                  </a:ext>
                </a:extLst>
              </a:tr>
              <a:tr h="727200">
                <a:tc>
                  <a:txBody>
                    <a:bodyPr/>
                    <a:lstStyle/>
                    <a:p>
                      <a:pPr algn="ctr" fontAlgn="ctr"/>
                      <a:r>
                        <a:rPr lang="en-GB" sz="850" b="0" i="0" u="none" strike="noStrike" dirty="0">
                          <a:solidFill>
                            <a:srgbClr val="000000"/>
                          </a:solidFill>
                          <a:effectLst/>
                          <a:latin typeface="Arial" panose="020B0604020202020204" pitchFamily="34" charset="0"/>
                        </a:rPr>
                        <a:t> -</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a:t>
                      </a:r>
                    </a:p>
                    <a:p>
                      <a:pPr algn="ctr" fontAlgn="ctr"/>
                      <a:r>
                        <a:rPr lang="en-GB" sz="850" b="0" i="0" u="none" strike="noStrike" dirty="0">
                          <a:solidFill>
                            <a:srgbClr val="000000"/>
                          </a:solidFill>
                          <a:effectLst/>
                          <a:latin typeface="Arial" panose="020B0604020202020204" pitchFamily="34" charset="0"/>
                        </a:rPr>
                        <a:t>change (11-12)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a:t>
                      </a:r>
                    </a:p>
                    <a:p>
                      <a:pPr algn="ctr" fontAlgn="ctr"/>
                      <a:r>
                        <a:rPr lang="en-GB" sz="850" b="0" i="0" u="none" strike="noStrike" dirty="0">
                          <a:solidFill>
                            <a:srgbClr val="000000"/>
                          </a:solidFill>
                          <a:effectLst/>
                          <a:latin typeface="Arial" panose="020B0604020202020204" pitchFamily="34" charset="0"/>
                        </a:rPr>
                        <a:t>change (12-13)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a:t>
                      </a:r>
                    </a:p>
                    <a:p>
                      <a:pPr algn="ctr" fontAlgn="ctr"/>
                      <a:r>
                        <a:rPr lang="en-GB" sz="850" b="0" i="0" u="none" strike="noStrike" dirty="0">
                          <a:solidFill>
                            <a:srgbClr val="000000"/>
                          </a:solidFill>
                          <a:effectLst/>
                          <a:latin typeface="Arial" panose="020B0604020202020204" pitchFamily="34" charset="0"/>
                        </a:rPr>
                        <a:t>change (13-14)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2015 (O)</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a:t>
                      </a:r>
                    </a:p>
                    <a:p>
                      <a:pPr algn="ctr" fontAlgn="ctr"/>
                      <a:r>
                        <a:rPr lang="en-GB" sz="850" b="0" i="0" u="none" strike="noStrike" dirty="0">
                          <a:solidFill>
                            <a:srgbClr val="000000"/>
                          </a:solidFill>
                          <a:effectLst/>
                          <a:latin typeface="Arial" panose="020B0604020202020204" pitchFamily="34" charset="0"/>
                        </a:rPr>
                        <a:t>change (14-15)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1" u="none" strike="noStrike" dirty="0">
                          <a:solidFill>
                            <a:srgbClr val="000000"/>
                          </a:solidFill>
                          <a:effectLst/>
                          <a:latin typeface="Arial" panose="020B0604020202020204" pitchFamily="34" charset="0"/>
                        </a:rPr>
                        <a:t>2015</a:t>
                      </a:r>
                    </a:p>
                    <a:p>
                      <a:pPr algn="ctr" fontAlgn="ctr"/>
                      <a:r>
                        <a:rPr lang="en-GB" sz="850" b="1" i="1" u="none" strike="noStrike" dirty="0">
                          <a:solidFill>
                            <a:srgbClr val="000000"/>
                          </a:solidFill>
                          <a:effectLst/>
                          <a:latin typeface="Arial" panose="020B0604020202020204" pitchFamily="34" charset="0"/>
                        </a:rPr>
                        <a:t>(RP)</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1" i="0" u="none" strike="noStrike" dirty="0">
                          <a:solidFill>
                            <a:srgbClr val="000000"/>
                          </a:solidFill>
                          <a:effectLst/>
                          <a:latin typeface="Arial" panose="020B0604020202020204" pitchFamily="34" charset="0"/>
                        </a:rPr>
                        <a:t>2016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a:t>
                      </a:r>
                    </a:p>
                    <a:p>
                      <a:pPr algn="ctr" fontAlgn="ctr"/>
                      <a:r>
                        <a:rPr lang="en-GB" sz="850" b="0" i="0" u="none" strike="noStrike" dirty="0">
                          <a:solidFill>
                            <a:srgbClr val="000000"/>
                          </a:solidFill>
                          <a:effectLst/>
                          <a:latin typeface="Arial" panose="020B0604020202020204" pitchFamily="34" charset="0"/>
                        </a:rPr>
                        <a:t>change (15-16)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a:t>
                      </a:r>
                    </a:p>
                    <a:p>
                      <a:pPr algn="ctr" fontAlgn="ctr"/>
                      <a:r>
                        <a:rPr lang="en-GB" sz="850" b="0" i="0" u="none" strike="noStrike" dirty="0">
                          <a:solidFill>
                            <a:srgbClr val="000000"/>
                          </a:solidFill>
                          <a:effectLst/>
                          <a:latin typeface="Arial" panose="020B0604020202020204" pitchFamily="34" charset="0"/>
                        </a:rPr>
                        <a:t>change (16-17)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 change (17-18)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 change (18-19)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Average annual</a:t>
                      </a:r>
                    </a:p>
                    <a:p>
                      <a:pPr algn="ctr" fontAlgn="ctr"/>
                      <a:r>
                        <a:rPr lang="en-GB" sz="850" b="0" i="0" u="none" strike="noStrike" dirty="0">
                          <a:solidFill>
                            <a:srgbClr val="000000"/>
                          </a:solidFill>
                          <a:effectLst/>
                          <a:latin typeface="Arial" panose="020B0604020202020204" pitchFamily="34" charset="0"/>
                        </a:rPr>
                        <a:t>% change (11-19)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392400">
                <a:tc>
                  <a:txBody>
                    <a:bodyPr/>
                    <a:lstStyle/>
                    <a:p>
                      <a:pPr algn="l" fontAlgn="ctr"/>
                      <a:r>
                        <a:rPr lang="en-GB" sz="850" b="0" i="0" u="none" strike="noStrike" dirty="0">
                          <a:solidFill>
                            <a:srgbClr val="000000"/>
                          </a:solidFill>
                          <a:effectLst/>
                          <a:latin typeface="Arial" panose="020B0604020202020204" pitchFamily="34" charset="0"/>
                        </a:rPr>
                        <a:t>Trips (millions)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13.360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12.752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-4.6%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12.122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-4.9%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12.519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+3.3%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11.988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-4.2%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12.087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11.514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-4.7%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11.664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+1.3%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11.803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+1.2%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n-GB" sz="850" b="0" i="0" u="none" strike="noStrike" kern="1200" dirty="0">
                        <a:solidFill>
                          <a:srgbClr val="000000"/>
                        </a:solidFill>
                        <a:effectLst/>
                        <a:latin typeface="Arial" panose="020B0604020202020204" pitchFamily="34" charset="0"/>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n-GB" sz="850" b="0" i="0" u="none" strike="noStrike" kern="1200" dirty="0">
                          <a:solidFill>
                            <a:srgbClr val="000000"/>
                          </a:solidFill>
                          <a:effectLst/>
                          <a:latin typeface="Arial" panose="020B0604020202020204" pitchFamily="34" charset="0"/>
                          <a:ea typeface="+mn-ea"/>
                          <a:cs typeface="+mn-cs"/>
                        </a:rPr>
                        <a:t>13.810</a:t>
                      </a:r>
                    </a:p>
                    <a:p>
                      <a:pPr marL="0" algn="ctr" defTabSz="914400" rtl="0" eaLnBrk="1" fontAlgn="ctr" latinLnBrk="0" hangingPunct="1"/>
                      <a:endParaRPr lang="en-GB" sz="850" b="0" i="0" u="none" strike="noStrike" kern="1200" dirty="0">
                        <a:solidFill>
                          <a:srgbClr val="000000"/>
                        </a:solidFill>
                        <a:effectLst/>
                        <a:latin typeface="Arial" panose="020B0604020202020204" pitchFamily="34" charset="0"/>
                        <a:ea typeface="+mn-ea"/>
                        <a:cs typeface="+mn-cs"/>
                      </a:endParaRP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+17.0%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0" i="0" u="none" strike="noStrike" dirty="0">
                          <a:solidFill>
                            <a:srgbClr val="000000"/>
                          </a:solidFill>
                          <a:effectLst/>
                          <a:latin typeface="Arial" panose="020B0604020202020204" pitchFamily="34" charset="0"/>
                        </a:rPr>
                        <a:t>+0.6%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3"/>
                  </a:ext>
                </a:extLst>
              </a:tr>
              <a:tr h="392400">
                <a:tc>
                  <a:txBody>
                    <a:bodyPr/>
                    <a:lstStyle/>
                    <a:p>
                      <a:pPr algn="l" fontAlgn="ctr"/>
                      <a:r>
                        <a:rPr lang="en-GB" sz="850" b="0" i="0" u="none" strike="noStrike" dirty="0">
                          <a:solidFill>
                            <a:srgbClr val="000000"/>
                          </a:solidFill>
                          <a:effectLst/>
                          <a:latin typeface="Arial" panose="020B0604020202020204" pitchFamily="34" charset="0"/>
                        </a:rPr>
                        <a:t>Nights (millions)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45.580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43.320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-5.0%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42.730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-1.4%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41.610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-2.6%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41.336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-0.7%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41.806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38.876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-7.0%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39.066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+0.5%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40.331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+3.2%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n-GB" sz="850" b="0" i="0" u="none" strike="noStrike" kern="1200" dirty="0">
                        <a:solidFill>
                          <a:srgbClr val="000000"/>
                        </a:solidFill>
                        <a:effectLst/>
                        <a:latin typeface="Arial" panose="020B0604020202020204" pitchFamily="34" charset="0"/>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n-GB" sz="850" b="0" i="0" u="none" strike="noStrike" kern="1200" dirty="0">
                          <a:solidFill>
                            <a:srgbClr val="000000"/>
                          </a:solidFill>
                          <a:effectLst/>
                          <a:latin typeface="Arial" panose="020B0604020202020204" pitchFamily="34" charset="0"/>
                          <a:ea typeface="+mn-ea"/>
                          <a:cs typeface="+mn-cs"/>
                        </a:rPr>
                        <a:t>46.413</a:t>
                      </a:r>
                    </a:p>
                    <a:p>
                      <a:pPr marL="0" algn="ctr" defTabSz="914400" rtl="0" eaLnBrk="1" fontAlgn="ctr" latinLnBrk="0" hangingPunct="1"/>
                      <a:endParaRPr lang="en-GB" sz="850" b="0" i="0" u="none" strike="noStrike" kern="1200" dirty="0">
                        <a:solidFill>
                          <a:srgbClr val="000000"/>
                        </a:solidFill>
                        <a:effectLst/>
                        <a:latin typeface="Arial" panose="020B0604020202020204" pitchFamily="34" charset="0"/>
                        <a:ea typeface="+mn-ea"/>
                        <a:cs typeface="+mn-cs"/>
                      </a:endParaRP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+15.1%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n-GB" sz="850" b="0" i="0" u="none" strike="noStrike" dirty="0">
                          <a:solidFill>
                            <a:srgbClr val="000000"/>
                          </a:solidFill>
                          <a:effectLst/>
                          <a:latin typeface="Arial" panose="020B0604020202020204" pitchFamily="34" charset="0"/>
                        </a:rPr>
                        <a:t>+0.3%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4"/>
                  </a:ext>
                </a:extLst>
              </a:tr>
              <a:tr h="392400">
                <a:tc>
                  <a:txBody>
                    <a:bodyPr/>
                    <a:lstStyle/>
                    <a:p>
                      <a:pPr algn="l" fontAlgn="ctr"/>
                      <a:r>
                        <a:rPr lang="en-GB" sz="850" b="0" i="0" u="none" strike="noStrike" dirty="0">
                          <a:solidFill>
                            <a:srgbClr val="000000"/>
                          </a:solidFill>
                          <a:effectLst/>
                          <a:latin typeface="Arial" panose="020B0604020202020204" pitchFamily="34" charset="0"/>
                        </a:rPr>
                        <a:t>Spend</a:t>
                      </a:r>
                    </a:p>
                    <a:p>
                      <a:pPr algn="l" fontAlgn="ctr"/>
                      <a:r>
                        <a:rPr lang="en-GB" sz="850" b="0" i="0" u="none" strike="noStrike" dirty="0">
                          <a:solidFill>
                            <a:srgbClr val="000000"/>
                          </a:solidFill>
                          <a:effectLst/>
                          <a:latin typeface="Arial" panose="020B0604020202020204" pitchFamily="34" charset="0"/>
                        </a:rPr>
                        <a:t>(£millions)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£3,018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£2,891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-4.2%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£2,889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-0.1%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£2,871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-0.6%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£3,279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+14.2%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£3,110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£2,897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-6.8%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£3,006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+3.8%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£2,762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-8.1%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n-GB" sz="850" b="0" i="0" u="none" strike="noStrike" kern="1200" dirty="0">
                        <a:solidFill>
                          <a:srgbClr val="000000"/>
                        </a:solidFill>
                        <a:effectLst/>
                        <a:latin typeface="Arial" panose="020B0604020202020204" pitchFamily="34" charset="0"/>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n-GB" sz="850" b="0" i="0" u="none" strike="noStrike" kern="1200" dirty="0">
                          <a:solidFill>
                            <a:srgbClr val="000000"/>
                          </a:solidFill>
                          <a:effectLst/>
                          <a:latin typeface="Arial" panose="020B0604020202020204" pitchFamily="34" charset="0"/>
                          <a:ea typeface="+mn-ea"/>
                          <a:cs typeface="+mn-cs"/>
                        </a:rPr>
                        <a:t>£3,200</a:t>
                      </a:r>
                    </a:p>
                    <a:p>
                      <a:pPr marL="0" algn="ctr" defTabSz="914400" rtl="0" eaLnBrk="1" fontAlgn="ctr" latinLnBrk="0" hangingPunct="1"/>
                      <a:endParaRPr lang="en-GB" sz="850" b="0" i="0" u="none" strike="noStrike" kern="1200" dirty="0">
                        <a:solidFill>
                          <a:srgbClr val="000000"/>
                        </a:solidFill>
                        <a:effectLst/>
                        <a:latin typeface="Arial" panose="020B0604020202020204" pitchFamily="34" charset="0"/>
                        <a:ea typeface="+mn-ea"/>
                        <a:cs typeface="+mn-cs"/>
                      </a:endParaRP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+15.9%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0" i="0" u="none" strike="noStrike" dirty="0">
                          <a:solidFill>
                            <a:srgbClr val="000000"/>
                          </a:solidFill>
                          <a:effectLst/>
                          <a:latin typeface="Arial" panose="020B0604020202020204" pitchFamily="34" charset="0"/>
                        </a:rPr>
                        <a:t>+1.8%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5"/>
                  </a:ext>
                </a:extLst>
              </a:tr>
              <a:tr h="583200">
                <a:tc>
                  <a:txBody>
                    <a:bodyPr/>
                    <a:lstStyle/>
                    <a:p>
                      <a:pPr algn="l" fontAlgn="ctr"/>
                      <a:r>
                        <a:rPr lang="en-GB" sz="850" b="1" i="0" u="none" strike="noStrike" dirty="0">
                          <a:solidFill>
                            <a:srgbClr val="000000"/>
                          </a:solidFill>
                          <a:effectLst/>
                          <a:latin typeface="Arial" panose="020B0604020202020204" pitchFamily="34" charset="0"/>
                        </a:rPr>
                        <a:t>Average nights per trip</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3.41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3.4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-0.4%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3.52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+3.5%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3.32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-5.7%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3.45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+3.9%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3.46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3.38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-2.3%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3.35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-0.9%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3.42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+2.1%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3.36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n-GB" sz="850" b="1" i="0" u="none" strike="noStrike" dirty="0">
                          <a:solidFill>
                            <a:srgbClr val="000000"/>
                          </a:solidFill>
                          <a:effectLst/>
                          <a:latin typeface="Arial" panose="020B0604020202020204" pitchFamily="34" charset="0"/>
                        </a:rPr>
                        <a:t>-0.2%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6"/>
                  </a:ext>
                </a:extLst>
              </a:tr>
              <a:tr h="583200">
                <a:tc>
                  <a:txBody>
                    <a:bodyPr/>
                    <a:lstStyle/>
                    <a:p>
                      <a:pPr algn="l" fontAlgn="ctr"/>
                      <a:r>
                        <a:rPr lang="en-GB" sz="850" b="1" i="0" u="none" strike="noStrike" dirty="0">
                          <a:solidFill>
                            <a:srgbClr val="000000"/>
                          </a:solidFill>
                          <a:effectLst/>
                          <a:latin typeface="Arial" panose="020B0604020202020204" pitchFamily="34" charset="0"/>
                        </a:rPr>
                        <a:t>Average spend per trip</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£226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£227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+0.3%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£238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+4.9%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£229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-3.8%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£274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+19.7%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£257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£252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-1.9%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£258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+2.4%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£234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-9.3%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£232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-0.9%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1" i="0" u="none" strike="noStrike" dirty="0">
                          <a:solidFill>
                            <a:srgbClr val="000000"/>
                          </a:solidFill>
                          <a:effectLst/>
                          <a:latin typeface="Arial" panose="020B0604020202020204" pitchFamily="34" charset="0"/>
                        </a:rPr>
                        <a:t>+1.4%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7"/>
                  </a:ext>
                </a:extLst>
              </a:tr>
              <a:tr h="583200">
                <a:tc>
                  <a:txBody>
                    <a:bodyPr/>
                    <a:lstStyle/>
                    <a:p>
                      <a:pPr algn="l" fontAlgn="ctr"/>
                      <a:r>
                        <a:rPr lang="en-GB" sz="850" b="1" i="0" u="none" strike="noStrike" dirty="0">
                          <a:solidFill>
                            <a:srgbClr val="000000"/>
                          </a:solidFill>
                          <a:effectLst/>
                          <a:latin typeface="Arial" panose="020B0604020202020204" pitchFamily="34" charset="0"/>
                        </a:rPr>
                        <a:t>Average spend per night</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£66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£67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+1.1%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£68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+1.5%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£69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+1.5%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£79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+14.5%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£74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£75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+1.4%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£77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+2.7%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£69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-10.4%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£69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n-GB" sz="850" b="1" i="0" u="none" strike="noStrike" dirty="0">
                          <a:solidFill>
                            <a:srgbClr val="000000"/>
                          </a:solidFill>
                          <a:effectLst/>
                          <a:latin typeface="Arial" panose="020B0604020202020204" pitchFamily="34" charset="0"/>
                        </a:rPr>
                        <a:t>+1.5%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8"/>
                  </a:ext>
                </a:extLst>
              </a:tr>
            </a:tbl>
          </a:graphicData>
        </a:graphic>
      </p:graphicFrame>
      <p:sp>
        <p:nvSpPr>
          <p:cNvPr id="25" name="Content Placeholder 25"/>
          <p:cNvSpPr txBox="1">
            <a:spLocks/>
          </p:cNvSpPr>
          <p:nvPr/>
        </p:nvSpPr>
        <p:spPr>
          <a:xfrm>
            <a:off x="9235025" y="1892302"/>
            <a:ext cx="2606137" cy="2971246"/>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t>Showing Scotland tourism trips, nights and spend for all purposes between 2011 and 2019.</a:t>
            </a:r>
            <a:endParaRPr lang="en-GB" sz="1050" b="1" dirty="0"/>
          </a:p>
          <a:p>
            <a:r>
              <a:rPr lang="en-GB" sz="1050" b="1" dirty="0"/>
              <a:t>The volume of trips taken in Scotland during 2019 increased by +17.0% compared to 2018, with 13.8 million trips being taken. Over the period from 2011 to 2019, there has been an average increase of +0.6% per annum. </a:t>
            </a:r>
          </a:p>
          <a:p>
            <a:r>
              <a:rPr lang="en-GB" sz="1050" b="1" dirty="0"/>
              <a:t>The average length of trips in Scotland decreased by -1.8% in 2019 to 3.4 nights per trip and whilst the average spend per night was stable versus 2018 this resulted in a decrease in spend per trip of -0.9% in 2019.  Despite this the long- term trend for spend is upwards.</a:t>
            </a:r>
          </a:p>
        </p:txBody>
      </p:sp>
      <p:sp>
        <p:nvSpPr>
          <p:cNvPr id="13" name="TextBox 12">
            <a:extLst>
              <a:ext uri="{FF2B5EF4-FFF2-40B4-BE49-F238E27FC236}">
                <a16:creationId xmlns:a16="http://schemas.microsoft.com/office/drawing/2014/main" id="{991590F0-38BA-43DD-8E71-1EE2EF3F036B}"/>
              </a:ext>
            </a:extLst>
          </p:cNvPr>
          <p:cNvSpPr txBox="1"/>
          <p:nvPr/>
        </p:nvSpPr>
        <p:spPr>
          <a:xfrm>
            <a:off x="9235026" y="5287474"/>
            <a:ext cx="2494726" cy="830997"/>
          </a:xfrm>
          <a:prstGeom prst="rect">
            <a:avLst/>
          </a:prstGeom>
          <a:noFill/>
        </p:spPr>
        <p:txBody>
          <a:bodyPr wrap="square" lIns="0" tIns="0" rIns="0" bIns="0" rtlCol="0">
            <a:spAutoFit/>
          </a:bodyPr>
          <a:lstStyle/>
          <a:p>
            <a:r>
              <a:rPr lang="en-GB" sz="900" i="1" dirty="0"/>
              <a:t>*Please note: When comparing between 2015 and 2016 it is recommended to use 2015 (RP) (Reprocessed 2015) figures.</a:t>
            </a:r>
          </a:p>
          <a:p>
            <a:r>
              <a:rPr lang="en-GB" sz="900" i="1" dirty="0"/>
              <a:t>When comparing 2015 to earlier years use </a:t>
            </a:r>
          </a:p>
          <a:p>
            <a:r>
              <a:rPr lang="en-GB" sz="900" i="1" dirty="0"/>
              <a:t>2015 (O) (Original 2015) figures. For full explanation please see slide 14. </a:t>
            </a:r>
          </a:p>
        </p:txBody>
      </p:sp>
      <p:pic>
        <p:nvPicPr>
          <p:cNvPr id="20" name="Picture 19"/>
          <p:cNvPicPr/>
          <p:nvPr/>
        </p:nvPicPr>
        <p:blipFill rotWithShape="1">
          <a:blip r:embed="rId3">
            <a:extLst>
              <a:ext uri="{28A0092B-C50C-407E-A947-70E740481C1C}">
                <a14:useLocalDpi xmlns:a14="http://schemas.microsoft.com/office/drawing/2010/main" val="0"/>
              </a:ext>
            </a:extLst>
          </a:blip>
          <a:srcRect t="16958" b="17355"/>
          <a:stretch/>
        </p:blipFill>
        <p:spPr bwMode="auto">
          <a:xfrm>
            <a:off x="4299579" y="1482288"/>
            <a:ext cx="442595" cy="25146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0" name="Freeform 20">
            <a:hlinkClick r:id="rId4" action="ppaction://hlinksldjump"/>
            <a:extLst>
              <a:ext uri="{FF2B5EF4-FFF2-40B4-BE49-F238E27FC236}">
                <a16:creationId xmlns:a16="http://schemas.microsoft.com/office/drawing/2014/main" id="{B32EE4E1-16A3-4ED1-9C60-6B767C1EFB62}"/>
              </a:ext>
            </a:extLst>
          </p:cNvPr>
          <p:cNvSpPr>
            <a:spLocks noEditPoints="1"/>
          </p:cNvSpPr>
          <p:nvPr/>
        </p:nvSpPr>
        <p:spPr bwMode="auto">
          <a:xfrm>
            <a:off x="7272592"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3"/>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1" name="Action Button: Information 18">
            <a:hlinkClick r:id="rId5" action="ppaction://hlinksldjump" highlightClick="1"/>
            <a:extLst>
              <a:ext uri="{FF2B5EF4-FFF2-40B4-BE49-F238E27FC236}">
                <a16:creationId xmlns:a16="http://schemas.microsoft.com/office/drawing/2014/main" id="{DE8C803A-D210-44DB-8B82-F9F034A62169}"/>
              </a:ext>
            </a:extLst>
          </p:cNvPr>
          <p:cNvSpPr/>
          <p:nvPr/>
        </p:nvSpPr>
        <p:spPr bwMode="ltGray">
          <a:xfrm>
            <a:off x="8787722" y="1653335"/>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cxnSp>
        <p:nvCxnSpPr>
          <p:cNvPr id="12" name="Straight Connector 11">
            <a:extLst>
              <a:ext uri="{FF2B5EF4-FFF2-40B4-BE49-F238E27FC236}">
                <a16:creationId xmlns:a16="http://schemas.microsoft.com/office/drawing/2014/main" id="{BE0B606C-7570-47A1-A8A1-A9F6370841EB}"/>
              </a:ext>
            </a:extLst>
          </p:cNvPr>
          <p:cNvCxnSpPr>
            <a:cxnSpLocks/>
          </p:cNvCxnSpPr>
          <p:nvPr/>
        </p:nvCxnSpPr>
        <p:spPr>
          <a:xfrm>
            <a:off x="9088625" y="1885728"/>
            <a:ext cx="0" cy="3919760"/>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2" name="Slide Number Placeholder 1">
            <a:extLst>
              <a:ext uri="{FF2B5EF4-FFF2-40B4-BE49-F238E27FC236}">
                <a16:creationId xmlns:a16="http://schemas.microsoft.com/office/drawing/2014/main" id="{68B5FFF0-C751-4C37-86A8-451111EDE6DD}"/>
              </a:ext>
            </a:extLst>
          </p:cNvPr>
          <p:cNvSpPr>
            <a:spLocks noGrp="1"/>
          </p:cNvSpPr>
          <p:nvPr>
            <p:ph type="sldNum" sz="quarter" idx="4"/>
          </p:nvPr>
        </p:nvSpPr>
        <p:spPr/>
        <p:txBody>
          <a:bodyPr/>
          <a:lstStyle/>
          <a:p>
            <a:fld id="{4034BEE3-566C-4068-A777-C3A4762E861B}" type="slidenum">
              <a:rPr lang="en-GB" smtClean="0"/>
              <a:pPr/>
              <a:t>84</a:t>
            </a:fld>
            <a:endParaRPr lang="en-GB" dirty="0"/>
          </a:p>
        </p:txBody>
      </p:sp>
    </p:spTree>
    <p:extLst>
      <p:ext uri="{BB962C8B-B14F-4D97-AF65-F5344CB8AC3E}">
        <p14:creationId xmlns:p14="http://schemas.microsoft.com/office/powerpoint/2010/main" val="5145815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Purpose of tourism trips in Scotland  </a:t>
            </a:r>
          </a:p>
        </p:txBody>
      </p:sp>
      <p:graphicFrame>
        <p:nvGraphicFramePr>
          <p:cNvPr id="2" name="Table 1"/>
          <p:cNvGraphicFramePr>
            <a:graphicFrameLocks noGrp="1"/>
          </p:cNvGraphicFramePr>
          <p:nvPr>
            <p:extLst>
              <p:ext uri="{D42A27DB-BD31-4B8C-83A1-F6EECF244321}">
                <p14:modId xmlns:p14="http://schemas.microsoft.com/office/powerpoint/2010/main" val="1945517981"/>
              </p:ext>
            </p:extLst>
          </p:nvPr>
        </p:nvGraphicFramePr>
        <p:xfrm>
          <a:off x="344354" y="1887800"/>
          <a:ext cx="8631366" cy="3902456"/>
        </p:xfrm>
        <a:graphic>
          <a:graphicData uri="http://schemas.openxmlformats.org/drawingml/2006/table">
            <a:tbl>
              <a:tblPr/>
              <a:tblGrid>
                <a:gridCol w="549127">
                  <a:extLst>
                    <a:ext uri="{9D8B030D-6E8A-4147-A177-3AD203B41FA5}">
                      <a16:colId xmlns:a16="http://schemas.microsoft.com/office/drawing/2014/main" val="20000"/>
                    </a:ext>
                  </a:extLst>
                </a:gridCol>
                <a:gridCol w="425381">
                  <a:extLst>
                    <a:ext uri="{9D8B030D-6E8A-4147-A177-3AD203B41FA5}">
                      <a16:colId xmlns:a16="http://schemas.microsoft.com/office/drawing/2014/main" val="20002"/>
                    </a:ext>
                  </a:extLst>
                </a:gridCol>
                <a:gridCol w="425381">
                  <a:extLst>
                    <a:ext uri="{9D8B030D-6E8A-4147-A177-3AD203B41FA5}">
                      <a16:colId xmlns:a16="http://schemas.microsoft.com/office/drawing/2014/main" val="20004"/>
                    </a:ext>
                  </a:extLst>
                </a:gridCol>
                <a:gridCol w="425381">
                  <a:extLst>
                    <a:ext uri="{9D8B030D-6E8A-4147-A177-3AD203B41FA5}">
                      <a16:colId xmlns:a16="http://schemas.microsoft.com/office/drawing/2014/main" val="20005"/>
                    </a:ext>
                  </a:extLst>
                </a:gridCol>
                <a:gridCol w="425381">
                  <a:extLst>
                    <a:ext uri="{9D8B030D-6E8A-4147-A177-3AD203B41FA5}">
                      <a16:colId xmlns:a16="http://schemas.microsoft.com/office/drawing/2014/main" val="20006"/>
                    </a:ext>
                  </a:extLst>
                </a:gridCol>
                <a:gridCol w="425381">
                  <a:extLst>
                    <a:ext uri="{9D8B030D-6E8A-4147-A177-3AD203B41FA5}">
                      <a16:colId xmlns:a16="http://schemas.microsoft.com/office/drawing/2014/main" val="20007"/>
                    </a:ext>
                  </a:extLst>
                </a:gridCol>
                <a:gridCol w="425381">
                  <a:extLst>
                    <a:ext uri="{9D8B030D-6E8A-4147-A177-3AD203B41FA5}">
                      <a16:colId xmlns:a16="http://schemas.microsoft.com/office/drawing/2014/main" val="20008"/>
                    </a:ext>
                  </a:extLst>
                </a:gridCol>
                <a:gridCol w="425381">
                  <a:extLst>
                    <a:ext uri="{9D8B030D-6E8A-4147-A177-3AD203B41FA5}">
                      <a16:colId xmlns:a16="http://schemas.microsoft.com/office/drawing/2014/main" val="20009"/>
                    </a:ext>
                  </a:extLst>
                </a:gridCol>
                <a:gridCol w="425381">
                  <a:extLst>
                    <a:ext uri="{9D8B030D-6E8A-4147-A177-3AD203B41FA5}">
                      <a16:colId xmlns:a16="http://schemas.microsoft.com/office/drawing/2014/main" val="20010"/>
                    </a:ext>
                  </a:extLst>
                </a:gridCol>
                <a:gridCol w="425381">
                  <a:extLst>
                    <a:ext uri="{9D8B030D-6E8A-4147-A177-3AD203B41FA5}">
                      <a16:colId xmlns:a16="http://schemas.microsoft.com/office/drawing/2014/main" val="20011"/>
                    </a:ext>
                  </a:extLst>
                </a:gridCol>
                <a:gridCol w="425381">
                  <a:extLst>
                    <a:ext uri="{9D8B030D-6E8A-4147-A177-3AD203B41FA5}">
                      <a16:colId xmlns:a16="http://schemas.microsoft.com/office/drawing/2014/main" val="20012"/>
                    </a:ext>
                  </a:extLst>
                </a:gridCol>
                <a:gridCol w="425381">
                  <a:extLst>
                    <a:ext uri="{9D8B030D-6E8A-4147-A177-3AD203B41FA5}">
                      <a16:colId xmlns:a16="http://schemas.microsoft.com/office/drawing/2014/main" val="20013"/>
                    </a:ext>
                  </a:extLst>
                </a:gridCol>
                <a:gridCol w="425381">
                  <a:extLst>
                    <a:ext uri="{9D8B030D-6E8A-4147-A177-3AD203B41FA5}">
                      <a16:colId xmlns:a16="http://schemas.microsoft.com/office/drawing/2014/main" val="20014"/>
                    </a:ext>
                  </a:extLst>
                </a:gridCol>
                <a:gridCol w="425381">
                  <a:extLst>
                    <a:ext uri="{9D8B030D-6E8A-4147-A177-3AD203B41FA5}">
                      <a16:colId xmlns:a16="http://schemas.microsoft.com/office/drawing/2014/main" val="4075338682"/>
                    </a:ext>
                  </a:extLst>
                </a:gridCol>
                <a:gridCol w="425381">
                  <a:extLst>
                    <a:ext uri="{9D8B030D-6E8A-4147-A177-3AD203B41FA5}">
                      <a16:colId xmlns:a16="http://schemas.microsoft.com/office/drawing/2014/main" val="2063946727"/>
                    </a:ext>
                  </a:extLst>
                </a:gridCol>
                <a:gridCol w="425381">
                  <a:extLst>
                    <a:ext uri="{9D8B030D-6E8A-4147-A177-3AD203B41FA5}">
                      <a16:colId xmlns:a16="http://schemas.microsoft.com/office/drawing/2014/main" val="2748015633"/>
                    </a:ext>
                  </a:extLst>
                </a:gridCol>
                <a:gridCol w="425381">
                  <a:extLst>
                    <a:ext uri="{9D8B030D-6E8A-4147-A177-3AD203B41FA5}">
                      <a16:colId xmlns:a16="http://schemas.microsoft.com/office/drawing/2014/main" val="2323518680"/>
                    </a:ext>
                  </a:extLst>
                </a:gridCol>
                <a:gridCol w="425381">
                  <a:extLst>
                    <a:ext uri="{9D8B030D-6E8A-4147-A177-3AD203B41FA5}">
                      <a16:colId xmlns:a16="http://schemas.microsoft.com/office/drawing/2014/main" val="3248830359"/>
                    </a:ext>
                  </a:extLst>
                </a:gridCol>
                <a:gridCol w="425381">
                  <a:extLst>
                    <a:ext uri="{9D8B030D-6E8A-4147-A177-3AD203B41FA5}">
                      <a16:colId xmlns:a16="http://schemas.microsoft.com/office/drawing/2014/main" val="1366813701"/>
                    </a:ext>
                  </a:extLst>
                </a:gridCol>
                <a:gridCol w="425381">
                  <a:extLst>
                    <a:ext uri="{9D8B030D-6E8A-4147-A177-3AD203B41FA5}">
                      <a16:colId xmlns:a16="http://schemas.microsoft.com/office/drawing/2014/main" val="20015"/>
                    </a:ext>
                  </a:extLst>
                </a:gridCol>
              </a:tblGrid>
              <a:tr h="216000">
                <a:tc gridSpan="20">
                  <a:txBody>
                    <a:bodyPr/>
                    <a:lstStyle/>
                    <a:p>
                      <a:pPr algn="l" fontAlgn="ctr"/>
                      <a:r>
                        <a:rPr lang="en-GB" sz="900" b="1" i="0" u="none" strike="noStrike" dirty="0">
                          <a:solidFill>
                            <a:srgbClr val="FFFFFF"/>
                          </a:solidFill>
                          <a:effectLst/>
                          <a:latin typeface="Arial" panose="020B0604020202020204" pitchFamily="34" charset="0"/>
                        </a:rPr>
                        <a:t>Table 1.7.8 – Purpose of tourism trips in Scotland (2011-2019)*</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pPr algn="l" fontAlgn="ctr"/>
                      <a:endParaRPr lang="en-GB" sz="900" b="1" i="0" u="none" strike="noStrike">
                        <a:solidFill>
                          <a:srgbClr val="FFFFFF"/>
                        </a:solidFill>
                        <a:effectLst/>
                        <a:latin typeface="Verdana"/>
                      </a:endParaRPr>
                    </a:p>
                  </a:txBody>
                  <a:tcPr marL="9525" marR="9525" marT="9525" marB="0" anchor="ctr">
                    <a:lnL>
                      <a:noFill/>
                    </a:lnL>
                    <a:lnR>
                      <a:noFill/>
                    </a:lnR>
                    <a:lnT>
                      <a:noFill/>
                    </a:lnT>
                    <a:lnB>
                      <a:noFill/>
                    </a:lnB>
                    <a:solidFill>
                      <a:srgbClr val="3EB1CC"/>
                    </a:solidFill>
                  </a:tcPr>
                </a:tc>
                <a:tc hMerge="1">
                  <a:txBody>
                    <a:bodyPr/>
                    <a:lstStyle/>
                    <a:p>
                      <a:endParaRPr lang="en-GB"/>
                    </a:p>
                  </a:txBody>
                  <a:tcPr>
                    <a:lnL w="12700" cmpd="sng">
                      <a:noFill/>
                      <a:prstDash val="solid"/>
                    </a:ln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0"/>
                  </a:ext>
                </a:extLst>
              </a:tr>
              <a:tr h="690432">
                <a:tc>
                  <a:txBody>
                    <a:bodyPr/>
                    <a:lstStyle/>
                    <a:p>
                      <a:pPr algn="ctr" fontAlgn="ctr"/>
                      <a:r>
                        <a:rPr lang="en-GB" sz="850" b="0" i="0" u="none" strike="noStrike" dirty="0">
                          <a:solidFill>
                            <a:srgbClr val="000000"/>
                          </a:solidFill>
                          <a:effectLst/>
                          <a:latin typeface="Arial" panose="020B0604020202020204" pitchFamily="34" charset="0"/>
                        </a:rPr>
                        <a:t> -</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a:t>
                      </a:r>
                    </a:p>
                    <a:p>
                      <a:pPr algn="ctr" fontAlgn="ctr"/>
                      <a:r>
                        <a:rPr lang="en-GB" sz="850" b="0" i="0" u="none" strike="noStrike" dirty="0">
                          <a:solidFill>
                            <a:srgbClr val="000000"/>
                          </a:solidFill>
                          <a:effectLst/>
                          <a:latin typeface="Arial" panose="020B0604020202020204" pitchFamily="34" charset="0"/>
                        </a:rPr>
                        <a:t>change (11-12)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a:t>
                      </a:r>
                    </a:p>
                    <a:p>
                      <a:pPr algn="ctr" fontAlgn="ctr"/>
                      <a:r>
                        <a:rPr lang="en-GB" sz="850" b="0" i="0" u="none" strike="noStrike" dirty="0">
                          <a:solidFill>
                            <a:srgbClr val="000000"/>
                          </a:solidFill>
                          <a:effectLst/>
                          <a:latin typeface="Arial" panose="020B0604020202020204" pitchFamily="34" charset="0"/>
                        </a:rPr>
                        <a:t>change (12-13)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a:t>
                      </a:r>
                    </a:p>
                    <a:p>
                      <a:pPr algn="ctr" fontAlgn="ctr"/>
                      <a:r>
                        <a:rPr lang="en-GB" sz="850" b="0" i="0" u="none" strike="noStrike" dirty="0">
                          <a:solidFill>
                            <a:srgbClr val="000000"/>
                          </a:solidFill>
                          <a:effectLst/>
                          <a:latin typeface="Arial" panose="020B0604020202020204" pitchFamily="34" charset="0"/>
                        </a:rPr>
                        <a:t>change (13-14)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2015 (O)</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a:t>
                      </a:r>
                    </a:p>
                    <a:p>
                      <a:pPr algn="ctr" fontAlgn="ctr"/>
                      <a:r>
                        <a:rPr lang="en-GB" sz="850" b="0" i="0" u="none" strike="noStrike" dirty="0">
                          <a:solidFill>
                            <a:srgbClr val="000000"/>
                          </a:solidFill>
                          <a:effectLst/>
                          <a:latin typeface="Arial" panose="020B0604020202020204" pitchFamily="34" charset="0"/>
                        </a:rPr>
                        <a:t>change (14-15)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1" u="none" strike="noStrike" dirty="0">
                          <a:solidFill>
                            <a:srgbClr val="000000"/>
                          </a:solidFill>
                          <a:effectLst/>
                          <a:latin typeface="Arial" panose="020B0604020202020204" pitchFamily="34" charset="0"/>
                        </a:rPr>
                        <a:t>2015 (RP)</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1" i="0" u="none" strike="noStrike" dirty="0">
                          <a:solidFill>
                            <a:srgbClr val="000000"/>
                          </a:solidFill>
                          <a:effectLst/>
                          <a:latin typeface="Arial" panose="020B0604020202020204" pitchFamily="34" charset="0"/>
                        </a:rPr>
                        <a:t>2016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a:t>
                      </a:r>
                    </a:p>
                    <a:p>
                      <a:pPr algn="ctr" fontAlgn="ctr"/>
                      <a:r>
                        <a:rPr lang="en-GB" sz="850" b="0" i="0" u="none" strike="noStrike" dirty="0">
                          <a:solidFill>
                            <a:srgbClr val="000000"/>
                          </a:solidFill>
                          <a:effectLst/>
                          <a:latin typeface="Arial" panose="020B0604020202020204" pitchFamily="34" charset="0"/>
                        </a:rPr>
                        <a:t>change (15-16)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a:t>
                      </a:r>
                    </a:p>
                    <a:p>
                      <a:pPr algn="ctr" fontAlgn="ctr"/>
                      <a:r>
                        <a:rPr lang="en-GB" sz="850" b="0" i="0" u="none" strike="noStrike" dirty="0">
                          <a:solidFill>
                            <a:srgbClr val="000000"/>
                          </a:solidFill>
                          <a:effectLst/>
                          <a:latin typeface="Arial" panose="020B0604020202020204" pitchFamily="34" charset="0"/>
                        </a:rPr>
                        <a:t>change (16-17)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 change (17-18)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 change (18-19)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Average annual</a:t>
                      </a:r>
                    </a:p>
                    <a:p>
                      <a:pPr algn="ctr" fontAlgn="ctr"/>
                      <a:r>
                        <a:rPr lang="en-GB" sz="850" b="0" i="0" u="none" strike="noStrike" dirty="0">
                          <a:solidFill>
                            <a:srgbClr val="000000"/>
                          </a:solidFill>
                          <a:effectLst/>
                          <a:latin typeface="Arial" panose="020B0604020202020204" pitchFamily="34" charset="0"/>
                        </a:rPr>
                        <a:t>% change (11-19)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45653">
                <a:tc>
                  <a:txBody>
                    <a:bodyPr/>
                    <a:lstStyle/>
                    <a:p>
                      <a:pPr algn="ctr" fontAlgn="ctr"/>
                      <a:r>
                        <a:rPr lang="en-GB" sz="850" b="1" i="0" u="none" strike="noStrike" dirty="0">
                          <a:solidFill>
                            <a:srgbClr val="000000"/>
                          </a:solidFill>
                          <a:effectLst/>
                          <a:latin typeface="Arial" panose="020B0604020202020204" pitchFamily="34" charset="0"/>
                        </a:rPr>
                        <a:t> -</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Millions</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Millions</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Millions</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Millions</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Millions</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1" u="none" strike="noStrike" dirty="0">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Arial" panose="020B0604020202020204" pitchFamily="34" charset="0"/>
                        </a:rPr>
                        <a:t>Millions</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Millions</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GB" sz="850" b="0" i="0" u="none" strike="noStrike" dirty="0">
                          <a:solidFill>
                            <a:srgbClr val="000000"/>
                          </a:solidFill>
                          <a:effectLst/>
                          <a:latin typeface="Arial" panose="020B0604020202020204" pitchFamily="34" charset="0"/>
                        </a:rPr>
                        <a:t>Millions</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Millions</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03"/>
                  </a:ext>
                </a:extLst>
              </a:tr>
              <a:tr h="145653">
                <a:tc>
                  <a:txBody>
                    <a:bodyPr/>
                    <a:lstStyle/>
                    <a:p>
                      <a:pPr algn="l" fontAlgn="ctr"/>
                      <a:r>
                        <a:rPr lang="en-GB" sz="850" b="0" i="0" u="none" strike="noStrike" dirty="0">
                          <a:solidFill>
                            <a:srgbClr val="000000"/>
                          </a:solidFill>
                          <a:effectLst/>
                          <a:latin typeface="Arial" panose="020B0604020202020204" pitchFamily="34" charset="0"/>
                        </a:rPr>
                        <a:t>All tourism</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13.360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12.752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-4.6%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12.122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-4.9%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12.519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11.988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-4.2%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1" u="none" strike="noStrike" dirty="0">
                          <a:solidFill>
                            <a:srgbClr val="000000"/>
                          </a:solidFill>
                          <a:effectLst/>
                          <a:latin typeface="Arial" panose="020B0604020202020204" pitchFamily="34" charset="0"/>
                        </a:rPr>
                        <a:t>12.087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Arial" panose="020B0604020202020204" pitchFamily="34" charset="0"/>
                        </a:rPr>
                        <a:t>11.514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-4.7%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11.664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11.803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13.810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+17.0%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50" b="0" i="0" u="none" strike="noStrike" dirty="0">
                          <a:solidFill>
                            <a:srgbClr val="000000"/>
                          </a:solidFill>
                          <a:effectLst/>
                          <a:latin typeface="Arial" panose="020B0604020202020204" pitchFamily="34" charset="0"/>
                        </a:rPr>
                        <a:t>+0.6%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690432">
                <a:tc>
                  <a:txBody>
                    <a:bodyPr/>
                    <a:lstStyle/>
                    <a:p>
                      <a:pPr algn="l" fontAlgn="ctr"/>
                      <a:r>
                        <a:rPr lang="en-GB" sz="850" b="1" i="0" u="none" strike="noStrike" dirty="0">
                          <a:solidFill>
                            <a:srgbClr val="000000"/>
                          </a:solidFill>
                          <a:effectLst/>
                          <a:latin typeface="Arial" panose="020B0604020202020204" pitchFamily="34" charset="0"/>
                        </a:rPr>
                        <a:t>Total holiday (including VFR - holiday)</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8.908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8.718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-2.1%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8.799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+0.9%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8.867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+0.8%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8.660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-2.3%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1" u="none" strike="noStrike" dirty="0">
                          <a:solidFill>
                            <a:srgbClr val="000000"/>
                          </a:solidFill>
                          <a:effectLst/>
                          <a:latin typeface="Arial" panose="020B0604020202020204" pitchFamily="34" charset="0"/>
                        </a:rPr>
                        <a:t>8.792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1" i="0" u="none" strike="noStrike" dirty="0">
                          <a:solidFill>
                            <a:srgbClr val="000000"/>
                          </a:solidFill>
                          <a:effectLst/>
                          <a:latin typeface="Arial" panose="020B0604020202020204" pitchFamily="34" charset="0"/>
                        </a:rPr>
                        <a:t>8.062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-8.3%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8.755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+8.6%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8.824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+0.8%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1" i="0" u="none" strike="noStrike" kern="1200" dirty="0">
                          <a:solidFill>
                            <a:srgbClr val="000000"/>
                          </a:solidFill>
                          <a:effectLst/>
                          <a:latin typeface="Arial" panose="020B0604020202020204" pitchFamily="34" charset="0"/>
                          <a:ea typeface="+mn-ea"/>
                          <a:cs typeface="+mn-cs"/>
                        </a:rPr>
                        <a:t>10.521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1" i="0" u="none" strike="noStrike" kern="1200" dirty="0">
                          <a:solidFill>
                            <a:srgbClr val="000000"/>
                          </a:solidFill>
                          <a:effectLst/>
                          <a:latin typeface="Arial" panose="020B0604020202020204" pitchFamily="34" charset="0"/>
                          <a:ea typeface="+mn-ea"/>
                          <a:cs typeface="+mn-cs"/>
                        </a:rPr>
                        <a:t>+19.2%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1" i="0" u="none" strike="noStrike" dirty="0">
                          <a:solidFill>
                            <a:srgbClr val="000000"/>
                          </a:solidFill>
                          <a:effectLst/>
                          <a:latin typeface="Arial" panose="020B0604020202020204" pitchFamily="34" charset="0"/>
                        </a:rPr>
                        <a:t>+2.2%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5"/>
                  </a:ext>
                </a:extLst>
              </a:tr>
              <a:tr h="165612">
                <a:tc>
                  <a:txBody>
                    <a:bodyPr/>
                    <a:lstStyle/>
                    <a:p>
                      <a:pPr algn="l" fontAlgn="ctr"/>
                      <a:r>
                        <a:rPr lang="en-GB" sz="850" b="0" i="0" u="none" strike="noStrike" dirty="0">
                          <a:solidFill>
                            <a:srgbClr val="000000"/>
                          </a:solidFill>
                          <a:effectLst/>
                          <a:latin typeface="Arial" panose="020B0604020202020204" pitchFamily="34" charset="0"/>
                        </a:rPr>
                        <a:t>1-3 Nights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5.534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5.459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5.301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5.754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+8.6%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5.241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-8.9%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1" u="none" strike="noStrike" dirty="0">
                          <a:solidFill>
                            <a:srgbClr val="000000"/>
                          </a:solidFill>
                          <a:effectLst/>
                          <a:latin typeface="Arial" panose="020B0604020202020204" pitchFamily="34" charset="0"/>
                        </a:rPr>
                        <a:t>5.293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Arial" panose="020B0604020202020204" pitchFamily="34" charset="0"/>
                        </a:rPr>
                        <a:t>4.974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-6.0%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5.288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+6.3%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5.522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+4.4%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a:solidFill>
                            <a:srgbClr val="000000"/>
                          </a:solidFill>
                          <a:effectLst/>
                          <a:latin typeface="Arial" panose="020B0604020202020204" pitchFamily="34" charset="0"/>
                          <a:ea typeface="+mn-ea"/>
                          <a:cs typeface="+mn-cs"/>
                        </a:rPr>
                        <a:t>6.693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+21.2%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50" b="0" i="0" u="none" strike="noStrike" dirty="0">
                          <a:solidFill>
                            <a:srgbClr val="000000"/>
                          </a:solidFill>
                          <a:effectLst/>
                          <a:latin typeface="Arial" panose="020B0604020202020204" pitchFamily="34" charset="0"/>
                        </a:rPr>
                        <a:t>+2.7%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65612">
                <a:tc>
                  <a:txBody>
                    <a:bodyPr/>
                    <a:lstStyle/>
                    <a:p>
                      <a:pPr algn="l" fontAlgn="ctr"/>
                      <a:r>
                        <a:rPr lang="en-GB" sz="850" b="0" i="0" u="none" strike="noStrike" dirty="0">
                          <a:solidFill>
                            <a:srgbClr val="000000"/>
                          </a:solidFill>
                          <a:effectLst/>
                          <a:latin typeface="Arial" panose="020B0604020202020204" pitchFamily="34" charset="0"/>
                        </a:rPr>
                        <a:t>4-7 Nights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2.633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2.555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2.815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+10.2%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2.432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2.748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1" u="none" strike="noStrike" dirty="0">
                          <a:solidFill>
                            <a:srgbClr val="000000"/>
                          </a:solidFill>
                          <a:effectLst/>
                          <a:latin typeface="Arial" panose="020B0604020202020204" pitchFamily="34" charset="0"/>
                        </a:rPr>
                        <a:t>2.795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Arial" panose="020B0604020202020204" pitchFamily="34" charset="0"/>
                        </a:rPr>
                        <a:t>2.514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-10.1%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2.875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+14.4%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2.562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-10.9%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a:solidFill>
                            <a:srgbClr val="000000"/>
                          </a:solidFill>
                          <a:effectLst/>
                          <a:latin typeface="Arial" panose="020B0604020202020204" pitchFamily="34" charset="0"/>
                          <a:ea typeface="+mn-ea"/>
                          <a:cs typeface="+mn-cs"/>
                        </a:rPr>
                        <a:t>3.091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+20.6%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0" i="0" u="none" strike="noStrike" dirty="0">
                          <a:solidFill>
                            <a:srgbClr val="000000"/>
                          </a:solidFill>
                          <a:effectLst/>
                          <a:latin typeface="Arial" panose="020B0604020202020204" pitchFamily="34" charset="0"/>
                        </a:rPr>
                        <a:t>+2.6%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7"/>
                  </a:ext>
                </a:extLst>
              </a:tr>
              <a:tr h="165612">
                <a:tc>
                  <a:txBody>
                    <a:bodyPr/>
                    <a:lstStyle/>
                    <a:p>
                      <a:pPr algn="l" fontAlgn="ctr"/>
                      <a:r>
                        <a:rPr lang="en-GB" sz="850" b="0" i="0" u="none" strike="noStrike" dirty="0">
                          <a:solidFill>
                            <a:srgbClr val="000000"/>
                          </a:solidFill>
                          <a:effectLst/>
                          <a:latin typeface="Arial" panose="020B0604020202020204" pitchFamily="34" charset="0"/>
                        </a:rPr>
                        <a:t>8+ Nights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0.742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0.704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-5.1%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0.684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0.681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0.671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1" u="none" strike="noStrike" dirty="0">
                          <a:solidFill>
                            <a:srgbClr val="000000"/>
                          </a:solidFill>
                          <a:effectLst/>
                          <a:latin typeface="Arial" panose="020B0604020202020204" pitchFamily="34" charset="0"/>
                        </a:rPr>
                        <a:t>0.705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Arial" panose="020B0604020202020204" pitchFamily="34" charset="0"/>
                        </a:rPr>
                        <a:t>0.574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-18.6%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0.592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0.739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a:solidFill>
                            <a:srgbClr val="000000"/>
                          </a:solidFill>
                          <a:effectLst/>
                          <a:latin typeface="Arial" panose="020B0604020202020204" pitchFamily="34" charset="0"/>
                          <a:ea typeface="+mn-ea"/>
                          <a:cs typeface="+mn-cs"/>
                        </a:rPr>
                        <a:t>0.737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a:solidFill>
                            <a:srgbClr val="000000"/>
                          </a:solidFill>
                          <a:effectLst/>
                          <a:latin typeface="Arial" panose="020B0604020202020204" pitchFamily="34" charset="0"/>
                          <a:ea typeface="+mn-ea"/>
                          <a:cs typeface="+mn-cs"/>
                        </a:rPr>
                        <a:t>-0.3%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50" b="0" i="0" u="none" strike="noStrike">
                          <a:solidFill>
                            <a:srgbClr val="000000"/>
                          </a:solidFill>
                          <a:effectLst/>
                          <a:latin typeface="Arial" panose="020B0604020202020204" pitchFamily="34" charset="0"/>
                        </a:rPr>
                        <a:t>-0.1%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45653">
                <a:tc>
                  <a:txBody>
                    <a:bodyPr/>
                    <a:lstStyle/>
                    <a:p>
                      <a:pPr algn="l" fontAlgn="ctr"/>
                      <a:r>
                        <a:rPr lang="en-GB" sz="850" b="1" i="0" u="none" strike="noStrike" dirty="0">
                          <a:solidFill>
                            <a:srgbClr val="000000"/>
                          </a:solidFill>
                          <a:effectLst/>
                          <a:latin typeface="Arial" panose="020B0604020202020204" pitchFamily="34" charset="0"/>
                        </a:rPr>
                        <a:t>Holiday</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6.572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6.168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-6.2%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6.480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+5.1%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6.302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-2.8%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6.364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1" u="none" strike="noStrike" dirty="0">
                          <a:solidFill>
                            <a:srgbClr val="000000"/>
                          </a:solidFill>
                          <a:effectLst/>
                          <a:latin typeface="Arial" panose="020B0604020202020204" pitchFamily="34" charset="0"/>
                        </a:rPr>
                        <a:t>6.516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1" i="0" u="none" strike="noStrike" dirty="0">
                          <a:solidFill>
                            <a:srgbClr val="000000"/>
                          </a:solidFill>
                          <a:effectLst/>
                          <a:latin typeface="Arial" panose="020B0604020202020204" pitchFamily="34" charset="0"/>
                        </a:rPr>
                        <a:t>5.929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-9.0%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6.512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+9.8%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6.608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1" i="0" u="none" strike="noStrike" kern="1200" dirty="0">
                          <a:solidFill>
                            <a:srgbClr val="000000"/>
                          </a:solidFill>
                          <a:effectLst/>
                          <a:latin typeface="Arial" panose="020B0604020202020204" pitchFamily="34" charset="0"/>
                          <a:ea typeface="+mn-ea"/>
                          <a:cs typeface="+mn-cs"/>
                        </a:rPr>
                        <a:t>7.748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1" i="0" u="none" strike="noStrike" kern="1200" dirty="0">
                          <a:solidFill>
                            <a:srgbClr val="000000"/>
                          </a:solidFill>
                          <a:effectLst/>
                          <a:latin typeface="Arial" panose="020B0604020202020204" pitchFamily="34" charset="0"/>
                          <a:ea typeface="+mn-ea"/>
                          <a:cs typeface="+mn-cs"/>
                        </a:rPr>
                        <a:t>+17.3%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1" i="0" u="none" strike="noStrike" dirty="0">
                          <a:solidFill>
                            <a:srgbClr val="000000"/>
                          </a:solidFill>
                          <a:effectLst/>
                          <a:latin typeface="Arial" panose="020B0604020202020204" pitchFamily="34" charset="0"/>
                        </a:rPr>
                        <a:t>+2.1%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9"/>
                  </a:ext>
                </a:extLst>
              </a:tr>
              <a:tr h="165612">
                <a:tc>
                  <a:txBody>
                    <a:bodyPr/>
                    <a:lstStyle/>
                    <a:p>
                      <a:pPr algn="l" fontAlgn="ctr"/>
                      <a:r>
                        <a:rPr lang="en-GB" sz="850" b="0" i="0" u="none" strike="noStrike" dirty="0">
                          <a:solidFill>
                            <a:srgbClr val="000000"/>
                          </a:solidFill>
                          <a:effectLst/>
                          <a:latin typeface="Arial" panose="020B0604020202020204" pitchFamily="34" charset="0"/>
                        </a:rPr>
                        <a:t>1-3 Nights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3.918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3.705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-5.4%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3.847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3.827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3.731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1" u="none" strike="noStrike" dirty="0">
                          <a:solidFill>
                            <a:srgbClr val="000000"/>
                          </a:solidFill>
                          <a:effectLst/>
                          <a:latin typeface="Arial" panose="020B0604020202020204" pitchFamily="34" charset="0"/>
                        </a:rPr>
                        <a:t>3.804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Arial" panose="020B0604020202020204" pitchFamily="34" charset="0"/>
                        </a:rPr>
                        <a:t>3.707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3.794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4.137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+9.0%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a:solidFill>
                            <a:srgbClr val="000000"/>
                          </a:solidFill>
                          <a:effectLst/>
                          <a:latin typeface="Arial" panose="020B0604020202020204" pitchFamily="34" charset="0"/>
                          <a:ea typeface="+mn-ea"/>
                          <a:cs typeface="+mn-cs"/>
                        </a:rPr>
                        <a:t>4.839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+17.0%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50" b="0" i="0" u="none" strike="noStrike" dirty="0">
                          <a:solidFill>
                            <a:srgbClr val="000000"/>
                          </a:solidFill>
                          <a:effectLst/>
                          <a:latin typeface="Arial" panose="020B0604020202020204" pitchFamily="34" charset="0"/>
                        </a:rPr>
                        <a:t>+2.7%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165612">
                <a:tc>
                  <a:txBody>
                    <a:bodyPr/>
                    <a:lstStyle/>
                    <a:p>
                      <a:pPr algn="l" fontAlgn="ctr"/>
                      <a:r>
                        <a:rPr lang="en-GB" sz="850" b="0" i="0" u="none" strike="noStrike" dirty="0">
                          <a:solidFill>
                            <a:srgbClr val="000000"/>
                          </a:solidFill>
                          <a:effectLst/>
                          <a:latin typeface="Arial" panose="020B0604020202020204" pitchFamily="34" charset="0"/>
                        </a:rPr>
                        <a:t>4-7 Nights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2.079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2.031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2.122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+4.5%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1.948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-8.2%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2.114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+8.5%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1" u="none" strike="noStrike" dirty="0">
                          <a:solidFill>
                            <a:srgbClr val="000000"/>
                          </a:solidFill>
                          <a:effectLst/>
                          <a:latin typeface="Arial" panose="020B0604020202020204" pitchFamily="34" charset="0"/>
                        </a:rPr>
                        <a:t>2.159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Arial" panose="020B0604020202020204" pitchFamily="34" charset="0"/>
                        </a:rPr>
                        <a:t>1.853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-14.2%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2.313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1.947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-15.8%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a:solidFill>
                            <a:srgbClr val="000000"/>
                          </a:solidFill>
                          <a:effectLst/>
                          <a:latin typeface="Arial" panose="020B0604020202020204" pitchFamily="34" charset="0"/>
                          <a:ea typeface="+mn-ea"/>
                          <a:cs typeface="+mn-cs"/>
                        </a:rPr>
                        <a:t>2.359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+21.2%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0" i="0" u="none" strike="noStrike" dirty="0">
                          <a:solidFill>
                            <a:srgbClr val="000000"/>
                          </a:solidFill>
                          <a:effectLst/>
                          <a:latin typeface="Arial" panose="020B0604020202020204" pitchFamily="34" charset="0"/>
                        </a:rPr>
                        <a:t>+2.3%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1"/>
                  </a:ext>
                </a:extLst>
              </a:tr>
              <a:tr h="165612">
                <a:tc>
                  <a:txBody>
                    <a:bodyPr/>
                    <a:lstStyle/>
                    <a:p>
                      <a:pPr algn="l" fontAlgn="ctr"/>
                      <a:r>
                        <a:rPr lang="en-GB" sz="850" b="0" i="0" u="none" strike="noStrike" dirty="0">
                          <a:solidFill>
                            <a:srgbClr val="000000"/>
                          </a:solidFill>
                          <a:effectLst/>
                          <a:latin typeface="Arial" panose="020B0604020202020204" pitchFamily="34" charset="0"/>
                        </a:rPr>
                        <a:t>8+ Nights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0.576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0.431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-25.2%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0.510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+18.3%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0.527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0.519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1" u="none" strike="noStrike" dirty="0">
                          <a:solidFill>
                            <a:srgbClr val="000000"/>
                          </a:solidFill>
                          <a:effectLst/>
                          <a:latin typeface="Arial" panose="020B0604020202020204" pitchFamily="34" charset="0"/>
                        </a:rPr>
                        <a:t>0.553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Arial" panose="020B0604020202020204" pitchFamily="34" charset="0"/>
                        </a:rPr>
                        <a:t>0.368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-33.5%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0.405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+10.1%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0.524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+29.4%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a:solidFill>
                            <a:srgbClr val="000000"/>
                          </a:solidFill>
                          <a:effectLst/>
                          <a:latin typeface="Arial" panose="020B0604020202020204" pitchFamily="34" charset="0"/>
                          <a:ea typeface="+mn-ea"/>
                          <a:cs typeface="+mn-cs"/>
                        </a:rPr>
                        <a:t>0.550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+5.0%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50" b="0" i="0" u="none" strike="noStrike" dirty="0">
                          <a:solidFill>
                            <a:srgbClr val="000000"/>
                          </a:solidFill>
                          <a:effectLst/>
                          <a:latin typeface="Arial" panose="020B0604020202020204" pitchFamily="34" charset="0"/>
                        </a:rPr>
                        <a:t>+0.7%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145653">
                <a:tc>
                  <a:txBody>
                    <a:bodyPr/>
                    <a:lstStyle/>
                    <a:p>
                      <a:pPr algn="l" fontAlgn="ctr"/>
                      <a:r>
                        <a:rPr lang="en-GB" sz="850" b="1" i="0" u="none" strike="noStrike" dirty="0">
                          <a:solidFill>
                            <a:srgbClr val="000000"/>
                          </a:solidFill>
                          <a:effectLst/>
                          <a:latin typeface="Arial" panose="020B0604020202020204" pitchFamily="34" charset="0"/>
                        </a:rPr>
                        <a:t>VFR</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4.106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4.031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3.470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-13.9%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4.036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+16.3%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3.461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-14.3%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1" u="none" strike="noStrike" dirty="0">
                          <a:solidFill>
                            <a:srgbClr val="000000"/>
                          </a:solidFill>
                          <a:effectLst/>
                          <a:latin typeface="Arial" panose="020B0604020202020204" pitchFamily="34" charset="0"/>
                        </a:rPr>
                        <a:t>3.433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1" i="0" u="none" strike="noStrike" dirty="0">
                          <a:solidFill>
                            <a:srgbClr val="000000"/>
                          </a:solidFill>
                          <a:effectLst/>
                          <a:latin typeface="Arial" panose="020B0604020202020204" pitchFamily="34" charset="0"/>
                        </a:rPr>
                        <a:t>3.037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3.041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+0.1%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3.255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+7.0%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1" i="0" u="none" strike="noStrike" kern="1200" dirty="0">
                          <a:solidFill>
                            <a:srgbClr val="000000"/>
                          </a:solidFill>
                          <a:effectLst/>
                          <a:latin typeface="Arial" panose="020B0604020202020204" pitchFamily="34" charset="0"/>
                          <a:ea typeface="+mn-ea"/>
                          <a:cs typeface="+mn-cs"/>
                        </a:rPr>
                        <a:t>4.021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1" i="0" u="none" strike="noStrike" kern="1200" dirty="0">
                          <a:solidFill>
                            <a:srgbClr val="000000"/>
                          </a:solidFill>
                          <a:effectLst/>
                          <a:latin typeface="Arial" panose="020B0604020202020204" pitchFamily="34" charset="0"/>
                          <a:ea typeface="+mn-ea"/>
                          <a:cs typeface="+mn-cs"/>
                        </a:rPr>
                        <a:t>+23.5%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1" i="0" u="none" strike="noStrike" dirty="0">
                          <a:solidFill>
                            <a:srgbClr val="000000"/>
                          </a:solidFill>
                          <a:effectLst/>
                          <a:latin typeface="Arial" panose="020B0604020202020204" pitchFamily="34" charset="0"/>
                        </a:rPr>
                        <a:t>+0.7%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3"/>
                  </a:ext>
                </a:extLst>
              </a:tr>
              <a:tr h="281848">
                <a:tc>
                  <a:txBody>
                    <a:bodyPr/>
                    <a:lstStyle/>
                    <a:p>
                      <a:pPr algn="l" fontAlgn="ctr"/>
                      <a:r>
                        <a:rPr lang="en-GB" sz="850" b="0" i="0" u="none" strike="noStrike" dirty="0">
                          <a:solidFill>
                            <a:srgbClr val="000000"/>
                          </a:solidFill>
                          <a:effectLst/>
                          <a:latin typeface="Arial" panose="020B0604020202020204" pitchFamily="34" charset="0"/>
                        </a:rPr>
                        <a:t>VFR-holiday</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2.336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2.551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+9.2%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2.319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-9.1%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2.565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+10.6%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2.296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-10.5%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1" u="none" strike="noStrike" dirty="0">
                          <a:solidFill>
                            <a:srgbClr val="000000"/>
                          </a:solidFill>
                          <a:effectLst/>
                          <a:latin typeface="Arial" panose="020B0604020202020204" pitchFamily="34" charset="0"/>
                        </a:rPr>
                        <a:t>2.276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Arial" panose="020B0604020202020204" pitchFamily="34" charset="0"/>
                        </a:rPr>
                        <a:t>2.133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-6.3%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2.243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+5.2%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2.217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a:solidFill>
                            <a:srgbClr val="000000"/>
                          </a:solidFill>
                          <a:effectLst/>
                          <a:latin typeface="Arial" panose="020B0604020202020204" pitchFamily="34" charset="0"/>
                          <a:ea typeface="+mn-ea"/>
                          <a:cs typeface="+mn-cs"/>
                        </a:rPr>
                        <a:t>2.773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+25.1%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50" b="0" i="0" u="none" strike="noStrike" dirty="0">
                          <a:solidFill>
                            <a:srgbClr val="000000"/>
                          </a:solidFill>
                          <a:effectLst/>
                          <a:latin typeface="Arial" panose="020B0604020202020204" pitchFamily="34" charset="0"/>
                        </a:rPr>
                        <a:t>+2.9%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165612">
                <a:tc>
                  <a:txBody>
                    <a:bodyPr/>
                    <a:lstStyle/>
                    <a:p>
                      <a:pPr algn="l" fontAlgn="ctr"/>
                      <a:r>
                        <a:rPr lang="en-GB" sz="850" b="0" i="0" u="none" strike="noStrike" dirty="0">
                          <a:solidFill>
                            <a:srgbClr val="000000"/>
                          </a:solidFill>
                          <a:effectLst/>
                          <a:latin typeface="Arial" panose="020B0604020202020204" pitchFamily="34" charset="0"/>
                        </a:rPr>
                        <a:t>VFR-other</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1.770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1.480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-16.4%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1.151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-22.2%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1.471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+27.8%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1.165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-20.8%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1" u="none" strike="noStrike" dirty="0">
                          <a:solidFill>
                            <a:srgbClr val="000000"/>
                          </a:solidFill>
                          <a:effectLst/>
                          <a:latin typeface="Arial" panose="020B0604020202020204" pitchFamily="34" charset="0"/>
                        </a:rPr>
                        <a:t>1.157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Arial" panose="020B0604020202020204" pitchFamily="34" charset="0"/>
                        </a:rPr>
                        <a:t>0.904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0.798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-11.7%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1.038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+30.1%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a:solidFill>
                            <a:srgbClr val="000000"/>
                          </a:solidFill>
                          <a:effectLst/>
                          <a:latin typeface="Arial" panose="020B0604020202020204" pitchFamily="34" charset="0"/>
                          <a:ea typeface="+mn-ea"/>
                          <a:cs typeface="+mn-cs"/>
                        </a:rPr>
                        <a:t>1.248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+20.2%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0" i="0" u="none" strike="noStrike">
                          <a:solidFill>
                            <a:srgbClr val="000000"/>
                          </a:solidFill>
                          <a:effectLst/>
                          <a:latin typeface="Arial" panose="020B0604020202020204" pitchFamily="34" charset="0"/>
                        </a:rPr>
                        <a:t>-1.9%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5"/>
                  </a:ext>
                </a:extLst>
              </a:tr>
              <a:tr h="281848">
                <a:tc>
                  <a:txBody>
                    <a:bodyPr/>
                    <a:lstStyle/>
                    <a:p>
                      <a:pPr algn="l" fontAlgn="ctr"/>
                      <a:r>
                        <a:rPr lang="en-GB" sz="850" b="1" i="0" u="none" strike="noStrike" dirty="0">
                          <a:solidFill>
                            <a:srgbClr val="000000"/>
                          </a:solidFill>
                          <a:effectLst/>
                          <a:latin typeface="Arial" panose="020B0604020202020204" pitchFamily="34" charset="0"/>
                        </a:rPr>
                        <a:t>Business / work</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2.186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2.146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1.973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-8.1%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1.921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1.731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-9.9%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1" u="none" strike="noStrike" dirty="0">
                          <a:solidFill>
                            <a:srgbClr val="000000"/>
                          </a:solidFill>
                          <a:effectLst/>
                          <a:latin typeface="Arial" panose="020B0604020202020204" pitchFamily="34" charset="0"/>
                        </a:rPr>
                        <a:t>1.857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1" i="0" u="none" strike="noStrike" dirty="0">
                          <a:solidFill>
                            <a:srgbClr val="000000"/>
                          </a:solidFill>
                          <a:effectLst/>
                          <a:latin typeface="Arial" panose="020B0604020202020204" pitchFamily="34" charset="0"/>
                        </a:rPr>
                        <a:t>1.912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1.827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-4.5%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1.596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-12.6%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1" i="0" u="none" strike="noStrike" kern="1200" dirty="0">
                          <a:solidFill>
                            <a:srgbClr val="000000"/>
                          </a:solidFill>
                          <a:effectLst/>
                          <a:latin typeface="Arial" panose="020B0604020202020204" pitchFamily="34" charset="0"/>
                          <a:ea typeface="+mn-ea"/>
                          <a:cs typeface="+mn-cs"/>
                        </a:rPr>
                        <a:t>1.665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1" i="0" u="none" strike="noStrike" kern="1200" dirty="0">
                          <a:solidFill>
                            <a:srgbClr val="000000"/>
                          </a:solidFill>
                          <a:effectLst/>
                          <a:latin typeface="Arial" panose="020B0604020202020204" pitchFamily="34" charset="0"/>
                          <a:ea typeface="+mn-ea"/>
                          <a:cs typeface="+mn-cs"/>
                        </a:rPr>
                        <a:t>+4.3%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50" b="1" i="0" u="none" strike="noStrike" dirty="0">
                          <a:solidFill>
                            <a:srgbClr val="000000"/>
                          </a:solidFill>
                          <a:effectLst/>
                          <a:latin typeface="Arial" panose="020B0604020202020204" pitchFamily="34" charset="0"/>
                        </a:rPr>
                        <a:t>-4.0%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bl>
          </a:graphicData>
        </a:graphic>
      </p:graphicFrame>
      <p:sp>
        <p:nvSpPr>
          <p:cNvPr id="25" name="Content Placeholder 25"/>
          <p:cNvSpPr txBox="1">
            <a:spLocks/>
          </p:cNvSpPr>
          <p:nvPr/>
        </p:nvSpPr>
        <p:spPr>
          <a:xfrm>
            <a:off x="9235359" y="1891382"/>
            <a:ext cx="2612287" cy="381952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600"/>
              </a:spcBef>
            </a:pPr>
            <a:r>
              <a:rPr lang="en-GB" sz="1050" b="1" i="1" dirty="0"/>
              <a:t>Showing the volume of trips in Scotland between 2011 and 2019 split by purpose.</a:t>
            </a:r>
            <a:endParaRPr lang="en-GB" sz="1050" b="1" dirty="0"/>
          </a:p>
          <a:p>
            <a:pPr>
              <a:spcBef>
                <a:spcPts val="600"/>
              </a:spcBef>
            </a:pPr>
            <a:r>
              <a:rPr lang="en-GB" sz="1050" b="1" dirty="0"/>
              <a:t>The volume of total trips, for any purpose was up +17.0% on 2018 to 13.8 million.</a:t>
            </a:r>
          </a:p>
          <a:p>
            <a:pPr>
              <a:spcBef>
                <a:spcPts val="600"/>
              </a:spcBef>
            </a:pPr>
            <a:r>
              <a:rPr lang="en-GB" sz="1050" b="1" dirty="0"/>
              <a:t>Holiday trips (including VFR) also increased during 2019, by +19.2% to 10.5 million, a +2.2% per annum increase over 2011 – 2019.</a:t>
            </a:r>
          </a:p>
          <a:p>
            <a:pPr>
              <a:spcBef>
                <a:spcPts val="600"/>
              </a:spcBef>
            </a:pPr>
            <a:r>
              <a:rPr lang="en-GB" sz="1050" b="1" dirty="0"/>
              <a:t>Holiday trips (excluding VFR) followed a similar pattern, with a +17.3% increase in 2019, driven primarily by an increase in trips of 1-7 nights.</a:t>
            </a:r>
          </a:p>
          <a:p>
            <a:pPr>
              <a:spcBef>
                <a:spcPts val="600"/>
              </a:spcBef>
            </a:pPr>
            <a:r>
              <a:rPr lang="en-GB" sz="1050" b="1" dirty="0"/>
              <a:t>VFR trips to Scotland increased by +23.5% during 2019.  Business trips also increased in 2019.</a:t>
            </a:r>
          </a:p>
        </p:txBody>
      </p:sp>
      <p:sp>
        <p:nvSpPr>
          <p:cNvPr id="13" name="TextBox 12">
            <a:extLst>
              <a:ext uri="{FF2B5EF4-FFF2-40B4-BE49-F238E27FC236}">
                <a16:creationId xmlns:a16="http://schemas.microsoft.com/office/drawing/2014/main" id="{3D3FC9E6-7E6A-4E48-A572-218DB765C7F9}"/>
              </a:ext>
            </a:extLst>
          </p:cNvPr>
          <p:cNvSpPr txBox="1"/>
          <p:nvPr/>
        </p:nvSpPr>
        <p:spPr>
          <a:xfrm>
            <a:off x="9229815" y="5296347"/>
            <a:ext cx="2707749" cy="830997"/>
          </a:xfrm>
          <a:prstGeom prst="rect">
            <a:avLst/>
          </a:prstGeom>
          <a:noFill/>
        </p:spPr>
        <p:txBody>
          <a:bodyPr wrap="square" lIns="0" tIns="0" rIns="0" bIns="0" rtlCol="0">
            <a:spAutoFit/>
          </a:bodyPr>
          <a:lstStyle/>
          <a:p>
            <a:r>
              <a:rPr lang="en-GB" sz="900" i="1" dirty="0"/>
              <a:t>*Please note: When comparing between 2015 and 2016 it is recommended to use 2015 (RP) (Reprocessed 2015) figures.</a:t>
            </a:r>
          </a:p>
          <a:p>
            <a:r>
              <a:rPr lang="en-GB" sz="900" i="1" dirty="0"/>
              <a:t>When comparing 2015 to earlier years use </a:t>
            </a:r>
          </a:p>
          <a:p>
            <a:r>
              <a:rPr lang="en-GB" sz="900" i="1" dirty="0"/>
              <a:t>2015 (O) (Original 2015) figures. For full explanation please see slide 14. </a:t>
            </a:r>
          </a:p>
        </p:txBody>
      </p:sp>
      <p:pic>
        <p:nvPicPr>
          <p:cNvPr id="20" name="Picture 19"/>
          <p:cNvPicPr/>
          <p:nvPr/>
        </p:nvPicPr>
        <p:blipFill rotWithShape="1">
          <a:blip r:embed="rId3">
            <a:extLst>
              <a:ext uri="{28A0092B-C50C-407E-A947-70E740481C1C}">
                <a14:useLocalDpi xmlns:a14="http://schemas.microsoft.com/office/drawing/2010/main" val="0"/>
              </a:ext>
            </a:extLst>
          </a:blip>
          <a:srcRect t="16958" b="17355"/>
          <a:stretch/>
        </p:blipFill>
        <p:spPr bwMode="auto">
          <a:xfrm>
            <a:off x="5155584" y="1478301"/>
            <a:ext cx="442595" cy="25146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0" name="Freeform 20">
            <a:hlinkClick r:id="rId4" action="ppaction://hlinksldjump"/>
            <a:extLst>
              <a:ext uri="{FF2B5EF4-FFF2-40B4-BE49-F238E27FC236}">
                <a16:creationId xmlns:a16="http://schemas.microsoft.com/office/drawing/2014/main" id="{F0461413-4428-4A52-8DCC-C4F084214944}"/>
              </a:ext>
            </a:extLst>
          </p:cNvPr>
          <p:cNvSpPr>
            <a:spLocks noEditPoints="1"/>
          </p:cNvSpPr>
          <p:nvPr/>
        </p:nvSpPr>
        <p:spPr bwMode="auto">
          <a:xfrm>
            <a:off x="7272592"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3"/>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1" name="Action Button: Information 18">
            <a:hlinkClick r:id="rId5" action="ppaction://hlinksldjump" highlightClick="1"/>
            <a:extLst>
              <a:ext uri="{FF2B5EF4-FFF2-40B4-BE49-F238E27FC236}">
                <a16:creationId xmlns:a16="http://schemas.microsoft.com/office/drawing/2014/main" id="{F4385AD4-5780-4FCB-8DDC-50BB2C48DF91}"/>
              </a:ext>
            </a:extLst>
          </p:cNvPr>
          <p:cNvSpPr/>
          <p:nvPr/>
        </p:nvSpPr>
        <p:spPr bwMode="ltGray">
          <a:xfrm>
            <a:off x="8777270" y="1653335"/>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cxnSp>
        <p:nvCxnSpPr>
          <p:cNvPr id="12" name="Straight Connector 11">
            <a:extLst>
              <a:ext uri="{FF2B5EF4-FFF2-40B4-BE49-F238E27FC236}">
                <a16:creationId xmlns:a16="http://schemas.microsoft.com/office/drawing/2014/main" id="{EA37F94E-34B0-49A7-BB88-989DA27A6A6B}"/>
              </a:ext>
            </a:extLst>
          </p:cNvPr>
          <p:cNvCxnSpPr>
            <a:cxnSpLocks/>
          </p:cNvCxnSpPr>
          <p:nvPr/>
        </p:nvCxnSpPr>
        <p:spPr>
          <a:xfrm>
            <a:off x="9091621" y="1881585"/>
            <a:ext cx="0" cy="3923903"/>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3" name="Slide Number Placeholder 2">
            <a:extLst>
              <a:ext uri="{FF2B5EF4-FFF2-40B4-BE49-F238E27FC236}">
                <a16:creationId xmlns:a16="http://schemas.microsoft.com/office/drawing/2014/main" id="{925F070A-3AFB-4813-BE62-DAA71EC9F13F}"/>
              </a:ext>
            </a:extLst>
          </p:cNvPr>
          <p:cNvSpPr>
            <a:spLocks noGrp="1"/>
          </p:cNvSpPr>
          <p:nvPr>
            <p:ph type="sldNum" sz="quarter" idx="4"/>
          </p:nvPr>
        </p:nvSpPr>
        <p:spPr/>
        <p:txBody>
          <a:bodyPr/>
          <a:lstStyle/>
          <a:p>
            <a:fld id="{4034BEE3-566C-4068-A777-C3A4762E861B}" type="slidenum">
              <a:rPr lang="en-GB" smtClean="0"/>
              <a:pPr/>
              <a:t>85</a:t>
            </a:fld>
            <a:endParaRPr lang="en-GB" dirty="0"/>
          </a:p>
        </p:txBody>
      </p:sp>
    </p:spTree>
    <p:extLst>
      <p:ext uri="{BB962C8B-B14F-4D97-AF65-F5344CB8AC3E}">
        <p14:creationId xmlns:p14="http://schemas.microsoft.com/office/powerpoint/2010/main" val="26527923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Tourism trips taken in Wales  </a:t>
            </a:r>
          </a:p>
        </p:txBody>
      </p:sp>
      <p:graphicFrame>
        <p:nvGraphicFramePr>
          <p:cNvPr id="3" name="Table 2"/>
          <p:cNvGraphicFramePr>
            <a:graphicFrameLocks noGrp="1"/>
          </p:cNvGraphicFramePr>
          <p:nvPr>
            <p:extLst>
              <p:ext uri="{D42A27DB-BD31-4B8C-83A1-F6EECF244321}">
                <p14:modId xmlns:p14="http://schemas.microsoft.com/office/powerpoint/2010/main" val="2931433429"/>
              </p:ext>
            </p:extLst>
          </p:nvPr>
        </p:nvGraphicFramePr>
        <p:xfrm>
          <a:off x="351101" y="1880374"/>
          <a:ext cx="8624620" cy="3901635"/>
        </p:xfrm>
        <a:graphic>
          <a:graphicData uri="http://schemas.openxmlformats.org/drawingml/2006/table">
            <a:tbl>
              <a:tblPr/>
              <a:tblGrid>
                <a:gridCol w="534059">
                  <a:extLst>
                    <a:ext uri="{9D8B030D-6E8A-4147-A177-3AD203B41FA5}">
                      <a16:colId xmlns:a16="http://schemas.microsoft.com/office/drawing/2014/main" val="20000"/>
                    </a:ext>
                  </a:extLst>
                </a:gridCol>
                <a:gridCol w="425819">
                  <a:extLst>
                    <a:ext uri="{9D8B030D-6E8A-4147-A177-3AD203B41FA5}">
                      <a16:colId xmlns:a16="http://schemas.microsoft.com/office/drawing/2014/main" val="20002"/>
                    </a:ext>
                  </a:extLst>
                </a:gridCol>
                <a:gridCol w="425819">
                  <a:extLst>
                    <a:ext uri="{9D8B030D-6E8A-4147-A177-3AD203B41FA5}">
                      <a16:colId xmlns:a16="http://schemas.microsoft.com/office/drawing/2014/main" val="20004"/>
                    </a:ext>
                  </a:extLst>
                </a:gridCol>
                <a:gridCol w="425819">
                  <a:extLst>
                    <a:ext uri="{9D8B030D-6E8A-4147-A177-3AD203B41FA5}">
                      <a16:colId xmlns:a16="http://schemas.microsoft.com/office/drawing/2014/main" val="20005"/>
                    </a:ext>
                  </a:extLst>
                </a:gridCol>
                <a:gridCol w="425819">
                  <a:extLst>
                    <a:ext uri="{9D8B030D-6E8A-4147-A177-3AD203B41FA5}">
                      <a16:colId xmlns:a16="http://schemas.microsoft.com/office/drawing/2014/main" val="20006"/>
                    </a:ext>
                  </a:extLst>
                </a:gridCol>
                <a:gridCol w="425819">
                  <a:extLst>
                    <a:ext uri="{9D8B030D-6E8A-4147-A177-3AD203B41FA5}">
                      <a16:colId xmlns:a16="http://schemas.microsoft.com/office/drawing/2014/main" val="20007"/>
                    </a:ext>
                  </a:extLst>
                </a:gridCol>
                <a:gridCol w="425819">
                  <a:extLst>
                    <a:ext uri="{9D8B030D-6E8A-4147-A177-3AD203B41FA5}">
                      <a16:colId xmlns:a16="http://schemas.microsoft.com/office/drawing/2014/main" val="20008"/>
                    </a:ext>
                  </a:extLst>
                </a:gridCol>
                <a:gridCol w="425819">
                  <a:extLst>
                    <a:ext uri="{9D8B030D-6E8A-4147-A177-3AD203B41FA5}">
                      <a16:colId xmlns:a16="http://schemas.microsoft.com/office/drawing/2014/main" val="20009"/>
                    </a:ext>
                  </a:extLst>
                </a:gridCol>
                <a:gridCol w="425819">
                  <a:extLst>
                    <a:ext uri="{9D8B030D-6E8A-4147-A177-3AD203B41FA5}">
                      <a16:colId xmlns:a16="http://schemas.microsoft.com/office/drawing/2014/main" val="20010"/>
                    </a:ext>
                  </a:extLst>
                </a:gridCol>
                <a:gridCol w="425819">
                  <a:extLst>
                    <a:ext uri="{9D8B030D-6E8A-4147-A177-3AD203B41FA5}">
                      <a16:colId xmlns:a16="http://schemas.microsoft.com/office/drawing/2014/main" val="20011"/>
                    </a:ext>
                  </a:extLst>
                </a:gridCol>
                <a:gridCol w="425819">
                  <a:extLst>
                    <a:ext uri="{9D8B030D-6E8A-4147-A177-3AD203B41FA5}">
                      <a16:colId xmlns:a16="http://schemas.microsoft.com/office/drawing/2014/main" val="20012"/>
                    </a:ext>
                  </a:extLst>
                </a:gridCol>
                <a:gridCol w="425819">
                  <a:extLst>
                    <a:ext uri="{9D8B030D-6E8A-4147-A177-3AD203B41FA5}">
                      <a16:colId xmlns:a16="http://schemas.microsoft.com/office/drawing/2014/main" val="20013"/>
                    </a:ext>
                  </a:extLst>
                </a:gridCol>
                <a:gridCol w="425819">
                  <a:extLst>
                    <a:ext uri="{9D8B030D-6E8A-4147-A177-3AD203B41FA5}">
                      <a16:colId xmlns:a16="http://schemas.microsoft.com/office/drawing/2014/main" val="20014"/>
                    </a:ext>
                  </a:extLst>
                </a:gridCol>
                <a:gridCol w="425819">
                  <a:extLst>
                    <a:ext uri="{9D8B030D-6E8A-4147-A177-3AD203B41FA5}">
                      <a16:colId xmlns:a16="http://schemas.microsoft.com/office/drawing/2014/main" val="3048135987"/>
                    </a:ext>
                  </a:extLst>
                </a:gridCol>
                <a:gridCol w="425819">
                  <a:extLst>
                    <a:ext uri="{9D8B030D-6E8A-4147-A177-3AD203B41FA5}">
                      <a16:colId xmlns:a16="http://schemas.microsoft.com/office/drawing/2014/main" val="591029617"/>
                    </a:ext>
                  </a:extLst>
                </a:gridCol>
                <a:gridCol w="425819">
                  <a:extLst>
                    <a:ext uri="{9D8B030D-6E8A-4147-A177-3AD203B41FA5}">
                      <a16:colId xmlns:a16="http://schemas.microsoft.com/office/drawing/2014/main" val="2992046960"/>
                    </a:ext>
                  </a:extLst>
                </a:gridCol>
                <a:gridCol w="425819">
                  <a:extLst>
                    <a:ext uri="{9D8B030D-6E8A-4147-A177-3AD203B41FA5}">
                      <a16:colId xmlns:a16="http://schemas.microsoft.com/office/drawing/2014/main" val="2551675243"/>
                    </a:ext>
                  </a:extLst>
                </a:gridCol>
                <a:gridCol w="425819">
                  <a:extLst>
                    <a:ext uri="{9D8B030D-6E8A-4147-A177-3AD203B41FA5}">
                      <a16:colId xmlns:a16="http://schemas.microsoft.com/office/drawing/2014/main" val="2067665600"/>
                    </a:ext>
                  </a:extLst>
                </a:gridCol>
                <a:gridCol w="425819">
                  <a:extLst>
                    <a:ext uri="{9D8B030D-6E8A-4147-A177-3AD203B41FA5}">
                      <a16:colId xmlns:a16="http://schemas.microsoft.com/office/drawing/2014/main" val="1314611805"/>
                    </a:ext>
                  </a:extLst>
                </a:gridCol>
                <a:gridCol w="425819">
                  <a:extLst>
                    <a:ext uri="{9D8B030D-6E8A-4147-A177-3AD203B41FA5}">
                      <a16:colId xmlns:a16="http://schemas.microsoft.com/office/drawing/2014/main" val="20015"/>
                    </a:ext>
                  </a:extLst>
                </a:gridCol>
              </a:tblGrid>
              <a:tr h="230400">
                <a:tc gridSpan="20">
                  <a:txBody>
                    <a:bodyPr/>
                    <a:lstStyle/>
                    <a:p>
                      <a:pPr algn="l" fontAlgn="ctr"/>
                      <a:r>
                        <a:rPr lang="en-GB" sz="900" b="1" i="0" u="none" strike="noStrike" dirty="0">
                          <a:solidFill>
                            <a:srgbClr val="FFFFFF"/>
                          </a:solidFill>
                          <a:effectLst/>
                          <a:latin typeface="Arial" panose="020B0604020202020204" pitchFamily="34" charset="0"/>
                        </a:rPr>
                        <a:t> Table 1.7.9 – Tourism trips taken in Wales (2011-2019)*</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lnL w="12700" cmpd="sng">
                      <a:noFill/>
                      <a:prstDash val="solid"/>
                    </a:lnL>
                  </a:tcPr>
                </a:tc>
                <a:tc hMerge="1">
                  <a:txBody>
                    <a:bodyPr/>
                    <a:lstStyle/>
                    <a:p>
                      <a:endParaRPr lang="en-GB"/>
                    </a:p>
                  </a:txBody>
                  <a:tcPr>
                    <a:lnL w="12700" cmpd="sng">
                      <a:noFill/>
                      <a:prstDash val="solid"/>
                    </a:ln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0"/>
                  </a:ext>
                </a:extLst>
              </a:tr>
              <a:tr h="727200">
                <a:tc>
                  <a:txBody>
                    <a:bodyPr/>
                    <a:lstStyle/>
                    <a:p>
                      <a:pPr algn="ctr" fontAlgn="ctr"/>
                      <a:r>
                        <a:rPr lang="en-GB" sz="850" b="0" i="0" u="none" strike="noStrike" dirty="0">
                          <a:solidFill>
                            <a:srgbClr val="000000"/>
                          </a:solidFill>
                          <a:effectLst/>
                          <a:latin typeface="Arial" panose="020B0604020202020204" pitchFamily="34" charset="0"/>
                        </a:rPr>
                        <a:t> -</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a:t>
                      </a:r>
                    </a:p>
                    <a:p>
                      <a:pPr algn="ctr" fontAlgn="ctr"/>
                      <a:r>
                        <a:rPr lang="en-GB" sz="850" b="0" i="0" u="none" strike="noStrike" dirty="0">
                          <a:solidFill>
                            <a:srgbClr val="000000"/>
                          </a:solidFill>
                          <a:effectLst/>
                          <a:latin typeface="Arial" panose="020B0604020202020204" pitchFamily="34" charset="0"/>
                        </a:rPr>
                        <a:t>change (11-12)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a:t>
                      </a:r>
                    </a:p>
                    <a:p>
                      <a:pPr algn="ctr" fontAlgn="ctr"/>
                      <a:r>
                        <a:rPr lang="en-GB" sz="850" b="0" i="0" u="none" strike="noStrike" dirty="0">
                          <a:solidFill>
                            <a:srgbClr val="000000"/>
                          </a:solidFill>
                          <a:effectLst/>
                          <a:latin typeface="Arial" panose="020B0604020202020204" pitchFamily="34" charset="0"/>
                        </a:rPr>
                        <a:t>change (12-13)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a:t>
                      </a:r>
                    </a:p>
                    <a:p>
                      <a:pPr algn="ctr" fontAlgn="ctr"/>
                      <a:r>
                        <a:rPr lang="en-GB" sz="850" b="0" i="0" u="none" strike="noStrike" dirty="0">
                          <a:solidFill>
                            <a:srgbClr val="000000"/>
                          </a:solidFill>
                          <a:effectLst/>
                          <a:latin typeface="Arial" panose="020B0604020202020204" pitchFamily="34" charset="0"/>
                        </a:rPr>
                        <a:t>change (13-14)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2015 (O)</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a:t>
                      </a:r>
                    </a:p>
                    <a:p>
                      <a:pPr algn="ctr" fontAlgn="ctr"/>
                      <a:r>
                        <a:rPr lang="en-GB" sz="850" b="0" i="0" u="none" strike="noStrike" dirty="0">
                          <a:solidFill>
                            <a:srgbClr val="000000"/>
                          </a:solidFill>
                          <a:effectLst/>
                          <a:latin typeface="Arial" panose="020B0604020202020204" pitchFamily="34" charset="0"/>
                        </a:rPr>
                        <a:t>change (14-15)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1" u="none" strike="noStrike" dirty="0">
                          <a:solidFill>
                            <a:srgbClr val="000000"/>
                          </a:solidFill>
                          <a:effectLst/>
                          <a:latin typeface="Arial" panose="020B0604020202020204" pitchFamily="34" charset="0"/>
                        </a:rPr>
                        <a:t>2015 (RP)</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1" i="0" u="none" strike="noStrike" dirty="0">
                          <a:solidFill>
                            <a:srgbClr val="000000"/>
                          </a:solidFill>
                          <a:effectLst/>
                          <a:latin typeface="Arial" panose="020B0604020202020204" pitchFamily="34" charset="0"/>
                        </a:rPr>
                        <a:t>2016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a:t>
                      </a:r>
                    </a:p>
                    <a:p>
                      <a:pPr algn="ctr" fontAlgn="ctr"/>
                      <a:r>
                        <a:rPr lang="en-GB" sz="850" b="0" i="0" u="none" strike="noStrike" dirty="0">
                          <a:solidFill>
                            <a:srgbClr val="000000"/>
                          </a:solidFill>
                          <a:effectLst/>
                          <a:latin typeface="Arial" panose="020B0604020202020204" pitchFamily="34" charset="0"/>
                        </a:rPr>
                        <a:t>change (15-16)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a:t>
                      </a:r>
                    </a:p>
                    <a:p>
                      <a:pPr algn="ctr" fontAlgn="ctr"/>
                      <a:r>
                        <a:rPr lang="en-GB" sz="850" b="0" i="0" u="none" strike="noStrike" dirty="0">
                          <a:solidFill>
                            <a:srgbClr val="000000"/>
                          </a:solidFill>
                          <a:effectLst/>
                          <a:latin typeface="Arial" panose="020B0604020202020204" pitchFamily="34" charset="0"/>
                        </a:rPr>
                        <a:t>change (16-17)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 change (17-18)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 change (18-19)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Average annual</a:t>
                      </a:r>
                    </a:p>
                    <a:p>
                      <a:pPr algn="ctr" fontAlgn="ctr"/>
                      <a:r>
                        <a:rPr lang="en-GB" sz="850" b="0" i="0" u="none" strike="noStrike" dirty="0">
                          <a:solidFill>
                            <a:srgbClr val="000000"/>
                          </a:solidFill>
                          <a:effectLst/>
                          <a:latin typeface="Arial" panose="020B0604020202020204" pitchFamily="34" charset="0"/>
                        </a:rPr>
                        <a:t>% change (11-19)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392400">
                <a:tc>
                  <a:txBody>
                    <a:bodyPr/>
                    <a:lstStyle/>
                    <a:p>
                      <a:pPr algn="l" fontAlgn="ctr"/>
                      <a:r>
                        <a:rPr lang="en-GB" sz="850" b="0" i="0" u="none" strike="noStrike" dirty="0">
                          <a:solidFill>
                            <a:srgbClr val="000000"/>
                          </a:solidFill>
                          <a:effectLst/>
                          <a:latin typeface="Arial" panose="020B0604020202020204" pitchFamily="34" charset="0"/>
                        </a:rPr>
                        <a:t>Trips (millions)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9.697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9.603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9.929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+3.4%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10.002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+0.7%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10.449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+4.5%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1" u="none" strike="noStrike" dirty="0">
                          <a:solidFill>
                            <a:srgbClr val="000000"/>
                          </a:solidFill>
                          <a:effectLst/>
                          <a:latin typeface="Arial" panose="020B0604020202020204" pitchFamily="34" charset="0"/>
                        </a:rPr>
                        <a:t>10.480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Arial" panose="020B0604020202020204" pitchFamily="34" charset="0"/>
                        </a:rPr>
                        <a:t>9.307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-11.2%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9.024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-3.0%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10.021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+11.1%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n-GB" sz="850" b="0" i="0" u="none" strike="noStrike" kern="1200" dirty="0">
                        <a:solidFill>
                          <a:srgbClr val="000000"/>
                        </a:solidFill>
                        <a:effectLst/>
                        <a:latin typeface="Arial" panose="020B0604020202020204" pitchFamily="34" charset="0"/>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n-GB" sz="850" b="0" i="0" u="none" strike="noStrike" kern="1200" dirty="0">
                          <a:solidFill>
                            <a:srgbClr val="000000"/>
                          </a:solidFill>
                          <a:effectLst/>
                          <a:latin typeface="Arial" panose="020B0604020202020204" pitchFamily="34" charset="0"/>
                          <a:ea typeface="+mn-ea"/>
                          <a:cs typeface="+mn-cs"/>
                        </a:rPr>
                        <a:t>10.698</a:t>
                      </a:r>
                    </a:p>
                    <a:p>
                      <a:pPr marL="0" algn="ctr" defTabSz="914400" rtl="0" eaLnBrk="1" fontAlgn="ctr" latinLnBrk="0" hangingPunct="1"/>
                      <a:endParaRPr lang="en-GB" sz="850" b="0" i="0" u="none" strike="noStrike" kern="1200" dirty="0">
                        <a:solidFill>
                          <a:srgbClr val="000000"/>
                        </a:solidFill>
                        <a:effectLst/>
                        <a:latin typeface="Arial" panose="020B0604020202020204" pitchFamily="34" charset="0"/>
                        <a:ea typeface="+mn-ea"/>
                        <a:cs typeface="+mn-cs"/>
                      </a:endParaRP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+6.8%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0" i="0" u="none" strike="noStrike" dirty="0">
                          <a:solidFill>
                            <a:srgbClr val="000000"/>
                          </a:solidFill>
                          <a:effectLst/>
                          <a:latin typeface="Arial" panose="020B0604020202020204" pitchFamily="34" charset="0"/>
                        </a:rPr>
                        <a:t>+1.4%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3"/>
                  </a:ext>
                </a:extLst>
              </a:tr>
              <a:tr h="392400">
                <a:tc>
                  <a:txBody>
                    <a:bodyPr/>
                    <a:lstStyle/>
                    <a:p>
                      <a:pPr algn="l" fontAlgn="ctr"/>
                      <a:r>
                        <a:rPr lang="en-GB" sz="850" b="0" i="0" u="none" strike="noStrike" dirty="0">
                          <a:solidFill>
                            <a:srgbClr val="000000"/>
                          </a:solidFill>
                          <a:effectLst/>
                          <a:latin typeface="Arial" panose="020B0604020202020204" pitchFamily="34" charset="0"/>
                        </a:rPr>
                        <a:t>Nights (millions)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34.940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34.730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33.680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35.080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+4.1%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36.197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1" u="none" strike="noStrike" dirty="0">
                          <a:solidFill>
                            <a:srgbClr val="000000"/>
                          </a:solidFill>
                          <a:effectLst/>
                          <a:latin typeface="Arial" panose="020B0604020202020204" pitchFamily="34" charset="0"/>
                        </a:rPr>
                        <a:t>36.467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Arial" panose="020B0604020202020204" pitchFamily="34" charset="0"/>
                        </a:rPr>
                        <a:t>32.978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-9.6%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30.979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50" b="0" i="0" u="none" strike="noStrike" dirty="0">
                          <a:solidFill>
                            <a:srgbClr val="000000"/>
                          </a:solidFill>
                          <a:effectLst/>
                          <a:latin typeface="Arial" panose="020B0604020202020204" pitchFamily="34" charset="0"/>
                        </a:rPr>
                        <a:t>-6.1%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50" b="0" i="0" u="none" strike="noStrike" dirty="0">
                          <a:solidFill>
                            <a:srgbClr val="000000"/>
                          </a:solidFill>
                          <a:effectLst/>
                          <a:latin typeface="Arial" panose="020B0604020202020204" pitchFamily="34" charset="0"/>
                        </a:rPr>
                        <a:t>35.638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50" b="0" i="0" u="none" strike="noStrike" dirty="0">
                          <a:solidFill>
                            <a:srgbClr val="000000"/>
                          </a:solidFill>
                          <a:effectLst/>
                          <a:latin typeface="Arial" panose="020B0604020202020204" pitchFamily="34" charset="0"/>
                        </a:rPr>
                        <a:t>+15.0%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n-GB" sz="850" b="0" i="0" u="none" strike="noStrike" kern="1200" dirty="0">
                        <a:solidFill>
                          <a:srgbClr val="000000"/>
                        </a:solidFill>
                        <a:effectLst/>
                        <a:latin typeface="Arial" panose="020B0604020202020204" pitchFamily="34" charset="0"/>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n-GB" sz="850" b="0" i="0" u="none" strike="noStrike" kern="1200" dirty="0">
                          <a:solidFill>
                            <a:srgbClr val="000000"/>
                          </a:solidFill>
                          <a:effectLst/>
                          <a:latin typeface="Arial" panose="020B0604020202020204" pitchFamily="34" charset="0"/>
                          <a:ea typeface="+mn-ea"/>
                          <a:cs typeface="+mn-cs"/>
                        </a:rPr>
                        <a:t>35.077</a:t>
                      </a:r>
                    </a:p>
                    <a:p>
                      <a:pPr marL="0" algn="ctr" defTabSz="914400" rtl="0" eaLnBrk="1" fontAlgn="ctr" latinLnBrk="0" hangingPunct="1"/>
                      <a:endParaRPr lang="en-GB" sz="850" b="0" i="0" u="none" strike="noStrike" kern="1200" dirty="0">
                        <a:solidFill>
                          <a:srgbClr val="000000"/>
                        </a:solidFill>
                        <a:effectLst/>
                        <a:latin typeface="Arial" panose="020B0604020202020204" pitchFamily="34" charset="0"/>
                        <a:ea typeface="+mn-ea"/>
                        <a:cs typeface="+mn-cs"/>
                      </a:endParaRP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-1.6%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n-GB" sz="850" b="0" i="0" u="none" strike="noStrike" dirty="0">
                          <a:solidFill>
                            <a:srgbClr val="000000"/>
                          </a:solidFill>
                          <a:effectLst/>
                          <a:latin typeface="Arial" panose="020B0604020202020204" pitchFamily="34" charset="0"/>
                        </a:rPr>
                        <a:t>+0.2%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4"/>
                  </a:ext>
                </a:extLst>
              </a:tr>
              <a:tr h="392400">
                <a:tc>
                  <a:txBody>
                    <a:bodyPr/>
                    <a:lstStyle/>
                    <a:p>
                      <a:pPr algn="l" fontAlgn="ctr"/>
                      <a:r>
                        <a:rPr lang="en-GB" sz="850" b="0" i="0" u="none" strike="noStrike" dirty="0">
                          <a:solidFill>
                            <a:srgbClr val="000000"/>
                          </a:solidFill>
                          <a:effectLst/>
                          <a:latin typeface="Arial" panose="020B0604020202020204" pitchFamily="34" charset="0"/>
                        </a:rPr>
                        <a:t>Spending (£millions)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£1,734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£1,588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-8.4%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£1,696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+6.8%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£1,735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£1,975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+13.8%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1" u="none" strike="noStrike" dirty="0">
                          <a:solidFill>
                            <a:srgbClr val="000000"/>
                          </a:solidFill>
                          <a:effectLst/>
                          <a:latin typeface="Arial" panose="020B0604020202020204" pitchFamily="34" charset="0"/>
                        </a:rPr>
                        <a:t>£1,926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Arial" panose="020B0604020202020204" pitchFamily="34" charset="0"/>
                        </a:rPr>
                        <a:t>£1,689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-12.3%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£1,628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-3.6%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£1,853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+13.8%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n-GB" sz="850" b="0" i="0" u="none" strike="noStrike" kern="1200" dirty="0">
                        <a:solidFill>
                          <a:srgbClr val="000000"/>
                        </a:solidFill>
                        <a:effectLst/>
                        <a:latin typeface="Arial" panose="020B0604020202020204" pitchFamily="34" charset="0"/>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n-GB" sz="850" b="0" i="0" u="none" strike="noStrike" kern="1200" dirty="0">
                          <a:solidFill>
                            <a:srgbClr val="000000"/>
                          </a:solidFill>
                          <a:effectLst/>
                          <a:latin typeface="Arial" panose="020B0604020202020204" pitchFamily="34" charset="0"/>
                          <a:ea typeface="+mn-ea"/>
                          <a:cs typeface="+mn-cs"/>
                        </a:rPr>
                        <a:t>£2,003</a:t>
                      </a:r>
                    </a:p>
                    <a:p>
                      <a:pPr marL="0" algn="ctr" defTabSz="914400" rtl="0" eaLnBrk="1" fontAlgn="ctr" latinLnBrk="0" hangingPunct="1"/>
                      <a:endParaRPr lang="en-GB" sz="850" b="0" i="0" u="none" strike="noStrike" kern="1200" dirty="0">
                        <a:solidFill>
                          <a:srgbClr val="000000"/>
                        </a:solidFill>
                        <a:effectLst/>
                        <a:latin typeface="Arial" panose="020B0604020202020204" pitchFamily="34" charset="0"/>
                        <a:ea typeface="+mn-ea"/>
                        <a:cs typeface="+mn-cs"/>
                      </a:endParaRP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+8.1%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0" i="0" u="none" strike="noStrike" dirty="0">
                          <a:solidFill>
                            <a:srgbClr val="000000"/>
                          </a:solidFill>
                          <a:effectLst/>
                          <a:latin typeface="Arial" panose="020B0604020202020204" pitchFamily="34" charset="0"/>
                        </a:rPr>
                        <a:t>+2.6%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5"/>
                  </a:ext>
                </a:extLst>
              </a:tr>
              <a:tr h="583200">
                <a:tc>
                  <a:txBody>
                    <a:bodyPr/>
                    <a:lstStyle/>
                    <a:p>
                      <a:pPr algn="l" fontAlgn="ctr"/>
                      <a:r>
                        <a:rPr lang="en-GB" sz="850" b="1" i="0" u="none" strike="noStrike" dirty="0">
                          <a:solidFill>
                            <a:srgbClr val="000000"/>
                          </a:solidFill>
                          <a:effectLst/>
                          <a:latin typeface="Arial" panose="020B0604020202020204" pitchFamily="34" charset="0"/>
                        </a:rPr>
                        <a:t>Average nights per trip</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3.60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3.62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+0.5%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3.39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-6.4%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3.51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+3.5%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3.46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-1.3%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1" u="none" strike="noStrike" dirty="0">
                          <a:solidFill>
                            <a:srgbClr val="000000"/>
                          </a:solidFill>
                          <a:effectLst/>
                          <a:latin typeface="Arial" panose="020B0604020202020204" pitchFamily="34" charset="0"/>
                        </a:rPr>
                        <a:t>3.48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1" i="0" u="none" strike="noStrike" dirty="0">
                          <a:solidFill>
                            <a:srgbClr val="000000"/>
                          </a:solidFill>
                          <a:effectLst/>
                          <a:latin typeface="Arial" panose="020B0604020202020204" pitchFamily="34" charset="0"/>
                        </a:rPr>
                        <a:t>3.54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+1.7%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3.43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50" b="1" i="0" u="none" strike="noStrike" dirty="0">
                          <a:solidFill>
                            <a:srgbClr val="000000"/>
                          </a:solidFill>
                          <a:effectLst/>
                          <a:latin typeface="Arial" panose="020B0604020202020204" pitchFamily="34" charset="0"/>
                        </a:rPr>
                        <a:t>-3.1%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50" b="1" i="0" u="none" strike="noStrike" dirty="0">
                          <a:solidFill>
                            <a:srgbClr val="000000"/>
                          </a:solidFill>
                          <a:effectLst/>
                          <a:latin typeface="Arial" panose="020B0604020202020204" pitchFamily="34" charset="0"/>
                        </a:rPr>
                        <a:t>3.56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50" b="1" i="0" u="none" strike="noStrike" dirty="0">
                          <a:solidFill>
                            <a:srgbClr val="000000"/>
                          </a:solidFill>
                          <a:effectLst/>
                          <a:latin typeface="Arial" panose="020B0604020202020204" pitchFamily="34" charset="0"/>
                        </a:rPr>
                        <a:t>+3.8%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50" b="1" i="0" u="none" strike="noStrike" kern="1200" dirty="0">
                          <a:solidFill>
                            <a:srgbClr val="000000"/>
                          </a:solidFill>
                          <a:effectLst/>
                          <a:latin typeface="Arial" panose="020B0604020202020204" pitchFamily="34" charset="0"/>
                          <a:ea typeface="+mn-ea"/>
                          <a:cs typeface="+mn-cs"/>
                        </a:rPr>
                        <a:t>3.28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50" b="1" i="0" u="none" strike="noStrike" kern="1200" dirty="0">
                          <a:solidFill>
                            <a:srgbClr val="000000"/>
                          </a:solidFill>
                          <a:effectLst/>
                          <a:latin typeface="Arial" panose="020B0604020202020204" pitchFamily="34" charset="0"/>
                          <a:ea typeface="+mn-ea"/>
                          <a:cs typeface="+mn-cs"/>
                        </a:rPr>
                        <a:t>-7.9%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n-GB" sz="850" b="1" i="0" u="none" strike="noStrike" dirty="0">
                          <a:solidFill>
                            <a:srgbClr val="000000"/>
                          </a:solidFill>
                          <a:effectLst/>
                          <a:latin typeface="Arial" panose="020B0604020202020204" pitchFamily="34" charset="0"/>
                        </a:rPr>
                        <a:t>-1.2%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6"/>
                  </a:ext>
                </a:extLst>
              </a:tr>
              <a:tr h="583200">
                <a:tc>
                  <a:txBody>
                    <a:bodyPr/>
                    <a:lstStyle/>
                    <a:p>
                      <a:pPr algn="l" fontAlgn="ctr"/>
                      <a:r>
                        <a:rPr lang="en-GB" sz="850" b="1" i="0" u="none" strike="noStrike" dirty="0">
                          <a:solidFill>
                            <a:srgbClr val="000000"/>
                          </a:solidFill>
                          <a:effectLst/>
                          <a:latin typeface="Arial" panose="020B0604020202020204" pitchFamily="34" charset="0"/>
                        </a:rPr>
                        <a:t>Average spend per trip</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£179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£165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-7.8%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£171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+3.6%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£173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£189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+9.3%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1" u="none" strike="noStrike" dirty="0">
                          <a:solidFill>
                            <a:srgbClr val="000000"/>
                          </a:solidFill>
                          <a:effectLst/>
                          <a:latin typeface="Arial" panose="020B0604020202020204" pitchFamily="34" charset="0"/>
                        </a:rPr>
                        <a:t>£184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1" i="0" u="none" strike="noStrike" dirty="0">
                          <a:solidFill>
                            <a:srgbClr val="000000"/>
                          </a:solidFill>
                          <a:effectLst/>
                          <a:latin typeface="Arial" panose="020B0604020202020204" pitchFamily="34" charset="0"/>
                        </a:rPr>
                        <a:t>£181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£180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-0.6%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£185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+2.8%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1" i="0" u="none" strike="noStrike" kern="1200" dirty="0">
                          <a:solidFill>
                            <a:srgbClr val="000000"/>
                          </a:solidFill>
                          <a:effectLst/>
                          <a:latin typeface="Arial" panose="020B0604020202020204" pitchFamily="34" charset="0"/>
                          <a:ea typeface="+mn-ea"/>
                          <a:cs typeface="+mn-cs"/>
                        </a:rPr>
                        <a:t>£187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1" i="0" u="none" strike="noStrike" kern="1200" dirty="0">
                          <a:solidFill>
                            <a:srgbClr val="000000"/>
                          </a:solidFill>
                          <a:effectLst/>
                          <a:latin typeface="Arial" panose="020B0604020202020204" pitchFamily="34" charset="0"/>
                          <a:ea typeface="+mn-ea"/>
                          <a:cs typeface="+mn-cs"/>
                        </a:rPr>
                        <a:t>+1.1%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1" i="0" u="none" strike="noStrike" dirty="0">
                          <a:solidFill>
                            <a:srgbClr val="000000"/>
                          </a:solidFill>
                          <a:effectLst/>
                          <a:latin typeface="Arial" panose="020B0604020202020204" pitchFamily="34" charset="0"/>
                        </a:rPr>
                        <a:t>+1.0%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7"/>
                  </a:ext>
                </a:extLst>
              </a:tr>
              <a:tr h="583200">
                <a:tc>
                  <a:txBody>
                    <a:bodyPr/>
                    <a:lstStyle/>
                    <a:p>
                      <a:pPr algn="l" fontAlgn="ctr"/>
                      <a:r>
                        <a:rPr lang="en-GB" sz="850" b="1" i="0" u="none" strike="noStrike" dirty="0">
                          <a:solidFill>
                            <a:srgbClr val="000000"/>
                          </a:solidFill>
                          <a:effectLst/>
                          <a:latin typeface="Arial" panose="020B0604020202020204" pitchFamily="34" charset="0"/>
                        </a:rPr>
                        <a:t>Average spend per night</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£50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£46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-8.0%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£50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+8.7%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£49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£55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+12.2%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1" u="none" strike="noStrike" dirty="0">
                          <a:solidFill>
                            <a:srgbClr val="000000"/>
                          </a:solidFill>
                          <a:effectLst/>
                          <a:latin typeface="Arial" panose="020B0604020202020204" pitchFamily="34" charset="0"/>
                        </a:rPr>
                        <a:t>£53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1" i="0" u="none" strike="noStrike" dirty="0">
                          <a:solidFill>
                            <a:srgbClr val="000000"/>
                          </a:solidFill>
                          <a:effectLst/>
                          <a:latin typeface="Arial" panose="020B0604020202020204" pitchFamily="34" charset="0"/>
                        </a:rPr>
                        <a:t>£51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-3.8%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£53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50" b="1" i="0" u="none" strike="noStrike" dirty="0">
                          <a:solidFill>
                            <a:srgbClr val="000000"/>
                          </a:solidFill>
                          <a:effectLst/>
                          <a:latin typeface="Arial" panose="020B0604020202020204" pitchFamily="34" charset="0"/>
                        </a:rPr>
                        <a:t>+3.9%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50" b="1" i="0" u="none" strike="noStrike" dirty="0">
                          <a:solidFill>
                            <a:srgbClr val="000000"/>
                          </a:solidFill>
                          <a:effectLst/>
                          <a:latin typeface="Arial" panose="020B0604020202020204" pitchFamily="34" charset="0"/>
                        </a:rPr>
                        <a:t>£52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50" b="1" i="0" u="none" strike="noStrike" dirty="0">
                          <a:solidFill>
                            <a:srgbClr val="000000"/>
                          </a:solidFill>
                          <a:effectLst/>
                          <a:latin typeface="Arial" panose="020B0604020202020204" pitchFamily="34" charset="0"/>
                        </a:rPr>
                        <a:t>-1.9%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50" b="1" i="0" u="none" strike="noStrike" kern="1200" dirty="0">
                          <a:solidFill>
                            <a:srgbClr val="000000"/>
                          </a:solidFill>
                          <a:effectLst/>
                          <a:latin typeface="Arial" panose="020B0604020202020204" pitchFamily="34" charset="0"/>
                          <a:ea typeface="+mn-ea"/>
                          <a:cs typeface="+mn-cs"/>
                        </a:rPr>
                        <a:t>£57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50" b="1" i="0" u="none" strike="noStrike" kern="1200" dirty="0">
                          <a:solidFill>
                            <a:srgbClr val="000000"/>
                          </a:solidFill>
                          <a:effectLst/>
                          <a:latin typeface="Arial" panose="020B0604020202020204" pitchFamily="34" charset="0"/>
                          <a:ea typeface="+mn-ea"/>
                          <a:cs typeface="+mn-cs"/>
                        </a:rPr>
                        <a:t>+9.6%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n-GB" sz="850" b="1" i="0" u="none" strike="noStrike" dirty="0">
                          <a:solidFill>
                            <a:srgbClr val="000000"/>
                          </a:solidFill>
                          <a:effectLst/>
                          <a:latin typeface="Arial" panose="020B0604020202020204" pitchFamily="34" charset="0"/>
                        </a:rPr>
                        <a:t>+2.3%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8"/>
                  </a:ext>
                </a:extLst>
              </a:tr>
            </a:tbl>
          </a:graphicData>
        </a:graphic>
      </p:graphicFrame>
      <p:sp>
        <p:nvSpPr>
          <p:cNvPr id="19" name="Content Placeholder 25"/>
          <p:cNvSpPr txBox="1">
            <a:spLocks/>
          </p:cNvSpPr>
          <p:nvPr/>
        </p:nvSpPr>
        <p:spPr>
          <a:xfrm>
            <a:off x="9234088" y="1890305"/>
            <a:ext cx="2607076" cy="381952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t>Showing Wales tourism trips, nights and spend for all purposes between 2011 and 2019.</a:t>
            </a:r>
            <a:endParaRPr lang="en-GB" sz="1050" b="1" dirty="0"/>
          </a:p>
          <a:p>
            <a:r>
              <a:rPr lang="en-GB" sz="1050" b="1" dirty="0"/>
              <a:t>In 2019, the volume of overnight domestic tourism trips in Wales increased by +6.8% to 10.7 million. The long term trend shows an average increase of +1.4% per annum.</a:t>
            </a:r>
          </a:p>
          <a:p>
            <a:r>
              <a:rPr lang="en-GB" sz="1050" b="1" dirty="0"/>
              <a:t>The volume of bednights decreased during 2019, by -1.6% to 35.1 million.  However, the long term trend from 2011 remained upwards (+0.2% per annum).</a:t>
            </a:r>
          </a:p>
          <a:p>
            <a:r>
              <a:rPr lang="en-GB" sz="1050" b="1" dirty="0"/>
              <a:t>Spend increased +8.1% compared with 2018 to £2.0 billion with the per annum trend at +2.6% on average. </a:t>
            </a:r>
          </a:p>
        </p:txBody>
      </p:sp>
      <p:sp>
        <p:nvSpPr>
          <p:cNvPr id="13" name="TextBox 12">
            <a:extLst>
              <a:ext uri="{FF2B5EF4-FFF2-40B4-BE49-F238E27FC236}">
                <a16:creationId xmlns:a16="http://schemas.microsoft.com/office/drawing/2014/main" id="{94E2A67D-B0D5-4519-92D4-74A5A71F0211}"/>
              </a:ext>
            </a:extLst>
          </p:cNvPr>
          <p:cNvSpPr txBox="1"/>
          <p:nvPr/>
        </p:nvSpPr>
        <p:spPr>
          <a:xfrm>
            <a:off x="9234087" y="5287469"/>
            <a:ext cx="2589291" cy="830997"/>
          </a:xfrm>
          <a:prstGeom prst="rect">
            <a:avLst/>
          </a:prstGeom>
          <a:noFill/>
        </p:spPr>
        <p:txBody>
          <a:bodyPr wrap="square" lIns="0" tIns="0" rIns="0" bIns="0" rtlCol="0">
            <a:spAutoFit/>
          </a:bodyPr>
          <a:lstStyle/>
          <a:p>
            <a:r>
              <a:rPr lang="en-GB" sz="900" i="1" dirty="0"/>
              <a:t>*Please note: When comparing between 2015 and 2016 it is recommended to use 2015 (RP) (Reprocessed 2015) figures.</a:t>
            </a:r>
          </a:p>
          <a:p>
            <a:r>
              <a:rPr lang="en-GB" sz="900" i="1" dirty="0"/>
              <a:t>When comparing 2015 to earlier years use </a:t>
            </a:r>
          </a:p>
          <a:p>
            <a:r>
              <a:rPr lang="en-GB" sz="900" i="1" dirty="0"/>
              <a:t>2015 (O) (Original 2015) figures. For full explanation please see slide 14. </a:t>
            </a:r>
          </a:p>
        </p:txBody>
      </p:sp>
      <p:sp>
        <p:nvSpPr>
          <p:cNvPr id="30" name="Freeform 20">
            <a:hlinkClick r:id="rId3" action="ppaction://hlinksldjump"/>
            <a:extLst>
              <a:ext uri="{FF2B5EF4-FFF2-40B4-BE49-F238E27FC236}">
                <a16:creationId xmlns:a16="http://schemas.microsoft.com/office/drawing/2014/main" id="{BB7DED51-9340-4BA4-A9EB-4556702AD52E}"/>
              </a:ext>
            </a:extLst>
          </p:cNvPr>
          <p:cNvSpPr>
            <a:spLocks noEditPoints="1"/>
          </p:cNvSpPr>
          <p:nvPr/>
        </p:nvSpPr>
        <p:spPr bwMode="auto">
          <a:xfrm>
            <a:off x="7272592"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3"/>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1" name="Action Button: Information 18">
            <a:hlinkClick r:id="rId4" action="ppaction://hlinksldjump" highlightClick="1"/>
            <a:extLst>
              <a:ext uri="{FF2B5EF4-FFF2-40B4-BE49-F238E27FC236}">
                <a16:creationId xmlns:a16="http://schemas.microsoft.com/office/drawing/2014/main" id="{2FE8F400-DA78-4039-95A6-B6096F5DDDBC}"/>
              </a:ext>
            </a:extLst>
          </p:cNvPr>
          <p:cNvSpPr/>
          <p:nvPr/>
        </p:nvSpPr>
        <p:spPr bwMode="ltGray">
          <a:xfrm>
            <a:off x="8777271" y="1633257"/>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cxnSp>
        <p:nvCxnSpPr>
          <p:cNvPr id="12" name="Straight Connector 11">
            <a:extLst>
              <a:ext uri="{FF2B5EF4-FFF2-40B4-BE49-F238E27FC236}">
                <a16:creationId xmlns:a16="http://schemas.microsoft.com/office/drawing/2014/main" id="{3BF8FD1E-DCA0-4E19-B1E6-942D10C58313}"/>
              </a:ext>
            </a:extLst>
          </p:cNvPr>
          <p:cNvCxnSpPr>
            <a:cxnSpLocks/>
          </p:cNvCxnSpPr>
          <p:nvPr/>
        </p:nvCxnSpPr>
        <p:spPr>
          <a:xfrm>
            <a:off x="9090814" y="1882428"/>
            <a:ext cx="0" cy="3923060"/>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pic>
        <p:nvPicPr>
          <p:cNvPr id="14" name="Picture 13">
            <a:extLst>
              <a:ext uri="{FF2B5EF4-FFF2-40B4-BE49-F238E27FC236}">
                <a16:creationId xmlns:a16="http://schemas.microsoft.com/office/drawing/2014/main" id="{2DD0AEAE-225E-4175-B14C-B8B28C95A8DA}"/>
              </a:ext>
            </a:extLst>
          </p:cNvPr>
          <p:cNvPicPr/>
          <p:nvPr/>
        </p:nvPicPr>
        <p:blipFill>
          <a:blip r:embed="rId5">
            <a:extLst>
              <a:ext uri="{28A0092B-C50C-407E-A947-70E740481C1C}">
                <a14:useLocalDpi xmlns:a14="http://schemas.microsoft.com/office/drawing/2010/main" val="0"/>
              </a:ext>
            </a:extLst>
          </a:blip>
          <a:srcRect/>
          <a:stretch>
            <a:fillRect/>
          </a:stretch>
        </p:blipFill>
        <p:spPr bwMode="auto">
          <a:xfrm>
            <a:off x="3968735" y="1454670"/>
            <a:ext cx="442595" cy="25146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Slide Number Placeholder 1">
            <a:extLst>
              <a:ext uri="{FF2B5EF4-FFF2-40B4-BE49-F238E27FC236}">
                <a16:creationId xmlns:a16="http://schemas.microsoft.com/office/drawing/2014/main" id="{C3954BC1-9A61-4BDF-8C3E-E671A13A9F12}"/>
              </a:ext>
            </a:extLst>
          </p:cNvPr>
          <p:cNvSpPr>
            <a:spLocks noGrp="1"/>
          </p:cNvSpPr>
          <p:nvPr>
            <p:ph type="sldNum" sz="quarter" idx="4"/>
          </p:nvPr>
        </p:nvSpPr>
        <p:spPr/>
        <p:txBody>
          <a:bodyPr/>
          <a:lstStyle/>
          <a:p>
            <a:fld id="{4034BEE3-566C-4068-A777-C3A4762E861B}" type="slidenum">
              <a:rPr lang="en-GB" smtClean="0"/>
              <a:pPr/>
              <a:t>86</a:t>
            </a:fld>
            <a:endParaRPr lang="en-GB" dirty="0"/>
          </a:p>
        </p:txBody>
      </p:sp>
    </p:spTree>
    <p:extLst>
      <p:ext uri="{BB962C8B-B14F-4D97-AF65-F5344CB8AC3E}">
        <p14:creationId xmlns:p14="http://schemas.microsoft.com/office/powerpoint/2010/main" val="16708747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Purpose of tourism trips in Wales  </a:t>
            </a:r>
          </a:p>
        </p:txBody>
      </p:sp>
      <p:graphicFrame>
        <p:nvGraphicFramePr>
          <p:cNvPr id="5" name="Table 4"/>
          <p:cNvGraphicFramePr>
            <a:graphicFrameLocks noGrp="1"/>
          </p:cNvGraphicFramePr>
          <p:nvPr>
            <p:extLst>
              <p:ext uri="{D42A27DB-BD31-4B8C-83A1-F6EECF244321}">
                <p14:modId xmlns:p14="http://schemas.microsoft.com/office/powerpoint/2010/main" val="3170831484"/>
              </p:ext>
            </p:extLst>
          </p:nvPr>
        </p:nvGraphicFramePr>
        <p:xfrm>
          <a:off x="350838" y="1881187"/>
          <a:ext cx="8631242" cy="4042968"/>
        </p:xfrm>
        <a:graphic>
          <a:graphicData uri="http://schemas.openxmlformats.org/drawingml/2006/table">
            <a:tbl>
              <a:tblPr/>
              <a:tblGrid>
                <a:gridCol w="555919">
                  <a:extLst>
                    <a:ext uri="{9D8B030D-6E8A-4147-A177-3AD203B41FA5}">
                      <a16:colId xmlns:a16="http://schemas.microsoft.com/office/drawing/2014/main" val="20000"/>
                    </a:ext>
                  </a:extLst>
                </a:gridCol>
                <a:gridCol w="425017">
                  <a:extLst>
                    <a:ext uri="{9D8B030D-6E8A-4147-A177-3AD203B41FA5}">
                      <a16:colId xmlns:a16="http://schemas.microsoft.com/office/drawing/2014/main" val="20002"/>
                    </a:ext>
                  </a:extLst>
                </a:gridCol>
                <a:gridCol w="425017">
                  <a:extLst>
                    <a:ext uri="{9D8B030D-6E8A-4147-A177-3AD203B41FA5}">
                      <a16:colId xmlns:a16="http://schemas.microsoft.com/office/drawing/2014/main" val="20004"/>
                    </a:ext>
                  </a:extLst>
                </a:gridCol>
                <a:gridCol w="425017">
                  <a:extLst>
                    <a:ext uri="{9D8B030D-6E8A-4147-A177-3AD203B41FA5}">
                      <a16:colId xmlns:a16="http://schemas.microsoft.com/office/drawing/2014/main" val="20005"/>
                    </a:ext>
                  </a:extLst>
                </a:gridCol>
                <a:gridCol w="425017">
                  <a:extLst>
                    <a:ext uri="{9D8B030D-6E8A-4147-A177-3AD203B41FA5}">
                      <a16:colId xmlns:a16="http://schemas.microsoft.com/office/drawing/2014/main" val="20006"/>
                    </a:ext>
                  </a:extLst>
                </a:gridCol>
                <a:gridCol w="425017">
                  <a:extLst>
                    <a:ext uri="{9D8B030D-6E8A-4147-A177-3AD203B41FA5}">
                      <a16:colId xmlns:a16="http://schemas.microsoft.com/office/drawing/2014/main" val="20007"/>
                    </a:ext>
                  </a:extLst>
                </a:gridCol>
                <a:gridCol w="425017">
                  <a:extLst>
                    <a:ext uri="{9D8B030D-6E8A-4147-A177-3AD203B41FA5}">
                      <a16:colId xmlns:a16="http://schemas.microsoft.com/office/drawing/2014/main" val="20008"/>
                    </a:ext>
                  </a:extLst>
                </a:gridCol>
                <a:gridCol w="425017">
                  <a:extLst>
                    <a:ext uri="{9D8B030D-6E8A-4147-A177-3AD203B41FA5}">
                      <a16:colId xmlns:a16="http://schemas.microsoft.com/office/drawing/2014/main" val="20009"/>
                    </a:ext>
                  </a:extLst>
                </a:gridCol>
                <a:gridCol w="425017">
                  <a:extLst>
                    <a:ext uri="{9D8B030D-6E8A-4147-A177-3AD203B41FA5}">
                      <a16:colId xmlns:a16="http://schemas.microsoft.com/office/drawing/2014/main" val="20010"/>
                    </a:ext>
                  </a:extLst>
                </a:gridCol>
                <a:gridCol w="425017">
                  <a:extLst>
                    <a:ext uri="{9D8B030D-6E8A-4147-A177-3AD203B41FA5}">
                      <a16:colId xmlns:a16="http://schemas.microsoft.com/office/drawing/2014/main" val="20011"/>
                    </a:ext>
                  </a:extLst>
                </a:gridCol>
                <a:gridCol w="425017">
                  <a:extLst>
                    <a:ext uri="{9D8B030D-6E8A-4147-A177-3AD203B41FA5}">
                      <a16:colId xmlns:a16="http://schemas.microsoft.com/office/drawing/2014/main" val="20012"/>
                    </a:ext>
                  </a:extLst>
                </a:gridCol>
                <a:gridCol w="425017">
                  <a:extLst>
                    <a:ext uri="{9D8B030D-6E8A-4147-A177-3AD203B41FA5}">
                      <a16:colId xmlns:a16="http://schemas.microsoft.com/office/drawing/2014/main" val="20013"/>
                    </a:ext>
                  </a:extLst>
                </a:gridCol>
                <a:gridCol w="425017">
                  <a:extLst>
                    <a:ext uri="{9D8B030D-6E8A-4147-A177-3AD203B41FA5}">
                      <a16:colId xmlns:a16="http://schemas.microsoft.com/office/drawing/2014/main" val="20014"/>
                    </a:ext>
                  </a:extLst>
                </a:gridCol>
                <a:gridCol w="425017">
                  <a:extLst>
                    <a:ext uri="{9D8B030D-6E8A-4147-A177-3AD203B41FA5}">
                      <a16:colId xmlns:a16="http://schemas.microsoft.com/office/drawing/2014/main" val="3850502023"/>
                    </a:ext>
                  </a:extLst>
                </a:gridCol>
                <a:gridCol w="425017">
                  <a:extLst>
                    <a:ext uri="{9D8B030D-6E8A-4147-A177-3AD203B41FA5}">
                      <a16:colId xmlns:a16="http://schemas.microsoft.com/office/drawing/2014/main" val="3311502436"/>
                    </a:ext>
                  </a:extLst>
                </a:gridCol>
                <a:gridCol w="425017">
                  <a:extLst>
                    <a:ext uri="{9D8B030D-6E8A-4147-A177-3AD203B41FA5}">
                      <a16:colId xmlns:a16="http://schemas.microsoft.com/office/drawing/2014/main" val="191644137"/>
                    </a:ext>
                  </a:extLst>
                </a:gridCol>
                <a:gridCol w="425017">
                  <a:extLst>
                    <a:ext uri="{9D8B030D-6E8A-4147-A177-3AD203B41FA5}">
                      <a16:colId xmlns:a16="http://schemas.microsoft.com/office/drawing/2014/main" val="1152271993"/>
                    </a:ext>
                  </a:extLst>
                </a:gridCol>
                <a:gridCol w="425017">
                  <a:extLst>
                    <a:ext uri="{9D8B030D-6E8A-4147-A177-3AD203B41FA5}">
                      <a16:colId xmlns:a16="http://schemas.microsoft.com/office/drawing/2014/main" val="3726718552"/>
                    </a:ext>
                  </a:extLst>
                </a:gridCol>
                <a:gridCol w="425017">
                  <a:extLst>
                    <a:ext uri="{9D8B030D-6E8A-4147-A177-3AD203B41FA5}">
                      <a16:colId xmlns:a16="http://schemas.microsoft.com/office/drawing/2014/main" val="493794863"/>
                    </a:ext>
                  </a:extLst>
                </a:gridCol>
                <a:gridCol w="425017">
                  <a:extLst>
                    <a:ext uri="{9D8B030D-6E8A-4147-A177-3AD203B41FA5}">
                      <a16:colId xmlns:a16="http://schemas.microsoft.com/office/drawing/2014/main" val="20015"/>
                    </a:ext>
                  </a:extLst>
                </a:gridCol>
              </a:tblGrid>
              <a:tr h="230400">
                <a:tc gridSpan="20">
                  <a:txBody>
                    <a:bodyPr/>
                    <a:lstStyle/>
                    <a:p>
                      <a:pPr algn="l" fontAlgn="ctr"/>
                      <a:r>
                        <a:rPr lang="en-GB" sz="900" b="1" i="0" u="none" strike="noStrike" dirty="0">
                          <a:solidFill>
                            <a:srgbClr val="FFFFFF"/>
                          </a:solidFill>
                          <a:effectLst/>
                          <a:latin typeface="Arial" panose="020B0604020202020204" pitchFamily="34" charset="0"/>
                        </a:rPr>
                        <a:t> Table 1.7.10 – Purpose of tourism trips in Wales (2011-2019)*</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pPr algn="l" fontAlgn="ctr"/>
                      <a:endParaRPr lang="en-GB" sz="900" b="1" i="0" u="none" strike="noStrike" dirty="0">
                        <a:solidFill>
                          <a:srgbClr val="FFFFFF"/>
                        </a:solidFill>
                        <a:effectLst/>
                        <a:latin typeface="Verdana"/>
                      </a:endParaRPr>
                    </a:p>
                  </a:txBody>
                  <a:tcPr marL="9525" marR="9525" marT="9525" marB="0" anchor="ctr">
                    <a:lnL>
                      <a:noFill/>
                    </a:lnL>
                    <a:lnR>
                      <a:noFill/>
                    </a:lnR>
                    <a:lnT>
                      <a:noFill/>
                    </a:lnT>
                    <a:lnB>
                      <a:noFill/>
                    </a:lnB>
                    <a:solidFill>
                      <a:srgbClr val="3EB1CC"/>
                    </a:solidFill>
                  </a:tcPr>
                </a:tc>
                <a:tc hMerge="1">
                  <a:txBody>
                    <a:bodyPr/>
                    <a:lstStyle/>
                    <a:p>
                      <a:endParaRPr lang="en-GB"/>
                    </a:p>
                  </a:txBody>
                  <a:tcPr>
                    <a:lnL w="12700" cmpd="sng">
                      <a:noFill/>
                      <a:prstDash val="solid"/>
                    </a:ln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0"/>
                  </a:ext>
                </a:extLst>
              </a:tr>
              <a:tr h="708071">
                <a:tc>
                  <a:txBody>
                    <a:bodyPr/>
                    <a:lstStyle/>
                    <a:p>
                      <a:pPr algn="ctr" fontAlgn="ctr"/>
                      <a:r>
                        <a:rPr lang="en-GB" sz="850" b="0" i="0" u="none" strike="noStrike" dirty="0">
                          <a:solidFill>
                            <a:srgbClr val="000000"/>
                          </a:solidFill>
                          <a:effectLst/>
                          <a:latin typeface="Arial" panose="020B0604020202020204" pitchFamily="34" charset="0"/>
                        </a:rPr>
                        <a:t> -</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2011</a:t>
                      </a:r>
                    </a:p>
                  </a:txBody>
                  <a:tcPr marL="10800"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2012</a:t>
                      </a:r>
                    </a:p>
                  </a:txBody>
                  <a:tcPr marL="10800"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a:t>
                      </a:r>
                    </a:p>
                    <a:p>
                      <a:pPr algn="ctr" fontAlgn="ctr"/>
                      <a:r>
                        <a:rPr lang="en-GB" sz="850" b="0" i="0" u="none" strike="noStrike" dirty="0">
                          <a:solidFill>
                            <a:srgbClr val="000000"/>
                          </a:solidFill>
                          <a:effectLst/>
                          <a:latin typeface="Arial" panose="020B0604020202020204" pitchFamily="34" charset="0"/>
                        </a:rPr>
                        <a:t>change (11-12)</a:t>
                      </a:r>
                    </a:p>
                  </a:txBody>
                  <a:tcPr marL="10800"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2013</a:t>
                      </a:r>
                    </a:p>
                  </a:txBody>
                  <a:tcPr marL="10800"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a:t>
                      </a:r>
                    </a:p>
                    <a:p>
                      <a:pPr algn="ctr" fontAlgn="ctr"/>
                      <a:r>
                        <a:rPr lang="en-GB" sz="850" b="0" i="0" u="none" strike="noStrike" dirty="0">
                          <a:solidFill>
                            <a:srgbClr val="000000"/>
                          </a:solidFill>
                          <a:effectLst/>
                          <a:latin typeface="Arial" panose="020B0604020202020204" pitchFamily="34" charset="0"/>
                        </a:rPr>
                        <a:t>change (12-13)</a:t>
                      </a:r>
                    </a:p>
                  </a:txBody>
                  <a:tcPr marL="10800"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2014</a:t>
                      </a:r>
                    </a:p>
                  </a:txBody>
                  <a:tcPr marL="10800"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a:t>
                      </a:r>
                    </a:p>
                    <a:p>
                      <a:pPr algn="ctr" fontAlgn="ctr"/>
                      <a:r>
                        <a:rPr lang="en-GB" sz="850" b="0" i="0" u="none" strike="noStrike" dirty="0">
                          <a:solidFill>
                            <a:srgbClr val="000000"/>
                          </a:solidFill>
                          <a:effectLst/>
                          <a:latin typeface="Arial" panose="020B0604020202020204" pitchFamily="34" charset="0"/>
                        </a:rPr>
                        <a:t>change (13-14)</a:t>
                      </a:r>
                    </a:p>
                  </a:txBody>
                  <a:tcPr marL="10800"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2015 (O)</a:t>
                      </a:r>
                    </a:p>
                  </a:txBody>
                  <a:tcPr marL="10800"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a:t>
                      </a:r>
                    </a:p>
                    <a:p>
                      <a:pPr algn="ctr" fontAlgn="ctr"/>
                      <a:r>
                        <a:rPr lang="en-GB" sz="850" b="0" i="0" u="none" strike="noStrike" dirty="0">
                          <a:solidFill>
                            <a:srgbClr val="000000"/>
                          </a:solidFill>
                          <a:effectLst/>
                          <a:latin typeface="Arial" panose="020B0604020202020204" pitchFamily="34" charset="0"/>
                        </a:rPr>
                        <a:t>change (14-15)</a:t>
                      </a:r>
                    </a:p>
                  </a:txBody>
                  <a:tcPr marL="10800"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1" u="none" strike="noStrike" dirty="0">
                          <a:solidFill>
                            <a:srgbClr val="000000"/>
                          </a:solidFill>
                          <a:effectLst/>
                          <a:latin typeface="Arial" panose="020B0604020202020204" pitchFamily="34" charset="0"/>
                        </a:rPr>
                        <a:t>2015</a:t>
                      </a:r>
                    </a:p>
                    <a:p>
                      <a:pPr algn="ctr" fontAlgn="ctr"/>
                      <a:r>
                        <a:rPr lang="en-GB" sz="850" b="1" i="1" u="none" strike="noStrike" dirty="0">
                          <a:solidFill>
                            <a:srgbClr val="000000"/>
                          </a:solidFill>
                          <a:effectLst/>
                          <a:latin typeface="Arial" panose="020B0604020202020204" pitchFamily="34" charset="0"/>
                        </a:rPr>
                        <a:t>(RP)</a:t>
                      </a:r>
                    </a:p>
                  </a:txBody>
                  <a:tcPr marL="10800"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1" i="0" u="none" strike="noStrike" dirty="0">
                          <a:solidFill>
                            <a:srgbClr val="000000"/>
                          </a:solidFill>
                          <a:effectLst/>
                          <a:latin typeface="Arial" panose="020B0604020202020204" pitchFamily="34" charset="0"/>
                        </a:rPr>
                        <a:t>2016</a:t>
                      </a:r>
                    </a:p>
                  </a:txBody>
                  <a:tcPr marL="10800"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a:t>
                      </a:r>
                    </a:p>
                    <a:p>
                      <a:pPr algn="ctr" fontAlgn="ctr"/>
                      <a:r>
                        <a:rPr lang="en-GB" sz="850" b="0" i="0" u="none" strike="noStrike" dirty="0">
                          <a:solidFill>
                            <a:srgbClr val="000000"/>
                          </a:solidFill>
                          <a:effectLst/>
                          <a:latin typeface="Arial" panose="020B0604020202020204" pitchFamily="34" charset="0"/>
                        </a:rPr>
                        <a:t>change (15-16)</a:t>
                      </a:r>
                    </a:p>
                  </a:txBody>
                  <a:tcPr marL="10800"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2017</a:t>
                      </a:r>
                    </a:p>
                  </a:txBody>
                  <a:tcPr marL="10800"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a:t>
                      </a:r>
                    </a:p>
                    <a:p>
                      <a:pPr algn="ctr" fontAlgn="ctr"/>
                      <a:r>
                        <a:rPr lang="en-GB" sz="850" b="0" i="0" u="none" strike="noStrike" dirty="0">
                          <a:solidFill>
                            <a:srgbClr val="000000"/>
                          </a:solidFill>
                          <a:effectLst/>
                          <a:latin typeface="Arial" panose="020B0604020202020204" pitchFamily="34" charset="0"/>
                        </a:rPr>
                        <a:t>change (16-17)</a:t>
                      </a:r>
                    </a:p>
                  </a:txBody>
                  <a:tcPr marL="10800"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2018</a:t>
                      </a:r>
                    </a:p>
                  </a:txBody>
                  <a:tcPr marL="10800"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 change (17-18)</a:t>
                      </a:r>
                    </a:p>
                  </a:txBody>
                  <a:tcPr marL="10800"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2019</a:t>
                      </a:r>
                    </a:p>
                  </a:txBody>
                  <a:tcPr marL="10800"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 change (18-19)</a:t>
                      </a:r>
                    </a:p>
                  </a:txBody>
                  <a:tcPr marL="10800"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Average annual</a:t>
                      </a:r>
                    </a:p>
                    <a:p>
                      <a:pPr algn="ctr" fontAlgn="ctr"/>
                      <a:r>
                        <a:rPr lang="en-GB" sz="850" b="0" i="0" u="none" strike="noStrike" dirty="0">
                          <a:solidFill>
                            <a:srgbClr val="000000"/>
                          </a:solidFill>
                          <a:effectLst/>
                          <a:latin typeface="Arial" panose="020B0604020202020204" pitchFamily="34" charset="0"/>
                        </a:rPr>
                        <a:t>% change (11-19)</a:t>
                      </a:r>
                    </a:p>
                  </a:txBody>
                  <a:tcPr marL="10800" marR="9525" marT="952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74948">
                <a:tc>
                  <a:txBody>
                    <a:bodyPr/>
                    <a:lstStyle/>
                    <a:p>
                      <a:pPr algn="ctr" fontAlgn="ctr"/>
                      <a:r>
                        <a:rPr lang="en-GB" sz="850" b="0" i="0" u="none" strike="noStrike" dirty="0">
                          <a:solidFill>
                            <a:srgbClr val="000000"/>
                          </a:solidFill>
                          <a:effectLst/>
                          <a:latin typeface="Arial" panose="020B0604020202020204" pitchFamily="34" charset="0"/>
                        </a:rPr>
                        <a:t> -</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 -</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 -</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 </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 </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1" u="none" strike="noStrike" dirty="0">
                          <a:solidFill>
                            <a:srgbClr val="000000"/>
                          </a:solidFill>
                          <a:effectLst/>
                          <a:latin typeface="Arial" panose="020B0604020202020204" pitchFamily="34" charset="0"/>
                        </a:rPr>
                        <a:t> -</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 -</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 -</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Millions</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50" b="0" i="0" u="none" strike="noStrike" dirty="0">
                          <a:solidFill>
                            <a:srgbClr val="000000"/>
                          </a:solidFill>
                          <a:effectLst/>
                          <a:latin typeface="Arial" panose="020B0604020202020204" pitchFamily="34" charset="0"/>
                        </a:rPr>
                        <a:t>- </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03"/>
                  </a:ext>
                </a:extLst>
              </a:tr>
              <a:tr h="289048">
                <a:tc>
                  <a:txBody>
                    <a:bodyPr/>
                    <a:lstStyle/>
                    <a:p>
                      <a:pPr algn="l" fontAlgn="ctr"/>
                      <a:r>
                        <a:rPr lang="en-GB" sz="850" b="0" i="0" u="none" strike="noStrike" dirty="0">
                          <a:solidFill>
                            <a:srgbClr val="000000"/>
                          </a:solidFill>
                          <a:effectLst/>
                          <a:latin typeface="Arial" panose="020B0604020202020204" pitchFamily="34" charset="0"/>
                        </a:rPr>
                        <a:t>All Tourism</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9.697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9.603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9.929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10.002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10.449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+4.5%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1" u="none" strike="noStrike" dirty="0">
                          <a:solidFill>
                            <a:srgbClr val="000000"/>
                          </a:solidFill>
                          <a:effectLst/>
                          <a:latin typeface="Arial" panose="020B0604020202020204" pitchFamily="34" charset="0"/>
                        </a:rPr>
                        <a:t>10.480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Arial" panose="020B0604020202020204" pitchFamily="34" charset="0"/>
                        </a:rPr>
                        <a:t>9.307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-11.2%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9.024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10.021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+11.1%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10.698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+6.8%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50" b="0" i="0" u="none" strike="noStrike" dirty="0">
                          <a:solidFill>
                            <a:srgbClr val="000000"/>
                          </a:solidFill>
                          <a:effectLst/>
                          <a:latin typeface="Arial" panose="020B0604020202020204" pitchFamily="34" charset="0"/>
                        </a:rPr>
                        <a:t>+1.4%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708071">
                <a:tc>
                  <a:txBody>
                    <a:bodyPr/>
                    <a:lstStyle/>
                    <a:p>
                      <a:pPr algn="l" fontAlgn="ctr"/>
                      <a:r>
                        <a:rPr lang="en-GB" sz="850" b="1" i="0" u="none" strike="noStrike" dirty="0">
                          <a:solidFill>
                            <a:srgbClr val="000000"/>
                          </a:solidFill>
                          <a:effectLst/>
                          <a:latin typeface="Arial" panose="020B0604020202020204" pitchFamily="34" charset="0"/>
                        </a:rPr>
                        <a:t>Total holiday (including VFR - holiday)</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7.290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7.458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+2.3%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7.652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+2.6%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7.972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+4.2%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8.188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+2.7%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1" u="none" strike="noStrike" dirty="0">
                          <a:solidFill>
                            <a:srgbClr val="000000"/>
                          </a:solidFill>
                          <a:effectLst/>
                          <a:latin typeface="Arial" panose="020B0604020202020204" pitchFamily="34" charset="0"/>
                        </a:rPr>
                        <a:t>8.248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1" i="0" u="none" strike="noStrike" dirty="0">
                          <a:solidFill>
                            <a:srgbClr val="000000"/>
                          </a:solidFill>
                          <a:effectLst/>
                          <a:latin typeface="Arial" panose="020B0604020202020204" pitchFamily="34" charset="0"/>
                        </a:rPr>
                        <a:t>7.445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-9.7%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7.508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+0.9%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8.085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+7.7%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1" i="0" u="none" strike="noStrike" kern="1200" dirty="0">
                          <a:solidFill>
                            <a:srgbClr val="000000"/>
                          </a:solidFill>
                          <a:effectLst/>
                          <a:latin typeface="Arial" panose="020B0604020202020204" pitchFamily="34" charset="0"/>
                          <a:ea typeface="+mn-ea"/>
                          <a:cs typeface="+mn-cs"/>
                        </a:rPr>
                        <a:t>8.946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1" i="0" u="none" strike="noStrike" kern="1200" dirty="0">
                          <a:solidFill>
                            <a:srgbClr val="000000"/>
                          </a:solidFill>
                          <a:effectLst/>
                          <a:latin typeface="Arial" panose="020B0604020202020204" pitchFamily="34" charset="0"/>
                          <a:ea typeface="+mn-ea"/>
                          <a:cs typeface="+mn-cs"/>
                        </a:rPr>
                        <a:t>+10.6%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1" i="0" u="none" strike="noStrike" dirty="0">
                          <a:solidFill>
                            <a:srgbClr val="000000"/>
                          </a:solidFill>
                          <a:effectLst/>
                          <a:latin typeface="Arial" panose="020B0604020202020204" pitchFamily="34" charset="0"/>
                        </a:rPr>
                        <a:t>+2.7%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5"/>
                  </a:ext>
                </a:extLst>
              </a:tr>
              <a:tr h="151866">
                <a:tc>
                  <a:txBody>
                    <a:bodyPr/>
                    <a:lstStyle/>
                    <a:p>
                      <a:pPr algn="l" fontAlgn="ctr"/>
                      <a:r>
                        <a:rPr lang="en-GB" sz="850" b="0" i="0" u="none" strike="noStrike" dirty="0">
                          <a:solidFill>
                            <a:srgbClr val="000000"/>
                          </a:solidFill>
                          <a:effectLst/>
                          <a:latin typeface="Arial" panose="020B0604020202020204" pitchFamily="34" charset="0"/>
                        </a:rPr>
                        <a:t>1-3 Nights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4.046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4.519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+11.7%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4.614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4.744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5.056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+6.6%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1" u="none" strike="noStrike" dirty="0">
                          <a:solidFill>
                            <a:srgbClr val="000000"/>
                          </a:solidFill>
                          <a:effectLst/>
                          <a:latin typeface="Arial" panose="020B0604020202020204" pitchFamily="34" charset="0"/>
                        </a:rPr>
                        <a:t>5.046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Arial" panose="020B0604020202020204" pitchFamily="34" charset="0"/>
                        </a:rPr>
                        <a:t>4.572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-9.4%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4.545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4.772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+5.0%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a:solidFill>
                            <a:srgbClr val="000000"/>
                          </a:solidFill>
                          <a:effectLst/>
                          <a:latin typeface="Arial" panose="020B0604020202020204" pitchFamily="34" charset="0"/>
                          <a:ea typeface="+mn-ea"/>
                          <a:cs typeface="+mn-cs"/>
                        </a:rPr>
                        <a:t>5.811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+21.8%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50" b="0" i="0" u="none" strike="noStrike" dirty="0">
                          <a:solidFill>
                            <a:srgbClr val="000000"/>
                          </a:solidFill>
                          <a:effectLst/>
                          <a:latin typeface="Arial" panose="020B0604020202020204" pitchFamily="34" charset="0"/>
                        </a:rPr>
                        <a:t>+5.0%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51866">
                <a:tc>
                  <a:txBody>
                    <a:bodyPr/>
                    <a:lstStyle/>
                    <a:p>
                      <a:pPr algn="l" fontAlgn="ctr"/>
                      <a:r>
                        <a:rPr lang="en-GB" sz="850" b="0" i="0" u="none" strike="noStrike" dirty="0">
                          <a:solidFill>
                            <a:srgbClr val="000000"/>
                          </a:solidFill>
                          <a:effectLst/>
                          <a:latin typeface="Arial" panose="020B0604020202020204" pitchFamily="34" charset="0"/>
                        </a:rPr>
                        <a:t>4-7 Nights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2.682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2.434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-9.3%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2.421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-0.5%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2.708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+11.9%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2.604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-3.8%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1" u="none" strike="noStrike" dirty="0">
                          <a:solidFill>
                            <a:srgbClr val="000000"/>
                          </a:solidFill>
                          <a:effectLst/>
                          <a:latin typeface="Arial" panose="020B0604020202020204" pitchFamily="34" charset="0"/>
                        </a:rPr>
                        <a:t>2.650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Arial" panose="020B0604020202020204" pitchFamily="34" charset="0"/>
                        </a:rPr>
                        <a:t>2.318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-12.5%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2.630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+13.5%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2.799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+6.4%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a:solidFill>
                            <a:srgbClr val="000000"/>
                          </a:solidFill>
                          <a:effectLst/>
                          <a:latin typeface="Arial" panose="020B0604020202020204" pitchFamily="34" charset="0"/>
                          <a:ea typeface="+mn-ea"/>
                          <a:cs typeface="+mn-cs"/>
                        </a:rPr>
                        <a:t>2.676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a:solidFill>
                            <a:srgbClr val="000000"/>
                          </a:solidFill>
                          <a:effectLst/>
                          <a:latin typeface="Arial" panose="020B0604020202020204" pitchFamily="34" charset="0"/>
                          <a:ea typeface="+mn-ea"/>
                          <a:cs typeface="+mn-cs"/>
                        </a:rPr>
                        <a:t>-4.4%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0" i="0" u="none" strike="noStrike" dirty="0">
                          <a:solidFill>
                            <a:srgbClr val="000000"/>
                          </a:solidFill>
                          <a:effectLst/>
                          <a:latin typeface="Arial" panose="020B0604020202020204" pitchFamily="34" charset="0"/>
                        </a:rPr>
                        <a:t>+0.2%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7"/>
                  </a:ext>
                </a:extLst>
              </a:tr>
              <a:tr h="149374">
                <a:tc>
                  <a:txBody>
                    <a:bodyPr/>
                    <a:lstStyle/>
                    <a:p>
                      <a:pPr algn="l" fontAlgn="ctr"/>
                      <a:r>
                        <a:rPr lang="en-GB" sz="850" b="0" i="0" u="none" strike="noStrike" dirty="0">
                          <a:solidFill>
                            <a:srgbClr val="000000"/>
                          </a:solidFill>
                          <a:effectLst/>
                          <a:latin typeface="Arial" panose="020B0604020202020204" pitchFamily="34" charset="0"/>
                        </a:rPr>
                        <a:t>8+ Nights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0.562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0.504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-10.3%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0.618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+22.6%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0.519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-16.0%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0.528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1" u="none" strike="noStrike" dirty="0">
                          <a:solidFill>
                            <a:srgbClr val="000000"/>
                          </a:solidFill>
                          <a:effectLst/>
                          <a:latin typeface="Arial" panose="020B0604020202020204" pitchFamily="34" charset="0"/>
                        </a:rPr>
                        <a:t>0.552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Arial" panose="020B0604020202020204" pitchFamily="34" charset="0"/>
                        </a:rPr>
                        <a:t>0.555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0.333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-40.0%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0.515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+54.7%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0.458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a:solidFill>
                            <a:srgbClr val="000000"/>
                          </a:solidFill>
                          <a:effectLst/>
                          <a:latin typeface="Arial" panose="020B0604020202020204" pitchFamily="34" charset="0"/>
                          <a:ea typeface="+mn-ea"/>
                          <a:cs typeface="+mn-cs"/>
                        </a:rPr>
                        <a:t>-11.1%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50" b="0" i="0" u="none" strike="noStrike" dirty="0">
                          <a:solidFill>
                            <a:srgbClr val="000000"/>
                          </a:solidFill>
                          <a:effectLst/>
                          <a:latin typeface="Arial" panose="020B0604020202020204" pitchFamily="34" charset="0"/>
                        </a:rPr>
                        <a:t>+0.3%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49374">
                <a:tc>
                  <a:txBody>
                    <a:bodyPr/>
                    <a:lstStyle/>
                    <a:p>
                      <a:pPr algn="l" fontAlgn="ctr"/>
                      <a:r>
                        <a:rPr lang="en-GB" sz="850" b="1" i="0" u="none" strike="noStrike" dirty="0">
                          <a:solidFill>
                            <a:srgbClr val="000000"/>
                          </a:solidFill>
                          <a:effectLst/>
                          <a:latin typeface="Arial" panose="020B0604020202020204" pitchFamily="34" charset="0"/>
                        </a:rPr>
                        <a:t>Holiday</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6.036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5.914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-2.0%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6.091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+3.0%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6.357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+4.4%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6.251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1" u="none" strike="noStrike" dirty="0">
                          <a:solidFill>
                            <a:srgbClr val="000000"/>
                          </a:solidFill>
                          <a:effectLst/>
                          <a:latin typeface="Arial" panose="020B0604020202020204" pitchFamily="34" charset="0"/>
                        </a:rPr>
                        <a:t>6.293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1" i="0" u="none" strike="noStrike" dirty="0">
                          <a:solidFill>
                            <a:srgbClr val="000000"/>
                          </a:solidFill>
                          <a:effectLst/>
                          <a:latin typeface="Arial" panose="020B0604020202020204" pitchFamily="34" charset="0"/>
                        </a:rPr>
                        <a:t>5.588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-11.2%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5.712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+2.2%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6.412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+12.3%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1" i="0" u="none" strike="noStrike" kern="1200" dirty="0">
                          <a:solidFill>
                            <a:srgbClr val="000000"/>
                          </a:solidFill>
                          <a:effectLst/>
                          <a:latin typeface="Arial" panose="020B0604020202020204" pitchFamily="34" charset="0"/>
                          <a:ea typeface="+mn-ea"/>
                          <a:cs typeface="+mn-cs"/>
                        </a:rPr>
                        <a:t>6.710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1" i="0" u="none" strike="noStrike" kern="1200" dirty="0">
                          <a:solidFill>
                            <a:srgbClr val="000000"/>
                          </a:solidFill>
                          <a:effectLst/>
                          <a:latin typeface="Arial" panose="020B0604020202020204" pitchFamily="34" charset="0"/>
                          <a:ea typeface="+mn-ea"/>
                          <a:cs typeface="+mn-cs"/>
                        </a:rPr>
                        <a:t>+4.6%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1" i="0" u="none" strike="noStrike" dirty="0">
                          <a:solidFill>
                            <a:srgbClr val="000000"/>
                          </a:solidFill>
                          <a:effectLst/>
                          <a:latin typeface="Arial" panose="020B0604020202020204" pitchFamily="34" charset="0"/>
                        </a:rPr>
                        <a:t>+1.5%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9"/>
                  </a:ext>
                </a:extLst>
              </a:tr>
              <a:tr h="151866">
                <a:tc>
                  <a:txBody>
                    <a:bodyPr/>
                    <a:lstStyle/>
                    <a:p>
                      <a:pPr algn="l" fontAlgn="ctr"/>
                      <a:r>
                        <a:rPr lang="en-GB" sz="850" b="0" i="0" u="none" strike="noStrike" dirty="0">
                          <a:solidFill>
                            <a:srgbClr val="000000"/>
                          </a:solidFill>
                          <a:effectLst/>
                          <a:latin typeface="Arial" panose="020B0604020202020204" pitchFamily="34" charset="0"/>
                        </a:rPr>
                        <a:t>1-3 Nights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3.168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3.499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+10.5%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3.419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3.647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+6.7%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3.740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1" u="none" strike="noStrike" dirty="0">
                          <a:solidFill>
                            <a:srgbClr val="000000"/>
                          </a:solidFill>
                          <a:effectLst/>
                          <a:latin typeface="Arial" panose="020B0604020202020204" pitchFamily="34" charset="0"/>
                        </a:rPr>
                        <a:t>3.748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Arial" panose="020B0604020202020204" pitchFamily="34" charset="0"/>
                        </a:rPr>
                        <a:t>3.200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-14.6%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3.362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+5.1%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3.706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+10.2%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4.240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+14.4%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50" b="0" i="0" u="none" strike="noStrike" dirty="0">
                          <a:solidFill>
                            <a:srgbClr val="000000"/>
                          </a:solidFill>
                          <a:effectLst/>
                          <a:latin typeface="Arial" panose="020B0604020202020204" pitchFamily="34" charset="0"/>
                        </a:rPr>
                        <a:t>+4.1%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151866">
                <a:tc>
                  <a:txBody>
                    <a:bodyPr/>
                    <a:lstStyle/>
                    <a:p>
                      <a:pPr algn="l" fontAlgn="ctr"/>
                      <a:r>
                        <a:rPr lang="en-GB" sz="850" b="0" i="0" u="none" strike="noStrike" dirty="0">
                          <a:solidFill>
                            <a:srgbClr val="000000"/>
                          </a:solidFill>
                          <a:effectLst/>
                          <a:latin typeface="Arial" panose="020B0604020202020204" pitchFamily="34" charset="0"/>
                        </a:rPr>
                        <a:t>4-7 Nights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2.422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2.045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-15.6%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2.160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+5.6%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2.313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+7.1%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2.142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-7.4%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1" u="none" strike="noStrike" dirty="0">
                          <a:solidFill>
                            <a:srgbClr val="000000"/>
                          </a:solidFill>
                          <a:effectLst/>
                          <a:latin typeface="Arial" panose="020B0604020202020204" pitchFamily="34" charset="0"/>
                        </a:rPr>
                        <a:t>2.177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Arial" panose="020B0604020202020204" pitchFamily="34" charset="0"/>
                        </a:rPr>
                        <a:t>1.888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-13.3%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2.090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+10.7%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2.285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+9.3%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a:solidFill>
                            <a:srgbClr val="000000"/>
                          </a:solidFill>
                          <a:effectLst/>
                          <a:latin typeface="Arial" panose="020B0604020202020204" pitchFamily="34" charset="0"/>
                          <a:ea typeface="+mn-ea"/>
                          <a:cs typeface="+mn-cs"/>
                        </a:rPr>
                        <a:t>2.195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-3.9%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0" i="0" u="none" strike="noStrike">
                          <a:solidFill>
                            <a:srgbClr val="000000"/>
                          </a:solidFill>
                          <a:effectLst/>
                          <a:latin typeface="Arial" panose="020B0604020202020204" pitchFamily="34" charset="0"/>
                        </a:rPr>
                        <a:t>-0.9%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1"/>
                  </a:ext>
                </a:extLst>
              </a:tr>
              <a:tr h="149374">
                <a:tc>
                  <a:txBody>
                    <a:bodyPr/>
                    <a:lstStyle/>
                    <a:p>
                      <a:pPr algn="l" fontAlgn="ctr"/>
                      <a:r>
                        <a:rPr lang="en-GB" sz="850" b="0" i="0" u="none" strike="noStrike" dirty="0">
                          <a:solidFill>
                            <a:srgbClr val="000000"/>
                          </a:solidFill>
                          <a:effectLst/>
                          <a:latin typeface="Arial" panose="020B0604020202020204" pitchFamily="34" charset="0"/>
                        </a:rPr>
                        <a:t>8+ Nights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0.446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0.370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-17.0%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0.513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+38.7%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0.398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-22.4%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0.369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-7.3%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1" u="none" strike="noStrike" dirty="0">
                          <a:solidFill>
                            <a:srgbClr val="000000"/>
                          </a:solidFill>
                          <a:effectLst/>
                          <a:latin typeface="Arial" panose="020B0604020202020204" pitchFamily="34" charset="0"/>
                        </a:rPr>
                        <a:t>0.369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Arial" panose="020B0604020202020204" pitchFamily="34" charset="0"/>
                        </a:rPr>
                        <a:t>0.500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+35.5%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0.260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-48.0%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0.421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+61.9%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a:solidFill>
                            <a:srgbClr val="000000"/>
                          </a:solidFill>
                          <a:effectLst/>
                          <a:latin typeface="Arial" panose="020B0604020202020204" pitchFamily="34" charset="0"/>
                          <a:ea typeface="+mn-ea"/>
                          <a:cs typeface="+mn-cs"/>
                        </a:rPr>
                        <a:t>0.276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a:solidFill>
                            <a:srgbClr val="000000"/>
                          </a:solidFill>
                          <a:effectLst/>
                          <a:latin typeface="Arial" panose="020B0604020202020204" pitchFamily="34" charset="0"/>
                          <a:ea typeface="+mn-ea"/>
                          <a:cs typeface="+mn-cs"/>
                        </a:rPr>
                        <a:t>-34.4%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50" b="0" i="0" u="none" strike="noStrike" dirty="0">
                          <a:solidFill>
                            <a:srgbClr val="000000"/>
                          </a:solidFill>
                          <a:effectLst/>
                          <a:latin typeface="Arial" panose="020B0604020202020204" pitchFamily="34" charset="0"/>
                        </a:rPr>
                        <a:t>+0.9%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149374">
                <a:tc>
                  <a:txBody>
                    <a:bodyPr/>
                    <a:lstStyle/>
                    <a:p>
                      <a:pPr algn="l" fontAlgn="ctr"/>
                      <a:r>
                        <a:rPr lang="en-GB" sz="850" b="1" i="0" u="none" strike="noStrike" dirty="0">
                          <a:solidFill>
                            <a:srgbClr val="000000"/>
                          </a:solidFill>
                          <a:effectLst/>
                          <a:latin typeface="Arial" panose="020B0604020202020204" pitchFamily="34" charset="0"/>
                        </a:rPr>
                        <a:t>VFR</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2.438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2.372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-2.7%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2.753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+16.1%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2.839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+3.1%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2.793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1" u="none" strike="noStrike" dirty="0">
                          <a:solidFill>
                            <a:srgbClr val="000000"/>
                          </a:solidFill>
                          <a:effectLst/>
                          <a:latin typeface="Arial" panose="020B0604020202020204" pitchFamily="34" charset="0"/>
                        </a:rPr>
                        <a:t>2.809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1" i="0" u="none" strike="noStrike" dirty="0">
                          <a:solidFill>
                            <a:srgbClr val="000000"/>
                          </a:solidFill>
                          <a:effectLst/>
                          <a:latin typeface="Arial" panose="020B0604020202020204" pitchFamily="34" charset="0"/>
                        </a:rPr>
                        <a:t>2.632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-6.3%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2.366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-10.1%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2.477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+4.7%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1" i="0" u="none" strike="noStrike" kern="1200" dirty="0">
                          <a:solidFill>
                            <a:srgbClr val="000000"/>
                          </a:solidFill>
                          <a:effectLst/>
                          <a:latin typeface="Arial" panose="020B0604020202020204" pitchFamily="34" charset="0"/>
                          <a:ea typeface="+mn-ea"/>
                          <a:cs typeface="+mn-cs"/>
                        </a:rPr>
                        <a:t>3.058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1" i="0" u="none" strike="noStrike" kern="1200" dirty="0">
                          <a:solidFill>
                            <a:srgbClr val="000000"/>
                          </a:solidFill>
                          <a:effectLst/>
                          <a:latin typeface="Arial" panose="020B0604020202020204" pitchFamily="34" charset="0"/>
                          <a:ea typeface="+mn-ea"/>
                          <a:cs typeface="+mn-cs"/>
                        </a:rPr>
                        <a:t>+23.5%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1" i="0" u="none" strike="noStrike" dirty="0">
                          <a:solidFill>
                            <a:srgbClr val="000000"/>
                          </a:solidFill>
                          <a:effectLst/>
                          <a:latin typeface="Arial" panose="020B0604020202020204" pitchFamily="34" charset="0"/>
                        </a:rPr>
                        <a:t>+3.3%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3"/>
                  </a:ext>
                </a:extLst>
              </a:tr>
              <a:tr h="289048">
                <a:tc>
                  <a:txBody>
                    <a:bodyPr/>
                    <a:lstStyle/>
                    <a:p>
                      <a:pPr algn="l" fontAlgn="ctr"/>
                      <a:r>
                        <a:rPr lang="en-GB" sz="850" b="0" i="0" u="none" strike="noStrike" dirty="0">
                          <a:solidFill>
                            <a:srgbClr val="000000"/>
                          </a:solidFill>
                          <a:effectLst/>
                          <a:latin typeface="Arial" panose="020B0604020202020204" pitchFamily="34" charset="0"/>
                        </a:rPr>
                        <a:t>VFR-holiday</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1.254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1.544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+23.1%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1.561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1.615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1.938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+20.0%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1" u="none" strike="noStrike" dirty="0">
                          <a:solidFill>
                            <a:srgbClr val="000000"/>
                          </a:solidFill>
                          <a:effectLst/>
                          <a:latin typeface="Arial" panose="020B0604020202020204" pitchFamily="34" charset="0"/>
                        </a:rPr>
                        <a:t>1.954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Arial" panose="020B0604020202020204" pitchFamily="34" charset="0"/>
                        </a:rPr>
                        <a:t>1.857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-5.0%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1.796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1.673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-6.8%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a:solidFill>
                            <a:srgbClr val="000000"/>
                          </a:solidFill>
                          <a:effectLst/>
                          <a:latin typeface="Arial" panose="020B0604020202020204" pitchFamily="34" charset="0"/>
                          <a:ea typeface="+mn-ea"/>
                          <a:cs typeface="+mn-cs"/>
                        </a:rPr>
                        <a:t>2.235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+33.6%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50" b="0" i="0" u="none" strike="noStrike" dirty="0">
                          <a:solidFill>
                            <a:srgbClr val="000000"/>
                          </a:solidFill>
                          <a:effectLst/>
                          <a:latin typeface="Arial" panose="020B0604020202020204" pitchFamily="34" charset="0"/>
                        </a:rPr>
                        <a:t>+8.3%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149374">
                <a:tc>
                  <a:txBody>
                    <a:bodyPr/>
                    <a:lstStyle/>
                    <a:p>
                      <a:pPr algn="l" fontAlgn="ctr"/>
                      <a:r>
                        <a:rPr lang="en-GB" sz="850" b="0" i="0" u="none" strike="noStrike" dirty="0">
                          <a:solidFill>
                            <a:srgbClr val="000000"/>
                          </a:solidFill>
                          <a:effectLst/>
                          <a:latin typeface="Arial" panose="020B0604020202020204" pitchFamily="34" charset="0"/>
                        </a:rPr>
                        <a:t>VFR-other</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1.184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0.828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-30.1%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1.192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+44.0%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1.224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0.855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-30.2%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1" u="none" strike="noStrike" dirty="0">
                          <a:solidFill>
                            <a:srgbClr val="000000"/>
                          </a:solidFill>
                          <a:effectLst/>
                          <a:latin typeface="Arial" panose="020B0604020202020204" pitchFamily="34" charset="0"/>
                        </a:rPr>
                        <a:t>0.855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0" i="0" u="none" strike="noStrike" dirty="0">
                          <a:solidFill>
                            <a:srgbClr val="000000"/>
                          </a:solidFill>
                          <a:effectLst/>
                          <a:latin typeface="Arial" panose="020B0604020202020204" pitchFamily="34" charset="0"/>
                        </a:rPr>
                        <a:t>0.776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-9.2%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0.571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-26.4%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0.804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+40.8%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a:solidFill>
                            <a:srgbClr val="000000"/>
                          </a:solidFill>
                          <a:effectLst/>
                          <a:latin typeface="Arial" panose="020B0604020202020204" pitchFamily="34" charset="0"/>
                          <a:ea typeface="+mn-ea"/>
                          <a:cs typeface="+mn-cs"/>
                        </a:rPr>
                        <a:t>0.823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+2.4%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0" i="0" u="none" strike="noStrike">
                          <a:solidFill>
                            <a:srgbClr val="000000"/>
                          </a:solidFill>
                          <a:effectLst/>
                          <a:latin typeface="Arial" panose="020B0604020202020204" pitchFamily="34" charset="0"/>
                        </a:rPr>
                        <a:t>-0.8%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5"/>
                  </a:ext>
                </a:extLst>
              </a:tr>
              <a:tr h="289048">
                <a:tc>
                  <a:txBody>
                    <a:bodyPr/>
                    <a:lstStyle/>
                    <a:p>
                      <a:pPr algn="l" fontAlgn="ctr"/>
                      <a:r>
                        <a:rPr lang="en-GB" sz="850" b="1" i="0" u="none" strike="noStrike" dirty="0">
                          <a:solidFill>
                            <a:srgbClr val="000000"/>
                          </a:solidFill>
                          <a:effectLst/>
                          <a:latin typeface="Arial" panose="020B0604020202020204" pitchFamily="34" charset="0"/>
                        </a:rPr>
                        <a:t>Business / work </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0.994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1.101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+10.8%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0.870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-21.0%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0.574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-34.0%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0.974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+69.7%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1" u="none" strike="noStrike" dirty="0">
                          <a:solidFill>
                            <a:srgbClr val="000000"/>
                          </a:solidFill>
                          <a:effectLst/>
                          <a:latin typeface="Arial" panose="020B0604020202020204" pitchFamily="34" charset="0"/>
                        </a:rPr>
                        <a:t>0.992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en-GB" sz="850" b="1" i="0" u="none" strike="noStrike" dirty="0">
                          <a:solidFill>
                            <a:srgbClr val="000000"/>
                          </a:solidFill>
                          <a:effectLst/>
                          <a:latin typeface="Arial" panose="020B0604020202020204" pitchFamily="34" charset="0"/>
                        </a:rPr>
                        <a:t>0.790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0.622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-21.3%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0.826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+32.8%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1" i="0" u="none" strike="noStrike" kern="1200" dirty="0">
                          <a:solidFill>
                            <a:srgbClr val="000000"/>
                          </a:solidFill>
                          <a:effectLst/>
                          <a:latin typeface="Arial" panose="020B0604020202020204" pitchFamily="34" charset="0"/>
                          <a:ea typeface="+mn-ea"/>
                          <a:cs typeface="+mn-cs"/>
                        </a:rPr>
                        <a:t>0.720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50" b="1" i="0" u="none" strike="noStrike" kern="1200" dirty="0">
                          <a:solidFill>
                            <a:srgbClr val="000000"/>
                          </a:solidFill>
                          <a:effectLst/>
                          <a:latin typeface="Arial" panose="020B0604020202020204" pitchFamily="34" charset="0"/>
                          <a:ea typeface="+mn-ea"/>
                          <a:cs typeface="+mn-cs"/>
                        </a:rPr>
                        <a:t>-12.8%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50" b="1" i="0" u="none" strike="noStrike" dirty="0">
                          <a:solidFill>
                            <a:srgbClr val="000000"/>
                          </a:solidFill>
                          <a:effectLst/>
                          <a:latin typeface="Arial" panose="020B0604020202020204" pitchFamily="34" charset="0"/>
                        </a:rPr>
                        <a:t>+0.5%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bl>
          </a:graphicData>
        </a:graphic>
      </p:graphicFrame>
      <p:sp>
        <p:nvSpPr>
          <p:cNvPr id="19" name="Content Placeholder 25"/>
          <p:cNvSpPr txBox="1">
            <a:spLocks/>
          </p:cNvSpPr>
          <p:nvPr/>
        </p:nvSpPr>
        <p:spPr>
          <a:xfrm>
            <a:off x="9234416" y="1892407"/>
            <a:ext cx="2536318" cy="381952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600"/>
              </a:spcBef>
            </a:pPr>
            <a:r>
              <a:rPr lang="en-GB" sz="1050" b="1" i="1" dirty="0"/>
              <a:t>Showing the volume of trips in Wales between 2011 and 2019 split by purpose.</a:t>
            </a:r>
            <a:endParaRPr lang="en-GB" sz="1050" b="1" dirty="0"/>
          </a:p>
          <a:p>
            <a:pPr>
              <a:spcBef>
                <a:spcPts val="600"/>
              </a:spcBef>
            </a:pPr>
            <a:r>
              <a:rPr lang="en-GB" sz="1050" b="1" dirty="0"/>
              <a:t>Overall, the volume of all tourism trips taken in Wales rose during 2019, by +6.8% to 10.7 million.</a:t>
            </a:r>
          </a:p>
          <a:p>
            <a:pPr>
              <a:spcBef>
                <a:spcPts val="600"/>
              </a:spcBef>
            </a:pPr>
            <a:r>
              <a:rPr lang="en-GB" sz="1050" b="1" dirty="0"/>
              <a:t>For total holidays (including VFR), an increase of +10.6% was observed in 2019 and the average annual percentage change was +2.7%.</a:t>
            </a:r>
          </a:p>
          <a:p>
            <a:pPr>
              <a:spcBef>
                <a:spcPts val="600"/>
              </a:spcBef>
            </a:pPr>
            <a:r>
              <a:rPr lang="en-GB" sz="1050" b="1" dirty="0"/>
              <a:t>Holidays excluding VFR increased by +4.6% to 6.7 million across 2019, and the long-term annual trend was +1.5%.</a:t>
            </a:r>
          </a:p>
          <a:p>
            <a:pPr>
              <a:spcBef>
                <a:spcPts val="600"/>
              </a:spcBef>
            </a:pPr>
            <a:r>
              <a:rPr lang="en-GB" sz="1050" b="1" dirty="0"/>
              <a:t>VFR trips to Wales increased by +23.5% during 2019 to 3.1 million. The volume of business trips taken in Wales declined by -12.8% versus 2018 (although from a small base).</a:t>
            </a:r>
          </a:p>
        </p:txBody>
      </p:sp>
      <p:sp>
        <p:nvSpPr>
          <p:cNvPr id="13" name="TextBox 12">
            <a:extLst>
              <a:ext uri="{FF2B5EF4-FFF2-40B4-BE49-F238E27FC236}">
                <a16:creationId xmlns:a16="http://schemas.microsoft.com/office/drawing/2014/main" id="{C4FF8908-7333-4ACD-BFF7-9397A1417063}"/>
              </a:ext>
            </a:extLst>
          </p:cNvPr>
          <p:cNvSpPr txBox="1"/>
          <p:nvPr/>
        </p:nvSpPr>
        <p:spPr>
          <a:xfrm>
            <a:off x="9232585" y="5285447"/>
            <a:ext cx="2203863" cy="830997"/>
          </a:xfrm>
          <a:prstGeom prst="rect">
            <a:avLst/>
          </a:prstGeom>
          <a:noFill/>
        </p:spPr>
        <p:txBody>
          <a:bodyPr wrap="square" lIns="0" tIns="0" rIns="0" bIns="0" rtlCol="0">
            <a:spAutoFit/>
          </a:bodyPr>
          <a:lstStyle/>
          <a:p>
            <a:r>
              <a:rPr lang="en-GB" sz="900" i="1" dirty="0"/>
              <a:t>*Please note: When comparing between 2015 and 2016 it is recommended to use 2015 (RP) (Reprocessed 2015) figures. When comparing 2015 to earlier years use </a:t>
            </a:r>
          </a:p>
          <a:p>
            <a:r>
              <a:rPr lang="en-GB" sz="900" i="1" dirty="0"/>
              <a:t>2015 (O) (Original 2015) figures. For full explanation please see slide 14. </a:t>
            </a:r>
          </a:p>
        </p:txBody>
      </p:sp>
      <p:pic>
        <p:nvPicPr>
          <p:cNvPr id="24" name="Picture 23"/>
          <p:cNvPicPr/>
          <p:nvPr/>
        </p:nvPicPr>
        <p:blipFill>
          <a:blip r:embed="rId3">
            <a:extLst>
              <a:ext uri="{28A0092B-C50C-407E-A947-70E740481C1C}">
                <a14:useLocalDpi xmlns:a14="http://schemas.microsoft.com/office/drawing/2010/main" val="0"/>
              </a:ext>
            </a:extLst>
          </a:blip>
          <a:srcRect/>
          <a:stretch>
            <a:fillRect/>
          </a:stretch>
        </p:blipFill>
        <p:spPr bwMode="auto">
          <a:xfrm>
            <a:off x="4785858" y="1480384"/>
            <a:ext cx="442595" cy="25146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0" name="Freeform 20">
            <a:hlinkClick r:id="rId4" action="ppaction://hlinksldjump"/>
            <a:extLst>
              <a:ext uri="{FF2B5EF4-FFF2-40B4-BE49-F238E27FC236}">
                <a16:creationId xmlns:a16="http://schemas.microsoft.com/office/drawing/2014/main" id="{A1C12E61-A084-4908-A6EC-55AB743C014C}"/>
              </a:ext>
            </a:extLst>
          </p:cNvPr>
          <p:cNvSpPr>
            <a:spLocks noEditPoints="1"/>
          </p:cNvSpPr>
          <p:nvPr/>
        </p:nvSpPr>
        <p:spPr bwMode="auto">
          <a:xfrm>
            <a:off x="7272592"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3"/>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1" name="Action Button: Information 18">
            <a:hlinkClick r:id="rId5" action="ppaction://hlinksldjump" highlightClick="1"/>
            <a:extLst>
              <a:ext uri="{FF2B5EF4-FFF2-40B4-BE49-F238E27FC236}">
                <a16:creationId xmlns:a16="http://schemas.microsoft.com/office/drawing/2014/main" id="{6516A220-91AB-4F29-88DB-55D5D44B5F36}"/>
              </a:ext>
            </a:extLst>
          </p:cNvPr>
          <p:cNvSpPr/>
          <p:nvPr/>
        </p:nvSpPr>
        <p:spPr bwMode="ltGray">
          <a:xfrm>
            <a:off x="8783630" y="1633664"/>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cxnSp>
        <p:nvCxnSpPr>
          <p:cNvPr id="12" name="Straight Connector 11">
            <a:extLst>
              <a:ext uri="{FF2B5EF4-FFF2-40B4-BE49-F238E27FC236}">
                <a16:creationId xmlns:a16="http://schemas.microsoft.com/office/drawing/2014/main" id="{97280BA7-5FE0-4AF1-8910-7CB1C8BB83BD}"/>
              </a:ext>
            </a:extLst>
          </p:cNvPr>
          <p:cNvCxnSpPr>
            <a:cxnSpLocks/>
          </p:cNvCxnSpPr>
          <p:nvPr/>
        </p:nvCxnSpPr>
        <p:spPr>
          <a:xfrm flipH="1">
            <a:off x="9083675" y="1884522"/>
            <a:ext cx="2113" cy="3920966"/>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2" name="Slide Number Placeholder 1">
            <a:extLst>
              <a:ext uri="{FF2B5EF4-FFF2-40B4-BE49-F238E27FC236}">
                <a16:creationId xmlns:a16="http://schemas.microsoft.com/office/drawing/2014/main" id="{6E9973A1-0F16-4A15-868F-1A99FAB3F124}"/>
              </a:ext>
            </a:extLst>
          </p:cNvPr>
          <p:cNvSpPr>
            <a:spLocks noGrp="1"/>
          </p:cNvSpPr>
          <p:nvPr>
            <p:ph type="sldNum" sz="quarter" idx="4"/>
          </p:nvPr>
        </p:nvSpPr>
        <p:spPr/>
        <p:txBody>
          <a:bodyPr/>
          <a:lstStyle/>
          <a:p>
            <a:fld id="{4034BEE3-566C-4068-A777-C3A4762E861B}" type="slidenum">
              <a:rPr lang="en-GB" smtClean="0"/>
              <a:pPr/>
              <a:t>87</a:t>
            </a:fld>
            <a:endParaRPr lang="en-GB" dirty="0"/>
          </a:p>
        </p:txBody>
      </p:sp>
    </p:spTree>
    <p:extLst>
      <p:ext uri="{BB962C8B-B14F-4D97-AF65-F5344CB8AC3E}">
        <p14:creationId xmlns:p14="http://schemas.microsoft.com/office/powerpoint/2010/main" val="23020456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a:xfrm>
            <a:off x="311929" y="1421611"/>
            <a:ext cx="11452423" cy="324000"/>
          </a:xfrm>
        </p:spPr>
        <p:txBody>
          <a:bodyPr/>
          <a:lstStyle/>
          <a:p>
            <a:r>
              <a:rPr lang="en-GB" dirty="0"/>
              <a:t>Tourism expenditure in GB  </a:t>
            </a:r>
          </a:p>
        </p:txBody>
      </p:sp>
      <p:graphicFrame>
        <p:nvGraphicFramePr>
          <p:cNvPr id="3" name="Table 2"/>
          <p:cNvGraphicFramePr>
            <a:graphicFrameLocks noGrp="1"/>
          </p:cNvGraphicFramePr>
          <p:nvPr>
            <p:extLst>
              <p:ext uri="{D42A27DB-BD31-4B8C-83A1-F6EECF244321}">
                <p14:modId xmlns:p14="http://schemas.microsoft.com/office/powerpoint/2010/main" val="1231100945"/>
              </p:ext>
            </p:extLst>
          </p:nvPr>
        </p:nvGraphicFramePr>
        <p:xfrm>
          <a:off x="341213" y="1884793"/>
          <a:ext cx="8634503" cy="4232172"/>
        </p:xfrm>
        <a:graphic>
          <a:graphicData uri="http://schemas.openxmlformats.org/drawingml/2006/table">
            <a:tbl>
              <a:tblPr/>
              <a:tblGrid>
                <a:gridCol w="912647">
                  <a:extLst>
                    <a:ext uri="{9D8B030D-6E8A-4147-A177-3AD203B41FA5}">
                      <a16:colId xmlns:a16="http://schemas.microsoft.com/office/drawing/2014/main" val="20000"/>
                    </a:ext>
                  </a:extLst>
                </a:gridCol>
                <a:gridCol w="428992">
                  <a:extLst>
                    <a:ext uri="{9D8B030D-6E8A-4147-A177-3AD203B41FA5}">
                      <a16:colId xmlns:a16="http://schemas.microsoft.com/office/drawing/2014/main" val="20003"/>
                    </a:ext>
                  </a:extLst>
                </a:gridCol>
                <a:gridCol w="428992">
                  <a:extLst>
                    <a:ext uri="{9D8B030D-6E8A-4147-A177-3AD203B41FA5}">
                      <a16:colId xmlns:a16="http://schemas.microsoft.com/office/drawing/2014/main" val="20005"/>
                    </a:ext>
                  </a:extLst>
                </a:gridCol>
                <a:gridCol w="428992">
                  <a:extLst>
                    <a:ext uri="{9D8B030D-6E8A-4147-A177-3AD203B41FA5}">
                      <a16:colId xmlns:a16="http://schemas.microsoft.com/office/drawing/2014/main" val="20006"/>
                    </a:ext>
                  </a:extLst>
                </a:gridCol>
                <a:gridCol w="428992">
                  <a:extLst>
                    <a:ext uri="{9D8B030D-6E8A-4147-A177-3AD203B41FA5}">
                      <a16:colId xmlns:a16="http://schemas.microsoft.com/office/drawing/2014/main" val="20007"/>
                    </a:ext>
                  </a:extLst>
                </a:gridCol>
                <a:gridCol w="428992">
                  <a:extLst>
                    <a:ext uri="{9D8B030D-6E8A-4147-A177-3AD203B41FA5}">
                      <a16:colId xmlns:a16="http://schemas.microsoft.com/office/drawing/2014/main" val="20008"/>
                    </a:ext>
                  </a:extLst>
                </a:gridCol>
                <a:gridCol w="428992">
                  <a:extLst>
                    <a:ext uri="{9D8B030D-6E8A-4147-A177-3AD203B41FA5}">
                      <a16:colId xmlns:a16="http://schemas.microsoft.com/office/drawing/2014/main" val="20009"/>
                    </a:ext>
                  </a:extLst>
                </a:gridCol>
                <a:gridCol w="428992">
                  <a:extLst>
                    <a:ext uri="{9D8B030D-6E8A-4147-A177-3AD203B41FA5}">
                      <a16:colId xmlns:a16="http://schemas.microsoft.com/office/drawing/2014/main" val="20010"/>
                    </a:ext>
                  </a:extLst>
                </a:gridCol>
                <a:gridCol w="428992">
                  <a:extLst>
                    <a:ext uri="{9D8B030D-6E8A-4147-A177-3AD203B41FA5}">
                      <a16:colId xmlns:a16="http://schemas.microsoft.com/office/drawing/2014/main" val="20011"/>
                    </a:ext>
                  </a:extLst>
                </a:gridCol>
                <a:gridCol w="428992">
                  <a:extLst>
                    <a:ext uri="{9D8B030D-6E8A-4147-A177-3AD203B41FA5}">
                      <a16:colId xmlns:a16="http://schemas.microsoft.com/office/drawing/2014/main" val="20012"/>
                    </a:ext>
                  </a:extLst>
                </a:gridCol>
                <a:gridCol w="428992">
                  <a:extLst>
                    <a:ext uri="{9D8B030D-6E8A-4147-A177-3AD203B41FA5}">
                      <a16:colId xmlns:a16="http://schemas.microsoft.com/office/drawing/2014/main" val="20013"/>
                    </a:ext>
                  </a:extLst>
                </a:gridCol>
                <a:gridCol w="428992">
                  <a:extLst>
                    <a:ext uri="{9D8B030D-6E8A-4147-A177-3AD203B41FA5}">
                      <a16:colId xmlns:a16="http://schemas.microsoft.com/office/drawing/2014/main" val="20014"/>
                    </a:ext>
                  </a:extLst>
                </a:gridCol>
                <a:gridCol w="428992">
                  <a:extLst>
                    <a:ext uri="{9D8B030D-6E8A-4147-A177-3AD203B41FA5}">
                      <a16:colId xmlns:a16="http://schemas.microsoft.com/office/drawing/2014/main" val="20015"/>
                    </a:ext>
                  </a:extLst>
                </a:gridCol>
                <a:gridCol w="428992">
                  <a:extLst>
                    <a:ext uri="{9D8B030D-6E8A-4147-A177-3AD203B41FA5}">
                      <a16:colId xmlns:a16="http://schemas.microsoft.com/office/drawing/2014/main" val="1135653183"/>
                    </a:ext>
                  </a:extLst>
                </a:gridCol>
                <a:gridCol w="428992">
                  <a:extLst>
                    <a:ext uri="{9D8B030D-6E8A-4147-A177-3AD203B41FA5}">
                      <a16:colId xmlns:a16="http://schemas.microsoft.com/office/drawing/2014/main" val="3421725001"/>
                    </a:ext>
                  </a:extLst>
                </a:gridCol>
                <a:gridCol w="428992">
                  <a:extLst>
                    <a:ext uri="{9D8B030D-6E8A-4147-A177-3AD203B41FA5}">
                      <a16:colId xmlns:a16="http://schemas.microsoft.com/office/drawing/2014/main" val="1308600807"/>
                    </a:ext>
                  </a:extLst>
                </a:gridCol>
                <a:gridCol w="428992">
                  <a:extLst>
                    <a:ext uri="{9D8B030D-6E8A-4147-A177-3AD203B41FA5}">
                      <a16:colId xmlns:a16="http://schemas.microsoft.com/office/drawing/2014/main" val="2729380101"/>
                    </a:ext>
                  </a:extLst>
                </a:gridCol>
                <a:gridCol w="428992">
                  <a:extLst>
                    <a:ext uri="{9D8B030D-6E8A-4147-A177-3AD203B41FA5}">
                      <a16:colId xmlns:a16="http://schemas.microsoft.com/office/drawing/2014/main" val="3868313077"/>
                    </a:ext>
                  </a:extLst>
                </a:gridCol>
                <a:gridCol w="428992">
                  <a:extLst>
                    <a:ext uri="{9D8B030D-6E8A-4147-A177-3AD203B41FA5}">
                      <a16:colId xmlns:a16="http://schemas.microsoft.com/office/drawing/2014/main" val="20016"/>
                    </a:ext>
                  </a:extLst>
                </a:gridCol>
              </a:tblGrid>
              <a:tr h="230400">
                <a:tc gridSpan="19">
                  <a:txBody>
                    <a:bodyPr/>
                    <a:lstStyle/>
                    <a:p>
                      <a:pPr algn="l" fontAlgn="ctr"/>
                      <a:r>
                        <a:rPr lang="en-GB" sz="800" b="1" i="0" u="none" strike="noStrike" dirty="0">
                          <a:solidFill>
                            <a:srgbClr val="FFFFFF"/>
                          </a:solidFill>
                          <a:effectLst/>
                          <a:latin typeface="Arial" panose="020B0604020202020204" pitchFamily="34" charset="0"/>
                        </a:rPr>
                        <a:t> Table 1.7.11 – Tourism expenditure breakdown in GB (2011-2019)</a:t>
                      </a:r>
                    </a:p>
                  </a:txBody>
                  <a:tcPr marL="180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pPr algn="l" fontAlgn="ctr"/>
                      <a:endParaRPr lang="en-GB" sz="700" b="1" i="0" u="none" strike="noStrike" dirty="0">
                        <a:solidFill>
                          <a:srgbClr val="FFFFFF"/>
                        </a:solidFill>
                        <a:effectLst/>
                        <a:latin typeface="Verdana"/>
                      </a:endParaRPr>
                    </a:p>
                  </a:txBody>
                  <a:tcPr marL="7503" marR="7503" marT="7503" marB="0" anchor="ctr">
                    <a:lnL>
                      <a:noFill/>
                    </a:lnL>
                    <a:lnR>
                      <a:noFill/>
                    </a:lnR>
                    <a:lnT>
                      <a:noFill/>
                    </a:lnT>
                    <a:lnB>
                      <a:noFill/>
                    </a:lnB>
                    <a:solidFill>
                      <a:srgbClr val="3EB1CC"/>
                    </a:solidFill>
                  </a:tcPr>
                </a:tc>
                <a:tc hMerge="1">
                  <a:txBody>
                    <a:bodyPr/>
                    <a:lstStyle/>
                    <a:p>
                      <a:endParaRPr lang="en-GB"/>
                    </a:p>
                  </a:txBody>
                  <a:tcPr>
                    <a:lnL w="12700" cmpd="sng">
                      <a:noFill/>
                      <a:prstDash val="solid"/>
                    </a:ln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0"/>
                  </a:ext>
                </a:extLst>
              </a:tr>
              <a:tr h="504133">
                <a:tc>
                  <a:txBody>
                    <a:bodyPr/>
                    <a:lstStyle/>
                    <a:p>
                      <a:pPr algn="ctr" fontAlgn="ctr"/>
                      <a:r>
                        <a:rPr lang="en-GB" sz="800" b="0" i="0" u="none" strike="noStrike" spc="-20" baseline="0" dirty="0">
                          <a:solidFill>
                            <a:srgbClr val="000000"/>
                          </a:solidFill>
                          <a:effectLst/>
                          <a:latin typeface="Arial" panose="020B0604020202020204" pitchFamily="34" charset="0"/>
                        </a:rPr>
                        <a:t>-</a:t>
                      </a:r>
                    </a:p>
                  </a:txBody>
                  <a:tcPr marL="180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spc="-20" baseline="0" dirty="0">
                          <a:solidFill>
                            <a:srgbClr val="000000"/>
                          </a:solidFill>
                          <a:effectLst/>
                          <a:latin typeface="Arial" panose="020B0604020202020204" pitchFamily="34" charset="0"/>
                        </a:rPr>
                        <a:t>2011</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spc="-20" baseline="0" dirty="0">
                          <a:solidFill>
                            <a:srgbClr val="000000"/>
                          </a:solidFill>
                          <a:effectLst/>
                          <a:latin typeface="Arial" panose="020B0604020202020204" pitchFamily="34" charset="0"/>
                        </a:rPr>
                        <a:t>2012</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p>
                      <a:pPr algn="ctr" fontAlgn="ctr"/>
                      <a:r>
                        <a:rPr lang="en-GB" sz="800" b="0" i="0" u="none" strike="noStrike" spc="-20" baseline="0" dirty="0">
                          <a:solidFill>
                            <a:srgbClr val="000000"/>
                          </a:solidFill>
                          <a:effectLst/>
                          <a:latin typeface="Arial" panose="020B0604020202020204" pitchFamily="34" charset="0"/>
                        </a:rPr>
                        <a:t>change </a:t>
                      </a:r>
                    </a:p>
                    <a:p>
                      <a:pPr algn="ctr" fontAlgn="ctr"/>
                      <a:r>
                        <a:rPr lang="en-GB" sz="800" b="0" i="0" u="none" strike="noStrike" spc="-20" baseline="0" dirty="0">
                          <a:solidFill>
                            <a:srgbClr val="000000"/>
                          </a:solidFill>
                          <a:effectLst/>
                          <a:latin typeface="Arial" panose="020B0604020202020204" pitchFamily="34" charset="0"/>
                        </a:rPr>
                        <a:t>(11-12)</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spc="-20" baseline="0" dirty="0">
                          <a:solidFill>
                            <a:srgbClr val="000000"/>
                          </a:solidFill>
                          <a:effectLst/>
                          <a:latin typeface="Arial" panose="020B0604020202020204" pitchFamily="34" charset="0"/>
                        </a:rPr>
                        <a:t>2013</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p>
                      <a:pPr algn="ctr" fontAlgn="ctr"/>
                      <a:r>
                        <a:rPr lang="en-GB" sz="800" b="0" i="0" u="none" strike="noStrike" spc="-20" baseline="0" dirty="0">
                          <a:solidFill>
                            <a:srgbClr val="000000"/>
                          </a:solidFill>
                          <a:effectLst/>
                          <a:latin typeface="Arial" panose="020B0604020202020204" pitchFamily="34" charset="0"/>
                        </a:rPr>
                        <a:t>change </a:t>
                      </a:r>
                    </a:p>
                    <a:p>
                      <a:pPr algn="ctr" fontAlgn="ctr"/>
                      <a:r>
                        <a:rPr lang="en-GB" sz="800" b="0" i="0" u="none" strike="noStrike" spc="-20" baseline="0" dirty="0">
                          <a:solidFill>
                            <a:srgbClr val="000000"/>
                          </a:solidFill>
                          <a:effectLst/>
                          <a:latin typeface="Arial" panose="020B0604020202020204" pitchFamily="34" charset="0"/>
                        </a:rPr>
                        <a:t>(12-13)</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spc="-20" baseline="0" dirty="0">
                          <a:solidFill>
                            <a:srgbClr val="000000"/>
                          </a:solidFill>
                          <a:effectLst/>
                          <a:latin typeface="Arial" panose="020B0604020202020204" pitchFamily="34" charset="0"/>
                        </a:rPr>
                        <a:t>2014</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p>
                      <a:pPr algn="ctr" fontAlgn="ctr"/>
                      <a:r>
                        <a:rPr lang="en-GB" sz="800" b="0" i="0" u="none" strike="noStrike" spc="-20" baseline="0" dirty="0">
                          <a:solidFill>
                            <a:srgbClr val="000000"/>
                          </a:solidFill>
                          <a:effectLst/>
                          <a:latin typeface="Arial" panose="020B0604020202020204" pitchFamily="34" charset="0"/>
                        </a:rPr>
                        <a:t>change </a:t>
                      </a:r>
                    </a:p>
                    <a:p>
                      <a:pPr algn="ctr" fontAlgn="ctr"/>
                      <a:r>
                        <a:rPr lang="en-GB" sz="800" b="0" i="0" u="none" strike="noStrike" spc="-20" baseline="0" dirty="0">
                          <a:solidFill>
                            <a:srgbClr val="000000"/>
                          </a:solidFill>
                          <a:effectLst/>
                          <a:latin typeface="Arial" panose="020B0604020202020204" pitchFamily="34" charset="0"/>
                        </a:rPr>
                        <a:t>(13-14)</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spc="-20" baseline="0" dirty="0">
                          <a:solidFill>
                            <a:srgbClr val="000000"/>
                          </a:solidFill>
                          <a:effectLst/>
                          <a:latin typeface="Arial" panose="020B0604020202020204" pitchFamily="34" charset="0"/>
                        </a:rPr>
                        <a:t>2015</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p>
                      <a:pPr algn="ctr" fontAlgn="ctr"/>
                      <a:r>
                        <a:rPr lang="en-GB" sz="800" b="0" i="0" u="none" strike="noStrike" spc="-20" baseline="0" dirty="0">
                          <a:solidFill>
                            <a:srgbClr val="000000"/>
                          </a:solidFill>
                          <a:effectLst/>
                          <a:latin typeface="Arial" panose="020B0604020202020204" pitchFamily="34" charset="0"/>
                        </a:rPr>
                        <a:t>change </a:t>
                      </a:r>
                    </a:p>
                    <a:p>
                      <a:pPr algn="ctr" fontAlgn="ctr"/>
                      <a:r>
                        <a:rPr lang="en-GB" sz="800" b="0" i="0" u="none" strike="noStrike" spc="-20" baseline="0" dirty="0">
                          <a:solidFill>
                            <a:srgbClr val="000000"/>
                          </a:solidFill>
                          <a:effectLst/>
                          <a:latin typeface="Arial" panose="020B0604020202020204" pitchFamily="34" charset="0"/>
                        </a:rPr>
                        <a:t>(14-15)</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spc="-20" baseline="0" dirty="0">
                          <a:solidFill>
                            <a:srgbClr val="000000"/>
                          </a:solidFill>
                          <a:effectLst/>
                          <a:latin typeface="Arial" panose="020B0604020202020204" pitchFamily="34" charset="0"/>
                        </a:rPr>
                        <a:t>2016</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p>
                      <a:pPr algn="ctr" fontAlgn="ctr"/>
                      <a:r>
                        <a:rPr lang="en-GB" sz="800" b="0" i="0" u="none" strike="noStrike" spc="-20" baseline="0" dirty="0">
                          <a:solidFill>
                            <a:srgbClr val="000000"/>
                          </a:solidFill>
                          <a:effectLst/>
                          <a:latin typeface="Arial" panose="020B0604020202020204" pitchFamily="34" charset="0"/>
                        </a:rPr>
                        <a:t>change </a:t>
                      </a:r>
                    </a:p>
                    <a:p>
                      <a:pPr algn="ctr" fontAlgn="ctr"/>
                      <a:r>
                        <a:rPr lang="en-GB" sz="800" b="0" i="0" u="none" strike="noStrike" spc="-20" baseline="0" dirty="0">
                          <a:solidFill>
                            <a:srgbClr val="000000"/>
                          </a:solidFill>
                          <a:effectLst/>
                          <a:latin typeface="Arial" panose="020B0604020202020204" pitchFamily="34" charset="0"/>
                        </a:rPr>
                        <a:t>(15-16)</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spc="-20" baseline="0" dirty="0">
                          <a:solidFill>
                            <a:srgbClr val="000000"/>
                          </a:solidFill>
                          <a:effectLst/>
                          <a:latin typeface="Arial" panose="020B0604020202020204" pitchFamily="34" charset="0"/>
                        </a:rPr>
                        <a:t>2017</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p>
                      <a:pPr algn="ctr" fontAlgn="ctr"/>
                      <a:r>
                        <a:rPr lang="en-GB" sz="800" b="0" i="0" u="none" strike="noStrike" spc="-20" baseline="0" dirty="0">
                          <a:solidFill>
                            <a:srgbClr val="000000"/>
                          </a:solidFill>
                          <a:effectLst/>
                          <a:latin typeface="Arial" panose="020B0604020202020204" pitchFamily="34" charset="0"/>
                        </a:rPr>
                        <a:t>change </a:t>
                      </a:r>
                    </a:p>
                    <a:p>
                      <a:pPr algn="ctr" fontAlgn="ctr"/>
                      <a:r>
                        <a:rPr lang="en-GB" sz="800" b="0" i="0" u="none" strike="noStrike" spc="-20" baseline="0" dirty="0">
                          <a:solidFill>
                            <a:srgbClr val="000000"/>
                          </a:solidFill>
                          <a:effectLst/>
                          <a:latin typeface="Arial" panose="020B0604020202020204" pitchFamily="34" charset="0"/>
                        </a:rPr>
                        <a:t>(16-17)</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spc="-20" baseline="0" dirty="0">
                          <a:solidFill>
                            <a:srgbClr val="000000"/>
                          </a:solidFill>
                          <a:effectLst/>
                          <a:latin typeface="Arial" panose="020B0604020202020204" pitchFamily="34" charset="0"/>
                        </a:rPr>
                        <a:t>2018</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p>
                      <a:pPr algn="ctr" fontAlgn="ctr"/>
                      <a:r>
                        <a:rPr lang="en-GB" sz="800" b="0" i="0" u="none" strike="noStrike" spc="-20" baseline="0" dirty="0">
                          <a:solidFill>
                            <a:srgbClr val="000000"/>
                          </a:solidFill>
                          <a:effectLst/>
                          <a:latin typeface="Arial" panose="020B0604020202020204" pitchFamily="34" charset="0"/>
                        </a:rPr>
                        <a:t>change </a:t>
                      </a:r>
                    </a:p>
                    <a:p>
                      <a:pPr algn="ctr" fontAlgn="ctr"/>
                      <a:r>
                        <a:rPr lang="en-GB" sz="800" b="0" i="0" u="none" strike="noStrike" spc="-20" baseline="0" dirty="0">
                          <a:solidFill>
                            <a:srgbClr val="000000"/>
                          </a:solidFill>
                          <a:effectLst/>
                          <a:latin typeface="Arial" panose="020B0604020202020204" pitchFamily="34" charset="0"/>
                        </a:rPr>
                        <a:t>(17-18)</a:t>
                      </a:r>
                      <a:endParaRPr lang="en-GB" sz="800" b="1" i="0" u="none" strike="noStrike" spc="-20" baseline="0" dirty="0">
                        <a:solidFill>
                          <a:srgbClr val="000000"/>
                        </a:solidFill>
                        <a:effectLst/>
                        <a:latin typeface="Arial" panose="020B0604020202020204" pitchFamily="34" charset="0"/>
                      </a:endParaRP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 change (18-19)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Average annual</a:t>
                      </a:r>
                    </a:p>
                    <a:p>
                      <a:pPr algn="ctr" fontAlgn="ctr"/>
                      <a:r>
                        <a:rPr lang="en-GB" sz="800" b="0" i="0" u="none" strike="noStrike" spc="-20" baseline="0" dirty="0">
                          <a:solidFill>
                            <a:srgbClr val="000000"/>
                          </a:solidFill>
                          <a:effectLst/>
                          <a:latin typeface="Arial" panose="020B0604020202020204" pitchFamily="34" charset="0"/>
                        </a:rPr>
                        <a:t>% change (11-19)</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40400">
                <a:tc>
                  <a:txBody>
                    <a:bodyPr/>
                    <a:lstStyle/>
                    <a:p>
                      <a:pPr algn="ctr" fontAlgn="ctr"/>
                      <a:r>
                        <a:rPr lang="en-GB" sz="800" b="0" i="0" u="none" strike="noStrike" spc="-20" baseline="0" dirty="0">
                          <a:solidFill>
                            <a:srgbClr val="000000"/>
                          </a:solidFill>
                          <a:effectLst/>
                          <a:latin typeface="Arial" panose="020B0604020202020204" pitchFamily="34" charset="0"/>
                        </a:rPr>
                        <a:t> -</a:t>
                      </a:r>
                    </a:p>
                  </a:txBody>
                  <a:tcPr marL="180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£million</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£million</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 -</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£million</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 </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£million</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 </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£million</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 -</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GB" sz="800" b="0" i="0" u="none" strike="noStrike" spc="-20" baseline="0" dirty="0">
                          <a:solidFill>
                            <a:srgbClr val="000000"/>
                          </a:solidFill>
                          <a:effectLst/>
                          <a:latin typeface="Arial" panose="020B0604020202020204" pitchFamily="34" charset="0"/>
                        </a:rPr>
                        <a:t>£million</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 -</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£million</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 -</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£million</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GB" sz="800" b="0" i="0" u="none" strike="noStrike" spc="-20" baseline="0" dirty="0">
                          <a:solidFill>
                            <a:srgbClr val="000000"/>
                          </a:solidFill>
                          <a:effectLst/>
                          <a:latin typeface="Arial" panose="020B0604020202020204" pitchFamily="34" charset="0"/>
                        </a:rPr>
                        <a:t>£million</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 </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03"/>
                  </a:ext>
                </a:extLst>
              </a:tr>
              <a:tr h="140400">
                <a:tc>
                  <a:txBody>
                    <a:bodyPr/>
                    <a:lstStyle/>
                    <a:p>
                      <a:pPr algn="l" fontAlgn="ctr"/>
                      <a:r>
                        <a:rPr lang="en-GB" sz="800" b="1" i="0" u="none" strike="noStrike" spc="-20" baseline="0" dirty="0">
                          <a:solidFill>
                            <a:srgbClr val="000000"/>
                          </a:solidFill>
                          <a:effectLst/>
                          <a:latin typeface="Arial" panose="020B0604020202020204" pitchFamily="34" charset="0"/>
                        </a:rPr>
                        <a:t>Total</a:t>
                      </a:r>
                    </a:p>
                  </a:txBody>
                  <a:tcPr marL="180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spc="-20" baseline="0" dirty="0">
                          <a:solidFill>
                            <a:srgbClr val="000000"/>
                          </a:solidFill>
                          <a:effectLst/>
                          <a:latin typeface="Arial" panose="020B0604020202020204" pitchFamily="34" charset="0"/>
                        </a:rPr>
                        <a:t>£22,666</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spc="-20" baseline="0" dirty="0">
                          <a:solidFill>
                            <a:srgbClr val="000000"/>
                          </a:solidFill>
                          <a:effectLst/>
                          <a:latin typeface="Arial" panose="020B0604020202020204" pitchFamily="34" charset="0"/>
                        </a:rPr>
                        <a:t>£23,976</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spc="-20" baseline="0" dirty="0">
                          <a:solidFill>
                            <a:srgbClr val="000000"/>
                          </a:solidFill>
                          <a:effectLst/>
                          <a:latin typeface="Arial" panose="020B0604020202020204" pitchFamily="34" charset="0"/>
                        </a:rPr>
                        <a:t>+5.8%</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spc="-20" baseline="0" dirty="0">
                          <a:solidFill>
                            <a:srgbClr val="000000"/>
                          </a:solidFill>
                          <a:effectLst/>
                          <a:latin typeface="Arial" panose="020B0604020202020204" pitchFamily="34" charset="0"/>
                        </a:rPr>
                        <a:t>£23,294</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spc="-20" baseline="0" dirty="0">
                          <a:solidFill>
                            <a:srgbClr val="000000"/>
                          </a:solidFill>
                          <a:effectLst/>
                          <a:latin typeface="Arial" panose="020B0604020202020204" pitchFamily="34" charset="0"/>
                        </a:rPr>
                        <a:t>-2.8%</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spc="-20" baseline="0" dirty="0">
                          <a:solidFill>
                            <a:srgbClr val="000000"/>
                          </a:solidFill>
                          <a:effectLst/>
                          <a:latin typeface="Arial" panose="020B0604020202020204" pitchFamily="34" charset="0"/>
                        </a:rPr>
                        <a:t>£22,692</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spc="-20" baseline="0" dirty="0">
                          <a:solidFill>
                            <a:srgbClr val="000000"/>
                          </a:solidFill>
                          <a:effectLst/>
                          <a:latin typeface="Arial" panose="020B0604020202020204" pitchFamily="34" charset="0"/>
                        </a:rPr>
                        <a:t>-2.6%</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spc="-20" baseline="0" dirty="0">
                          <a:solidFill>
                            <a:srgbClr val="000000"/>
                          </a:solidFill>
                          <a:effectLst/>
                          <a:latin typeface="Arial" panose="020B0604020202020204" pitchFamily="34" charset="0"/>
                        </a:rPr>
                        <a:t>£24,825</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spc="-20" baseline="0" dirty="0">
                          <a:solidFill>
                            <a:srgbClr val="000000"/>
                          </a:solidFill>
                          <a:effectLst/>
                          <a:latin typeface="Arial" panose="020B0604020202020204" pitchFamily="34" charset="0"/>
                        </a:rPr>
                        <a:t>+9.4%</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spc="-20" baseline="0" dirty="0">
                          <a:solidFill>
                            <a:srgbClr val="000000"/>
                          </a:solidFill>
                          <a:effectLst/>
                          <a:latin typeface="Arial" panose="020B0604020202020204" pitchFamily="34" charset="0"/>
                          <a:ea typeface="+mn-ea"/>
                          <a:cs typeface="+mn-cs"/>
                        </a:rPr>
                        <a:t>£23,079</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spc="-20" baseline="0" dirty="0">
                          <a:solidFill>
                            <a:srgbClr val="000000"/>
                          </a:solidFill>
                          <a:effectLst/>
                          <a:latin typeface="Arial" panose="020B0604020202020204" pitchFamily="34" charset="0"/>
                        </a:rPr>
                        <a:t>-7.0%</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spc="-20" baseline="0" dirty="0">
                          <a:solidFill>
                            <a:srgbClr val="000000"/>
                          </a:solidFill>
                          <a:effectLst/>
                          <a:latin typeface="Arial" panose="020B0604020202020204" pitchFamily="34" charset="0"/>
                        </a:rPr>
                        <a:t>£23,683</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spc="-20" baseline="0" dirty="0">
                          <a:solidFill>
                            <a:srgbClr val="000000"/>
                          </a:solidFill>
                          <a:effectLst/>
                          <a:latin typeface="Arial" panose="020B0604020202020204" pitchFamily="34" charset="0"/>
                        </a:rPr>
                        <a:t>+2.6%</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spc="-20" baseline="0" dirty="0">
                          <a:solidFill>
                            <a:srgbClr val="000000"/>
                          </a:solidFill>
                          <a:effectLst/>
                          <a:latin typeface="Arial" panose="020B0604020202020204" pitchFamily="34" charset="0"/>
                        </a:rPr>
                        <a:t>£23,961</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GB" sz="800" b="1" i="0" u="none" strike="noStrike" dirty="0">
                          <a:solidFill>
                            <a:srgbClr val="000000"/>
                          </a:solidFill>
                          <a:effectLst/>
                          <a:latin typeface="+mj-lt"/>
                        </a:rPr>
                        <a:t>+1.2%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800" b="1" i="0" u="none" strike="noStrike" kern="1200" dirty="0">
                          <a:solidFill>
                            <a:srgbClr val="000000"/>
                          </a:solidFill>
                          <a:effectLst/>
                          <a:latin typeface="+mj-lt"/>
                          <a:ea typeface="+mn-ea"/>
                          <a:cs typeface="+mn-cs"/>
                        </a:rPr>
                        <a:t>£24,651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1" i="0" u="none" strike="noStrike" kern="1200" spc="-20" baseline="0" dirty="0">
                          <a:solidFill>
                            <a:srgbClr val="000000"/>
                          </a:solidFill>
                          <a:effectLst/>
                          <a:latin typeface="Arial" panose="020B0604020202020204" pitchFamily="34" charset="0"/>
                          <a:ea typeface="+mn-ea"/>
                          <a:cs typeface="+mn-cs"/>
                        </a:rPr>
                        <a:t>+2.9%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50" b="1" i="0" u="none" strike="noStrike" dirty="0">
                          <a:solidFill>
                            <a:srgbClr val="000000"/>
                          </a:solidFill>
                          <a:effectLst/>
                          <a:latin typeface="Arial" panose="020B0604020202020204" pitchFamily="34" charset="0"/>
                        </a:rPr>
                        <a:t>+1.2%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40400">
                <a:tc>
                  <a:txBody>
                    <a:bodyPr/>
                    <a:lstStyle/>
                    <a:p>
                      <a:pPr algn="l" fontAlgn="ctr"/>
                      <a:r>
                        <a:rPr lang="en-GB" sz="800" b="0" i="0" u="none" strike="noStrike" spc="-20" baseline="0" dirty="0">
                          <a:solidFill>
                            <a:srgbClr val="000000"/>
                          </a:solidFill>
                          <a:effectLst/>
                          <a:latin typeface="Arial" panose="020B0604020202020204" pitchFamily="34" charset="0"/>
                        </a:rPr>
                        <a:t>Package holiday / inclusive trip</a:t>
                      </a:r>
                    </a:p>
                  </a:txBody>
                  <a:tcPr marL="180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£891</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£1,046</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+17.4%</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£912</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-12.8%</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£875</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-4.1%</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£920</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+5.1%</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spc="-20" baseline="0" dirty="0">
                          <a:solidFill>
                            <a:srgbClr val="000000"/>
                          </a:solidFill>
                          <a:effectLst/>
                          <a:latin typeface="Arial" panose="020B0604020202020204" pitchFamily="34" charset="0"/>
                          <a:ea typeface="+mn-ea"/>
                          <a:cs typeface="+mn-cs"/>
                        </a:rPr>
                        <a:t>£716</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-22.2%</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£719</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+0.4%</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£732</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b"/>
                      <a:r>
                        <a:rPr lang="en-GB" sz="800" b="0" i="0" u="none" strike="noStrike" dirty="0">
                          <a:solidFill>
                            <a:srgbClr val="000000"/>
                          </a:solidFill>
                          <a:effectLst/>
                          <a:latin typeface="+mj-lt"/>
                        </a:rPr>
                        <a:t>+1.8%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800" b="0" i="0" u="none" strike="noStrike" kern="1200" dirty="0">
                          <a:solidFill>
                            <a:srgbClr val="000000"/>
                          </a:solidFill>
                          <a:effectLst/>
                          <a:latin typeface="+mj-lt"/>
                          <a:ea typeface="+mn-ea"/>
                          <a:cs typeface="+mn-cs"/>
                        </a:rPr>
                        <a:t>£626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spc="-20" baseline="0" dirty="0">
                          <a:solidFill>
                            <a:srgbClr val="000000"/>
                          </a:solidFill>
                          <a:effectLst/>
                          <a:latin typeface="Arial" panose="020B0604020202020204" pitchFamily="34" charset="0"/>
                          <a:ea typeface="+mn-ea"/>
                          <a:cs typeface="+mn-cs"/>
                        </a:rPr>
                        <a:t>-14.5%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0" i="0" u="none" strike="noStrike" dirty="0">
                          <a:solidFill>
                            <a:srgbClr val="000000"/>
                          </a:solidFill>
                          <a:effectLst/>
                          <a:latin typeface="Arial" panose="020B0604020202020204" pitchFamily="34" charset="0"/>
                        </a:rPr>
                        <a:t>-3.6%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5"/>
                  </a:ext>
                </a:extLst>
              </a:tr>
              <a:tr h="140400">
                <a:tc>
                  <a:txBody>
                    <a:bodyPr/>
                    <a:lstStyle/>
                    <a:p>
                      <a:pPr algn="l" fontAlgn="ctr"/>
                      <a:r>
                        <a:rPr lang="en-GB" sz="800" b="0" i="0" u="none" strike="noStrike" spc="-20" baseline="0" dirty="0">
                          <a:solidFill>
                            <a:srgbClr val="000000"/>
                          </a:solidFill>
                          <a:effectLst/>
                          <a:latin typeface="Arial" panose="020B0604020202020204" pitchFamily="34" charset="0"/>
                        </a:rPr>
                        <a:t>% share</a:t>
                      </a:r>
                    </a:p>
                  </a:txBody>
                  <a:tcPr marL="180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4%</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4%</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4%</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 </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4%</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4%</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spc="-20" baseline="0" dirty="0">
                          <a:solidFill>
                            <a:srgbClr val="000000"/>
                          </a:solidFill>
                          <a:effectLst/>
                          <a:latin typeface="Arial" panose="020B0604020202020204" pitchFamily="34" charset="0"/>
                          <a:ea typeface="+mn-ea"/>
                          <a:cs typeface="+mn-cs"/>
                        </a:rPr>
                        <a:t>3%</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0" i="0" u="none" strike="noStrike" spc="-20" baseline="0" dirty="0">
                          <a:solidFill>
                            <a:srgbClr val="000000"/>
                          </a:solidFill>
                          <a:effectLst/>
                          <a:latin typeface="Arial" panose="020B0604020202020204" pitchFamily="34" charset="0"/>
                        </a:rPr>
                        <a:t>3%</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3%</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GB" sz="800" b="0" i="0" u="none" strike="noStrike" dirty="0">
                          <a:solidFill>
                            <a:srgbClr val="000000"/>
                          </a:solidFill>
                          <a:effectLst/>
                          <a:latin typeface="+mj-lt"/>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800" b="0" i="0" u="none" strike="noStrike" kern="1200" dirty="0">
                          <a:solidFill>
                            <a:srgbClr val="000000"/>
                          </a:solidFill>
                          <a:effectLst/>
                          <a:latin typeface="+mj-lt"/>
                          <a:ea typeface="+mn-ea"/>
                          <a:cs typeface="+mn-cs"/>
                        </a:rPr>
                        <a:t>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spc="-20" baseline="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00" b="0" i="0" u="none" strike="noStrike">
                          <a:solidFill>
                            <a:srgbClr val="000000"/>
                          </a:solidFill>
                          <a:effectLst/>
                          <a:latin typeface="Arial" panose="020B0604020202020204" pitchFamily="34" charset="0"/>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6"/>
                  </a:ext>
                </a:extLst>
              </a:tr>
              <a:tr h="140400">
                <a:tc>
                  <a:txBody>
                    <a:bodyPr/>
                    <a:lstStyle/>
                    <a:p>
                      <a:pPr algn="l" fontAlgn="ctr"/>
                      <a:r>
                        <a:rPr lang="en-GB" sz="800" b="0" i="0" u="none" strike="noStrike" spc="-20" baseline="0" dirty="0">
                          <a:solidFill>
                            <a:srgbClr val="000000"/>
                          </a:solidFill>
                          <a:effectLst/>
                          <a:latin typeface="Arial" panose="020B0604020202020204" pitchFamily="34" charset="0"/>
                        </a:rPr>
                        <a:t>Accommodation</a:t>
                      </a:r>
                    </a:p>
                  </a:txBody>
                  <a:tcPr marL="180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£7,528</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£7,870</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+4.5%</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£7,888</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+0.2%</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£8,091</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+2.6%</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£8,627</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+6.6%</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spc="-20" baseline="0" dirty="0">
                          <a:solidFill>
                            <a:srgbClr val="000000"/>
                          </a:solidFill>
                          <a:effectLst/>
                          <a:latin typeface="Arial" panose="020B0604020202020204" pitchFamily="34" charset="0"/>
                          <a:ea typeface="+mn-ea"/>
                          <a:cs typeface="+mn-cs"/>
                        </a:rPr>
                        <a:t>£8,672</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+0.5%</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£9,042</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+4.3%</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£9,170</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b"/>
                      <a:r>
                        <a:rPr lang="en-GB" sz="800" b="0" i="0" u="none" strike="noStrike" dirty="0">
                          <a:solidFill>
                            <a:srgbClr val="000000"/>
                          </a:solidFill>
                          <a:effectLst/>
                          <a:latin typeface="+mj-lt"/>
                        </a:rPr>
                        <a:t>+1.4%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800" b="0" i="0" u="none" strike="noStrike" kern="1200" dirty="0">
                          <a:solidFill>
                            <a:srgbClr val="000000"/>
                          </a:solidFill>
                          <a:effectLst/>
                          <a:latin typeface="+mj-lt"/>
                          <a:ea typeface="+mn-ea"/>
                          <a:cs typeface="+mn-cs"/>
                        </a:rPr>
                        <a:t>£9,378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spc="-20" baseline="0" dirty="0">
                          <a:solidFill>
                            <a:srgbClr val="000000"/>
                          </a:solidFill>
                          <a:effectLst/>
                          <a:latin typeface="Arial" panose="020B0604020202020204" pitchFamily="34" charset="0"/>
                          <a:ea typeface="+mn-ea"/>
                          <a:cs typeface="+mn-cs"/>
                        </a:rPr>
                        <a:t>+2.3%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0" i="0" u="none" strike="noStrike" dirty="0">
                          <a:solidFill>
                            <a:srgbClr val="000000"/>
                          </a:solidFill>
                          <a:effectLst/>
                          <a:latin typeface="Arial" panose="020B0604020202020204" pitchFamily="34" charset="0"/>
                        </a:rPr>
                        <a:t>+2.8%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7"/>
                  </a:ext>
                </a:extLst>
              </a:tr>
              <a:tr h="140400">
                <a:tc>
                  <a:txBody>
                    <a:bodyPr/>
                    <a:lstStyle/>
                    <a:p>
                      <a:pPr algn="l" fontAlgn="ctr"/>
                      <a:r>
                        <a:rPr lang="en-GB" sz="800" b="0" i="0" u="none" strike="noStrike" spc="-20" baseline="0" dirty="0">
                          <a:solidFill>
                            <a:srgbClr val="000000"/>
                          </a:solidFill>
                          <a:effectLst/>
                          <a:latin typeface="Arial" panose="020B0604020202020204" pitchFamily="34" charset="0"/>
                        </a:rPr>
                        <a:t>% share</a:t>
                      </a:r>
                    </a:p>
                  </a:txBody>
                  <a:tcPr marL="180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33%</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33%</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34%</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36%</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35%</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spc="-20" baseline="0" dirty="0">
                          <a:solidFill>
                            <a:srgbClr val="000000"/>
                          </a:solidFill>
                          <a:effectLst/>
                          <a:latin typeface="Arial" panose="020B0604020202020204" pitchFamily="34" charset="0"/>
                          <a:ea typeface="+mn-ea"/>
                          <a:cs typeface="+mn-cs"/>
                        </a:rPr>
                        <a:t>38%</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0" i="0" u="none" strike="noStrike" spc="-20" baseline="0" dirty="0">
                          <a:solidFill>
                            <a:srgbClr val="000000"/>
                          </a:solidFill>
                          <a:effectLst/>
                          <a:latin typeface="Arial" panose="020B0604020202020204" pitchFamily="34" charset="0"/>
                        </a:rPr>
                        <a:t>38%</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38%</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GB" sz="800" b="0" i="0" u="none" strike="noStrike" dirty="0">
                          <a:solidFill>
                            <a:srgbClr val="000000"/>
                          </a:solidFill>
                          <a:effectLst/>
                          <a:latin typeface="+mj-lt"/>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800" b="0" i="0" u="none" strike="noStrike" kern="1200" dirty="0">
                          <a:solidFill>
                            <a:srgbClr val="000000"/>
                          </a:solidFill>
                          <a:effectLst/>
                          <a:latin typeface="+mj-lt"/>
                          <a:ea typeface="+mn-ea"/>
                          <a:cs typeface="+mn-cs"/>
                        </a:rPr>
                        <a:t>38%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spc="-20" baseline="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00" b="0" i="0" u="none" strike="noStrike">
                          <a:solidFill>
                            <a:srgbClr val="000000"/>
                          </a:solidFill>
                          <a:effectLst/>
                          <a:latin typeface="Arial" panose="020B0604020202020204" pitchFamily="34" charset="0"/>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8"/>
                  </a:ext>
                </a:extLst>
              </a:tr>
              <a:tr h="140400">
                <a:tc>
                  <a:txBody>
                    <a:bodyPr/>
                    <a:lstStyle/>
                    <a:p>
                      <a:pPr algn="l" fontAlgn="ctr"/>
                      <a:r>
                        <a:rPr lang="en-GB" sz="800" b="0" i="0" u="none" strike="noStrike" spc="-20" baseline="0" dirty="0">
                          <a:solidFill>
                            <a:srgbClr val="000000"/>
                          </a:solidFill>
                          <a:effectLst/>
                          <a:latin typeface="Arial" panose="020B0604020202020204" pitchFamily="34" charset="0"/>
                        </a:rPr>
                        <a:t>Travel costs to and from destination, and during the trip</a:t>
                      </a:r>
                    </a:p>
                  </a:txBody>
                  <a:tcPr marL="180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£4,813</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£5,024</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+4.4%</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£4,864</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-3.2%</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£4,521</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-7.1%</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£4,750</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+5.1%</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spc="-20" baseline="0" dirty="0">
                          <a:solidFill>
                            <a:srgbClr val="000000"/>
                          </a:solidFill>
                          <a:effectLst/>
                          <a:latin typeface="Arial" panose="020B0604020202020204" pitchFamily="34" charset="0"/>
                          <a:ea typeface="+mn-ea"/>
                          <a:cs typeface="+mn-cs"/>
                        </a:rPr>
                        <a:t>£4,202</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-11.5%</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£4,316</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+2.7%</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£4,450</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b"/>
                      <a:r>
                        <a:rPr lang="en-GB" sz="800" b="0" i="0" u="none" strike="noStrike" dirty="0">
                          <a:solidFill>
                            <a:srgbClr val="000000"/>
                          </a:solidFill>
                          <a:effectLst/>
                          <a:latin typeface="+mj-lt"/>
                        </a:rPr>
                        <a:t>+3.1%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800" b="0" i="0" u="none" strike="noStrike" kern="1200" dirty="0">
                          <a:solidFill>
                            <a:srgbClr val="000000"/>
                          </a:solidFill>
                          <a:effectLst/>
                          <a:latin typeface="+mj-lt"/>
                          <a:ea typeface="+mn-ea"/>
                          <a:cs typeface="+mn-cs"/>
                        </a:rPr>
                        <a:t>£4,628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spc="-20" baseline="0" dirty="0">
                          <a:solidFill>
                            <a:srgbClr val="000000"/>
                          </a:solidFill>
                          <a:effectLst/>
                          <a:latin typeface="Arial" panose="020B0604020202020204" pitchFamily="34" charset="0"/>
                          <a:ea typeface="+mn-ea"/>
                          <a:cs typeface="+mn-cs"/>
                        </a:rPr>
                        <a:t>+4.0%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0" i="0" u="none" strike="noStrike">
                          <a:solidFill>
                            <a:srgbClr val="000000"/>
                          </a:solidFill>
                          <a:effectLst/>
                          <a:latin typeface="Arial" panose="020B0604020202020204" pitchFamily="34" charset="0"/>
                        </a:rPr>
                        <a:t>-0.3%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9"/>
                  </a:ext>
                </a:extLst>
              </a:tr>
              <a:tr h="140400">
                <a:tc>
                  <a:txBody>
                    <a:bodyPr/>
                    <a:lstStyle/>
                    <a:p>
                      <a:pPr algn="l" fontAlgn="ctr"/>
                      <a:r>
                        <a:rPr lang="en-GB" sz="800" b="0" i="0" u="none" strike="noStrike" spc="-20" baseline="0" dirty="0">
                          <a:solidFill>
                            <a:srgbClr val="000000"/>
                          </a:solidFill>
                          <a:effectLst/>
                          <a:latin typeface="Arial" panose="020B0604020202020204" pitchFamily="34" charset="0"/>
                        </a:rPr>
                        <a:t>% share</a:t>
                      </a:r>
                    </a:p>
                  </a:txBody>
                  <a:tcPr marL="180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21%</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21%</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21%</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20%</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19%</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spc="-20" baseline="0" dirty="0">
                          <a:solidFill>
                            <a:srgbClr val="000000"/>
                          </a:solidFill>
                          <a:effectLst/>
                          <a:latin typeface="Arial" panose="020B0604020202020204" pitchFamily="34" charset="0"/>
                          <a:ea typeface="+mn-ea"/>
                          <a:cs typeface="+mn-cs"/>
                        </a:rPr>
                        <a:t>18%</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0" i="0" u="none" strike="noStrike" spc="-20" baseline="0" dirty="0">
                          <a:solidFill>
                            <a:srgbClr val="000000"/>
                          </a:solidFill>
                          <a:effectLst/>
                          <a:latin typeface="Arial" panose="020B0604020202020204" pitchFamily="34" charset="0"/>
                        </a:rPr>
                        <a:t>18%</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19%</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GB" sz="800" b="0" i="0" u="none" strike="noStrike" dirty="0">
                          <a:solidFill>
                            <a:srgbClr val="000000"/>
                          </a:solidFill>
                          <a:effectLst/>
                          <a:latin typeface="+mj-lt"/>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800" b="0" i="0" u="none" strike="noStrike" kern="1200" dirty="0">
                          <a:solidFill>
                            <a:srgbClr val="000000"/>
                          </a:solidFill>
                          <a:effectLst/>
                          <a:latin typeface="+mj-lt"/>
                          <a:ea typeface="+mn-ea"/>
                          <a:cs typeface="+mn-cs"/>
                        </a:rPr>
                        <a:t>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spc="-20" baseline="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00" b="0" i="0" u="none" strike="noStrike">
                          <a:solidFill>
                            <a:srgbClr val="000000"/>
                          </a:solidFill>
                          <a:effectLst/>
                          <a:latin typeface="Arial" panose="020B0604020202020204" pitchFamily="34" charset="0"/>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10"/>
                  </a:ext>
                </a:extLst>
              </a:tr>
              <a:tr h="140400">
                <a:tc>
                  <a:txBody>
                    <a:bodyPr/>
                    <a:lstStyle/>
                    <a:p>
                      <a:pPr algn="l" fontAlgn="ctr"/>
                      <a:r>
                        <a:rPr lang="en-GB" sz="800" b="0" i="0" u="none" strike="noStrike" spc="-20" baseline="0" dirty="0">
                          <a:solidFill>
                            <a:srgbClr val="000000"/>
                          </a:solidFill>
                          <a:effectLst/>
                          <a:latin typeface="Arial" panose="020B0604020202020204" pitchFamily="34" charset="0"/>
                        </a:rPr>
                        <a:t>Services or advice (e.g. travel guides, tourist information)</a:t>
                      </a:r>
                    </a:p>
                  </a:txBody>
                  <a:tcPr marL="180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£39</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£74</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+89.7%</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£42</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-43.2%</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£57</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+35.7%</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£56</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-1.8%</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spc="-20" baseline="0" dirty="0">
                          <a:solidFill>
                            <a:srgbClr val="000000"/>
                          </a:solidFill>
                          <a:effectLst/>
                          <a:latin typeface="Arial" panose="020B0604020202020204" pitchFamily="34" charset="0"/>
                          <a:ea typeface="+mn-ea"/>
                          <a:cs typeface="+mn-cs"/>
                        </a:rPr>
                        <a:t>£37</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-33.9%</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£46</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+24.3%</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£44</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b"/>
                      <a:r>
                        <a:rPr lang="en-GB" sz="800" b="0" i="0" u="none" strike="noStrike" dirty="0">
                          <a:solidFill>
                            <a:srgbClr val="000000"/>
                          </a:solidFill>
                          <a:effectLst/>
                          <a:latin typeface="+mj-lt"/>
                        </a:rPr>
                        <a:t>-4.3%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800" b="0" i="0" u="none" strike="noStrike" kern="1200" dirty="0">
                          <a:solidFill>
                            <a:srgbClr val="000000"/>
                          </a:solidFill>
                          <a:effectLst/>
                          <a:latin typeface="+mj-lt"/>
                          <a:ea typeface="+mn-ea"/>
                          <a:cs typeface="+mn-cs"/>
                        </a:rPr>
                        <a:t>£46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spc="-20" baseline="0" dirty="0">
                          <a:solidFill>
                            <a:srgbClr val="000000"/>
                          </a:solidFill>
                          <a:effectLst/>
                          <a:latin typeface="Arial" panose="020B0604020202020204" pitchFamily="34" charset="0"/>
                          <a:ea typeface="+mn-ea"/>
                          <a:cs typeface="+mn-cs"/>
                        </a:rPr>
                        <a:t>+4.5%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0" i="0" u="none" strike="noStrike" dirty="0">
                          <a:solidFill>
                            <a:srgbClr val="000000"/>
                          </a:solidFill>
                          <a:effectLst/>
                          <a:latin typeface="Arial" panose="020B0604020202020204" pitchFamily="34" charset="0"/>
                        </a:rPr>
                        <a:t>+8.9%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1"/>
                  </a:ext>
                </a:extLst>
              </a:tr>
              <a:tr h="140400">
                <a:tc>
                  <a:txBody>
                    <a:bodyPr/>
                    <a:lstStyle/>
                    <a:p>
                      <a:pPr algn="l" fontAlgn="ctr"/>
                      <a:r>
                        <a:rPr lang="en-GB" sz="800" b="0" i="0" u="none" strike="noStrike" spc="-20" baseline="0" dirty="0">
                          <a:solidFill>
                            <a:srgbClr val="000000"/>
                          </a:solidFill>
                          <a:effectLst/>
                          <a:latin typeface="Arial" panose="020B0604020202020204" pitchFamily="34" charset="0"/>
                        </a:rPr>
                        <a:t>% share</a:t>
                      </a:r>
                    </a:p>
                  </a:txBody>
                  <a:tcPr marL="180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a:solidFill>
                            <a:srgbClr val="000000"/>
                          </a:solidFill>
                          <a:effectLst/>
                          <a:latin typeface="Arial" panose="020B0604020202020204" pitchFamily="34" charset="0"/>
                        </a:rPr>
                        <a:t>*</a:t>
                      </a:r>
                      <a:endParaRPr lang="en-GB" sz="800" b="0" i="0" u="none" strike="noStrike" spc="-20" baseline="0" dirty="0">
                        <a:solidFill>
                          <a:srgbClr val="000000"/>
                        </a:solidFill>
                        <a:effectLst/>
                        <a:latin typeface="Arial" panose="020B0604020202020204" pitchFamily="34" charset="0"/>
                      </a:endParaRP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spc="-20" baseline="0" dirty="0">
                          <a:solidFill>
                            <a:srgbClr val="000000"/>
                          </a:solidFill>
                          <a:effectLst/>
                          <a:latin typeface="Arial" panose="020B0604020202020204" pitchFamily="34" charset="0"/>
                          <a:ea typeface="+mn-ea"/>
                          <a:cs typeface="+mn-cs"/>
                        </a:rPr>
                        <a:t>*</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GB" sz="800" b="0" i="0" u="none" strike="noStrike" dirty="0">
                          <a:solidFill>
                            <a:srgbClr val="000000"/>
                          </a:solidFill>
                          <a:effectLst/>
                          <a:latin typeface="+mj-lt"/>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800" b="0" i="0" u="none" strike="noStrike" kern="1200" dirty="0">
                          <a:solidFill>
                            <a:srgbClr val="000000"/>
                          </a:solidFill>
                          <a:effectLst/>
                          <a:latin typeface="+mj-lt"/>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spc="-20" baseline="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00" b="0" i="0" u="none" strike="noStrike">
                          <a:solidFill>
                            <a:srgbClr val="000000"/>
                          </a:solidFill>
                          <a:effectLst/>
                          <a:latin typeface="Arial" panose="020B0604020202020204" pitchFamily="34" charset="0"/>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12"/>
                  </a:ext>
                </a:extLst>
              </a:tr>
              <a:tr h="140400">
                <a:tc>
                  <a:txBody>
                    <a:bodyPr/>
                    <a:lstStyle/>
                    <a:p>
                      <a:pPr algn="l" fontAlgn="ctr"/>
                      <a:r>
                        <a:rPr lang="en-GB" sz="800" b="0" i="0" u="none" strike="noStrike" spc="-20" baseline="0" dirty="0">
                          <a:solidFill>
                            <a:srgbClr val="000000"/>
                          </a:solidFill>
                          <a:effectLst/>
                          <a:latin typeface="Arial" panose="020B0604020202020204" pitchFamily="34" charset="0"/>
                        </a:rPr>
                        <a:t>Buying clothes</a:t>
                      </a:r>
                    </a:p>
                  </a:txBody>
                  <a:tcPr marL="180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£1,191</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£1,313</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+10.2%</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£1,155</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-12.0%</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£1,080</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-6.5%</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£1,147</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+6.2%</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spc="-20" baseline="0" dirty="0">
                          <a:solidFill>
                            <a:srgbClr val="000000"/>
                          </a:solidFill>
                          <a:effectLst/>
                          <a:latin typeface="Arial" panose="020B0604020202020204" pitchFamily="34" charset="0"/>
                          <a:ea typeface="+mn-ea"/>
                          <a:cs typeface="+mn-cs"/>
                        </a:rPr>
                        <a:t>£1,087</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-5.2%</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£942</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-13.3%</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£914</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b"/>
                      <a:r>
                        <a:rPr lang="en-GB" sz="800" b="0" i="0" u="none" strike="noStrike" dirty="0">
                          <a:solidFill>
                            <a:srgbClr val="000000"/>
                          </a:solidFill>
                          <a:effectLst/>
                          <a:latin typeface="+mj-lt"/>
                        </a:rPr>
                        <a:t>-3.0%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800" b="0" i="0" u="none" strike="noStrike" kern="1200" dirty="0">
                          <a:solidFill>
                            <a:srgbClr val="000000"/>
                          </a:solidFill>
                          <a:effectLst/>
                          <a:latin typeface="+mj-lt"/>
                          <a:ea typeface="+mn-ea"/>
                          <a:cs typeface="+mn-cs"/>
                        </a:rPr>
                        <a:t>£878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spc="-20" baseline="0" dirty="0">
                          <a:solidFill>
                            <a:srgbClr val="000000"/>
                          </a:solidFill>
                          <a:effectLst/>
                          <a:latin typeface="Arial" panose="020B0604020202020204" pitchFamily="34" charset="0"/>
                          <a:ea typeface="+mn-ea"/>
                          <a:cs typeface="+mn-cs"/>
                        </a:rPr>
                        <a:t>-3.9%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0" i="0" u="none" strike="noStrike">
                          <a:solidFill>
                            <a:srgbClr val="000000"/>
                          </a:solidFill>
                          <a:effectLst/>
                          <a:latin typeface="Arial" panose="020B0604020202020204" pitchFamily="34" charset="0"/>
                        </a:rPr>
                        <a:t>-3.4%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3"/>
                  </a:ext>
                </a:extLst>
              </a:tr>
              <a:tr h="140400">
                <a:tc>
                  <a:txBody>
                    <a:bodyPr/>
                    <a:lstStyle/>
                    <a:p>
                      <a:pPr algn="l" fontAlgn="ctr"/>
                      <a:r>
                        <a:rPr lang="en-GB" sz="800" b="0" i="0" u="none" strike="noStrike" spc="-20" baseline="0" dirty="0">
                          <a:solidFill>
                            <a:srgbClr val="000000"/>
                          </a:solidFill>
                          <a:effectLst/>
                          <a:latin typeface="Arial" panose="020B0604020202020204" pitchFamily="34" charset="0"/>
                        </a:rPr>
                        <a:t>% share</a:t>
                      </a:r>
                    </a:p>
                  </a:txBody>
                  <a:tcPr marL="180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5%</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5%</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5%</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5%</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5%</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spc="-20" baseline="0" dirty="0">
                          <a:solidFill>
                            <a:srgbClr val="000000"/>
                          </a:solidFill>
                          <a:effectLst/>
                          <a:latin typeface="Arial" panose="020B0604020202020204" pitchFamily="34" charset="0"/>
                          <a:ea typeface="+mn-ea"/>
                          <a:cs typeface="+mn-cs"/>
                        </a:rPr>
                        <a:t>5%</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0" i="0" u="none" strike="noStrike" spc="-20" baseline="0" dirty="0">
                          <a:solidFill>
                            <a:srgbClr val="000000"/>
                          </a:solidFill>
                          <a:effectLst/>
                          <a:latin typeface="Arial" panose="020B0604020202020204" pitchFamily="34" charset="0"/>
                        </a:rPr>
                        <a:t>4%</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4%</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GB" sz="800" b="0" i="0" u="none" strike="noStrike" dirty="0">
                          <a:solidFill>
                            <a:srgbClr val="000000"/>
                          </a:solidFill>
                          <a:effectLst/>
                          <a:latin typeface="+mj-lt"/>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800" b="0" i="0" u="none" strike="noStrike" kern="1200" dirty="0">
                          <a:solidFill>
                            <a:srgbClr val="000000"/>
                          </a:solidFill>
                          <a:effectLst/>
                          <a:latin typeface="+mj-lt"/>
                          <a:ea typeface="+mn-ea"/>
                          <a:cs typeface="+mn-cs"/>
                        </a:rPr>
                        <a:t>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spc="-20" baseline="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00" b="0" i="0" u="none" strike="noStrike">
                          <a:solidFill>
                            <a:srgbClr val="000000"/>
                          </a:solidFill>
                          <a:effectLst/>
                          <a:latin typeface="Arial" panose="020B0604020202020204" pitchFamily="34" charset="0"/>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14"/>
                  </a:ext>
                </a:extLst>
              </a:tr>
              <a:tr h="140400">
                <a:tc>
                  <a:txBody>
                    <a:bodyPr/>
                    <a:lstStyle/>
                    <a:p>
                      <a:pPr algn="l" fontAlgn="ctr"/>
                      <a:r>
                        <a:rPr lang="en-GB" sz="800" b="0" i="0" u="none" strike="noStrike" spc="-20" baseline="0" dirty="0">
                          <a:solidFill>
                            <a:srgbClr val="000000"/>
                          </a:solidFill>
                          <a:effectLst/>
                          <a:latin typeface="Arial" panose="020B0604020202020204" pitchFamily="34" charset="0"/>
                        </a:rPr>
                        <a:t>Eating/drinking out</a:t>
                      </a:r>
                    </a:p>
                  </a:txBody>
                  <a:tcPr marL="180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£4,543</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£4,640</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+2.1%</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£4,635</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-0.1%</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£4,563</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-1.6%</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£5,269</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+15.5%</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spc="-20" baseline="0" dirty="0">
                          <a:solidFill>
                            <a:srgbClr val="000000"/>
                          </a:solidFill>
                          <a:effectLst/>
                          <a:latin typeface="Arial" panose="020B0604020202020204" pitchFamily="34" charset="0"/>
                          <a:ea typeface="+mn-ea"/>
                          <a:cs typeface="+mn-cs"/>
                        </a:rPr>
                        <a:t>£4,817</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-8.6%</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£5,035</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+4.5%</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£5,099</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b"/>
                      <a:r>
                        <a:rPr lang="en-GB" sz="800" b="0" i="0" u="none" strike="noStrike" dirty="0">
                          <a:solidFill>
                            <a:srgbClr val="000000"/>
                          </a:solidFill>
                          <a:effectLst/>
                          <a:latin typeface="+mj-lt"/>
                        </a:rPr>
                        <a:t>+1.3%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800" b="0" i="0" u="none" strike="noStrike" kern="1200" dirty="0">
                          <a:solidFill>
                            <a:srgbClr val="000000"/>
                          </a:solidFill>
                          <a:effectLst/>
                          <a:latin typeface="+mj-lt"/>
                          <a:ea typeface="+mn-ea"/>
                          <a:cs typeface="+mn-cs"/>
                        </a:rPr>
                        <a:t>£5,372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spc="-20" baseline="0" dirty="0">
                          <a:solidFill>
                            <a:srgbClr val="000000"/>
                          </a:solidFill>
                          <a:effectLst/>
                          <a:latin typeface="Arial" panose="020B0604020202020204" pitchFamily="34" charset="0"/>
                          <a:ea typeface="+mn-ea"/>
                          <a:cs typeface="+mn-cs"/>
                        </a:rPr>
                        <a:t>+5.4%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0" i="0" u="none" strike="noStrike" dirty="0">
                          <a:solidFill>
                            <a:srgbClr val="000000"/>
                          </a:solidFill>
                          <a:effectLst/>
                          <a:latin typeface="Arial" panose="020B0604020202020204" pitchFamily="34" charset="0"/>
                        </a:rPr>
                        <a:t>+2.3%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5"/>
                  </a:ext>
                </a:extLst>
              </a:tr>
              <a:tr h="140400">
                <a:tc>
                  <a:txBody>
                    <a:bodyPr/>
                    <a:lstStyle/>
                    <a:p>
                      <a:pPr algn="l" fontAlgn="ctr"/>
                      <a:r>
                        <a:rPr lang="en-GB" sz="800" b="0" i="0" u="none" strike="noStrike" spc="-20" baseline="0" dirty="0">
                          <a:solidFill>
                            <a:srgbClr val="000000"/>
                          </a:solidFill>
                          <a:effectLst/>
                          <a:latin typeface="Arial" panose="020B0604020202020204" pitchFamily="34" charset="0"/>
                        </a:rPr>
                        <a:t>% share</a:t>
                      </a:r>
                    </a:p>
                  </a:txBody>
                  <a:tcPr marL="180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20%</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19%</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20%</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20%</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21%</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spc="-20" baseline="0" dirty="0">
                          <a:solidFill>
                            <a:srgbClr val="000000"/>
                          </a:solidFill>
                          <a:effectLst/>
                          <a:latin typeface="Arial" panose="020B0604020202020204" pitchFamily="34" charset="0"/>
                          <a:ea typeface="+mn-ea"/>
                          <a:cs typeface="+mn-cs"/>
                        </a:rPr>
                        <a:t>21%</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0" i="0" u="none" strike="noStrike" spc="-20" baseline="0" dirty="0">
                          <a:solidFill>
                            <a:srgbClr val="000000"/>
                          </a:solidFill>
                          <a:effectLst/>
                          <a:latin typeface="Arial" panose="020B0604020202020204" pitchFamily="34" charset="0"/>
                        </a:rPr>
                        <a:t>21%</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21%</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GB" sz="800" b="0" i="0" u="none" strike="noStrike" dirty="0">
                          <a:solidFill>
                            <a:srgbClr val="000000"/>
                          </a:solidFill>
                          <a:effectLst/>
                          <a:latin typeface="+mj-lt"/>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800" b="0" i="0" u="none" strike="noStrike" kern="1200" dirty="0">
                          <a:solidFill>
                            <a:srgbClr val="000000"/>
                          </a:solidFill>
                          <a:effectLst/>
                          <a:latin typeface="+mj-lt"/>
                          <a:ea typeface="+mn-ea"/>
                          <a:cs typeface="+mn-cs"/>
                        </a:rPr>
                        <a:t>22%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spc="-20" baseline="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00" b="0" i="0" u="none" strike="noStrike">
                          <a:solidFill>
                            <a:srgbClr val="000000"/>
                          </a:solidFill>
                          <a:effectLst/>
                          <a:latin typeface="Arial" panose="020B0604020202020204" pitchFamily="34" charset="0"/>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16"/>
                  </a:ext>
                </a:extLst>
              </a:tr>
              <a:tr h="140400">
                <a:tc>
                  <a:txBody>
                    <a:bodyPr/>
                    <a:lstStyle/>
                    <a:p>
                      <a:pPr algn="l" fontAlgn="ctr"/>
                      <a:r>
                        <a:rPr lang="en-GB" sz="800" b="0" i="0" u="none" strike="noStrike" spc="-20" baseline="0" dirty="0">
                          <a:solidFill>
                            <a:srgbClr val="000000"/>
                          </a:solidFill>
                          <a:effectLst/>
                          <a:latin typeface="Arial" panose="020B0604020202020204" pitchFamily="34" charset="0"/>
                        </a:rPr>
                        <a:t>Other shopping</a:t>
                      </a:r>
                    </a:p>
                  </a:txBody>
                  <a:tcPr marL="180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£2,073</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£2,133</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+2.9%</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£2,038</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-4.5%</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£1,881</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-7.7%</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£2,201</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+17.0%</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spc="-20" baseline="0" dirty="0">
                          <a:solidFill>
                            <a:srgbClr val="000000"/>
                          </a:solidFill>
                          <a:effectLst/>
                          <a:latin typeface="Arial" panose="020B0604020202020204" pitchFamily="34" charset="0"/>
                          <a:ea typeface="+mn-ea"/>
                          <a:cs typeface="+mn-cs"/>
                        </a:rPr>
                        <a:t>£1,949</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-11.4%</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£1,931</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-0.9%</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£1,952</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b"/>
                      <a:r>
                        <a:rPr lang="en-GB" sz="800" b="0" i="0" u="none" strike="noStrike" dirty="0">
                          <a:solidFill>
                            <a:srgbClr val="000000"/>
                          </a:solidFill>
                          <a:effectLst/>
                          <a:latin typeface="+mj-lt"/>
                        </a:rPr>
                        <a:t>+1.1%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800" b="0" i="0" u="none" strike="noStrike" kern="1200" dirty="0">
                          <a:solidFill>
                            <a:srgbClr val="000000"/>
                          </a:solidFill>
                          <a:effectLst/>
                          <a:latin typeface="+mj-lt"/>
                          <a:ea typeface="+mn-ea"/>
                          <a:cs typeface="+mn-cs"/>
                        </a:rPr>
                        <a:t>£1,964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spc="-20" baseline="0" dirty="0">
                          <a:solidFill>
                            <a:srgbClr val="000000"/>
                          </a:solidFill>
                          <a:effectLst/>
                          <a:latin typeface="Arial" panose="020B0604020202020204" pitchFamily="34" charset="0"/>
                          <a:ea typeface="+mn-ea"/>
                          <a:cs typeface="+mn-cs"/>
                        </a:rPr>
                        <a:t>+0.6%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0" i="0" u="none" strike="noStrike">
                          <a:solidFill>
                            <a:srgbClr val="000000"/>
                          </a:solidFill>
                          <a:effectLst/>
                          <a:latin typeface="Arial" panose="020B0604020202020204" pitchFamily="34" charset="0"/>
                        </a:rPr>
                        <a:t>-0.4%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7"/>
                  </a:ext>
                </a:extLst>
              </a:tr>
              <a:tr h="140400">
                <a:tc>
                  <a:txBody>
                    <a:bodyPr/>
                    <a:lstStyle/>
                    <a:p>
                      <a:pPr algn="l" fontAlgn="ctr"/>
                      <a:r>
                        <a:rPr lang="en-GB" sz="800" b="0" i="0" u="none" strike="noStrike" spc="-20" baseline="0" dirty="0">
                          <a:solidFill>
                            <a:srgbClr val="000000"/>
                          </a:solidFill>
                          <a:effectLst/>
                          <a:latin typeface="Arial" panose="020B0604020202020204" pitchFamily="34" charset="0"/>
                        </a:rPr>
                        <a:t>% share</a:t>
                      </a:r>
                    </a:p>
                  </a:txBody>
                  <a:tcPr marL="180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9%</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9%</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9%</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8%</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9%</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spc="-20" baseline="0" dirty="0">
                          <a:solidFill>
                            <a:srgbClr val="000000"/>
                          </a:solidFill>
                          <a:effectLst/>
                          <a:latin typeface="Arial" panose="020B0604020202020204" pitchFamily="34" charset="0"/>
                          <a:ea typeface="+mn-ea"/>
                          <a:cs typeface="+mn-cs"/>
                        </a:rPr>
                        <a:t>8%</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0" i="0" u="none" strike="noStrike" spc="-20" baseline="0" dirty="0">
                          <a:solidFill>
                            <a:srgbClr val="000000"/>
                          </a:solidFill>
                          <a:effectLst/>
                          <a:latin typeface="Arial" panose="020B0604020202020204" pitchFamily="34" charset="0"/>
                        </a:rPr>
                        <a:t>8%</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8%</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GB" sz="800" b="0" i="0" u="none" strike="noStrike" dirty="0">
                          <a:solidFill>
                            <a:srgbClr val="000000"/>
                          </a:solidFill>
                          <a:effectLst/>
                          <a:latin typeface="+mj-lt"/>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800" b="0" i="0" u="none" strike="noStrike" kern="1200" dirty="0">
                          <a:solidFill>
                            <a:srgbClr val="000000"/>
                          </a:solidFill>
                          <a:effectLst/>
                          <a:latin typeface="+mj-lt"/>
                          <a:ea typeface="+mn-ea"/>
                          <a:cs typeface="+mn-cs"/>
                        </a:rPr>
                        <a:t>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spc="-20" baseline="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00" b="0" i="0" u="none" strike="noStrike">
                          <a:solidFill>
                            <a:srgbClr val="000000"/>
                          </a:solidFill>
                          <a:effectLst/>
                          <a:latin typeface="Arial" panose="020B0604020202020204" pitchFamily="34" charset="0"/>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18"/>
                  </a:ext>
                </a:extLst>
              </a:tr>
              <a:tr h="140400">
                <a:tc>
                  <a:txBody>
                    <a:bodyPr/>
                    <a:lstStyle/>
                    <a:p>
                      <a:pPr algn="l" fontAlgn="ctr"/>
                      <a:r>
                        <a:rPr lang="en-GB" sz="800" b="0" i="0" u="none" strike="noStrike" spc="-20" baseline="0" dirty="0">
                          <a:solidFill>
                            <a:srgbClr val="000000"/>
                          </a:solidFill>
                          <a:effectLst/>
                          <a:latin typeface="Arial" panose="020B0604020202020204" pitchFamily="34" charset="0"/>
                        </a:rPr>
                        <a:t>Entertainment</a:t>
                      </a:r>
                    </a:p>
                  </a:txBody>
                  <a:tcPr marL="180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£1,223</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£1,450</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+18.6%</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£1,398</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-3.6%</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£1,303</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-6.8%</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£1,452</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+11.4%</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spc="-20" baseline="0" dirty="0">
                          <a:solidFill>
                            <a:srgbClr val="000000"/>
                          </a:solidFill>
                          <a:effectLst/>
                          <a:latin typeface="Arial" panose="020B0604020202020204" pitchFamily="34" charset="0"/>
                          <a:ea typeface="+mn-ea"/>
                          <a:cs typeface="+mn-cs"/>
                        </a:rPr>
                        <a:t>£1,323</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-8.9%</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£1,332</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+0.7%</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£1,323</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b"/>
                      <a:r>
                        <a:rPr lang="en-GB" sz="800" b="0" i="0" u="none" strike="noStrike" dirty="0">
                          <a:solidFill>
                            <a:srgbClr val="000000"/>
                          </a:solidFill>
                          <a:effectLst/>
                          <a:latin typeface="+mj-lt"/>
                        </a:rPr>
                        <a:t>-0.7%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800" b="0" i="0" u="none" strike="noStrike" kern="1200" dirty="0">
                          <a:solidFill>
                            <a:srgbClr val="000000"/>
                          </a:solidFill>
                          <a:effectLst/>
                          <a:latin typeface="+mj-lt"/>
                          <a:ea typeface="+mn-ea"/>
                          <a:cs typeface="+mn-cs"/>
                        </a:rPr>
                        <a:t>£1,445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spc="-20" baseline="0" dirty="0">
                          <a:solidFill>
                            <a:srgbClr val="000000"/>
                          </a:solidFill>
                          <a:effectLst/>
                          <a:latin typeface="Arial" panose="020B0604020202020204" pitchFamily="34" charset="0"/>
                          <a:ea typeface="+mn-ea"/>
                          <a:cs typeface="+mn-cs"/>
                        </a:rPr>
                        <a:t>+9.2%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0" i="0" u="none" strike="noStrike" dirty="0">
                          <a:solidFill>
                            <a:srgbClr val="000000"/>
                          </a:solidFill>
                          <a:effectLst/>
                          <a:latin typeface="Arial" panose="020B0604020202020204" pitchFamily="34" charset="0"/>
                        </a:rPr>
                        <a:t>+2.5%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9"/>
                  </a:ext>
                </a:extLst>
              </a:tr>
              <a:tr h="140400">
                <a:tc>
                  <a:txBody>
                    <a:bodyPr/>
                    <a:lstStyle/>
                    <a:p>
                      <a:pPr algn="l" fontAlgn="ctr"/>
                      <a:r>
                        <a:rPr lang="en-GB" sz="800" b="0" i="0" u="none" strike="noStrike" spc="-20" baseline="0" dirty="0">
                          <a:solidFill>
                            <a:srgbClr val="000000"/>
                          </a:solidFill>
                          <a:effectLst/>
                          <a:latin typeface="Arial" panose="020B0604020202020204" pitchFamily="34" charset="0"/>
                        </a:rPr>
                        <a:t>% share</a:t>
                      </a:r>
                    </a:p>
                  </a:txBody>
                  <a:tcPr marL="180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5%</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6%</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6%</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6%</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6%</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spc="-20" baseline="0" dirty="0">
                          <a:solidFill>
                            <a:srgbClr val="000000"/>
                          </a:solidFill>
                          <a:effectLst/>
                          <a:latin typeface="Arial" panose="020B0604020202020204" pitchFamily="34" charset="0"/>
                          <a:ea typeface="+mn-ea"/>
                          <a:cs typeface="+mn-cs"/>
                        </a:rPr>
                        <a:t>6%</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0" i="0" u="none" strike="noStrike" spc="-20" baseline="0" dirty="0">
                          <a:solidFill>
                            <a:srgbClr val="000000"/>
                          </a:solidFill>
                          <a:effectLst/>
                          <a:latin typeface="Arial" panose="020B0604020202020204" pitchFamily="34" charset="0"/>
                        </a:rPr>
                        <a:t>6%</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6%</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GB" sz="800" b="0" i="0" u="none" strike="noStrike" dirty="0">
                          <a:solidFill>
                            <a:srgbClr val="000000"/>
                          </a:solidFill>
                          <a:effectLst/>
                          <a:latin typeface="+mj-lt"/>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800" b="0" i="0" u="none" strike="noStrike" kern="1200" dirty="0">
                          <a:solidFill>
                            <a:srgbClr val="000000"/>
                          </a:solidFill>
                          <a:effectLst/>
                          <a:latin typeface="+mj-lt"/>
                          <a:ea typeface="+mn-ea"/>
                          <a:cs typeface="+mn-cs"/>
                        </a:rPr>
                        <a:t>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spc="-20" baseline="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00" b="0" i="0" u="none" strike="noStrike">
                          <a:solidFill>
                            <a:srgbClr val="000000"/>
                          </a:solidFill>
                          <a:effectLst/>
                          <a:latin typeface="Arial" panose="020B0604020202020204" pitchFamily="34" charset="0"/>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20"/>
                  </a:ext>
                </a:extLst>
              </a:tr>
              <a:tr h="140400">
                <a:tc>
                  <a:txBody>
                    <a:bodyPr/>
                    <a:lstStyle/>
                    <a:p>
                      <a:pPr algn="l" fontAlgn="ctr"/>
                      <a:r>
                        <a:rPr lang="en-GB" sz="800" b="0" i="0" u="none" strike="noStrike" spc="-20" baseline="0" dirty="0">
                          <a:solidFill>
                            <a:srgbClr val="000000"/>
                          </a:solidFill>
                          <a:effectLst/>
                          <a:latin typeface="Arial" panose="020B0604020202020204" pitchFamily="34" charset="0"/>
                        </a:rPr>
                        <a:t>Anything else</a:t>
                      </a:r>
                    </a:p>
                  </a:txBody>
                  <a:tcPr marL="180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£364</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£427</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+17.3%</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£362</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-15.2%</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£321</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-11.3%</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£402</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+25.2%</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spc="-20" baseline="0" dirty="0">
                          <a:solidFill>
                            <a:srgbClr val="000000"/>
                          </a:solidFill>
                          <a:effectLst/>
                          <a:latin typeface="Arial" panose="020B0604020202020204" pitchFamily="34" charset="0"/>
                          <a:ea typeface="+mn-ea"/>
                          <a:cs typeface="+mn-cs"/>
                        </a:rPr>
                        <a:t>£276</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-31.3%</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£320</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+15.9%</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spc="-20" baseline="0" dirty="0">
                          <a:solidFill>
                            <a:srgbClr val="000000"/>
                          </a:solidFill>
                          <a:effectLst/>
                          <a:latin typeface="Arial" panose="020B0604020202020204" pitchFamily="34" charset="0"/>
                        </a:rPr>
                        <a:t>£278</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b"/>
                      <a:r>
                        <a:rPr lang="en-GB" sz="800" b="0" i="0" u="none" strike="noStrike" dirty="0">
                          <a:solidFill>
                            <a:srgbClr val="000000"/>
                          </a:solidFill>
                          <a:effectLst/>
                          <a:latin typeface="+mj-lt"/>
                        </a:rPr>
                        <a:t>-13.1%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800" b="0" i="0" u="none" strike="noStrike" kern="1200" dirty="0">
                          <a:solidFill>
                            <a:srgbClr val="000000"/>
                          </a:solidFill>
                          <a:effectLst/>
                          <a:latin typeface="+mj-lt"/>
                          <a:ea typeface="+mn-ea"/>
                          <a:cs typeface="+mn-cs"/>
                        </a:rPr>
                        <a:t>£315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spc="-20" baseline="0" dirty="0">
                          <a:solidFill>
                            <a:srgbClr val="000000"/>
                          </a:solidFill>
                          <a:effectLst/>
                          <a:latin typeface="Arial" panose="020B0604020202020204" pitchFamily="34" charset="0"/>
                          <a:ea typeface="+mn-ea"/>
                          <a:cs typeface="+mn-cs"/>
                        </a:rPr>
                        <a:t>+13.3%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0" i="0" u="none" strike="noStrike" dirty="0">
                          <a:solidFill>
                            <a:srgbClr val="000000"/>
                          </a:solidFill>
                          <a:effectLst/>
                          <a:latin typeface="Arial" panose="020B0604020202020204" pitchFamily="34" charset="0"/>
                        </a:rPr>
                        <a:t>+0.1%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21"/>
                  </a:ext>
                </a:extLst>
              </a:tr>
              <a:tr h="140400">
                <a:tc>
                  <a:txBody>
                    <a:bodyPr/>
                    <a:lstStyle/>
                    <a:p>
                      <a:pPr algn="l" fontAlgn="ctr"/>
                      <a:r>
                        <a:rPr lang="en-GB" sz="800" b="0" i="0" u="none" strike="noStrike" spc="-20" baseline="0" dirty="0">
                          <a:solidFill>
                            <a:srgbClr val="000000"/>
                          </a:solidFill>
                          <a:effectLst/>
                          <a:latin typeface="Arial" panose="020B0604020202020204" pitchFamily="34" charset="0"/>
                        </a:rPr>
                        <a:t>% share</a:t>
                      </a:r>
                    </a:p>
                  </a:txBody>
                  <a:tcPr marL="180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2%</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2%</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2%</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1%</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2%</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spc="-20" baseline="0" dirty="0">
                          <a:solidFill>
                            <a:srgbClr val="000000"/>
                          </a:solidFill>
                          <a:effectLst/>
                          <a:latin typeface="Arial" panose="020B0604020202020204" pitchFamily="34" charset="0"/>
                          <a:ea typeface="+mn-ea"/>
                          <a:cs typeface="+mn-cs"/>
                        </a:rPr>
                        <a:t>1%</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0" i="0" u="none" strike="noStrike" spc="-20" baseline="0" dirty="0">
                          <a:solidFill>
                            <a:srgbClr val="000000"/>
                          </a:solidFill>
                          <a:effectLst/>
                          <a:latin typeface="Arial" panose="020B0604020202020204" pitchFamily="34" charset="0"/>
                        </a:rPr>
                        <a:t>1%</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Arial" panose="020B0604020202020204" pitchFamily="34" charset="0"/>
                        </a:rPr>
                        <a:t>1%</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spc="-20" baseline="0" dirty="0">
                          <a:solidFill>
                            <a:srgbClr val="000000"/>
                          </a:solidFill>
                          <a:effectLst/>
                          <a:latin typeface="+mj-lt"/>
                        </a:rPr>
                        <a:t>-</a:t>
                      </a:r>
                    </a:p>
                  </a:txBody>
                  <a:tcPr marL="10800" marR="7503" marT="750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800" b="0" i="0" u="none" strike="noStrike" kern="1200" dirty="0">
                          <a:solidFill>
                            <a:srgbClr val="000000"/>
                          </a:solidFill>
                          <a:effectLst/>
                          <a:latin typeface="+mj-lt"/>
                          <a:ea typeface="+mn-ea"/>
                          <a:cs typeface="+mn-cs"/>
                        </a:rPr>
                        <a:t>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spc="-20" baseline="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00" b="0" i="0" u="none" strike="noStrike" dirty="0">
                          <a:solidFill>
                            <a:srgbClr val="000000"/>
                          </a:solidFill>
                          <a:effectLst/>
                          <a:latin typeface="Arial" panose="020B0604020202020204" pitchFamily="34" charset="0"/>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22"/>
                  </a:ext>
                </a:extLst>
              </a:tr>
            </a:tbl>
          </a:graphicData>
        </a:graphic>
      </p:graphicFrame>
      <p:sp>
        <p:nvSpPr>
          <p:cNvPr id="20" name="Content Placeholder 25"/>
          <p:cNvSpPr txBox="1">
            <a:spLocks/>
          </p:cNvSpPr>
          <p:nvPr/>
        </p:nvSpPr>
        <p:spPr>
          <a:xfrm>
            <a:off x="9228138" y="1891617"/>
            <a:ext cx="2619300" cy="381952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solidFill>
                  <a:srgbClr val="717171"/>
                </a:solidFill>
              </a:rPr>
              <a:t>Showing the breakdown of tourism expenditure in GB between 2011 and 2019.</a:t>
            </a:r>
            <a:endParaRPr lang="en-GB" sz="1050" b="1" dirty="0">
              <a:solidFill>
                <a:srgbClr val="717171"/>
              </a:solidFill>
            </a:endParaRPr>
          </a:p>
          <a:p>
            <a:r>
              <a:rPr lang="en-GB" sz="1050" b="1" dirty="0">
                <a:solidFill>
                  <a:srgbClr val="717171"/>
                </a:solidFill>
              </a:rPr>
              <a:t>Overall, tourism spend in GB from 2011-2019 rose by +1.2% per annum (ignoring inflation), using original 2015 figures.</a:t>
            </a:r>
          </a:p>
          <a:p>
            <a:r>
              <a:rPr lang="en-GB" sz="1050" b="1" dirty="0">
                <a:solidFill>
                  <a:srgbClr val="717171"/>
                </a:solidFill>
              </a:rPr>
              <a:t>Accommodation continues to be the largest part of spend on overnight domestic trips, accounting for 38% of spend in 2019.  Over the past nine years, accommodation spend has increased at +2.8% per annuum, on average.</a:t>
            </a:r>
          </a:p>
          <a:p>
            <a:r>
              <a:rPr lang="en-GB" sz="1050" b="1" dirty="0">
                <a:solidFill>
                  <a:srgbClr val="717171"/>
                </a:solidFill>
              </a:rPr>
              <a:t>Other major spend items are eating and drinking out (22% of average 2019 trip cost), with an average annual +2.3% rise since 2011,  and travel costs (19% of 2019 trip spend), with average -0.3% per annum change in spend over the period. </a:t>
            </a:r>
          </a:p>
          <a:p>
            <a:r>
              <a:rPr lang="en-GB" sz="1050" b="1" dirty="0">
                <a:solidFill>
                  <a:srgbClr val="717171"/>
                </a:solidFill>
              </a:rPr>
              <a:t>‘Services or advice’ saw the largest percentage increase in spend (+8.9% per annum), although this was still less than 1% of overall trip spend in 2019.</a:t>
            </a:r>
          </a:p>
          <a:p>
            <a:endParaRPr lang="en-GB" sz="1400" dirty="0"/>
          </a:p>
        </p:txBody>
      </p:sp>
      <p:cxnSp>
        <p:nvCxnSpPr>
          <p:cNvPr id="16" name="Straight Connector 15"/>
          <p:cNvCxnSpPr>
            <a:cxnSpLocks/>
          </p:cNvCxnSpPr>
          <p:nvPr/>
        </p:nvCxnSpPr>
        <p:spPr>
          <a:xfrm>
            <a:off x="9083988" y="1912170"/>
            <a:ext cx="0" cy="3893318"/>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pic>
        <p:nvPicPr>
          <p:cNvPr id="21" name="Picture 20"/>
          <p:cNvPicPr/>
          <p:nvPr/>
        </p:nvPicPr>
        <p:blipFill>
          <a:blip r:embed="rId2">
            <a:extLst>
              <a:ext uri="{28A0092B-C50C-407E-A947-70E740481C1C}">
                <a14:useLocalDpi xmlns:a14="http://schemas.microsoft.com/office/drawing/2010/main" val="0"/>
              </a:ext>
            </a:extLst>
          </a:blip>
          <a:srcRect/>
          <a:stretch>
            <a:fillRect/>
          </a:stretch>
        </p:blipFill>
        <p:spPr bwMode="auto">
          <a:xfrm>
            <a:off x="3607382" y="1475827"/>
            <a:ext cx="442595" cy="25146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0" name="Freeform 20">
            <a:hlinkClick r:id="rId3" action="ppaction://hlinksldjump"/>
            <a:extLst>
              <a:ext uri="{FF2B5EF4-FFF2-40B4-BE49-F238E27FC236}">
                <a16:creationId xmlns:a16="http://schemas.microsoft.com/office/drawing/2014/main" id="{7BD5BBED-C01B-4E47-930F-9FB44E454EC1}"/>
              </a:ext>
            </a:extLst>
          </p:cNvPr>
          <p:cNvSpPr>
            <a:spLocks noEditPoints="1"/>
          </p:cNvSpPr>
          <p:nvPr/>
        </p:nvSpPr>
        <p:spPr bwMode="auto">
          <a:xfrm>
            <a:off x="7272592"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3"/>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2" name="Slide Number Placeholder 1">
            <a:extLst>
              <a:ext uri="{FF2B5EF4-FFF2-40B4-BE49-F238E27FC236}">
                <a16:creationId xmlns:a16="http://schemas.microsoft.com/office/drawing/2014/main" id="{D809E1B2-087D-4AE5-9B1E-3F16435EFC47}"/>
              </a:ext>
            </a:extLst>
          </p:cNvPr>
          <p:cNvSpPr>
            <a:spLocks noGrp="1"/>
          </p:cNvSpPr>
          <p:nvPr>
            <p:ph type="sldNum" sz="quarter" idx="4"/>
          </p:nvPr>
        </p:nvSpPr>
        <p:spPr/>
        <p:txBody>
          <a:bodyPr/>
          <a:lstStyle/>
          <a:p>
            <a:fld id="{4034BEE3-566C-4068-A777-C3A4762E861B}" type="slidenum">
              <a:rPr lang="en-GB" smtClean="0"/>
              <a:pPr/>
              <a:t>88</a:t>
            </a:fld>
            <a:endParaRPr lang="en-GB" dirty="0"/>
          </a:p>
        </p:txBody>
      </p:sp>
    </p:spTree>
    <p:extLst>
      <p:ext uri="{BB962C8B-B14F-4D97-AF65-F5344CB8AC3E}">
        <p14:creationId xmlns:p14="http://schemas.microsoft.com/office/powerpoint/2010/main" val="11337318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Holiday tourism expenditure in GB   </a:t>
            </a:r>
          </a:p>
        </p:txBody>
      </p:sp>
      <p:graphicFrame>
        <p:nvGraphicFramePr>
          <p:cNvPr id="19" name="Table 18"/>
          <p:cNvGraphicFramePr>
            <a:graphicFrameLocks noGrp="1"/>
          </p:cNvGraphicFramePr>
          <p:nvPr>
            <p:extLst>
              <p:ext uri="{D42A27DB-BD31-4B8C-83A1-F6EECF244321}">
                <p14:modId xmlns:p14="http://schemas.microsoft.com/office/powerpoint/2010/main" val="1929507126"/>
              </p:ext>
            </p:extLst>
          </p:nvPr>
        </p:nvGraphicFramePr>
        <p:xfrm>
          <a:off x="348776" y="1884982"/>
          <a:ext cx="8626942" cy="4131285"/>
        </p:xfrm>
        <a:graphic>
          <a:graphicData uri="http://schemas.openxmlformats.org/drawingml/2006/table">
            <a:tbl>
              <a:tblPr/>
              <a:tblGrid>
                <a:gridCol w="1022824">
                  <a:extLst>
                    <a:ext uri="{9D8B030D-6E8A-4147-A177-3AD203B41FA5}">
                      <a16:colId xmlns:a16="http://schemas.microsoft.com/office/drawing/2014/main" val="20000"/>
                    </a:ext>
                  </a:extLst>
                </a:gridCol>
                <a:gridCol w="422451">
                  <a:extLst>
                    <a:ext uri="{9D8B030D-6E8A-4147-A177-3AD203B41FA5}">
                      <a16:colId xmlns:a16="http://schemas.microsoft.com/office/drawing/2014/main" val="20003"/>
                    </a:ext>
                  </a:extLst>
                </a:gridCol>
                <a:gridCol w="422451">
                  <a:extLst>
                    <a:ext uri="{9D8B030D-6E8A-4147-A177-3AD203B41FA5}">
                      <a16:colId xmlns:a16="http://schemas.microsoft.com/office/drawing/2014/main" val="20005"/>
                    </a:ext>
                  </a:extLst>
                </a:gridCol>
                <a:gridCol w="422451">
                  <a:extLst>
                    <a:ext uri="{9D8B030D-6E8A-4147-A177-3AD203B41FA5}">
                      <a16:colId xmlns:a16="http://schemas.microsoft.com/office/drawing/2014/main" val="20006"/>
                    </a:ext>
                  </a:extLst>
                </a:gridCol>
                <a:gridCol w="422451">
                  <a:extLst>
                    <a:ext uri="{9D8B030D-6E8A-4147-A177-3AD203B41FA5}">
                      <a16:colId xmlns:a16="http://schemas.microsoft.com/office/drawing/2014/main" val="20007"/>
                    </a:ext>
                  </a:extLst>
                </a:gridCol>
                <a:gridCol w="422451">
                  <a:extLst>
                    <a:ext uri="{9D8B030D-6E8A-4147-A177-3AD203B41FA5}">
                      <a16:colId xmlns:a16="http://schemas.microsoft.com/office/drawing/2014/main" val="20008"/>
                    </a:ext>
                  </a:extLst>
                </a:gridCol>
                <a:gridCol w="422451">
                  <a:extLst>
                    <a:ext uri="{9D8B030D-6E8A-4147-A177-3AD203B41FA5}">
                      <a16:colId xmlns:a16="http://schemas.microsoft.com/office/drawing/2014/main" val="20009"/>
                    </a:ext>
                  </a:extLst>
                </a:gridCol>
                <a:gridCol w="422451">
                  <a:extLst>
                    <a:ext uri="{9D8B030D-6E8A-4147-A177-3AD203B41FA5}">
                      <a16:colId xmlns:a16="http://schemas.microsoft.com/office/drawing/2014/main" val="20010"/>
                    </a:ext>
                  </a:extLst>
                </a:gridCol>
                <a:gridCol w="422451">
                  <a:extLst>
                    <a:ext uri="{9D8B030D-6E8A-4147-A177-3AD203B41FA5}">
                      <a16:colId xmlns:a16="http://schemas.microsoft.com/office/drawing/2014/main" val="20011"/>
                    </a:ext>
                  </a:extLst>
                </a:gridCol>
                <a:gridCol w="422451">
                  <a:extLst>
                    <a:ext uri="{9D8B030D-6E8A-4147-A177-3AD203B41FA5}">
                      <a16:colId xmlns:a16="http://schemas.microsoft.com/office/drawing/2014/main" val="20012"/>
                    </a:ext>
                  </a:extLst>
                </a:gridCol>
                <a:gridCol w="422451">
                  <a:extLst>
                    <a:ext uri="{9D8B030D-6E8A-4147-A177-3AD203B41FA5}">
                      <a16:colId xmlns:a16="http://schemas.microsoft.com/office/drawing/2014/main" val="20013"/>
                    </a:ext>
                  </a:extLst>
                </a:gridCol>
                <a:gridCol w="422451">
                  <a:extLst>
                    <a:ext uri="{9D8B030D-6E8A-4147-A177-3AD203B41FA5}">
                      <a16:colId xmlns:a16="http://schemas.microsoft.com/office/drawing/2014/main" val="20014"/>
                    </a:ext>
                  </a:extLst>
                </a:gridCol>
                <a:gridCol w="422451">
                  <a:extLst>
                    <a:ext uri="{9D8B030D-6E8A-4147-A177-3AD203B41FA5}">
                      <a16:colId xmlns:a16="http://schemas.microsoft.com/office/drawing/2014/main" val="20015"/>
                    </a:ext>
                  </a:extLst>
                </a:gridCol>
                <a:gridCol w="422451">
                  <a:extLst>
                    <a:ext uri="{9D8B030D-6E8A-4147-A177-3AD203B41FA5}">
                      <a16:colId xmlns:a16="http://schemas.microsoft.com/office/drawing/2014/main" val="860786945"/>
                    </a:ext>
                  </a:extLst>
                </a:gridCol>
                <a:gridCol w="422451">
                  <a:extLst>
                    <a:ext uri="{9D8B030D-6E8A-4147-A177-3AD203B41FA5}">
                      <a16:colId xmlns:a16="http://schemas.microsoft.com/office/drawing/2014/main" val="53217312"/>
                    </a:ext>
                  </a:extLst>
                </a:gridCol>
                <a:gridCol w="422451">
                  <a:extLst>
                    <a:ext uri="{9D8B030D-6E8A-4147-A177-3AD203B41FA5}">
                      <a16:colId xmlns:a16="http://schemas.microsoft.com/office/drawing/2014/main" val="785516877"/>
                    </a:ext>
                  </a:extLst>
                </a:gridCol>
                <a:gridCol w="422451">
                  <a:extLst>
                    <a:ext uri="{9D8B030D-6E8A-4147-A177-3AD203B41FA5}">
                      <a16:colId xmlns:a16="http://schemas.microsoft.com/office/drawing/2014/main" val="2387838984"/>
                    </a:ext>
                  </a:extLst>
                </a:gridCol>
                <a:gridCol w="422451">
                  <a:extLst>
                    <a:ext uri="{9D8B030D-6E8A-4147-A177-3AD203B41FA5}">
                      <a16:colId xmlns:a16="http://schemas.microsoft.com/office/drawing/2014/main" val="3293606037"/>
                    </a:ext>
                  </a:extLst>
                </a:gridCol>
                <a:gridCol w="422451">
                  <a:extLst>
                    <a:ext uri="{9D8B030D-6E8A-4147-A177-3AD203B41FA5}">
                      <a16:colId xmlns:a16="http://schemas.microsoft.com/office/drawing/2014/main" val="20016"/>
                    </a:ext>
                  </a:extLst>
                </a:gridCol>
              </a:tblGrid>
              <a:tr h="230400">
                <a:tc gridSpan="19">
                  <a:txBody>
                    <a:bodyPr/>
                    <a:lstStyle/>
                    <a:p>
                      <a:pPr algn="l" fontAlgn="ctr"/>
                      <a:r>
                        <a:rPr lang="en-GB" sz="800" b="1" i="0" u="none" strike="noStrike" dirty="0">
                          <a:solidFill>
                            <a:srgbClr val="FFFFFF"/>
                          </a:solidFill>
                          <a:effectLst/>
                          <a:latin typeface="Arial" panose="020B0604020202020204" pitchFamily="34" charset="0"/>
                        </a:rPr>
                        <a:t> Table 1.7.12 – Holiday tourism expenditure breakdown in GB (2011-2019)</a:t>
                      </a:r>
                    </a:p>
                  </a:txBody>
                  <a:tcPr marL="180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pPr algn="l" fontAlgn="ctr"/>
                      <a:endParaRPr lang="en-GB" sz="700" b="1" i="0" u="none" strike="noStrike" dirty="0">
                        <a:solidFill>
                          <a:srgbClr val="FFFFFF"/>
                        </a:solidFill>
                        <a:effectLst/>
                        <a:latin typeface="Verdana"/>
                      </a:endParaRPr>
                    </a:p>
                  </a:txBody>
                  <a:tcPr marL="7509" marR="7509" marT="7509" marB="0" anchor="ctr">
                    <a:lnL>
                      <a:noFill/>
                    </a:lnL>
                    <a:lnR>
                      <a:noFill/>
                    </a:lnR>
                    <a:lnT>
                      <a:noFill/>
                    </a:lnT>
                    <a:lnB>
                      <a:noFill/>
                    </a:lnB>
                    <a:solidFill>
                      <a:srgbClr val="3EB1CC"/>
                    </a:solidFill>
                  </a:tcPr>
                </a:tc>
                <a:tc hMerge="1">
                  <a:txBody>
                    <a:bodyPr/>
                    <a:lstStyle/>
                    <a:p>
                      <a:endParaRPr lang="en-GB"/>
                    </a:p>
                  </a:txBody>
                  <a:tcPr>
                    <a:lnL w="12700" cmpd="sng">
                      <a:noFill/>
                      <a:prstDash val="solid"/>
                    </a:ln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0"/>
                  </a:ext>
                </a:extLst>
              </a:tr>
              <a:tr h="447544">
                <a:tc>
                  <a:txBody>
                    <a:bodyPr/>
                    <a:lstStyle/>
                    <a:p>
                      <a:pPr algn="ctr" fontAlgn="ctr"/>
                      <a:r>
                        <a:rPr lang="en-GB" sz="800" b="0" i="0" u="none" strike="noStrike" dirty="0">
                          <a:solidFill>
                            <a:srgbClr val="000000"/>
                          </a:solidFill>
                          <a:effectLst/>
                          <a:latin typeface="Arial" panose="020B0604020202020204" pitchFamily="34" charset="0"/>
                        </a:rPr>
                        <a:t>-</a:t>
                      </a:r>
                    </a:p>
                  </a:txBody>
                  <a:tcPr marL="180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dirty="0">
                          <a:solidFill>
                            <a:srgbClr val="000000"/>
                          </a:solidFill>
                          <a:effectLst/>
                          <a:latin typeface="Arial" panose="020B0604020202020204" pitchFamily="34" charset="0"/>
                        </a:rPr>
                        <a:t>2011</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dirty="0">
                          <a:solidFill>
                            <a:srgbClr val="000000"/>
                          </a:solidFill>
                          <a:effectLst/>
                          <a:latin typeface="Arial" panose="020B0604020202020204" pitchFamily="34" charset="0"/>
                        </a:rPr>
                        <a:t>2012</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p>
                      <a:pPr algn="ctr" fontAlgn="ctr"/>
                      <a:r>
                        <a:rPr lang="en-GB" sz="800" b="0" i="0" u="none" strike="noStrike" dirty="0">
                          <a:solidFill>
                            <a:srgbClr val="000000"/>
                          </a:solidFill>
                          <a:effectLst/>
                          <a:latin typeface="Arial" panose="020B0604020202020204" pitchFamily="34" charset="0"/>
                        </a:rPr>
                        <a:t>change </a:t>
                      </a:r>
                    </a:p>
                    <a:p>
                      <a:pPr algn="ctr" fontAlgn="ctr"/>
                      <a:r>
                        <a:rPr lang="en-GB" sz="800" b="0" i="0" u="none" strike="noStrike" dirty="0">
                          <a:solidFill>
                            <a:srgbClr val="000000"/>
                          </a:solidFill>
                          <a:effectLst/>
                          <a:latin typeface="Arial" panose="020B0604020202020204" pitchFamily="34" charset="0"/>
                        </a:rPr>
                        <a:t>(11-12)</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dirty="0">
                          <a:solidFill>
                            <a:srgbClr val="000000"/>
                          </a:solidFill>
                          <a:effectLst/>
                          <a:latin typeface="Arial" panose="020B0604020202020204" pitchFamily="34" charset="0"/>
                        </a:rPr>
                        <a:t>2013</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p>
                      <a:pPr algn="ctr" fontAlgn="ctr"/>
                      <a:r>
                        <a:rPr lang="en-GB" sz="800" b="0" i="0" u="none" strike="noStrike" dirty="0">
                          <a:solidFill>
                            <a:srgbClr val="000000"/>
                          </a:solidFill>
                          <a:effectLst/>
                          <a:latin typeface="Arial" panose="020B0604020202020204" pitchFamily="34" charset="0"/>
                        </a:rPr>
                        <a:t>change </a:t>
                      </a:r>
                    </a:p>
                    <a:p>
                      <a:pPr algn="ctr" fontAlgn="ctr"/>
                      <a:r>
                        <a:rPr lang="en-GB" sz="800" b="0" i="0" u="none" strike="noStrike" dirty="0">
                          <a:solidFill>
                            <a:srgbClr val="000000"/>
                          </a:solidFill>
                          <a:effectLst/>
                          <a:latin typeface="Arial" panose="020B0604020202020204" pitchFamily="34" charset="0"/>
                        </a:rPr>
                        <a:t>(12-13)</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dirty="0">
                          <a:solidFill>
                            <a:srgbClr val="000000"/>
                          </a:solidFill>
                          <a:effectLst/>
                          <a:latin typeface="Arial" panose="020B0604020202020204" pitchFamily="34" charset="0"/>
                        </a:rPr>
                        <a:t>2014</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p>
                      <a:pPr algn="ctr" fontAlgn="ctr"/>
                      <a:r>
                        <a:rPr lang="en-GB" sz="800" b="0" i="0" u="none" strike="noStrike" dirty="0">
                          <a:solidFill>
                            <a:srgbClr val="000000"/>
                          </a:solidFill>
                          <a:effectLst/>
                          <a:latin typeface="Arial" panose="020B0604020202020204" pitchFamily="34" charset="0"/>
                        </a:rPr>
                        <a:t>change </a:t>
                      </a:r>
                    </a:p>
                    <a:p>
                      <a:pPr algn="ctr" fontAlgn="ctr"/>
                      <a:r>
                        <a:rPr lang="en-GB" sz="800" b="0" i="0" u="none" strike="noStrike" dirty="0">
                          <a:solidFill>
                            <a:srgbClr val="000000"/>
                          </a:solidFill>
                          <a:effectLst/>
                          <a:latin typeface="Arial" panose="020B0604020202020204" pitchFamily="34" charset="0"/>
                        </a:rPr>
                        <a:t>(13-14)</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dirty="0">
                          <a:solidFill>
                            <a:srgbClr val="000000"/>
                          </a:solidFill>
                          <a:effectLst/>
                          <a:latin typeface="Arial" panose="020B0604020202020204" pitchFamily="34" charset="0"/>
                        </a:rPr>
                        <a:t>2015</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p>
                      <a:pPr algn="ctr" fontAlgn="ctr"/>
                      <a:r>
                        <a:rPr lang="en-GB" sz="800" b="0" i="0" u="none" strike="noStrike" dirty="0">
                          <a:solidFill>
                            <a:srgbClr val="000000"/>
                          </a:solidFill>
                          <a:effectLst/>
                          <a:latin typeface="Arial" panose="020B0604020202020204" pitchFamily="34" charset="0"/>
                        </a:rPr>
                        <a:t>change </a:t>
                      </a:r>
                    </a:p>
                    <a:p>
                      <a:pPr algn="ctr" fontAlgn="ctr"/>
                      <a:r>
                        <a:rPr lang="en-GB" sz="800" b="0" i="0" u="none" strike="noStrike" dirty="0">
                          <a:solidFill>
                            <a:srgbClr val="000000"/>
                          </a:solidFill>
                          <a:effectLst/>
                          <a:latin typeface="Arial" panose="020B0604020202020204" pitchFamily="34" charset="0"/>
                        </a:rPr>
                        <a:t>(14-15)</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dirty="0">
                          <a:solidFill>
                            <a:srgbClr val="000000"/>
                          </a:solidFill>
                          <a:effectLst/>
                          <a:latin typeface="Arial" panose="020B0604020202020204" pitchFamily="34" charset="0"/>
                        </a:rPr>
                        <a:t>2016</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0" i="0" u="none" strike="noStrike" dirty="0">
                          <a:solidFill>
                            <a:srgbClr val="000000"/>
                          </a:solidFill>
                          <a:effectLst/>
                          <a:latin typeface="Arial" panose="020B0604020202020204" pitchFamily="34" charset="0"/>
                        </a:rPr>
                        <a:t>%</a:t>
                      </a:r>
                    </a:p>
                    <a:p>
                      <a:pPr algn="ctr" fontAlgn="ctr"/>
                      <a:r>
                        <a:rPr lang="en-GB" sz="800" b="0" i="0" u="none" strike="noStrike" dirty="0">
                          <a:solidFill>
                            <a:srgbClr val="000000"/>
                          </a:solidFill>
                          <a:effectLst/>
                          <a:latin typeface="Arial" panose="020B0604020202020204" pitchFamily="34" charset="0"/>
                        </a:rPr>
                        <a:t>change </a:t>
                      </a:r>
                    </a:p>
                    <a:p>
                      <a:pPr algn="ctr" fontAlgn="ctr"/>
                      <a:r>
                        <a:rPr lang="en-GB" sz="800" b="0" i="0" u="none" strike="noStrike" dirty="0">
                          <a:solidFill>
                            <a:srgbClr val="000000"/>
                          </a:solidFill>
                          <a:effectLst/>
                          <a:latin typeface="Arial" panose="020B0604020202020204" pitchFamily="34" charset="0"/>
                        </a:rPr>
                        <a:t>(15-16)</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dirty="0">
                          <a:solidFill>
                            <a:srgbClr val="000000"/>
                          </a:solidFill>
                          <a:effectLst/>
                          <a:latin typeface="Arial" panose="020B0604020202020204" pitchFamily="34" charset="0"/>
                        </a:rPr>
                        <a:t>2017</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p>
                      <a:pPr algn="ctr" fontAlgn="ctr"/>
                      <a:r>
                        <a:rPr lang="en-GB" sz="800" b="0" i="0" u="none" strike="noStrike" dirty="0">
                          <a:solidFill>
                            <a:srgbClr val="000000"/>
                          </a:solidFill>
                          <a:effectLst/>
                          <a:latin typeface="Arial" panose="020B0604020202020204" pitchFamily="34" charset="0"/>
                        </a:rPr>
                        <a:t>change </a:t>
                      </a:r>
                    </a:p>
                    <a:p>
                      <a:pPr algn="ctr" fontAlgn="ctr"/>
                      <a:r>
                        <a:rPr lang="en-GB" sz="800" b="0" i="0" u="none" strike="noStrike" dirty="0">
                          <a:solidFill>
                            <a:srgbClr val="000000"/>
                          </a:solidFill>
                          <a:effectLst/>
                          <a:latin typeface="Arial" panose="020B0604020202020204" pitchFamily="34" charset="0"/>
                        </a:rPr>
                        <a:t>(16-17)</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dirty="0">
                          <a:solidFill>
                            <a:srgbClr val="000000"/>
                          </a:solidFill>
                          <a:effectLst/>
                          <a:latin typeface="Arial" panose="020B0604020202020204" pitchFamily="34" charset="0"/>
                        </a:rPr>
                        <a:t>2018</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p>
                      <a:pPr algn="ctr" fontAlgn="ctr"/>
                      <a:r>
                        <a:rPr lang="en-GB" sz="800" b="0" i="0" u="none" strike="noStrike" dirty="0">
                          <a:solidFill>
                            <a:srgbClr val="000000"/>
                          </a:solidFill>
                          <a:effectLst/>
                          <a:latin typeface="Arial" panose="020B0604020202020204" pitchFamily="34" charset="0"/>
                        </a:rPr>
                        <a:t>change </a:t>
                      </a:r>
                    </a:p>
                    <a:p>
                      <a:pPr algn="ctr" fontAlgn="ctr"/>
                      <a:r>
                        <a:rPr lang="en-GB" sz="800" b="0" i="0" u="none" strike="noStrike" dirty="0">
                          <a:solidFill>
                            <a:srgbClr val="000000"/>
                          </a:solidFill>
                          <a:effectLst/>
                          <a:latin typeface="Arial" panose="020B0604020202020204" pitchFamily="34" charset="0"/>
                        </a:rPr>
                        <a:t>(17-18)</a:t>
                      </a:r>
                      <a:endParaRPr lang="en-GB" sz="800" b="1" i="0" u="none" strike="noStrike" dirty="0">
                        <a:solidFill>
                          <a:srgbClr val="000000"/>
                        </a:solidFill>
                        <a:effectLst/>
                        <a:latin typeface="Arial" panose="020B0604020202020204" pitchFamily="34" charset="0"/>
                      </a:endParaRP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 change (18-19)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Average annual</a:t>
                      </a:r>
                    </a:p>
                    <a:p>
                      <a:pPr algn="ctr" fontAlgn="ctr"/>
                      <a:r>
                        <a:rPr lang="en-GB" sz="800" b="0" i="0" u="none" strike="noStrike" dirty="0">
                          <a:solidFill>
                            <a:srgbClr val="000000"/>
                          </a:solidFill>
                          <a:effectLst/>
                          <a:latin typeface="Arial" panose="020B0604020202020204" pitchFamily="34" charset="0"/>
                        </a:rPr>
                        <a:t>% change (11-19)</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86400">
                <a:tc>
                  <a:txBody>
                    <a:bodyPr/>
                    <a:lstStyle/>
                    <a:p>
                      <a:pPr algn="ctr" fontAlgn="ctr"/>
                      <a:r>
                        <a:rPr lang="en-GB" sz="800" b="0" i="0" u="none" strike="noStrike" dirty="0">
                          <a:solidFill>
                            <a:srgbClr val="000000"/>
                          </a:solidFill>
                          <a:effectLst/>
                          <a:latin typeface="Arial" panose="020B0604020202020204" pitchFamily="34" charset="0"/>
                        </a:rPr>
                        <a:t>- </a:t>
                      </a:r>
                    </a:p>
                  </a:txBody>
                  <a:tcPr marL="180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0" i="0" u="none" strike="noStrike" dirty="0">
                          <a:solidFill>
                            <a:srgbClr val="000000"/>
                          </a:solidFill>
                          <a:effectLst/>
                          <a:latin typeface="Arial" panose="020B0604020202020204" pitchFamily="34" charset="0"/>
                        </a:rPr>
                        <a:t>- </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0" i="0" u="none" strike="noStrike" dirty="0">
                          <a:solidFill>
                            <a:srgbClr val="000000"/>
                          </a:solidFill>
                          <a:effectLst/>
                          <a:latin typeface="Arial" panose="020B0604020202020204" pitchFamily="34" charset="0"/>
                        </a:rPr>
                        <a:t>- </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0" i="0" u="none" strike="noStrike" dirty="0">
                          <a:solidFill>
                            <a:srgbClr val="000000"/>
                          </a:solidFill>
                          <a:effectLst/>
                          <a:latin typeface="Arial" panose="020B0604020202020204" pitchFamily="34" charset="0"/>
                        </a:rPr>
                        <a:t>- </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0" i="0" u="none" strike="noStrike" dirty="0">
                          <a:solidFill>
                            <a:srgbClr val="000000"/>
                          </a:solidFill>
                          <a:effectLst/>
                          <a:latin typeface="Arial" panose="020B0604020202020204" pitchFamily="34" charset="0"/>
                        </a:rPr>
                        <a:t>- </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GB" sz="800" b="0" i="0" u="none" strike="noStrike" dirty="0">
                          <a:solidFill>
                            <a:srgbClr val="000000"/>
                          </a:solidFill>
                          <a:effectLst/>
                          <a:latin typeface="Arial" panose="020B0604020202020204" pitchFamily="34" charset="0"/>
                        </a:rPr>
                        <a:t>£million</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tc>
                  <a:txBody>
                    <a:bodyPr/>
                    <a:lstStyle/>
                    <a:p>
                      <a:pPr algn="ctr" fontAlgn="ctr"/>
                      <a:r>
                        <a:rPr lang="en-GB" sz="800" b="0" i="0" u="none" strike="noStrike" dirty="0">
                          <a:solidFill>
                            <a:srgbClr val="000000"/>
                          </a:solidFill>
                          <a:effectLst/>
                          <a:latin typeface="Arial" panose="020B0604020202020204" pitchFamily="34" charset="0"/>
                        </a:rPr>
                        <a:t> -</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DEDE"/>
                    </a:solidFill>
                  </a:tcPr>
                </a:tc>
                <a:extLst>
                  <a:ext uri="{0D108BD9-81ED-4DB2-BD59-A6C34878D82A}">
                    <a16:rowId xmlns:a16="http://schemas.microsoft.com/office/drawing/2014/main" val="10003"/>
                  </a:ext>
                </a:extLst>
              </a:tr>
              <a:tr h="86400">
                <a:tc>
                  <a:txBody>
                    <a:bodyPr/>
                    <a:lstStyle/>
                    <a:p>
                      <a:pPr algn="l" fontAlgn="ctr"/>
                      <a:r>
                        <a:rPr lang="en-GB" sz="800" b="1" i="0" u="none" strike="noStrike" dirty="0">
                          <a:solidFill>
                            <a:srgbClr val="000000"/>
                          </a:solidFill>
                          <a:effectLst/>
                          <a:latin typeface="Arial" panose="020B0604020202020204" pitchFamily="34" charset="0"/>
                        </a:rPr>
                        <a:t>Total</a:t>
                      </a:r>
                    </a:p>
                  </a:txBody>
                  <a:tcPr marL="180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dirty="0">
                          <a:solidFill>
                            <a:srgbClr val="000000"/>
                          </a:solidFill>
                          <a:effectLst/>
                          <a:latin typeface="Arial" panose="020B0604020202020204" pitchFamily="34" charset="0"/>
                        </a:rPr>
                        <a:t>£13,000</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dirty="0">
                          <a:solidFill>
                            <a:srgbClr val="000000"/>
                          </a:solidFill>
                          <a:effectLst/>
                          <a:latin typeface="Arial" panose="020B0604020202020204" pitchFamily="34" charset="0"/>
                        </a:rPr>
                        <a:t>£13,763</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dirty="0">
                          <a:solidFill>
                            <a:srgbClr val="000000"/>
                          </a:solidFill>
                          <a:effectLst/>
                          <a:latin typeface="Arial" panose="020B0604020202020204" pitchFamily="34" charset="0"/>
                        </a:rPr>
                        <a:t>+5.9%</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dirty="0">
                          <a:solidFill>
                            <a:srgbClr val="000000"/>
                          </a:solidFill>
                          <a:effectLst/>
                          <a:latin typeface="Arial" panose="020B0604020202020204" pitchFamily="34" charset="0"/>
                        </a:rPr>
                        <a:t>£13,472</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dirty="0">
                          <a:solidFill>
                            <a:srgbClr val="000000"/>
                          </a:solidFill>
                          <a:effectLst/>
                          <a:latin typeface="Arial" panose="020B0604020202020204" pitchFamily="34" charset="0"/>
                        </a:rPr>
                        <a:t>-2.1%</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dirty="0">
                          <a:solidFill>
                            <a:srgbClr val="000000"/>
                          </a:solidFill>
                          <a:effectLst/>
                          <a:latin typeface="Arial" panose="020B0604020202020204" pitchFamily="34" charset="0"/>
                        </a:rPr>
                        <a:t>£13,065</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dirty="0">
                          <a:solidFill>
                            <a:srgbClr val="000000"/>
                          </a:solidFill>
                          <a:effectLst/>
                          <a:latin typeface="Arial" panose="020B0604020202020204" pitchFamily="34" charset="0"/>
                        </a:rPr>
                        <a:t>-3.0%</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dirty="0">
                          <a:solidFill>
                            <a:srgbClr val="000000"/>
                          </a:solidFill>
                          <a:effectLst/>
                          <a:latin typeface="Arial" panose="020B0604020202020204" pitchFamily="34" charset="0"/>
                        </a:rPr>
                        <a:t>£14,171</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dirty="0">
                          <a:solidFill>
                            <a:srgbClr val="000000"/>
                          </a:solidFill>
                          <a:effectLst/>
                          <a:latin typeface="Arial" panose="020B0604020202020204" pitchFamily="34" charset="0"/>
                        </a:rPr>
                        <a:t>8.5%</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dirty="0">
                          <a:solidFill>
                            <a:srgbClr val="000000"/>
                          </a:solidFill>
                          <a:effectLst/>
                          <a:latin typeface="Arial" panose="020B0604020202020204" pitchFamily="34" charset="0"/>
                        </a:rPr>
                        <a:t>£13,313</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-6.1%</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dirty="0">
                          <a:solidFill>
                            <a:srgbClr val="000000"/>
                          </a:solidFill>
                          <a:effectLst/>
                          <a:latin typeface="Arial" panose="020B0604020202020204" pitchFamily="34" charset="0"/>
                        </a:rPr>
                        <a:t>£14,134</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dirty="0">
                          <a:solidFill>
                            <a:srgbClr val="000000"/>
                          </a:solidFill>
                          <a:effectLst/>
                          <a:latin typeface="Arial" panose="020B0604020202020204" pitchFamily="34" charset="0"/>
                        </a:rPr>
                        <a:t>+6.2%</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dirty="0">
                          <a:solidFill>
                            <a:srgbClr val="000000"/>
                          </a:solidFill>
                          <a:effectLst/>
                          <a:latin typeface="Arial" panose="020B0604020202020204" pitchFamily="34" charset="0"/>
                        </a:rPr>
                        <a:t>£14,292</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GB" sz="800" b="1" i="0" u="none" strike="noStrike" dirty="0">
                          <a:solidFill>
                            <a:srgbClr val="000000"/>
                          </a:solidFill>
                          <a:effectLst/>
                          <a:latin typeface="Arial" panose="020B0604020202020204" pitchFamily="34" charset="0"/>
                        </a:rPr>
                        <a:t>+1.1%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800" b="1" i="0" u="none" strike="noStrike" kern="1200" dirty="0">
                          <a:solidFill>
                            <a:srgbClr val="000000"/>
                          </a:solidFill>
                          <a:effectLst/>
                          <a:latin typeface="Arial" panose="020B0604020202020204" pitchFamily="34" charset="0"/>
                          <a:ea typeface="+mn-ea"/>
                          <a:cs typeface="+mn-cs"/>
                        </a:rPr>
                        <a:t>£14,483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800" b="1" i="0" u="none" strike="noStrike" kern="1200" dirty="0">
                          <a:solidFill>
                            <a:srgbClr val="000000"/>
                          </a:solidFill>
                          <a:effectLst/>
                          <a:latin typeface="Arial" panose="020B0604020202020204" pitchFamily="34" charset="0"/>
                          <a:ea typeface="+mn-ea"/>
                          <a:cs typeface="+mn-cs"/>
                        </a:rPr>
                        <a:t>+1.3%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50" b="1" i="0" u="none" strike="noStrike" dirty="0">
                          <a:solidFill>
                            <a:srgbClr val="000000"/>
                          </a:solidFill>
                          <a:effectLst/>
                          <a:latin typeface="Arial" panose="020B0604020202020204" pitchFamily="34" charset="0"/>
                        </a:rPr>
                        <a:t>+1.5%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86400">
                <a:tc>
                  <a:txBody>
                    <a:bodyPr/>
                    <a:lstStyle/>
                    <a:p>
                      <a:pPr algn="l" fontAlgn="ctr"/>
                      <a:r>
                        <a:rPr lang="en-GB" sz="800" b="0" i="0" u="none" strike="noStrike" dirty="0">
                          <a:solidFill>
                            <a:srgbClr val="000000"/>
                          </a:solidFill>
                          <a:effectLst/>
                          <a:latin typeface="Arial" panose="020B0604020202020204" pitchFamily="34" charset="0"/>
                        </a:rPr>
                        <a:t>Price of package holiday/ inclusive trip</a:t>
                      </a:r>
                    </a:p>
                  </a:txBody>
                  <a:tcPr marL="180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£745</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£812</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+9.0%</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£678</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-16.5%</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£699</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+3.1%</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£664</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-5.0%</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£602</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algn="ctr" fontAlgn="ctr"/>
                      <a:r>
                        <a:rPr lang="en-GB" sz="800" b="0" i="0" u="none" strike="noStrike" dirty="0">
                          <a:solidFill>
                            <a:srgbClr val="000000"/>
                          </a:solidFill>
                          <a:effectLst/>
                          <a:latin typeface="Arial" panose="020B0604020202020204" pitchFamily="34" charset="0"/>
                        </a:rPr>
                        <a:t>-9.3%</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£606</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+0.7%</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£666</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b"/>
                      <a:r>
                        <a:rPr lang="en-GB" sz="800" b="0" i="0" u="none" strike="noStrike" dirty="0">
                          <a:solidFill>
                            <a:srgbClr val="000000"/>
                          </a:solidFill>
                          <a:effectLst/>
                          <a:latin typeface="Arial" panose="020B0604020202020204" pitchFamily="34" charset="0"/>
                        </a:rPr>
                        <a:t>+9.9%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800" b="0" i="0" u="none" strike="noStrike" kern="1200" dirty="0">
                          <a:solidFill>
                            <a:srgbClr val="000000"/>
                          </a:solidFill>
                          <a:effectLst/>
                          <a:latin typeface="Arial" panose="020B0604020202020204" pitchFamily="34" charset="0"/>
                          <a:ea typeface="+mn-ea"/>
                          <a:cs typeface="+mn-cs"/>
                        </a:rPr>
                        <a:t>£565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800" b="0" i="0" u="none" strike="noStrike" kern="1200" dirty="0">
                          <a:solidFill>
                            <a:srgbClr val="000000"/>
                          </a:solidFill>
                          <a:effectLst/>
                          <a:latin typeface="Arial" panose="020B0604020202020204" pitchFamily="34" charset="0"/>
                          <a:ea typeface="+mn-ea"/>
                          <a:cs typeface="+mn-cs"/>
                        </a:rPr>
                        <a:t>-15.2%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0" i="0" u="none" strike="noStrike" dirty="0">
                          <a:solidFill>
                            <a:srgbClr val="000000"/>
                          </a:solidFill>
                          <a:effectLst/>
                          <a:latin typeface="Arial" panose="020B0604020202020204" pitchFamily="34" charset="0"/>
                        </a:rPr>
                        <a:t>-2.9%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5"/>
                  </a:ext>
                </a:extLst>
              </a:tr>
              <a:tr h="86400">
                <a:tc>
                  <a:txBody>
                    <a:bodyPr/>
                    <a:lstStyle/>
                    <a:p>
                      <a:pPr algn="l" fontAlgn="ctr"/>
                      <a:r>
                        <a:rPr lang="en-GB" sz="800" b="0" i="0" u="none" strike="noStrike" dirty="0">
                          <a:solidFill>
                            <a:srgbClr val="000000"/>
                          </a:solidFill>
                          <a:effectLst/>
                          <a:latin typeface="Arial" panose="020B0604020202020204" pitchFamily="34" charset="0"/>
                        </a:rPr>
                        <a:t>% share</a:t>
                      </a:r>
                    </a:p>
                  </a:txBody>
                  <a:tcPr marL="180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6%</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6%</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5%</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5%</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5%</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5%</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0" i="0" u="none" strike="noStrike" dirty="0">
                          <a:solidFill>
                            <a:srgbClr val="000000"/>
                          </a:solidFill>
                          <a:effectLst/>
                          <a:latin typeface="Arial" panose="020B0604020202020204" pitchFamily="34" charset="0"/>
                        </a:rPr>
                        <a:t>4%</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5%</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GB" sz="800" b="0" i="0" u="none" strike="noStrike" dirty="0">
                          <a:solidFill>
                            <a:srgbClr val="000000"/>
                          </a:solidFill>
                          <a:effectLst/>
                          <a:latin typeface="Arial" panose="020B0604020202020204" pitchFamily="34" charset="0"/>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800" b="0" i="0" u="none" strike="noStrike" kern="1200" dirty="0">
                          <a:solidFill>
                            <a:srgbClr val="000000"/>
                          </a:solidFill>
                          <a:effectLst/>
                          <a:latin typeface="Arial" panose="020B0604020202020204" pitchFamily="34" charset="0"/>
                          <a:ea typeface="+mn-ea"/>
                          <a:cs typeface="+mn-cs"/>
                        </a:rPr>
                        <a:t>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00" b="0" i="0" u="none" strike="noStrike" dirty="0">
                          <a:solidFill>
                            <a:srgbClr val="000000"/>
                          </a:solidFill>
                          <a:effectLst/>
                          <a:latin typeface="Arial" panose="020B0604020202020204" pitchFamily="34" charset="0"/>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6"/>
                  </a:ext>
                </a:extLst>
              </a:tr>
              <a:tr h="86400">
                <a:tc>
                  <a:txBody>
                    <a:bodyPr/>
                    <a:lstStyle/>
                    <a:p>
                      <a:pPr algn="l" fontAlgn="ctr"/>
                      <a:r>
                        <a:rPr lang="en-GB" sz="800" b="0" i="0" u="none" strike="noStrike" dirty="0">
                          <a:solidFill>
                            <a:srgbClr val="000000"/>
                          </a:solidFill>
                          <a:effectLst/>
                          <a:latin typeface="Arial" panose="020B0604020202020204" pitchFamily="34" charset="0"/>
                        </a:rPr>
                        <a:t>Accommodation</a:t>
                      </a:r>
                    </a:p>
                  </a:txBody>
                  <a:tcPr marL="180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£4,649</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£4,913</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+5.7%</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£4,911</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0.0%</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£5,097</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+3.8%</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£5,415</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+6.2%</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£5,337</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algn="ctr" fontAlgn="ctr"/>
                      <a:r>
                        <a:rPr lang="en-GB" sz="800" b="0" i="0" u="none" strike="noStrike" dirty="0">
                          <a:solidFill>
                            <a:srgbClr val="000000"/>
                          </a:solidFill>
                          <a:effectLst/>
                          <a:latin typeface="Arial" panose="020B0604020202020204" pitchFamily="34" charset="0"/>
                        </a:rPr>
                        <a:t>-1.4%</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£5,744</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+7.6%</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£5,824</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b"/>
                      <a:r>
                        <a:rPr lang="en-GB" sz="800" b="0" i="0" u="none" strike="noStrike" dirty="0">
                          <a:solidFill>
                            <a:srgbClr val="000000"/>
                          </a:solidFill>
                          <a:effectLst/>
                          <a:latin typeface="Arial" panose="020B0604020202020204" pitchFamily="34" charset="0"/>
                        </a:rPr>
                        <a:t>+1.4%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800" b="0" i="0" u="none" strike="noStrike" kern="1200" dirty="0">
                          <a:solidFill>
                            <a:srgbClr val="000000"/>
                          </a:solidFill>
                          <a:effectLst/>
                          <a:latin typeface="Arial" panose="020B0604020202020204" pitchFamily="34" charset="0"/>
                          <a:ea typeface="+mn-ea"/>
                          <a:cs typeface="+mn-cs"/>
                        </a:rPr>
                        <a:t>£5,980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800" b="0" i="0" u="none" strike="noStrike" kern="1200" dirty="0">
                          <a:solidFill>
                            <a:srgbClr val="000000"/>
                          </a:solidFill>
                          <a:effectLst/>
                          <a:latin typeface="Arial" panose="020B0604020202020204" pitchFamily="34" charset="0"/>
                          <a:ea typeface="+mn-ea"/>
                          <a:cs typeface="+mn-cs"/>
                        </a:rPr>
                        <a:t>+2.7%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0" i="0" u="none" strike="noStrike" dirty="0">
                          <a:solidFill>
                            <a:srgbClr val="000000"/>
                          </a:solidFill>
                          <a:effectLst/>
                          <a:latin typeface="Arial" panose="020B0604020202020204" pitchFamily="34" charset="0"/>
                        </a:rPr>
                        <a:t>+3.3%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7"/>
                  </a:ext>
                </a:extLst>
              </a:tr>
              <a:tr h="86400">
                <a:tc>
                  <a:txBody>
                    <a:bodyPr/>
                    <a:lstStyle/>
                    <a:p>
                      <a:pPr algn="l" fontAlgn="ctr"/>
                      <a:r>
                        <a:rPr lang="en-GB" sz="800" b="0" i="0" u="none" strike="noStrike" dirty="0">
                          <a:solidFill>
                            <a:srgbClr val="000000"/>
                          </a:solidFill>
                          <a:effectLst/>
                          <a:latin typeface="Arial" panose="020B0604020202020204" pitchFamily="34" charset="0"/>
                        </a:rPr>
                        <a:t>% share</a:t>
                      </a:r>
                    </a:p>
                  </a:txBody>
                  <a:tcPr marL="180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36%</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36%</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36%</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39%</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38%</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40%</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0" i="0" u="none" strike="noStrike" dirty="0">
                          <a:solidFill>
                            <a:srgbClr val="000000"/>
                          </a:solidFill>
                          <a:effectLst/>
                          <a:latin typeface="Arial" panose="020B0604020202020204" pitchFamily="34" charset="0"/>
                        </a:rPr>
                        <a:t>41%</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41%</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GB" sz="800" b="0" i="0" u="none" strike="noStrike" dirty="0">
                          <a:solidFill>
                            <a:srgbClr val="000000"/>
                          </a:solidFill>
                          <a:effectLst/>
                          <a:latin typeface="Arial" panose="020B0604020202020204" pitchFamily="34" charset="0"/>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800" b="0" i="0" u="none" strike="noStrike" kern="1200" dirty="0">
                          <a:solidFill>
                            <a:srgbClr val="000000"/>
                          </a:solidFill>
                          <a:effectLst/>
                          <a:latin typeface="Arial" panose="020B0604020202020204" pitchFamily="34" charset="0"/>
                          <a:ea typeface="+mn-ea"/>
                          <a:cs typeface="+mn-cs"/>
                        </a:rPr>
                        <a:t>41%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00" b="0" i="0" u="none" strike="noStrike" dirty="0">
                          <a:solidFill>
                            <a:srgbClr val="000000"/>
                          </a:solidFill>
                          <a:effectLst/>
                          <a:latin typeface="Arial" panose="020B0604020202020204" pitchFamily="34" charset="0"/>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8"/>
                  </a:ext>
                </a:extLst>
              </a:tr>
              <a:tr h="86400">
                <a:tc>
                  <a:txBody>
                    <a:bodyPr/>
                    <a:lstStyle/>
                    <a:p>
                      <a:pPr algn="l" fontAlgn="ctr"/>
                      <a:r>
                        <a:rPr lang="en-GB" sz="800" b="0" i="0" u="none" strike="noStrike" dirty="0">
                          <a:solidFill>
                            <a:srgbClr val="000000"/>
                          </a:solidFill>
                          <a:effectLst/>
                          <a:latin typeface="Arial" panose="020B0604020202020204" pitchFamily="34" charset="0"/>
                        </a:rPr>
                        <a:t>Travel costs to and from destination, and during the trip</a:t>
                      </a:r>
                    </a:p>
                  </a:txBody>
                  <a:tcPr marL="180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£1,906</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£1,944</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+2.0%</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£1,964</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+1.0%</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£1,774</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-9.7%</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£1,839</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+3.7%</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£1,601</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algn="ctr" fontAlgn="ctr"/>
                      <a:r>
                        <a:rPr lang="en-GB" sz="800" b="0" i="0" u="none" strike="noStrike" dirty="0">
                          <a:solidFill>
                            <a:srgbClr val="000000"/>
                          </a:solidFill>
                          <a:effectLst/>
                          <a:latin typeface="Arial" panose="020B0604020202020204" pitchFamily="34" charset="0"/>
                        </a:rPr>
                        <a:t>-12.9%</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£1,748</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+9.2%</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£1,779</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b"/>
                      <a:r>
                        <a:rPr lang="en-GB" sz="800" b="0" i="0" u="none" strike="noStrike" dirty="0">
                          <a:solidFill>
                            <a:srgbClr val="000000"/>
                          </a:solidFill>
                          <a:effectLst/>
                          <a:latin typeface="Arial" panose="020B0604020202020204" pitchFamily="34" charset="0"/>
                        </a:rPr>
                        <a:t>+1.8%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800" b="0" i="0" u="none" strike="noStrike" kern="1200" dirty="0">
                          <a:solidFill>
                            <a:srgbClr val="000000"/>
                          </a:solidFill>
                          <a:effectLst/>
                          <a:latin typeface="Arial" panose="020B0604020202020204" pitchFamily="34" charset="0"/>
                          <a:ea typeface="+mn-ea"/>
                          <a:cs typeface="+mn-cs"/>
                        </a:rPr>
                        <a:t>£1,905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800" b="0" i="0" u="none" strike="noStrike" kern="1200" dirty="0">
                          <a:solidFill>
                            <a:srgbClr val="000000"/>
                          </a:solidFill>
                          <a:effectLst/>
                          <a:latin typeface="Arial" panose="020B0604020202020204" pitchFamily="34" charset="0"/>
                          <a:ea typeface="+mn-ea"/>
                          <a:cs typeface="+mn-cs"/>
                        </a:rPr>
                        <a:t>+7.1%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0" i="0" u="none" strike="noStrike" dirty="0">
                          <a:solidFill>
                            <a:srgbClr val="000000"/>
                          </a:solidFill>
                          <a:effectLst/>
                          <a:latin typeface="Arial" panose="020B0604020202020204" pitchFamily="34" charset="0"/>
                        </a:rPr>
                        <a:t>+0.3%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9"/>
                  </a:ext>
                </a:extLst>
              </a:tr>
              <a:tr h="86400">
                <a:tc>
                  <a:txBody>
                    <a:bodyPr/>
                    <a:lstStyle/>
                    <a:p>
                      <a:pPr algn="l" fontAlgn="ctr"/>
                      <a:r>
                        <a:rPr lang="en-GB" sz="800" b="0" i="0" u="none" strike="noStrike" dirty="0">
                          <a:solidFill>
                            <a:srgbClr val="000000"/>
                          </a:solidFill>
                          <a:effectLst/>
                          <a:latin typeface="Arial" panose="020B0604020202020204" pitchFamily="34" charset="0"/>
                        </a:rPr>
                        <a:t>% share</a:t>
                      </a:r>
                    </a:p>
                  </a:txBody>
                  <a:tcPr marL="180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15%</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14%</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15%</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14%</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13%</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12%</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0" i="0" u="none" strike="noStrike" dirty="0">
                          <a:solidFill>
                            <a:srgbClr val="000000"/>
                          </a:solidFill>
                          <a:effectLst/>
                          <a:latin typeface="Arial" panose="020B0604020202020204" pitchFamily="34" charset="0"/>
                        </a:rPr>
                        <a:t>12%</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12%</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GB" sz="800" b="0" i="0" u="none" strike="noStrike" dirty="0">
                          <a:solidFill>
                            <a:srgbClr val="000000"/>
                          </a:solidFill>
                          <a:effectLst/>
                          <a:latin typeface="Arial" panose="020B0604020202020204" pitchFamily="34" charset="0"/>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800" b="0" i="0" u="none" strike="noStrike" kern="1200" dirty="0">
                          <a:solidFill>
                            <a:srgbClr val="000000"/>
                          </a:solidFill>
                          <a:effectLst/>
                          <a:latin typeface="Arial" panose="020B0604020202020204" pitchFamily="34" charset="0"/>
                          <a:ea typeface="+mn-ea"/>
                          <a:cs typeface="+mn-cs"/>
                        </a:rPr>
                        <a:t>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00" b="0" i="0" u="none" strike="noStrike" dirty="0">
                          <a:solidFill>
                            <a:srgbClr val="000000"/>
                          </a:solidFill>
                          <a:effectLst/>
                          <a:latin typeface="Arial" panose="020B0604020202020204" pitchFamily="34" charset="0"/>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10"/>
                  </a:ext>
                </a:extLst>
              </a:tr>
              <a:tr h="86400">
                <a:tc>
                  <a:txBody>
                    <a:bodyPr/>
                    <a:lstStyle/>
                    <a:p>
                      <a:pPr algn="l" fontAlgn="ctr"/>
                      <a:r>
                        <a:rPr lang="en-GB" sz="800" b="0" i="0" u="none" strike="noStrike" dirty="0">
                          <a:solidFill>
                            <a:srgbClr val="000000"/>
                          </a:solidFill>
                          <a:effectLst/>
                          <a:latin typeface="Arial" panose="020B0604020202020204" pitchFamily="34" charset="0"/>
                        </a:rPr>
                        <a:t>Services or advice (e.g. travel guides, tourist information)</a:t>
                      </a:r>
                    </a:p>
                  </a:txBody>
                  <a:tcPr marL="180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£28</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£36</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+28.6%</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£27</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-25.0%</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£32</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+18.5%</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£38</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+18.8%</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£25</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algn="ctr" fontAlgn="ctr"/>
                      <a:r>
                        <a:rPr lang="en-GB" sz="800" b="0" i="0" u="none" strike="noStrike" dirty="0">
                          <a:solidFill>
                            <a:srgbClr val="000000"/>
                          </a:solidFill>
                          <a:effectLst/>
                          <a:latin typeface="Arial" panose="020B0604020202020204" pitchFamily="34" charset="0"/>
                        </a:rPr>
                        <a:t>-34.2%</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£34</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+36.0%</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£30</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b"/>
                      <a:r>
                        <a:rPr lang="en-GB" sz="800" b="0" i="0" u="none" strike="noStrike" dirty="0">
                          <a:solidFill>
                            <a:srgbClr val="000000"/>
                          </a:solidFill>
                          <a:effectLst/>
                          <a:latin typeface="Arial" panose="020B0604020202020204" pitchFamily="34" charset="0"/>
                        </a:rPr>
                        <a:t>-11.8%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800" b="0" i="0" u="none" strike="noStrike" kern="1200" dirty="0">
                          <a:solidFill>
                            <a:srgbClr val="000000"/>
                          </a:solidFill>
                          <a:effectLst/>
                          <a:latin typeface="Arial" panose="020B0604020202020204" pitchFamily="34" charset="0"/>
                          <a:ea typeface="+mn-ea"/>
                          <a:cs typeface="+mn-cs"/>
                        </a:rPr>
                        <a:t>£27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800" b="0" i="0" u="none" strike="noStrike" kern="1200" dirty="0">
                          <a:solidFill>
                            <a:srgbClr val="000000"/>
                          </a:solidFill>
                          <a:effectLst/>
                          <a:latin typeface="Arial" panose="020B0604020202020204" pitchFamily="34" charset="0"/>
                          <a:ea typeface="+mn-ea"/>
                          <a:cs typeface="+mn-cs"/>
                        </a:rPr>
                        <a:t>-10.0%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0" i="0" u="none" strike="noStrike" dirty="0">
                          <a:solidFill>
                            <a:srgbClr val="000000"/>
                          </a:solidFill>
                          <a:effectLst/>
                          <a:latin typeface="Arial" panose="020B0604020202020204" pitchFamily="34" charset="0"/>
                        </a:rPr>
                        <a:t>+2.6%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1"/>
                  </a:ext>
                </a:extLst>
              </a:tr>
              <a:tr h="86400">
                <a:tc>
                  <a:txBody>
                    <a:bodyPr/>
                    <a:lstStyle/>
                    <a:p>
                      <a:pPr algn="l" fontAlgn="ctr"/>
                      <a:r>
                        <a:rPr lang="en-GB" sz="800" b="0" i="0" u="none" strike="noStrike" dirty="0">
                          <a:solidFill>
                            <a:srgbClr val="000000"/>
                          </a:solidFill>
                          <a:effectLst/>
                          <a:latin typeface="Arial" panose="020B0604020202020204" pitchFamily="34" charset="0"/>
                        </a:rPr>
                        <a:t>% share</a:t>
                      </a:r>
                    </a:p>
                  </a:txBody>
                  <a:tcPr marL="180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GB" sz="800" b="0" i="0" u="none" strike="noStrike" dirty="0">
                          <a:solidFill>
                            <a:srgbClr val="000000"/>
                          </a:solidFill>
                          <a:effectLst/>
                          <a:latin typeface="Arial" panose="020B0604020202020204" pitchFamily="34" charset="0"/>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00" b="0" i="0" u="none" strike="noStrike" dirty="0">
                          <a:solidFill>
                            <a:srgbClr val="000000"/>
                          </a:solidFill>
                          <a:effectLst/>
                          <a:latin typeface="Arial" panose="020B0604020202020204" pitchFamily="34" charset="0"/>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12"/>
                  </a:ext>
                </a:extLst>
              </a:tr>
              <a:tr h="86400">
                <a:tc>
                  <a:txBody>
                    <a:bodyPr/>
                    <a:lstStyle/>
                    <a:p>
                      <a:pPr algn="l" fontAlgn="ctr"/>
                      <a:r>
                        <a:rPr lang="en-GB" sz="800" b="0" i="0" u="none" strike="noStrike" dirty="0">
                          <a:solidFill>
                            <a:srgbClr val="000000"/>
                          </a:solidFill>
                          <a:effectLst/>
                          <a:latin typeface="Arial" panose="020B0604020202020204" pitchFamily="34" charset="0"/>
                        </a:rPr>
                        <a:t>Buying clothes</a:t>
                      </a:r>
                    </a:p>
                  </a:txBody>
                  <a:tcPr marL="180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£696</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£807</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+16.0%</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£742</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-8.1%</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£619</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-16.6%</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£676</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+9.2%</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£690</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algn="ctr" fontAlgn="ctr"/>
                      <a:r>
                        <a:rPr lang="en-GB" sz="800" b="0" i="0" u="none" strike="noStrike" dirty="0">
                          <a:solidFill>
                            <a:srgbClr val="000000"/>
                          </a:solidFill>
                          <a:effectLst/>
                          <a:latin typeface="Arial" panose="020B0604020202020204" pitchFamily="34" charset="0"/>
                        </a:rPr>
                        <a:t>+2.1%</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£590</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-14.5%</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£581</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b"/>
                      <a:r>
                        <a:rPr lang="en-GB" sz="800" b="0" i="0" u="none" strike="noStrike" dirty="0">
                          <a:solidFill>
                            <a:srgbClr val="000000"/>
                          </a:solidFill>
                          <a:effectLst/>
                          <a:latin typeface="Arial" panose="020B0604020202020204" pitchFamily="34" charset="0"/>
                        </a:rPr>
                        <a:t>-1.5%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800" b="0" i="0" u="none" strike="noStrike" kern="1200" dirty="0">
                          <a:solidFill>
                            <a:srgbClr val="000000"/>
                          </a:solidFill>
                          <a:effectLst/>
                          <a:latin typeface="Arial" panose="020B0604020202020204" pitchFamily="34" charset="0"/>
                          <a:ea typeface="+mn-ea"/>
                          <a:cs typeface="+mn-cs"/>
                        </a:rPr>
                        <a:t>£544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800" b="0" i="0" u="none" strike="noStrike" kern="1200" dirty="0">
                          <a:solidFill>
                            <a:srgbClr val="000000"/>
                          </a:solidFill>
                          <a:effectLst/>
                          <a:latin typeface="Arial" panose="020B0604020202020204" pitchFamily="34" charset="0"/>
                          <a:ea typeface="+mn-ea"/>
                          <a:cs typeface="+mn-cs"/>
                        </a:rPr>
                        <a:t>-6.4%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0" i="0" u="none" strike="noStrike" dirty="0">
                          <a:solidFill>
                            <a:srgbClr val="000000"/>
                          </a:solidFill>
                          <a:effectLst/>
                          <a:latin typeface="Arial" panose="020B0604020202020204" pitchFamily="34" charset="0"/>
                        </a:rPr>
                        <a:t>-2.5%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3"/>
                  </a:ext>
                </a:extLst>
              </a:tr>
              <a:tr h="86400">
                <a:tc>
                  <a:txBody>
                    <a:bodyPr/>
                    <a:lstStyle/>
                    <a:p>
                      <a:pPr algn="l" fontAlgn="ctr"/>
                      <a:r>
                        <a:rPr lang="en-GB" sz="800" b="0" i="0" u="none" strike="noStrike" dirty="0">
                          <a:solidFill>
                            <a:srgbClr val="000000"/>
                          </a:solidFill>
                          <a:effectLst/>
                          <a:latin typeface="Arial" panose="020B0604020202020204" pitchFamily="34" charset="0"/>
                        </a:rPr>
                        <a:t>% share</a:t>
                      </a:r>
                    </a:p>
                  </a:txBody>
                  <a:tcPr marL="180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5%</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6%</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6%</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5%</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5%</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5%</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0" i="0" u="none" strike="noStrike" dirty="0">
                          <a:solidFill>
                            <a:srgbClr val="000000"/>
                          </a:solidFill>
                          <a:effectLst/>
                          <a:latin typeface="Arial" panose="020B0604020202020204" pitchFamily="34" charset="0"/>
                        </a:rPr>
                        <a:t>4%</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GB" sz="800" b="0" i="0" u="none" strike="noStrike" dirty="0">
                          <a:solidFill>
                            <a:srgbClr val="000000"/>
                          </a:solidFill>
                          <a:effectLst/>
                          <a:latin typeface="Arial" panose="020B0604020202020204" pitchFamily="34" charset="0"/>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800" b="0" i="0" u="none" strike="noStrike" kern="1200" dirty="0">
                          <a:solidFill>
                            <a:srgbClr val="000000"/>
                          </a:solidFill>
                          <a:effectLst/>
                          <a:latin typeface="Arial" panose="020B0604020202020204" pitchFamily="34" charset="0"/>
                          <a:ea typeface="+mn-ea"/>
                          <a:cs typeface="+mn-cs"/>
                        </a:rPr>
                        <a:t>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00" b="0" i="0" u="none" strike="noStrike" dirty="0">
                          <a:solidFill>
                            <a:srgbClr val="000000"/>
                          </a:solidFill>
                          <a:effectLst/>
                          <a:latin typeface="Arial" panose="020B0604020202020204" pitchFamily="34" charset="0"/>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14"/>
                  </a:ext>
                </a:extLst>
              </a:tr>
              <a:tr h="86400">
                <a:tc>
                  <a:txBody>
                    <a:bodyPr/>
                    <a:lstStyle/>
                    <a:p>
                      <a:pPr algn="l" fontAlgn="ctr"/>
                      <a:r>
                        <a:rPr lang="en-GB" sz="800" b="0" i="0" u="none" strike="noStrike" dirty="0">
                          <a:solidFill>
                            <a:srgbClr val="000000"/>
                          </a:solidFill>
                          <a:effectLst/>
                          <a:latin typeface="Arial" panose="020B0604020202020204" pitchFamily="34" charset="0"/>
                        </a:rPr>
                        <a:t>Eating/drinking out</a:t>
                      </a:r>
                    </a:p>
                  </a:txBody>
                  <a:tcPr marL="180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£2,620</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£2,688</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+2.6%</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£2,631</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-2.1%</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£2,618</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-0.5%</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£3,000</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+14.6%</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£2,710</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algn="ctr" fontAlgn="ctr"/>
                      <a:r>
                        <a:rPr lang="en-GB" sz="800" b="0" i="0" u="none" strike="noStrike" dirty="0">
                          <a:solidFill>
                            <a:srgbClr val="000000"/>
                          </a:solidFill>
                          <a:effectLst/>
                          <a:latin typeface="Arial" panose="020B0604020202020204" pitchFamily="34" charset="0"/>
                        </a:rPr>
                        <a:t>-9.7%</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£3,024</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+11.6%</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£3,027</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b"/>
                      <a:r>
                        <a:rPr lang="en-GB" sz="800" b="0" i="0" u="none" strike="noStrike" dirty="0">
                          <a:solidFill>
                            <a:srgbClr val="000000"/>
                          </a:solidFill>
                          <a:effectLst/>
                          <a:latin typeface="Arial" panose="020B0604020202020204" pitchFamily="34" charset="0"/>
                        </a:rPr>
                        <a:t>+0.1%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800" b="0" i="0" u="none" strike="noStrike" kern="1200" dirty="0">
                          <a:solidFill>
                            <a:srgbClr val="000000"/>
                          </a:solidFill>
                          <a:effectLst/>
                          <a:latin typeface="Arial" panose="020B0604020202020204" pitchFamily="34" charset="0"/>
                          <a:ea typeface="+mn-ea"/>
                          <a:cs typeface="+mn-cs"/>
                        </a:rPr>
                        <a:t>£3,074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800" b="0" i="0" u="none" strike="noStrike" kern="1200" dirty="0">
                          <a:solidFill>
                            <a:srgbClr val="000000"/>
                          </a:solidFill>
                          <a:effectLst/>
                          <a:latin typeface="Arial" panose="020B0604020202020204" pitchFamily="34" charset="0"/>
                          <a:ea typeface="+mn-ea"/>
                          <a:cs typeface="+mn-cs"/>
                        </a:rPr>
                        <a:t>+1.6%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0" i="0" u="none" strike="noStrike" dirty="0">
                          <a:solidFill>
                            <a:srgbClr val="000000"/>
                          </a:solidFill>
                          <a:effectLst/>
                          <a:latin typeface="Arial" panose="020B0604020202020204" pitchFamily="34" charset="0"/>
                        </a:rPr>
                        <a:t>+2.3%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5"/>
                  </a:ext>
                </a:extLst>
              </a:tr>
              <a:tr h="86400">
                <a:tc>
                  <a:txBody>
                    <a:bodyPr/>
                    <a:lstStyle/>
                    <a:p>
                      <a:pPr algn="l" fontAlgn="ctr"/>
                      <a:r>
                        <a:rPr lang="en-GB" sz="800" b="0" i="0" u="none" strike="noStrike" dirty="0">
                          <a:solidFill>
                            <a:srgbClr val="000000"/>
                          </a:solidFill>
                          <a:effectLst/>
                          <a:latin typeface="Arial" panose="020B0604020202020204" pitchFamily="34" charset="0"/>
                        </a:rPr>
                        <a:t>% share</a:t>
                      </a:r>
                    </a:p>
                  </a:txBody>
                  <a:tcPr marL="180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21%</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0" i="0" u="none" strike="noStrike" dirty="0">
                          <a:solidFill>
                            <a:srgbClr val="000000"/>
                          </a:solidFill>
                          <a:effectLst/>
                          <a:latin typeface="Arial" panose="020B0604020202020204" pitchFamily="34" charset="0"/>
                        </a:rPr>
                        <a:t>21%</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21%</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GB" sz="800" b="0" i="0" u="none" strike="noStrike" dirty="0">
                          <a:solidFill>
                            <a:srgbClr val="000000"/>
                          </a:solidFill>
                          <a:effectLst/>
                          <a:latin typeface="Arial" panose="020B0604020202020204" pitchFamily="34" charset="0"/>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800" b="0" i="0" u="none" strike="noStrike" kern="1200" dirty="0">
                          <a:solidFill>
                            <a:srgbClr val="000000"/>
                          </a:solidFill>
                          <a:effectLst/>
                          <a:latin typeface="Arial" panose="020B0604020202020204" pitchFamily="34" charset="0"/>
                          <a:ea typeface="+mn-ea"/>
                          <a:cs typeface="+mn-cs"/>
                        </a:rPr>
                        <a:t>21%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00" b="0" i="0" u="none" strike="noStrike" dirty="0">
                          <a:solidFill>
                            <a:srgbClr val="000000"/>
                          </a:solidFill>
                          <a:effectLst/>
                          <a:latin typeface="Arial" panose="020B0604020202020204" pitchFamily="34" charset="0"/>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16"/>
                  </a:ext>
                </a:extLst>
              </a:tr>
              <a:tr h="86400">
                <a:tc>
                  <a:txBody>
                    <a:bodyPr/>
                    <a:lstStyle/>
                    <a:p>
                      <a:pPr algn="l" fontAlgn="ctr"/>
                      <a:r>
                        <a:rPr lang="en-GB" sz="800" b="0" i="0" u="none" strike="noStrike" dirty="0">
                          <a:solidFill>
                            <a:srgbClr val="000000"/>
                          </a:solidFill>
                          <a:effectLst/>
                          <a:latin typeface="Arial" panose="020B0604020202020204" pitchFamily="34" charset="0"/>
                        </a:rPr>
                        <a:t>Other shopping</a:t>
                      </a:r>
                    </a:p>
                  </a:txBody>
                  <a:tcPr marL="180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£1,317</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£1,373</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+4.3%</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£1,360</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-1.0%</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£1,194</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-12.2%</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£1,373</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+15.0%</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£1,271</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algn="ctr" fontAlgn="ctr"/>
                      <a:r>
                        <a:rPr lang="en-GB" sz="800" b="0" i="0" u="none" strike="noStrike" dirty="0">
                          <a:solidFill>
                            <a:srgbClr val="000000"/>
                          </a:solidFill>
                          <a:effectLst/>
                          <a:latin typeface="Arial" panose="020B0604020202020204" pitchFamily="34" charset="0"/>
                        </a:rPr>
                        <a:t>-7.4%</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£1,314</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+3.4%</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£1,307</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b"/>
                      <a:r>
                        <a:rPr lang="en-GB" sz="800" b="0" i="0" u="none" strike="noStrike" dirty="0">
                          <a:solidFill>
                            <a:srgbClr val="000000"/>
                          </a:solidFill>
                          <a:effectLst/>
                          <a:latin typeface="Arial" panose="020B0604020202020204" pitchFamily="34" charset="0"/>
                        </a:rPr>
                        <a:t>-0.5%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800" b="0" i="0" u="none" strike="noStrike" kern="1200" dirty="0">
                          <a:solidFill>
                            <a:srgbClr val="000000"/>
                          </a:solidFill>
                          <a:effectLst/>
                          <a:latin typeface="Arial" panose="020B0604020202020204" pitchFamily="34" charset="0"/>
                          <a:ea typeface="+mn-ea"/>
                          <a:cs typeface="+mn-cs"/>
                        </a:rPr>
                        <a:t>£1,278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800" b="0" i="0" u="none" strike="noStrike" kern="1200" dirty="0">
                          <a:solidFill>
                            <a:srgbClr val="000000"/>
                          </a:solidFill>
                          <a:effectLst/>
                          <a:latin typeface="Arial" panose="020B0604020202020204" pitchFamily="34" charset="0"/>
                          <a:ea typeface="+mn-ea"/>
                          <a:cs typeface="+mn-cs"/>
                        </a:rPr>
                        <a:t>-2.2%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0" i="0" u="none" strike="noStrike" dirty="0">
                          <a:solidFill>
                            <a:srgbClr val="000000"/>
                          </a:solidFill>
                          <a:effectLst/>
                          <a:latin typeface="Arial" panose="020B0604020202020204" pitchFamily="34" charset="0"/>
                        </a:rPr>
                        <a:t>-0.1%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7"/>
                  </a:ext>
                </a:extLst>
              </a:tr>
              <a:tr h="86400">
                <a:tc>
                  <a:txBody>
                    <a:bodyPr/>
                    <a:lstStyle/>
                    <a:p>
                      <a:pPr algn="l" fontAlgn="ctr"/>
                      <a:r>
                        <a:rPr lang="en-GB" sz="800" b="0" i="0" u="none" strike="noStrike" dirty="0">
                          <a:solidFill>
                            <a:srgbClr val="000000"/>
                          </a:solidFill>
                          <a:effectLst/>
                          <a:latin typeface="Arial" panose="020B0604020202020204" pitchFamily="34" charset="0"/>
                        </a:rPr>
                        <a:t>% share</a:t>
                      </a:r>
                    </a:p>
                  </a:txBody>
                  <a:tcPr marL="180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10%</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10%</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10%</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9%</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10%</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10%</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0" i="0" u="none" strike="noStrike" dirty="0">
                          <a:solidFill>
                            <a:srgbClr val="000000"/>
                          </a:solidFill>
                          <a:effectLst/>
                          <a:latin typeface="Arial" panose="020B0604020202020204" pitchFamily="34" charset="0"/>
                        </a:rPr>
                        <a:t>9%</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9%</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GB" sz="800" b="0" i="0" u="none" strike="noStrike" dirty="0">
                          <a:solidFill>
                            <a:srgbClr val="000000"/>
                          </a:solidFill>
                          <a:effectLst/>
                          <a:latin typeface="Arial" panose="020B0604020202020204" pitchFamily="34" charset="0"/>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800" b="0" i="0" u="none" strike="noStrike" kern="1200" dirty="0">
                          <a:solidFill>
                            <a:srgbClr val="000000"/>
                          </a:solidFill>
                          <a:effectLst/>
                          <a:latin typeface="Arial" panose="020B0604020202020204" pitchFamily="34" charset="0"/>
                          <a:ea typeface="+mn-ea"/>
                          <a:cs typeface="+mn-cs"/>
                        </a:rPr>
                        <a:t>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00" b="0" i="0" u="none" strike="noStrike" dirty="0">
                          <a:solidFill>
                            <a:srgbClr val="000000"/>
                          </a:solidFill>
                          <a:effectLst/>
                          <a:latin typeface="Arial" panose="020B0604020202020204" pitchFamily="34" charset="0"/>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18"/>
                  </a:ext>
                </a:extLst>
              </a:tr>
              <a:tr h="86400">
                <a:tc>
                  <a:txBody>
                    <a:bodyPr/>
                    <a:lstStyle/>
                    <a:p>
                      <a:pPr algn="l" fontAlgn="ctr"/>
                      <a:r>
                        <a:rPr lang="en-GB" sz="800" b="0" i="0" u="none" strike="noStrike" dirty="0">
                          <a:solidFill>
                            <a:srgbClr val="000000"/>
                          </a:solidFill>
                          <a:effectLst/>
                          <a:latin typeface="Arial" panose="020B0604020202020204" pitchFamily="34" charset="0"/>
                        </a:rPr>
                        <a:t>Entertainment</a:t>
                      </a:r>
                    </a:p>
                  </a:txBody>
                  <a:tcPr marL="180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£829</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£980</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+18.2%</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£951</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-3.0%</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£863</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-9.3%</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£967</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+12.1%</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£929</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algn="ctr" fontAlgn="ctr"/>
                      <a:r>
                        <a:rPr lang="en-GB" sz="800" b="0" i="0" u="none" strike="noStrike" dirty="0">
                          <a:solidFill>
                            <a:srgbClr val="000000"/>
                          </a:solidFill>
                          <a:effectLst/>
                          <a:latin typeface="Arial" panose="020B0604020202020204" pitchFamily="34" charset="0"/>
                        </a:rPr>
                        <a:t>-3.9%</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£908</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-2.3%</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£920</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b"/>
                      <a:r>
                        <a:rPr lang="en-GB" sz="800" b="0" i="0" u="none" strike="noStrike" dirty="0">
                          <a:solidFill>
                            <a:srgbClr val="000000"/>
                          </a:solidFill>
                          <a:effectLst/>
                          <a:latin typeface="Arial" panose="020B0604020202020204" pitchFamily="34" charset="0"/>
                        </a:rPr>
                        <a:t>+1.3%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800" b="0" i="0" u="none" strike="noStrike" kern="1200" dirty="0">
                          <a:solidFill>
                            <a:srgbClr val="000000"/>
                          </a:solidFill>
                          <a:effectLst/>
                          <a:latin typeface="Arial" panose="020B0604020202020204" pitchFamily="34" charset="0"/>
                          <a:ea typeface="+mn-ea"/>
                          <a:cs typeface="+mn-cs"/>
                        </a:rPr>
                        <a:t>£948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800" b="0" i="0" u="none" strike="noStrike" kern="1200" dirty="0">
                          <a:solidFill>
                            <a:srgbClr val="000000"/>
                          </a:solidFill>
                          <a:effectLst/>
                          <a:latin typeface="Arial" panose="020B0604020202020204" pitchFamily="34" charset="0"/>
                          <a:ea typeface="+mn-ea"/>
                          <a:cs typeface="+mn-cs"/>
                        </a:rPr>
                        <a:t>+3.0%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0" i="0" u="none" strike="noStrike" dirty="0">
                          <a:solidFill>
                            <a:srgbClr val="000000"/>
                          </a:solidFill>
                          <a:effectLst/>
                          <a:latin typeface="Arial" panose="020B0604020202020204" pitchFamily="34" charset="0"/>
                        </a:rPr>
                        <a:t>+2.0%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9"/>
                  </a:ext>
                </a:extLst>
              </a:tr>
              <a:tr h="86400">
                <a:tc>
                  <a:txBody>
                    <a:bodyPr/>
                    <a:lstStyle/>
                    <a:p>
                      <a:pPr algn="l" fontAlgn="ctr"/>
                      <a:r>
                        <a:rPr lang="en-GB" sz="800" b="0" i="0" u="none" strike="noStrike" dirty="0">
                          <a:solidFill>
                            <a:srgbClr val="000000"/>
                          </a:solidFill>
                          <a:effectLst/>
                          <a:latin typeface="Arial" panose="020B0604020202020204" pitchFamily="34" charset="0"/>
                        </a:rPr>
                        <a:t>% share</a:t>
                      </a:r>
                    </a:p>
                  </a:txBody>
                  <a:tcPr marL="180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6%</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7%</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7%</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7%</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7%</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7%</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0" i="0" u="none" strike="noStrike" dirty="0">
                          <a:solidFill>
                            <a:srgbClr val="000000"/>
                          </a:solidFill>
                          <a:effectLst/>
                          <a:latin typeface="Arial" panose="020B0604020202020204" pitchFamily="34" charset="0"/>
                        </a:rPr>
                        <a:t>6%</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6%</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GB" sz="800" b="0" i="0" u="none" strike="noStrike" dirty="0">
                          <a:solidFill>
                            <a:srgbClr val="000000"/>
                          </a:solidFill>
                          <a:effectLst/>
                          <a:latin typeface="Arial" panose="020B0604020202020204" pitchFamily="34" charset="0"/>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800" b="0" i="0" u="none" strike="noStrike" kern="1200" dirty="0">
                          <a:solidFill>
                            <a:srgbClr val="000000"/>
                          </a:solidFill>
                          <a:effectLst/>
                          <a:latin typeface="Arial" panose="020B0604020202020204" pitchFamily="34" charset="0"/>
                          <a:ea typeface="+mn-ea"/>
                          <a:cs typeface="+mn-cs"/>
                        </a:rPr>
                        <a:t>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00" b="0" i="0" u="none" strike="noStrike" dirty="0">
                          <a:solidFill>
                            <a:srgbClr val="000000"/>
                          </a:solidFill>
                          <a:effectLst/>
                          <a:latin typeface="Arial" panose="020B0604020202020204" pitchFamily="34" charset="0"/>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20"/>
                  </a:ext>
                </a:extLst>
              </a:tr>
              <a:tr h="86400">
                <a:tc>
                  <a:txBody>
                    <a:bodyPr/>
                    <a:lstStyle/>
                    <a:p>
                      <a:pPr algn="l" fontAlgn="ctr"/>
                      <a:r>
                        <a:rPr lang="en-GB" sz="800" b="0" i="0" u="none" strike="noStrike" dirty="0">
                          <a:solidFill>
                            <a:srgbClr val="000000"/>
                          </a:solidFill>
                          <a:effectLst/>
                          <a:latin typeface="Arial" panose="020B0604020202020204" pitchFamily="34" charset="0"/>
                        </a:rPr>
                        <a:t>Anything else</a:t>
                      </a:r>
                    </a:p>
                  </a:txBody>
                  <a:tcPr marL="180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£211</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£211</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0.0%</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£208</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-1.4%</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£168</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-19.2%</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£199</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+18.5%</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£149</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algn="ctr" fontAlgn="ctr"/>
                      <a:r>
                        <a:rPr lang="en-GB" sz="800" b="0" i="0" u="none" strike="noStrike" dirty="0">
                          <a:solidFill>
                            <a:srgbClr val="000000"/>
                          </a:solidFill>
                          <a:effectLst/>
                          <a:latin typeface="Arial" panose="020B0604020202020204" pitchFamily="34" charset="0"/>
                        </a:rPr>
                        <a:t>-25.1%</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£165</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+10.7%</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£159</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b"/>
                      <a:r>
                        <a:rPr lang="en-GB" sz="800" b="0" i="0" u="none" strike="noStrike" dirty="0">
                          <a:solidFill>
                            <a:srgbClr val="000000"/>
                          </a:solidFill>
                          <a:effectLst/>
                          <a:latin typeface="Arial" panose="020B0604020202020204" pitchFamily="34" charset="0"/>
                        </a:rPr>
                        <a:t>-3.6%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800" b="0" i="0" u="none" strike="noStrike" kern="1200" dirty="0">
                          <a:solidFill>
                            <a:srgbClr val="000000"/>
                          </a:solidFill>
                          <a:effectLst/>
                          <a:latin typeface="Arial" panose="020B0604020202020204" pitchFamily="34" charset="0"/>
                          <a:ea typeface="+mn-ea"/>
                          <a:cs typeface="+mn-cs"/>
                        </a:rPr>
                        <a:t>£161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b" latinLnBrk="0" hangingPunct="1"/>
                      <a:r>
                        <a:rPr lang="en-GB" sz="800" b="0" i="0" u="none" strike="noStrike" kern="1200" dirty="0">
                          <a:solidFill>
                            <a:srgbClr val="000000"/>
                          </a:solidFill>
                          <a:effectLst/>
                          <a:latin typeface="Arial" panose="020B0604020202020204" pitchFamily="34" charset="0"/>
                          <a:ea typeface="+mn-ea"/>
                          <a:cs typeface="+mn-cs"/>
                        </a:rPr>
                        <a:t>+1.3%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0" i="0" u="none" strike="noStrike">
                          <a:solidFill>
                            <a:srgbClr val="000000"/>
                          </a:solidFill>
                          <a:effectLst/>
                          <a:latin typeface="Arial" panose="020B0604020202020204" pitchFamily="34" charset="0"/>
                        </a:rPr>
                        <a:t>-2.4%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21"/>
                  </a:ext>
                </a:extLst>
              </a:tr>
              <a:tr h="86400">
                <a:tc>
                  <a:txBody>
                    <a:bodyPr/>
                    <a:lstStyle/>
                    <a:p>
                      <a:pPr algn="l" fontAlgn="ctr"/>
                      <a:r>
                        <a:rPr lang="en-GB" sz="800" b="0" i="0" u="none" strike="noStrike" dirty="0">
                          <a:solidFill>
                            <a:srgbClr val="000000"/>
                          </a:solidFill>
                          <a:effectLst/>
                          <a:latin typeface="Arial" panose="020B0604020202020204" pitchFamily="34" charset="0"/>
                        </a:rPr>
                        <a:t>% share</a:t>
                      </a:r>
                    </a:p>
                  </a:txBody>
                  <a:tcPr marL="180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0" i="0" u="none" strike="noStrike" dirty="0">
                          <a:solidFill>
                            <a:srgbClr val="000000"/>
                          </a:solidFill>
                          <a:effectLst/>
                          <a:latin typeface="Arial" panose="020B0604020202020204" pitchFamily="34" charset="0"/>
                        </a:rPr>
                        <a:t>1%</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a:t>
                      </a:r>
                    </a:p>
                  </a:txBody>
                  <a:tcPr marL="10800" marR="7509" marT="75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GB" sz="800" b="0" i="0" u="none" strike="noStrike" dirty="0">
                          <a:solidFill>
                            <a:srgbClr val="000000"/>
                          </a:solidFill>
                          <a:effectLst/>
                          <a:latin typeface="Arial" panose="020B0604020202020204" pitchFamily="34" charset="0"/>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800" b="0" i="0" u="none" strike="noStrike" kern="1200" dirty="0">
                          <a:solidFill>
                            <a:srgbClr val="000000"/>
                          </a:solidFill>
                          <a:effectLst/>
                          <a:latin typeface="Arial" panose="020B0604020202020204" pitchFamily="34" charset="0"/>
                          <a:ea typeface="+mn-ea"/>
                          <a:cs typeface="+mn-cs"/>
                        </a:rPr>
                        <a:t>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b"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en-GB" sz="800" b="0" i="0" u="none" strike="noStrike" dirty="0">
                          <a:solidFill>
                            <a:srgbClr val="000000"/>
                          </a:solidFill>
                          <a:effectLst/>
                          <a:latin typeface="Arial" panose="020B0604020202020204" pitchFamily="34" charset="0"/>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22"/>
                  </a:ext>
                </a:extLst>
              </a:tr>
            </a:tbl>
          </a:graphicData>
        </a:graphic>
      </p:graphicFrame>
      <p:sp>
        <p:nvSpPr>
          <p:cNvPr id="21" name="Content Placeholder 25"/>
          <p:cNvSpPr txBox="1">
            <a:spLocks/>
          </p:cNvSpPr>
          <p:nvPr/>
        </p:nvSpPr>
        <p:spPr>
          <a:xfrm>
            <a:off x="9235333" y="1891584"/>
            <a:ext cx="2605829" cy="3819524"/>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solidFill>
                  <a:srgbClr val="717171"/>
                </a:solidFill>
              </a:rPr>
              <a:t>Showing the breakdown of holiday tourism expenditure in GB between 2011 and 2019.</a:t>
            </a:r>
            <a:endParaRPr lang="en-GB" sz="1050" b="1" dirty="0">
              <a:solidFill>
                <a:srgbClr val="717171"/>
              </a:solidFill>
            </a:endParaRPr>
          </a:p>
          <a:p>
            <a:r>
              <a:rPr lang="en-GB" sz="1050" b="1" dirty="0">
                <a:solidFill>
                  <a:srgbClr val="717171"/>
                </a:solidFill>
              </a:rPr>
              <a:t>For 2019 holidays the largest proportion of spend (41%) was on accommodation, with 21% on eating and drinking and 13% on travel.</a:t>
            </a:r>
          </a:p>
          <a:p>
            <a:r>
              <a:rPr lang="en-GB" sz="1050" b="1" dirty="0">
                <a:solidFill>
                  <a:srgbClr val="717171"/>
                </a:solidFill>
              </a:rPr>
              <a:t>For holiday trips the long term trends in spend, are a +3.3% per annum rise in accommodation,  followed by services (+2.6%) and eating and drinking out (+2.3%).</a:t>
            </a:r>
          </a:p>
          <a:p>
            <a:r>
              <a:rPr lang="en-GB" sz="1050" b="1" dirty="0">
                <a:solidFill>
                  <a:srgbClr val="717171"/>
                </a:solidFill>
              </a:rPr>
              <a:t>The category to see the largest decrease was package holidays (-2.9% per annum on average) followed by buying clothes (-2.5% per annum on average).</a:t>
            </a:r>
            <a:endParaRPr lang="en-GB" sz="1400" dirty="0"/>
          </a:p>
        </p:txBody>
      </p:sp>
      <p:cxnSp>
        <p:nvCxnSpPr>
          <p:cNvPr id="16" name="Straight Connector 15"/>
          <p:cNvCxnSpPr>
            <a:cxnSpLocks/>
          </p:cNvCxnSpPr>
          <p:nvPr/>
        </p:nvCxnSpPr>
        <p:spPr>
          <a:xfrm>
            <a:off x="9092533" y="1884760"/>
            <a:ext cx="0" cy="3920728"/>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pic>
        <p:nvPicPr>
          <p:cNvPr id="23" name="Picture 22"/>
          <p:cNvPicPr/>
          <p:nvPr/>
        </p:nvPicPr>
        <p:blipFill>
          <a:blip r:embed="rId2">
            <a:extLst>
              <a:ext uri="{28A0092B-C50C-407E-A947-70E740481C1C}">
                <a14:useLocalDpi xmlns:a14="http://schemas.microsoft.com/office/drawing/2010/main" val="0"/>
              </a:ext>
            </a:extLst>
          </a:blip>
          <a:srcRect/>
          <a:stretch>
            <a:fillRect/>
          </a:stretch>
        </p:blipFill>
        <p:spPr bwMode="auto">
          <a:xfrm>
            <a:off x="4651448" y="1471382"/>
            <a:ext cx="442595" cy="25146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0" name="Freeform 20">
            <a:hlinkClick r:id="rId3" action="ppaction://hlinksldjump"/>
            <a:extLst>
              <a:ext uri="{FF2B5EF4-FFF2-40B4-BE49-F238E27FC236}">
                <a16:creationId xmlns:a16="http://schemas.microsoft.com/office/drawing/2014/main" id="{4DF77E2E-A11B-4FCC-8390-629B8BF16178}"/>
              </a:ext>
            </a:extLst>
          </p:cNvPr>
          <p:cNvSpPr>
            <a:spLocks noEditPoints="1"/>
          </p:cNvSpPr>
          <p:nvPr/>
        </p:nvSpPr>
        <p:spPr bwMode="auto">
          <a:xfrm>
            <a:off x="7272592"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3"/>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2" name="Slide Number Placeholder 1">
            <a:extLst>
              <a:ext uri="{FF2B5EF4-FFF2-40B4-BE49-F238E27FC236}">
                <a16:creationId xmlns:a16="http://schemas.microsoft.com/office/drawing/2014/main" id="{D30E2C6A-86D0-42C7-B8EC-D143AF4AB6F1}"/>
              </a:ext>
            </a:extLst>
          </p:cNvPr>
          <p:cNvSpPr>
            <a:spLocks noGrp="1"/>
          </p:cNvSpPr>
          <p:nvPr>
            <p:ph type="sldNum" sz="quarter" idx="4"/>
          </p:nvPr>
        </p:nvSpPr>
        <p:spPr/>
        <p:txBody>
          <a:bodyPr/>
          <a:lstStyle/>
          <a:p>
            <a:fld id="{4034BEE3-566C-4068-A777-C3A4762E861B}" type="slidenum">
              <a:rPr lang="en-GB" smtClean="0"/>
              <a:pPr/>
              <a:t>89</a:t>
            </a:fld>
            <a:endParaRPr lang="en-GB" dirty="0"/>
          </a:p>
        </p:txBody>
      </p:sp>
    </p:spTree>
    <p:extLst>
      <p:ext uri="{BB962C8B-B14F-4D97-AF65-F5344CB8AC3E}">
        <p14:creationId xmlns:p14="http://schemas.microsoft.com/office/powerpoint/2010/main" val="34885798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Title 20"/>
          <p:cNvSpPr>
            <a:spLocks noGrp="1"/>
          </p:cNvSpPr>
          <p:nvPr>
            <p:ph type="title"/>
          </p:nvPr>
        </p:nvSpPr>
        <p:spPr/>
        <p:txBody>
          <a:bodyPr/>
          <a:lstStyle/>
          <a:p>
            <a:r>
              <a:rPr lang="en-GB" dirty="0"/>
              <a:t>Objectives</a:t>
            </a:r>
          </a:p>
        </p:txBody>
      </p:sp>
      <p:sp>
        <p:nvSpPr>
          <p:cNvPr id="33" name="Content Placeholder 32"/>
          <p:cNvSpPr>
            <a:spLocks noGrp="1"/>
          </p:cNvSpPr>
          <p:nvPr>
            <p:ph idx="1"/>
          </p:nvPr>
        </p:nvSpPr>
        <p:spPr/>
        <p:txBody>
          <a:bodyPr/>
          <a:lstStyle/>
          <a:p>
            <a:r>
              <a:rPr lang="en-US" dirty="0"/>
              <a:t>The first objective of GBTS is to provide measurements of domestic tourism by residents of GB, in terms of both volume and value. The second is to collect details of the trips taken and of the people taking them. These objectives extend to:</a:t>
            </a:r>
          </a:p>
          <a:p>
            <a:pPr marL="171450" indent="-171450">
              <a:spcBef>
                <a:spcPts val="600"/>
              </a:spcBef>
              <a:buFont typeface="Wingdings" panose="05000000000000000000" pitchFamily="2" charset="2"/>
              <a:buChar char="§"/>
            </a:pPr>
            <a:r>
              <a:rPr lang="en-US" b="1" dirty="0"/>
              <a:t>Tourism by people of any age. </a:t>
            </a:r>
            <a:r>
              <a:rPr lang="en-US" dirty="0"/>
              <a:t>The core survey is based on adults but collects details of all adults and children present on the trip</a:t>
            </a:r>
          </a:p>
          <a:p>
            <a:pPr marL="171450" indent="-171450">
              <a:spcBef>
                <a:spcPts val="600"/>
              </a:spcBef>
              <a:buFont typeface="Wingdings" panose="05000000000000000000" pitchFamily="2" charset="2"/>
              <a:buChar char="§"/>
            </a:pPr>
            <a:r>
              <a:rPr lang="en-US" b="1" dirty="0"/>
              <a:t>Tourism for any purpose. </a:t>
            </a:r>
            <a:r>
              <a:rPr lang="en-US" dirty="0"/>
              <a:t>Although the report places considerable emphasis on the important holiday sector, this is not just a holiday survey. Also included within the scope is tourism for the purpose of visiting friends and relatives, for work or business purposes, conferences and exhibitions, or indeed almost any other purpose</a:t>
            </a:r>
          </a:p>
          <a:p>
            <a:pPr marL="171450" indent="-171450">
              <a:spcBef>
                <a:spcPts val="600"/>
              </a:spcBef>
              <a:buFont typeface="Wingdings" panose="05000000000000000000" pitchFamily="2" charset="2"/>
              <a:buChar char="§"/>
            </a:pPr>
            <a:r>
              <a:rPr lang="en-US" b="1" dirty="0"/>
              <a:t>Tourism to any part of GB, using any accommodation type</a:t>
            </a:r>
          </a:p>
          <a:p>
            <a:pPr marL="171450" indent="-171450">
              <a:spcBef>
                <a:spcPts val="600"/>
              </a:spcBef>
              <a:buFont typeface="Wingdings" panose="05000000000000000000" pitchFamily="2" charset="2"/>
              <a:buChar char="§"/>
            </a:pPr>
            <a:r>
              <a:rPr lang="en-US" b="1" dirty="0"/>
              <a:t>Overnight trips. </a:t>
            </a:r>
            <a:r>
              <a:rPr lang="en-US" dirty="0"/>
              <a:t>Day excursions, not involving an overnight stay away from home, are </a:t>
            </a:r>
            <a:r>
              <a:rPr lang="en-US" b="1" u="sng" dirty="0"/>
              <a:t>not</a:t>
            </a:r>
            <a:r>
              <a:rPr lang="en-US" dirty="0"/>
              <a:t> covered by the survey. They are measured in the Great Britain Day Visits Survey (GBDVS).</a:t>
            </a:r>
          </a:p>
          <a:p>
            <a:r>
              <a:rPr lang="en-US" dirty="0"/>
              <a:t>GBTS is designed as a continuous measurement of the volume and value of domestic tourism by residents of GB, in such a way as to provide absolute estimates at any point in its currency and relative change over time. Three separate but associated measurements are required from the survey:</a:t>
            </a:r>
          </a:p>
          <a:p>
            <a:pPr marL="171450" indent="-171450">
              <a:spcBef>
                <a:spcPts val="600"/>
              </a:spcBef>
              <a:buFont typeface="Wingdings" panose="05000000000000000000" pitchFamily="2" charset="2"/>
              <a:buChar char="§"/>
            </a:pPr>
            <a:r>
              <a:rPr lang="en-US" dirty="0"/>
              <a:t>The number of trips (people trips, including child trips) taken by GB residents</a:t>
            </a:r>
          </a:p>
          <a:p>
            <a:pPr marL="171450" indent="-171450">
              <a:spcBef>
                <a:spcPts val="600"/>
              </a:spcBef>
              <a:buFont typeface="Wingdings" panose="05000000000000000000" pitchFamily="2" charset="2"/>
              <a:buChar char="§"/>
            </a:pPr>
            <a:r>
              <a:rPr lang="en-US" dirty="0"/>
              <a:t>The number of bednights (including child nights) spent away from home on these trips</a:t>
            </a:r>
          </a:p>
          <a:p>
            <a:pPr marL="171450" indent="-171450">
              <a:spcBef>
                <a:spcPts val="600"/>
              </a:spcBef>
              <a:buFont typeface="Wingdings" panose="05000000000000000000" pitchFamily="2" charset="2"/>
              <a:buChar char="§"/>
            </a:pPr>
            <a:r>
              <a:rPr lang="en-US" dirty="0"/>
              <a:t>The value of spending on these trips</a:t>
            </a:r>
          </a:p>
        </p:txBody>
      </p:sp>
      <p:sp>
        <p:nvSpPr>
          <p:cNvPr id="17" name="Content Placeholder 32"/>
          <p:cNvSpPr>
            <a:spLocks noGrp="1"/>
          </p:cNvSpPr>
          <p:nvPr>
            <p:ph sz="quarter" idx="14"/>
          </p:nvPr>
        </p:nvSpPr>
        <p:spPr/>
        <p:txBody>
          <a:bodyPr/>
          <a:lstStyle/>
          <a:p>
            <a:r>
              <a:rPr lang="en-US" dirty="0"/>
              <a:t>In summary, for the purposes of this survey, domestic tourism is taken to be any journey away from home lasting one or more nights, to any destination within GB, by any mode of transport, for any purpose, and staying in any type of accommodation. These topics of destination, purpose, accommodation type and many others, are included in the information collected by the survey, in order to provide meaningful analysis and descriptions of the volume and value estimates.</a:t>
            </a:r>
          </a:p>
          <a:p>
            <a:r>
              <a:rPr lang="en-US" dirty="0"/>
              <a:t>Using previous methodologies, an upper limit of 60 days was applied to the number of nights spent away from home to qualify as a tourism trip. As respondents are now asked about trips returned from in the four weeks prior to interview, this upper limit is now redundant and no longer applied.</a:t>
            </a:r>
          </a:p>
          <a:p>
            <a:r>
              <a:rPr lang="en-US" spc="-20" dirty="0"/>
              <a:t>It is worth noting that despite this, results are reported on the basis of the start date of the trip.</a:t>
            </a:r>
          </a:p>
          <a:p>
            <a:r>
              <a:rPr lang="en-US" dirty="0"/>
              <a:t> </a:t>
            </a:r>
          </a:p>
          <a:p>
            <a:endParaRPr lang="en-GB" dirty="0"/>
          </a:p>
        </p:txBody>
      </p:sp>
      <p:sp>
        <p:nvSpPr>
          <p:cNvPr id="19" name="Freeform 8">
            <a:hlinkClick r:id="rId3" action="ppaction://hlinksldjump"/>
            <a:extLst>
              <a:ext uri="{FF2B5EF4-FFF2-40B4-BE49-F238E27FC236}">
                <a16:creationId xmlns:a16="http://schemas.microsoft.com/office/drawing/2014/main" id="{E191832A-DF55-45D1-B4FC-CAE74D22EEA2}"/>
              </a:ext>
            </a:extLst>
          </p:cNvPr>
          <p:cNvSpPr>
            <a:spLocks noEditPoints="1"/>
          </p:cNvSpPr>
          <p:nvPr/>
        </p:nvSpPr>
        <p:spPr bwMode="auto">
          <a:xfrm>
            <a:off x="3449515" y="41760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4"/>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2" name="Slide Number Placeholder 1">
            <a:extLst>
              <a:ext uri="{FF2B5EF4-FFF2-40B4-BE49-F238E27FC236}">
                <a16:creationId xmlns:a16="http://schemas.microsoft.com/office/drawing/2014/main" id="{1D95C0F0-FE08-48CE-8478-E9820439FC6E}"/>
              </a:ext>
            </a:extLst>
          </p:cNvPr>
          <p:cNvSpPr>
            <a:spLocks noGrp="1"/>
          </p:cNvSpPr>
          <p:nvPr>
            <p:ph type="sldNum" sz="quarter" idx="4"/>
          </p:nvPr>
        </p:nvSpPr>
        <p:spPr/>
        <p:txBody>
          <a:bodyPr/>
          <a:lstStyle/>
          <a:p>
            <a:fld id="{4034BEE3-566C-4068-A777-C3A4762E861B}" type="slidenum">
              <a:rPr lang="en-GB" smtClean="0"/>
              <a:pPr/>
              <a:t>9</a:t>
            </a:fld>
            <a:endParaRPr lang="en-GB" dirty="0"/>
          </a:p>
        </p:txBody>
      </p:sp>
    </p:spTree>
    <p:extLst>
      <p:ext uri="{BB962C8B-B14F-4D97-AF65-F5344CB8AC3E}">
        <p14:creationId xmlns:p14="http://schemas.microsoft.com/office/powerpoint/2010/main" val="26384074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Tourism expenditure in England  </a:t>
            </a:r>
          </a:p>
        </p:txBody>
      </p:sp>
      <p:graphicFrame>
        <p:nvGraphicFramePr>
          <p:cNvPr id="3" name="Table 2"/>
          <p:cNvGraphicFramePr>
            <a:graphicFrameLocks noGrp="1"/>
          </p:cNvGraphicFramePr>
          <p:nvPr>
            <p:extLst>
              <p:ext uri="{D42A27DB-BD31-4B8C-83A1-F6EECF244321}">
                <p14:modId xmlns:p14="http://schemas.microsoft.com/office/powerpoint/2010/main" val="4114150836"/>
              </p:ext>
            </p:extLst>
          </p:nvPr>
        </p:nvGraphicFramePr>
        <p:xfrm>
          <a:off x="359889" y="1884579"/>
          <a:ext cx="8615834" cy="3908837"/>
        </p:xfrm>
        <a:graphic>
          <a:graphicData uri="http://schemas.openxmlformats.org/drawingml/2006/table">
            <a:tbl>
              <a:tblPr/>
              <a:tblGrid>
                <a:gridCol w="1626239">
                  <a:extLst>
                    <a:ext uri="{9D8B030D-6E8A-4147-A177-3AD203B41FA5}">
                      <a16:colId xmlns:a16="http://schemas.microsoft.com/office/drawing/2014/main" val="20000"/>
                    </a:ext>
                  </a:extLst>
                </a:gridCol>
                <a:gridCol w="689265">
                  <a:extLst>
                    <a:ext uri="{9D8B030D-6E8A-4147-A177-3AD203B41FA5}">
                      <a16:colId xmlns:a16="http://schemas.microsoft.com/office/drawing/2014/main" val="3899139511"/>
                    </a:ext>
                  </a:extLst>
                </a:gridCol>
                <a:gridCol w="689265">
                  <a:extLst>
                    <a:ext uri="{9D8B030D-6E8A-4147-A177-3AD203B41FA5}">
                      <a16:colId xmlns:a16="http://schemas.microsoft.com/office/drawing/2014/main" val="1725134399"/>
                    </a:ext>
                  </a:extLst>
                </a:gridCol>
                <a:gridCol w="721580">
                  <a:extLst>
                    <a:ext uri="{9D8B030D-6E8A-4147-A177-3AD203B41FA5}">
                      <a16:colId xmlns:a16="http://schemas.microsoft.com/office/drawing/2014/main" val="20008"/>
                    </a:ext>
                  </a:extLst>
                </a:gridCol>
                <a:gridCol w="721580">
                  <a:extLst>
                    <a:ext uri="{9D8B030D-6E8A-4147-A177-3AD203B41FA5}">
                      <a16:colId xmlns:a16="http://schemas.microsoft.com/office/drawing/2014/main" val="20009"/>
                    </a:ext>
                  </a:extLst>
                </a:gridCol>
                <a:gridCol w="721580">
                  <a:extLst>
                    <a:ext uri="{9D8B030D-6E8A-4147-A177-3AD203B41FA5}">
                      <a16:colId xmlns:a16="http://schemas.microsoft.com/office/drawing/2014/main" val="20010"/>
                    </a:ext>
                  </a:extLst>
                </a:gridCol>
                <a:gridCol w="689265">
                  <a:extLst>
                    <a:ext uri="{9D8B030D-6E8A-4147-A177-3AD203B41FA5}">
                      <a16:colId xmlns:a16="http://schemas.microsoft.com/office/drawing/2014/main" val="20012"/>
                    </a:ext>
                  </a:extLst>
                </a:gridCol>
                <a:gridCol w="689265">
                  <a:extLst>
                    <a:ext uri="{9D8B030D-6E8A-4147-A177-3AD203B41FA5}">
                      <a16:colId xmlns:a16="http://schemas.microsoft.com/office/drawing/2014/main" val="2735966738"/>
                    </a:ext>
                  </a:extLst>
                </a:gridCol>
                <a:gridCol w="689265">
                  <a:extLst>
                    <a:ext uri="{9D8B030D-6E8A-4147-A177-3AD203B41FA5}">
                      <a16:colId xmlns:a16="http://schemas.microsoft.com/office/drawing/2014/main" val="740411206"/>
                    </a:ext>
                  </a:extLst>
                </a:gridCol>
                <a:gridCol w="689265">
                  <a:extLst>
                    <a:ext uri="{9D8B030D-6E8A-4147-A177-3AD203B41FA5}">
                      <a16:colId xmlns:a16="http://schemas.microsoft.com/office/drawing/2014/main" val="935040569"/>
                    </a:ext>
                  </a:extLst>
                </a:gridCol>
                <a:gridCol w="689265">
                  <a:extLst>
                    <a:ext uri="{9D8B030D-6E8A-4147-A177-3AD203B41FA5}">
                      <a16:colId xmlns:a16="http://schemas.microsoft.com/office/drawing/2014/main" val="195023803"/>
                    </a:ext>
                  </a:extLst>
                </a:gridCol>
              </a:tblGrid>
              <a:tr h="230400">
                <a:tc gridSpan="11">
                  <a:txBody>
                    <a:bodyPr/>
                    <a:lstStyle/>
                    <a:p>
                      <a:pPr algn="l" fontAlgn="ctr"/>
                      <a:r>
                        <a:rPr lang="en-GB" sz="800" b="1" i="0" u="none" strike="noStrike" dirty="0">
                          <a:solidFill>
                            <a:srgbClr val="FFFFFF"/>
                          </a:solidFill>
                          <a:effectLst/>
                          <a:latin typeface="Arial" panose="020B0604020202020204" pitchFamily="34" charset="0"/>
                        </a:rPr>
                        <a:t> Table 1.7.13 – Tourism expenditure breakdown in England (2011-19)</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lnL w="12700" cmpd="sng">
                      <a:noFill/>
                      <a:prstDash val="solid"/>
                    </a:ln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lnL w="12700" cmpd="sng">
                      <a:noFill/>
                      <a:prstDash val="solid"/>
                    </a:ln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extLst>
                  <a:ext uri="{0D108BD9-81ED-4DB2-BD59-A6C34878D82A}">
                    <a16:rowId xmlns:a16="http://schemas.microsoft.com/office/drawing/2014/main" val="10000"/>
                  </a:ext>
                </a:extLst>
              </a:tr>
              <a:tr h="383924">
                <a:tc>
                  <a:txBody>
                    <a:bodyPr/>
                    <a:lstStyle/>
                    <a:p>
                      <a:pPr algn="ctr" fontAlgn="ctr"/>
                      <a:r>
                        <a:rPr lang="en-GB" sz="800" b="0" i="0" u="none" strike="noStrike" dirty="0">
                          <a:solidFill>
                            <a:srgbClr val="000000"/>
                          </a:solidFill>
                          <a:effectLst/>
                          <a:latin typeface="Arial" panose="020B0604020202020204" pitchFamily="34" charset="0"/>
                        </a:rPr>
                        <a:t> -</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2011</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800" b="1" i="0" u="none" strike="noStrike" dirty="0">
                          <a:solidFill>
                            <a:srgbClr val="000000"/>
                          </a:solidFill>
                          <a:effectLst/>
                          <a:latin typeface="Arial" panose="020B0604020202020204" pitchFamily="34" charset="0"/>
                        </a:rPr>
                        <a:t>2012</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2013</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2014</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2015 </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2016</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2017</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2018</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2019</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0" i="0" u="none" strike="noStrike" dirty="0">
                          <a:solidFill>
                            <a:srgbClr val="000000"/>
                          </a:solidFill>
                          <a:effectLst/>
                          <a:latin typeface="Arial" panose="020B0604020202020204" pitchFamily="34" charset="0"/>
                        </a:rPr>
                        <a:t>%</a:t>
                      </a:r>
                    </a:p>
                    <a:p>
                      <a:pPr algn="ctr" fontAlgn="ctr"/>
                      <a:r>
                        <a:rPr lang="en-GB" sz="800" b="0" i="0" u="none" strike="noStrike" dirty="0">
                          <a:solidFill>
                            <a:srgbClr val="000000"/>
                          </a:solidFill>
                          <a:effectLst/>
                          <a:latin typeface="Arial" panose="020B0604020202020204" pitchFamily="34" charset="0"/>
                        </a:rPr>
                        <a:t> change</a:t>
                      </a:r>
                    </a:p>
                    <a:p>
                      <a:pPr algn="ctr" fontAlgn="ctr"/>
                      <a:r>
                        <a:rPr lang="en-GB" sz="800" b="0" i="0" u="none" strike="noStrike" dirty="0">
                          <a:solidFill>
                            <a:srgbClr val="000000"/>
                          </a:solidFill>
                          <a:effectLst/>
                          <a:latin typeface="Arial" panose="020B0604020202020204" pitchFamily="34" charset="0"/>
                        </a:rPr>
                        <a:t> (18-19)</a:t>
                      </a:r>
                      <a:endParaRPr lang="en-GB" sz="800" b="1" i="0" u="none" strike="noStrike" dirty="0">
                        <a:solidFill>
                          <a:srgbClr val="000000"/>
                        </a:solidFill>
                        <a:effectLst/>
                        <a:latin typeface="Arial" panose="020B0604020202020204" pitchFamily="34" charset="0"/>
                      </a:endParaRP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2"/>
                  </a:ext>
                </a:extLst>
              </a:tr>
              <a:tr h="132954">
                <a:tc>
                  <a:txBody>
                    <a:bodyPr/>
                    <a:lstStyle/>
                    <a:p>
                      <a:pPr algn="ctr" fontAlgn="ctr"/>
                      <a:r>
                        <a:rPr lang="en-GB" sz="800" b="0" i="0" u="none" strike="noStrike" dirty="0">
                          <a:solidFill>
                            <a:srgbClr val="000000"/>
                          </a:solidFill>
                          <a:effectLst/>
                          <a:latin typeface="Arial" panose="020B0604020202020204" pitchFamily="34" charset="0"/>
                        </a:rPr>
                        <a:t>-</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 -</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32954">
                <a:tc>
                  <a:txBody>
                    <a:bodyPr/>
                    <a:lstStyle/>
                    <a:p>
                      <a:pPr algn="l" fontAlgn="ctr"/>
                      <a:r>
                        <a:rPr lang="en-GB" sz="800" b="1" i="0" u="none" strike="noStrike" dirty="0">
                          <a:solidFill>
                            <a:srgbClr val="000000"/>
                          </a:solidFill>
                          <a:effectLst/>
                          <a:latin typeface="Arial" panose="020B0604020202020204" pitchFamily="34" charset="0"/>
                        </a:rPr>
                        <a:t>Total</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b="1" dirty="0">
                          <a:solidFill>
                            <a:srgbClr val="000000"/>
                          </a:solidFill>
                          <a:effectLst/>
                          <a:latin typeface="+mj-lt"/>
                          <a:ea typeface="Times New Roman"/>
                          <a:cs typeface="Calibri"/>
                        </a:rPr>
                        <a:t>£17,914</a:t>
                      </a:r>
                      <a:endParaRPr lang="en-GB" sz="800" b="1"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spcAft>
                          <a:spcPts val="0"/>
                        </a:spcAft>
                      </a:pPr>
                      <a:r>
                        <a:rPr lang="en-GB" sz="800" b="1" dirty="0">
                          <a:solidFill>
                            <a:srgbClr val="000000"/>
                          </a:solidFill>
                          <a:effectLst/>
                          <a:latin typeface="+mj-lt"/>
                          <a:ea typeface="Times New Roman"/>
                          <a:cs typeface="Calibri"/>
                        </a:rPr>
                        <a:t>£19,497</a:t>
                      </a:r>
                      <a:endParaRPr lang="en-GB" sz="800" b="1"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£18,710</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£18,085</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£19,571</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£18,492</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£19,049</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£19,347</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£19,448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+0.5%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4"/>
                  </a:ext>
                </a:extLst>
              </a:tr>
              <a:tr h="258310">
                <a:tc>
                  <a:txBody>
                    <a:bodyPr/>
                    <a:lstStyle/>
                    <a:p>
                      <a:pPr algn="l" fontAlgn="ctr"/>
                      <a:r>
                        <a:rPr lang="en-GB" sz="800" b="0" i="0" u="none" strike="noStrike" dirty="0">
                          <a:solidFill>
                            <a:srgbClr val="000000"/>
                          </a:solidFill>
                          <a:effectLst/>
                          <a:latin typeface="Arial" panose="020B0604020202020204" pitchFamily="34" charset="0"/>
                        </a:rPr>
                        <a:t>Price of package holiday/inclusive trip</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£741</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spcAft>
                          <a:spcPts val="0"/>
                        </a:spcAft>
                      </a:pPr>
                      <a:r>
                        <a:rPr lang="en-GB" sz="800" dirty="0">
                          <a:solidFill>
                            <a:srgbClr val="000000"/>
                          </a:solidFill>
                          <a:effectLst/>
                          <a:latin typeface="+mj-lt"/>
                          <a:ea typeface="Times New Roman"/>
                          <a:cs typeface="Calibri"/>
                        </a:rPr>
                        <a:t>£851</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£725</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£728</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£682</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£534</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£545</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£545</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£505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-7.3%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32954">
                <a:tc>
                  <a:txBody>
                    <a:bodyPr/>
                    <a:lstStyle/>
                    <a:p>
                      <a:pPr algn="l" fontAlgn="ctr"/>
                      <a:r>
                        <a:rPr lang="en-GB" sz="800" b="0" i="0" u="none" strike="noStrike" dirty="0">
                          <a:solidFill>
                            <a:srgbClr val="000000"/>
                          </a:solidFill>
                          <a:effectLst/>
                          <a:latin typeface="Arial" panose="020B0604020202020204" pitchFamily="34" charset="0"/>
                        </a:rPr>
                        <a:t>% share</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4%</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spcAft>
                          <a:spcPts val="0"/>
                        </a:spcAft>
                      </a:pPr>
                      <a:r>
                        <a:rPr lang="en-GB" sz="800">
                          <a:solidFill>
                            <a:srgbClr val="000000"/>
                          </a:solidFill>
                          <a:effectLst/>
                          <a:latin typeface="+mj-lt"/>
                          <a:ea typeface="Times New Roman"/>
                          <a:cs typeface="Calibri"/>
                        </a:rPr>
                        <a:t>4%</a:t>
                      </a:r>
                      <a:endParaRPr lang="en-GB" sz="80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4%</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4%</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3%</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3%</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3%</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3%</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6"/>
                  </a:ext>
                </a:extLst>
              </a:tr>
              <a:tr h="132954">
                <a:tc>
                  <a:txBody>
                    <a:bodyPr/>
                    <a:lstStyle/>
                    <a:p>
                      <a:pPr algn="l" fontAlgn="ctr"/>
                      <a:r>
                        <a:rPr lang="en-GB" sz="800" b="0" i="0" u="none" strike="noStrike" dirty="0">
                          <a:solidFill>
                            <a:srgbClr val="000000"/>
                          </a:solidFill>
                          <a:effectLst/>
                          <a:latin typeface="Arial" panose="020B0604020202020204" pitchFamily="34" charset="0"/>
                        </a:rPr>
                        <a:t>Accommodation</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a:solidFill>
                            <a:srgbClr val="000000"/>
                          </a:solidFill>
                          <a:effectLst/>
                          <a:latin typeface="+mj-lt"/>
                          <a:ea typeface="Times New Roman"/>
                          <a:cs typeface="Calibri"/>
                        </a:rPr>
                        <a:t>£5,976</a:t>
                      </a:r>
                      <a:endParaRPr lang="en-GB" sz="80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spcAft>
                          <a:spcPts val="0"/>
                        </a:spcAft>
                      </a:pPr>
                      <a:r>
                        <a:rPr lang="en-GB" sz="800">
                          <a:solidFill>
                            <a:srgbClr val="000000"/>
                          </a:solidFill>
                          <a:effectLst/>
                          <a:latin typeface="+mj-lt"/>
                          <a:ea typeface="Times New Roman"/>
                          <a:cs typeface="Calibri"/>
                        </a:rPr>
                        <a:t>£6,450</a:t>
                      </a:r>
                      <a:endParaRPr lang="en-GB" sz="80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£6,360</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£6,486</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£6,896</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£6,942</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£7,357</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£7,468</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£7,389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32954">
                <a:tc>
                  <a:txBody>
                    <a:bodyPr/>
                    <a:lstStyle/>
                    <a:p>
                      <a:pPr algn="l" fontAlgn="ctr"/>
                      <a:r>
                        <a:rPr lang="en-GB" sz="800" b="0" i="0" u="none" strike="noStrike" dirty="0">
                          <a:solidFill>
                            <a:srgbClr val="000000"/>
                          </a:solidFill>
                          <a:effectLst/>
                          <a:latin typeface="Arial" panose="020B0604020202020204" pitchFamily="34" charset="0"/>
                        </a:rPr>
                        <a:t>% share</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33%</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33%</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34%</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36%</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35%</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38%</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39%</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39%</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8"/>
                  </a:ext>
                </a:extLst>
              </a:tr>
              <a:tr h="351297">
                <a:tc>
                  <a:txBody>
                    <a:bodyPr/>
                    <a:lstStyle/>
                    <a:p>
                      <a:pPr algn="l" fontAlgn="ctr"/>
                      <a:r>
                        <a:rPr lang="en-GB" sz="800" b="0" i="0" u="none" strike="noStrike" dirty="0">
                          <a:solidFill>
                            <a:srgbClr val="000000"/>
                          </a:solidFill>
                          <a:effectLst/>
                          <a:latin typeface="Arial" panose="020B0604020202020204" pitchFamily="34" charset="0"/>
                        </a:rPr>
                        <a:t>Travel costs to and from destination, and during the trip</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£3,756</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spcAft>
                          <a:spcPts val="0"/>
                        </a:spcAft>
                      </a:pPr>
                      <a:r>
                        <a:rPr lang="en-GB" sz="800" dirty="0">
                          <a:solidFill>
                            <a:srgbClr val="000000"/>
                          </a:solidFill>
                          <a:effectLst/>
                          <a:latin typeface="+mj-lt"/>
                          <a:ea typeface="Times New Roman"/>
                          <a:cs typeface="Calibri"/>
                        </a:rPr>
                        <a:t>£3,976</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£3,896</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£3,564</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£3,706</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£3,343</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£3,443</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£3,593</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£3,595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32954">
                <a:tc>
                  <a:txBody>
                    <a:bodyPr/>
                    <a:lstStyle/>
                    <a:p>
                      <a:pPr algn="l" fontAlgn="ctr"/>
                      <a:r>
                        <a:rPr lang="en-GB" sz="800" b="0" i="0" u="none" strike="noStrike" dirty="0">
                          <a:solidFill>
                            <a:srgbClr val="000000"/>
                          </a:solidFill>
                          <a:effectLst/>
                          <a:latin typeface="Arial" panose="020B0604020202020204" pitchFamily="34" charset="0"/>
                        </a:rPr>
                        <a:t>% share</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21%</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spcAft>
                          <a:spcPts val="0"/>
                        </a:spcAft>
                      </a:pPr>
                      <a:r>
                        <a:rPr lang="en-GB" sz="800">
                          <a:solidFill>
                            <a:srgbClr val="000000"/>
                          </a:solidFill>
                          <a:effectLst/>
                          <a:latin typeface="+mj-lt"/>
                          <a:ea typeface="Times New Roman"/>
                          <a:cs typeface="Calibri"/>
                        </a:rPr>
                        <a:t>20%</a:t>
                      </a:r>
                      <a:endParaRPr lang="en-GB" sz="80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21%</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20%</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19%</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18%</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18%</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19%</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0"/>
                  </a:ext>
                </a:extLst>
              </a:tr>
              <a:tr h="351297">
                <a:tc>
                  <a:txBody>
                    <a:bodyPr/>
                    <a:lstStyle/>
                    <a:p>
                      <a:pPr algn="l" fontAlgn="ctr"/>
                      <a:r>
                        <a:rPr lang="en-GB" sz="800" b="0" i="0" u="none" strike="noStrike" dirty="0">
                          <a:solidFill>
                            <a:srgbClr val="000000"/>
                          </a:solidFill>
                          <a:effectLst/>
                          <a:latin typeface="Arial" panose="020B0604020202020204" pitchFamily="34" charset="0"/>
                        </a:rPr>
                        <a:t>Services or advice (e.g. travel guides, tourist information)</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£29</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spcAft>
                          <a:spcPts val="0"/>
                        </a:spcAft>
                      </a:pPr>
                      <a:r>
                        <a:rPr lang="en-GB" sz="800" dirty="0">
                          <a:solidFill>
                            <a:srgbClr val="000000"/>
                          </a:solidFill>
                          <a:effectLst/>
                          <a:latin typeface="+mj-lt"/>
                          <a:ea typeface="Times New Roman"/>
                          <a:cs typeface="Calibri"/>
                        </a:rPr>
                        <a:t>£57</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£36</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£42</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£39</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£31</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£34</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£38</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132954">
                <a:tc>
                  <a:txBody>
                    <a:bodyPr/>
                    <a:lstStyle/>
                    <a:p>
                      <a:pPr algn="l" fontAlgn="ctr"/>
                      <a:r>
                        <a:rPr lang="en-GB" sz="800" b="0" i="0" u="none" strike="noStrike" dirty="0">
                          <a:solidFill>
                            <a:srgbClr val="000000"/>
                          </a:solidFill>
                          <a:effectLst/>
                          <a:latin typeface="Arial" panose="020B0604020202020204" pitchFamily="34" charset="0"/>
                        </a:rPr>
                        <a:t>% share</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2"/>
                  </a:ext>
                </a:extLst>
              </a:tr>
              <a:tr h="132954">
                <a:tc>
                  <a:txBody>
                    <a:bodyPr/>
                    <a:lstStyle/>
                    <a:p>
                      <a:pPr algn="l" fontAlgn="ctr"/>
                      <a:r>
                        <a:rPr lang="en-GB" sz="800" b="0" i="0" u="none" strike="noStrike" dirty="0">
                          <a:solidFill>
                            <a:srgbClr val="000000"/>
                          </a:solidFill>
                          <a:effectLst/>
                          <a:latin typeface="Arial" panose="020B0604020202020204" pitchFamily="34" charset="0"/>
                        </a:rPr>
                        <a:t>Buying clothes</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a:solidFill>
                            <a:srgbClr val="000000"/>
                          </a:solidFill>
                          <a:effectLst/>
                          <a:latin typeface="+mj-lt"/>
                          <a:ea typeface="Times New Roman"/>
                          <a:cs typeface="Calibri"/>
                        </a:rPr>
                        <a:t>£947</a:t>
                      </a:r>
                      <a:endParaRPr lang="en-GB" sz="80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spcAft>
                          <a:spcPts val="0"/>
                        </a:spcAft>
                      </a:pPr>
                      <a:r>
                        <a:rPr lang="en-GB" sz="800">
                          <a:solidFill>
                            <a:srgbClr val="000000"/>
                          </a:solidFill>
                          <a:effectLst/>
                          <a:latin typeface="+mj-lt"/>
                          <a:ea typeface="Times New Roman"/>
                          <a:cs typeface="Calibri"/>
                        </a:rPr>
                        <a:t>£1,082</a:t>
                      </a:r>
                      <a:endParaRPr lang="en-GB" sz="80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£920</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£891</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£934</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£864</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£759</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£754</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£725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132954">
                <a:tc>
                  <a:txBody>
                    <a:bodyPr/>
                    <a:lstStyle/>
                    <a:p>
                      <a:pPr algn="l" fontAlgn="ctr"/>
                      <a:r>
                        <a:rPr lang="en-GB" sz="800" b="0" i="0" u="none" strike="noStrike" dirty="0">
                          <a:solidFill>
                            <a:srgbClr val="000000"/>
                          </a:solidFill>
                          <a:effectLst/>
                          <a:latin typeface="Arial" panose="020B0604020202020204" pitchFamily="34" charset="0"/>
                        </a:rPr>
                        <a:t>% share</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a:solidFill>
                            <a:srgbClr val="000000"/>
                          </a:solidFill>
                          <a:effectLst/>
                          <a:latin typeface="+mj-lt"/>
                          <a:ea typeface="Times New Roman"/>
                          <a:cs typeface="Calibri"/>
                        </a:rPr>
                        <a:t>5%</a:t>
                      </a:r>
                      <a:endParaRPr lang="en-GB" sz="80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6%</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5%</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5%</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5%</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5%</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4%</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4%</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4"/>
                  </a:ext>
                </a:extLst>
              </a:tr>
              <a:tr h="201204">
                <a:tc>
                  <a:txBody>
                    <a:bodyPr/>
                    <a:lstStyle/>
                    <a:p>
                      <a:pPr algn="l" fontAlgn="ctr"/>
                      <a:r>
                        <a:rPr lang="en-GB" sz="800" b="0" i="0" u="none" strike="noStrike" dirty="0">
                          <a:solidFill>
                            <a:srgbClr val="000000"/>
                          </a:solidFill>
                          <a:effectLst/>
                          <a:latin typeface="Arial" panose="020B0604020202020204" pitchFamily="34" charset="0"/>
                        </a:rPr>
                        <a:t>Eating and drinking out</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£3,614</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spcAft>
                          <a:spcPts val="0"/>
                        </a:spcAft>
                      </a:pPr>
                      <a:r>
                        <a:rPr lang="en-GB" sz="800" dirty="0">
                          <a:solidFill>
                            <a:srgbClr val="000000"/>
                          </a:solidFill>
                          <a:effectLst/>
                          <a:latin typeface="+mj-lt"/>
                          <a:ea typeface="Times New Roman"/>
                          <a:cs typeface="Calibri"/>
                        </a:rPr>
                        <a:t>£3,792</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£3,752</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£3,610</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£4,211</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£3,935</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£4,061</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£4,131</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£4,280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0">
                <a:tc>
                  <a:txBody>
                    <a:bodyPr/>
                    <a:lstStyle/>
                    <a:p>
                      <a:pPr algn="l" fontAlgn="ctr"/>
                      <a:r>
                        <a:rPr lang="en-GB" sz="800" b="0" i="0" u="none" strike="noStrike" dirty="0">
                          <a:solidFill>
                            <a:srgbClr val="000000"/>
                          </a:solidFill>
                          <a:effectLst/>
                          <a:latin typeface="Arial" panose="020B0604020202020204" pitchFamily="34" charset="0"/>
                        </a:rPr>
                        <a:t>% share</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a:solidFill>
                            <a:srgbClr val="000000"/>
                          </a:solidFill>
                          <a:effectLst/>
                          <a:latin typeface="+mj-lt"/>
                          <a:ea typeface="Times New Roman"/>
                          <a:cs typeface="Calibri"/>
                        </a:rPr>
                        <a:t>20%</a:t>
                      </a:r>
                      <a:endParaRPr lang="en-GB" sz="80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19%</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20%</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20%</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22%</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21%</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21%</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21%</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6"/>
                  </a:ext>
                </a:extLst>
              </a:tr>
              <a:tr h="132954">
                <a:tc>
                  <a:txBody>
                    <a:bodyPr/>
                    <a:lstStyle/>
                    <a:p>
                      <a:pPr algn="l" fontAlgn="ctr"/>
                      <a:r>
                        <a:rPr lang="en-GB" sz="800" b="0" i="0" u="none" strike="noStrike" dirty="0">
                          <a:solidFill>
                            <a:srgbClr val="000000"/>
                          </a:solidFill>
                          <a:effectLst/>
                          <a:latin typeface="Arial" panose="020B0604020202020204" pitchFamily="34" charset="0"/>
                        </a:rPr>
                        <a:t>Other shopping</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£1,587</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spcAft>
                          <a:spcPts val="0"/>
                        </a:spcAft>
                      </a:pPr>
                      <a:r>
                        <a:rPr lang="en-GB" sz="800" dirty="0">
                          <a:solidFill>
                            <a:srgbClr val="000000"/>
                          </a:solidFill>
                          <a:effectLst/>
                          <a:latin typeface="+mj-lt"/>
                          <a:ea typeface="Times New Roman"/>
                          <a:cs typeface="Calibri"/>
                        </a:rPr>
                        <a:t>£1,706</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£1,562</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£1,483</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£1,639</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£1,544</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£1,493</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£1,512</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£1,481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132954">
                <a:tc>
                  <a:txBody>
                    <a:bodyPr/>
                    <a:lstStyle/>
                    <a:p>
                      <a:pPr algn="l" fontAlgn="ctr"/>
                      <a:r>
                        <a:rPr lang="en-GB" sz="800" b="0" i="0" u="none" strike="noStrike" dirty="0">
                          <a:solidFill>
                            <a:srgbClr val="000000"/>
                          </a:solidFill>
                          <a:effectLst/>
                          <a:latin typeface="Arial" panose="020B0604020202020204" pitchFamily="34" charset="0"/>
                        </a:rPr>
                        <a:t>% share</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9%</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9%</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8%</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8%</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8%</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8%</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8%</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8%</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8"/>
                  </a:ext>
                </a:extLst>
              </a:tr>
              <a:tr h="132954">
                <a:tc>
                  <a:txBody>
                    <a:bodyPr/>
                    <a:lstStyle/>
                    <a:p>
                      <a:pPr algn="l" fontAlgn="ctr"/>
                      <a:r>
                        <a:rPr lang="en-GB" sz="800" b="0" i="0" u="none" strike="noStrike" dirty="0">
                          <a:solidFill>
                            <a:srgbClr val="000000"/>
                          </a:solidFill>
                          <a:effectLst/>
                          <a:latin typeface="Arial" panose="020B0604020202020204" pitchFamily="34" charset="0"/>
                        </a:rPr>
                        <a:t>Entertainment</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£990</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spcAft>
                          <a:spcPts val="0"/>
                        </a:spcAft>
                      </a:pPr>
                      <a:r>
                        <a:rPr lang="en-GB" sz="800" dirty="0">
                          <a:solidFill>
                            <a:srgbClr val="000000"/>
                          </a:solidFill>
                          <a:effectLst/>
                          <a:latin typeface="+mj-lt"/>
                          <a:ea typeface="Times New Roman"/>
                          <a:cs typeface="Calibri"/>
                        </a:rPr>
                        <a:t>£1,231</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£1,169</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£1,039</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£1,179</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£1,069</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£1,114</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£1,091</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£1,181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+8.2%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r h="132954">
                <a:tc>
                  <a:txBody>
                    <a:bodyPr/>
                    <a:lstStyle/>
                    <a:p>
                      <a:pPr algn="l" fontAlgn="ctr"/>
                      <a:r>
                        <a:rPr lang="en-GB" sz="800" b="0" i="0" u="none" strike="noStrike" dirty="0">
                          <a:solidFill>
                            <a:srgbClr val="000000"/>
                          </a:solidFill>
                          <a:effectLst/>
                          <a:latin typeface="Arial" panose="020B0604020202020204" pitchFamily="34" charset="0"/>
                        </a:rPr>
                        <a:t>% share</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6%</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6%</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6%</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6%</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6%</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6%</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6%</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6%</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20"/>
                  </a:ext>
                </a:extLst>
              </a:tr>
              <a:tr h="132954">
                <a:tc>
                  <a:txBody>
                    <a:bodyPr/>
                    <a:lstStyle/>
                    <a:p>
                      <a:pPr algn="l" fontAlgn="ctr"/>
                      <a:r>
                        <a:rPr lang="en-GB" sz="800" b="0" i="0" u="none" strike="noStrike" dirty="0">
                          <a:solidFill>
                            <a:srgbClr val="000000"/>
                          </a:solidFill>
                          <a:effectLst/>
                          <a:latin typeface="Arial" panose="020B0604020202020204" pitchFamily="34" charset="0"/>
                        </a:rPr>
                        <a:t>Anything else</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£272</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spcAft>
                          <a:spcPts val="0"/>
                        </a:spcAft>
                      </a:pPr>
                      <a:r>
                        <a:rPr lang="en-GB" sz="800" dirty="0">
                          <a:solidFill>
                            <a:srgbClr val="000000"/>
                          </a:solidFill>
                          <a:effectLst/>
                          <a:latin typeface="+mj-lt"/>
                          <a:ea typeface="Times New Roman"/>
                          <a:cs typeface="Calibri"/>
                        </a:rPr>
                        <a:t>£351</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£291</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£243</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£285</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£230</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£243</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£216</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£254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+17.6%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1"/>
                  </a:ext>
                </a:extLst>
              </a:tr>
              <a:tr h="139604">
                <a:tc>
                  <a:txBody>
                    <a:bodyPr/>
                    <a:lstStyle/>
                    <a:p>
                      <a:pPr algn="l" fontAlgn="ctr"/>
                      <a:r>
                        <a:rPr lang="en-GB" sz="800" b="0" i="0" u="none" strike="noStrike" dirty="0">
                          <a:solidFill>
                            <a:srgbClr val="000000"/>
                          </a:solidFill>
                          <a:effectLst/>
                          <a:latin typeface="Arial" panose="020B0604020202020204" pitchFamily="34" charset="0"/>
                        </a:rPr>
                        <a:t>% share</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2%</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2%</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22"/>
                  </a:ext>
                </a:extLst>
              </a:tr>
            </a:tbl>
          </a:graphicData>
        </a:graphic>
      </p:graphicFrame>
      <p:sp>
        <p:nvSpPr>
          <p:cNvPr id="20" name="Content Placeholder 25"/>
          <p:cNvSpPr txBox="1">
            <a:spLocks/>
          </p:cNvSpPr>
          <p:nvPr/>
        </p:nvSpPr>
        <p:spPr>
          <a:xfrm>
            <a:off x="9233532" y="1893631"/>
            <a:ext cx="2607631" cy="3738039"/>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solidFill>
                  <a:srgbClr val="717171"/>
                </a:solidFill>
              </a:rPr>
              <a:t>Showing the breakdown of tourism expenditure in England between 2011 and 2019 for all domestic tourism</a:t>
            </a:r>
            <a:endParaRPr lang="en-GB" sz="1050" b="1" dirty="0">
              <a:solidFill>
                <a:srgbClr val="717171"/>
              </a:solidFill>
            </a:endParaRPr>
          </a:p>
          <a:p>
            <a:r>
              <a:rPr lang="en-GB" sz="1050" b="1" dirty="0">
                <a:solidFill>
                  <a:srgbClr val="717171"/>
                </a:solidFill>
              </a:rPr>
              <a:t>Looking at all tourism expenditure in England between 2018 and 2019, total spend increased +0.5%.  Within this, individual categories show a mixture of small increases and decreases versus the previous year.</a:t>
            </a:r>
          </a:p>
          <a:p>
            <a:r>
              <a:rPr lang="en-GB" sz="1050" b="1" dirty="0">
                <a:solidFill>
                  <a:srgbClr val="717171"/>
                </a:solidFill>
              </a:rPr>
              <a:t>Spend on entertainment had the biggest percentage rise (+8.2%) and eating and drinking out increased +3.6%.</a:t>
            </a:r>
          </a:p>
          <a:p>
            <a:r>
              <a:rPr lang="en-GB" sz="1050" b="1" dirty="0">
                <a:solidFill>
                  <a:srgbClr val="717171"/>
                </a:solidFill>
              </a:rPr>
              <a:t>Spend on package holidays had the largest percentage fall (-7.3%).  Spend on clothes (-3.8%), other shopping (-2.1%) and accommodation (-1.1%) all declined.</a:t>
            </a:r>
          </a:p>
          <a:p>
            <a:r>
              <a:rPr lang="en-GB" sz="1050" b="1" dirty="0">
                <a:solidFill>
                  <a:srgbClr val="717171"/>
                </a:solidFill>
              </a:rPr>
              <a:t>Travel spend remained stable (+0.1%).</a:t>
            </a:r>
          </a:p>
        </p:txBody>
      </p:sp>
      <p:pic>
        <p:nvPicPr>
          <p:cNvPr id="21" name="Picture 20"/>
          <p:cNvPicPr/>
          <p:nvPr/>
        </p:nvPicPr>
        <p:blipFill rotWithShape="1">
          <a:blip r:embed="rId2">
            <a:extLst>
              <a:ext uri="{28A0092B-C50C-407E-A947-70E740481C1C}">
                <a14:useLocalDpi xmlns:a14="http://schemas.microsoft.com/office/drawing/2010/main" val="0"/>
              </a:ext>
            </a:extLst>
          </a:blip>
          <a:srcRect t="18228" b="17022"/>
          <a:stretch/>
        </p:blipFill>
        <p:spPr bwMode="auto">
          <a:xfrm>
            <a:off x="4379516" y="1480384"/>
            <a:ext cx="440690" cy="25146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8" name="Freeform 20">
            <a:hlinkClick r:id="rId3" action="ppaction://hlinksldjump"/>
            <a:extLst>
              <a:ext uri="{FF2B5EF4-FFF2-40B4-BE49-F238E27FC236}">
                <a16:creationId xmlns:a16="http://schemas.microsoft.com/office/drawing/2014/main" id="{0DE9D98C-7262-4580-B325-580570D70873}"/>
              </a:ext>
            </a:extLst>
          </p:cNvPr>
          <p:cNvSpPr>
            <a:spLocks noEditPoints="1"/>
          </p:cNvSpPr>
          <p:nvPr/>
        </p:nvSpPr>
        <p:spPr bwMode="auto">
          <a:xfrm>
            <a:off x="7272592"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3"/>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cxnSp>
        <p:nvCxnSpPr>
          <p:cNvPr id="10" name="Straight Connector 9">
            <a:extLst>
              <a:ext uri="{FF2B5EF4-FFF2-40B4-BE49-F238E27FC236}">
                <a16:creationId xmlns:a16="http://schemas.microsoft.com/office/drawing/2014/main" id="{4E7B0EE8-9B90-4C03-8592-011B3AAA8BD1}"/>
              </a:ext>
            </a:extLst>
          </p:cNvPr>
          <p:cNvCxnSpPr/>
          <p:nvPr/>
        </p:nvCxnSpPr>
        <p:spPr>
          <a:xfrm>
            <a:off x="9081842" y="1884579"/>
            <a:ext cx="14188" cy="3886704"/>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2" name="Slide Number Placeholder 1">
            <a:extLst>
              <a:ext uri="{FF2B5EF4-FFF2-40B4-BE49-F238E27FC236}">
                <a16:creationId xmlns:a16="http://schemas.microsoft.com/office/drawing/2014/main" id="{A0CD20A0-3D28-4E7A-A2D8-30E14612DDC2}"/>
              </a:ext>
            </a:extLst>
          </p:cNvPr>
          <p:cNvSpPr>
            <a:spLocks noGrp="1"/>
          </p:cNvSpPr>
          <p:nvPr>
            <p:ph type="sldNum" sz="quarter" idx="4"/>
          </p:nvPr>
        </p:nvSpPr>
        <p:spPr/>
        <p:txBody>
          <a:bodyPr/>
          <a:lstStyle/>
          <a:p>
            <a:fld id="{4034BEE3-566C-4068-A777-C3A4762E861B}" type="slidenum">
              <a:rPr lang="en-GB" smtClean="0"/>
              <a:pPr/>
              <a:t>90</a:t>
            </a:fld>
            <a:endParaRPr lang="en-GB" dirty="0"/>
          </a:p>
        </p:txBody>
      </p:sp>
    </p:spTree>
    <p:extLst>
      <p:ext uri="{BB962C8B-B14F-4D97-AF65-F5344CB8AC3E}">
        <p14:creationId xmlns:p14="http://schemas.microsoft.com/office/powerpoint/2010/main" val="2380975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Holiday Tourism expenditure in England  </a:t>
            </a:r>
          </a:p>
        </p:txBody>
      </p:sp>
      <p:graphicFrame>
        <p:nvGraphicFramePr>
          <p:cNvPr id="3" name="Table 2"/>
          <p:cNvGraphicFramePr>
            <a:graphicFrameLocks noGrp="1"/>
          </p:cNvGraphicFramePr>
          <p:nvPr>
            <p:extLst>
              <p:ext uri="{D42A27DB-BD31-4B8C-83A1-F6EECF244321}">
                <p14:modId xmlns:p14="http://schemas.microsoft.com/office/powerpoint/2010/main" val="702835563"/>
              </p:ext>
            </p:extLst>
          </p:nvPr>
        </p:nvGraphicFramePr>
        <p:xfrm>
          <a:off x="360363" y="1884579"/>
          <a:ext cx="8615363" cy="3960208"/>
        </p:xfrm>
        <a:graphic>
          <a:graphicData uri="http://schemas.openxmlformats.org/drawingml/2006/table">
            <a:tbl>
              <a:tblPr/>
              <a:tblGrid>
                <a:gridCol w="1626150">
                  <a:extLst>
                    <a:ext uri="{9D8B030D-6E8A-4147-A177-3AD203B41FA5}">
                      <a16:colId xmlns:a16="http://schemas.microsoft.com/office/drawing/2014/main" val="20000"/>
                    </a:ext>
                  </a:extLst>
                </a:gridCol>
                <a:gridCol w="689228">
                  <a:extLst>
                    <a:ext uri="{9D8B030D-6E8A-4147-A177-3AD203B41FA5}">
                      <a16:colId xmlns:a16="http://schemas.microsoft.com/office/drawing/2014/main" val="3899139511"/>
                    </a:ext>
                  </a:extLst>
                </a:gridCol>
                <a:gridCol w="689228">
                  <a:extLst>
                    <a:ext uri="{9D8B030D-6E8A-4147-A177-3AD203B41FA5}">
                      <a16:colId xmlns:a16="http://schemas.microsoft.com/office/drawing/2014/main" val="1725134399"/>
                    </a:ext>
                  </a:extLst>
                </a:gridCol>
                <a:gridCol w="721539">
                  <a:extLst>
                    <a:ext uri="{9D8B030D-6E8A-4147-A177-3AD203B41FA5}">
                      <a16:colId xmlns:a16="http://schemas.microsoft.com/office/drawing/2014/main" val="20008"/>
                    </a:ext>
                  </a:extLst>
                </a:gridCol>
                <a:gridCol w="721539">
                  <a:extLst>
                    <a:ext uri="{9D8B030D-6E8A-4147-A177-3AD203B41FA5}">
                      <a16:colId xmlns:a16="http://schemas.microsoft.com/office/drawing/2014/main" val="20009"/>
                    </a:ext>
                  </a:extLst>
                </a:gridCol>
                <a:gridCol w="721539">
                  <a:extLst>
                    <a:ext uri="{9D8B030D-6E8A-4147-A177-3AD203B41FA5}">
                      <a16:colId xmlns:a16="http://schemas.microsoft.com/office/drawing/2014/main" val="20010"/>
                    </a:ext>
                  </a:extLst>
                </a:gridCol>
                <a:gridCol w="689228">
                  <a:extLst>
                    <a:ext uri="{9D8B030D-6E8A-4147-A177-3AD203B41FA5}">
                      <a16:colId xmlns:a16="http://schemas.microsoft.com/office/drawing/2014/main" val="20012"/>
                    </a:ext>
                  </a:extLst>
                </a:gridCol>
                <a:gridCol w="689228">
                  <a:extLst>
                    <a:ext uri="{9D8B030D-6E8A-4147-A177-3AD203B41FA5}">
                      <a16:colId xmlns:a16="http://schemas.microsoft.com/office/drawing/2014/main" val="2735966738"/>
                    </a:ext>
                  </a:extLst>
                </a:gridCol>
                <a:gridCol w="689228">
                  <a:extLst>
                    <a:ext uri="{9D8B030D-6E8A-4147-A177-3AD203B41FA5}">
                      <a16:colId xmlns:a16="http://schemas.microsoft.com/office/drawing/2014/main" val="1413447446"/>
                    </a:ext>
                  </a:extLst>
                </a:gridCol>
                <a:gridCol w="689228">
                  <a:extLst>
                    <a:ext uri="{9D8B030D-6E8A-4147-A177-3AD203B41FA5}">
                      <a16:colId xmlns:a16="http://schemas.microsoft.com/office/drawing/2014/main" val="638652776"/>
                    </a:ext>
                  </a:extLst>
                </a:gridCol>
                <a:gridCol w="689228">
                  <a:extLst>
                    <a:ext uri="{9D8B030D-6E8A-4147-A177-3AD203B41FA5}">
                      <a16:colId xmlns:a16="http://schemas.microsoft.com/office/drawing/2014/main" val="195023803"/>
                    </a:ext>
                  </a:extLst>
                </a:gridCol>
              </a:tblGrid>
              <a:tr h="217337">
                <a:tc gridSpan="11">
                  <a:txBody>
                    <a:bodyPr/>
                    <a:lstStyle/>
                    <a:p>
                      <a:pPr algn="l" fontAlgn="ctr"/>
                      <a:r>
                        <a:rPr lang="en-GB" sz="800" b="1" i="0" u="none" strike="noStrike" dirty="0">
                          <a:solidFill>
                            <a:srgbClr val="FFFFFF"/>
                          </a:solidFill>
                          <a:effectLst/>
                          <a:latin typeface="Arial" panose="020B0604020202020204" pitchFamily="34" charset="0"/>
                        </a:rPr>
                        <a:t> Table 1.7.14  (cont.) – Tourism expenditure breakdown in England (2011-19)</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lnL w="12700" cmpd="sng">
                      <a:noFill/>
                      <a:prstDash val="solid"/>
                    </a:ln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lnL w="12700" cmpd="sng">
                      <a:noFill/>
                      <a:prstDash val="solid"/>
                    </a:ln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6873" marT="6873" marB="0" anchor="ctr">
                    <a:lnL>
                      <a:noFill/>
                    </a:lnL>
                    <a:lnR>
                      <a:noFill/>
                    </a:lnR>
                    <a:lnT>
                      <a:noFill/>
                    </a:lnT>
                    <a:lnB w="12700" cap="flat" cmpd="sng" algn="ctr">
                      <a:solidFill>
                        <a:srgbClr val="3EB1CC"/>
                      </a:solidFill>
                      <a:prstDash val="solid"/>
                      <a:round/>
                      <a:headEnd type="none" w="med" len="med"/>
                      <a:tailEnd type="none" w="med" len="med"/>
                    </a:lnB>
                    <a:solidFill>
                      <a:srgbClr val="3EB1CC"/>
                    </a:solidFil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6873" marT="6873" marB="0" anchor="ctr">
                    <a:lnL>
                      <a:noFill/>
                    </a:lnL>
                    <a:lnR>
                      <a:noFill/>
                    </a:lnR>
                    <a:lnT>
                      <a:noFill/>
                    </a:lnT>
                    <a:lnB w="12700" cap="flat" cmpd="sng" algn="ctr">
                      <a:solidFill>
                        <a:srgbClr val="3EB1CC"/>
                      </a:solidFill>
                      <a:prstDash val="solid"/>
                      <a:round/>
                      <a:headEnd type="none" w="med" len="med"/>
                      <a:tailEnd type="none" w="med" len="med"/>
                    </a:lnB>
                    <a:solidFill>
                      <a:srgbClr val="3EB1CC"/>
                    </a:solidFil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6873" marT="6873" marB="0" anchor="ctr">
                    <a:lnL>
                      <a:noFill/>
                    </a:lnL>
                    <a:lnR>
                      <a:noFill/>
                    </a:lnR>
                    <a:lnT>
                      <a:noFill/>
                    </a:lnT>
                    <a:lnB w="12700" cap="flat" cmpd="sng" algn="ctr">
                      <a:solidFill>
                        <a:srgbClr val="3EB1CC"/>
                      </a:solidFill>
                      <a:prstDash val="solid"/>
                      <a:round/>
                      <a:headEnd type="none" w="med" len="med"/>
                      <a:tailEnd type="none" w="med" len="med"/>
                    </a:lnB>
                    <a:solidFill>
                      <a:srgbClr val="3EB1CC"/>
                    </a:solidFil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6873" marT="6873" marB="0" anchor="ctr">
                    <a:lnL>
                      <a:noFill/>
                    </a:lnL>
                    <a:lnR>
                      <a:noFill/>
                    </a:lnR>
                    <a:lnT>
                      <a:noFill/>
                    </a:lnT>
                    <a:lnB w="12700" cap="flat" cmpd="sng" algn="ctr">
                      <a:solidFill>
                        <a:srgbClr val="3EB1CC"/>
                      </a:solidFill>
                      <a:prstDash val="solid"/>
                      <a:round/>
                      <a:headEnd type="none" w="med" len="med"/>
                      <a:tailEnd type="none" w="med" len="med"/>
                    </a:lnB>
                    <a:solidFill>
                      <a:srgbClr val="3EB1CC"/>
                    </a:solidFill>
                  </a:tcPr>
                </a:tc>
                <a:extLst>
                  <a:ext uri="{0D108BD9-81ED-4DB2-BD59-A6C34878D82A}">
                    <a16:rowId xmlns:a16="http://schemas.microsoft.com/office/drawing/2014/main" val="10000"/>
                  </a:ext>
                </a:extLst>
              </a:tr>
              <a:tr h="384665">
                <a:tc>
                  <a:txBody>
                    <a:bodyPr/>
                    <a:lstStyle/>
                    <a:p>
                      <a:pPr algn="ctr" fontAlgn="ctr"/>
                      <a:r>
                        <a:rPr lang="en-GB" sz="800" b="0" i="0" u="none" strike="noStrike" dirty="0">
                          <a:solidFill>
                            <a:srgbClr val="000000"/>
                          </a:solidFill>
                          <a:effectLst/>
                          <a:latin typeface="Arial" panose="020B0604020202020204" pitchFamily="34" charset="0"/>
                        </a:rPr>
                        <a:t> -</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2011</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2012</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2013</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2014</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2015 </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2016</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2017</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2018</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2019</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0" i="0" u="none" strike="noStrike" dirty="0">
                          <a:solidFill>
                            <a:srgbClr val="000000"/>
                          </a:solidFill>
                          <a:effectLst/>
                          <a:latin typeface="Arial" panose="020B0604020202020204" pitchFamily="34" charset="0"/>
                        </a:rPr>
                        <a:t>%</a:t>
                      </a:r>
                    </a:p>
                    <a:p>
                      <a:pPr algn="ctr" fontAlgn="ctr"/>
                      <a:r>
                        <a:rPr lang="en-GB" sz="800" b="0" i="0" u="none" strike="noStrike" dirty="0">
                          <a:solidFill>
                            <a:srgbClr val="000000"/>
                          </a:solidFill>
                          <a:effectLst/>
                          <a:latin typeface="Arial" panose="020B0604020202020204" pitchFamily="34" charset="0"/>
                        </a:rPr>
                        <a:t> change</a:t>
                      </a:r>
                    </a:p>
                    <a:p>
                      <a:pPr algn="ctr" fontAlgn="ctr"/>
                      <a:r>
                        <a:rPr lang="en-GB" sz="800" b="0" i="0" u="none" strike="noStrike" dirty="0">
                          <a:solidFill>
                            <a:srgbClr val="000000"/>
                          </a:solidFill>
                          <a:effectLst/>
                          <a:latin typeface="Arial" panose="020B0604020202020204" pitchFamily="34" charset="0"/>
                        </a:rPr>
                        <a:t> (18-19)</a:t>
                      </a:r>
                      <a:endParaRPr lang="en-GB" sz="800" b="1" i="0" u="none" strike="noStrike" dirty="0">
                        <a:solidFill>
                          <a:srgbClr val="000000"/>
                        </a:solidFill>
                        <a:effectLst/>
                        <a:latin typeface="Arial" panose="020B0604020202020204" pitchFamily="34" charset="0"/>
                      </a:endParaRP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2"/>
                  </a:ext>
                </a:extLst>
              </a:tr>
              <a:tr h="195659">
                <a:tc>
                  <a:txBody>
                    <a:bodyPr/>
                    <a:lstStyle/>
                    <a:p>
                      <a:pPr algn="ctr" fontAlgn="ctr"/>
                      <a:r>
                        <a:rPr lang="en-GB" sz="800" b="0" i="0" u="none" strike="noStrike" dirty="0">
                          <a:solidFill>
                            <a:srgbClr val="000000"/>
                          </a:solidFill>
                          <a:effectLst/>
                          <a:latin typeface="Arial" panose="020B0604020202020204" pitchFamily="34" charset="0"/>
                        </a:rPr>
                        <a:t>-</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 -</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32952">
                <a:tc>
                  <a:txBody>
                    <a:bodyPr/>
                    <a:lstStyle/>
                    <a:p>
                      <a:pPr algn="l" fontAlgn="ctr"/>
                      <a:r>
                        <a:rPr lang="en-GB" sz="800" b="1" i="0" u="none" strike="noStrike" dirty="0">
                          <a:solidFill>
                            <a:srgbClr val="000000"/>
                          </a:solidFill>
                          <a:effectLst/>
                          <a:latin typeface="Arial" panose="020B0604020202020204" pitchFamily="34" charset="0"/>
                        </a:rPr>
                        <a:t>Total</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b="1" dirty="0">
                          <a:solidFill>
                            <a:srgbClr val="000000"/>
                          </a:solidFill>
                          <a:effectLst/>
                          <a:latin typeface="+mj-lt"/>
                          <a:ea typeface="Times New Roman"/>
                          <a:cs typeface="Calibri"/>
                        </a:rPr>
                        <a:t>£10,031</a:t>
                      </a:r>
                      <a:endParaRPr lang="en-GB" sz="800" b="1"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b="1" dirty="0">
                          <a:solidFill>
                            <a:srgbClr val="000000"/>
                          </a:solidFill>
                          <a:effectLst/>
                          <a:latin typeface="+mj-lt"/>
                          <a:ea typeface="Times New Roman"/>
                          <a:cs typeface="Calibri"/>
                        </a:rPr>
                        <a:t>£11,007</a:t>
                      </a:r>
                      <a:endParaRPr lang="en-GB" sz="800" b="1"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£10,463</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£10,046</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£10,725</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£10,413</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£11,024</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£11,100</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£10,982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4"/>
                  </a:ext>
                </a:extLst>
              </a:tr>
              <a:tr h="258808">
                <a:tc>
                  <a:txBody>
                    <a:bodyPr/>
                    <a:lstStyle/>
                    <a:p>
                      <a:pPr algn="l" fontAlgn="ctr"/>
                      <a:r>
                        <a:rPr lang="en-GB" sz="800" b="0" i="0" u="none" strike="noStrike" dirty="0">
                          <a:solidFill>
                            <a:srgbClr val="000000"/>
                          </a:solidFill>
                          <a:effectLst/>
                          <a:latin typeface="Arial" panose="020B0604020202020204" pitchFamily="34" charset="0"/>
                        </a:rPr>
                        <a:t>Price of package holiday/inclusive trip</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£621</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£656</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£512</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£571</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£453</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£456</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£453</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£489</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£454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-7.2%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32952">
                <a:tc>
                  <a:txBody>
                    <a:bodyPr/>
                    <a:lstStyle/>
                    <a:p>
                      <a:pPr algn="l" fontAlgn="ctr"/>
                      <a:r>
                        <a:rPr lang="en-GB" sz="800" b="0" i="0" u="none" strike="noStrike" dirty="0">
                          <a:solidFill>
                            <a:srgbClr val="000000"/>
                          </a:solidFill>
                          <a:effectLst/>
                          <a:latin typeface="Arial" panose="020B0604020202020204" pitchFamily="34" charset="0"/>
                        </a:rPr>
                        <a:t>% share</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6%</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6%</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5%</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6%</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4%</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4%</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4%</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4%</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6"/>
                  </a:ext>
                </a:extLst>
              </a:tr>
              <a:tr h="132952">
                <a:tc>
                  <a:txBody>
                    <a:bodyPr/>
                    <a:lstStyle/>
                    <a:p>
                      <a:pPr algn="l" fontAlgn="ctr"/>
                      <a:r>
                        <a:rPr lang="en-GB" sz="800" b="0" i="0" u="none" strike="noStrike" dirty="0">
                          <a:solidFill>
                            <a:srgbClr val="000000"/>
                          </a:solidFill>
                          <a:effectLst/>
                          <a:latin typeface="Arial" panose="020B0604020202020204" pitchFamily="34" charset="0"/>
                        </a:rPr>
                        <a:t>Accommodation</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£3,601</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£3,954</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£3,860</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£3,959</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£4,212</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£4,186</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£4,575</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£4,561</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£4,556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32952">
                <a:tc>
                  <a:txBody>
                    <a:bodyPr/>
                    <a:lstStyle/>
                    <a:p>
                      <a:pPr algn="l" fontAlgn="ctr"/>
                      <a:r>
                        <a:rPr lang="en-GB" sz="800" b="0" i="0" u="none" strike="noStrike" dirty="0">
                          <a:solidFill>
                            <a:srgbClr val="000000"/>
                          </a:solidFill>
                          <a:effectLst/>
                          <a:latin typeface="Arial" panose="020B0604020202020204" pitchFamily="34" charset="0"/>
                        </a:rPr>
                        <a:t>% share</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36%</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36%</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37%</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39%</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39%</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40%</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42%</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41%</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8"/>
                  </a:ext>
                </a:extLst>
              </a:tr>
              <a:tr h="350963">
                <a:tc>
                  <a:txBody>
                    <a:bodyPr/>
                    <a:lstStyle/>
                    <a:p>
                      <a:pPr algn="l" fontAlgn="ctr"/>
                      <a:r>
                        <a:rPr lang="en-GB" sz="800" b="0" i="0" u="none" strike="noStrike" dirty="0">
                          <a:solidFill>
                            <a:srgbClr val="000000"/>
                          </a:solidFill>
                          <a:effectLst/>
                          <a:latin typeface="Arial" panose="020B0604020202020204" pitchFamily="34" charset="0"/>
                        </a:rPr>
                        <a:t>Travel costs to and from destination, and during the trip</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£1,409</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£1,491</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£1,483</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£1,296</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£1,328</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£1,211</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£1,320</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£1,341</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£1,349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32952">
                <a:tc>
                  <a:txBody>
                    <a:bodyPr/>
                    <a:lstStyle/>
                    <a:p>
                      <a:pPr algn="l" fontAlgn="ctr"/>
                      <a:r>
                        <a:rPr lang="en-GB" sz="800" b="0" i="0" u="none" strike="noStrike" dirty="0">
                          <a:solidFill>
                            <a:srgbClr val="000000"/>
                          </a:solidFill>
                          <a:effectLst/>
                          <a:latin typeface="Arial" panose="020B0604020202020204" pitchFamily="34" charset="0"/>
                        </a:rPr>
                        <a:t>% share</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14%</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14%</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14%</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13%</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12%</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12%</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12%</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12%</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0"/>
                  </a:ext>
                </a:extLst>
              </a:tr>
              <a:tr h="350963">
                <a:tc>
                  <a:txBody>
                    <a:bodyPr/>
                    <a:lstStyle/>
                    <a:p>
                      <a:pPr algn="l" fontAlgn="ctr"/>
                      <a:r>
                        <a:rPr lang="en-GB" sz="800" b="0" i="0" u="none" strike="noStrike" dirty="0">
                          <a:solidFill>
                            <a:srgbClr val="000000"/>
                          </a:solidFill>
                          <a:effectLst/>
                          <a:latin typeface="Arial" panose="020B0604020202020204" pitchFamily="34" charset="0"/>
                        </a:rPr>
                        <a:t>Services or advice (e.g. travel guides, tourist information)</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£20</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£25</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£23</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£22</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£24</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£23</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£25</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-16.0%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132952">
                <a:tc>
                  <a:txBody>
                    <a:bodyPr/>
                    <a:lstStyle/>
                    <a:p>
                      <a:pPr algn="l" fontAlgn="ctr"/>
                      <a:r>
                        <a:rPr lang="en-GB" sz="800" b="0" i="0" u="none" strike="noStrike" dirty="0">
                          <a:solidFill>
                            <a:srgbClr val="000000"/>
                          </a:solidFill>
                          <a:effectLst/>
                          <a:latin typeface="Arial" panose="020B0604020202020204" pitchFamily="34" charset="0"/>
                        </a:rPr>
                        <a:t>% share</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2"/>
                  </a:ext>
                </a:extLst>
              </a:tr>
              <a:tr h="132952">
                <a:tc>
                  <a:txBody>
                    <a:bodyPr/>
                    <a:lstStyle/>
                    <a:p>
                      <a:pPr algn="l" fontAlgn="ctr"/>
                      <a:r>
                        <a:rPr lang="en-GB" sz="800" b="0" i="0" u="none" strike="noStrike" dirty="0">
                          <a:solidFill>
                            <a:srgbClr val="000000"/>
                          </a:solidFill>
                          <a:effectLst/>
                          <a:latin typeface="Arial" panose="020B0604020202020204" pitchFamily="34" charset="0"/>
                        </a:rPr>
                        <a:t>Buying clothes</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£542</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£638</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£562</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£494</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£542</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£534</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£457</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£467</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£442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-5.4%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132952">
                <a:tc>
                  <a:txBody>
                    <a:bodyPr/>
                    <a:lstStyle/>
                    <a:p>
                      <a:pPr algn="l" fontAlgn="ctr"/>
                      <a:r>
                        <a:rPr lang="en-GB" sz="800" b="0" i="0" u="none" strike="noStrike" dirty="0">
                          <a:solidFill>
                            <a:srgbClr val="000000"/>
                          </a:solidFill>
                          <a:effectLst/>
                          <a:latin typeface="Arial" panose="020B0604020202020204" pitchFamily="34" charset="0"/>
                        </a:rPr>
                        <a:t>% share</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a:solidFill>
                            <a:srgbClr val="000000"/>
                          </a:solidFill>
                          <a:effectLst/>
                          <a:latin typeface="+mj-lt"/>
                          <a:ea typeface="Times New Roman"/>
                          <a:cs typeface="Calibri"/>
                        </a:rPr>
                        <a:t>5%</a:t>
                      </a:r>
                      <a:endParaRPr lang="en-GB" sz="80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6%</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5%</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5%</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5%</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5%</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4%</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4%</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4"/>
                  </a:ext>
                </a:extLst>
              </a:tr>
              <a:tr h="201014">
                <a:tc>
                  <a:txBody>
                    <a:bodyPr/>
                    <a:lstStyle/>
                    <a:p>
                      <a:pPr algn="l" fontAlgn="ctr"/>
                      <a:r>
                        <a:rPr lang="en-GB" sz="800" b="0" i="0" u="none" strike="noStrike" dirty="0">
                          <a:solidFill>
                            <a:srgbClr val="000000"/>
                          </a:solidFill>
                          <a:effectLst/>
                          <a:latin typeface="Arial" panose="020B0604020202020204" pitchFamily="34" charset="0"/>
                        </a:rPr>
                        <a:t>Eating and drinking out</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£2,028</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£2,162</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£2,052</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£2,005</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£2,299</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£2,152</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£2,355</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£2,360</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£2,348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132952">
                <a:tc>
                  <a:txBody>
                    <a:bodyPr/>
                    <a:lstStyle/>
                    <a:p>
                      <a:pPr algn="l" fontAlgn="ctr"/>
                      <a:r>
                        <a:rPr lang="en-GB" sz="800" b="0" i="0" u="none" strike="noStrike" dirty="0">
                          <a:solidFill>
                            <a:srgbClr val="000000"/>
                          </a:solidFill>
                          <a:effectLst/>
                          <a:latin typeface="Arial" panose="020B0604020202020204" pitchFamily="34" charset="0"/>
                        </a:rPr>
                        <a:t>% share</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a:solidFill>
                            <a:srgbClr val="000000"/>
                          </a:solidFill>
                          <a:effectLst/>
                          <a:latin typeface="+mj-lt"/>
                          <a:ea typeface="Times New Roman"/>
                          <a:cs typeface="Calibri"/>
                        </a:rPr>
                        <a:t>20%</a:t>
                      </a:r>
                      <a:endParaRPr lang="en-GB" sz="80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20%</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20%</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20%</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21%</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21%</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21%</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21%</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6"/>
                  </a:ext>
                </a:extLst>
              </a:tr>
              <a:tr h="132952">
                <a:tc>
                  <a:txBody>
                    <a:bodyPr/>
                    <a:lstStyle/>
                    <a:p>
                      <a:pPr algn="l" fontAlgn="ctr"/>
                      <a:r>
                        <a:rPr lang="en-GB" sz="800" b="0" i="0" u="none" strike="noStrike" dirty="0">
                          <a:solidFill>
                            <a:srgbClr val="000000"/>
                          </a:solidFill>
                          <a:effectLst/>
                          <a:latin typeface="Arial" panose="020B0604020202020204" pitchFamily="34" charset="0"/>
                        </a:rPr>
                        <a:t>Other shopping</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£993</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£1,086</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£1,025</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£907</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£978</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£992</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£978</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£988</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£946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132952">
                <a:tc>
                  <a:txBody>
                    <a:bodyPr/>
                    <a:lstStyle/>
                    <a:p>
                      <a:pPr algn="l" fontAlgn="ctr"/>
                      <a:r>
                        <a:rPr lang="en-GB" sz="800" b="0" i="0" u="none" strike="noStrike" dirty="0">
                          <a:solidFill>
                            <a:srgbClr val="000000"/>
                          </a:solidFill>
                          <a:effectLst/>
                          <a:latin typeface="Arial" panose="020B0604020202020204" pitchFamily="34" charset="0"/>
                        </a:rPr>
                        <a:t>% share</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10%</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10%</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10%</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9%</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9%</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10%</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9%</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9%</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8"/>
                  </a:ext>
                </a:extLst>
              </a:tr>
              <a:tr h="132952">
                <a:tc>
                  <a:txBody>
                    <a:bodyPr/>
                    <a:lstStyle/>
                    <a:p>
                      <a:pPr algn="l" fontAlgn="ctr"/>
                      <a:r>
                        <a:rPr lang="en-GB" sz="800" b="0" i="0" u="none" strike="noStrike" dirty="0">
                          <a:solidFill>
                            <a:srgbClr val="000000"/>
                          </a:solidFill>
                          <a:effectLst/>
                          <a:latin typeface="Arial" panose="020B0604020202020204" pitchFamily="34" charset="0"/>
                        </a:rPr>
                        <a:t>Entertainment</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£671</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£834</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£780</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£675</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£759</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£745</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£743</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£747</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£754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r h="132952">
                <a:tc>
                  <a:txBody>
                    <a:bodyPr/>
                    <a:lstStyle/>
                    <a:p>
                      <a:pPr algn="l" fontAlgn="ctr"/>
                      <a:r>
                        <a:rPr lang="en-GB" sz="800" b="0" i="0" u="none" strike="noStrike" dirty="0">
                          <a:solidFill>
                            <a:srgbClr val="000000"/>
                          </a:solidFill>
                          <a:effectLst/>
                          <a:latin typeface="Arial" panose="020B0604020202020204" pitchFamily="34" charset="0"/>
                        </a:rPr>
                        <a:t>% share</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7%</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8%</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7%</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7%</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7%</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7%</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7%</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7%</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20"/>
                  </a:ext>
                </a:extLst>
              </a:tr>
              <a:tr h="132952">
                <a:tc>
                  <a:txBody>
                    <a:bodyPr/>
                    <a:lstStyle/>
                    <a:p>
                      <a:pPr algn="l" fontAlgn="ctr"/>
                      <a:r>
                        <a:rPr lang="en-GB" sz="800" b="0" i="0" u="none" strike="noStrike" dirty="0">
                          <a:solidFill>
                            <a:srgbClr val="000000"/>
                          </a:solidFill>
                          <a:effectLst/>
                          <a:latin typeface="Arial" panose="020B0604020202020204" pitchFamily="34" charset="0"/>
                        </a:rPr>
                        <a:t>Anything else</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£146</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£161</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£165</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£116</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£129</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£117</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£120</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£122</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£112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-8.2%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1"/>
                  </a:ext>
                </a:extLst>
              </a:tr>
              <a:tr h="139471">
                <a:tc>
                  <a:txBody>
                    <a:bodyPr/>
                    <a:lstStyle/>
                    <a:p>
                      <a:pPr algn="l" fontAlgn="ctr"/>
                      <a:r>
                        <a:rPr lang="en-GB" sz="800" b="0" i="0" u="none" strike="noStrike" dirty="0">
                          <a:solidFill>
                            <a:srgbClr val="000000"/>
                          </a:solidFill>
                          <a:effectLst/>
                          <a:latin typeface="Arial" panose="020B0604020202020204" pitchFamily="34" charset="0"/>
                        </a:rPr>
                        <a:t>% share</a:t>
                      </a:r>
                    </a:p>
                  </a:txBody>
                  <a:tcPr marL="180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1%</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1%</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22"/>
                  </a:ext>
                </a:extLst>
              </a:tr>
            </a:tbl>
          </a:graphicData>
        </a:graphic>
      </p:graphicFrame>
      <p:sp>
        <p:nvSpPr>
          <p:cNvPr id="20" name="Content Placeholder 25"/>
          <p:cNvSpPr txBox="1">
            <a:spLocks/>
          </p:cNvSpPr>
          <p:nvPr/>
        </p:nvSpPr>
        <p:spPr>
          <a:xfrm>
            <a:off x="9225554" y="1893415"/>
            <a:ext cx="2608788" cy="3738255"/>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solidFill>
                  <a:srgbClr val="717171"/>
                </a:solidFill>
              </a:rPr>
              <a:t>Showing the breakdown of tourism expenditure in England between 2011 and 2019 for domestic holiday tourism.</a:t>
            </a:r>
            <a:endParaRPr lang="en-GB" sz="1050" b="1" dirty="0">
              <a:solidFill>
                <a:srgbClr val="717171"/>
              </a:solidFill>
            </a:endParaRPr>
          </a:p>
          <a:p>
            <a:r>
              <a:rPr lang="en-GB" sz="1050" b="1" dirty="0">
                <a:solidFill>
                  <a:srgbClr val="717171"/>
                </a:solidFill>
              </a:rPr>
              <a:t>Comparing expenditure on holiday tourism within England between 2018 and 2019, major categories have shown little change.</a:t>
            </a:r>
          </a:p>
          <a:p>
            <a:r>
              <a:rPr lang="en-GB" sz="1050" b="1" dirty="0">
                <a:solidFill>
                  <a:srgbClr val="717171"/>
                </a:solidFill>
              </a:rPr>
              <a:t>Travel spend increased +0.6%, accommodation spend decreased by -0.1% and eating and drinking fell -0.5% whilst spending on entertainment increased by +0.9%.</a:t>
            </a:r>
          </a:p>
          <a:p>
            <a:r>
              <a:rPr lang="en-GB" sz="1050" b="1" dirty="0">
                <a:solidFill>
                  <a:srgbClr val="717171"/>
                </a:solidFill>
              </a:rPr>
              <a:t>There were larger percentage declines in spending on categories such as buying clothes (-5.4%) or other shopping (-4.3%).</a:t>
            </a:r>
            <a:endParaRPr lang="en-GB" sz="1400" dirty="0"/>
          </a:p>
        </p:txBody>
      </p:sp>
      <p:pic>
        <p:nvPicPr>
          <p:cNvPr id="21" name="Picture 20"/>
          <p:cNvPicPr/>
          <p:nvPr/>
        </p:nvPicPr>
        <p:blipFill rotWithShape="1">
          <a:blip r:embed="rId2">
            <a:extLst>
              <a:ext uri="{28A0092B-C50C-407E-A947-70E740481C1C}">
                <a14:useLocalDpi xmlns:a14="http://schemas.microsoft.com/office/drawing/2010/main" val="0"/>
              </a:ext>
            </a:extLst>
          </a:blip>
          <a:srcRect t="18228" b="17022"/>
          <a:stretch/>
        </p:blipFill>
        <p:spPr bwMode="auto">
          <a:xfrm>
            <a:off x="5321077" y="1476792"/>
            <a:ext cx="440690" cy="25146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8" name="Freeform 20">
            <a:hlinkClick r:id="rId3" action="ppaction://hlinksldjump"/>
            <a:extLst>
              <a:ext uri="{FF2B5EF4-FFF2-40B4-BE49-F238E27FC236}">
                <a16:creationId xmlns:a16="http://schemas.microsoft.com/office/drawing/2014/main" id="{240C310D-67EB-4D4B-A068-D196D60173B1}"/>
              </a:ext>
            </a:extLst>
          </p:cNvPr>
          <p:cNvSpPr>
            <a:spLocks noEditPoints="1"/>
          </p:cNvSpPr>
          <p:nvPr/>
        </p:nvSpPr>
        <p:spPr bwMode="auto">
          <a:xfrm>
            <a:off x="7272592"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3"/>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cxnSp>
        <p:nvCxnSpPr>
          <p:cNvPr id="10" name="Straight Connector 9">
            <a:extLst>
              <a:ext uri="{FF2B5EF4-FFF2-40B4-BE49-F238E27FC236}">
                <a16:creationId xmlns:a16="http://schemas.microsoft.com/office/drawing/2014/main" id="{971AC342-2AAD-4A92-B99A-CA5FAA0D5483}"/>
              </a:ext>
            </a:extLst>
          </p:cNvPr>
          <p:cNvCxnSpPr>
            <a:cxnSpLocks/>
          </p:cNvCxnSpPr>
          <p:nvPr/>
        </p:nvCxnSpPr>
        <p:spPr>
          <a:xfrm flipH="1">
            <a:off x="9083675" y="1895376"/>
            <a:ext cx="7665" cy="3919171"/>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2" name="Slide Number Placeholder 1">
            <a:extLst>
              <a:ext uri="{FF2B5EF4-FFF2-40B4-BE49-F238E27FC236}">
                <a16:creationId xmlns:a16="http://schemas.microsoft.com/office/drawing/2014/main" id="{B2D9AF79-70D0-4D84-BF14-EC35CD32B172}"/>
              </a:ext>
            </a:extLst>
          </p:cNvPr>
          <p:cNvSpPr>
            <a:spLocks noGrp="1"/>
          </p:cNvSpPr>
          <p:nvPr>
            <p:ph type="sldNum" sz="quarter" idx="4"/>
          </p:nvPr>
        </p:nvSpPr>
        <p:spPr/>
        <p:txBody>
          <a:bodyPr/>
          <a:lstStyle/>
          <a:p>
            <a:fld id="{4034BEE3-566C-4068-A777-C3A4762E861B}" type="slidenum">
              <a:rPr lang="en-GB" smtClean="0"/>
              <a:pPr/>
              <a:t>91</a:t>
            </a:fld>
            <a:endParaRPr lang="en-GB" dirty="0"/>
          </a:p>
        </p:txBody>
      </p:sp>
    </p:spTree>
    <p:extLst>
      <p:ext uri="{BB962C8B-B14F-4D97-AF65-F5344CB8AC3E}">
        <p14:creationId xmlns:p14="http://schemas.microsoft.com/office/powerpoint/2010/main" val="28953398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Tourism expenditure in Scotland  </a:t>
            </a:r>
          </a:p>
        </p:txBody>
      </p:sp>
      <p:graphicFrame>
        <p:nvGraphicFramePr>
          <p:cNvPr id="3" name="Table 2"/>
          <p:cNvGraphicFramePr>
            <a:graphicFrameLocks noGrp="1"/>
          </p:cNvGraphicFramePr>
          <p:nvPr>
            <p:extLst>
              <p:ext uri="{D42A27DB-BD31-4B8C-83A1-F6EECF244321}">
                <p14:modId xmlns:p14="http://schemas.microsoft.com/office/powerpoint/2010/main" val="4252413566"/>
              </p:ext>
            </p:extLst>
          </p:nvPr>
        </p:nvGraphicFramePr>
        <p:xfrm>
          <a:off x="360362" y="1890713"/>
          <a:ext cx="8615361" cy="3911135"/>
        </p:xfrm>
        <a:graphic>
          <a:graphicData uri="http://schemas.openxmlformats.org/drawingml/2006/table">
            <a:tbl>
              <a:tblPr/>
              <a:tblGrid>
                <a:gridCol w="1435891">
                  <a:extLst>
                    <a:ext uri="{9D8B030D-6E8A-4147-A177-3AD203B41FA5}">
                      <a16:colId xmlns:a16="http://schemas.microsoft.com/office/drawing/2014/main" val="20000"/>
                    </a:ext>
                  </a:extLst>
                </a:gridCol>
                <a:gridCol w="717947">
                  <a:extLst>
                    <a:ext uri="{9D8B030D-6E8A-4147-A177-3AD203B41FA5}">
                      <a16:colId xmlns:a16="http://schemas.microsoft.com/office/drawing/2014/main" val="862319370"/>
                    </a:ext>
                  </a:extLst>
                </a:gridCol>
                <a:gridCol w="717947">
                  <a:extLst>
                    <a:ext uri="{9D8B030D-6E8A-4147-A177-3AD203B41FA5}">
                      <a16:colId xmlns:a16="http://schemas.microsoft.com/office/drawing/2014/main" val="3175462837"/>
                    </a:ext>
                  </a:extLst>
                </a:gridCol>
                <a:gridCol w="717947">
                  <a:extLst>
                    <a:ext uri="{9D8B030D-6E8A-4147-A177-3AD203B41FA5}">
                      <a16:colId xmlns:a16="http://schemas.microsoft.com/office/drawing/2014/main" val="20008"/>
                    </a:ext>
                  </a:extLst>
                </a:gridCol>
                <a:gridCol w="717947">
                  <a:extLst>
                    <a:ext uri="{9D8B030D-6E8A-4147-A177-3AD203B41FA5}">
                      <a16:colId xmlns:a16="http://schemas.microsoft.com/office/drawing/2014/main" val="20009"/>
                    </a:ext>
                  </a:extLst>
                </a:gridCol>
                <a:gridCol w="717947">
                  <a:extLst>
                    <a:ext uri="{9D8B030D-6E8A-4147-A177-3AD203B41FA5}">
                      <a16:colId xmlns:a16="http://schemas.microsoft.com/office/drawing/2014/main" val="20010"/>
                    </a:ext>
                  </a:extLst>
                </a:gridCol>
                <a:gridCol w="717947">
                  <a:extLst>
                    <a:ext uri="{9D8B030D-6E8A-4147-A177-3AD203B41FA5}">
                      <a16:colId xmlns:a16="http://schemas.microsoft.com/office/drawing/2014/main" val="20012"/>
                    </a:ext>
                  </a:extLst>
                </a:gridCol>
                <a:gridCol w="717947">
                  <a:extLst>
                    <a:ext uri="{9D8B030D-6E8A-4147-A177-3AD203B41FA5}">
                      <a16:colId xmlns:a16="http://schemas.microsoft.com/office/drawing/2014/main" val="1443998224"/>
                    </a:ext>
                  </a:extLst>
                </a:gridCol>
                <a:gridCol w="717947">
                  <a:extLst>
                    <a:ext uri="{9D8B030D-6E8A-4147-A177-3AD203B41FA5}">
                      <a16:colId xmlns:a16="http://schemas.microsoft.com/office/drawing/2014/main" val="239985271"/>
                    </a:ext>
                  </a:extLst>
                </a:gridCol>
                <a:gridCol w="717947">
                  <a:extLst>
                    <a:ext uri="{9D8B030D-6E8A-4147-A177-3AD203B41FA5}">
                      <a16:colId xmlns:a16="http://schemas.microsoft.com/office/drawing/2014/main" val="4246593607"/>
                    </a:ext>
                  </a:extLst>
                </a:gridCol>
                <a:gridCol w="717947">
                  <a:extLst>
                    <a:ext uri="{9D8B030D-6E8A-4147-A177-3AD203B41FA5}">
                      <a16:colId xmlns:a16="http://schemas.microsoft.com/office/drawing/2014/main" val="3167871067"/>
                    </a:ext>
                  </a:extLst>
                </a:gridCol>
              </a:tblGrid>
              <a:tr h="214345">
                <a:tc gridSpan="11">
                  <a:txBody>
                    <a:bodyPr/>
                    <a:lstStyle/>
                    <a:p>
                      <a:pPr algn="l" fontAlgn="ctr"/>
                      <a:r>
                        <a:rPr lang="en-GB" sz="800" b="1" i="0" u="none" strike="noStrike" dirty="0">
                          <a:solidFill>
                            <a:srgbClr val="FFFFFF"/>
                          </a:solidFill>
                          <a:effectLst/>
                          <a:latin typeface="Arial" panose="020B0604020202020204" pitchFamily="34" charset="0"/>
                        </a:rPr>
                        <a:t> Table 1.7.15 – Tourism expenditure breakdown in Scotland (2011-19)</a:t>
                      </a:r>
                    </a:p>
                  </a:txBody>
                  <a:tcPr marL="180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lnL w="12700" cmpd="sng">
                      <a:noFill/>
                      <a:prstDash val="solid"/>
                    </a:ln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lnL w="12700" cmpd="sng">
                      <a:noFill/>
                      <a:prstDash val="solid"/>
                    </a:ln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extLst>
                  <a:ext uri="{0D108BD9-81ED-4DB2-BD59-A6C34878D82A}">
                    <a16:rowId xmlns:a16="http://schemas.microsoft.com/office/drawing/2014/main" val="10000"/>
                  </a:ext>
                </a:extLst>
              </a:tr>
              <a:tr h="369778">
                <a:tc>
                  <a:txBody>
                    <a:bodyPr/>
                    <a:lstStyle/>
                    <a:p>
                      <a:pPr algn="ctr" fontAlgn="ctr"/>
                      <a:r>
                        <a:rPr lang="en-GB" sz="800" b="1" i="0" u="none" strike="noStrike" dirty="0">
                          <a:solidFill>
                            <a:srgbClr val="000000"/>
                          </a:solidFill>
                          <a:effectLst/>
                          <a:latin typeface="Arial" panose="020B0604020202020204" pitchFamily="34" charset="0"/>
                        </a:rPr>
                        <a:t>- </a:t>
                      </a:r>
                    </a:p>
                  </a:txBody>
                  <a:tcPr marL="180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2011</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2012</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2013</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2014</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2015 </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2016</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2017</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2018</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2019</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0" i="0" u="none" strike="noStrike" dirty="0">
                          <a:solidFill>
                            <a:srgbClr val="000000"/>
                          </a:solidFill>
                          <a:effectLst/>
                          <a:latin typeface="Arial" panose="020B0604020202020204" pitchFamily="34" charset="0"/>
                        </a:rPr>
                        <a:t>%</a:t>
                      </a:r>
                    </a:p>
                    <a:p>
                      <a:pPr algn="ctr" fontAlgn="ctr"/>
                      <a:r>
                        <a:rPr lang="en-GB" sz="800" b="0" i="0" u="none" strike="noStrike" dirty="0">
                          <a:solidFill>
                            <a:srgbClr val="000000"/>
                          </a:solidFill>
                          <a:effectLst/>
                          <a:latin typeface="Arial" panose="020B0604020202020204" pitchFamily="34" charset="0"/>
                        </a:rPr>
                        <a:t> change</a:t>
                      </a:r>
                    </a:p>
                    <a:p>
                      <a:pPr algn="ctr" fontAlgn="ctr"/>
                      <a:r>
                        <a:rPr lang="en-GB" sz="800" b="0" i="0" u="none" strike="noStrike" dirty="0">
                          <a:solidFill>
                            <a:srgbClr val="000000"/>
                          </a:solidFill>
                          <a:effectLst/>
                          <a:latin typeface="Arial" panose="020B0604020202020204" pitchFamily="34" charset="0"/>
                        </a:rPr>
                        <a:t> (18-19)</a:t>
                      </a:r>
                      <a:endParaRPr lang="en-GB" sz="800" b="1" i="0" u="none" strike="noStrike" dirty="0">
                        <a:solidFill>
                          <a:srgbClr val="000000"/>
                        </a:solidFill>
                        <a:effectLst/>
                        <a:latin typeface="Arial" panose="020B0604020202020204" pitchFamily="34" charset="0"/>
                      </a:endParaRP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2"/>
                  </a:ext>
                </a:extLst>
              </a:tr>
              <a:tr h="131077">
                <a:tc>
                  <a:txBody>
                    <a:bodyPr/>
                    <a:lstStyle/>
                    <a:p>
                      <a:pPr algn="ctr" fontAlgn="ctr"/>
                      <a:endParaRPr lang="en-GB" sz="800" b="1" i="0" u="none" strike="noStrike" dirty="0">
                        <a:solidFill>
                          <a:srgbClr val="000000"/>
                        </a:solidFill>
                        <a:effectLst/>
                        <a:latin typeface="Arial" panose="020B0604020202020204" pitchFamily="34" charset="0"/>
                      </a:endParaRPr>
                    </a:p>
                  </a:txBody>
                  <a:tcPr marL="180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mj-lt"/>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£millions</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£millions</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£millions</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£millions</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31077">
                <a:tc>
                  <a:txBody>
                    <a:bodyPr/>
                    <a:lstStyle/>
                    <a:p>
                      <a:pPr algn="l" fontAlgn="ctr"/>
                      <a:r>
                        <a:rPr lang="en-GB" sz="800" b="1" i="0" u="none" strike="noStrike" dirty="0">
                          <a:solidFill>
                            <a:srgbClr val="000000"/>
                          </a:solidFill>
                          <a:effectLst/>
                          <a:latin typeface="Arial" panose="020B0604020202020204" pitchFamily="34" charset="0"/>
                        </a:rPr>
                        <a:t>Total</a:t>
                      </a:r>
                    </a:p>
                  </a:txBody>
                  <a:tcPr marL="180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b="1" dirty="0">
                          <a:solidFill>
                            <a:srgbClr val="000000"/>
                          </a:solidFill>
                          <a:effectLst/>
                          <a:latin typeface="+mj-lt"/>
                          <a:ea typeface="Times New Roman"/>
                          <a:cs typeface="Calibri"/>
                        </a:rPr>
                        <a:t>£3,018</a:t>
                      </a:r>
                      <a:endParaRPr lang="en-GB" sz="800" b="1"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b="1" dirty="0">
                          <a:solidFill>
                            <a:srgbClr val="000000"/>
                          </a:solidFill>
                          <a:effectLst/>
                          <a:latin typeface="+mj-lt"/>
                          <a:ea typeface="Times New Roman"/>
                          <a:cs typeface="Calibri"/>
                        </a:rPr>
                        <a:t>£2,891</a:t>
                      </a:r>
                      <a:endParaRPr lang="en-GB" sz="800" b="1"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£2,889</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£2,871</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£3,279</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£2,897</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£3,006</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£2,762</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£3,200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+15.9%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4"/>
                  </a:ext>
                </a:extLst>
              </a:tr>
              <a:tr h="289679">
                <a:tc>
                  <a:txBody>
                    <a:bodyPr/>
                    <a:lstStyle/>
                    <a:p>
                      <a:pPr algn="l" fontAlgn="ctr"/>
                      <a:r>
                        <a:rPr lang="en-GB" sz="800" b="0" i="0" u="none" strike="noStrike" dirty="0">
                          <a:solidFill>
                            <a:srgbClr val="000000"/>
                          </a:solidFill>
                          <a:effectLst/>
                          <a:latin typeface="Arial" panose="020B0604020202020204" pitchFamily="34" charset="0"/>
                        </a:rPr>
                        <a:t>Price of package holiday/inclusive trip</a:t>
                      </a:r>
                    </a:p>
                  </a:txBody>
                  <a:tcPr marL="180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£97</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£128</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£138</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£191</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£134</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£141</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£123</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£109</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£74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-32.1%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31077">
                <a:tc>
                  <a:txBody>
                    <a:bodyPr/>
                    <a:lstStyle/>
                    <a:p>
                      <a:pPr algn="l" fontAlgn="ctr"/>
                      <a:r>
                        <a:rPr lang="en-GB" sz="800" b="0" i="0" u="none" strike="noStrike" dirty="0">
                          <a:solidFill>
                            <a:srgbClr val="000000"/>
                          </a:solidFill>
                          <a:effectLst/>
                          <a:latin typeface="Arial" panose="020B0604020202020204" pitchFamily="34" charset="0"/>
                        </a:rPr>
                        <a:t>% share</a:t>
                      </a:r>
                    </a:p>
                  </a:txBody>
                  <a:tcPr marL="180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3%</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4%</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5%</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3%</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4%</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5%</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4%</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4%</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6"/>
                  </a:ext>
                </a:extLst>
              </a:tr>
              <a:tr h="131077">
                <a:tc>
                  <a:txBody>
                    <a:bodyPr/>
                    <a:lstStyle/>
                    <a:p>
                      <a:pPr algn="l" fontAlgn="ctr"/>
                      <a:r>
                        <a:rPr lang="en-GB" sz="800" b="0" i="0" u="none" strike="noStrike" dirty="0">
                          <a:solidFill>
                            <a:srgbClr val="000000"/>
                          </a:solidFill>
                          <a:effectLst/>
                          <a:latin typeface="Arial" panose="020B0604020202020204" pitchFamily="34" charset="0"/>
                        </a:rPr>
                        <a:t>Accommodation</a:t>
                      </a:r>
                    </a:p>
                  </a:txBody>
                  <a:tcPr marL="180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a:solidFill>
                            <a:srgbClr val="000000"/>
                          </a:solidFill>
                          <a:effectLst/>
                          <a:latin typeface="+mj-lt"/>
                          <a:ea typeface="Times New Roman"/>
                          <a:cs typeface="Calibri"/>
                        </a:rPr>
                        <a:t>£931</a:t>
                      </a:r>
                      <a:endParaRPr lang="en-GB" sz="80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a:solidFill>
                            <a:srgbClr val="000000"/>
                          </a:solidFill>
                          <a:effectLst/>
                          <a:latin typeface="+mj-lt"/>
                          <a:ea typeface="Times New Roman"/>
                          <a:cs typeface="Calibri"/>
                        </a:rPr>
                        <a:t>£895</a:t>
                      </a:r>
                      <a:endParaRPr lang="en-GB" sz="80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£954</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£978</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£1,064</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£1,061</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£1,045</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£979</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£1,170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+19.5%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31077">
                <a:tc>
                  <a:txBody>
                    <a:bodyPr/>
                    <a:lstStyle/>
                    <a:p>
                      <a:pPr algn="l" fontAlgn="ctr"/>
                      <a:r>
                        <a:rPr lang="en-GB" sz="800" b="0" i="0" u="none" strike="noStrike" dirty="0">
                          <a:solidFill>
                            <a:srgbClr val="000000"/>
                          </a:solidFill>
                          <a:effectLst/>
                          <a:latin typeface="Arial" panose="020B0604020202020204" pitchFamily="34" charset="0"/>
                        </a:rPr>
                        <a:t>% share</a:t>
                      </a:r>
                    </a:p>
                  </a:txBody>
                  <a:tcPr marL="180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31%</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a:solidFill>
                            <a:srgbClr val="000000"/>
                          </a:solidFill>
                          <a:effectLst/>
                          <a:latin typeface="+mj-lt"/>
                          <a:ea typeface="Times New Roman"/>
                          <a:cs typeface="Calibri"/>
                        </a:rPr>
                        <a:t>31%</a:t>
                      </a:r>
                      <a:endParaRPr lang="en-GB" sz="80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33%</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34%</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32%</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37%</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35%</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35%</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8"/>
                  </a:ext>
                </a:extLst>
              </a:tr>
              <a:tr h="350332">
                <a:tc>
                  <a:txBody>
                    <a:bodyPr/>
                    <a:lstStyle/>
                    <a:p>
                      <a:pPr algn="l" fontAlgn="ctr"/>
                      <a:r>
                        <a:rPr lang="en-GB" sz="800" b="0" i="0" u="none" strike="noStrike" dirty="0">
                          <a:solidFill>
                            <a:srgbClr val="000000"/>
                          </a:solidFill>
                          <a:effectLst/>
                          <a:latin typeface="Arial" panose="020B0604020202020204" pitchFamily="34" charset="0"/>
                        </a:rPr>
                        <a:t>Travel costs to and from destination, and during the trip</a:t>
                      </a:r>
                    </a:p>
                  </a:txBody>
                  <a:tcPr marL="180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£730</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£700</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£632</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£644</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£683</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£584</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£615</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£558</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£696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+24.7%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31077">
                <a:tc>
                  <a:txBody>
                    <a:bodyPr/>
                    <a:lstStyle/>
                    <a:p>
                      <a:pPr algn="l" fontAlgn="ctr"/>
                      <a:r>
                        <a:rPr lang="en-GB" sz="800" b="0" i="0" u="none" strike="noStrike" dirty="0">
                          <a:solidFill>
                            <a:srgbClr val="000000"/>
                          </a:solidFill>
                          <a:effectLst/>
                          <a:latin typeface="Arial" panose="020B0604020202020204" pitchFamily="34" charset="0"/>
                        </a:rPr>
                        <a:t>% share</a:t>
                      </a:r>
                    </a:p>
                  </a:txBody>
                  <a:tcPr marL="180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24%</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24%</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22%</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22%</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21%</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20%</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20%</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20%</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0"/>
                  </a:ext>
                </a:extLst>
              </a:tr>
              <a:tr h="350332">
                <a:tc>
                  <a:txBody>
                    <a:bodyPr/>
                    <a:lstStyle/>
                    <a:p>
                      <a:pPr algn="l" fontAlgn="ctr"/>
                      <a:r>
                        <a:rPr lang="en-GB" sz="800" b="0" i="0" u="none" strike="noStrike" dirty="0">
                          <a:solidFill>
                            <a:srgbClr val="000000"/>
                          </a:solidFill>
                          <a:effectLst/>
                          <a:latin typeface="Arial" panose="020B0604020202020204" pitchFamily="34" charset="0"/>
                        </a:rPr>
                        <a:t>Services or advice (e.g. travel guides, tourist information)</a:t>
                      </a:r>
                    </a:p>
                  </a:txBody>
                  <a:tcPr marL="180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a:solidFill>
                            <a:srgbClr val="000000"/>
                          </a:solidFill>
                          <a:effectLst/>
                          <a:latin typeface="+mj-lt"/>
                          <a:ea typeface="Times New Roman"/>
                          <a:cs typeface="Calibri"/>
                        </a:rPr>
                        <a:t>£6</a:t>
                      </a:r>
                      <a:endParaRPr lang="en-GB" sz="80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£10</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£7</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£14</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£9</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£5</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131077">
                <a:tc>
                  <a:txBody>
                    <a:bodyPr/>
                    <a:lstStyle/>
                    <a:p>
                      <a:pPr algn="l" fontAlgn="ctr"/>
                      <a:r>
                        <a:rPr lang="en-GB" sz="800" b="0" i="0" u="none" strike="noStrike" dirty="0">
                          <a:solidFill>
                            <a:srgbClr val="000000"/>
                          </a:solidFill>
                          <a:effectLst/>
                          <a:latin typeface="Arial" panose="020B0604020202020204" pitchFamily="34" charset="0"/>
                        </a:rPr>
                        <a:t>% share</a:t>
                      </a:r>
                    </a:p>
                  </a:txBody>
                  <a:tcPr marL="180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a:solidFill>
                            <a:srgbClr val="000000"/>
                          </a:solidFill>
                          <a:effectLst/>
                          <a:latin typeface="+mj-lt"/>
                          <a:ea typeface="Times New Roman"/>
                          <a:cs typeface="Calibri"/>
                        </a:rPr>
                        <a:t>*</a:t>
                      </a:r>
                      <a:endParaRPr lang="en-GB" sz="80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2"/>
                  </a:ext>
                </a:extLst>
              </a:tr>
              <a:tr h="131077">
                <a:tc>
                  <a:txBody>
                    <a:bodyPr/>
                    <a:lstStyle/>
                    <a:p>
                      <a:pPr algn="l" fontAlgn="ctr"/>
                      <a:r>
                        <a:rPr lang="en-GB" sz="800" b="0" i="0" u="none" strike="noStrike" dirty="0">
                          <a:solidFill>
                            <a:srgbClr val="000000"/>
                          </a:solidFill>
                          <a:effectLst/>
                          <a:latin typeface="Arial" panose="020B0604020202020204" pitchFamily="34" charset="0"/>
                        </a:rPr>
                        <a:t>Buying clothes</a:t>
                      </a:r>
                    </a:p>
                  </a:txBody>
                  <a:tcPr marL="180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a:solidFill>
                            <a:srgbClr val="000000"/>
                          </a:solidFill>
                          <a:effectLst/>
                          <a:latin typeface="+mj-lt"/>
                          <a:ea typeface="Times New Roman"/>
                          <a:cs typeface="Calibri"/>
                        </a:rPr>
                        <a:t>£166</a:t>
                      </a:r>
                      <a:endParaRPr lang="en-GB" sz="80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a:solidFill>
                            <a:srgbClr val="000000"/>
                          </a:solidFill>
                          <a:effectLst/>
                          <a:latin typeface="+mj-lt"/>
                          <a:ea typeface="Times New Roman"/>
                          <a:cs typeface="Calibri"/>
                        </a:rPr>
                        <a:t>£161</a:t>
                      </a:r>
                      <a:endParaRPr lang="en-GB" sz="80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£171</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£131</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£133</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£144</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£118</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£101</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131077">
                <a:tc>
                  <a:txBody>
                    <a:bodyPr/>
                    <a:lstStyle/>
                    <a:p>
                      <a:pPr algn="l" fontAlgn="ctr"/>
                      <a:r>
                        <a:rPr lang="en-GB" sz="800" b="0" i="0" u="none" strike="noStrike" dirty="0">
                          <a:solidFill>
                            <a:srgbClr val="000000"/>
                          </a:solidFill>
                          <a:effectLst/>
                          <a:latin typeface="Arial" panose="020B0604020202020204" pitchFamily="34" charset="0"/>
                        </a:rPr>
                        <a:t>% share</a:t>
                      </a:r>
                    </a:p>
                  </a:txBody>
                  <a:tcPr marL="180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a:solidFill>
                            <a:srgbClr val="000000"/>
                          </a:solidFill>
                          <a:effectLst/>
                          <a:latin typeface="+mj-lt"/>
                          <a:ea typeface="Times New Roman"/>
                          <a:cs typeface="Calibri"/>
                        </a:rPr>
                        <a:t>6%</a:t>
                      </a:r>
                      <a:endParaRPr lang="en-GB" sz="80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6%</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6%</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5%</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4%</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5%</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4%</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4%</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4"/>
                  </a:ext>
                </a:extLst>
              </a:tr>
              <a:tr h="231062">
                <a:tc>
                  <a:txBody>
                    <a:bodyPr/>
                    <a:lstStyle/>
                    <a:p>
                      <a:pPr algn="l" fontAlgn="ctr"/>
                      <a:r>
                        <a:rPr lang="en-GB" sz="800" b="0" i="0" u="none" strike="noStrike" dirty="0">
                          <a:solidFill>
                            <a:srgbClr val="000000"/>
                          </a:solidFill>
                          <a:effectLst/>
                          <a:latin typeface="Arial" panose="020B0604020202020204" pitchFamily="34" charset="0"/>
                        </a:rPr>
                        <a:t>Eating and drinking out</a:t>
                      </a:r>
                    </a:p>
                  </a:txBody>
                  <a:tcPr marL="180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£596</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£537</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£546</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£576</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£664</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£525</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£628</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£582</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£664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+14.1%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131077">
                <a:tc>
                  <a:txBody>
                    <a:bodyPr/>
                    <a:lstStyle/>
                    <a:p>
                      <a:pPr algn="l" fontAlgn="ctr"/>
                      <a:r>
                        <a:rPr lang="en-GB" sz="800" b="0" i="0" u="none" strike="noStrike" dirty="0">
                          <a:solidFill>
                            <a:srgbClr val="000000"/>
                          </a:solidFill>
                          <a:effectLst/>
                          <a:latin typeface="Arial" panose="020B0604020202020204" pitchFamily="34" charset="0"/>
                        </a:rPr>
                        <a:t>% share</a:t>
                      </a:r>
                    </a:p>
                  </a:txBody>
                  <a:tcPr marL="180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20%</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19%</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19%</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20%</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20%</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18%</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21%</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21%</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6"/>
                  </a:ext>
                </a:extLst>
              </a:tr>
              <a:tr h="131077">
                <a:tc>
                  <a:txBody>
                    <a:bodyPr/>
                    <a:lstStyle/>
                    <a:p>
                      <a:pPr algn="l" fontAlgn="ctr"/>
                      <a:r>
                        <a:rPr lang="en-GB" sz="800" b="0" i="0" u="none" strike="noStrike" dirty="0">
                          <a:solidFill>
                            <a:srgbClr val="000000"/>
                          </a:solidFill>
                          <a:effectLst/>
                          <a:latin typeface="Arial" panose="020B0604020202020204" pitchFamily="34" charset="0"/>
                        </a:rPr>
                        <a:t>Other shopping</a:t>
                      </a:r>
                    </a:p>
                  </a:txBody>
                  <a:tcPr marL="180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£287</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£266</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£266</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£238</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£331</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£232</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£267</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236</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£284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+20.3%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131077">
                <a:tc>
                  <a:txBody>
                    <a:bodyPr/>
                    <a:lstStyle/>
                    <a:p>
                      <a:pPr algn="l" fontAlgn="ctr"/>
                      <a:r>
                        <a:rPr lang="en-GB" sz="800" b="0" i="0" u="none" strike="noStrike" dirty="0">
                          <a:solidFill>
                            <a:srgbClr val="000000"/>
                          </a:solidFill>
                          <a:effectLst/>
                          <a:latin typeface="Arial" panose="020B0604020202020204" pitchFamily="34" charset="0"/>
                        </a:rPr>
                        <a:t>% share</a:t>
                      </a:r>
                    </a:p>
                  </a:txBody>
                  <a:tcPr marL="180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a:solidFill>
                            <a:srgbClr val="000000"/>
                          </a:solidFill>
                          <a:effectLst/>
                          <a:latin typeface="+mj-lt"/>
                          <a:ea typeface="Times New Roman"/>
                          <a:cs typeface="Calibri"/>
                        </a:rPr>
                        <a:t>10%</a:t>
                      </a:r>
                      <a:endParaRPr lang="en-GB" sz="80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9%</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9%</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8%</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10%</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8%</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9%</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9%</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8"/>
                  </a:ext>
                </a:extLst>
              </a:tr>
              <a:tr h="131077">
                <a:tc>
                  <a:txBody>
                    <a:bodyPr/>
                    <a:lstStyle/>
                    <a:p>
                      <a:pPr algn="l" fontAlgn="ctr"/>
                      <a:r>
                        <a:rPr lang="en-GB" sz="800" b="0" i="0" u="none" strike="noStrike" dirty="0">
                          <a:solidFill>
                            <a:srgbClr val="000000"/>
                          </a:solidFill>
                          <a:effectLst/>
                          <a:latin typeface="Arial" panose="020B0604020202020204" pitchFamily="34" charset="0"/>
                        </a:rPr>
                        <a:t>Entertainment</a:t>
                      </a:r>
                    </a:p>
                  </a:txBody>
                  <a:tcPr marL="180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a:solidFill>
                            <a:srgbClr val="000000"/>
                          </a:solidFill>
                          <a:effectLst/>
                          <a:latin typeface="+mj-lt"/>
                          <a:ea typeface="Times New Roman"/>
                          <a:cs typeface="Calibri"/>
                        </a:rPr>
                        <a:t>£146</a:t>
                      </a:r>
                      <a:endParaRPr lang="en-GB" sz="80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£145</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£135</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£155</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£170</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£175</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£145</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£145</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£170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+17.2%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r h="131077">
                <a:tc>
                  <a:txBody>
                    <a:bodyPr/>
                    <a:lstStyle/>
                    <a:p>
                      <a:pPr algn="l" fontAlgn="ctr"/>
                      <a:r>
                        <a:rPr lang="en-GB" sz="800" b="0" i="0" u="none" strike="noStrike" dirty="0">
                          <a:solidFill>
                            <a:srgbClr val="000000"/>
                          </a:solidFill>
                          <a:effectLst/>
                          <a:latin typeface="Arial" panose="020B0604020202020204" pitchFamily="34" charset="0"/>
                        </a:rPr>
                        <a:t>% share</a:t>
                      </a:r>
                    </a:p>
                  </a:txBody>
                  <a:tcPr marL="180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a:solidFill>
                            <a:srgbClr val="000000"/>
                          </a:solidFill>
                          <a:effectLst/>
                          <a:latin typeface="+mj-lt"/>
                          <a:ea typeface="Times New Roman"/>
                          <a:cs typeface="Calibri"/>
                        </a:rPr>
                        <a:t>5%</a:t>
                      </a:r>
                      <a:endParaRPr lang="en-GB" sz="80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5%</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5%</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5%</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5%</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6%</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5%</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5%</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20"/>
                  </a:ext>
                </a:extLst>
              </a:tr>
              <a:tr h="131077">
                <a:tc>
                  <a:txBody>
                    <a:bodyPr/>
                    <a:lstStyle/>
                    <a:p>
                      <a:pPr algn="l" fontAlgn="ctr"/>
                      <a:r>
                        <a:rPr lang="en-GB" sz="800" b="0" i="0" u="none" strike="noStrike" dirty="0">
                          <a:solidFill>
                            <a:srgbClr val="000000"/>
                          </a:solidFill>
                          <a:effectLst/>
                          <a:latin typeface="Arial" panose="020B0604020202020204" pitchFamily="34" charset="0"/>
                        </a:rPr>
                        <a:t>Anything else</a:t>
                      </a:r>
                    </a:p>
                  </a:txBody>
                  <a:tcPr marL="180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a:solidFill>
                            <a:srgbClr val="000000"/>
                          </a:solidFill>
                          <a:effectLst/>
                          <a:latin typeface="+mj-lt"/>
                          <a:ea typeface="Times New Roman"/>
                          <a:cs typeface="Calibri"/>
                        </a:rPr>
                        <a:t>£59</a:t>
                      </a:r>
                      <a:endParaRPr lang="en-GB" sz="80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£48</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£44</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£45</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£84</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£32</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£56</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£46</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-47.8%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1"/>
                  </a:ext>
                </a:extLst>
              </a:tr>
              <a:tr h="131077">
                <a:tc>
                  <a:txBody>
                    <a:bodyPr/>
                    <a:lstStyle/>
                    <a:p>
                      <a:pPr algn="l" fontAlgn="ctr"/>
                      <a:r>
                        <a:rPr lang="en-GB" sz="800" b="0" i="0" u="none" strike="noStrike" dirty="0">
                          <a:solidFill>
                            <a:srgbClr val="000000"/>
                          </a:solidFill>
                          <a:effectLst/>
                          <a:latin typeface="Arial" panose="020B0604020202020204" pitchFamily="34" charset="0"/>
                        </a:rPr>
                        <a:t>% share</a:t>
                      </a:r>
                    </a:p>
                  </a:txBody>
                  <a:tcPr marL="180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2%</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2%</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3%</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22"/>
                  </a:ext>
                </a:extLst>
              </a:tr>
            </a:tbl>
          </a:graphicData>
        </a:graphic>
      </p:graphicFrame>
      <p:sp>
        <p:nvSpPr>
          <p:cNvPr id="20" name="Content Placeholder 25"/>
          <p:cNvSpPr txBox="1">
            <a:spLocks/>
          </p:cNvSpPr>
          <p:nvPr/>
        </p:nvSpPr>
        <p:spPr>
          <a:xfrm>
            <a:off x="9225554" y="1890241"/>
            <a:ext cx="2608788" cy="3741430"/>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solidFill>
                  <a:srgbClr val="717171"/>
                </a:solidFill>
              </a:rPr>
              <a:t>Showing the breakdown of tourism expenditure in Scotland between 2011 and 2019 for all domestic tourism.</a:t>
            </a:r>
            <a:endParaRPr lang="en-GB" sz="1050" b="1" dirty="0">
              <a:solidFill>
                <a:srgbClr val="717171"/>
              </a:solidFill>
            </a:endParaRPr>
          </a:p>
          <a:p>
            <a:r>
              <a:rPr lang="en-GB" sz="1050" b="1" dirty="0">
                <a:solidFill>
                  <a:srgbClr val="717171"/>
                </a:solidFill>
              </a:rPr>
              <a:t>Comparing all tourism expenditure in Scotland between 2018 and 2019, spend overall increased +15.9% and, as a result, many categories saw increases in spending.</a:t>
            </a:r>
          </a:p>
          <a:p>
            <a:r>
              <a:rPr lang="en-GB" sz="1050" b="1" dirty="0">
                <a:solidFill>
                  <a:srgbClr val="717171"/>
                </a:solidFill>
              </a:rPr>
              <a:t>The largest categories: accommodation up +19.5%, travel spend up +24.7% and eating and drinking out up +14.1%.</a:t>
            </a:r>
          </a:p>
          <a:p>
            <a:r>
              <a:rPr lang="en-GB" sz="1050" b="1" dirty="0">
                <a:solidFill>
                  <a:srgbClr val="717171"/>
                </a:solidFill>
              </a:rPr>
              <a:t>However, spend on package holidays declined -32.1%.</a:t>
            </a:r>
          </a:p>
        </p:txBody>
      </p:sp>
      <p:pic>
        <p:nvPicPr>
          <p:cNvPr id="21" name="Picture 20"/>
          <p:cNvPicPr/>
          <p:nvPr/>
        </p:nvPicPr>
        <p:blipFill rotWithShape="1">
          <a:blip r:embed="rId2">
            <a:extLst>
              <a:ext uri="{28A0092B-C50C-407E-A947-70E740481C1C}">
                <a14:useLocalDpi xmlns:a14="http://schemas.microsoft.com/office/drawing/2010/main" val="0"/>
              </a:ext>
            </a:extLst>
          </a:blip>
          <a:srcRect t="16958" b="17355"/>
          <a:stretch/>
        </p:blipFill>
        <p:spPr bwMode="auto">
          <a:xfrm>
            <a:off x="4466951" y="1468509"/>
            <a:ext cx="442595" cy="25146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8" name="Freeform 20">
            <a:hlinkClick r:id="rId3" action="ppaction://hlinksldjump"/>
            <a:extLst>
              <a:ext uri="{FF2B5EF4-FFF2-40B4-BE49-F238E27FC236}">
                <a16:creationId xmlns:a16="http://schemas.microsoft.com/office/drawing/2014/main" id="{9A56AFDB-6650-4BB5-806A-EE0D05EBD468}"/>
              </a:ext>
            </a:extLst>
          </p:cNvPr>
          <p:cNvSpPr>
            <a:spLocks noEditPoints="1"/>
          </p:cNvSpPr>
          <p:nvPr/>
        </p:nvSpPr>
        <p:spPr bwMode="auto">
          <a:xfrm>
            <a:off x="7272592"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3"/>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cxnSp>
        <p:nvCxnSpPr>
          <p:cNvPr id="10" name="Straight Connector 9">
            <a:extLst>
              <a:ext uri="{FF2B5EF4-FFF2-40B4-BE49-F238E27FC236}">
                <a16:creationId xmlns:a16="http://schemas.microsoft.com/office/drawing/2014/main" id="{4B2630D2-40D7-46C0-8619-440F3D2C53A8}"/>
              </a:ext>
            </a:extLst>
          </p:cNvPr>
          <p:cNvCxnSpPr>
            <a:cxnSpLocks/>
          </p:cNvCxnSpPr>
          <p:nvPr/>
        </p:nvCxnSpPr>
        <p:spPr>
          <a:xfrm>
            <a:off x="9081779" y="1890241"/>
            <a:ext cx="1896" cy="3915247"/>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2" name="Slide Number Placeholder 1">
            <a:extLst>
              <a:ext uri="{FF2B5EF4-FFF2-40B4-BE49-F238E27FC236}">
                <a16:creationId xmlns:a16="http://schemas.microsoft.com/office/drawing/2014/main" id="{0FE60CD8-2C7D-4211-9954-01B3C093676D}"/>
              </a:ext>
            </a:extLst>
          </p:cNvPr>
          <p:cNvSpPr>
            <a:spLocks noGrp="1"/>
          </p:cNvSpPr>
          <p:nvPr>
            <p:ph type="sldNum" sz="quarter" idx="4"/>
          </p:nvPr>
        </p:nvSpPr>
        <p:spPr/>
        <p:txBody>
          <a:bodyPr/>
          <a:lstStyle/>
          <a:p>
            <a:fld id="{4034BEE3-566C-4068-A777-C3A4762E861B}" type="slidenum">
              <a:rPr lang="en-GB" smtClean="0"/>
              <a:pPr/>
              <a:t>92</a:t>
            </a:fld>
            <a:endParaRPr lang="en-GB" dirty="0"/>
          </a:p>
        </p:txBody>
      </p:sp>
    </p:spTree>
    <p:extLst>
      <p:ext uri="{BB962C8B-B14F-4D97-AF65-F5344CB8AC3E}">
        <p14:creationId xmlns:p14="http://schemas.microsoft.com/office/powerpoint/2010/main" val="32370280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Holiday Tourism expenditure in Scotland  </a:t>
            </a:r>
          </a:p>
        </p:txBody>
      </p:sp>
      <p:graphicFrame>
        <p:nvGraphicFramePr>
          <p:cNvPr id="3" name="Table 2"/>
          <p:cNvGraphicFramePr>
            <a:graphicFrameLocks noGrp="1"/>
          </p:cNvGraphicFramePr>
          <p:nvPr>
            <p:extLst>
              <p:ext uri="{D42A27DB-BD31-4B8C-83A1-F6EECF244321}">
                <p14:modId xmlns:p14="http://schemas.microsoft.com/office/powerpoint/2010/main" val="2212238633"/>
              </p:ext>
            </p:extLst>
          </p:nvPr>
        </p:nvGraphicFramePr>
        <p:xfrm>
          <a:off x="350837" y="1890713"/>
          <a:ext cx="8624888" cy="3911135"/>
        </p:xfrm>
        <a:graphic>
          <a:graphicData uri="http://schemas.openxmlformats.org/drawingml/2006/table">
            <a:tbl>
              <a:tblPr/>
              <a:tblGrid>
                <a:gridCol w="1437478">
                  <a:extLst>
                    <a:ext uri="{9D8B030D-6E8A-4147-A177-3AD203B41FA5}">
                      <a16:colId xmlns:a16="http://schemas.microsoft.com/office/drawing/2014/main" val="20000"/>
                    </a:ext>
                  </a:extLst>
                </a:gridCol>
                <a:gridCol w="718741">
                  <a:extLst>
                    <a:ext uri="{9D8B030D-6E8A-4147-A177-3AD203B41FA5}">
                      <a16:colId xmlns:a16="http://schemas.microsoft.com/office/drawing/2014/main" val="862319370"/>
                    </a:ext>
                  </a:extLst>
                </a:gridCol>
                <a:gridCol w="718741">
                  <a:extLst>
                    <a:ext uri="{9D8B030D-6E8A-4147-A177-3AD203B41FA5}">
                      <a16:colId xmlns:a16="http://schemas.microsoft.com/office/drawing/2014/main" val="3175462837"/>
                    </a:ext>
                  </a:extLst>
                </a:gridCol>
                <a:gridCol w="718741">
                  <a:extLst>
                    <a:ext uri="{9D8B030D-6E8A-4147-A177-3AD203B41FA5}">
                      <a16:colId xmlns:a16="http://schemas.microsoft.com/office/drawing/2014/main" val="20008"/>
                    </a:ext>
                  </a:extLst>
                </a:gridCol>
                <a:gridCol w="718741">
                  <a:extLst>
                    <a:ext uri="{9D8B030D-6E8A-4147-A177-3AD203B41FA5}">
                      <a16:colId xmlns:a16="http://schemas.microsoft.com/office/drawing/2014/main" val="20009"/>
                    </a:ext>
                  </a:extLst>
                </a:gridCol>
                <a:gridCol w="718741">
                  <a:extLst>
                    <a:ext uri="{9D8B030D-6E8A-4147-A177-3AD203B41FA5}">
                      <a16:colId xmlns:a16="http://schemas.microsoft.com/office/drawing/2014/main" val="20010"/>
                    </a:ext>
                  </a:extLst>
                </a:gridCol>
                <a:gridCol w="718741">
                  <a:extLst>
                    <a:ext uri="{9D8B030D-6E8A-4147-A177-3AD203B41FA5}">
                      <a16:colId xmlns:a16="http://schemas.microsoft.com/office/drawing/2014/main" val="20012"/>
                    </a:ext>
                  </a:extLst>
                </a:gridCol>
                <a:gridCol w="718741">
                  <a:extLst>
                    <a:ext uri="{9D8B030D-6E8A-4147-A177-3AD203B41FA5}">
                      <a16:colId xmlns:a16="http://schemas.microsoft.com/office/drawing/2014/main" val="1443998224"/>
                    </a:ext>
                  </a:extLst>
                </a:gridCol>
                <a:gridCol w="718741">
                  <a:extLst>
                    <a:ext uri="{9D8B030D-6E8A-4147-A177-3AD203B41FA5}">
                      <a16:colId xmlns:a16="http://schemas.microsoft.com/office/drawing/2014/main" val="908707968"/>
                    </a:ext>
                  </a:extLst>
                </a:gridCol>
                <a:gridCol w="718741">
                  <a:extLst>
                    <a:ext uri="{9D8B030D-6E8A-4147-A177-3AD203B41FA5}">
                      <a16:colId xmlns:a16="http://schemas.microsoft.com/office/drawing/2014/main" val="2351414527"/>
                    </a:ext>
                  </a:extLst>
                </a:gridCol>
                <a:gridCol w="718741">
                  <a:extLst>
                    <a:ext uri="{9D8B030D-6E8A-4147-A177-3AD203B41FA5}">
                      <a16:colId xmlns:a16="http://schemas.microsoft.com/office/drawing/2014/main" val="3167871067"/>
                    </a:ext>
                  </a:extLst>
                </a:gridCol>
              </a:tblGrid>
              <a:tr h="214345">
                <a:tc gridSpan="11">
                  <a:txBody>
                    <a:bodyPr/>
                    <a:lstStyle/>
                    <a:p>
                      <a:pPr algn="l" fontAlgn="ctr"/>
                      <a:r>
                        <a:rPr lang="en-GB" sz="800" b="1" i="0" u="none" strike="noStrike" dirty="0">
                          <a:solidFill>
                            <a:srgbClr val="FFFFFF"/>
                          </a:solidFill>
                          <a:effectLst/>
                          <a:latin typeface="Arial" panose="020B0604020202020204" pitchFamily="34" charset="0"/>
                        </a:rPr>
                        <a:t> Table 1.7.16 (cont.) – Tourism expenditure breakdown in Scotland (2011-19)</a:t>
                      </a:r>
                    </a:p>
                  </a:txBody>
                  <a:tcPr marL="180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lnL w="12700" cmpd="sng">
                      <a:noFill/>
                      <a:prstDash val="solid"/>
                    </a:ln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lnL w="12700" cmpd="sng">
                      <a:noFill/>
                      <a:prstDash val="solid"/>
                    </a:ln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extLst>
                  <a:ext uri="{0D108BD9-81ED-4DB2-BD59-A6C34878D82A}">
                    <a16:rowId xmlns:a16="http://schemas.microsoft.com/office/drawing/2014/main" val="10000"/>
                  </a:ext>
                </a:extLst>
              </a:tr>
              <a:tr h="369778">
                <a:tc>
                  <a:txBody>
                    <a:bodyPr/>
                    <a:lstStyle/>
                    <a:p>
                      <a:pPr algn="ctr" fontAlgn="ctr"/>
                      <a:r>
                        <a:rPr lang="en-GB" sz="800" b="1" i="0" u="none" strike="noStrike" dirty="0">
                          <a:solidFill>
                            <a:srgbClr val="000000"/>
                          </a:solidFill>
                          <a:effectLst/>
                          <a:latin typeface="Arial" panose="020B0604020202020204" pitchFamily="34" charset="0"/>
                        </a:rPr>
                        <a:t>- </a:t>
                      </a:r>
                    </a:p>
                  </a:txBody>
                  <a:tcPr marL="180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2011</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2012</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2013</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2014</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2015 </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2016</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2017</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2018</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2019</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0" i="0" u="none" strike="noStrike" dirty="0">
                          <a:solidFill>
                            <a:srgbClr val="000000"/>
                          </a:solidFill>
                          <a:effectLst/>
                          <a:latin typeface="Arial" panose="020B0604020202020204" pitchFamily="34" charset="0"/>
                        </a:rPr>
                        <a:t>%</a:t>
                      </a:r>
                    </a:p>
                    <a:p>
                      <a:pPr algn="ctr" fontAlgn="ctr"/>
                      <a:r>
                        <a:rPr lang="en-GB" sz="800" b="0" i="0" u="none" strike="noStrike" dirty="0">
                          <a:solidFill>
                            <a:srgbClr val="000000"/>
                          </a:solidFill>
                          <a:effectLst/>
                          <a:latin typeface="Arial" panose="020B0604020202020204" pitchFamily="34" charset="0"/>
                        </a:rPr>
                        <a:t> change</a:t>
                      </a:r>
                    </a:p>
                    <a:p>
                      <a:pPr algn="ctr" fontAlgn="ctr"/>
                      <a:r>
                        <a:rPr lang="en-GB" sz="800" b="0" i="0" u="none" strike="noStrike" dirty="0">
                          <a:solidFill>
                            <a:srgbClr val="000000"/>
                          </a:solidFill>
                          <a:effectLst/>
                          <a:latin typeface="Arial" panose="020B0604020202020204" pitchFamily="34" charset="0"/>
                        </a:rPr>
                        <a:t> (18-19)</a:t>
                      </a:r>
                      <a:endParaRPr lang="en-GB" sz="800" b="1" i="0" u="none" strike="noStrike" dirty="0">
                        <a:solidFill>
                          <a:srgbClr val="000000"/>
                        </a:solidFill>
                        <a:effectLst/>
                        <a:latin typeface="Arial" panose="020B0604020202020204" pitchFamily="34" charset="0"/>
                      </a:endParaRP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2"/>
                  </a:ext>
                </a:extLst>
              </a:tr>
              <a:tr h="131077">
                <a:tc>
                  <a:txBody>
                    <a:bodyPr/>
                    <a:lstStyle/>
                    <a:p>
                      <a:pPr algn="ctr" fontAlgn="ctr"/>
                      <a:r>
                        <a:rPr lang="en-GB" sz="800" b="1" i="0" u="none" strike="noStrike" dirty="0">
                          <a:solidFill>
                            <a:srgbClr val="000000"/>
                          </a:solidFill>
                          <a:effectLst/>
                          <a:latin typeface="Arial" panose="020B0604020202020204" pitchFamily="34" charset="0"/>
                        </a:rPr>
                        <a:t>-</a:t>
                      </a:r>
                    </a:p>
                  </a:txBody>
                  <a:tcPr marL="180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31077">
                <a:tc>
                  <a:txBody>
                    <a:bodyPr/>
                    <a:lstStyle/>
                    <a:p>
                      <a:pPr algn="l" fontAlgn="ctr"/>
                      <a:r>
                        <a:rPr lang="en-GB" sz="800" b="1" i="0" u="none" strike="noStrike" dirty="0">
                          <a:solidFill>
                            <a:srgbClr val="000000"/>
                          </a:solidFill>
                          <a:effectLst/>
                          <a:latin typeface="Arial" panose="020B0604020202020204" pitchFamily="34" charset="0"/>
                        </a:rPr>
                        <a:t>Total</a:t>
                      </a:r>
                    </a:p>
                  </a:txBody>
                  <a:tcPr marL="180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b="1" dirty="0">
                          <a:solidFill>
                            <a:srgbClr val="000000"/>
                          </a:solidFill>
                          <a:effectLst/>
                          <a:latin typeface="+mj-lt"/>
                          <a:ea typeface="Times New Roman"/>
                          <a:cs typeface="Calibri"/>
                        </a:rPr>
                        <a:t>£1,740</a:t>
                      </a:r>
                      <a:endParaRPr lang="en-GB" sz="800" b="1"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b="1" dirty="0">
                          <a:solidFill>
                            <a:srgbClr val="000000"/>
                          </a:solidFill>
                          <a:effectLst/>
                          <a:latin typeface="+mj-lt"/>
                          <a:ea typeface="Times New Roman"/>
                          <a:cs typeface="Calibri"/>
                        </a:rPr>
                        <a:t>£1,684</a:t>
                      </a:r>
                      <a:endParaRPr lang="en-GB" sz="800" b="1"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£1,814</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£1,732</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£2,068</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£1,676</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£1,907</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£1,830</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£2,062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+12.7%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4"/>
                  </a:ext>
                </a:extLst>
              </a:tr>
              <a:tr h="289679">
                <a:tc>
                  <a:txBody>
                    <a:bodyPr/>
                    <a:lstStyle/>
                    <a:p>
                      <a:pPr algn="l" fontAlgn="ctr"/>
                      <a:r>
                        <a:rPr lang="en-GB" sz="800" b="0" i="0" u="none" strike="noStrike" dirty="0">
                          <a:solidFill>
                            <a:srgbClr val="000000"/>
                          </a:solidFill>
                          <a:effectLst/>
                          <a:latin typeface="Arial" panose="020B0604020202020204" pitchFamily="34" charset="0"/>
                        </a:rPr>
                        <a:t>Price of package holiday/inclusive trip</a:t>
                      </a:r>
                    </a:p>
                  </a:txBody>
                  <a:tcPr marL="180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a:solidFill>
                            <a:srgbClr val="000000"/>
                          </a:solidFill>
                          <a:effectLst/>
                          <a:latin typeface="+mj-lt"/>
                          <a:ea typeface="Times New Roman"/>
                          <a:cs typeface="Calibri"/>
                        </a:rPr>
                        <a:t>£79</a:t>
                      </a:r>
                      <a:endParaRPr lang="en-GB" sz="80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a:solidFill>
                            <a:srgbClr val="000000"/>
                          </a:solidFill>
                          <a:effectLst/>
                          <a:latin typeface="+mj-lt"/>
                          <a:ea typeface="Times New Roman"/>
                          <a:cs typeface="Calibri"/>
                        </a:rPr>
                        <a:t>£99</a:t>
                      </a:r>
                      <a:endParaRPr lang="en-GB" sz="80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£127</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£88</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£123</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£107</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£118</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£104</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£67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-35.6%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31077">
                <a:tc>
                  <a:txBody>
                    <a:bodyPr/>
                    <a:lstStyle/>
                    <a:p>
                      <a:pPr algn="l" fontAlgn="ctr"/>
                      <a:r>
                        <a:rPr lang="en-GB" sz="800" b="0" i="0" u="none" strike="noStrike" dirty="0">
                          <a:solidFill>
                            <a:srgbClr val="000000"/>
                          </a:solidFill>
                          <a:effectLst/>
                          <a:latin typeface="Arial" panose="020B0604020202020204" pitchFamily="34" charset="0"/>
                        </a:rPr>
                        <a:t>% share</a:t>
                      </a:r>
                    </a:p>
                  </a:txBody>
                  <a:tcPr marL="180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5%</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a:solidFill>
                            <a:srgbClr val="000000"/>
                          </a:solidFill>
                          <a:effectLst/>
                          <a:latin typeface="+mj-lt"/>
                          <a:ea typeface="Times New Roman"/>
                          <a:cs typeface="Calibri"/>
                        </a:rPr>
                        <a:t>6%</a:t>
                      </a:r>
                      <a:endParaRPr lang="en-GB" sz="80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7%</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4%</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6%</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6%</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6%</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6%</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6"/>
                  </a:ext>
                </a:extLst>
              </a:tr>
              <a:tr h="131077">
                <a:tc>
                  <a:txBody>
                    <a:bodyPr/>
                    <a:lstStyle/>
                    <a:p>
                      <a:pPr algn="l" fontAlgn="ctr"/>
                      <a:r>
                        <a:rPr lang="en-GB" sz="800" b="0" i="0" u="none" strike="noStrike" dirty="0">
                          <a:solidFill>
                            <a:srgbClr val="000000"/>
                          </a:solidFill>
                          <a:effectLst/>
                          <a:latin typeface="Arial" panose="020B0604020202020204" pitchFamily="34" charset="0"/>
                        </a:rPr>
                        <a:t>Accommodation</a:t>
                      </a:r>
                    </a:p>
                  </a:txBody>
                  <a:tcPr marL="180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a:solidFill>
                            <a:srgbClr val="000000"/>
                          </a:solidFill>
                          <a:effectLst/>
                          <a:latin typeface="+mj-lt"/>
                          <a:ea typeface="Times New Roman"/>
                          <a:cs typeface="Calibri"/>
                        </a:rPr>
                        <a:t>£586</a:t>
                      </a:r>
                      <a:endParaRPr lang="en-GB" sz="80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£571</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£618</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£725</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£720</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£635</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£676</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£684</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£803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+17.4%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31077">
                <a:tc>
                  <a:txBody>
                    <a:bodyPr/>
                    <a:lstStyle/>
                    <a:p>
                      <a:pPr algn="l" fontAlgn="ctr"/>
                      <a:r>
                        <a:rPr lang="en-GB" sz="800" b="0" i="0" u="none" strike="noStrike" dirty="0">
                          <a:solidFill>
                            <a:srgbClr val="000000"/>
                          </a:solidFill>
                          <a:effectLst/>
                          <a:latin typeface="Arial" panose="020B0604020202020204" pitchFamily="34" charset="0"/>
                        </a:rPr>
                        <a:t>% share</a:t>
                      </a:r>
                    </a:p>
                  </a:txBody>
                  <a:tcPr marL="180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a:solidFill>
                            <a:srgbClr val="000000"/>
                          </a:solidFill>
                          <a:effectLst/>
                          <a:latin typeface="+mj-lt"/>
                          <a:ea typeface="Times New Roman"/>
                          <a:cs typeface="Calibri"/>
                        </a:rPr>
                        <a:t>34%</a:t>
                      </a:r>
                      <a:endParaRPr lang="en-GB" sz="80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a:solidFill>
                            <a:srgbClr val="000000"/>
                          </a:solidFill>
                          <a:effectLst/>
                          <a:latin typeface="+mj-lt"/>
                          <a:ea typeface="Times New Roman"/>
                          <a:cs typeface="Calibri"/>
                        </a:rPr>
                        <a:t>34%</a:t>
                      </a:r>
                      <a:endParaRPr lang="en-GB" sz="80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34%</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34%</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35%</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38%</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35%</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37%</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8"/>
                  </a:ext>
                </a:extLst>
              </a:tr>
              <a:tr h="350332">
                <a:tc>
                  <a:txBody>
                    <a:bodyPr/>
                    <a:lstStyle/>
                    <a:p>
                      <a:pPr algn="l" fontAlgn="ctr"/>
                      <a:r>
                        <a:rPr lang="en-GB" sz="800" b="0" i="0" u="none" strike="noStrike" dirty="0">
                          <a:solidFill>
                            <a:srgbClr val="000000"/>
                          </a:solidFill>
                          <a:effectLst/>
                          <a:latin typeface="Arial" panose="020B0604020202020204" pitchFamily="34" charset="0"/>
                        </a:rPr>
                        <a:t>Travel costs to and from destination, and during the trip</a:t>
                      </a:r>
                    </a:p>
                  </a:txBody>
                  <a:tcPr marL="180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a:solidFill>
                            <a:srgbClr val="000000"/>
                          </a:solidFill>
                          <a:effectLst/>
                          <a:latin typeface="+mj-lt"/>
                          <a:ea typeface="Times New Roman"/>
                          <a:cs typeface="Calibri"/>
                        </a:rPr>
                        <a:t>£306</a:t>
                      </a:r>
                      <a:endParaRPr lang="en-GB" sz="80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£287</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£289</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£411</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£320</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£240</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£280</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£268</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£357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+33.2%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31077">
                <a:tc>
                  <a:txBody>
                    <a:bodyPr/>
                    <a:lstStyle/>
                    <a:p>
                      <a:pPr algn="l" fontAlgn="ctr"/>
                      <a:r>
                        <a:rPr lang="en-GB" sz="800" b="0" i="0" u="none" strike="noStrike" dirty="0">
                          <a:solidFill>
                            <a:srgbClr val="000000"/>
                          </a:solidFill>
                          <a:effectLst/>
                          <a:latin typeface="Arial" panose="020B0604020202020204" pitchFamily="34" charset="0"/>
                        </a:rPr>
                        <a:t>% share</a:t>
                      </a:r>
                    </a:p>
                  </a:txBody>
                  <a:tcPr marL="180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18%</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17%</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16%</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19%</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15%</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14%</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15%</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15%</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0"/>
                  </a:ext>
                </a:extLst>
              </a:tr>
              <a:tr h="350332">
                <a:tc>
                  <a:txBody>
                    <a:bodyPr/>
                    <a:lstStyle/>
                    <a:p>
                      <a:pPr algn="l" fontAlgn="ctr"/>
                      <a:r>
                        <a:rPr lang="en-GB" sz="800" b="0" i="0" u="none" strike="noStrike" dirty="0">
                          <a:solidFill>
                            <a:srgbClr val="000000"/>
                          </a:solidFill>
                          <a:effectLst/>
                          <a:latin typeface="Arial" panose="020B0604020202020204" pitchFamily="34" charset="0"/>
                        </a:rPr>
                        <a:t>Services or advice (e.g. travel guides, tourist information)</a:t>
                      </a:r>
                    </a:p>
                  </a:txBody>
                  <a:tcPr marL="180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£4</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a:solidFill>
                            <a:srgbClr val="000000"/>
                          </a:solidFill>
                          <a:effectLst/>
                          <a:latin typeface="+mj-lt"/>
                          <a:ea typeface="Times New Roman"/>
                          <a:cs typeface="Calibri"/>
                        </a:rPr>
                        <a:t>£5</a:t>
                      </a:r>
                      <a:endParaRPr lang="en-GB" sz="80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£5</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£11</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£8</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131077">
                <a:tc>
                  <a:txBody>
                    <a:bodyPr/>
                    <a:lstStyle/>
                    <a:p>
                      <a:pPr algn="l" fontAlgn="ctr"/>
                      <a:r>
                        <a:rPr lang="en-GB" sz="800" b="0" i="0" u="none" strike="noStrike" dirty="0">
                          <a:solidFill>
                            <a:srgbClr val="000000"/>
                          </a:solidFill>
                          <a:effectLst/>
                          <a:latin typeface="Arial" panose="020B0604020202020204" pitchFamily="34" charset="0"/>
                        </a:rPr>
                        <a:t>% share</a:t>
                      </a:r>
                    </a:p>
                  </a:txBody>
                  <a:tcPr marL="180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a:solidFill>
                            <a:srgbClr val="000000"/>
                          </a:solidFill>
                          <a:effectLst/>
                          <a:latin typeface="+mj-lt"/>
                          <a:ea typeface="Times New Roman"/>
                          <a:cs typeface="Calibri"/>
                        </a:rPr>
                        <a:t>*</a:t>
                      </a:r>
                      <a:endParaRPr lang="en-GB" sz="80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2"/>
                  </a:ext>
                </a:extLst>
              </a:tr>
              <a:tr h="131077">
                <a:tc>
                  <a:txBody>
                    <a:bodyPr/>
                    <a:lstStyle/>
                    <a:p>
                      <a:pPr algn="l" fontAlgn="ctr"/>
                      <a:r>
                        <a:rPr lang="en-GB" sz="800" b="0" i="0" u="none" strike="noStrike" dirty="0">
                          <a:solidFill>
                            <a:srgbClr val="000000"/>
                          </a:solidFill>
                          <a:effectLst/>
                          <a:latin typeface="Arial" panose="020B0604020202020204" pitchFamily="34" charset="0"/>
                        </a:rPr>
                        <a:t>Buying clothes</a:t>
                      </a:r>
                    </a:p>
                  </a:txBody>
                  <a:tcPr marL="180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a:solidFill>
                            <a:srgbClr val="000000"/>
                          </a:solidFill>
                          <a:effectLst/>
                          <a:latin typeface="+mj-lt"/>
                          <a:ea typeface="Times New Roman"/>
                          <a:cs typeface="Calibri"/>
                        </a:rPr>
                        <a:t>£101</a:t>
                      </a:r>
                      <a:endParaRPr lang="en-GB" sz="80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£116</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£132</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£103</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£80</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£99</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£89</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£77</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£76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131077">
                <a:tc>
                  <a:txBody>
                    <a:bodyPr/>
                    <a:lstStyle/>
                    <a:p>
                      <a:pPr algn="l" fontAlgn="ctr"/>
                      <a:r>
                        <a:rPr lang="en-GB" sz="800" b="0" i="0" u="none" strike="noStrike" dirty="0">
                          <a:solidFill>
                            <a:srgbClr val="000000"/>
                          </a:solidFill>
                          <a:effectLst/>
                          <a:latin typeface="Arial" panose="020B0604020202020204" pitchFamily="34" charset="0"/>
                        </a:rPr>
                        <a:t>% share</a:t>
                      </a:r>
                    </a:p>
                  </a:txBody>
                  <a:tcPr marL="180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a:solidFill>
                            <a:srgbClr val="000000"/>
                          </a:solidFill>
                          <a:effectLst/>
                          <a:latin typeface="+mj-lt"/>
                          <a:ea typeface="Times New Roman"/>
                          <a:cs typeface="Calibri"/>
                        </a:rPr>
                        <a:t>6%</a:t>
                      </a:r>
                      <a:endParaRPr lang="en-GB" sz="80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7%</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7%</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5%</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4%</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6%</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5%</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4%</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4"/>
                  </a:ext>
                </a:extLst>
              </a:tr>
              <a:tr h="231062">
                <a:tc>
                  <a:txBody>
                    <a:bodyPr/>
                    <a:lstStyle/>
                    <a:p>
                      <a:pPr algn="l" fontAlgn="ctr"/>
                      <a:r>
                        <a:rPr lang="en-GB" sz="800" b="0" i="0" u="none" strike="noStrike" dirty="0">
                          <a:solidFill>
                            <a:srgbClr val="000000"/>
                          </a:solidFill>
                          <a:effectLst/>
                          <a:latin typeface="Arial" panose="020B0604020202020204" pitchFamily="34" charset="0"/>
                        </a:rPr>
                        <a:t>Eating and drinking out</a:t>
                      </a:r>
                    </a:p>
                  </a:txBody>
                  <a:tcPr marL="180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£355</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£311</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£341</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£434</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£420</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£298</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£405</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£387</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+8.3%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131077">
                <a:tc>
                  <a:txBody>
                    <a:bodyPr/>
                    <a:lstStyle/>
                    <a:p>
                      <a:pPr algn="l" fontAlgn="ctr"/>
                      <a:r>
                        <a:rPr lang="en-GB" sz="800" b="0" i="0" u="none" strike="noStrike" dirty="0">
                          <a:solidFill>
                            <a:srgbClr val="000000"/>
                          </a:solidFill>
                          <a:effectLst/>
                          <a:latin typeface="Arial" panose="020B0604020202020204" pitchFamily="34" charset="0"/>
                        </a:rPr>
                        <a:t>% share</a:t>
                      </a:r>
                    </a:p>
                  </a:txBody>
                  <a:tcPr marL="180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a:solidFill>
                            <a:srgbClr val="000000"/>
                          </a:solidFill>
                          <a:effectLst/>
                          <a:latin typeface="+mj-lt"/>
                          <a:ea typeface="Times New Roman"/>
                          <a:cs typeface="Calibri"/>
                        </a:rPr>
                        <a:t>20%</a:t>
                      </a:r>
                      <a:endParaRPr lang="en-GB" sz="80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18%</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19%</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20%</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20%</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18%</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21%</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21%</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6"/>
                  </a:ext>
                </a:extLst>
              </a:tr>
              <a:tr h="131077">
                <a:tc>
                  <a:txBody>
                    <a:bodyPr/>
                    <a:lstStyle/>
                    <a:p>
                      <a:pPr algn="l" fontAlgn="ctr"/>
                      <a:r>
                        <a:rPr lang="en-GB" sz="800" b="0" i="0" u="none" strike="noStrike" dirty="0">
                          <a:solidFill>
                            <a:srgbClr val="000000"/>
                          </a:solidFill>
                          <a:effectLst/>
                          <a:latin typeface="Arial" panose="020B0604020202020204" pitchFamily="34" charset="0"/>
                        </a:rPr>
                        <a:t>Other shopping</a:t>
                      </a:r>
                    </a:p>
                  </a:txBody>
                  <a:tcPr marL="180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a:solidFill>
                            <a:srgbClr val="000000"/>
                          </a:solidFill>
                          <a:effectLst/>
                          <a:latin typeface="+mj-lt"/>
                          <a:ea typeface="Times New Roman"/>
                          <a:cs typeface="Calibri"/>
                        </a:rPr>
                        <a:t>£172</a:t>
                      </a:r>
                      <a:endParaRPr lang="en-GB" sz="80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£173</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£184</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£197</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£212</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£150</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£194</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£171</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£194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+13.5%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131077">
                <a:tc>
                  <a:txBody>
                    <a:bodyPr/>
                    <a:lstStyle/>
                    <a:p>
                      <a:pPr algn="l" fontAlgn="ctr"/>
                      <a:r>
                        <a:rPr lang="en-GB" sz="800" b="0" i="0" u="none" strike="noStrike" dirty="0">
                          <a:solidFill>
                            <a:srgbClr val="000000"/>
                          </a:solidFill>
                          <a:effectLst/>
                          <a:latin typeface="Arial" panose="020B0604020202020204" pitchFamily="34" charset="0"/>
                        </a:rPr>
                        <a:t>% share</a:t>
                      </a:r>
                    </a:p>
                  </a:txBody>
                  <a:tcPr marL="180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a:solidFill>
                            <a:srgbClr val="000000"/>
                          </a:solidFill>
                          <a:effectLst/>
                          <a:latin typeface="+mj-lt"/>
                          <a:ea typeface="Times New Roman"/>
                          <a:cs typeface="Calibri"/>
                        </a:rPr>
                        <a:t>10%</a:t>
                      </a:r>
                      <a:endParaRPr lang="en-GB" sz="80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10%</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10%</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9%</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10%</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9%</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10%</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9%</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8"/>
                  </a:ext>
                </a:extLst>
              </a:tr>
              <a:tr h="131077">
                <a:tc>
                  <a:txBody>
                    <a:bodyPr/>
                    <a:lstStyle/>
                    <a:p>
                      <a:pPr algn="l" fontAlgn="ctr"/>
                      <a:r>
                        <a:rPr lang="en-GB" sz="800" b="0" i="0" u="none" strike="noStrike" dirty="0">
                          <a:solidFill>
                            <a:srgbClr val="000000"/>
                          </a:solidFill>
                          <a:effectLst/>
                          <a:latin typeface="Arial" panose="020B0604020202020204" pitchFamily="34" charset="0"/>
                        </a:rPr>
                        <a:t>Entertainment</a:t>
                      </a:r>
                    </a:p>
                  </a:txBody>
                  <a:tcPr marL="180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£95</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£93</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£97</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£126</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£127</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£125</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£109</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£110</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£124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+12.7%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r h="131077">
                <a:tc>
                  <a:txBody>
                    <a:bodyPr/>
                    <a:lstStyle/>
                    <a:p>
                      <a:pPr algn="l" fontAlgn="ctr"/>
                      <a:r>
                        <a:rPr lang="en-GB" sz="800" b="0" i="0" u="none" strike="noStrike" dirty="0">
                          <a:solidFill>
                            <a:srgbClr val="000000"/>
                          </a:solidFill>
                          <a:effectLst/>
                          <a:latin typeface="Arial" panose="020B0604020202020204" pitchFamily="34" charset="0"/>
                        </a:rPr>
                        <a:t>% share</a:t>
                      </a:r>
                    </a:p>
                  </a:txBody>
                  <a:tcPr marL="180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5%</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6%</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5%</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6%</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6%</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7%</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6%</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6%</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20"/>
                  </a:ext>
                </a:extLst>
              </a:tr>
              <a:tr h="131077">
                <a:tc>
                  <a:txBody>
                    <a:bodyPr/>
                    <a:lstStyle/>
                    <a:p>
                      <a:pPr algn="l" fontAlgn="ctr"/>
                      <a:r>
                        <a:rPr lang="en-GB" sz="800" b="0" i="0" u="none" strike="noStrike" dirty="0">
                          <a:solidFill>
                            <a:srgbClr val="000000"/>
                          </a:solidFill>
                          <a:effectLst/>
                          <a:latin typeface="Arial" panose="020B0604020202020204" pitchFamily="34" charset="0"/>
                        </a:rPr>
                        <a:t>Anything else</a:t>
                      </a:r>
                    </a:p>
                  </a:txBody>
                  <a:tcPr marL="180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£41</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£29</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£25</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£34</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£55</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£28</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£25</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-28.0%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1"/>
                  </a:ext>
                </a:extLst>
              </a:tr>
              <a:tr h="131077">
                <a:tc>
                  <a:txBody>
                    <a:bodyPr/>
                    <a:lstStyle/>
                    <a:p>
                      <a:pPr algn="l" fontAlgn="ctr"/>
                      <a:r>
                        <a:rPr lang="en-GB" sz="800" b="0" i="0" u="none" strike="noStrike" dirty="0">
                          <a:solidFill>
                            <a:srgbClr val="000000"/>
                          </a:solidFill>
                          <a:effectLst/>
                          <a:latin typeface="Arial" panose="020B0604020202020204" pitchFamily="34" charset="0"/>
                        </a:rPr>
                        <a:t>% share</a:t>
                      </a:r>
                    </a:p>
                  </a:txBody>
                  <a:tcPr marL="180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2%</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2%</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3%</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a:t>
                      </a:r>
                    </a:p>
                  </a:txBody>
                  <a:tcPr marL="10800" marR="6671" marT="6671"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22"/>
                  </a:ext>
                </a:extLst>
              </a:tr>
            </a:tbl>
          </a:graphicData>
        </a:graphic>
      </p:graphicFrame>
      <p:sp>
        <p:nvSpPr>
          <p:cNvPr id="20" name="Content Placeholder 25"/>
          <p:cNvSpPr txBox="1">
            <a:spLocks/>
          </p:cNvSpPr>
          <p:nvPr/>
        </p:nvSpPr>
        <p:spPr>
          <a:xfrm>
            <a:off x="9242326" y="1893415"/>
            <a:ext cx="2592016" cy="3738255"/>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solidFill>
                  <a:srgbClr val="717171"/>
                </a:solidFill>
              </a:rPr>
              <a:t>Showing the breakdown of tourism expenditure in Scotland between 2011 and 2019 for domestic holiday tourism.</a:t>
            </a:r>
            <a:endParaRPr lang="en-GB" sz="1050" b="1" dirty="0">
              <a:solidFill>
                <a:srgbClr val="717171"/>
              </a:solidFill>
            </a:endParaRPr>
          </a:p>
          <a:p>
            <a:r>
              <a:rPr lang="en-GB" sz="1050" b="1" dirty="0">
                <a:solidFill>
                  <a:srgbClr val="717171"/>
                </a:solidFill>
              </a:rPr>
              <a:t>With total spend on holidays increasing +12.7%, expenditure in most categories rose.</a:t>
            </a:r>
          </a:p>
          <a:p>
            <a:r>
              <a:rPr lang="en-GB" sz="1050" b="1" dirty="0">
                <a:solidFill>
                  <a:srgbClr val="717171"/>
                </a:solidFill>
              </a:rPr>
              <a:t>For the main categories; the amount spent on accommodation increased +17.4%, travel spend +33.2%, eating and drinking out +8.3%.</a:t>
            </a:r>
          </a:p>
          <a:p>
            <a:r>
              <a:rPr lang="en-GB" sz="1050" b="1" dirty="0">
                <a:solidFill>
                  <a:srgbClr val="717171"/>
                </a:solidFill>
              </a:rPr>
              <a:t>Other shopping spend rose +13.5% and entertainment by +12.7%.</a:t>
            </a:r>
          </a:p>
          <a:p>
            <a:r>
              <a:rPr lang="en-GB" sz="1050" b="1" dirty="0">
                <a:solidFill>
                  <a:srgbClr val="717171"/>
                </a:solidFill>
              </a:rPr>
              <a:t>Expenditure on package holidays and clothing declined (-35.6% and -1.3% respectively).</a:t>
            </a:r>
            <a:endParaRPr lang="en-GB" sz="1400" dirty="0"/>
          </a:p>
        </p:txBody>
      </p:sp>
      <p:pic>
        <p:nvPicPr>
          <p:cNvPr id="21" name="Picture 20"/>
          <p:cNvPicPr/>
          <p:nvPr/>
        </p:nvPicPr>
        <p:blipFill rotWithShape="1">
          <a:blip r:embed="rId2">
            <a:extLst>
              <a:ext uri="{28A0092B-C50C-407E-A947-70E740481C1C}">
                <a14:useLocalDpi xmlns:a14="http://schemas.microsoft.com/office/drawing/2010/main" val="0"/>
              </a:ext>
            </a:extLst>
          </a:blip>
          <a:srcRect t="16958" b="17355"/>
          <a:stretch/>
        </p:blipFill>
        <p:spPr bwMode="auto">
          <a:xfrm>
            <a:off x="5363244" y="1468863"/>
            <a:ext cx="442595" cy="25146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8" name="Freeform 20">
            <a:hlinkClick r:id="rId3" action="ppaction://hlinksldjump"/>
            <a:extLst>
              <a:ext uri="{FF2B5EF4-FFF2-40B4-BE49-F238E27FC236}">
                <a16:creationId xmlns:a16="http://schemas.microsoft.com/office/drawing/2014/main" id="{69FC5BBC-C18B-4D16-9D7A-86D210E1D118}"/>
              </a:ext>
            </a:extLst>
          </p:cNvPr>
          <p:cNvSpPr>
            <a:spLocks noEditPoints="1"/>
          </p:cNvSpPr>
          <p:nvPr/>
        </p:nvSpPr>
        <p:spPr bwMode="auto">
          <a:xfrm>
            <a:off x="7272592"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3"/>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cxnSp>
        <p:nvCxnSpPr>
          <p:cNvPr id="10" name="Straight Connector 9">
            <a:extLst>
              <a:ext uri="{FF2B5EF4-FFF2-40B4-BE49-F238E27FC236}">
                <a16:creationId xmlns:a16="http://schemas.microsoft.com/office/drawing/2014/main" id="{8DBAF10C-3CA6-47B5-90C1-8F496CD81F3F}"/>
              </a:ext>
            </a:extLst>
          </p:cNvPr>
          <p:cNvCxnSpPr>
            <a:cxnSpLocks/>
          </p:cNvCxnSpPr>
          <p:nvPr/>
        </p:nvCxnSpPr>
        <p:spPr>
          <a:xfrm flipH="1">
            <a:off x="9080418" y="1887973"/>
            <a:ext cx="13849" cy="3917515"/>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2" name="Slide Number Placeholder 1">
            <a:extLst>
              <a:ext uri="{FF2B5EF4-FFF2-40B4-BE49-F238E27FC236}">
                <a16:creationId xmlns:a16="http://schemas.microsoft.com/office/drawing/2014/main" id="{8F93C43F-C724-4FBF-9622-980847E6AEE8}"/>
              </a:ext>
            </a:extLst>
          </p:cNvPr>
          <p:cNvSpPr>
            <a:spLocks noGrp="1"/>
          </p:cNvSpPr>
          <p:nvPr>
            <p:ph type="sldNum" sz="quarter" idx="4"/>
          </p:nvPr>
        </p:nvSpPr>
        <p:spPr/>
        <p:txBody>
          <a:bodyPr/>
          <a:lstStyle/>
          <a:p>
            <a:fld id="{4034BEE3-566C-4068-A777-C3A4762E861B}" type="slidenum">
              <a:rPr lang="en-GB" smtClean="0"/>
              <a:pPr/>
              <a:t>93</a:t>
            </a:fld>
            <a:endParaRPr lang="en-GB" dirty="0"/>
          </a:p>
        </p:txBody>
      </p:sp>
    </p:spTree>
    <p:extLst>
      <p:ext uri="{BB962C8B-B14F-4D97-AF65-F5344CB8AC3E}">
        <p14:creationId xmlns:p14="http://schemas.microsoft.com/office/powerpoint/2010/main" val="24270172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Tourism expenditure in Wales  </a:t>
            </a:r>
          </a:p>
        </p:txBody>
      </p:sp>
      <p:graphicFrame>
        <p:nvGraphicFramePr>
          <p:cNvPr id="3" name="Table 2"/>
          <p:cNvGraphicFramePr>
            <a:graphicFrameLocks noGrp="1"/>
          </p:cNvGraphicFramePr>
          <p:nvPr>
            <p:extLst>
              <p:ext uri="{D42A27DB-BD31-4B8C-83A1-F6EECF244321}">
                <p14:modId xmlns:p14="http://schemas.microsoft.com/office/powerpoint/2010/main" val="4149257209"/>
              </p:ext>
            </p:extLst>
          </p:nvPr>
        </p:nvGraphicFramePr>
        <p:xfrm>
          <a:off x="350837" y="1882202"/>
          <a:ext cx="8624883" cy="3906190"/>
        </p:xfrm>
        <a:graphic>
          <a:graphicData uri="http://schemas.openxmlformats.org/drawingml/2006/table">
            <a:tbl>
              <a:tblPr/>
              <a:tblGrid>
                <a:gridCol w="1437483">
                  <a:extLst>
                    <a:ext uri="{9D8B030D-6E8A-4147-A177-3AD203B41FA5}">
                      <a16:colId xmlns:a16="http://schemas.microsoft.com/office/drawing/2014/main" val="20000"/>
                    </a:ext>
                  </a:extLst>
                </a:gridCol>
                <a:gridCol w="718740">
                  <a:extLst>
                    <a:ext uri="{9D8B030D-6E8A-4147-A177-3AD203B41FA5}">
                      <a16:colId xmlns:a16="http://schemas.microsoft.com/office/drawing/2014/main" val="1181773122"/>
                    </a:ext>
                  </a:extLst>
                </a:gridCol>
                <a:gridCol w="718740">
                  <a:extLst>
                    <a:ext uri="{9D8B030D-6E8A-4147-A177-3AD203B41FA5}">
                      <a16:colId xmlns:a16="http://schemas.microsoft.com/office/drawing/2014/main" val="853281619"/>
                    </a:ext>
                  </a:extLst>
                </a:gridCol>
                <a:gridCol w="718740">
                  <a:extLst>
                    <a:ext uri="{9D8B030D-6E8A-4147-A177-3AD203B41FA5}">
                      <a16:colId xmlns:a16="http://schemas.microsoft.com/office/drawing/2014/main" val="20008"/>
                    </a:ext>
                  </a:extLst>
                </a:gridCol>
                <a:gridCol w="718740">
                  <a:extLst>
                    <a:ext uri="{9D8B030D-6E8A-4147-A177-3AD203B41FA5}">
                      <a16:colId xmlns:a16="http://schemas.microsoft.com/office/drawing/2014/main" val="20009"/>
                    </a:ext>
                  </a:extLst>
                </a:gridCol>
                <a:gridCol w="718740">
                  <a:extLst>
                    <a:ext uri="{9D8B030D-6E8A-4147-A177-3AD203B41FA5}">
                      <a16:colId xmlns:a16="http://schemas.microsoft.com/office/drawing/2014/main" val="20010"/>
                    </a:ext>
                  </a:extLst>
                </a:gridCol>
                <a:gridCol w="718740">
                  <a:extLst>
                    <a:ext uri="{9D8B030D-6E8A-4147-A177-3AD203B41FA5}">
                      <a16:colId xmlns:a16="http://schemas.microsoft.com/office/drawing/2014/main" val="20012"/>
                    </a:ext>
                  </a:extLst>
                </a:gridCol>
                <a:gridCol w="718740">
                  <a:extLst>
                    <a:ext uri="{9D8B030D-6E8A-4147-A177-3AD203B41FA5}">
                      <a16:colId xmlns:a16="http://schemas.microsoft.com/office/drawing/2014/main" val="686168199"/>
                    </a:ext>
                  </a:extLst>
                </a:gridCol>
                <a:gridCol w="718740">
                  <a:extLst>
                    <a:ext uri="{9D8B030D-6E8A-4147-A177-3AD203B41FA5}">
                      <a16:colId xmlns:a16="http://schemas.microsoft.com/office/drawing/2014/main" val="3988312895"/>
                    </a:ext>
                  </a:extLst>
                </a:gridCol>
                <a:gridCol w="718740">
                  <a:extLst>
                    <a:ext uri="{9D8B030D-6E8A-4147-A177-3AD203B41FA5}">
                      <a16:colId xmlns:a16="http://schemas.microsoft.com/office/drawing/2014/main" val="1530825889"/>
                    </a:ext>
                  </a:extLst>
                </a:gridCol>
                <a:gridCol w="718740">
                  <a:extLst>
                    <a:ext uri="{9D8B030D-6E8A-4147-A177-3AD203B41FA5}">
                      <a16:colId xmlns:a16="http://schemas.microsoft.com/office/drawing/2014/main" val="2879539671"/>
                    </a:ext>
                  </a:extLst>
                </a:gridCol>
              </a:tblGrid>
              <a:tr h="216000">
                <a:tc gridSpan="11">
                  <a:txBody>
                    <a:bodyPr/>
                    <a:lstStyle/>
                    <a:p>
                      <a:pPr algn="l" fontAlgn="ctr"/>
                      <a:r>
                        <a:rPr lang="en-GB" sz="800" b="1" i="0" u="none" strike="noStrike" dirty="0">
                          <a:solidFill>
                            <a:srgbClr val="FFFFFF"/>
                          </a:solidFill>
                          <a:effectLst/>
                          <a:latin typeface="Arial" panose="020B0604020202020204" pitchFamily="34" charset="0"/>
                        </a:rPr>
                        <a:t> Table 1.7.17 – Tourism Expenditure Breakdown in Wales (2011-19)</a:t>
                      </a:r>
                    </a:p>
                  </a:txBody>
                  <a:tcPr marL="180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lnL w="12700" cmpd="sng">
                      <a:noFill/>
                      <a:prstDash val="solid"/>
                    </a:ln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lnL w="12700" cmpd="sng">
                      <a:noFill/>
                      <a:prstDash val="solid"/>
                    </a:ln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36000" marR="6623" marT="6623" marB="0" anchor="ctr">
                    <a:lnL>
                      <a:noFill/>
                    </a:lnL>
                    <a:lnR>
                      <a:noFill/>
                    </a:lnR>
                    <a:lnT>
                      <a:noFill/>
                    </a:lnT>
                    <a:lnB w="12700" cap="flat" cmpd="sng" algn="ctr">
                      <a:solidFill>
                        <a:schemeClr val="tx1">
                          <a:lumMod val="20000"/>
                          <a:lumOff val="80000"/>
                        </a:schemeClr>
                      </a:solidFill>
                      <a:prstDash val="solid"/>
                      <a:round/>
                      <a:headEnd type="none" w="med" len="med"/>
                      <a:tailEnd type="none" w="med" len="med"/>
                    </a:lnB>
                    <a:solidFill>
                      <a:srgbClr val="3EB1CC"/>
                    </a:solidFill>
                  </a:tcPr>
                </a:tc>
                <a:tc hMerge="1">
                  <a:txBody>
                    <a:bodyPr/>
                    <a:lstStyle/>
                    <a:p>
                      <a:endParaRPr lang="en-GB"/>
                    </a:p>
                  </a:txBody>
                  <a:tcPr/>
                </a:tc>
                <a:tc hMerge="1">
                  <a:txBody>
                    <a:bodyPr/>
                    <a:lstStyle/>
                    <a:p>
                      <a:endParaRPr lang="en-GB"/>
                    </a:p>
                  </a:txBody>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36000" marR="6623" marT="6623" marB="0" anchor="ctr">
                    <a:lnL>
                      <a:noFill/>
                    </a:lnL>
                    <a:lnR>
                      <a:noFill/>
                    </a:lnR>
                    <a:lnT>
                      <a:noFill/>
                    </a:lnT>
                    <a:lnB w="12700" cap="flat" cmpd="sng" algn="ctr">
                      <a:solidFill>
                        <a:schemeClr val="tx1">
                          <a:lumMod val="20000"/>
                          <a:lumOff val="80000"/>
                        </a:schemeClr>
                      </a:solidFill>
                      <a:prstDash val="solid"/>
                      <a:round/>
                      <a:headEnd type="none" w="med" len="med"/>
                      <a:tailEnd type="none" w="med" len="med"/>
                    </a:lnB>
                    <a:solidFill>
                      <a:srgbClr val="3EB1CC"/>
                    </a:solidFill>
                  </a:tcPr>
                </a:tc>
                <a:extLst>
                  <a:ext uri="{0D108BD9-81ED-4DB2-BD59-A6C34878D82A}">
                    <a16:rowId xmlns:a16="http://schemas.microsoft.com/office/drawing/2014/main" val="10000"/>
                  </a:ext>
                </a:extLst>
              </a:tr>
              <a:tr h="371680">
                <a:tc>
                  <a:txBody>
                    <a:bodyPr/>
                    <a:lstStyle/>
                    <a:p>
                      <a:pPr algn="ctr" fontAlgn="ctr"/>
                      <a:r>
                        <a:rPr lang="en-GB" sz="800" b="0" i="0" u="none" strike="noStrike" dirty="0">
                          <a:solidFill>
                            <a:srgbClr val="000000"/>
                          </a:solidFill>
                          <a:effectLst/>
                          <a:latin typeface="Arial" panose="020B0604020202020204" pitchFamily="34" charset="0"/>
                        </a:rPr>
                        <a:t>- </a:t>
                      </a:r>
                    </a:p>
                  </a:txBody>
                  <a:tcPr marL="180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2011</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2012</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2013</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2014</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2015</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2016</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2017</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2018</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2019</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0" i="0" u="none" strike="noStrike" dirty="0">
                          <a:solidFill>
                            <a:srgbClr val="000000"/>
                          </a:solidFill>
                          <a:effectLst/>
                          <a:latin typeface="Arial" panose="020B0604020202020204" pitchFamily="34" charset="0"/>
                        </a:rPr>
                        <a:t>%</a:t>
                      </a:r>
                    </a:p>
                    <a:p>
                      <a:pPr algn="ctr" fontAlgn="ctr"/>
                      <a:r>
                        <a:rPr lang="en-GB" sz="800" b="0" i="0" u="none" strike="noStrike" dirty="0">
                          <a:solidFill>
                            <a:srgbClr val="000000"/>
                          </a:solidFill>
                          <a:effectLst/>
                          <a:latin typeface="Arial" panose="020B0604020202020204" pitchFamily="34" charset="0"/>
                        </a:rPr>
                        <a:t> change</a:t>
                      </a:r>
                    </a:p>
                    <a:p>
                      <a:pPr algn="ctr" fontAlgn="ctr"/>
                      <a:r>
                        <a:rPr lang="en-GB" sz="800" b="0" i="0" u="none" strike="noStrike" dirty="0">
                          <a:solidFill>
                            <a:srgbClr val="000000"/>
                          </a:solidFill>
                          <a:effectLst/>
                          <a:latin typeface="Arial" panose="020B0604020202020204" pitchFamily="34" charset="0"/>
                        </a:rPr>
                        <a:t> (18-19)</a:t>
                      </a:r>
                      <a:endParaRPr lang="en-GB" sz="800" b="1" i="0" u="none" strike="noStrike" dirty="0">
                        <a:solidFill>
                          <a:srgbClr val="000000"/>
                        </a:solidFill>
                        <a:effectLst/>
                        <a:latin typeface="Arial" panose="020B0604020202020204" pitchFamily="34" charset="0"/>
                      </a:endParaRP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2"/>
                  </a:ext>
                </a:extLst>
              </a:tr>
              <a:tr h="134115">
                <a:tc>
                  <a:txBody>
                    <a:bodyPr/>
                    <a:lstStyle/>
                    <a:p>
                      <a:pPr algn="ctr" fontAlgn="ctr"/>
                      <a:r>
                        <a:rPr lang="en-GB" sz="800" b="0" i="0" u="none" strike="noStrike" dirty="0">
                          <a:solidFill>
                            <a:srgbClr val="000000"/>
                          </a:solidFill>
                          <a:effectLst/>
                          <a:latin typeface="Arial" panose="020B0604020202020204" pitchFamily="34" charset="0"/>
                        </a:rPr>
                        <a:t>-</a:t>
                      </a:r>
                    </a:p>
                  </a:txBody>
                  <a:tcPr marL="180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34115">
                <a:tc>
                  <a:txBody>
                    <a:bodyPr/>
                    <a:lstStyle/>
                    <a:p>
                      <a:pPr algn="l" fontAlgn="ctr"/>
                      <a:r>
                        <a:rPr lang="en-GB" sz="800" b="1" i="0" u="none" strike="noStrike" dirty="0">
                          <a:solidFill>
                            <a:srgbClr val="000000"/>
                          </a:solidFill>
                          <a:effectLst/>
                          <a:latin typeface="Arial" panose="020B0604020202020204" pitchFamily="34" charset="0"/>
                        </a:rPr>
                        <a:t>Total</a:t>
                      </a:r>
                    </a:p>
                  </a:txBody>
                  <a:tcPr marL="180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b="1" dirty="0">
                          <a:solidFill>
                            <a:srgbClr val="000000"/>
                          </a:solidFill>
                          <a:effectLst/>
                          <a:latin typeface="+mj-lt"/>
                          <a:ea typeface="Times New Roman"/>
                          <a:cs typeface="Calibri"/>
                        </a:rPr>
                        <a:t>£1,734</a:t>
                      </a:r>
                      <a:endParaRPr lang="en-GB" sz="800" b="1"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b="1" dirty="0">
                          <a:solidFill>
                            <a:srgbClr val="000000"/>
                          </a:solidFill>
                          <a:effectLst/>
                          <a:latin typeface="+mj-lt"/>
                          <a:ea typeface="Times New Roman"/>
                          <a:cs typeface="Calibri"/>
                        </a:rPr>
                        <a:t>£1,588</a:t>
                      </a:r>
                      <a:endParaRPr lang="en-GB" sz="800" b="1"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£1,696</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£1,735</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£1,975</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£1,689</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£1,628</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£1,853</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£2,003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+8.1%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4"/>
                  </a:ext>
                </a:extLst>
              </a:tr>
              <a:tr h="296395">
                <a:tc>
                  <a:txBody>
                    <a:bodyPr/>
                    <a:lstStyle/>
                    <a:p>
                      <a:pPr algn="l" fontAlgn="ctr"/>
                      <a:r>
                        <a:rPr lang="en-GB" sz="800" b="0" i="0" u="none" strike="noStrike" dirty="0">
                          <a:solidFill>
                            <a:srgbClr val="000000"/>
                          </a:solidFill>
                          <a:effectLst/>
                          <a:latin typeface="Arial" panose="020B0604020202020204" pitchFamily="34" charset="0"/>
                        </a:rPr>
                        <a:t>Price of package holiday/inclusive trip</a:t>
                      </a:r>
                    </a:p>
                  </a:txBody>
                  <a:tcPr marL="180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£53</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£68</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£50</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£50</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£104</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£41</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£51</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£80</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34115">
                <a:tc>
                  <a:txBody>
                    <a:bodyPr/>
                    <a:lstStyle/>
                    <a:p>
                      <a:pPr algn="l" fontAlgn="ctr"/>
                      <a:r>
                        <a:rPr lang="en-GB" sz="800" b="0" i="0" u="none" strike="noStrike" dirty="0">
                          <a:solidFill>
                            <a:srgbClr val="000000"/>
                          </a:solidFill>
                          <a:effectLst/>
                          <a:latin typeface="Arial" panose="020B0604020202020204" pitchFamily="34" charset="0"/>
                        </a:rPr>
                        <a:t>% share</a:t>
                      </a:r>
                    </a:p>
                  </a:txBody>
                  <a:tcPr marL="180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a:solidFill>
                            <a:srgbClr val="000000"/>
                          </a:solidFill>
                          <a:effectLst/>
                          <a:latin typeface="+mj-lt"/>
                          <a:ea typeface="Times New Roman"/>
                          <a:cs typeface="Calibri"/>
                        </a:rPr>
                        <a:t>3%</a:t>
                      </a:r>
                      <a:endParaRPr lang="en-GB" sz="80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a:solidFill>
                            <a:srgbClr val="000000"/>
                          </a:solidFill>
                          <a:effectLst/>
                          <a:latin typeface="+mj-lt"/>
                          <a:ea typeface="Times New Roman"/>
                          <a:cs typeface="Calibri"/>
                        </a:rPr>
                        <a:t>4%</a:t>
                      </a:r>
                      <a:endParaRPr lang="en-GB" sz="80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3%</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3%</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5%</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3%</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4%</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6"/>
                  </a:ext>
                </a:extLst>
              </a:tr>
              <a:tr h="134115">
                <a:tc>
                  <a:txBody>
                    <a:bodyPr/>
                    <a:lstStyle/>
                    <a:p>
                      <a:pPr algn="l" fontAlgn="ctr"/>
                      <a:r>
                        <a:rPr lang="en-GB" sz="800" b="0" i="0" u="none" strike="noStrike" dirty="0">
                          <a:solidFill>
                            <a:srgbClr val="000000"/>
                          </a:solidFill>
                          <a:effectLst/>
                          <a:latin typeface="Arial" panose="020B0604020202020204" pitchFamily="34" charset="0"/>
                        </a:rPr>
                        <a:t>Accommodation</a:t>
                      </a:r>
                    </a:p>
                  </a:txBody>
                  <a:tcPr marL="180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a:solidFill>
                            <a:srgbClr val="000000"/>
                          </a:solidFill>
                          <a:effectLst/>
                          <a:latin typeface="+mj-lt"/>
                          <a:ea typeface="Times New Roman"/>
                          <a:cs typeface="Calibri"/>
                        </a:rPr>
                        <a:t>£621</a:t>
                      </a:r>
                      <a:endParaRPr lang="en-GB" sz="80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a:solidFill>
                            <a:srgbClr val="000000"/>
                          </a:solidFill>
                          <a:effectLst/>
                          <a:latin typeface="+mj-lt"/>
                          <a:ea typeface="Times New Roman"/>
                          <a:cs typeface="Calibri"/>
                        </a:rPr>
                        <a:t>£525</a:t>
                      </a:r>
                      <a:endParaRPr lang="en-GB" sz="80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£574</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£627</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£666</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£668</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£640</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£722</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£820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34115">
                <a:tc>
                  <a:txBody>
                    <a:bodyPr/>
                    <a:lstStyle/>
                    <a:p>
                      <a:pPr algn="l" fontAlgn="ctr"/>
                      <a:r>
                        <a:rPr lang="en-GB" sz="800" b="0" i="0" u="none" strike="noStrike" dirty="0">
                          <a:solidFill>
                            <a:srgbClr val="000000"/>
                          </a:solidFill>
                          <a:effectLst/>
                          <a:latin typeface="Arial" panose="020B0604020202020204" pitchFamily="34" charset="0"/>
                        </a:rPr>
                        <a:t>% share</a:t>
                      </a:r>
                    </a:p>
                  </a:txBody>
                  <a:tcPr marL="180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36%</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a:solidFill>
                            <a:srgbClr val="000000"/>
                          </a:solidFill>
                          <a:effectLst/>
                          <a:latin typeface="+mj-lt"/>
                          <a:ea typeface="Times New Roman"/>
                          <a:cs typeface="Calibri"/>
                        </a:rPr>
                        <a:t>33%</a:t>
                      </a:r>
                      <a:endParaRPr lang="en-GB" sz="80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34%</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36%</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34%</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40%</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39%</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39%</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8"/>
                  </a:ext>
                </a:extLst>
              </a:tr>
              <a:tr h="321876">
                <a:tc>
                  <a:txBody>
                    <a:bodyPr/>
                    <a:lstStyle/>
                    <a:p>
                      <a:pPr algn="l" fontAlgn="ctr"/>
                      <a:r>
                        <a:rPr lang="en-GB" sz="800" b="0" i="0" u="none" strike="noStrike" dirty="0">
                          <a:solidFill>
                            <a:srgbClr val="000000"/>
                          </a:solidFill>
                          <a:effectLst/>
                          <a:latin typeface="Arial" panose="020B0604020202020204" pitchFamily="34" charset="0"/>
                        </a:rPr>
                        <a:t>Travel costs to and from destination, and during the trip</a:t>
                      </a:r>
                    </a:p>
                  </a:txBody>
                  <a:tcPr marL="180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a:solidFill>
                            <a:srgbClr val="000000"/>
                          </a:solidFill>
                          <a:effectLst/>
                          <a:latin typeface="+mj-lt"/>
                          <a:ea typeface="Times New Roman"/>
                          <a:cs typeface="Calibri"/>
                        </a:rPr>
                        <a:t>£327</a:t>
                      </a:r>
                      <a:endParaRPr lang="en-GB" sz="80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£347</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£337</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£313</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£361</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£275</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£259</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£299</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£337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+12.7%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34115">
                <a:tc>
                  <a:txBody>
                    <a:bodyPr/>
                    <a:lstStyle/>
                    <a:p>
                      <a:pPr algn="l" fontAlgn="ctr"/>
                      <a:r>
                        <a:rPr lang="en-GB" sz="800" b="0" i="0" u="none" strike="noStrike" dirty="0">
                          <a:solidFill>
                            <a:srgbClr val="000000"/>
                          </a:solidFill>
                          <a:effectLst/>
                          <a:latin typeface="Arial" panose="020B0604020202020204" pitchFamily="34" charset="0"/>
                        </a:rPr>
                        <a:t>% share</a:t>
                      </a:r>
                    </a:p>
                  </a:txBody>
                  <a:tcPr marL="180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a:solidFill>
                            <a:srgbClr val="000000"/>
                          </a:solidFill>
                          <a:effectLst/>
                          <a:latin typeface="+mj-lt"/>
                          <a:ea typeface="Times New Roman"/>
                          <a:cs typeface="Calibri"/>
                        </a:rPr>
                        <a:t>19%</a:t>
                      </a:r>
                      <a:endParaRPr lang="en-GB" sz="80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22%</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20%</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18%</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18%</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16%</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16%</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16%</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0"/>
                  </a:ext>
                </a:extLst>
              </a:tr>
              <a:tr h="343781">
                <a:tc>
                  <a:txBody>
                    <a:bodyPr/>
                    <a:lstStyle/>
                    <a:p>
                      <a:pPr algn="l" fontAlgn="ctr"/>
                      <a:r>
                        <a:rPr lang="en-GB" sz="800" b="0" i="0" u="none" strike="noStrike" dirty="0">
                          <a:solidFill>
                            <a:srgbClr val="000000"/>
                          </a:solidFill>
                          <a:effectLst/>
                          <a:latin typeface="Arial" panose="020B0604020202020204" pitchFamily="34" charset="0"/>
                        </a:rPr>
                        <a:t>Services or advice (e.g. travel guides, tourist information)</a:t>
                      </a:r>
                    </a:p>
                  </a:txBody>
                  <a:tcPr marL="180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a:solidFill>
                            <a:srgbClr val="000000"/>
                          </a:solidFill>
                          <a:effectLst/>
                          <a:latin typeface="+mj-lt"/>
                          <a:ea typeface="Times New Roman"/>
                          <a:cs typeface="Calibri"/>
                        </a:rPr>
                        <a:t>£4</a:t>
                      </a:r>
                      <a:endParaRPr lang="en-GB" sz="80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£7</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£8</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+200.0%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134115">
                <a:tc>
                  <a:txBody>
                    <a:bodyPr/>
                    <a:lstStyle/>
                    <a:p>
                      <a:pPr algn="l" fontAlgn="ctr"/>
                      <a:r>
                        <a:rPr lang="en-GB" sz="800" b="0" i="0" u="none" strike="noStrike" dirty="0">
                          <a:solidFill>
                            <a:srgbClr val="000000"/>
                          </a:solidFill>
                          <a:effectLst/>
                          <a:latin typeface="Arial" panose="020B0604020202020204" pitchFamily="34" charset="0"/>
                        </a:rPr>
                        <a:t>% share</a:t>
                      </a:r>
                    </a:p>
                  </a:txBody>
                  <a:tcPr marL="180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a:solidFill>
                            <a:srgbClr val="000000"/>
                          </a:solidFill>
                          <a:effectLst/>
                          <a:latin typeface="+mj-lt"/>
                          <a:ea typeface="Times New Roman"/>
                          <a:cs typeface="Calibri"/>
                        </a:rPr>
                        <a:t>*</a:t>
                      </a:r>
                      <a:endParaRPr lang="en-GB" sz="80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2"/>
                  </a:ext>
                </a:extLst>
              </a:tr>
              <a:tr h="134115">
                <a:tc>
                  <a:txBody>
                    <a:bodyPr/>
                    <a:lstStyle/>
                    <a:p>
                      <a:pPr algn="l" fontAlgn="ctr"/>
                      <a:r>
                        <a:rPr lang="en-GB" sz="800" b="0" i="0" u="none" strike="noStrike" dirty="0">
                          <a:solidFill>
                            <a:srgbClr val="000000"/>
                          </a:solidFill>
                          <a:effectLst/>
                          <a:latin typeface="Arial" panose="020B0604020202020204" pitchFamily="34" charset="0"/>
                        </a:rPr>
                        <a:t>Buying clothes</a:t>
                      </a:r>
                    </a:p>
                  </a:txBody>
                  <a:tcPr marL="180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£78</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a:solidFill>
                            <a:srgbClr val="000000"/>
                          </a:solidFill>
                          <a:effectLst/>
                          <a:latin typeface="+mj-lt"/>
                          <a:ea typeface="Times New Roman"/>
                          <a:cs typeface="Calibri"/>
                        </a:rPr>
                        <a:t>£70</a:t>
                      </a:r>
                      <a:endParaRPr lang="en-GB" sz="80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£64</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£58</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£80</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£79</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£65</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£58</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-32.8%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134115">
                <a:tc>
                  <a:txBody>
                    <a:bodyPr/>
                    <a:lstStyle/>
                    <a:p>
                      <a:pPr algn="l" fontAlgn="ctr"/>
                      <a:r>
                        <a:rPr lang="en-GB" sz="800" b="0" i="0" u="none" strike="noStrike" dirty="0">
                          <a:solidFill>
                            <a:srgbClr val="000000"/>
                          </a:solidFill>
                          <a:effectLst/>
                          <a:latin typeface="Arial" panose="020B0604020202020204" pitchFamily="34" charset="0"/>
                        </a:rPr>
                        <a:t>% share</a:t>
                      </a:r>
                    </a:p>
                  </a:txBody>
                  <a:tcPr marL="180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4%</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4%</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4%</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3%</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4%</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5%</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4%</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3%</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4"/>
                  </a:ext>
                </a:extLst>
              </a:tr>
              <a:tr h="202960">
                <a:tc>
                  <a:txBody>
                    <a:bodyPr/>
                    <a:lstStyle/>
                    <a:p>
                      <a:pPr algn="l" fontAlgn="ctr"/>
                      <a:r>
                        <a:rPr lang="en-GB" sz="800" b="0" i="0" u="none" strike="noStrike" dirty="0">
                          <a:solidFill>
                            <a:srgbClr val="000000"/>
                          </a:solidFill>
                          <a:effectLst/>
                          <a:latin typeface="Arial" panose="020B0604020202020204" pitchFamily="34" charset="0"/>
                        </a:rPr>
                        <a:t>Eating and drinking out</a:t>
                      </a:r>
                    </a:p>
                  </a:txBody>
                  <a:tcPr marL="180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a:solidFill>
                            <a:srgbClr val="000000"/>
                          </a:solidFill>
                          <a:effectLst/>
                          <a:latin typeface="+mj-lt"/>
                          <a:ea typeface="Times New Roman"/>
                          <a:cs typeface="Calibri"/>
                        </a:rPr>
                        <a:t>£333</a:t>
                      </a:r>
                      <a:endParaRPr lang="en-GB" sz="80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a:solidFill>
                            <a:srgbClr val="000000"/>
                          </a:solidFill>
                          <a:effectLst/>
                          <a:latin typeface="+mj-lt"/>
                          <a:ea typeface="Times New Roman"/>
                          <a:cs typeface="Calibri"/>
                        </a:rPr>
                        <a:t>£311</a:t>
                      </a:r>
                      <a:endParaRPr lang="en-GB" sz="80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£337</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£377</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£394</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£357</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£346</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£387</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£428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+10.6%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134115">
                <a:tc>
                  <a:txBody>
                    <a:bodyPr/>
                    <a:lstStyle/>
                    <a:p>
                      <a:pPr algn="l" fontAlgn="ctr"/>
                      <a:r>
                        <a:rPr lang="en-GB" sz="800" b="0" i="0" u="none" strike="noStrike" dirty="0">
                          <a:solidFill>
                            <a:srgbClr val="000000"/>
                          </a:solidFill>
                          <a:effectLst/>
                          <a:latin typeface="Arial" panose="020B0604020202020204" pitchFamily="34" charset="0"/>
                        </a:rPr>
                        <a:t>% share</a:t>
                      </a:r>
                    </a:p>
                  </a:txBody>
                  <a:tcPr marL="180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a:solidFill>
                            <a:srgbClr val="000000"/>
                          </a:solidFill>
                          <a:effectLst/>
                          <a:latin typeface="+mj-lt"/>
                          <a:ea typeface="Times New Roman"/>
                          <a:cs typeface="Calibri"/>
                        </a:rPr>
                        <a:t>19%</a:t>
                      </a:r>
                      <a:endParaRPr lang="en-GB" sz="80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a:solidFill>
                            <a:srgbClr val="000000"/>
                          </a:solidFill>
                          <a:effectLst/>
                          <a:latin typeface="+mj-lt"/>
                          <a:ea typeface="Times New Roman"/>
                          <a:cs typeface="Calibri"/>
                        </a:rPr>
                        <a:t>20%</a:t>
                      </a:r>
                      <a:endParaRPr lang="en-GB" sz="80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20%</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22%</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20%</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21%</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21%</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21%</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6"/>
                  </a:ext>
                </a:extLst>
              </a:tr>
              <a:tr h="134115">
                <a:tc>
                  <a:txBody>
                    <a:bodyPr/>
                    <a:lstStyle/>
                    <a:p>
                      <a:pPr algn="l" fontAlgn="ctr"/>
                      <a:r>
                        <a:rPr lang="en-GB" sz="800" b="0" i="0" u="none" strike="noStrike" dirty="0">
                          <a:solidFill>
                            <a:srgbClr val="000000"/>
                          </a:solidFill>
                          <a:effectLst/>
                          <a:latin typeface="Arial" panose="020B0604020202020204" pitchFamily="34" charset="0"/>
                        </a:rPr>
                        <a:t>Other shopping</a:t>
                      </a:r>
                    </a:p>
                  </a:txBody>
                  <a:tcPr marL="180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a:solidFill>
                            <a:srgbClr val="000000"/>
                          </a:solidFill>
                          <a:effectLst/>
                          <a:latin typeface="+mj-lt"/>
                          <a:ea typeface="Times New Roman"/>
                          <a:cs typeface="Calibri"/>
                        </a:rPr>
                        <a:t>£200</a:t>
                      </a:r>
                      <a:endParaRPr lang="en-GB" sz="80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a:solidFill>
                            <a:srgbClr val="000000"/>
                          </a:solidFill>
                          <a:effectLst/>
                          <a:latin typeface="+mj-lt"/>
                          <a:ea typeface="Times New Roman"/>
                          <a:cs typeface="Calibri"/>
                        </a:rPr>
                        <a:t>£160</a:t>
                      </a:r>
                      <a:endParaRPr lang="en-GB" sz="80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£210</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£160</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£231</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£172</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£170</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£204</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£199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134115">
                <a:tc>
                  <a:txBody>
                    <a:bodyPr/>
                    <a:lstStyle/>
                    <a:p>
                      <a:pPr algn="l" fontAlgn="ctr"/>
                      <a:r>
                        <a:rPr lang="en-GB" sz="800" b="0" i="0" u="none" strike="noStrike" dirty="0">
                          <a:solidFill>
                            <a:srgbClr val="000000"/>
                          </a:solidFill>
                          <a:effectLst/>
                          <a:latin typeface="Arial" panose="020B0604020202020204" pitchFamily="34" charset="0"/>
                        </a:rPr>
                        <a:t>% share</a:t>
                      </a:r>
                    </a:p>
                  </a:txBody>
                  <a:tcPr marL="180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12%</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a:solidFill>
                            <a:srgbClr val="000000"/>
                          </a:solidFill>
                          <a:effectLst/>
                          <a:latin typeface="+mj-lt"/>
                          <a:ea typeface="Times New Roman"/>
                          <a:cs typeface="Calibri"/>
                        </a:rPr>
                        <a:t>10%</a:t>
                      </a:r>
                      <a:endParaRPr lang="en-GB" sz="80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12%</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9%</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12%</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10%</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10%</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11%</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8"/>
                  </a:ext>
                </a:extLst>
              </a:tr>
              <a:tr h="134115">
                <a:tc>
                  <a:txBody>
                    <a:bodyPr/>
                    <a:lstStyle/>
                    <a:p>
                      <a:pPr algn="l" fontAlgn="ctr"/>
                      <a:r>
                        <a:rPr lang="en-GB" sz="800" b="0" i="0" u="none" strike="noStrike" dirty="0">
                          <a:solidFill>
                            <a:srgbClr val="000000"/>
                          </a:solidFill>
                          <a:effectLst/>
                          <a:latin typeface="Arial" panose="020B0604020202020204" pitchFamily="34" charset="0"/>
                        </a:rPr>
                        <a:t>Entertainment</a:t>
                      </a:r>
                    </a:p>
                  </a:txBody>
                  <a:tcPr marL="180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a:solidFill>
                            <a:srgbClr val="000000"/>
                          </a:solidFill>
                          <a:effectLst/>
                          <a:latin typeface="+mj-lt"/>
                          <a:ea typeface="Times New Roman"/>
                          <a:cs typeface="Calibri"/>
                        </a:rPr>
                        <a:t>£86</a:t>
                      </a:r>
                      <a:endParaRPr lang="en-GB" sz="80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£74</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£94</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£109</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£102</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£78</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£73</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£87</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£94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+8.0%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r h="134115">
                <a:tc>
                  <a:txBody>
                    <a:bodyPr/>
                    <a:lstStyle/>
                    <a:p>
                      <a:pPr algn="l" fontAlgn="ctr"/>
                      <a:r>
                        <a:rPr lang="en-GB" sz="800" b="0" i="0" u="none" strike="noStrike" dirty="0">
                          <a:solidFill>
                            <a:srgbClr val="000000"/>
                          </a:solidFill>
                          <a:effectLst/>
                          <a:latin typeface="Arial" panose="020B0604020202020204" pitchFamily="34" charset="0"/>
                        </a:rPr>
                        <a:t>% share</a:t>
                      </a:r>
                    </a:p>
                  </a:txBody>
                  <a:tcPr marL="180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5%</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a:solidFill>
                            <a:srgbClr val="000000"/>
                          </a:solidFill>
                          <a:effectLst/>
                          <a:latin typeface="+mj-lt"/>
                          <a:ea typeface="Times New Roman"/>
                          <a:cs typeface="Calibri"/>
                        </a:rPr>
                        <a:t>5%</a:t>
                      </a:r>
                      <a:endParaRPr lang="en-GB" sz="80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6%</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6%</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5%</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5%</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4%</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5%</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20"/>
                  </a:ext>
                </a:extLst>
              </a:tr>
              <a:tr h="134115">
                <a:tc>
                  <a:txBody>
                    <a:bodyPr/>
                    <a:lstStyle/>
                    <a:p>
                      <a:pPr algn="l" fontAlgn="ctr"/>
                      <a:r>
                        <a:rPr lang="en-GB" sz="800" b="0" i="0" u="none" strike="noStrike" dirty="0">
                          <a:solidFill>
                            <a:srgbClr val="000000"/>
                          </a:solidFill>
                          <a:effectLst/>
                          <a:latin typeface="Arial" panose="020B0604020202020204" pitchFamily="34" charset="0"/>
                        </a:rPr>
                        <a:t>Anything else</a:t>
                      </a:r>
                    </a:p>
                  </a:txBody>
                  <a:tcPr marL="180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a:solidFill>
                            <a:srgbClr val="000000"/>
                          </a:solidFill>
                          <a:effectLst/>
                          <a:latin typeface="+mj-lt"/>
                          <a:ea typeface="Times New Roman"/>
                          <a:cs typeface="Calibri"/>
                        </a:rPr>
                        <a:t>£33</a:t>
                      </a:r>
                      <a:endParaRPr lang="en-GB" sz="80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£27</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£27</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£33</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£33</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£15</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£21</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£17</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+117.6%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1"/>
                  </a:ext>
                </a:extLst>
              </a:tr>
              <a:tr h="140820">
                <a:tc>
                  <a:txBody>
                    <a:bodyPr/>
                    <a:lstStyle/>
                    <a:p>
                      <a:pPr algn="l" fontAlgn="ctr"/>
                      <a:r>
                        <a:rPr lang="en-GB" sz="800" b="0" i="0" u="none" strike="noStrike" dirty="0">
                          <a:solidFill>
                            <a:srgbClr val="000000"/>
                          </a:solidFill>
                          <a:effectLst/>
                          <a:latin typeface="Arial" panose="020B0604020202020204" pitchFamily="34" charset="0"/>
                        </a:rPr>
                        <a:t>% share</a:t>
                      </a:r>
                    </a:p>
                  </a:txBody>
                  <a:tcPr marL="180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2%</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2%</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22"/>
                  </a:ext>
                </a:extLst>
              </a:tr>
            </a:tbl>
          </a:graphicData>
        </a:graphic>
      </p:graphicFrame>
      <p:sp>
        <p:nvSpPr>
          <p:cNvPr id="20" name="Content Placeholder 25"/>
          <p:cNvSpPr txBox="1">
            <a:spLocks/>
          </p:cNvSpPr>
          <p:nvPr/>
        </p:nvSpPr>
        <p:spPr>
          <a:xfrm>
            <a:off x="9228138" y="1891255"/>
            <a:ext cx="2606204" cy="3740416"/>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solidFill>
                  <a:srgbClr val="717171"/>
                </a:solidFill>
              </a:rPr>
              <a:t>Showing the breakdown of tourism expenditure in Wales between 2011 and 2019 for all domestic tourism.</a:t>
            </a:r>
            <a:endParaRPr lang="en-GB" sz="1050" b="1" dirty="0">
              <a:solidFill>
                <a:srgbClr val="717171"/>
              </a:solidFill>
            </a:endParaRPr>
          </a:p>
          <a:p>
            <a:r>
              <a:rPr lang="en-GB" sz="1050" b="1" dirty="0">
                <a:solidFill>
                  <a:srgbClr val="717171"/>
                </a:solidFill>
              </a:rPr>
              <a:t>Comparing all tourism expenditure in Wales between 2018 and 2019, total spend increased +8.1% and there were increases across many categories.</a:t>
            </a:r>
          </a:p>
          <a:p>
            <a:r>
              <a:rPr lang="en-GB" sz="1050" b="1" dirty="0">
                <a:solidFill>
                  <a:srgbClr val="717171"/>
                </a:solidFill>
              </a:rPr>
              <a:t>The main categories all had higher levels of spend; accommodation +13.6%, travel +12.7%, eating and drinking +10.6%.</a:t>
            </a:r>
          </a:p>
          <a:p>
            <a:r>
              <a:rPr lang="en-GB" sz="1050" b="1" dirty="0">
                <a:solidFill>
                  <a:srgbClr val="717171"/>
                </a:solidFill>
              </a:rPr>
              <a:t>However, items such as package trips, buying clothes and other shopping declined (-41.3%, -32.8% and -2.5% respectively).</a:t>
            </a:r>
          </a:p>
        </p:txBody>
      </p:sp>
      <p:pic>
        <p:nvPicPr>
          <p:cNvPr id="21" name="Picture 20"/>
          <p:cNvPicPr/>
          <p:nvPr/>
        </p:nvPicPr>
        <p:blipFill>
          <a:blip r:embed="rId2">
            <a:extLst>
              <a:ext uri="{28A0092B-C50C-407E-A947-70E740481C1C}">
                <a14:useLocalDpi xmlns:a14="http://schemas.microsoft.com/office/drawing/2010/main" val="0"/>
              </a:ext>
            </a:extLst>
          </a:blip>
          <a:srcRect/>
          <a:stretch>
            <a:fillRect/>
          </a:stretch>
        </p:blipFill>
        <p:spPr bwMode="auto">
          <a:xfrm>
            <a:off x="4098039" y="1464867"/>
            <a:ext cx="442595" cy="25146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8" name="Freeform 20">
            <a:hlinkClick r:id="rId3" action="ppaction://hlinksldjump"/>
            <a:extLst>
              <a:ext uri="{FF2B5EF4-FFF2-40B4-BE49-F238E27FC236}">
                <a16:creationId xmlns:a16="http://schemas.microsoft.com/office/drawing/2014/main" id="{25122C9D-8148-4FFF-AC7B-7899F64D2BB6}"/>
              </a:ext>
            </a:extLst>
          </p:cNvPr>
          <p:cNvSpPr>
            <a:spLocks noEditPoints="1"/>
          </p:cNvSpPr>
          <p:nvPr/>
        </p:nvSpPr>
        <p:spPr bwMode="auto">
          <a:xfrm>
            <a:off x="7272592"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3"/>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cxnSp>
        <p:nvCxnSpPr>
          <p:cNvPr id="10" name="Straight Connector 9">
            <a:extLst>
              <a:ext uri="{FF2B5EF4-FFF2-40B4-BE49-F238E27FC236}">
                <a16:creationId xmlns:a16="http://schemas.microsoft.com/office/drawing/2014/main" id="{1BC55AAC-3548-44AB-B802-0D8F23D8276D}"/>
              </a:ext>
            </a:extLst>
          </p:cNvPr>
          <p:cNvCxnSpPr>
            <a:cxnSpLocks/>
          </p:cNvCxnSpPr>
          <p:nvPr/>
        </p:nvCxnSpPr>
        <p:spPr>
          <a:xfrm>
            <a:off x="9081415" y="1884935"/>
            <a:ext cx="0" cy="3920553"/>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2" name="Slide Number Placeholder 1">
            <a:extLst>
              <a:ext uri="{FF2B5EF4-FFF2-40B4-BE49-F238E27FC236}">
                <a16:creationId xmlns:a16="http://schemas.microsoft.com/office/drawing/2014/main" id="{94FD1A33-FF74-4E2D-B471-6AD62DF9FEC2}"/>
              </a:ext>
            </a:extLst>
          </p:cNvPr>
          <p:cNvSpPr>
            <a:spLocks noGrp="1"/>
          </p:cNvSpPr>
          <p:nvPr>
            <p:ph type="sldNum" sz="quarter" idx="4"/>
          </p:nvPr>
        </p:nvSpPr>
        <p:spPr/>
        <p:txBody>
          <a:bodyPr/>
          <a:lstStyle/>
          <a:p>
            <a:fld id="{4034BEE3-566C-4068-A777-C3A4762E861B}" type="slidenum">
              <a:rPr lang="en-GB" smtClean="0"/>
              <a:pPr/>
              <a:t>94</a:t>
            </a:fld>
            <a:endParaRPr lang="en-GB" dirty="0"/>
          </a:p>
        </p:txBody>
      </p:sp>
    </p:spTree>
    <p:extLst>
      <p:ext uri="{BB962C8B-B14F-4D97-AF65-F5344CB8AC3E}">
        <p14:creationId xmlns:p14="http://schemas.microsoft.com/office/powerpoint/2010/main" val="14353878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Holiday Tourism expenditure in Wales  </a:t>
            </a:r>
          </a:p>
        </p:txBody>
      </p:sp>
      <p:graphicFrame>
        <p:nvGraphicFramePr>
          <p:cNvPr id="3" name="Table 2"/>
          <p:cNvGraphicFramePr>
            <a:graphicFrameLocks noGrp="1"/>
          </p:cNvGraphicFramePr>
          <p:nvPr>
            <p:extLst>
              <p:ext uri="{D42A27DB-BD31-4B8C-83A1-F6EECF244321}">
                <p14:modId xmlns:p14="http://schemas.microsoft.com/office/powerpoint/2010/main" val="3258918619"/>
              </p:ext>
            </p:extLst>
          </p:nvPr>
        </p:nvGraphicFramePr>
        <p:xfrm>
          <a:off x="350837" y="1882202"/>
          <a:ext cx="8624891" cy="3952142"/>
        </p:xfrm>
        <a:graphic>
          <a:graphicData uri="http://schemas.openxmlformats.org/drawingml/2006/table">
            <a:tbl>
              <a:tblPr/>
              <a:tblGrid>
                <a:gridCol w="1437481">
                  <a:extLst>
                    <a:ext uri="{9D8B030D-6E8A-4147-A177-3AD203B41FA5}">
                      <a16:colId xmlns:a16="http://schemas.microsoft.com/office/drawing/2014/main" val="20000"/>
                    </a:ext>
                  </a:extLst>
                </a:gridCol>
                <a:gridCol w="718741">
                  <a:extLst>
                    <a:ext uri="{9D8B030D-6E8A-4147-A177-3AD203B41FA5}">
                      <a16:colId xmlns:a16="http://schemas.microsoft.com/office/drawing/2014/main" val="1181773122"/>
                    </a:ext>
                  </a:extLst>
                </a:gridCol>
                <a:gridCol w="718741">
                  <a:extLst>
                    <a:ext uri="{9D8B030D-6E8A-4147-A177-3AD203B41FA5}">
                      <a16:colId xmlns:a16="http://schemas.microsoft.com/office/drawing/2014/main" val="853281619"/>
                    </a:ext>
                  </a:extLst>
                </a:gridCol>
                <a:gridCol w="718741">
                  <a:extLst>
                    <a:ext uri="{9D8B030D-6E8A-4147-A177-3AD203B41FA5}">
                      <a16:colId xmlns:a16="http://schemas.microsoft.com/office/drawing/2014/main" val="20008"/>
                    </a:ext>
                  </a:extLst>
                </a:gridCol>
                <a:gridCol w="718741">
                  <a:extLst>
                    <a:ext uri="{9D8B030D-6E8A-4147-A177-3AD203B41FA5}">
                      <a16:colId xmlns:a16="http://schemas.microsoft.com/office/drawing/2014/main" val="20009"/>
                    </a:ext>
                  </a:extLst>
                </a:gridCol>
                <a:gridCol w="718741">
                  <a:extLst>
                    <a:ext uri="{9D8B030D-6E8A-4147-A177-3AD203B41FA5}">
                      <a16:colId xmlns:a16="http://schemas.microsoft.com/office/drawing/2014/main" val="20010"/>
                    </a:ext>
                  </a:extLst>
                </a:gridCol>
                <a:gridCol w="718741">
                  <a:extLst>
                    <a:ext uri="{9D8B030D-6E8A-4147-A177-3AD203B41FA5}">
                      <a16:colId xmlns:a16="http://schemas.microsoft.com/office/drawing/2014/main" val="20012"/>
                    </a:ext>
                  </a:extLst>
                </a:gridCol>
                <a:gridCol w="718741">
                  <a:extLst>
                    <a:ext uri="{9D8B030D-6E8A-4147-A177-3AD203B41FA5}">
                      <a16:colId xmlns:a16="http://schemas.microsoft.com/office/drawing/2014/main" val="686168199"/>
                    </a:ext>
                  </a:extLst>
                </a:gridCol>
                <a:gridCol w="718741">
                  <a:extLst>
                    <a:ext uri="{9D8B030D-6E8A-4147-A177-3AD203B41FA5}">
                      <a16:colId xmlns:a16="http://schemas.microsoft.com/office/drawing/2014/main" val="722758505"/>
                    </a:ext>
                  </a:extLst>
                </a:gridCol>
                <a:gridCol w="718741">
                  <a:extLst>
                    <a:ext uri="{9D8B030D-6E8A-4147-A177-3AD203B41FA5}">
                      <a16:colId xmlns:a16="http://schemas.microsoft.com/office/drawing/2014/main" val="2906379242"/>
                    </a:ext>
                  </a:extLst>
                </a:gridCol>
                <a:gridCol w="718741">
                  <a:extLst>
                    <a:ext uri="{9D8B030D-6E8A-4147-A177-3AD203B41FA5}">
                      <a16:colId xmlns:a16="http://schemas.microsoft.com/office/drawing/2014/main" val="2879539671"/>
                    </a:ext>
                  </a:extLst>
                </a:gridCol>
              </a:tblGrid>
              <a:tr h="230400">
                <a:tc gridSpan="11">
                  <a:txBody>
                    <a:bodyPr/>
                    <a:lstStyle/>
                    <a:p>
                      <a:pPr algn="l" fontAlgn="ctr"/>
                      <a:r>
                        <a:rPr lang="en-GB" sz="800" b="1" i="0" u="none" strike="noStrike" dirty="0">
                          <a:solidFill>
                            <a:srgbClr val="FFFFFF"/>
                          </a:solidFill>
                          <a:effectLst/>
                          <a:latin typeface="Arial" panose="020B0604020202020204" pitchFamily="34" charset="0"/>
                        </a:rPr>
                        <a:t> Table 1.7.18 (cont.) – Tourism Expenditure Breakdown in Wales (2011-19)</a:t>
                      </a:r>
                    </a:p>
                  </a:txBody>
                  <a:tcPr marL="180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endParaRPr lang="en-GB"/>
                    </a:p>
                  </a:txBody>
                  <a:tcPr>
                    <a:lnL w="12700" cmpd="sng">
                      <a:noFill/>
                      <a:prstDash val="solid"/>
                    </a:ln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lnL w="12700" cmpd="sng">
                      <a:noFill/>
                      <a:prstDash val="solid"/>
                    </a:lnL>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36000" marR="6623" marT="6623" marB="0" anchor="ctr">
                    <a:lnL>
                      <a:noFill/>
                    </a:lnL>
                    <a:lnR>
                      <a:noFill/>
                    </a:lnR>
                    <a:lnT>
                      <a:noFill/>
                    </a:lnT>
                    <a:lnB w="12700" cap="flat" cmpd="sng" algn="ctr">
                      <a:solidFill>
                        <a:schemeClr val="bg1"/>
                      </a:solidFill>
                      <a:prstDash val="solid"/>
                      <a:round/>
                      <a:headEnd type="none" w="med" len="med"/>
                      <a:tailEnd type="none" w="med" len="med"/>
                    </a:lnB>
                    <a:solidFill>
                      <a:srgbClr val="3EB1CC"/>
                    </a:solidFill>
                  </a:tcPr>
                </a:tc>
                <a:tc hMerge="1">
                  <a:txBody>
                    <a:bodyPr/>
                    <a:lstStyle/>
                    <a:p>
                      <a:endParaRPr lang="en-GB"/>
                    </a:p>
                  </a:txBody>
                  <a:tcPr/>
                </a:tc>
                <a:tc hMerge="1">
                  <a:txBody>
                    <a:bodyPr/>
                    <a:lstStyle/>
                    <a:p>
                      <a:endParaRPr lang="en-GB"/>
                    </a:p>
                  </a:txBody>
                  <a:tcPr/>
                </a:tc>
                <a:tc hMerge="1">
                  <a:txBody>
                    <a:bodyPr/>
                    <a:lstStyle/>
                    <a:p>
                      <a:pPr algn="l" fontAlgn="ctr"/>
                      <a:endParaRPr lang="en-GB" sz="800" b="1" i="0" u="none" strike="noStrike" dirty="0">
                        <a:solidFill>
                          <a:srgbClr val="FFFFFF"/>
                        </a:solidFill>
                        <a:effectLst/>
                        <a:latin typeface="Arial" panose="020B0604020202020204" pitchFamily="34" charset="0"/>
                      </a:endParaRPr>
                    </a:p>
                  </a:txBody>
                  <a:tcPr marL="36000" marR="6623" marT="6623" marB="0" anchor="ctr">
                    <a:lnL>
                      <a:noFill/>
                    </a:lnL>
                    <a:lnR>
                      <a:noFill/>
                    </a:lnR>
                    <a:lnT>
                      <a:noFill/>
                    </a:lnT>
                    <a:lnB w="12700" cap="flat" cmpd="sng" algn="ctr">
                      <a:solidFill>
                        <a:schemeClr val="bg1"/>
                      </a:solidFill>
                      <a:prstDash val="solid"/>
                      <a:round/>
                      <a:headEnd type="none" w="med" len="med"/>
                      <a:tailEnd type="none" w="med" len="med"/>
                    </a:lnB>
                    <a:solidFill>
                      <a:srgbClr val="3EB1CC"/>
                    </a:solidFill>
                  </a:tcPr>
                </a:tc>
                <a:extLst>
                  <a:ext uri="{0D108BD9-81ED-4DB2-BD59-A6C34878D82A}">
                    <a16:rowId xmlns:a16="http://schemas.microsoft.com/office/drawing/2014/main" val="10000"/>
                  </a:ext>
                </a:extLst>
              </a:tr>
              <a:tr h="362294">
                <a:tc>
                  <a:txBody>
                    <a:bodyPr/>
                    <a:lstStyle/>
                    <a:p>
                      <a:pPr algn="ctr" fontAlgn="ctr"/>
                      <a:r>
                        <a:rPr lang="en-GB" sz="800" b="0" i="0" u="none" strike="noStrike" dirty="0">
                          <a:solidFill>
                            <a:srgbClr val="000000"/>
                          </a:solidFill>
                          <a:effectLst/>
                          <a:latin typeface="Arial" panose="020B0604020202020204" pitchFamily="34" charset="0"/>
                        </a:rPr>
                        <a:t> -</a:t>
                      </a:r>
                    </a:p>
                  </a:txBody>
                  <a:tcPr marL="180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2011</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2012</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2013</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2014</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2015 </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2016</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2017</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2018</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1" i="0" u="none" strike="noStrike" dirty="0">
                          <a:solidFill>
                            <a:srgbClr val="000000"/>
                          </a:solidFill>
                          <a:effectLst/>
                          <a:latin typeface="Arial" panose="020B0604020202020204" pitchFamily="34" charset="0"/>
                        </a:rPr>
                        <a:t>2019</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00" b="0" i="0" u="none" strike="noStrike" dirty="0">
                          <a:solidFill>
                            <a:srgbClr val="000000"/>
                          </a:solidFill>
                          <a:effectLst/>
                          <a:latin typeface="Arial" panose="020B0604020202020204" pitchFamily="34" charset="0"/>
                        </a:rPr>
                        <a:t>%</a:t>
                      </a:r>
                    </a:p>
                    <a:p>
                      <a:pPr algn="ctr" fontAlgn="ctr"/>
                      <a:r>
                        <a:rPr lang="en-GB" sz="800" b="0" i="0" u="none" strike="noStrike" dirty="0">
                          <a:solidFill>
                            <a:srgbClr val="000000"/>
                          </a:solidFill>
                          <a:effectLst/>
                          <a:latin typeface="Arial" panose="020B0604020202020204" pitchFamily="34" charset="0"/>
                        </a:rPr>
                        <a:t> change</a:t>
                      </a:r>
                    </a:p>
                    <a:p>
                      <a:pPr algn="ctr" fontAlgn="ctr"/>
                      <a:r>
                        <a:rPr lang="en-GB" sz="800" b="0" i="0" u="none" strike="noStrike" dirty="0">
                          <a:solidFill>
                            <a:srgbClr val="000000"/>
                          </a:solidFill>
                          <a:effectLst/>
                          <a:latin typeface="Arial" panose="020B0604020202020204" pitchFamily="34" charset="0"/>
                        </a:rPr>
                        <a:t> (18-19)</a:t>
                      </a:r>
                      <a:endParaRPr lang="en-GB" sz="800" b="1" i="0" u="none" strike="noStrike" dirty="0">
                        <a:solidFill>
                          <a:srgbClr val="000000"/>
                        </a:solidFill>
                        <a:effectLst/>
                        <a:latin typeface="Arial" panose="020B0604020202020204" pitchFamily="34" charset="0"/>
                      </a:endParaRP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2"/>
                  </a:ext>
                </a:extLst>
              </a:tr>
              <a:tr h="134459">
                <a:tc>
                  <a:txBody>
                    <a:bodyPr/>
                    <a:lstStyle/>
                    <a:p>
                      <a:pPr algn="ctr" fontAlgn="ctr"/>
                      <a:r>
                        <a:rPr lang="en-GB" sz="800" b="0" i="0" u="none" strike="noStrike" dirty="0">
                          <a:solidFill>
                            <a:srgbClr val="000000"/>
                          </a:solidFill>
                          <a:effectLst/>
                          <a:latin typeface="Arial" panose="020B0604020202020204" pitchFamily="34" charset="0"/>
                        </a:rPr>
                        <a:t>-</a:t>
                      </a:r>
                    </a:p>
                  </a:txBody>
                  <a:tcPr marL="180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GB" sz="800" b="0" i="0" u="none" strike="noStrike" dirty="0">
                          <a:solidFill>
                            <a:srgbClr val="000000"/>
                          </a:solidFill>
                          <a:effectLst/>
                          <a:latin typeface="Arial" panose="020B0604020202020204" pitchFamily="34" charset="0"/>
                        </a:rPr>
                        <a:t>£million</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dirty="0">
                          <a:solidFill>
                            <a:srgbClr val="000000"/>
                          </a:solidFill>
                          <a:effectLst/>
                          <a:latin typeface="Arial" panose="020B0604020202020204" pitchFamily="34" charset="0"/>
                        </a:rPr>
                        <a:t> -</a:t>
                      </a:r>
                    </a:p>
                  </a:txBody>
                  <a:tcPr marL="10800" marR="6873" marT="687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34459">
                <a:tc>
                  <a:txBody>
                    <a:bodyPr/>
                    <a:lstStyle/>
                    <a:p>
                      <a:pPr algn="l" fontAlgn="ctr"/>
                      <a:r>
                        <a:rPr lang="en-GB" sz="800" b="1" i="0" u="none" strike="noStrike" dirty="0">
                          <a:solidFill>
                            <a:srgbClr val="000000"/>
                          </a:solidFill>
                          <a:effectLst/>
                          <a:latin typeface="Arial" panose="020B0604020202020204" pitchFamily="34" charset="0"/>
                        </a:rPr>
                        <a:t>Total</a:t>
                      </a:r>
                    </a:p>
                  </a:txBody>
                  <a:tcPr marL="180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b="1" dirty="0">
                          <a:solidFill>
                            <a:srgbClr val="000000"/>
                          </a:solidFill>
                          <a:effectLst/>
                          <a:latin typeface="+mj-lt"/>
                          <a:ea typeface="Times New Roman"/>
                          <a:cs typeface="Calibri"/>
                        </a:rPr>
                        <a:t>£1,229</a:t>
                      </a:r>
                      <a:endParaRPr lang="en-GB" sz="800" b="1"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b="1" dirty="0">
                          <a:solidFill>
                            <a:srgbClr val="000000"/>
                          </a:solidFill>
                          <a:effectLst/>
                          <a:latin typeface="+mj-lt"/>
                          <a:ea typeface="Times New Roman"/>
                          <a:cs typeface="Calibri"/>
                        </a:rPr>
                        <a:t>£1,072</a:t>
                      </a:r>
                      <a:endParaRPr lang="en-GB" sz="800" b="1"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£1,195</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£1,287</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£1,378</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£1,225</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£1,203</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1" i="0" u="none" strike="noStrike" dirty="0">
                          <a:solidFill>
                            <a:srgbClr val="000000"/>
                          </a:solidFill>
                          <a:effectLst/>
                          <a:latin typeface="Arial" panose="020B0604020202020204" pitchFamily="34" charset="0"/>
                        </a:rPr>
                        <a:t>£1,362</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£1,439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1" i="0" u="none" strike="noStrike" kern="1200" dirty="0">
                          <a:solidFill>
                            <a:srgbClr val="000000"/>
                          </a:solidFill>
                          <a:effectLst/>
                          <a:latin typeface="Arial" panose="020B0604020202020204" pitchFamily="34" charset="0"/>
                          <a:ea typeface="+mn-ea"/>
                          <a:cs typeface="+mn-cs"/>
                        </a:rPr>
                        <a:t>+5.7%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4"/>
                  </a:ext>
                </a:extLst>
              </a:tr>
              <a:tr h="297155">
                <a:tc>
                  <a:txBody>
                    <a:bodyPr/>
                    <a:lstStyle/>
                    <a:p>
                      <a:pPr algn="l" fontAlgn="ctr"/>
                      <a:r>
                        <a:rPr lang="en-GB" sz="800" b="0" i="0" u="none" strike="noStrike" dirty="0">
                          <a:solidFill>
                            <a:srgbClr val="000000"/>
                          </a:solidFill>
                          <a:effectLst/>
                          <a:latin typeface="Arial" panose="020B0604020202020204" pitchFamily="34" charset="0"/>
                        </a:rPr>
                        <a:t>Price of package holiday/inclusive trip</a:t>
                      </a:r>
                    </a:p>
                  </a:txBody>
                  <a:tcPr marL="180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£44</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£56</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£39</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£46</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£88</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£39</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£35</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£73</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-39.7%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34459">
                <a:tc>
                  <a:txBody>
                    <a:bodyPr/>
                    <a:lstStyle/>
                    <a:p>
                      <a:pPr algn="l" fontAlgn="ctr"/>
                      <a:r>
                        <a:rPr lang="en-GB" sz="800" b="0" i="0" u="none" strike="noStrike" dirty="0">
                          <a:solidFill>
                            <a:srgbClr val="000000"/>
                          </a:solidFill>
                          <a:effectLst/>
                          <a:latin typeface="Arial" panose="020B0604020202020204" pitchFamily="34" charset="0"/>
                        </a:rPr>
                        <a:t>% share</a:t>
                      </a:r>
                    </a:p>
                  </a:txBody>
                  <a:tcPr marL="180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4%</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5%</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3%</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4%</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6%</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3%</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3%</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5%</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6"/>
                  </a:ext>
                </a:extLst>
              </a:tr>
              <a:tr h="134459">
                <a:tc>
                  <a:txBody>
                    <a:bodyPr/>
                    <a:lstStyle/>
                    <a:p>
                      <a:pPr algn="l" fontAlgn="ctr"/>
                      <a:r>
                        <a:rPr lang="en-GB" sz="800" b="0" i="0" u="none" strike="noStrike" dirty="0">
                          <a:solidFill>
                            <a:srgbClr val="000000"/>
                          </a:solidFill>
                          <a:effectLst/>
                          <a:latin typeface="Arial" panose="020B0604020202020204" pitchFamily="34" charset="0"/>
                        </a:rPr>
                        <a:t>Accommodation</a:t>
                      </a:r>
                    </a:p>
                  </a:txBody>
                  <a:tcPr marL="180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a:solidFill>
                            <a:srgbClr val="000000"/>
                          </a:solidFill>
                          <a:effectLst/>
                          <a:latin typeface="+mj-lt"/>
                          <a:ea typeface="Times New Roman"/>
                          <a:cs typeface="Calibri"/>
                        </a:rPr>
                        <a:t>£461</a:t>
                      </a:r>
                      <a:endParaRPr lang="en-GB" sz="80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£389</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£433</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£510</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£484</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£517</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£493</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£578</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£622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+7.6%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34459">
                <a:tc>
                  <a:txBody>
                    <a:bodyPr/>
                    <a:lstStyle/>
                    <a:p>
                      <a:pPr algn="l" fontAlgn="ctr"/>
                      <a:r>
                        <a:rPr lang="en-GB" sz="800" b="0" i="0" u="none" strike="noStrike" dirty="0">
                          <a:solidFill>
                            <a:srgbClr val="000000"/>
                          </a:solidFill>
                          <a:effectLst/>
                          <a:latin typeface="Arial" panose="020B0604020202020204" pitchFamily="34" charset="0"/>
                        </a:rPr>
                        <a:t>% share</a:t>
                      </a:r>
                    </a:p>
                  </a:txBody>
                  <a:tcPr marL="180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38%</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36%</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36%</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40%</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35%</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42%</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41%</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42%</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43%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8"/>
                  </a:ext>
                </a:extLst>
              </a:tr>
              <a:tr h="322702">
                <a:tc>
                  <a:txBody>
                    <a:bodyPr/>
                    <a:lstStyle/>
                    <a:p>
                      <a:pPr algn="l" fontAlgn="ctr"/>
                      <a:r>
                        <a:rPr lang="en-GB" sz="800" b="0" i="0" u="none" strike="noStrike" dirty="0">
                          <a:solidFill>
                            <a:srgbClr val="000000"/>
                          </a:solidFill>
                          <a:effectLst/>
                          <a:latin typeface="Arial" panose="020B0604020202020204" pitchFamily="34" charset="0"/>
                        </a:rPr>
                        <a:t>Travel costs to and from destination, and during the trip</a:t>
                      </a:r>
                    </a:p>
                  </a:txBody>
                  <a:tcPr marL="180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£191</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£166</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£192</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£189</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£190</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£150</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£149</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£170</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£199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+17.1%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34459">
                <a:tc>
                  <a:txBody>
                    <a:bodyPr/>
                    <a:lstStyle/>
                    <a:p>
                      <a:pPr algn="l" fontAlgn="ctr"/>
                      <a:r>
                        <a:rPr lang="en-GB" sz="800" b="0" i="0" u="none" strike="noStrike" dirty="0">
                          <a:solidFill>
                            <a:srgbClr val="000000"/>
                          </a:solidFill>
                          <a:effectLst/>
                          <a:latin typeface="Arial" panose="020B0604020202020204" pitchFamily="34" charset="0"/>
                        </a:rPr>
                        <a:t>% share</a:t>
                      </a:r>
                    </a:p>
                  </a:txBody>
                  <a:tcPr marL="180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16%</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16%</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16%</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15%</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14%</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12%</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12%</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12%</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0"/>
                  </a:ext>
                </a:extLst>
              </a:tr>
              <a:tr h="344663">
                <a:tc>
                  <a:txBody>
                    <a:bodyPr/>
                    <a:lstStyle/>
                    <a:p>
                      <a:pPr algn="l" fontAlgn="ctr"/>
                      <a:r>
                        <a:rPr lang="en-GB" sz="800" b="0" i="0" u="none" strike="noStrike" dirty="0">
                          <a:solidFill>
                            <a:srgbClr val="000000"/>
                          </a:solidFill>
                          <a:effectLst/>
                          <a:latin typeface="Arial" panose="020B0604020202020204" pitchFamily="34" charset="0"/>
                        </a:rPr>
                        <a:t>Services or advice (e.g. travel guides, tourist information)</a:t>
                      </a:r>
                    </a:p>
                  </a:txBody>
                  <a:tcPr marL="180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a:solidFill>
                            <a:srgbClr val="000000"/>
                          </a:solidFill>
                          <a:effectLst/>
                          <a:latin typeface="+mj-lt"/>
                          <a:ea typeface="Times New Roman"/>
                          <a:cs typeface="Calibri"/>
                        </a:rPr>
                        <a:t>£4</a:t>
                      </a:r>
                      <a:endParaRPr lang="en-GB" sz="80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£6</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£6</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+100.0%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134459">
                <a:tc>
                  <a:txBody>
                    <a:bodyPr/>
                    <a:lstStyle/>
                    <a:p>
                      <a:pPr algn="l" fontAlgn="ctr"/>
                      <a:r>
                        <a:rPr lang="en-GB" sz="800" b="0" i="0" u="none" strike="noStrike" dirty="0">
                          <a:solidFill>
                            <a:srgbClr val="000000"/>
                          </a:solidFill>
                          <a:effectLst/>
                          <a:latin typeface="Arial" panose="020B0604020202020204" pitchFamily="34" charset="0"/>
                        </a:rPr>
                        <a:t>% share</a:t>
                      </a:r>
                    </a:p>
                  </a:txBody>
                  <a:tcPr marL="180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a:solidFill>
                            <a:srgbClr val="000000"/>
                          </a:solidFill>
                          <a:effectLst/>
                          <a:latin typeface="+mj-lt"/>
                          <a:ea typeface="Times New Roman"/>
                          <a:cs typeface="Calibri"/>
                        </a:rPr>
                        <a:t>*</a:t>
                      </a:r>
                      <a:endParaRPr lang="en-GB" sz="80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1%</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2"/>
                  </a:ext>
                </a:extLst>
              </a:tr>
              <a:tr h="134459">
                <a:tc>
                  <a:txBody>
                    <a:bodyPr/>
                    <a:lstStyle/>
                    <a:p>
                      <a:pPr algn="l" fontAlgn="ctr"/>
                      <a:r>
                        <a:rPr lang="en-GB" sz="800" b="0" i="0" u="none" strike="noStrike" dirty="0">
                          <a:solidFill>
                            <a:srgbClr val="000000"/>
                          </a:solidFill>
                          <a:effectLst/>
                          <a:latin typeface="Arial" panose="020B0604020202020204" pitchFamily="34" charset="0"/>
                        </a:rPr>
                        <a:t>Buying clothes</a:t>
                      </a:r>
                    </a:p>
                  </a:txBody>
                  <a:tcPr marL="180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a:solidFill>
                            <a:srgbClr val="000000"/>
                          </a:solidFill>
                          <a:effectLst/>
                          <a:latin typeface="+mj-lt"/>
                          <a:ea typeface="Times New Roman"/>
                          <a:cs typeface="Calibri"/>
                        </a:rPr>
                        <a:t>£53</a:t>
                      </a:r>
                      <a:endParaRPr lang="en-GB" sz="80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a:solidFill>
                            <a:srgbClr val="000000"/>
                          </a:solidFill>
                          <a:effectLst/>
                          <a:latin typeface="+mj-lt"/>
                          <a:ea typeface="Times New Roman"/>
                          <a:cs typeface="Calibri"/>
                        </a:rPr>
                        <a:t>£52</a:t>
                      </a:r>
                      <a:endParaRPr lang="en-GB" sz="80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£48</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£35</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£54</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£57</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£45</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£37</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-29.7%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157501">
                <a:tc>
                  <a:txBody>
                    <a:bodyPr/>
                    <a:lstStyle/>
                    <a:p>
                      <a:pPr algn="l" fontAlgn="ctr"/>
                      <a:r>
                        <a:rPr lang="en-GB" sz="800" b="0" i="0" u="none" strike="noStrike" dirty="0">
                          <a:solidFill>
                            <a:srgbClr val="000000"/>
                          </a:solidFill>
                          <a:effectLst/>
                          <a:latin typeface="Arial" panose="020B0604020202020204" pitchFamily="34" charset="0"/>
                        </a:rPr>
                        <a:t>% share</a:t>
                      </a:r>
                    </a:p>
                  </a:txBody>
                  <a:tcPr marL="180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4%</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5%</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4%</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3%</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4%</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5%</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4%</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3%</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4"/>
                  </a:ext>
                </a:extLst>
              </a:tr>
              <a:tr h="203481">
                <a:tc>
                  <a:txBody>
                    <a:bodyPr/>
                    <a:lstStyle/>
                    <a:p>
                      <a:pPr algn="l" fontAlgn="ctr"/>
                      <a:r>
                        <a:rPr lang="en-GB" sz="800" b="0" i="0" u="none" strike="noStrike" dirty="0">
                          <a:solidFill>
                            <a:srgbClr val="000000"/>
                          </a:solidFill>
                          <a:effectLst/>
                          <a:latin typeface="Arial" panose="020B0604020202020204" pitchFamily="34" charset="0"/>
                        </a:rPr>
                        <a:t>Eating and drinking out</a:t>
                      </a:r>
                    </a:p>
                  </a:txBody>
                  <a:tcPr marL="180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a:solidFill>
                            <a:srgbClr val="000000"/>
                          </a:solidFill>
                          <a:effectLst/>
                          <a:latin typeface="+mj-lt"/>
                          <a:ea typeface="Times New Roman"/>
                          <a:cs typeface="Calibri"/>
                        </a:rPr>
                        <a:t>£236</a:t>
                      </a:r>
                      <a:endParaRPr lang="en-GB" sz="80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£215</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£238</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£268</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£282</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£260</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£264</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£280</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£306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+9.3%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134459">
                <a:tc>
                  <a:txBody>
                    <a:bodyPr/>
                    <a:lstStyle/>
                    <a:p>
                      <a:pPr algn="l" fontAlgn="ctr"/>
                      <a:r>
                        <a:rPr lang="en-GB" sz="800" b="0" i="0" u="none" strike="noStrike" dirty="0">
                          <a:solidFill>
                            <a:srgbClr val="000000"/>
                          </a:solidFill>
                          <a:effectLst/>
                          <a:latin typeface="Arial" panose="020B0604020202020204" pitchFamily="34" charset="0"/>
                        </a:rPr>
                        <a:t>% share</a:t>
                      </a:r>
                    </a:p>
                  </a:txBody>
                  <a:tcPr marL="180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a:solidFill>
                            <a:srgbClr val="000000"/>
                          </a:solidFill>
                          <a:effectLst/>
                          <a:latin typeface="+mj-lt"/>
                          <a:ea typeface="Times New Roman"/>
                          <a:cs typeface="Calibri"/>
                        </a:rPr>
                        <a:t>19%</a:t>
                      </a:r>
                      <a:endParaRPr lang="en-GB" sz="80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20%</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20%</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21%</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20%</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21%</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22%</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21%</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6"/>
                  </a:ext>
                </a:extLst>
              </a:tr>
              <a:tr h="134459">
                <a:tc>
                  <a:txBody>
                    <a:bodyPr/>
                    <a:lstStyle/>
                    <a:p>
                      <a:pPr algn="l" fontAlgn="ctr"/>
                      <a:r>
                        <a:rPr lang="en-GB" sz="800" b="0" i="0" u="none" strike="noStrike" dirty="0">
                          <a:solidFill>
                            <a:srgbClr val="000000"/>
                          </a:solidFill>
                          <a:effectLst/>
                          <a:latin typeface="Arial" panose="020B0604020202020204" pitchFamily="34" charset="0"/>
                        </a:rPr>
                        <a:t>Other shopping</a:t>
                      </a:r>
                    </a:p>
                  </a:txBody>
                  <a:tcPr marL="180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£152</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£115</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£152</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£125</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£183</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£130</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£141</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£148</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£137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-7.4%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134459">
                <a:tc>
                  <a:txBody>
                    <a:bodyPr/>
                    <a:lstStyle/>
                    <a:p>
                      <a:pPr algn="l" fontAlgn="ctr"/>
                      <a:r>
                        <a:rPr lang="en-GB" sz="800" b="0" i="0" u="none" strike="noStrike" dirty="0">
                          <a:solidFill>
                            <a:srgbClr val="000000"/>
                          </a:solidFill>
                          <a:effectLst/>
                          <a:latin typeface="Arial" panose="020B0604020202020204" pitchFamily="34" charset="0"/>
                        </a:rPr>
                        <a:t>% share</a:t>
                      </a:r>
                    </a:p>
                  </a:txBody>
                  <a:tcPr marL="180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a:solidFill>
                            <a:srgbClr val="000000"/>
                          </a:solidFill>
                          <a:effectLst/>
                          <a:latin typeface="+mj-lt"/>
                          <a:ea typeface="Times New Roman"/>
                          <a:cs typeface="Calibri"/>
                        </a:rPr>
                        <a:t>12%</a:t>
                      </a:r>
                      <a:endParaRPr lang="en-GB" sz="80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11%</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13%</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10%</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13%</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11%</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12%</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11%</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18"/>
                  </a:ext>
                </a:extLst>
              </a:tr>
              <a:tr h="134459">
                <a:tc>
                  <a:txBody>
                    <a:bodyPr/>
                    <a:lstStyle/>
                    <a:p>
                      <a:pPr algn="l" fontAlgn="ctr"/>
                      <a:r>
                        <a:rPr lang="en-GB" sz="800" b="0" i="0" u="none" strike="noStrike" dirty="0">
                          <a:solidFill>
                            <a:srgbClr val="000000"/>
                          </a:solidFill>
                          <a:effectLst/>
                          <a:latin typeface="Arial" panose="020B0604020202020204" pitchFamily="34" charset="0"/>
                        </a:rPr>
                        <a:t>Entertainment</a:t>
                      </a:r>
                    </a:p>
                  </a:txBody>
                  <a:tcPr marL="180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£63</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£53</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£73</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£84</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£81</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£59</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£56</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£64</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£71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+10.9%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r h="134459">
                <a:tc>
                  <a:txBody>
                    <a:bodyPr/>
                    <a:lstStyle/>
                    <a:p>
                      <a:pPr algn="l" fontAlgn="ctr"/>
                      <a:r>
                        <a:rPr lang="en-GB" sz="800" b="0" i="0" u="none" strike="noStrike" dirty="0">
                          <a:solidFill>
                            <a:srgbClr val="000000"/>
                          </a:solidFill>
                          <a:effectLst/>
                          <a:latin typeface="Arial" panose="020B0604020202020204" pitchFamily="34" charset="0"/>
                        </a:rPr>
                        <a:t>% share</a:t>
                      </a:r>
                    </a:p>
                  </a:txBody>
                  <a:tcPr marL="180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a:solidFill>
                            <a:srgbClr val="000000"/>
                          </a:solidFill>
                          <a:effectLst/>
                          <a:latin typeface="+mj-lt"/>
                          <a:ea typeface="Times New Roman"/>
                          <a:cs typeface="Calibri"/>
                        </a:rPr>
                        <a:t>5%</a:t>
                      </a:r>
                      <a:endParaRPr lang="en-GB" sz="80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5%</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6%</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7%</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6%</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5%</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5%</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5%</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20"/>
                  </a:ext>
                </a:extLst>
              </a:tr>
              <a:tr h="134459">
                <a:tc>
                  <a:txBody>
                    <a:bodyPr/>
                    <a:lstStyle/>
                    <a:p>
                      <a:pPr algn="l" fontAlgn="ctr"/>
                      <a:r>
                        <a:rPr lang="en-GB" sz="800" b="0" i="0" u="none" strike="noStrike" dirty="0">
                          <a:solidFill>
                            <a:srgbClr val="000000"/>
                          </a:solidFill>
                          <a:effectLst/>
                          <a:latin typeface="Arial" panose="020B0604020202020204" pitchFamily="34" charset="0"/>
                        </a:rPr>
                        <a:t>Anything else</a:t>
                      </a:r>
                    </a:p>
                  </a:txBody>
                  <a:tcPr marL="180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£24</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GB" sz="800" dirty="0">
                          <a:solidFill>
                            <a:srgbClr val="000000"/>
                          </a:solidFill>
                          <a:effectLst/>
                          <a:latin typeface="+mj-lt"/>
                          <a:ea typeface="Times New Roman"/>
                          <a:cs typeface="Calibri"/>
                        </a:rPr>
                        <a:t>£21</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£18</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£24</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£15</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£12</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£17</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£12</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£32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+166.7%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1"/>
                  </a:ext>
                </a:extLst>
              </a:tr>
              <a:tr h="141181">
                <a:tc>
                  <a:txBody>
                    <a:bodyPr/>
                    <a:lstStyle/>
                    <a:p>
                      <a:pPr algn="l" fontAlgn="ctr"/>
                      <a:r>
                        <a:rPr lang="en-GB" sz="800" b="0" i="0" u="none" strike="noStrike" dirty="0">
                          <a:solidFill>
                            <a:srgbClr val="000000"/>
                          </a:solidFill>
                          <a:effectLst/>
                          <a:latin typeface="Arial" panose="020B0604020202020204" pitchFamily="34" charset="0"/>
                        </a:rPr>
                        <a:t>% share</a:t>
                      </a:r>
                    </a:p>
                  </a:txBody>
                  <a:tcPr marL="180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2%</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GB" sz="800" dirty="0">
                          <a:solidFill>
                            <a:srgbClr val="000000"/>
                          </a:solidFill>
                          <a:effectLst/>
                          <a:latin typeface="+mj-lt"/>
                          <a:ea typeface="Times New Roman"/>
                          <a:cs typeface="Calibri"/>
                        </a:rPr>
                        <a:t>2%</a:t>
                      </a:r>
                      <a:endParaRPr lang="en-GB" sz="800" dirty="0">
                        <a:solidFill>
                          <a:srgbClr val="000000"/>
                        </a:solidFill>
                        <a:effectLst/>
                        <a:latin typeface="+mj-lt"/>
                        <a:ea typeface="Times New Roman"/>
                      </a:endParaRPr>
                    </a:p>
                  </a:txBody>
                  <a:tcPr marL="1080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2%</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00" b="0" i="0" u="none" strike="noStrike" dirty="0">
                          <a:solidFill>
                            <a:srgbClr val="000000"/>
                          </a:solidFill>
                          <a:effectLst/>
                          <a:latin typeface="Arial" panose="020B0604020202020204" pitchFamily="34" charset="0"/>
                        </a:rPr>
                        <a:t>1%</a:t>
                      </a:r>
                    </a:p>
                  </a:txBody>
                  <a:tcPr marL="10800" marR="6623" marT="66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00" b="0" i="0" u="none" strike="noStrike" kern="1200" dirty="0">
                          <a:solidFill>
                            <a:srgbClr val="000000"/>
                          </a:solidFill>
                          <a:effectLst/>
                          <a:latin typeface="Arial" panose="020B0604020202020204" pitchFamily="34" charset="0"/>
                          <a:ea typeface="+mn-ea"/>
                          <a:cs typeface="+mn-cs"/>
                        </a:rPr>
                        <a:t>-</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22"/>
                  </a:ext>
                </a:extLst>
              </a:tr>
            </a:tbl>
          </a:graphicData>
        </a:graphic>
      </p:graphicFrame>
      <p:sp>
        <p:nvSpPr>
          <p:cNvPr id="20" name="Content Placeholder 25"/>
          <p:cNvSpPr txBox="1">
            <a:spLocks/>
          </p:cNvSpPr>
          <p:nvPr/>
        </p:nvSpPr>
        <p:spPr>
          <a:xfrm>
            <a:off x="9210368" y="1891255"/>
            <a:ext cx="2633304" cy="3740416"/>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solidFill>
                  <a:srgbClr val="717171"/>
                </a:solidFill>
              </a:rPr>
              <a:t>Showing the breakdown of tourism expenditure in Wales between 2011 and 2019 for domestic holiday tourism.</a:t>
            </a:r>
            <a:endParaRPr lang="en-GB" sz="1050" b="1" dirty="0">
              <a:solidFill>
                <a:srgbClr val="717171"/>
              </a:solidFill>
            </a:endParaRPr>
          </a:p>
          <a:p>
            <a:r>
              <a:rPr lang="en-GB" sz="1050" b="1" dirty="0">
                <a:solidFill>
                  <a:srgbClr val="717171"/>
                </a:solidFill>
              </a:rPr>
              <a:t>Expenditure on holiday tourism within Wales increased by +5.7% between 2018 and 2019.  Spend on the main categories increased; accommodation +7.6%, eating and drinking +9.3%, travel +17.1% and entertainment +10.9%.</a:t>
            </a:r>
          </a:p>
          <a:p>
            <a:r>
              <a:rPr lang="en-GB" sz="1050" b="1" dirty="0">
                <a:solidFill>
                  <a:srgbClr val="717171"/>
                </a:solidFill>
              </a:rPr>
              <a:t>The amount spent on package trips declined (-39.7%) as did spend on clothes (-29.7%) and other shopping (-7.4%).</a:t>
            </a:r>
          </a:p>
          <a:p>
            <a:endParaRPr lang="en-GB" sz="1050" b="1" dirty="0">
              <a:solidFill>
                <a:srgbClr val="717171"/>
              </a:solidFill>
            </a:endParaRPr>
          </a:p>
        </p:txBody>
      </p:sp>
      <p:pic>
        <p:nvPicPr>
          <p:cNvPr id="21" name="Picture 20"/>
          <p:cNvPicPr/>
          <p:nvPr/>
        </p:nvPicPr>
        <p:blipFill>
          <a:blip r:embed="rId2">
            <a:extLst>
              <a:ext uri="{28A0092B-C50C-407E-A947-70E740481C1C}">
                <a14:useLocalDpi xmlns:a14="http://schemas.microsoft.com/office/drawing/2010/main" val="0"/>
              </a:ext>
            </a:extLst>
          </a:blip>
          <a:srcRect/>
          <a:stretch>
            <a:fillRect/>
          </a:stretch>
        </p:blipFill>
        <p:spPr bwMode="auto">
          <a:xfrm>
            <a:off x="4994332" y="1471981"/>
            <a:ext cx="442595" cy="25146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8" name="Freeform 20">
            <a:hlinkClick r:id="rId3" action="ppaction://hlinksldjump"/>
            <a:extLst>
              <a:ext uri="{FF2B5EF4-FFF2-40B4-BE49-F238E27FC236}">
                <a16:creationId xmlns:a16="http://schemas.microsoft.com/office/drawing/2014/main" id="{C40C7621-77B6-40E4-8442-169CDA03CA9A}"/>
              </a:ext>
            </a:extLst>
          </p:cNvPr>
          <p:cNvSpPr>
            <a:spLocks noEditPoints="1"/>
          </p:cNvSpPr>
          <p:nvPr/>
        </p:nvSpPr>
        <p:spPr bwMode="auto">
          <a:xfrm>
            <a:off x="7272592"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3"/>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cxnSp>
        <p:nvCxnSpPr>
          <p:cNvPr id="10" name="Straight Connector 9">
            <a:extLst>
              <a:ext uri="{FF2B5EF4-FFF2-40B4-BE49-F238E27FC236}">
                <a16:creationId xmlns:a16="http://schemas.microsoft.com/office/drawing/2014/main" id="{A0B0D9EC-D162-4BF1-B6FA-825978083A15}"/>
              </a:ext>
            </a:extLst>
          </p:cNvPr>
          <p:cNvCxnSpPr>
            <a:cxnSpLocks/>
          </p:cNvCxnSpPr>
          <p:nvPr/>
        </p:nvCxnSpPr>
        <p:spPr>
          <a:xfrm>
            <a:off x="9081724" y="1885718"/>
            <a:ext cx="1951" cy="3919770"/>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2" name="Slide Number Placeholder 1">
            <a:extLst>
              <a:ext uri="{FF2B5EF4-FFF2-40B4-BE49-F238E27FC236}">
                <a16:creationId xmlns:a16="http://schemas.microsoft.com/office/drawing/2014/main" id="{7A9A9B07-002F-45BE-91A9-C9F79AFF9FB6}"/>
              </a:ext>
            </a:extLst>
          </p:cNvPr>
          <p:cNvSpPr>
            <a:spLocks noGrp="1"/>
          </p:cNvSpPr>
          <p:nvPr>
            <p:ph type="sldNum" sz="quarter" idx="4"/>
          </p:nvPr>
        </p:nvSpPr>
        <p:spPr/>
        <p:txBody>
          <a:bodyPr/>
          <a:lstStyle/>
          <a:p>
            <a:fld id="{4034BEE3-566C-4068-A777-C3A4762E861B}" type="slidenum">
              <a:rPr lang="en-GB" smtClean="0"/>
              <a:pPr/>
              <a:t>95</a:t>
            </a:fld>
            <a:endParaRPr lang="en-GB" dirty="0"/>
          </a:p>
        </p:txBody>
      </p:sp>
    </p:spTree>
    <p:extLst>
      <p:ext uri="{BB962C8B-B14F-4D97-AF65-F5344CB8AC3E}">
        <p14:creationId xmlns:p14="http://schemas.microsoft.com/office/powerpoint/2010/main" val="10721859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Holiday trips in GB by lifestage  </a:t>
            </a:r>
          </a:p>
        </p:txBody>
      </p:sp>
      <p:graphicFrame>
        <p:nvGraphicFramePr>
          <p:cNvPr id="3" name="Table 2"/>
          <p:cNvGraphicFramePr>
            <a:graphicFrameLocks noGrp="1"/>
          </p:cNvGraphicFramePr>
          <p:nvPr>
            <p:extLst>
              <p:ext uri="{D42A27DB-BD31-4B8C-83A1-F6EECF244321}">
                <p14:modId xmlns:p14="http://schemas.microsoft.com/office/powerpoint/2010/main" val="151620071"/>
              </p:ext>
            </p:extLst>
          </p:nvPr>
        </p:nvGraphicFramePr>
        <p:xfrm>
          <a:off x="359338" y="1893022"/>
          <a:ext cx="7942785" cy="2031209"/>
        </p:xfrm>
        <a:graphic>
          <a:graphicData uri="http://schemas.openxmlformats.org/drawingml/2006/table">
            <a:tbl>
              <a:tblPr/>
              <a:tblGrid>
                <a:gridCol w="751600">
                  <a:extLst>
                    <a:ext uri="{9D8B030D-6E8A-4147-A177-3AD203B41FA5}">
                      <a16:colId xmlns:a16="http://schemas.microsoft.com/office/drawing/2014/main" val="20000"/>
                    </a:ext>
                  </a:extLst>
                </a:gridCol>
                <a:gridCol w="398992">
                  <a:extLst>
                    <a:ext uri="{9D8B030D-6E8A-4147-A177-3AD203B41FA5}">
                      <a16:colId xmlns:a16="http://schemas.microsoft.com/office/drawing/2014/main" val="20002"/>
                    </a:ext>
                  </a:extLst>
                </a:gridCol>
                <a:gridCol w="398992">
                  <a:extLst>
                    <a:ext uri="{9D8B030D-6E8A-4147-A177-3AD203B41FA5}">
                      <a16:colId xmlns:a16="http://schemas.microsoft.com/office/drawing/2014/main" val="20004"/>
                    </a:ext>
                  </a:extLst>
                </a:gridCol>
                <a:gridCol w="398992">
                  <a:extLst>
                    <a:ext uri="{9D8B030D-6E8A-4147-A177-3AD203B41FA5}">
                      <a16:colId xmlns:a16="http://schemas.microsoft.com/office/drawing/2014/main" val="20005"/>
                    </a:ext>
                  </a:extLst>
                </a:gridCol>
                <a:gridCol w="398992">
                  <a:extLst>
                    <a:ext uri="{9D8B030D-6E8A-4147-A177-3AD203B41FA5}">
                      <a16:colId xmlns:a16="http://schemas.microsoft.com/office/drawing/2014/main" val="20006"/>
                    </a:ext>
                  </a:extLst>
                </a:gridCol>
                <a:gridCol w="398992">
                  <a:extLst>
                    <a:ext uri="{9D8B030D-6E8A-4147-A177-3AD203B41FA5}">
                      <a16:colId xmlns:a16="http://schemas.microsoft.com/office/drawing/2014/main" val="20007"/>
                    </a:ext>
                  </a:extLst>
                </a:gridCol>
                <a:gridCol w="398992">
                  <a:extLst>
                    <a:ext uri="{9D8B030D-6E8A-4147-A177-3AD203B41FA5}">
                      <a16:colId xmlns:a16="http://schemas.microsoft.com/office/drawing/2014/main" val="20008"/>
                    </a:ext>
                  </a:extLst>
                </a:gridCol>
                <a:gridCol w="398992">
                  <a:extLst>
                    <a:ext uri="{9D8B030D-6E8A-4147-A177-3AD203B41FA5}">
                      <a16:colId xmlns:a16="http://schemas.microsoft.com/office/drawing/2014/main" val="20009"/>
                    </a:ext>
                  </a:extLst>
                </a:gridCol>
                <a:gridCol w="398992">
                  <a:extLst>
                    <a:ext uri="{9D8B030D-6E8A-4147-A177-3AD203B41FA5}">
                      <a16:colId xmlns:a16="http://schemas.microsoft.com/office/drawing/2014/main" val="20010"/>
                    </a:ext>
                  </a:extLst>
                </a:gridCol>
                <a:gridCol w="398992">
                  <a:extLst>
                    <a:ext uri="{9D8B030D-6E8A-4147-A177-3AD203B41FA5}">
                      <a16:colId xmlns:a16="http://schemas.microsoft.com/office/drawing/2014/main" val="20011"/>
                    </a:ext>
                  </a:extLst>
                </a:gridCol>
                <a:gridCol w="398992">
                  <a:extLst>
                    <a:ext uri="{9D8B030D-6E8A-4147-A177-3AD203B41FA5}">
                      <a16:colId xmlns:a16="http://schemas.microsoft.com/office/drawing/2014/main" val="20013"/>
                    </a:ext>
                  </a:extLst>
                </a:gridCol>
                <a:gridCol w="398992">
                  <a:extLst>
                    <a:ext uri="{9D8B030D-6E8A-4147-A177-3AD203B41FA5}">
                      <a16:colId xmlns:a16="http://schemas.microsoft.com/office/drawing/2014/main" val="20014"/>
                    </a:ext>
                  </a:extLst>
                </a:gridCol>
                <a:gridCol w="398992">
                  <a:extLst>
                    <a:ext uri="{9D8B030D-6E8A-4147-A177-3AD203B41FA5}">
                      <a16:colId xmlns:a16="http://schemas.microsoft.com/office/drawing/2014/main" val="3323253698"/>
                    </a:ext>
                  </a:extLst>
                </a:gridCol>
                <a:gridCol w="398992">
                  <a:extLst>
                    <a:ext uri="{9D8B030D-6E8A-4147-A177-3AD203B41FA5}">
                      <a16:colId xmlns:a16="http://schemas.microsoft.com/office/drawing/2014/main" val="2007421242"/>
                    </a:ext>
                  </a:extLst>
                </a:gridCol>
                <a:gridCol w="398992">
                  <a:extLst>
                    <a:ext uri="{9D8B030D-6E8A-4147-A177-3AD203B41FA5}">
                      <a16:colId xmlns:a16="http://schemas.microsoft.com/office/drawing/2014/main" val="3951343575"/>
                    </a:ext>
                  </a:extLst>
                </a:gridCol>
                <a:gridCol w="398992">
                  <a:extLst>
                    <a:ext uri="{9D8B030D-6E8A-4147-A177-3AD203B41FA5}">
                      <a16:colId xmlns:a16="http://schemas.microsoft.com/office/drawing/2014/main" val="4035747306"/>
                    </a:ext>
                  </a:extLst>
                </a:gridCol>
                <a:gridCol w="398992">
                  <a:extLst>
                    <a:ext uri="{9D8B030D-6E8A-4147-A177-3AD203B41FA5}">
                      <a16:colId xmlns:a16="http://schemas.microsoft.com/office/drawing/2014/main" val="882231485"/>
                    </a:ext>
                  </a:extLst>
                </a:gridCol>
                <a:gridCol w="398992">
                  <a:extLst>
                    <a:ext uri="{9D8B030D-6E8A-4147-A177-3AD203B41FA5}">
                      <a16:colId xmlns:a16="http://schemas.microsoft.com/office/drawing/2014/main" val="3110609633"/>
                    </a:ext>
                  </a:extLst>
                </a:gridCol>
                <a:gridCol w="408321">
                  <a:extLst>
                    <a:ext uri="{9D8B030D-6E8A-4147-A177-3AD203B41FA5}">
                      <a16:colId xmlns:a16="http://schemas.microsoft.com/office/drawing/2014/main" val="20015"/>
                    </a:ext>
                  </a:extLst>
                </a:gridCol>
              </a:tblGrid>
              <a:tr h="230400">
                <a:tc gridSpan="19">
                  <a:txBody>
                    <a:bodyPr/>
                    <a:lstStyle/>
                    <a:p>
                      <a:pPr algn="l" fontAlgn="ctr"/>
                      <a:r>
                        <a:rPr lang="en-GB" sz="900" b="1" i="0" u="none" strike="noStrike" dirty="0">
                          <a:solidFill>
                            <a:srgbClr val="FFFFFF"/>
                          </a:solidFill>
                          <a:effectLst/>
                          <a:latin typeface="Arial" panose="020B0604020202020204" pitchFamily="34" charset="0"/>
                        </a:rPr>
                        <a:t>Table 1.7.19 – Holiday tourism trips taken in GB by Lifestage (2011-2019)</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pPr algn="l" fontAlgn="ctr"/>
                      <a:endParaRPr lang="en-GB" sz="900" b="1" i="0" u="none" strike="noStrike" dirty="0">
                        <a:solidFill>
                          <a:srgbClr val="FFFFFF"/>
                        </a:solidFill>
                        <a:effectLst/>
                        <a:latin typeface="Verdana"/>
                      </a:endParaRPr>
                    </a:p>
                  </a:txBody>
                  <a:tcPr marL="9525" marR="9525" marT="9525" marB="0" anchor="ctr">
                    <a:lnL>
                      <a:noFill/>
                    </a:lnL>
                    <a:lnR>
                      <a:noFill/>
                    </a:lnR>
                    <a:lnT>
                      <a:noFill/>
                    </a:lnT>
                    <a:lnB>
                      <a:noFill/>
                    </a:lnB>
                    <a:solidFill>
                      <a:srgbClr val="3EB1CC"/>
                    </a:solidFill>
                  </a:tcPr>
                </a:tc>
                <a:tc hMerge="1">
                  <a:txBody>
                    <a:bodyPr/>
                    <a:lstStyle/>
                    <a:p>
                      <a:endParaRPr lang="en-GB"/>
                    </a:p>
                  </a:txBody>
                  <a:tcPr>
                    <a:lnL w="12700" cmpd="sng">
                      <a:noFill/>
                      <a:prstDash val="solid"/>
                    </a:ln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lnL w="12700" cmpd="sng">
                      <a:noFill/>
                      <a:prstDash val="solid"/>
                    </a:ln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0"/>
                  </a:ext>
                </a:extLst>
              </a:tr>
              <a:tr h="703743">
                <a:tc>
                  <a:txBody>
                    <a:bodyPr/>
                    <a:lstStyle/>
                    <a:p>
                      <a:pPr algn="ctr" fontAlgn="ctr"/>
                      <a:r>
                        <a:rPr lang="en-GB" sz="850" b="0" i="0" u="none" strike="noStrike" dirty="0">
                          <a:solidFill>
                            <a:srgbClr val="000000"/>
                          </a:solidFill>
                          <a:effectLst/>
                          <a:latin typeface="Arial" panose="020B0604020202020204" pitchFamily="34" charset="0"/>
                        </a:rPr>
                        <a:t> -</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dirty="0">
                          <a:solidFill>
                            <a:srgbClr val="000000"/>
                          </a:solidFill>
                          <a:effectLst/>
                          <a:latin typeface="Arial" panose="020B0604020202020204" pitchFamily="34" charset="0"/>
                        </a:rPr>
                        <a:t>2011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dirty="0">
                          <a:solidFill>
                            <a:srgbClr val="000000"/>
                          </a:solidFill>
                          <a:effectLst/>
                          <a:latin typeface="Arial" panose="020B0604020202020204" pitchFamily="34" charset="0"/>
                        </a:rPr>
                        <a:t>2012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p>
                      <a:pPr algn="ctr" fontAlgn="ctr"/>
                      <a:r>
                        <a:rPr lang="en-GB" sz="800" b="0" i="0" u="none" strike="noStrike" dirty="0">
                          <a:solidFill>
                            <a:srgbClr val="000000"/>
                          </a:solidFill>
                          <a:effectLst/>
                          <a:latin typeface="Arial" panose="020B0604020202020204" pitchFamily="34" charset="0"/>
                        </a:rPr>
                        <a:t>change (11-12)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dirty="0">
                          <a:solidFill>
                            <a:srgbClr val="000000"/>
                          </a:solidFill>
                          <a:effectLst/>
                          <a:latin typeface="Arial" panose="020B0604020202020204" pitchFamily="34" charset="0"/>
                        </a:rPr>
                        <a:t>2013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p>
                      <a:pPr algn="ctr" fontAlgn="ctr"/>
                      <a:r>
                        <a:rPr lang="en-GB" sz="800" b="0" i="0" u="none" strike="noStrike" dirty="0">
                          <a:solidFill>
                            <a:srgbClr val="000000"/>
                          </a:solidFill>
                          <a:effectLst/>
                          <a:latin typeface="Arial" panose="020B0604020202020204" pitchFamily="34" charset="0"/>
                        </a:rPr>
                        <a:t>change (12-13)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dirty="0">
                          <a:solidFill>
                            <a:srgbClr val="000000"/>
                          </a:solidFill>
                          <a:effectLst/>
                          <a:latin typeface="Arial" panose="020B0604020202020204" pitchFamily="34" charset="0"/>
                        </a:rPr>
                        <a:t>2014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p>
                      <a:pPr algn="ctr" fontAlgn="ctr"/>
                      <a:r>
                        <a:rPr lang="en-GB" sz="800" b="0" i="0" u="none" strike="noStrike" dirty="0">
                          <a:solidFill>
                            <a:srgbClr val="000000"/>
                          </a:solidFill>
                          <a:effectLst/>
                          <a:latin typeface="Arial" panose="020B0604020202020204" pitchFamily="34" charset="0"/>
                        </a:rPr>
                        <a:t>change (13-14)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dirty="0">
                          <a:solidFill>
                            <a:srgbClr val="000000"/>
                          </a:solidFill>
                          <a:effectLst/>
                          <a:latin typeface="Arial" panose="020B0604020202020204" pitchFamily="34" charset="0"/>
                        </a:rPr>
                        <a:t>2015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p>
                      <a:pPr algn="ctr" fontAlgn="ctr"/>
                      <a:r>
                        <a:rPr lang="en-GB" sz="800" b="0" i="0" u="none" strike="noStrike" dirty="0">
                          <a:solidFill>
                            <a:srgbClr val="000000"/>
                          </a:solidFill>
                          <a:effectLst/>
                          <a:latin typeface="Arial" panose="020B0604020202020204" pitchFamily="34" charset="0"/>
                        </a:rPr>
                        <a:t>change (14-15)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dirty="0">
                          <a:solidFill>
                            <a:srgbClr val="000000"/>
                          </a:solidFill>
                          <a:effectLst/>
                          <a:latin typeface="Arial" panose="020B0604020202020204" pitchFamily="34" charset="0"/>
                        </a:rPr>
                        <a:t>2016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GB" sz="800" b="0" i="0" u="none" strike="noStrike" dirty="0">
                          <a:solidFill>
                            <a:srgbClr val="000000"/>
                          </a:solidFill>
                          <a:effectLst/>
                          <a:latin typeface="Arial" panose="020B0604020202020204" pitchFamily="34" charset="0"/>
                        </a:rPr>
                        <a:t>%</a:t>
                      </a:r>
                    </a:p>
                    <a:p>
                      <a:pPr algn="ctr" fontAlgn="ctr"/>
                      <a:r>
                        <a:rPr lang="en-GB" sz="800" b="0" i="0" u="none" strike="noStrike" dirty="0">
                          <a:solidFill>
                            <a:srgbClr val="000000"/>
                          </a:solidFill>
                          <a:effectLst/>
                          <a:latin typeface="Arial" panose="020B0604020202020204" pitchFamily="34" charset="0"/>
                        </a:rPr>
                        <a:t>change (15-16)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dirty="0">
                          <a:solidFill>
                            <a:srgbClr val="000000"/>
                          </a:solidFill>
                          <a:effectLst/>
                          <a:latin typeface="Arial" panose="020B0604020202020204" pitchFamily="34" charset="0"/>
                        </a:rPr>
                        <a:t>2017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p>
                      <a:pPr algn="ctr" fontAlgn="ctr"/>
                      <a:r>
                        <a:rPr lang="en-GB" sz="800" b="0" i="0" u="none" strike="noStrike" dirty="0">
                          <a:solidFill>
                            <a:srgbClr val="000000"/>
                          </a:solidFill>
                          <a:effectLst/>
                          <a:latin typeface="Arial" panose="020B0604020202020204" pitchFamily="34" charset="0"/>
                        </a:rPr>
                        <a:t>change (16-17)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 change (17-18)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 change (18-19)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Average annual</a:t>
                      </a:r>
                    </a:p>
                    <a:p>
                      <a:pPr algn="ctr" fontAlgn="ctr"/>
                      <a:r>
                        <a:rPr lang="en-GB" sz="800" b="0" i="0" u="none" strike="noStrike" dirty="0">
                          <a:solidFill>
                            <a:srgbClr val="000000"/>
                          </a:solidFill>
                          <a:effectLst/>
                          <a:latin typeface="Arial" panose="020B0604020202020204" pitchFamily="34" charset="0"/>
                        </a:rPr>
                        <a:t>% change (11-19)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92806">
                <a:tc>
                  <a:txBody>
                    <a:bodyPr/>
                    <a:lstStyle/>
                    <a:p>
                      <a:pPr algn="l" fontAlgn="ctr"/>
                      <a:r>
                        <a:rPr lang="en-GB" sz="850" b="1" i="0" u="none" strike="noStrike" dirty="0">
                          <a:solidFill>
                            <a:srgbClr val="000000"/>
                          </a:solidFill>
                          <a:effectLst/>
                          <a:latin typeface="Arial" panose="020B0604020202020204" pitchFamily="34" charset="0"/>
                        </a:rPr>
                        <a:t>Holiday trips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58.435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57.695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56.969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52.903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-7.1%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55.960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+5.8%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55.888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-0.1%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59.149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+5.8%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57.894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-2.1%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1" i="0" u="none" strike="noStrike" kern="1200" dirty="0">
                          <a:solidFill>
                            <a:srgbClr val="000000"/>
                          </a:solidFill>
                          <a:effectLst/>
                          <a:latin typeface="Arial" panose="020B0604020202020204" pitchFamily="34" charset="0"/>
                          <a:ea typeface="+mn-ea"/>
                          <a:cs typeface="+mn-cs"/>
                        </a:rPr>
                        <a:t>60.452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1" i="0" u="none" strike="noStrike" kern="1200" dirty="0">
                          <a:solidFill>
                            <a:srgbClr val="000000"/>
                          </a:solidFill>
                          <a:effectLst/>
                          <a:latin typeface="Arial" panose="020B0604020202020204" pitchFamily="34" charset="0"/>
                          <a:ea typeface="+mn-ea"/>
                          <a:cs typeface="+mn-cs"/>
                        </a:rPr>
                        <a:t>+4.4%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1" i="0" u="none" strike="noStrike" dirty="0">
                          <a:solidFill>
                            <a:srgbClr val="000000"/>
                          </a:solidFill>
                          <a:effectLst/>
                          <a:latin typeface="Arial" panose="020B0604020202020204" pitchFamily="34" charset="0"/>
                        </a:rPr>
                        <a:t>+0.5%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5"/>
                  </a:ext>
                </a:extLst>
              </a:tr>
              <a:tr h="192806">
                <a:tc>
                  <a:txBody>
                    <a:bodyPr/>
                    <a:lstStyle/>
                    <a:p>
                      <a:pPr algn="l" fontAlgn="ctr"/>
                      <a:r>
                        <a:rPr lang="en-GB" sz="850" b="0" i="0" u="none" strike="noStrike" dirty="0">
                          <a:solidFill>
                            <a:srgbClr val="000000"/>
                          </a:solidFill>
                          <a:effectLst/>
                          <a:latin typeface="Arial" panose="020B0604020202020204" pitchFamily="34" charset="0"/>
                        </a:rPr>
                        <a:t>Pre Nesters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8.650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8.963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8.461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-5.6%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7.428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-12.2%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7.951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+7.0%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6.848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-13.9%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7.612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50" b="0" i="0" u="none" strike="noStrike" dirty="0">
                          <a:solidFill>
                            <a:srgbClr val="000000"/>
                          </a:solidFill>
                          <a:effectLst/>
                          <a:latin typeface="Arial" panose="020B0604020202020204" pitchFamily="34" charset="0"/>
                        </a:rPr>
                        <a:t>+11.2%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50" b="0" i="0" u="none" strike="noStrike" dirty="0">
                          <a:solidFill>
                            <a:srgbClr val="000000"/>
                          </a:solidFill>
                          <a:effectLst/>
                          <a:latin typeface="Arial" panose="020B0604020202020204" pitchFamily="34" charset="0"/>
                        </a:rPr>
                        <a:t>7.390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50" b="0" i="0" u="none" strike="noStrike" dirty="0">
                          <a:solidFill>
                            <a:srgbClr val="000000"/>
                          </a:solidFill>
                          <a:effectLst/>
                          <a:latin typeface="Arial" panose="020B0604020202020204" pitchFamily="34" charset="0"/>
                        </a:rPr>
                        <a:t>-2.9%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7.780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+5.3%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n-GB" sz="850" b="0" i="0" u="none" strike="noStrike" dirty="0">
                          <a:solidFill>
                            <a:srgbClr val="000000"/>
                          </a:solidFill>
                          <a:effectLst/>
                          <a:latin typeface="Arial" panose="020B0604020202020204" pitchFamily="34" charset="0"/>
                        </a:rPr>
                        <a:t>-0.9%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6"/>
                  </a:ext>
                </a:extLst>
              </a:tr>
              <a:tr h="192806">
                <a:tc>
                  <a:txBody>
                    <a:bodyPr/>
                    <a:lstStyle/>
                    <a:p>
                      <a:pPr algn="l" fontAlgn="ctr"/>
                      <a:r>
                        <a:rPr lang="en-GB" sz="850" b="0" i="0" u="none" strike="noStrike" dirty="0">
                          <a:solidFill>
                            <a:srgbClr val="000000"/>
                          </a:solidFill>
                          <a:effectLst/>
                          <a:latin typeface="Arial" panose="020B0604020202020204" pitchFamily="34" charset="0"/>
                        </a:rPr>
                        <a:t>Families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20.288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19.869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19.252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-3.1%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18.550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-3.7%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19.602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+5.7%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19.692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+0.5%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21.351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+8.4%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20.608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-3.5%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20.496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-0.5%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0" i="0" u="none" strike="noStrike" dirty="0">
                          <a:solidFill>
                            <a:srgbClr val="000000"/>
                          </a:solidFill>
                          <a:effectLst/>
                          <a:latin typeface="Arial" panose="020B0604020202020204" pitchFamily="34" charset="0"/>
                        </a:rPr>
                        <a:t>+0.2%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7"/>
                  </a:ext>
                </a:extLst>
              </a:tr>
              <a:tr h="287281">
                <a:tc>
                  <a:txBody>
                    <a:bodyPr/>
                    <a:lstStyle/>
                    <a:p>
                      <a:pPr algn="l" fontAlgn="ctr"/>
                      <a:r>
                        <a:rPr lang="en-GB" sz="850" b="0" i="0" u="none" strike="noStrike" dirty="0">
                          <a:solidFill>
                            <a:srgbClr val="000000"/>
                          </a:solidFill>
                          <a:effectLst/>
                          <a:latin typeface="Arial" panose="020B0604020202020204" pitchFamily="34" charset="0"/>
                        </a:rPr>
                        <a:t>Older Independents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10.751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10.593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10.665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8.753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-17.9%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9.370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+7.0%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10.225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+9.1%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9.977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50" b="0" i="0" u="none" strike="noStrike" dirty="0">
                          <a:solidFill>
                            <a:srgbClr val="000000"/>
                          </a:solidFill>
                          <a:effectLst/>
                          <a:latin typeface="Arial" panose="020B0604020202020204" pitchFamily="34" charset="0"/>
                        </a:rPr>
                        <a:t>-2.4%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50" b="0" i="0" u="none" strike="noStrike" dirty="0">
                          <a:solidFill>
                            <a:srgbClr val="000000"/>
                          </a:solidFill>
                          <a:effectLst/>
                          <a:latin typeface="Arial" panose="020B0604020202020204" pitchFamily="34" charset="0"/>
                        </a:rPr>
                        <a:t>9.294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50" b="0" i="0" u="none" strike="noStrike" dirty="0">
                          <a:solidFill>
                            <a:srgbClr val="000000"/>
                          </a:solidFill>
                          <a:effectLst/>
                          <a:latin typeface="Arial" panose="020B0604020202020204" pitchFamily="34" charset="0"/>
                        </a:rPr>
                        <a:t>-6.8%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10.561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+13.6%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n-GB" sz="850" b="0" i="0" u="none" strike="noStrike" dirty="0">
                          <a:solidFill>
                            <a:srgbClr val="000000"/>
                          </a:solidFill>
                          <a:effectLst/>
                          <a:latin typeface="Arial" panose="020B0604020202020204" pitchFamily="34" charset="0"/>
                        </a:rPr>
                        <a:t>+0.2%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8"/>
                  </a:ext>
                </a:extLst>
              </a:tr>
              <a:tr h="231367">
                <a:tc>
                  <a:txBody>
                    <a:bodyPr/>
                    <a:lstStyle/>
                    <a:p>
                      <a:pPr algn="l" fontAlgn="ctr"/>
                      <a:r>
                        <a:rPr lang="en-GB" sz="850" b="0" i="0" u="none" strike="noStrike" dirty="0">
                          <a:solidFill>
                            <a:srgbClr val="000000"/>
                          </a:solidFill>
                          <a:effectLst/>
                          <a:latin typeface="Arial" panose="020B0604020202020204" pitchFamily="34" charset="0"/>
                        </a:rPr>
                        <a:t>Empty Nesters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18.745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18.270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18.591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18.173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19.038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+4.8%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19.115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+0.4%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20.139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+5.4%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20.583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21.518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+4.5%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0" i="0" u="none" strike="noStrike" dirty="0">
                          <a:solidFill>
                            <a:srgbClr val="000000"/>
                          </a:solidFill>
                          <a:effectLst/>
                          <a:latin typeface="Arial" panose="020B0604020202020204" pitchFamily="34" charset="0"/>
                        </a:rPr>
                        <a:t>+1.8%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9"/>
                  </a:ext>
                </a:extLst>
              </a:tr>
            </a:tbl>
          </a:graphicData>
        </a:graphic>
      </p:graphicFrame>
      <p:sp>
        <p:nvSpPr>
          <p:cNvPr id="15" name="Content Placeholder 25"/>
          <p:cNvSpPr>
            <a:spLocks noGrp="1"/>
          </p:cNvSpPr>
          <p:nvPr>
            <p:ph idx="4294967295"/>
          </p:nvPr>
        </p:nvSpPr>
        <p:spPr>
          <a:xfrm>
            <a:off x="8829148" y="1892048"/>
            <a:ext cx="2996140" cy="3223553"/>
          </a:xfrm>
          <a:prstGeom prst="rect">
            <a:avLst/>
          </a:prstGeom>
        </p:spPr>
        <p:txBody>
          <a:bodyPr/>
          <a:lstStyle/>
          <a:p>
            <a:pPr lvl="0"/>
            <a:r>
              <a:rPr lang="en-GB" sz="1050" b="1" i="1" dirty="0">
                <a:solidFill>
                  <a:srgbClr val="717171"/>
                </a:solidFill>
              </a:rPr>
              <a:t>Showing the volume of holiday tourism trips taken in GB by lifestage between 2011 and 2019.</a:t>
            </a:r>
          </a:p>
          <a:p>
            <a:r>
              <a:rPr lang="en-GB" sz="1050" b="1" dirty="0"/>
              <a:t>Overall, it is the Empty Nesters who have seen the greatest increase in holiday tourism trips taken in GB between 2011 and 2019 (+1.8% per annum on average), and now at record levels.  </a:t>
            </a:r>
          </a:p>
          <a:p>
            <a:r>
              <a:rPr lang="en-GB" sz="1050" b="1" dirty="0"/>
              <a:t>The volume of trips taken by Families and Older Independents remained stable over the period with fluctuations on a year by year basis.</a:t>
            </a:r>
          </a:p>
          <a:p>
            <a:r>
              <a:rPr lang="en-GB" sz="1050" b="1" dirty="0"/>
              <a:t>Pre-nesters is the only group to have seen an average annual reduction in trip volume, -0.9%. </a:t>
            </a:r>
          </a:p>
          <a:p>
            <a:r>
              <a:rPr lang="en-GB" sz="1050" b="1" dirty="0">
                <a:solidFill>
                  <a:srgbClr val="717171"/>
                </a:solidFill>
              </a:rPr>
              <a:t>All groups, apart from Families, had increases in trip volume between 2018 and 2019, with the largest percentage increase being Older Independents (+13.6%).</a:t>
            </a:r>
          </a:p>
        </p:txBody>
      </p:sp>
      <p:sp>
        <p:nvSpPr>
          <p:cNvPr id="10" name="TextBox 9">
            <a:extLst>
              <a:ext uri="{FF2B5EF4-FFF2-40B4-BE49-F238E27FC236}">
                <a16:creationId xmlns:a16="http://schemas.microsoft.com/office/drawing/2014/main" id="{B3C242F3-D44D-4A0A-BB6C-4475201033AC}"/>
              </a:ext>
            </a:extLst>
          </p:cNvPr>
          <p:cNvSpPr txBox="1"/>
          <p:nvPr/>
        </p:nvSpPr>
        <p:spPr>
          <a:xfrm>
            <a:off x="8829148" y="5558218"/>
            <a:ext cx="3014842" cy="553998"/>
          </a:xfrm>
          <a:prstGeom prst="rect">
            <a:avLst/>
          </a:prstGeom>
          <a:noFill/>
        </p:spPr>
        <p:txBody>
          <a:bodyPr wrap="square" lIns="0" tIns="0" rIns="0" bIns="0" rtlCol="0">
            <a:spAutoFit/>
          </a:bodyPr>
          <a:lstStyle/>
          <a:p>
            <a:r>
              <a:rPr lang="en-GB" sz="900" dirty="0"/>
              <a:t>Pre Nesters: 16-34 without children in household</a:t>
            </a:r>
          </a:p>
          <a:p>
            <a:r>
              <a:rPr lang="en-GB" sz="900" dirty="0"/>
              <a:t>Families: 16-54 with children in household </a:t>
            </a:r>
          </a:p>
          <a:p>
            <a:r>
              <a:rPr lang="en-GB" sz="900" dirty="0"/>
              <a:t>Older Independents 35-54 without children in household</a:t>
            </a:r>
          </a:p>
          <a:p>
            <a:r>
              <a:rPr lang="en-GB" sz="900" dirty="0"/>
              <a:t>Empty Nesters: 55+</a:t>
            </a:r>
          </a:p>
        </p:txBody>
      </p:sp>
      <p:cxnSp>
        <p:nvCxnSpPr>
          <p:cNvPr id="16" name="Straight Connector 15"/>
          <p:cNvCxnSpPr/>
          <p:nvPr/>
        </p:nvCxnSpPr>
        <p:spPr>
          <a:xfrm>
            <a:off x="8599108" y="1885595"/>
            <a:ext cx="14188" cy="3886704"/>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pic>
        <p:nvPicPr>
          <p:cNvPr id="19" name="Picture 18"/>
          <p:cNvPicPr/>
          <p:nvPr/>
        </p:nvPicPr>
        <p:blipFill>
          <a:blip r:embed="rId3">
            <a:extLst>
              <a:ext uri="{28A0092B-C50C-407E-A947-70E740481C1C}">
                <a14:useLocalDpi xmlns:a14="http://schemas.microsoft.com/office/drawing/2010/main" val="0"/>
              </a:ext>
            </a:extLst>
          </a:blip>
          <a:srcRect/>
          <a:stretch>
            <a:fillRect/>
          </a:stretch>
        </p:blipFill>
        <p:spPr bwMode="auto">
          <a:xfrm>
            <a:off x="4485819" y="1479297"/>
            <a:ext cx="442595" cy="25146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0" name="Action Button: Information 19">
            <a:hlinkClick r:id="rId4" action="ppaction://hlinksldjump" highlightClick="1"/>
          </p:cNvPr>
          <p:cNvSpPr/>
          <p:nvPr/>
        </p:nvSpPr>
        <p:spPr bwMode="ltGray">
          <a:xfrm>
            <a:off x="8126418" y="1607635"/>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30" name="Freeform 20">
            <a:hlinkClick r:id="rId5" action="ppaction://hlinksldjump"/>
            <a:extLst>
              <a:ext uri="{FF2B5EF4-FFF2-40B4-BE49-F238E27FC236}">
                <a16:creationId xmlns:a16="http://schemas.microsoft.com/office/drawing/2014/main" id="{61FE6353-9AF4-401D-8C6F-830F1AF72695}"/>
              </a:ext>
            </a:extLst>
          </p:cNvPr>
          <p:cNvSpPr>
            <a:spLocks noEditPoints="1"/>
          </p:cNvSpPr>
          <p:nvPr/>
        </p:nvSpPr>
        <p:spPr bwMode="auto">
          <a:xfrm>
            <a:off x="7272592"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3"/>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2" name="Slide Number Placeholder 1">
            <a:extLst>
              <a:ext uri="{FF2B5EF4-FFF2-40B4-BE49-F238E27FC236}">
                <a16:creationId xmlns:a16="http://schemas.microsoft.com/office/drawing/2014/main" id="{B3B09494-F2AC-40CC-8C55-2BA8788C2141}"/>
              </a:ext>
            </a:extLst>
          </p:cNvPr>
          <p:cNvSpPr>
            <a:spLocks noGrp="1"/>
          </p:cNvSpPr>
          <p:nvPr>
            <p:ph type="sldNum" sz="quarter" idx="4"/>
          </p:nvPr>
        </p:nvSpPr>
        <p:spPr/>
        <p:txBody>
          <a:bodyPr/>
          <a:lstStyle/>
          <a:p>
            <a:fld id="{4034BEE3-566C-4068-A777-C3A4762E861B}" type="slidenum">
              <a:rPr lang="en-GB" smtClean="0"/>
              <a:pPr/>
              <a:t>96</a:t>
            </a:fld>
            <a:endParaRPr lang="en-GB" dirty="0"/>
          </a:p>
        </p:txBody>
      </p:sp>
    </p:spTree>
    <p:extLst>
      <p:ext uri="{BB962C8B-B14F-4D97-AF65-F5344CB8AC3E}">
        <p14:creationId xmlns:p14="http://schemas.microsoft.com/office/powerpoint/2010/main" val="15600463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Holiday trips in England by lifestage </a:t>
            </a:r>
          </a:p>
        </p:txBody>
      </p:sp>
      <p:graphicFrame>
        <p:nvGraphicFramePr>
          <p:cNvPr id="21" name="Table 20">
            <a:extLst>
              <a:ext uri="{FF2B5EF4-FFF2-40B4-BE49-F238E27FC236}">
                <a16:creationId xmlns:a16="http://schemas.microsoft.com/office/drawing/2014/main" id="{B1292444-E562-48A7-B895-292C831D54B1}"/>
              </a:ext>
            </a:extLst>
          </p:cNvPr>
          <p:cNvGraphicFramePr>
            <a:graphicFrameLocks noGrp="1"/>
          </p:cNvGraphicFramePr>
          <p:nvPr>
            <p:extLst>
              <p:ext uri="{D42A27DB-BD31-4B8C-83A1-F6EECF244321}">
                <p14:modId xmlns:p14="http://schemas.microsoft.com/office/powerpoint/2010/main" val="182553270"/>
              </p:ext>
            </p:extLst>
          </p:nvPr>
        </p:nvGraphicFramePr>
        <p:xfrm>
          <a:off x="357150" y="1889291"/>
          <a:ext cx="8223286" cy="2037608"/>
        </p:xfrm>
        <a:graphic>
          <a:graphicData uri="http://schemas.openxmlformats.org/drawingml/2006/table">
            <a:tbl>
              <a:tblPr/>
              <a:tblGrid>
                <a:gridCol w="770249">
                  <a:extLst>
                    <a:ext uri="{9D8B030D-6E8A-4147-A177-3AD203B41FA5}">
                      <a16:colId xmlns:a16="http://schemas.microsoft.com/office/drawing/2014/main" val="20000"/>
                    </a:ext>
                  </a:extLst>
                </a:gridCol>
                <a:gridCol w="414351">
                  <a:extLst>
                    <a:ext uri="{9D8B030D-6E8A-4147-A177-3AD203B41FA5}">
                      <a16:colId xmlns:a16="http://schemas.microsoft.com/office/drawing/2014/main" val="20002"/>
                    </a:ext>
                  </a:extLst>
                </a:gridCol>
                <a:gridCol w="414351">
                  <a:extLst>
                    <a:ext uri="{9D8B030D-6E8A-4147-A177-3AD203B41FA5}">
                      <a16:colId xmlns:a16="http://schemas.microsoft.com/office/drawing/2014/main" val="20004"/>
                    </a:ext>
                  </a:extLst>
                </a:gridCol>
                <a:gridCol w="414351">
                  <a:extLst>
                    <a:ext uri="{9D8B030D-6E8A-4147-A177-3AD203B41FA5}">
                      <a16:colId xmlns:a16="http://schemas.microsoft.com/office/drawing/2014/main" val="20005"/>
                    </a:ext>
                  </a:extLst>
                </a:gridCol>
                <a:gridCol w="414351">
                  <a:extLst>
                    <a:ext uri="{9D8B030D-6E8A-4147-A177-3AD203B41FA5}">
                      <a16:colId xmlns:a16="http://schemas.microsoft.com/office/drawing/2014/main" val="20006"/>
                    </a:ext>
                  </a:extLst>
                </a:gridCol>
                <a:gridCol w="414351">
                  <a:extLst>
                    <a:ext uri="{9D8B030D-6E8A-4147-A177-3AD203B41FA5}">
                      <a16:colId xmlns:a16="http://schemas.microsoft.com/office/drawing/2014/main" val="20007"/>
                    </a:ext>
                  </a:extLst>
                </a:gridCol>
                <a:gridCol w="414351">
                  <a:extLst>
                    <a:ext uri="{9D8B030D-6E8A-4147-A177-3AD203B41FA5}">
                      <a16:colId xmlns:a16="http://schemas.microsoft.com/office/drawing/2014/main" val="20008"/>
                    </a:ext>
                  </a:extLst>
                </a:gridCol>
                <a:gridCol w="414351">
                  <a:extLst>
                    <a:ext uri="{9D8B030D-6E8A-4147-A177-3AD203B41FA5}">
                      <a16:colId xmlns:a16="http://schemas.microsoft.com/office/drawing/2014/main" val="20009"/>
                    </a:ext>
                  </a:extLst>
                </a:gridCol>
                <a:gridCol w="414351">
                  <a:extLst>
                    <a:ext uri="{9D8B030D-6E8A-4147-A177-3AD203B41FA5}">
                      <a16:colId xmlns:a16="http://schemas.microsoft.com/office/drawing/2014/main" val="20010"/>
                    </a:ext>
                  </a:extLst>
                </a:gridCol>
                <a:gridCol w="414351">
                  <a:extLst>
                    <a:ext uri="{9D8B030D-6E8A-4147-A177-3AD203B41FA5}">
                      <a16:colId xmlns:a16="http://schemas.microsoft.com/office/drawing/2014/main" val="20011"/>
                    </a:ext>
                  </a:extLst>
                </a:gridCol>
                <a:gridCol w="414351">
                  <a:extLst>
                    <a:ext uri="{9D8B030D-6E8A-4147-A177-3AD203B41FA5}">
                      <a16:colId xmlns:a16="http://schemas.microsoft.com/office/drawing/2014/main" val="20013"/>
                    </a:ext>
                  </a:extLst>
                </a:gridCol>
                <a:gridCol w="414351">
                  <a:extLst>
                    <a:ext uri="{9D8B030D-6E8A-4147-A177-3AD203B41FA5}">
                      <a16:colId xmlns:a16="http://schemas.microsoft.com/office/drawing/2014/main" val="20014"/>
                    </a:ext>
                  </a:extLst>
                </a:gridCol>
                <a:gridCol w="414351">
                  <a:extLst>
                    <a:ext uri="{9D8B030D-6E8A-4147-A177-3AD203B41FA5}">
                      <a16:colId xmlns:a16="http://schemas.microsoft.com/office/drawing/2014/main" val="2313351523"/>
                    </a:ext>
                  </a:extLst>
                </a:gridCol>
                <a:gridCol w="414351">
                  <a:extLst>
                    <a:ext uri="{9D8B030D-6E8A-4147-A177-3AD203B41FA5}">
                      <a16:colId xmlns:a16="http://schemas.microsoft.com/office/drawing/2014/main" val="1193986472"/>
                    </a:ext>
                  </a:extLst>
                </a:gridCol>
                <a:gridCol w="414351">
                  <a:extLst>
                    <a:ext uri="{9D8B030D-6E8A-4147-A177-3AD203B41FA5}">
                      <a16:colId xmlns:a16="http://schemas.microsoft.com/office/drawing/2014/main" val="2730682748"/>
                    </a:ext>
                  </a:extLst>
                </a:gridCol>
                <a:gridCol w="414351">
                  <a:extLst>
                    <a:ext uri="{9D8B030D-6E8A-4147-A177-3AD203B41FA5}">
                      <a16:colId xmlns:a16="http://schemas.microsoft.com/office/drawing/2014/main" val="2902612633"/>
                    </a:ext>
                  </a:extLst>
                </a:gridCol>
                <a:gridCol w="414351">
                  <a:extLst>
                    <a:ext uri="{9D8B030D-6E8A-4147-A177-3AD203B41FA5}">
                      <a16:colId xmlns:a16="http://schemas.microsoft.com/office/drawing/2014/main" val="1082446957"/>
                    </a:ext>
                  </a:extLst>
                </a:gridCol>
                <a:gridCol w="414351">
                  <a:extLst>
                    <a:ext uri="{9D8B030D-6E8A-4147-A177-3AD203B41FA5}">
                      <a16:colId xmlns:a16="http://schemas.microsoft.com/office/drawing/2014/main" val="2214068429"/>
                    </a:ext>
                  </a:extLst>
                </a:gridCol>
                <a:gridCol w="409070">
                  <a:extLst>
                    <a:ext uri="{9D8B030D-6E8A-4147-A177-3AD203B41FA5}">
                      <a16:colId xmlns:a16="http://schemas.microsoft.com/office/drawing/2014/main" val="20015"/>
                    </a:ext>
                  </a:extLst>
                </a:gridCol>
              </a:tblGrid>
              <a:tr h="230400">
                <a:tc gridSpan="19">
                  <a:txBody>
                    <a:bodyPr/>
                    <a:lstStyle/>
                    <a:p>
                      <a:pPr algn="l" fontAlgn="ctr"/>
                      <a:r>
                        <a:rPr lang="en-GB" sz="900" b="1" i="0" u="none" strike="noStrike" dirty="0">
                          <a:solidFill>
                            <a:srgbClr val="FFFFFF"/>
                          </a:solidFill>
                          <a:effectLst/>
                          <a:latin typeface="Arial" panose="020B0604020202020204" pitchFamily="34" charset="0"/>
                        </a:rPr>
                        <a:t>Table 1.7.20 – Holiday tourism trips taken in England by Lifestage (2011-2019)</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pPr algn="l" fontAlgn="ctr"/>
                      <a:endParaRPr lang="en-GB" sz="900" b="1" i="0" u="none" strike="noStrike" dirty="0">
                        <a:solidFill>
                          <a:srgbClr val="FFFFFF"/>
                        </a:solidFill>
                        <a:effectLst/>
                        <a:latin typeface="Verdana"/>
                      </a:endParaRPr>
                    </a:p>
                  </a:txBody>
                  <a:tcPr marL="9525" marR="9525" marT="9525" marB="0" anchor="ctr">
                    <a:lnL>
                      <a:noFill/>
                    </a:lnL>
                    <a:lnR>
                      <a:noFill/>
                    </a:lnR>
                    <a:lnT>
                      <a:noFill/>
                    </a:lnT>
                    <a:lnB>
                      <a:noFill/>
                    </a:lnB>
                    <a:solidFill>
                      <a:srgbClr val="3EB1CC"/>
                    </a:solidFill>
                  </a:tcPr>
                </a:tc>
                <a:tc hMerge="1">
                  <a:txBody>
                    <a:bodyPr/>
                    <a:lstStyle/>
                    <a:p>
                      <a:endParaRPr lang="en-GB"/>
                    </a:p>
                  </a:txBody>
                  <a:tcPr>
                    <a:lnL w="12700" cmpd="sng">
                      <a:noFill/>
                      <a:prstDash val="solid"/>
                    </a:ln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lnL w="12700" cmpd="sng">
                      <a:noFill/>
                      <a:prstDash val="solid"/>
                    </a:ln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0"/>
                  </a:ext>
                </a:extLst>
              </a:tr>
              <a:tr h="706243">
                <a:tc>
                  <a:txBody>
                    <a:bodyPr/>
                    <a:lstStyle/>
                    <a:p>
                      <a:pPr algn="ctr" fontAlgn="ctr"/>
                      <a:r>
                        <a:rPr lang="en-GB" sz="850" b="0" i="0" u="none" strike="noStrike" dirty="0">
                          <a:solidFill>
                            <a:srgbClr val="000000"/>
                          </a:solidFill>
                          <a:effectLst/>
                          <a:latin typeface="Arial" panose="020B0604020202020204" pitchFamily="34" charset="0"/>
                        </a:rPr>
                        <a:t> -</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dirty="0">
                          <a:solidFill>
                            <a:srgbClr val="000000"/>
                          </a:solidFill>
                          <a:effectLst/>
                          <a:latin typeface="Arial" panose="020B0604020202020204" pitchFamily="34" charset="0"/>
                        </a:rPr>
                        <a:t>2011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dirty="0">
                          <a:solidFill>
                            <a:srgbClr val="000000"/>
                          </a:solidFill>
                          <a:effectLst/>
                          <a:latin typeface="Arial" panose="020B0604020202020204" pitchFamily="34" charset="0"/>
                        </a:rPr>
                        <a:t>2012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p>
                      <a:pPr algn="ctr" fontAlgn="ctr"/>
                      <a:r>
                        <a:rPr lang="en-GB" sz="800" b="0" i="0" u="none" strike="noStrike" dirty="0">
                          <a:solidFill>
                            <a:srgbClr val="000000"/>
                          </a:solidFill>
                          <a:effectLst/>
                          <a:latin typeface="Arial" panose="020B0604020202020204" pitchFamily="34" charset="0"/>
                        </a:rPr>
                        <a:t>change (11-12)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dirty="0">
                          <a:solidFill>
                            <a:srgbClr val="000000"/>
                          </a:solidFill>
                          <a:effectLst/>
                          <a:latin typeface="Arial" panose="020B0604020202020204" pitchFamily="34" charset="0"/>
                        </a:rPr>
                        <a:t>2013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p>
                      <a:pPr algn="ctr" fontAlgn="ctr"/>
                      <a:r>
                        <a:rPr lang="en-GB" sz="800" b="0" i="0" u="none" strike="noStrike" dirty="0">
                          <a:solidFill>
                            <a:srgbClr val="000000"/>
                          </a:solidFill>
                          <a:effectLst/>
                          <a:latin typeface="Arial" panose="020B0604020202020204" pitchFamily="34" charset="0"/>
                        </a:rPr>
                        <a:t>change (12-13)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dirty="0">
                          <a:solidFill>
                            <a:srgbClr val="000000"/>
                          </a:solidFill>
                          <a:effectLst/>
                          <a:latin typeface="Arial" panose="020B0604020202020204" pitchFamily="34" charset="0"/>
                        </a:rPr>
                        <a:t>2014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p>
                      <a:pPr algn="ctr" fontAlgn="ctr"/>
                      <a:r>
                        <a:rPr lang="en-GB" sz="800" b="0" i="0" u="none" strike="noStrike" dirty="0">
                          <a:solidFill>
                            <a:srgbClr val="000000"/>
                          </a:solidFill>
                          <a:effectLst/>
                          <a:latin typeface="Arial" panose="020B0604020202020204" pitchFamily="34" charset="0"/>
                        </a:rPr>
                        <a:t>change (13-14)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dirty="0">
                          <a:solidFill>
                            <a:srgbClr val="000000"/>
                          </a:solidFill>
                          <a:effectLst/>
                          <a:latin typeface="Arial" panose="020B0604020202020204" pitchFamily="34" charset="0"/>
                        </a:rPr>
                        <a:t>201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p>
                      <a:pPr algn="ctr" fontAlgn="ctr"/>
                      <a:r>
                        <a:rPr lang="en-GB" sz="800" b="0" i="0" u="none" strike="noStrike" dirty="0">
                          <a:solidFill>
                            <a:srgbClr val="000000"/>
                          </a:solidFill>
                          <a:effectLst/>
                          <a:latin typeface="Arial" panose="020B0604020202020204" pitchFamily="34" charset="0"/>
                        </a:rPr>
                        <a:t>change (14-15)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dirty="0">
                          <a:solidFill>
                            <a:srgbClr val="000000"/>
                          </a:solidFill>
                          <a:effectLst/>
                          <a:latin typeface="Arial" panose="020B0604020202020204" pitchFamily="34" charset="0"/>
                        </a:rPr>
                        <a:t>2016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p>
                      <a:pPr algn="ctr" fontAlgn="ctr"/>
                      <a:r>
                        <a:rPr lang="en-GB" sz="800" b="0" i="0" u="none" strike="noStrike" dirty="0">
                          <a:solidFill>
                            <a:srgbClr val="000000"/>
                          </a:solidFill>
                          <a:effectLst/>
                          <a:latin typeface="Arial" panose="020B0604020202020204" pitchFamily="34" charset="0"/>
                        </a:rPr>
                        <a:t>change (15-16)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dirty="0">
                          <a:solidFill>
                            <a:srgbClr val="000000"/>
                          </a:solidFill>
                          <a:effectLst/>
                          <a:latin typeface="Arial" panose="020B0604020202020204" pitchFamily="34" charset="0"/>
                        </a:rPr>
                        <a:t>2017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p>
                      <a:pPr algn="ctr" fontAlgn="ctr"/>
                      <a:r>
                        <a:rPr lang="en-GB" sz="800" b="0" i="0" u="none" strike="noStrike" dirty="0">
                          <a:solidFill>
                            <a:srgbClr val="000000"/>
                          </a:solidFill>
                          <a:effectLst/>
                          <a:latin typeface="Arial" panose="020B0604020202020204" pitchFamily="34" charset="0"/>
                        </a:rPr>
                        <a:t>change (16-17)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 change (17-18)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 change (18-19)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Average annual</a:t>
                      </a:r>
                    </a:p>
                    <a:p>
                      <a:pPr algn="ctr" fontAlgn="ctr"/>
                      <a:r>
                        <a:rPr lang="en-GB" sz="800" b="0" i="0" u="none" strike="noStrike" dirty="0">
                          <a:solidFill>
                            <a:srgbClr val="000000"/>
                          </a:solidFill>
                          <a:effectLst/>
                          <a:latin typeface="Arial" panose="020B0604020202020204" pitchFamily="34" charset="0"/>
                        </a:rPr>
                        <a:t>% change (11-19)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93491">
                <a:tc>
                  <a:txBody>
                    <a:bodyPr/>
                    <a:lstStyle/>
                    <a:p>
                      <a:pPr algn="l" fontAlgn="ctr"/>
                      <a:r>
                        <a:rPr lang="en-GB" sz="850" b="1" i="0" u="none" strike="noStrike" dirty="0">
                          <a:solidFill>
                            <a:srgbClr val="000000"/>
                          </a:solidFill>
                          <a:effectLst/>
                          <a:latin typeface="Arial" panose="020B0604020202020204" pitchFamily="34" charset="0"/>
                        </a:rPr>
                        <a:t>Holiday trips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46.157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45.992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-0.4%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44.926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-2.3%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40.740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-9.3%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43.724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+7.3%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44.706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+2.2%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47.245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+5.7%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45.231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-4.3%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1" i="0" u="none" strike="noStrike" kern="1200" dirty="0">
                          <a:solidFill>
                            <a:srgbClr val="000000"/>
                          </a:solidFill>
                          <a:effectLst/>
                          <a:latin typeface="Arial" panose="020B0604020202020204" pitchFamily="34" charset="0"/>
                          <a:ea typeface="+mn-ea"/>
                          <a:cs typeface="+mn-cs"/>
                        </a:rPr>
                        <a:t>46.407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1" i="0" u="none" strike="noStrike" kern="1200" dirty="0">
                          <a:solidFill>
                            <a:srgbClr val="000000"/>
                          </a:solidFill>
                          <a:effectLst/>
                          <a:latin typeface="Arial" panose="020B0604020202020204" pitchFamily="34" charset="0"/>
                          <a:ea typeface="+mn-ea"/>
                          <a:cs typeface="+mn-cs"/>
                        </a:rPr>
                        <a:t>+2.6%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1" i="0" u="none" strike="noStrike" dirty="0">
                          <a:solidFill>
                            <a:srgbClr val="000000"/>
                          </a:solidFill>
                          <a:effectLst/>
                          <a:latin typeface="Arial" panose="020B0604020202020204" pitchFamily="34" charset="0"/>
                        </a:rPr>
                        <a:t>+0.2%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5"/>
                  </a:ext>
                </a:extLst>
              </a:tr>
              <a:tr h="193491">
                <a:tc>
                  <a:txBody>
                    <a:bodyPr/>
                    <a:lstStyle/>
                    <a:p>
                      <a:pPr algn="l" fontAlgn="ctr"/>
                      <a:r>
                        <a:rPr lang="en-GB" sz="850" b="0" i="0" u="none" strike="noStrike" dirty="0">
                          <a:solidFill>
                            <a:srgbClr val="000000"/>
                          </a:solidFill>
                          <a:effectLst/>
                          <a:latin typeface="Arial" panose="020B0604020202020204" pitchFamily="34" charset="0"/>
                        </a:rPr>
                        <a:t>Pre Nesters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6.818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7.387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+8.4%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6.487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-12.2%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5.735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-11.6%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6.191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+8.0%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5.344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-13.7%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6.033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50" b="0" i="0" u="none" strike="noStrike" dirty="0">
                          <a:solidFill>
                            <a:srgbClr val="000000"/>
                          </a:solidFill>
                          <a:effectLst/>
                          <a:latin typeface="Arial" panose="020B0604020202020204" pitchFamily="34" charset="0"/>
                        </a:rPr>
                        <a:t>+12.9%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50" b="0" i="0" u="none" strike="noStrike" dirty="0">
                          <a:solidFill>
                            <a:srgbClr val="000000"/>
                          </a:solidFill>
                          <a:effectLst/>
                          <a:latin typeface="Arial" panose="020B0604020202020204" pitchFamily="34" charset="0"/>
                        </a:rPr>
                        <a:t>5.730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50" b="0" i="0" u="none" strike="noStrike" dirty="0">
                          <a:solidFill>
                            <a:srgbClr val="000000"/>
                          </a:solidFill>
                          <a:effectLst/>
                          <a:latin typeface="Arial" panose="020B0604020202020204" pitchFamily="34" charset="0"/>
                        </a:rPr>
                        <a:t>-5.0%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50" b="0" i="0" u="none" strike="noStrike" kern="1200">
                          <a:solidFill>
                            <a:srgbClr val="000000"/>
                          </a:solidFill>
                          <a:effectLst/>
                          <a:latin typeface="Arial" panose="020B0604020202020204" pitchFamily="34" charset="0"/>
                          <a:ea typeface="+mn-ea"/>
                          <a:cs typeface="+mn-cs"/>
                        </a:rPr>
                        <a:t>6.008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+4.9%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n-GB" sz="850" b="0" i="0" u="none" strike="noStrike" dirty="0">
                          <a:solidFill>
                            <a:srgbClr val="000000"/>
                          </a:solidFill>
                          <a:effectLst/>
                          <a:latin typeface="Arial" panose="020B0604020202020204" pitchFamily="34" charset="0"/>
                        </a:rPr>
                        <a:t>-1.0%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6"/>
                  </a:ext>
                </a:extLst>
              </a:tr>
              <a:tr h="193491">
                <a:tc>
                  <a:txBody>
                    <a:bodyPr/>
                    <a:lstStyle/>
                    <a:p>
                      <a:pPr algn="l" fontAlgn="ctr"/>
                      <a:r>
                        <a:rPr lang="en-GB" sz="850" b="0" i="0" u="none" strike="noStrike" dirty="0">
                          <a:solidFill>
                            <a:srgbClr val="000000"/>
                          </a:solidFill>
                          <a:effectLst/>
                          <a:latin typeface="Arial" panose="020B0604020202020204" pitchFamily="34" charset="0"/>
                        </a:rPr>
                        <a:t>Families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16.071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16.104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+0.2%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15.355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-4.7%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14.291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-6.9%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15.706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+9.9%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16.166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17.562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+8.6%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16.370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-6.8%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16.051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-1.9%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0" i="0" u="none" strike="noStrike" dirty="0">
                          <a:solidFill>
                            <a:srgbClr val="000000"/>
                          </a:solidFill>
                          <a:effectLst/>
                          <a:latin typeface="Arial" panose="020B0604020202020204" pitchFamily="34" charset="0"/>
                        </a:rPr>
                        <a:t>+0.2%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7"/>
                  </a:ext>
                </a:extLst>
              </a:tr>
              <a:tr h="288302">
                <a:tc>
                  <a:txBody>
                    <a:bodyPr/>
                    <a:lstStyle/>
                    <a:p>
                      <a:pPr algn="l" fontAlgn="ctr"/>
                      <a:r>
                        <a:rPr lang="en-GB" sz="850" b="0" i="0" u="none" strike="noStrike" dirty="0">
                          <a:solidFill>
                            <a:srgbClr val="000000"/>
                          </a:solidFill>
                          <a:effectLst/>
                          <a:latin typeface="Arial" panose="020B0604020202020204" pitchFamily="34" charset="0"/>
                        </a:rPr>
                        <a:t>Older Independents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8.470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8.541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8.389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6.631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-21.0%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7.159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+8.0%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8.338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+16.5%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7.636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50" b="0" i="0" u="none" strike="noStrike" dirty="0">
                          <a:solidFill>
                            <a:srgbClr val="000000"/>
                          </a:solidFill>
                          <a:effectLst/>
                          <a:latin typeface="Arial" panose="020B0604020202020204" pitchFamily="34" charset="0"/>
                        </a:rPr>
                        <a:t>-8.4%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50" b="0" i="0" u="none" strike="noStrike" dirty="0">
                          <a:solidFill>
                            <a:srgbClr val="000000"/>
                          </a:solidFill>
                          <a:effectLst/>
                          <a:latin typeface="Arial" panose="020B0604020202020204" pitchFamily="34" charset="0"/>
                        </a:rPr>
                        <a:t>7.144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50" b="0" i="0" u="none" strike="noStrike" dirty="0">
                          <a:solidFill>
                            <a:srgbClr val="000000"/>
                          </a:solidFill>
                          <a:effectLst/>
                          <a:latin typeface="Arial" panose="020B0604020202020204" pitchFamily="34" charset="0"/>
                        </a:rPr>
                        <a:t>-6.4%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8.091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+13.3%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n-GB" sz="850" b="0" i="0" u="none" strike="noStrike" dirty="0">
                          <a:solidFill>
                            <a:srgbClr val="000000"/>
                          </a:solidFill>
                          <a:effectLst/>
                          <a:latin typeface="Arial" panose="020B0604020202020204" pitchFamily="34" charset="0"/>
                        </a:rPr>
                        <a:t>+0.1%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8"/>
                  </a:ext>
                </a:extLst>
              </a:tr>
              <a:tr h="232190">
                <a:tc>
                  <a:txBody>
                    <a:bodyPr/>
                    <a:lstStyle/>
                    <a:p>
                      <a:pPr algn="l" fontAlgn="ctr"/>
                      <a:r>
                        <a:rPr lang="en-GB" sz="850" b="0" i="0" u="none" strike="noStrike" dirty="0">
                          <a:solidFill>
                            <a:srgbClr val="000000"/>
                          </a:solidFill>
                          <a:effectLst/>
                          <a:latin typeface="Arial" panose="020B0604020202020204" pitchFamily="34" charset="0"/>
                        </a:rPr>
                        <a:t>Empty Nesters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14.799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13.960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-5.7%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14.695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+5.3%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14.083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-4.2%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14.669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+4.2%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14.854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15.979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+7.6%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15.972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0.0%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16.227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+1.6%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0" i="0" u="none" strike="noStrike" dirty="0">
                          <a:solidFill>
                            <a:srgbClr val="000000"/>
                          </a:solidFill>
                          <a:effectLst/>
                          <a:latin typeface="Arial" panose="020B0604020202020204" pitchFamily="34" charset="0"/>
                        </a:rPr>
                        <a:t>+1.3%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9"/>
                  </a:ext>
                </a:extLst>
              </a:tr>
            </a:tbl>
          </a:graphicData>
        </a:graphic>
      </p:graphicFrame>
      <p:sp>
        <p:nvSpPr>
          <p:cNvPr id="20" name="Content Placeholder 25"/>
          <p:cNvSpPr txBox="1">
            <a:spLocks/>
          </p:cNvSpPr>
          <p:nvPr/>
        </p:nvSpPr>
        <p:spPr>
          <a:xfrm>
            <a:off x="9163140" y="1889290"/>
            <a:ext cx="2662148" cy="3375167"/>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solidFill>
                  <a:srgbClr val="717171"/>
                </a:solidFill>
              </a:rPr>
              <a:t>Showing the volume of holiday tourism trips taken in England by lifestage between 2011 and 2019.</a:t>
            </a:r>
            <a:endParaRPr lang="en-GB" sz="1050" b="1" dirty="0">
              <a:solidFill>
                <a:srgbClr val="717171"/>
              </a:solidFill>
            </a:endParaRPr>
          </a:p>
          <a:p>
            <a:r>
              <a:rPr lang="en-GB" sz="1050" b="1" dirty="0">
                <a:solidFill>
                  <a:srgbClr val="717171"/>
                </a:solidFill>
              </a:rPr>
              <a:t>Holiday tourism trips taken in England </a:t>
            </a:r>
            <a:r>
              <a:rPr lang="en-GB" sz="1050" b="1" dirty="0"/>
              <a:t>between 2011 and 2019</a:t>
            </a:r>
            <a:r>
              <a:rPr lang="en-GB" sz="1050" b="1" dirty="0">
                <a:solidFill>
                  <a:srgbClr val="717171"/>
                </a:solidFill>
              </a:rPr>
              <a:t>, have seen average increases of +1.3% per annum for Empty Nesters. By contrast, the average number of holiday trips by Pre Nesters decreased on average at -1.0% per annum.</a:t>
            </a:r>
          </a:p>
          <a:p>
            <a:r>
              <a:rPr lang="en-GB" sz="1050" b="1" dirty="0">
                <a:solidFill>
                  <a:srgbClr val="717171"/>
                </a:solidFill>
              </a:rPr>
              <a:t>Other groups had an average no change across the eight year period.</a:t>
            </a:r>
          </a:p>
          <a:p>
            <a:r>
              <a:rPr lang="en-GB" sz="1050" b="1" dirty="0">
                <a:solidFill>
                  <a:srgbClr val="717171"/>
                </a:solidFill>
              </a:rPr>
              <a:t>Apart from Families, all other groups increased the number of holiday trips taken, with Older Independents increasing by +13.3%.</a:t>
            </a:r>
          </a:p>
          <a:p>
            <a:endParaRPr lang="en-GB" sz="1050" b="1" dirty="0">
              <a:solidFill>
                <a:srgbClr val="717171"/>
              </a:solidFill>
            </a:endParaRPr>
          </a:p>
        </p:txBody>
      </p:sp>
      <p:sp>
        <p:nvSpPr>
          <p:cNvPr id="13" name="TextBox 12">
            <a:extLst>
              <a:ext uri="{FF2B5EF4-FFF2-40B4-BE49-F238E27FC236}">
                <a16:creationId xmlns:a16="http://schemas.microsoft.com/office/drawing/2014/main" id="{B533B3C9-2E56-415B-B023-46F9654C616A}"/>
              </a:ext>
            </a:extLst>
          </p:cNvPr>
          <p:cNvSpPr txBox="1"/>
          <p:nvPr/>
        </p:nvSpPr>
        <p:spPr>
          <a:xfrm>
            <a:off x="9163140" y="5423390"/>
            <a:ext cx="2662148" cy="692497"/>
          </a:xfrm>
          <a:prstGeom prst="rect">
            <a:avLst/>
          </a:prstGeom>
          <a:noFill/>
        </p:spPr>
        <p:txBody>
          <a:bodyPr wrap="square" lIns="0" tIns="0" rIns="0" bIns="0" rtlCol="0">
            <a:spAutoFit/>
          </a:bodyPr>
          <a:lstStyle/>
          <a:p>
            <a:r>
              <a:rPr lang="en-GB" sz="900" dirty="0"/>
              <a:t>Pre Nesters: 16-34 without children in household</a:t>
            </a:r>
          </a:p>
          <a:p>
            <a:r>
              <a:rPr lang="en-GB" sz="900" dirty="0"/>
              <a:t>Families: 16-54 with children in household </a:t>
            </a:r>
          </a:p>
          <a:p>
            <a:r>
              <a:rPr lang="en-GB" sz="900" dirty="0"/>
              <a:t>Older Independents 35-54 without children in household</a:t>
            </a:r>
          </a:p>
          <a:p>
            <a:r>
              <a:rPr lang="en-GB" sz="900" dirty="0"/>
              <a:t>Empty Nesters: 55+</a:t>
            </a:r>
          </a:p>
        </p:txBody>
      </p:sp>
      <p:pic>
        <p:nvPicPr>
          <p:cNvPr id="19" name="Picture 18"/>
          <p:cNvPicPr/>
          <p:nvPr/>
        </p:nvPicPr>
        <p:blipFill rotWithShape="1">
          <a:blip r:embed="rId3">
            <a:extLst>
              <a:ext uri="{28A0092B-C50C-407E-A947-70E740481C1C}">
                <a14:useLocalDpi xmlns:a14="http://schemas.microsoft.com/office/drawing/2010/main" val="0"/>
              </a:ext>
            </a:extLst>
          </a:blip>
          <a:srcRect t="18228" b="17022"/>
          <a:stretch/>
        </p:blipFill>
        <p:spPr bwMode="auto">
          <a:xfrm>
            <a:off x="4902602" y="1480384"/>
            <a:ext cx="440690" cy="25146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0" name="Freeform 20">
            <a:hlinkClick r:id="rId4" action="ppaction://hlinksldjump"/>
            <a:extLst>
              <a:ext uri="{FF2B5EF4-FFF2-40B4-BE49-F238E27FC236}">
                <a16:creationId xmlns:a16="http://schemas.microsoft.com/office/drawing/2014/main" id="{606D9469-C13E-4197-BD1D-5226C14C1BE8}"/>
              </a:ext>
            </a:extLst>
          </p:cNvPr>
          <p:cNvSpPr>
            <a:spLocks noEditPoints="1"/>
          </p:cNvSpPr>
          <p:nvPr/>
        </p:nvSpPr>
        <p:spPr bwMode="auto">
          <a:xfrm>
            <a:off x="7272592"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3"/>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cxnSp>
        <p:nvCxnSpPr>
          <p:cNvPr id="11" name="Straight Connector 10">
            <a:extLst>
              <a:ext uri="{FF2B5EF4-FFF2-40B4-BE49-F238E27FC236}">
                <a16:creationId xmlns:a16="http://schemas.microsoft.com/office/drawing/2014/main" id="{BADB338D-4446-42AE-8196-4CCCC1CDB0BD}"/>
              </a:ext>
            </a:extLst>
          </p:cNvPr>
          <p:cNvCxnSpPr/>
          <p:nvPr/>
        </p:nvCxnSpPr>
        <p:spPr>
          <a:xfrm>
            <a:off x="8851676" y="1880100"/>
            <a:ext cx="14188" cy="3886704"/>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12" name="Action Button: Information 19">
            <a:hlinkClick r:id="rId5" action="ppaction://hlinksldjump" highlightClick="1"/>
            <a:extLst>
              <a:ext uri="{FF2B5EF4-FFF2-40B4-BE49-F238E27FC236}">
                <a16:creationId xmlns:a16="http://schemas.microsoft.com/office/drawing/2014/main" id="{1B93C0CD-8ADD-4014-B496-0C8DD04A3034}"/>
              </a:ext>
            </a:extLst>
          </p:cNvPr>
          <p:cNvSpPr/>
          <p:nvPr/>
        </p:nvSpPr>
        <p:spPr bwMode="ltGray">
          <a:xfrm>
            <a:off x="8377207" y="1633120"/>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2" name="Slide Number Placeholder 1">
            <a:extLst>
              <a:ext uri="{FF2B5EF4-FFF2-40B4-BE49-F238E27FC236}">
                <a16:creationId xmlns:a16="http://schemas.microsoft.com/office/drawing/2014/main" id="{3F11CAF4-0B75-4C78-9AB7-B13EF125ED60}"/>
              </a:ext>
            </a:extLst>
          </p:cNvPr>
          <p:cNvSpPr>
            <a:spLocks noGrp="1"/>
          </p:cNvSpPr>
          <p:nvPr>
            <p:ph type="sldNum" sz="quarter" idx="4"/>
          </p:nvPr>
        </p:nvSpPr>
        <p:spPr/>
        <p:txBody>
          <a:bodyPr/>
          <a:lstStyle/>
          <a:p>
            <a:fld id="{4034BEE3-566C-4068-A777-C3A4762E861B}" type="slidenum">
              <a:rPr lang="en-GB" smtClean="0"/>
              <a:pPr/>
              <a:t>97</a:t>
            </a:fld>
            <a:endParaRPr lang="en-GB" dirty="0"/>
          </a:p>
        </p:txBody>
      </p:sp>
    </p:spTree>
    <p:extLst>
      <p:ext uri="{BB962C8B-B14F-4D97-AF65-F5344CB8AC3E}">
        <p14:creationId xmlns:p14="http://schemas.microsoft.com/office/powerpoint/2010/main" val="31045169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Tourism trips taken in Scotland by lifestage  </a:t>
            </a:r>
          </a:p>
        </p:txBody>
      </p:sp>
      <p:graphicFrame>
        <p:nvGraphicFramePr>
          <p:cNvPr id="21" name="Table 20">
            <a:extLst>
              <a:ext uri="{FF2B5EF4-FFF2-40B4-BE49-F238E27FC236}">
                <a16:creationId xmlns:a16="http://schemas.microsoft.com/office/drawing/2014/main" id="{6A209F23-28F3-4862-973E-8CCD131E0B42}"/>
              </a:ext>
            </a:extLst>
          </p:cNvPr>
          <p:cNvGraphicFramePr>
            <a:graphicFrameLocks noGrp="1"/>
          </p:cNvGraphicFramePr>
          <p:nvPr>
            <p:extLst>
              <p:ext uri="{D42A27DB-BD31-4B8C-83A1-F6EECF244321}">
                <p14:modId xmlns:p14="http://schemas.microsoft.com/office/powerpoint/2010/main" val="2641364715"/>
              </p:ext>
            </p:extLst>
          </p:nvPr>
        </p:nvGraphicFramePr>
        <p:xfrm>
          <a:off x="350834" y="1883413"/>
          <a:ext cx="7945140" cy="2074023"/>
        </p:xfrm>
        <a:graphic>
          <a:graphicData uri="http://schemas.openxmlformats.org/drawingml/2006/table">
            <a:tbl>
              <a:tblPr/>
              <a:tblGrid>
                <a:gridCol w="713082">
                  <a:extLst>
                    <a:ext uri="{9D8B030D-6E8A-4147-A177-3AD203B41FA5}">
                      <a16:colId xmlns:a16="http://schemas.microsoft.com/office/drawing/2014/main" val="20000"/>
                    </a:ext>
                  </a:extLst>
                </a:gridCol>
                <a:gridCol w="401781">
                  <a:extLst>
                    <a:ext uri="{9D8B030D-6E8A-4147-A177-3AD203B41FA5}">
                      <a16:colId xmlns:a16="http://schemas.microsoft.com/office/drawing/2014/main" val="20002"/>
                    </a:ext>
                  </a:extLst>
                </a:gridCol>
                <a:gridCol w="401781">
                  <a:extLst>
                    <a:ext uri="{9D8B030D-6E8A-4147-A177-3AD203B41FA5}">
                      <a16:colId xmlns:a16="http://schemas.microsoft.com/office/drawing/2014/main" val="20004"/>
                    </a:ext>
                  </a:extLst>
                </a:gridCol>
                <a:gridCol w="401781">
                  <a:extLst>
                    <a:ext uri="{9D8B030D-6E8A-4147-A177-3AD203B41FA5}">
                      <a16:colId xmlns:a16="http://schemas.microsoft.com/office/drawing/2014/main" val="20005"/>
                    </a:ext>
                  </a:extLst>
                </a:gridCol>
                <a:gridCol w="401781">
                  <a:extLst>
                    <a:ext uri="{9D8B030D-6E8A-4147-A177-3AD203B41FA5}">
                      <a16:colId xmlns:a16="http://schemas.microsoft.com/office/drawing/2014/main" val="20006"/>
                    </a:ext>
                  </a:extLst>
                </a:gridCol>
                <a:gridCol w="401781">
                  <a:extLst>
                    <a:ext uri="{9D8B030D-6E8A-4147-A177-3AD203B41FA5}">
                      <a16:colId xmlns:a16="http://schemas.microsoft.com/office/drawing/2014/main" val="20007"/>
                    </a:ext>
                  </a:extLst>
                </a:gridCol>
                <a:gridCol w="401781">
                  <a:extLst>
                    <a:ext uri="{9D8B030D-6E8A-4147-A177-3AD203B41FA5}">
                      <a16:colId xmlns:a16="http://schemas.microsoft.com/office/drawing/2014/main" val="20008"/>
                    </a:ext>
                  </a:extLst>
                </a:gridCol>
                <a:gridCol w="401781">
                  <a:extLst>
                    <a:ext uri="{9D8B030D-6E8A-4147-A177-3AD203B41FA5}">
                      <a16:colId xmlns:a16="http://schemas.microsoft.com/office/drawing/2014/main" val="20009"/>
                    </a:ext>
                  </a:extLst>
                </a:gridCol>
                <a:gridCol w="401781">
                  <a:extLst>
                    <a:ext uri="{9D8B030D-6E8A-4147-A177-3AD203B41FA5}">
                      <a16:colId xmlns:a16="http://schemas.microsoft.com/office/drawing/2014/main" val="20010"/>
                    </a:ext>
                  </a:extLst>
                </a:gridCol>
                <a:gridCol w="401781">
                  <a:extLst>
                    <a:ext uri="{9D8B030D-6E8A-4147-A177-3AD203B41FA5}">
                      <a16:colId xmlns:a16="http://schemas.microsoft.com/office/drawing/2014/main" val="20011"/>
                    </a:ext>
                  </a:extLst>
                </a:gridCol>
                <a:gridCol w="401781">
                  <a:extLst>
                    <a:ext uri="{9D8B030D-6E8A-4147-A177-3AD203B41FA5}">
                      <a16:colId xmlns:a16="http://schemas.microsoft.com/office/drawing/2014/main" val="20013"/>
                    </a:ext>
                  </a:extLst>
                </a:gridCol>
                <a:gridCol w="401781">
                  <a:extLst>
                    <a:ext uri="{9D8B030D-6E8A-4147-A177-3AD203B41FA5}">
                      <a16:colId xmlns:a16="http://schemas.microsoft.com/office/drawing/2014/main" val="20014"/>
                    </a:ext>
                  </a:extLst>
                </a:gridCol>
                <a:gridCol w="401781">
                  <a:extLst>
                    <a:ext uri="{9D8B030D-6E8A-4147-A177-3AD203B41FA5}">
                      <a16:colId xmlns:a16="http://schemas.microsoft.com/office/drawing/2014/main" val="128836440"/>
                    </a:ext>
                  </a:extLst>
                </a:gridCol>
                <a:gridCol w="401781">
                  <a:extLst>
                    <a:ext uri="{9D8B030D-6E8A-4147-A177-3AD203B41FA5}">
                      <a16:colId xmlns:a16="http://schemas.microsoft.com/office/drawing/2014/main" val="2195726840"/>
                    </a:ext>
                  </a:extLst>
                </a:gridCol>
                <a:gridCol w="401781">
                  <a:extLst>
                    <a:ext uri="{9D8B030D-6E8A-4147-A177-3AD203B41FA5}">
                      <a16:colId xmlns:a16="http://schemas.microsoft.com/office/drawing/2014/main" val="3688323128"/>
                    </a:ext>
                  </a:extLst>
                </a:gridCol>
                <a:gridCol w="401781">
                  <a:extLst>
                    <a:ext uri="{9D8B030D-6E8A-4147-A177-3AD203B41FA5}">
                      <a16:colId xmlns:a16="http://schemas.microsoft.com/office/drawing/2014/main" val="1490115052"/>
                    </a:ext>
                  </a:extLst>
                </a:gridCol>
                <a:gridCol w="401781">
                  <a:extLst>
                    <a:ext uri="{9D8B030D-6E8A-4147-A177-3AD203B41FA5}">
                      <a16:colId xmlns:a16="http://schemas.microsoft.com/office/drawing/2014/main" val="4273510098"/>
                    </a:ext>
                  </a:extLst>
                </a:gridCol>
                <a:gridCol w="401781">
                  <a:extLst>
                    <a:ext uri="{9D8B030D-6E8A-4147-A177-3AD203B41FA5}">
                      <a16:colId xmlns:a16="http://schemas.microsoft.com/office/drawing/2014/main" val="638943613"/>
                    </a:ext>
                  </a:extLst>
                </a:gridCol>
                <a:gridCol w="401781">
                  <a:extLst>
                    <a:ext uri="{9D8B030D-6E8A-4147-A177-3AD203B41FA5}">
                      <a16:colId xmlns:a16="http://schemas.microsoft.com/office/drawing/2014/main" val="20015"/>
                    </a:ext>
                  </a:extLst>
                </a:gridCol>
              </a:tblGrid>
              <a:tr h="230400">
                <a:tc gridSpan="19">
                  <a:txBody>
                    <a:bodyPr/>
                    <a:lstStyle/>
                    <a:p>
                      <a:pPr algn="l" fontAlgn="ctr"/>
                      <a:r>
                        <a:rPr lang="en-GB" sz="900" b="1" i="0" u="none" strike="noStrike" dirty="0">
                          <a:solidFill>
                            <a:srgbClr val="FFFFFF"/>
                          </a:solidFill>
                          <a:effectLst/>
                          <a:latin typeface="Arial" panose="020B0604020202020204" pitchFamily="34" charset="0"/>
                        </a:rPr>
                        <a:t>Table 1.7.21 – Holiday tourism trips taken in Scotland by Lifestage (2011-2019)</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pPr algn="l" fontAlgn="ctr"/>
                      <a:endParaRPr lang="en-GB" sz="900" b="1" i="0" u="none" strike="noStrike" dirty="0">
                        <a:solidFill>
                          <a:srgbClr val="FFFFFF"/>
                        </a:solidFill>
                        <a:effectLst/>
                        <a:latin typeface="Verdana"/>
                      </a:endParaRPr>
                    </a:p>
                  </a:txBody>
                  <a:tcPr marL="9525" marR="9525" marT="9525" marB="0" anchor="ctr">
                    <a:lnL>
                      <a:noFill/>
                    </a:lnL>
                    <a:lnR>
                      <a:noFill/>
                    </a:lnR>
                    <a:lnT>
                      <a:noFill/>
                    </a:lnT>
                    <a:lnB>
                      <a:noFill/>
                    </a:lnB>
                    <a:solidFill>
                      <a:srgbClr val="3EB1CC"/>
                    </a:solidFill>
                  </a:tcPr>
                </a:tc>
                <a:tc hMerge="1">
                  <a:txBody>
                    <a:bodyPr/>
                    <a:lstStyle/>
                    <a:p>
                      <a:endParaRPr lang="en-GB"/>
                    </a:p>
                  </a:txBody>
                  <a:tcPr>
                    <a:lnL w="12700" cmpd="sng">
                      <a:noFill/>
                      <a:prstDash val="solid"/>
                    </a:ln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lnL w="12700" cmpd="sng">
                      <a:noFill/>
                      <a:prstDash val="solid"/>
                    </a:ln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0"/>
                  </a:ext>
                </a:extLst>
              </a:tr>
              <a:tr h="706243">
                <a:tc>
                  <a:txBody>
                    <a:bodyPr/>
                    <a:lstStyle/>
                    <a:p>
                      <a:pPr algn="ctr" fontAlgn="ctr"/>
                      <a:r>
                        <a:rPr lang="en-GB" sz="850" b="0" i="0" u="none" strike="noStrike" dirty="0">
                          <a:solidFill>
                            <a:srgbClr val="000000"/>
                          </a:solidFill>
                          <a:effectLst/>
                          <a:latin typeface="Arial" panose="020B0604020202020204" pitchFamily="34" charset="0"/>
                        </a:rPr>
                        <a:t> -</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dirty="0">
                          <a:solidFill>
                            <a:srgbClr val="000000"/>
                          </a:solidFill>
                          <a:effectLst/>
                          <a:latin typeface="Arial" panose="020B0604020202020204" pitchFamily="34" charset="0"/>
                        </a:rPr>
                        <a:t>2011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dirty="0">
                          <a:solidFill>
                            <a:srgbClr val="000000"/>
                          </a:solidFill>
                          <a:effectLst/>
                          <a:latin typeface="Arial" panose="020B0604020202020204" pitchFamily="34" charset="0"/>
                        </a:rPr>
                        <a:t>2012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p>
                      <a:pPr algn="ctr" fontAlgn="ctr"/>
                      <a:r>
                        <a:rPr lang="en-GB" sz="800" b="0" i="0" u="none" strike="noStrike" dirty="0">
                          <a:solidFill>
                            <a:srgbClr val="000000"/>
                          </a:solidFill>
                          <a:effectLst/>
                          <a:latin typeface="Arial" panose="020B0604020202020204" pitchFamily="34" charset="0"/>
                        </a:rPr>
                        <a:t>change (11-12)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dirty="0">
                          <a:solidFill>
                            <a:srgbClr val="000000"/>
                          </a:solidFill>
                          <a:effectLst/>
                          <a:latin typeface="Arial" panose="020B0604020202020204" pitchFamily="34" charset="0"/>
                        </a:rPr>
                        <a:t>2013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p>
                      <a:pPr algn="ctr" fontAlgn="ctr"/>
                      <a:r>
                        <a:rPr lang="en-GB" sz="800" b="0" i="0" u="none" strike="noStrike" dirty="0">
                          <a:solidFill>
                            <a:srgbClr val="000000"/>
                          </a:solidFill>
                          <a:effectLst/>
                          <a:latin typeface="Arial" panose="020B0604020202020204" pitchFamily="34" charset="0"/>
                        </a:rPr>
                        <a:t>change (12-13)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dirty="0">
                          <a:solidFill>
                            <a:srgbClr val="000000"/>
                          </a:solidFill>
                          <a:effectLst/>
                          <a:latin typeface="Arial" panose="020B0604020202020204" pitchFamily="34" charset="0"/>
                        </a:rPr>
                        <a:t>2014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p>
                      <a:pPr algn="ctr" fontAlgn="ctr"/>
                      <a:r>
                        <a:rPr lang="en-GB" sz="800" b="0" i="0" u="none" strike="noStrike" dirty="0">
                          <a:solidFill>
                            <a:srgbClr val="000000"/>
                          </a:solidFill>
                          <a:effectLst/>
                          <a:latin typeface="Arial" panose="020B0604020202020204" pitchFamily="34" charset="0"/>
                        </a:rPr>
                        <a:t>change (13-14)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dirty="0">
                          <a:solidFill>
                            <a:srgbClr val="000000"/>
                          </a:solidFill>
                          <a:effectLst/>
                          <a:latin typeface="Arial" panose="020B0604020202020204" pitchFamily="34" charset="0"/>
                        </a:rPr>
                        <a:t>2015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p>
                      <a:pPr algn="ctr" fontAlgn="ctr"/>
                      <a:r>
                        <a:rPr lang="en-GB" sz="800" b="0" i="0" u="none" strike="noStrike" dirty="0">
                          <a:solidFill>
                            <a:srgbClr val="000000"/>
                          </a:solidFill>
                          <a:effectLst/>
                          <a:latin typeface="Arial" panose="020B0604020202020204" pitchFamily="34" charset="0"/>
                        </a:rPr>
                        <a:t>change (14-15)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dirty="0">
                          <a:solidFill>
                            <a:srgbClr val="000000"/>
                          </a:solidFill>
                          <a:effectLst/>
                          <a:latin typeface="Arial" panose="020B0604020202020204" pitchFamily="34" charset="0"/>
                        </a:rPr>
                        <a:t>2016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p>
                      <a:pPr algn="ctr" fontAlgn="ctr"/>
                      <a:r>
                        <a:rPr lang="en-GB" sz="800" b="0" i="0" u="none" strike="noStrike" dirty="0">
                          <a:solidFill>
                            <a:srgbClr val="000000"/>
                          </a:solidFill>
                          <a:effectLst/>
                          <a:latin typeface="Arial" panose="020B0604020202020204" pitchFamily="34" charset="0"/>
                        </a:rPr>
                        <a:t>change (15-16)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p>
                      <a:pPr algn="ctr" fontAlgn="ctr"/>
                      <a:r>
                        <a:rPr lang="en-GB" sz="800" b="0" i="0" u="none" strike="noStrike" dirty="0">
                          <a:solidFill>
                            <a:srgbClr val="000000"/>
                          </a:solidFill>
                          <a:effectLst/>
                          <a:latin typeface="Arial" panose="020B0604020202020204" pitchFamily="34" charset="0"/>
                        </a:rPr>
                        <a:t>change (16-17)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 chance (17-18)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 change (18-19)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Average annual</a:t>
                      </a:r>
                    </a:p>
                    <a:p>
                      <a:pPr algn="ctr" fontAlgn="ctr"/>
                      <a:r>
                        <a:rPr lang="en-GB" sz="800" b="0" i="0" u="none" strike="noStrike" dirty="0">
                          <a:solidFill>
                            <a:srgbClr val="000000"/>
                          </a:solidFill>
                          <a:effectLst/>
                          <a:latin typeface="Arial" panose="020B0604020202020204" pitchFamily="34" charset="0"/>
                        </a:rPr>
                        <a:t>% change (11-19)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93491">
                <a:tc>
                  <a:txBody>
                    <a:bodyPr/>
                    <a:lstStyle/>
                    <a:p>
                      <a:pPr algn="l" fontAlgn="ctr"/>
                      <a:r>
                        <a:rPr lang="en-GB" sz="850" b="1" i="0" u="none" strike="noStrike" dirty="0">
                          <a:solidFill>
                            <a:srgbClr val="000000"/>
                          </a:solidFill>
                          <a:effectLst/>
                          <a:latin typeface="Arial" panose="020B0604020202020204" pitchFamily="34" charset="0"/>
                        </a:rPr>
                        <a:t>Holiday trips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6.572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6.168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-6.2%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6.480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+5.1%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6.302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-2.8%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6.364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5.929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-6.8%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6.512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+9.8%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6.607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1" i="0" u="none" strike="noStrike" kern="1200" dirty="0">
                          <a:solidFill>
                            <a:srgbClr val="000000"/>
                          </a:solidFill>
                          <a:effectLst/>
                          <a:latin typeface="Arial" panose="020B0604020202020204" pitchFamily="34" charset="0"/>
                          <a:ea typeface="+mn-ea"/>
                          <a:cs typeface="+mn-cs"/>
                        </a:rPr>
                        <a:t>7.748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1" i="0" u="none" strike="noStrike" kern="1200" dirty="0">
                          <a:solidFill>
                            <a:srgbClr val="000000"/>
                          </a:solidFill>
                          <a:effectLst/>
                          <a:latin typeface="Arial" panose="020B0604020202020204" pitchFamily="34" charset="0"/>
                          <a:ea typeface="+mn-ea"/>
                          <a:cs typeface="+mn-cs"/>
                        </a:rPr>
                        <a:t>+17.3%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1" i="0" u="none" strike="noStrike" dirty="0">
                          <a:solidFill>
                            <a:srgbClr val="000000"/>
                          </a:solidFill>
                          <a:effectLst/>
                          <a:latin typeface="Arial" panose="020B0604020202020204" pitchFamily="34" charset="0"/>
                        </a:rPr>
                        <a:t>+2.4%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5"/>
                  </a:ext>
                </a:extLst>
              </a:tr>
              <a:tr h="193491">
                <a:tc>
                  <a:txBody>
                    <a:bodyPr/>
                    <a:lstStyle/>
                    <a:p>
                      <a:pPr algn="l" fontAlgn="ctr"/>
                      <a:r>
                        <a:rPr lang="en-GB" sz="850" b="0" i="0" u="none" strike="noStrike" dirty="0">
                          <a:solidFill>
                            <a:srgbClr val="000000"/>
                          </a:solidFill>
                          <a:effectLst/>
                          <a:latin typeface="Arial" panose="020B0604020202020204" pitchFamily="34" charset="0"/>
                        </a:rPr>
                        <a:t>Pre Nesters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1.000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0.829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-17.1%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1.148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+38.5%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1.064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-7.3%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1.071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0.911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-14.9%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1.015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+11.4%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0.921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50" b="0" i="0" u="none" strike="noStrike" dirty="0">
                          <a:solidFill>
                            <a:srgbClr val="000000"/>
                          </a:solidFill>
                          <a:effectLst/>
                          <a:latin typeface="Arial" panose="020B0604020202020204" pitchFamily="34" charset="0"/>
                        </a:rPr>
                        <a:t>-9.3%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1.007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+9.3%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n-GB" sz="850" b="0" i="0" u="none" strike="noStrike" dirty="0">
                          <a:solidFill>
                            <a:srgbClr val="000000"/>
                          </a:solidFill>
                          <a:effectLst/>
                          <a:latin typeface="Arial" panose="020B0604020202020204" pitchFamily="34" charset="0"/>
                        </a:rPr>
                        <a:t>+1.4%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6"/>
                  </a:ext>
                </a:extLst>
              </a:tr>
              <a:tr h="193491">
                <a:tc>
                  <a:txBody>
                    <a:bodyPr/>
                    <a:lstStyle/>
                    <a:p>
                      <a:pPr algn="l" fontAlgn="ctr"/>
                      <a:r>
                        <a:rPr lang="en-GB" sz="850" b="0" i="0" u="none" strike="noStrike" dirty="0">
                          <a:solidFill>
                            <a:srgbClr val="000000"/>
                          </a:solidFill>
                          <a:effectLst/>
                          <a:latin typeface="Arial" panose="020B0604020202020204" pitchFamily="34" charset="0"/>
                        </a:rPr>
                        <a:t>Families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2.056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1.787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-13.1%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1.859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+4.0%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1.966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+5.8%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1.770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-10.0%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1.520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-14.1%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1.698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+11.7%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1.939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+14.2%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2.232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+15.1%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0" i="0" u="none" strike="noStrike" dirty="0">
                          <a:solidFill>
                            <a:srgbClr val="000000"/>
                          </a:solidFill>
                          <a:effectLst/>
                          <a:latin typeface="Arial" panose="020B0604020202020204" pitchFamily="34" charset="0"/>
                        </a:rPr>
                        <a:t>+1.7%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7"/>
                  </a:ext>
                </a:extLst>
              </a:tr>
              <a:tr h="288302">
                <a:tc>
                  <a:txBody>
                    <a:bodyPr/>
                    <a:lstStyle/>
                    <a:p>
                      <a:pPr algn="l" fontAlgn="ctr"/>
                      <a:r>
                        <a:rPr lang="en-GB" sz="850" b="0" i="0" u="none" strike="noStrike" dirty="0">
                          <a:solidFill>
                            <a:srgbClr val="000000"/>
                          </a:solidFill>
                          <a:effectLst/>
                          <a:latin typeface="Arial" panose="020B0604020202020204" pitchFamily="34" charset="0"/>
                        </a:rPr>
                        <a:t>Older Independents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1.347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1.091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-19.0%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1.406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+28.9%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1.196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-14.9%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1.048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-12.4%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0.994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-5.2%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1.342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+35.0%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1.256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50" b="0" i="0" u="none" strike="noStrike" dirty="0">
                          <a:solidFill>
                            <a:srgbClr val="000000"/>
                          </a:solidFill>
                          <a:effectLst/>
                          <a:latin typeface="Arial" panose="020B0604020202020204" pitchFamily="34" charset="0"/>
                        </a:rPr>
                        <a:t>-6.4%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1.239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-1.4%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n-GB" sz="850" b="0" i="0" u="none" strike="noStrike" dirty="0">
                          <a:solidFill>
                            <a:srgbClr val="000000"/>
                          </a:solidFill>
                          <a:effectLst/>
                          <a:latin typeface="Arial" panose="020B0604020202020204" pitchFamily="34" charset="0"/>
                        </a:rPr>
                        <a:t>+0.6%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8"/>
                  </a:ext>
                </a:extLst>
              </a:tr>
              <a:tr h="232190">
                <a:tc>
                  <a:txBody>
                    <a:bodyPr/>
                    <a:lstStyle/>
                    <a:p>
                      <a:pPr algn="l" fontAlgn="ctr"/>
                      <a:r>
                        <a:rPr lang="en-GB" sz="850" b="0" i="0" u="none" strike="noStrike" dirty="0">
                          <a:solidFill>
                            <a:srgbClr val="000000"/>
                          </a:solidFill>
                          <a:effectLst/>
                          <a:latin typeface="Arial" panose="020B0604020202020204" pitchFamily="34" charset="0"/>
                        </a:rPr>
                        <a:t>Empty Nesters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2.169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2.461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+13.5%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2.067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-16.0%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2.076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0.4%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2.475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+19.2%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2.498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+0.9%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2.424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-3.0%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2.487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3.234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+30.0%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0" i="0" u="none" strike="noStrike" dirty="0">
                          <a:solidFill>
                            <a:srgbClr val="000000"/>
                          </a:solidFill>
                          <a:effectLst/>
                          <a:latin typeface="Arial" panose="020B0604020202020204" pitchFamily="34" charset="0"/>
                        </a:rPr>
                        <a:t>+6.0%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9"/>
                  </a:ext>
                </a:extLst>
              </a:tr>
            </a:tbl>
          </a:graphicData>
        </a:graphic>
      </p:graphicFrame>
      <p:sp>
        <p:nvSpPr>
          <p:cNvPr id="20" name="Content Placeholder 25"/>
          <p:cNvSpPr txBox="1">
            <a:spLocks/>
          </p:cNvSpPr>
          <p:nvPr/>
        </p:nvSpPr>
        <p:spPr>
          <a:xfrm>
            <a:off x="8832850" y="1891060"/>
            <a:ext cx="2992438" cy="2866470"/>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solidFill>
                  <a:srgbClr val="717171"/>
                </a:solidFill>
              </a:rPr>
              <a:t>Showing the volume of holiday tourism trips taken in Scotland by lifestage between 2011 and 2019.</a:t>
            </a:r>
            <a:endParaRPr lang="en-GB" sz="1050" b="1" dirty="0">
              <a:solidFill>
                <a:srgbClr val="717171"/>
              </a:solidFill>
            </a:endParaRPr>
          </a:p>
          <a:p>
            <a:r>
              <a:rPr lang="en-GB" sz="1050" b="1" dirty="0">
                <a:solidFill>
                  <a:srgbClr val="717171"/>
                </a:solidFill>
              </a:rPr>
              <a:t>Holiday tourism trips taken in Scotland </a:t>
            </a:r>
            <a:r>
              <a:rPr lang="en-GB" sz="1050" b="1" dirty="0"/>
              <a:t>between 2011 and 2019,</a:t>
            </a:r>
            <a:r>
              <a:rPr lang="en-GB" sz="1050" b="1" dirty="0">
                <a:solidFill>
                  <a:srgbClr val="717171"/>
                </a:solidFill>
              </a:rPr>
              <a:t> increased in all  groups, Empty Nesters showing the largest average annual percentage change (+6.0%).</a:t>
            </a:r>
          </a:p>
          <a:p>
            <a:r>
              <a:rPr lang="en-GB" sz="1050" b="1" dirty="0">
                <a:solidFill>
                  <a:srgbClr val="717171"/>
                </a:solidFill>
              </a:rPr>
              <a:t>In 2019 there were increases in holiday trips taken among all groups except Older Independents.  Empty Nesters +30%, Families +15.1% and Pre Nesters +9.3%.</a:t>
            </a:r>
            <a:endParaRPr lang="en-GB" sz="1400" dirty="0"/>
          </a:p>
        </p:txBody>
      </p:sp>
      <p:sp>
        <p:nvSpPr>
          <p:cNvPr id="13" name="TextBox 12">
            <a:extLst>
              <a:ext uri="{FF2B5EF4-FFF2-40B4-BE49-F238E27FC236}">
                <a16:creationId xmlns:a16="http://schemas.microsoft.com/office/drawing/2014/main" id="{09190E36-0B62-44C7-9C25-2257F2DC813D}"/>
              </a:ext>
            </a:extLst>
          </p:cNvPr>
          <p:cNvSpPr txBox="1"/>
          <p:nvPr/>
        </p:nvSpPr>
        <p:spPr>
          <a:xfrm>
            <a:off x="8832850" y="5414717"/>
            <a:ext cx="2975173" cy="553998"/>
          </a:xfrm>
          <a:prstGeom prst="rect">
            <a:avLst/>
          </a:prstGeom>
          <a:noFill/>
        </p:spPr>
        <p:txBody>
          <a:bodyPr wrap="square" lIns="0" tIns="0" rIns="0" bIns="0" rtlCol="0">
            <a:spAutoFit/>
          </a:bodyPr>
          <a:lstStyle/>
          <a:p>
            <a:r>
              <a:rPr lang="en-GB" sz="900" dirty="0"/>
              <a:t>Pre Nesters: 16-34 without children in household</a:t>
            </a:r>
          </a:p>
          <a:p>
            <a:r>
              <a:rPr lang="en-GB" sz="900" dirty="0"/>
              <a:t>Families: 16-54 with children in household </a:t>
            </a:r>
          </a:p>
          <a:p>
            <a:r>
              <a:rPr lang="en-GB" sz="900" dirty="0"/>
              <a:t>Older Independents 35-54 without children in household</a:t>
            </a:r>
          </a:p>
          <a:p>
            <a:r>
              <a:rPr lang="en-GB" sz="900" dirty="0"/>
              <a:t>Empty Nesters: 55+</a:t>
            </a:r>
          </a:p>
        </p:txBody>
      </p:sp>
      <p:pic>
        <p:nvPicPr>
          <p:cNvPr id="19" name="Picture 18"/>
          <p:cNvPicPr/>
          <p:nvPr/>
        </p:nvPicPr>
        <p:blipFill rotWithShape="1">
          <a:blip r:embed="rId3">
            <a:extLst>
              <a:ext uri="{28A0092B-C50C-407E-A947-70E740481C1C}">
                <a14:useLocalDpi xmlns:a14="http://schemas.microsoft.com/office/drawing/2010/main" val="0"/>
              </a:ext>
            </a:extLst>
          </a:blip>
          <a:srcRect t="16958" b="17355"/>
          <a:stretch/>
        </p:blipFill>
        <p:spPr bwMode="auto">
          <a:xfrm>
            <a:off x="5806092" y="1484330"/>
            <a:ext cx="442595" cy="25146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0" name="Freeform 20">
            <a:hlinkClick r:id="rId4" action="ppaction://hlinksldjump"/>
            <a:extLst>
              <a:ext uri="{FF2B5EF4-FFF2-40B4-BE49-F238E27FC236}">
                <a16:creationId xmlns:a16="http://schemas.microsoft.com/office/drawing/2014/main" id="{F9171933-F926-46CB-B090-4CDFA0839DEE}"/>
              </a:ext>
            </a:extLst>
          </p:cNvPr>
          <p:cNvSpPr>
            <a:spLocks noEditPoints="1"/>
          </p:cNvSpPr>
          <p:nvPr/>
        </p:nvSpPr>
        <p:spPr bwMode="auto">
          <a:xfrm>
            <a:off x="7272592"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3"/>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cxnSp>
        <p:nvCxnSpPr>
          <p:cNvPr id="11" name="Straight Connector 10">
            <a:extLst>
              <a:ext uri="{FF2B5EF4-FFF2-40B4-BE49-F238E27FC236}">
                <a16:creationId xmlns:a16="http://schemas.microsoft.com/office/drawing/2014/main" id="{17DC26AF-306E-4D1C-B7FA-22D1776052A7}"/>
              </a:ext>
            </a:extLst>
          </p:cNvPr>
          <p:cNvCxnSpPr/>
          <p:nvPr/>
        </p:nvCxnSpPr>
        <p:spPr>
          <a:xfrm>
            <a:off x="8583598" y="1884171"/>
            <a:ext cx="14188" cy="3886704"/>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12" name="Action Button: Information 19">
            <a:hlinkClick r:id="rId5" action="ppaction://hlinksldjump" highlightClick="1"/>
            <a:extLst>
              <a:ext uri="{FF2B5EF4-FFF2-40B4-BE49-F238E27FC236}">
                <a16:creationId xmlns:a16="http://schemas.microsoft.com/office/drawing/2014/main" id="{77DDBFF6-E667-4E03-95FA-131FEC591B06}"/>
              </a:ext>
            </a:extLst>
          </p:cNvPr>
          <p:cNvSpPr/>
          <p:nvPr/>
        </p:nvSpPr>
        <p:spPr bwMode="ltGray">
          <a:xfrm>
            <a:off x="8097524" y="1610060"/>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2" name="Slide Number Placeholder 1">
            <a:extLst>
              <a:ext uri="{FF2B5EF4-FFF2-40B4-BE49-F238E27FC236}">
                <a16:creationId xmlns:a16="http://schemas.microsoft.com/office/drawing/2014/main" id="{D3BCC048-2AA0-4F4E-BD02-4AFC87EB7C7C}"/>
              </a:ext>
            </a:extLst>
          </p:cNvPr>
          <p:cNvSpPr>
            <a:spLocks noGrp="1"/>
          </p:cNvSpPr>
          <p:nvPr>
            <p:ph type="sldNum" sz="quarter" idx="4"/>
          </p:nvPr>
        </p:nvSpPr>
        <p:spPr/>
        <p:txBody>
          <a:bodyPr/>
          <a:lstStyle/>
          <a:p>
            <a:fld id="{4034BEE3-566C-4068-A777-C3A4762E861B}" type="slidenum">
              <a:rPr lang="en-GB" smtClean="0"/>
              <a:pPr/>
              <a:t>98</a:t>
            </a:fld>
            <a:endParaRPr lang="en-GB" dirty="0"/>
          </a:p>
        </p:txBody>
      </p:sp>
    </p:spTree>
    <p:extLst>
      <p:ext uri="{BB962C8B-B14F-4D97-AF65-F5344CB8AC3E}">
        <p14:creationId xmlns:p14="http://schemas.microsoft.com/office/powerpoint/2010/main" val="365668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4"/>
          <p:cNvSpPr>
            <a:spLocks noGrp="1"/>
          </p:cNvSpPr>
          <p:nvPr>
            <p:ph type="title"/>
          </p:nvPr>
        </p:nvSpPr>
        <p:spPr/>
        <p:txBody>
          <a:bodyPr/>
          <a:lstStyle/>
          <a:p>
            <a:r>
              <a:rPr lang="en-GB" dirty="0"/>
              <a:t>Tourism trips taken in Wales by lifestage  </a:t>
            </a:r>
          </a:p>
        </p:txBody>
      </p:sp>
      <p:graphicFrame>
        <p:nvGraphicFramePr>
          <p:cNvPr id="21" name="Table 20">
            <a:extLst>
              <a:ext uri="{FF2B5EF4-FFF2-40B4-BE49-F238E27FC236}">
                <a16:creationId xmlns:a16="http://schemas.microsoft.com/office/drawing/2014/main" id="{1D55C58D-C96E-4C0B-AAEE-67B36AC57BAB}"/>
              </a:ext>
            </a:extLst>
          </p:cNvPr>
          <p:cNvGraphicFramePr>
            <a:graphicFrameLocks noGrp="1"/>
          </p:cNvGraphicFramePr>
          <p:nvPr>
            <p:extLst>
              <p:ext uri="{D42A27DB-BD31-4B8C-83A1-F6EECF244321}">
                <p14:modId xmlns:p14="http://schemas.microsoft.com/office/powerpoint/2010/main" val="3680823319"/>
              </p:ext>
            </p:extLst>
          </p:nvPr>
        </p:nvGraphicFramePr>
        <p:xfrm>
          <a:off x="358212" y="1890788"/>
          <a:ext cx="7933309" cy="2042800"/>
        </p:xfrm>
        <a:graphic>
          <a:graphicData uri="http://schemas.openxmlformats.org/drawingml/2006/table">
            <a:tbl>
              <a:tblPr/>
              <a:tblGrid>
                <a:gridCol w="824046">
                  <a:extLst>
                    <a:ext uri="{9D8B030D-6E8A-4147-A177-3AD203B41FA5}">
                      <a16:colId xmlns:a16="http://schemas.microsoft.com/office/drawing/2014/main" val="20000"/>
                    </a:ext>
                  </a:extLst>
                </a:gridCol>
                <a:gridCol w="392899">
                  <a:extLst>
                    <a:ext uri="{9D8B030D-6E8A-4147-A177-3AD203B41FA5}">
                      <a16:colId xmlns:a16="http://schemas.microsoft.com/office/drawing/2014/main" val="20002"/>
                    </a:ext>
                  </a:extLst>
                </a:gridCol>
                <a:gridCol w="392899">
                  <a:extLst>
                    <a:ext uri="{9D8B030D-6E8A-4147-A177-3AD203B41FA5}">
                      <a16:colId xmlns:a16="http://schemas.microsoft.com/office/drawing/2014/main" val="20004"/>
                    </a:ext>
                  </a:extLst>
                </a:gridCol>
                <a:gridCol w="392899">
                  <a:extLst>
                    <a:ext uri="{9D8B030D-6E8A-4147-A177-3AD203B41FA5}">
                      <a16:colId xmlns:a16="http://schemas.microsoft.com/office/drawing/2014/main" val="20005"/>
                    </a:ext>
                  </a:extLst>
                </a:gridCol>
                <a:gridCol w="392899">
                  <a:extLst>
                    <a:ext uri="{9D8B030D-6E8A-4147-A177-3AD203B41FA5}">
                      <a16:colId xmlns:a16="http://schemas.microsoft.com/office/drawing/2014/main" val="20006"/>
                    </a:ext>
                  </a:extLst>
                </a:gridCol>
                <a:gridCol w="392899">
                  <a:extLst>
                    <a:ext uri="{9D8B030D-6E8A-4147-A177-3AD203B41FA5}">
                      <a16:colId xmlns:a16="http://schemas.microsoft.com/office/drawing/2014/main" val="20007"/>
                    </a:ext>
                  </a:extLst>
                </a:gridCol>
                <a:gridCol w="392899">
                  <a:extLst>
                    <a:ext uri="{9D8B030D-6E8A-4147-A177-3AD203B41FA5}">
                      <a16:colId xmlns:a16="http://schemas.microsoft.com/office/drawing/2014/main" val="20008"/>
                    </a:ext>
                  </a:extLst>
                </a:gridCol>
                <a:gridCol w="392899">
                  <a:extLst>
                    <a:ext uri="{9D8B030D-6E8A-4147-A177-3AD203B41FA5}">
                      <a16:colId xmlns:a16="http://schemas.microsoft.com/office/drawing/2014/main" val="20009"/>
                    </a:ext>
                  </a:extLst>
                </a:gridCol>
                <a:gridCol w="392899">
                  <a:extLst>
                    <a:ext uri="{9D8B030D-6E8A-4147-A177-3AD203B41FA5}">
                      <a16:colId xmlns:a16="http://schemas.microsoft.com/office/drawing/2014/main" val="20010"/>
                    </a:ext>
                  </a:extLst>
                </a:gridCol>
                <a:gridCol w="392899">
                  <a:extLst>
                    <a:ext uri="{9D8B030D-6E8A-4147-A177-3AD203B41FA5}">
                      <a16:colId xmlns:a16="http://schemas.microsoft.com/office/drawing/2014/main" val="20011"/>
                    </a:ext>
                  </a:extLst>
                </a:gridCol>
                <a:gridCol w="392899">
                  <a:extLst>
                    <a:ext uri="{9D8B030D-6E8A-4147-A177-3AD203B41FA5}">
                      <a16:colId xmlns:a16="http://schemas.microsoft.com/office/drawing/2014/main" val="20013"/>
                    </a:ext>
                  </a:extLst>
                </a:gridCol>
                <a:gridCol w="392899">
                  <a:extLst>
                    <a:ext uri="{9D8B030D-6E8A-4147-A177-3AD203B41FA5}">
                      <a16:colId xmlns:a16="http://schemas.microsoft.com/office/drawing/2014/main" val="20014"/>
                    </a:ext>
                  </a:extLst>
                </a:gridCol>
                <a:gridCol w="392899">
                  <a:extLst>
                    <a:ext uri="{9D8B030D-6E8A-4147-A177-3AD203B41FA5}">
                      <a16:colId xmlns:a16="http://schemas.microsoft.com/office/drawing/2014/main" val="1310768913"/>
                    </a:ext>
                  </a:extLst>
                </a:gridCol>
                <a:gridCol w="392899">
                  <a:extLst>
                    <a:ext uri="{9D8B030D-6E8A-4147-A177-3AD203B41FA5}">
                      <a16:colId xmlns:a16="http://schemas.microsoft.com/office/drawing/2014/main" val="1110423270"/>
                    </a:ext>
                  </a:extLst>
                </a:gridCol>
                <a:gridCol w="392899">
                  <a:extLst>
                    <a:ext uri="{9D8B030D-6E8A-4147-A177-3AD203B41FA5}">
                      <a16:colId xmlns:a16="http://schemas.microsoft.com/office/drawing/2014/main" val="3606089152"/>
                    </a:ext>
                  </a:extLst>
                </a:gridCol>
                <a:gridCol w="392899">
                  <a:extLst>
                    <a:ext uri="{9D8B030D-6E8A-4147-A177-3AD203B41FA5}">
                      <a16:colId xmlns:a16="http://schemas.microsoft.com/office/drawing/2014/main" val="204529101"/>
                    </a:ext>
                  </a:extLst>
                </a:gridCol>
                <a:gridCol w="392899">
                  <a:extLst>
                    <a:ext uri="{9D8B030D-6E8A-4147-A177-3AD203B41FA5}">
                      <a16:colId xmlns:a16="http://schemas.microsoft.com/office/drawing/2014/main" val="4010801885"/>
                    </a:ext>
                  </a:extLst>
                </a:gridCol>
                <a:gridCol w="392899">
                  <a:extLst>
                    <a:ext uri="{9D8B030D-6E8A-4147-A177-3AD203B41FA5}">
                      <a16:colId xmlns:a16="http://schemas.microsoft.com/office/drawing/2014/main" val="279915162"/>
                    </a:ext>
                  </a:extLst>
                </a:gridCol>
                <a:gridCol w="429980">
                  <a:extLst>
                    <a:ext uri="{9D8B030D-6E8A-4147-A177-3AD203B41FA5}">
                      <a16:colId xmlns:a16="http://schemas.microsoft.com/office/drawing/2014/main" val="20015"/>
                    </a:ext>
                  </a:extLst>
                </a:gridCol>
              </a:tblGrid>
              <a:tr h="230400">
                <a:tc gridSpan="19">
                  <a:txBody>
                    <a:bodyPr/>
                    <a:lstStyle/>
                    <a:p>
                      <a:pPr algn="l" fontAlgn="ctr"/>
                      <a:r>
                        <a:rPr lang="en-GB" sz="900" b="1" i="0" u="none" strike="noStrike" dirty="0">
                          <a:solidFill>
                            <a:srgbClr val="000000"/>
                          </a:solidFill>
                          <a:effectLst/>
                          <a:latin typeface="Arial" panose="020B0604020202020204" pitchFamily="34" charset="0"/>
                        </a:rPr>
                        <a:t>Table 1.7.22 – Holiday tourism trips taken in Wales by Lifestage (2011-2019)</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EB1CC"/>
                    </a:solidFill>
                  </a:tcPr>
                </a:tc>
                <a:tc hMerge="1">
                  <a:txBody>
                    <a:bodyPr/>
                    <a:lstStyle/>
                    <a:p>
                      <a:pPr algn="l" fontAlgn="ctr"/>
                      <a:endParaRPr lang="en-GB" sz="900" b="1" i="0" u="none" strike="noStrike" dirty="0">
                        <a:solidFill>
                          <a:srgbClr val="FFFFFF"/>
                        </a:solidFill>
                        <a:effectLst/>
                        <a:latin typeface="Verdana"/>
                      </a:endParaRPr>
                    </a:p>
                  </a:txBody>
                  <a:tcPr marL="9525" marR="9525" marT="9525" marB="0" anchor="ctr">
                    <a:lnL>
                      <a:noFill/>
                    </a:lnL>
                    <a:lnR>
                      <a:noFill/>
                    </a:lnR>
                    <a:lnT>
                      <a:noFill/>
                    </a:lnT>
                    <a:lnB>
                      <a:noFill/>
                    </a:lnB>
                    <a:solidFill>
                      <a:srgbClr val="3EB1CC"/>
                    </a:solidFill>
                  </a:tcPr>
                </a:tc>
                <a:tc hMerge="1">
                  <a:txBody>
                    <a:bodyPr/>
                    <a:lstStyle/>
                    <a:p>
                      <a:endParaRPr lang="en-GB"/>
                    </a:p>
                  </a:txBody>
                  <a:tcPr>
                    <a:lnL w="12700" cmpd="sng">
                      <a:noFill/>
                      <a:prstDash val="solid"/>
                    </a:ln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lnL w="12700" cmpd="sng">
                      <a:noFill/>
                      <a:prstDash val="solid"/>
                    </a:ln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0"/>
                  </a:ext>
                </a:extLst>
              </a:tr>
              <a:tr h="684684">
                <a:tc>
                  <a:txBody>
                    <a:bodyPr/>
                    <a:lstStyle/>
                    <a:p>
                      <a:pPr algn="ctr" fontAlgn="ctr"/>
                      <a:r>
                        <a:rPr lang="en-GB" sz="850" b="0" i="0" u="none" strike="noStrike" dirty="0">
                          <a:solidFill>
                            <a:srgbClr val="000000"/>
                          </a:solidFill>
                          <a:effectLst/>
                          <a:latin typeface="Arial" panose="020B0604020202020204" pitchFamily="34" charset="0"/>
                        </a:rPr>
                        <a:t> -</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dirty="0">
                          <a:solidFill>
                            <a:srgbClr val="000000"/>
                          </a:solidFill>
                          <a:effectLst/>
                          <a:latin typeface="Arial" panose="020B0604020202020204" pitchFamily="34" charset="0"/>
                        </a:rPr>
                        <a:t>2011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dirty="0">
                          <a:solidFill>
                            <a:srgbClr val="000000"/>
                          </a:solidFill>
                          <a:effectLst/>
                          <a:latin typeface="Arial" panose="020B0604020202020204" pitchFamily="34" charset="0"/>
                        </a:rPr>
                        <a:t>2012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p>
                      <a:pPr algn="ctr" fontAlgn="ctr"/>
                      <a:r>
                        <a:rPr lang="en-GB" sz="800" b="0" i="0" u="none" strike="noStrike" dirty="0">
                          <a:solidFill>
                            <a:srgbClr val="000000"/>
                          </a:solidFill>
                          <a:effectLst/>
                          <a:latin typeface="Arial" panose="020B0604020202020204" pitchFamily="34" charset="0"/>
                        </a:rPr>
                        <a:t>change (11-12)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dirty="0">
                          <a:solidFill>
                            <a:srgbClr val="000000"/>
                          </a:solidFill>
                          <a:effectLst/>
                          <a:latin typeface="Arial" panose="020B0604020202020204" pitchFamily="34" charset="0"/>
                        </a:rPr>
                        <a:t>2013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p>
                      <a:pPr algn="ctr" fontAlgn="ctr"/>
                      <a:r>
                        <a:rPr lang="en-GB" sz="800" b="0" i="0" u="none" strike="noStrike" dirty="0">
                          <a:solidFill>
                            <a:srgbClr val="000000"/>
                          </a:solidFill>
                          <a:effectLst/>
                          <a:latin typeface="Arial" panose="020B0604020202020204" pitchFamily="34" charset="0"/>
                        </a:rPr>
                        <a:t>change (12-13)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dirty="0">
                          <a:solidFill>
                            <a:srgbClr val="000000"/>
                          </a:solidFill>
                          <a:effectLst/>
                          <a:latin typeface="Arial" panose="020B0604020202020204" pitchFamily="34" charset="0"/>
                        </a:rPr>
                        <a:t>2014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p>
                      <a:pPr algn="ctr" fontAlgn="ctr"/>
                      <a:r>
                        <a:rPr lang="en-GB" sz="800" b="0" i="0" u="none" strike="noStrike" dirty="0">
                          <a:solidFill>
                            <a:srgbClr val="000000"/>
                          </a:solidFill>
                          <a:effectLst/>
                          <a:latin typeface="Arial" panose="020B0604020202020204" pitchFamily="34" charset="0"/>
                        </a:rPr>
                        <a:t>change (13-14)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dirty="0">
                          <a:solidFill>
                            <a:srgbClr val="000000"/>
                          </a:solidFill>
                          <a:effectLst/>
                          <a:latin typeface="Arial" panose="020B0604020202020204" pitchFamily="34" charset="0"/>
                        </a:rPr>
                        <a:t>2015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p>
                      <a:pPr algn="ctr" fontAlgn="ctr"/>
                      <a:r>
                        <a:rPr lang="en-GB" sz="800" b="0" i="0" u="none" strike="noStrike" dirty="0">
                          <a:solidFill>
                            <a:srgbClr val="000000"/>
                          </a:solidFill>
                          <a:effectLst/>
                          <a:latin typeface="Arial" panose="020B0604020202020204" pitchFamily="34" charset="0"/>
                        </a:rPr>
                        <a:t>change (14-15)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1" i="0" u="none" strike="noStrike" dirty="0">
                          <a:solidFill>
                            <a:srgbClr val="000000"/>
                          </a:solidFill>
                          <a:effectLst/>
                          <a:latin typeface="Arial" panose="020B0604020202020204" pitchFamily="34" charset="0"/>
                        </a:rPr>
                        <a:t>2016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p>
                      <a:pPr algn="ctr" fontAlgn="ctr"/>
                      <a:r>
                        <a:rPr lang="en-GB" sz="800" b="0" i="0" u="none" strike="noStrike" dirty="0">
                          <a:solidFill>
                            <a:srgbClr val="000000"/>
                          </a:solidFill>
                          <a:effectLst/>
                          <a:latin typeface="Arial" panose="020B0604020202020204" pitchFamily="34" charset="0"/>
                        </a:rPr>
                        <a:t>change (15-16)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t>
                      </a:r>
                    </a:p>
                    <a:p>
                      <a:pPr algn="ctr" fontAlgn="ctr"/>
                      <a:r>
                        <a:rPr lang="en-GB" sz="800" b="0" i="0" u="none" strike="noStrike" dirty="0">
                          <a:solidFill>
                            <a:srgbClr val="000000"/>
                          </a:solidFill>
                          <a:effectLst/>
                          <a:latin typeface="Arial" panose="020B0604020202020204" pitchFamily="34" charset="0"/>
                        </a:rPr>
                        <a:t>change (16-17)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2018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 change (17-18)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1" i="0" u="none" strike="noStrike" dirty="0">
                          <a:solidFill>
                            <a:srgbClr val="000000"/>
                          </a:solidFill>
                          <a:effectLst/>
                          <a:latin typeface="Arial" panose="020B0604020202020204" pitchFamily="34" charset="0"/>
                        </a:rPr>
                        <a:t>2019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 change (18-19)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00" b="0" i="0" u="none" strike="noStrike" dirty="0">
                          <a:solidFill>
                            <a:srgbClr val="000000"/>
                          </a:solidFill>
                          <a:effectLst/>
                          <a:latin typeface="Arial" panose="020B0604020202020204" pitchFamily="34" charset="0"/>
                        </a:rPr>
                        <a:t>Average annual</a:t>
                      </a:r>
                    </a:p>
                    <a:p>
                      <a:pPr algn="ctr" fontAlgn="ctr"/>
                      <a:r>
                        <a:rPr lang="en-GB" sz="800" b="0" i="0" u="none" strike="noStrike" dirty="0">
                          <a:solidFill>
                            <a:srgbClr val="000000"/>
                          </a:solidFill>
                          <a:effectLst/>
                          <a:latin typeface="Arial" panose="020B0604020202020204" pitchFamily="34" charset="0"/>
                        </a:rPr>
                        <a:t>% change (11-19)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88912">
                <a:tc>
                  <a:txBody>
                    <a:bodyPr/>
                    <a:lstStyle/>
                    <a:p>
                      <a:pPr algn="l" fontAlgn="ctr"/>
                      <a:r>
                        <a:rPr lang="en-GB" sz="850" b="1" i="0" u="none" strike="noStrike" dirty="0">
                          <a:solidFill>
                            <a:srgbClr val="000000"/>
                          </a:solidFill>
                          <a:effectLst/>
                          <a:latin typeface="Arial" panose="020B0604020202020204" pitchFamily="34" charset="0"/>
                        </a:rPr>
                        <a:t>Holiday trips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6.036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5.914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-2.0%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6.091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+3.0%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6.357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+4.4%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6.251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5.588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-10.6%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5.712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+2.2%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6.412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1" i="0" u="none" strike="noStrike" dirty="0">
                          <a:solidFill>
                            <a:srgbClr val="000000"/>
                          </a:solidFill>
                          <a:effectLst/>
                          <a:latin typeface="Arial" panose="020B0604020202020204" pitchFamily="34" charset="0"/>
                        </a:rPr>
                        <a:t>+12.3%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1" i="0" u="none" strike="noStrike" kern="1200" dirty="0">
                          <a:solidFill>
                            <a:srgbClr val="000000"/>
                          </a:solidFill>
                          <a:effectLst/>
                          <a:latin typeface="Arial" panose="020B0604020202020204" pitchFamily="34" charset="0"/>
                          <a:ea typeface="+mn-ea"/>
                          <a:cs typeface="+mn-cs"/>
                        </a:rPr>
                        <a:t>6.710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1" i="0" u="none" strike="noStrike" kern="1200" dirty="0">
                          <a:solidFill>
                            <a:srgbClr val="000000"/>
                          </a:solidFill>
                          <a:effectLst/>
                          <a:latin typeface="Arial" panose="020B0604020202020204" pitchFamily="34" charset="0"/>
                          <a:ea typeface="+mn-ea"/>
                          <a:cs typeface="+mn-cs"/>
                        </a:rPr>
                        <a:t>+4.6%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1" i="0" u="none" strike="noStrike" dirty="0">
                          <a:solidFill>
                            <a:srgbClr val="000000"/>
                          </a:solidFill>
                          <a:effectLst/>
                          <a:latin typeface="Arial" panose="020B0604020202020204" pitchFamily="34" charset="0"/>
                        </a:rPr>
                        <a:t>+1.5%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5"/>
                  </a:ext>
                </a:extLst>
              </a:tr>
              <a:tr h="188912">
                <a:tc>
                  <a:txBody>
                    <a:bodyPr/>
                    <a:lstStyle/>
                    <a:p>
                      <a:pPr algn="l" fontAlgn="ctr"/>
                      <a:r>
                        <a:rPr lang="en-GB" sz="850" b="0" i="0" u="none" strike="noStrike" dirty="0">
                          <a:solidFill>
                            <a:srgbClr val="000000"/>
                          </a:solidFill>
                          <a:effectLst/>
                          <a:latin typeface="Arial" panose="020B0604020202020204" pitchFamily="34" charset="0"/>
                        </a:rPr>
                        <a:t>Pre Nesters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0.887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0.780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-12.1%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0.893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+14.5%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0.667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-25.3%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0.741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+11.1%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0.648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-12.6%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0.685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+5.7%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0.764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50" b="0" i="0" u="none" strike="noStrike" dirty="0">
                          <a:solidFill>
                            <a:srgbClr val="000000"/>
                          </a:solidFill>
                          <a:effectLst/>
                          <a:latin typeface="Arial" panose="020B0604020202020204" pitchFamily="34" charset="0"/>
                        </a:rPr>
                        <a:t>+11.5%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0.802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+5.0%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n-GB" sz="850" b="0" i="0" u="none" strike="noStrike" dirty="0">
                          <a:solidFill>
                            <a:srgbClr val="000000"/>
                          </a:solidFill>
                          <a:effectLst/>
                          <a:latin typeface="Arial" panose="020B0604020202020204" pitchFamily="34" charset="0"/>
                        </a:rPr>
                        <a:t>-0.3%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6"/>
                  </a:ext>
                </a:extLst>
              </a:tr>
              <a:tr h="188912">
                <a:tc>
                  <a:txBody>
                    <a:bodyPr/>
                    <a:lstStyle/>
                    <a:p>
                      <a:pPr algn="l" fontAlgn="ctr"/>
                      <a:r>
                        <a:rPr lang="en-GB" sz="850" b="0" i="0" u="none" strike="noStrike" dirty="0">
                          <a:solidFill>
                            <a:srgbClr val="000000"/>
                          </a:solidFill>
                          <a:effectLst/>
                          <a:latin typeface="Arial" panose="020B0604020202020204" pitchFamily="34" charset="0"/>
                        </a:rPr>
                        <a:t>Families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2.221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2.072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-6.7%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2.180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+5.2%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2.442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+12.0%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2.240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-8.3%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2.020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-9.8%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2.163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+7.1%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2.412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+11.5%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a:solidFill>
                            <a:srgbClr val="000000"/>
                          </a:solidFill>
                          <a:effectLst/>
                          <a:latin typeface="Arial" panose="020B0604020202020204" pitchFamily="34" charset="0"/>
                          <a:ea typeface="+mn-ea"/>
                          <a:cs typeface="+mn-cs"/>
                        </a:rPr>
                        <a:t>2.278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-5.6%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0" i="0" u="none" strike="noStrike" dirty="0">
                          <a:solidFill>
                            <a:srgbClr val="000000"/>
                          </a:solidFill>
                          <a:effectLst/>
                          <a:latin typeface="Arial" panose="020B0604020202020204" pitchFamily="34" charset="0"/>
                        </a:rPr>
                        <a:t>+0.7%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7"/>
                  </a:ext>
                </a:extLst>
              </a:tr>
              <a:tr h="281479">
                <a:tc>
                  <a:txBody>
                    <a:bodyPr/>
                    <a:lstStyle/>
                    <a:p>
                      <a:pPr algn="l" fontAlgn="ctr"/>
                      <a:r>
                        <a:rPr lang="en-GB" sz="850" b="0" i="0" u="none" strike="noStrike" dirty="0">
                          <a:solidFill>
                            <a:srgbClr val="000000"/>
                          </a:solidFill>
                          <a:effectLst/>
                          <a:latin typeface="Arial" panose="020B0604020202020204" pitchFamily="34" charset="0"/>
                        </a:rPr>
                        <a:t>Older Independents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0.977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1.009</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+3.3%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0.995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-1.4%</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1.010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1.190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+17.8%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0.990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-16.8%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1.055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+6.6%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GB" sz="850" b="0" i="0" u="none" strike="noStrike" dirty="0">
                          <a:solidFill>
                            <a:srgbClr val="000000"/>
                          </a:solidFill>
                          <a:effectLst/>
                          <a:latin typeface="Arial" panose="020B0604020202020204" pitchFamily="34" charset="0"/>
                        </a:rPr>
                        <a:t>0.927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GB" sz="850" b="0" i="0" u="none" strike="noStrike" dirty="0">
                          <a:solidFill>
                            <a:srgbClr val="000000"/>
                          </a:solidFill>
                          <a:effectLst/>
                          <a:latin typeface="Arial" panose="020B0604020202020204" pitchFamily="34" charset="0"/>
                        </a:rPr>
                        <a:t>-12.1%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1.284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+38.5%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n-GB" sz="850" b="0" i="0" u="none" strike="noStrike" dirty="0">
                          <a:solidFill>
                            <a:srgbClr val="000000"/>
                          </a:solidFill>
                          <a:effectLst/>
                          <a:latin typeface="Arial" panose="020B0604020202020204" pitchFamily="34" charset="0"/>
                        </a:rPr>
                        <a:t>+4.7%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8"/>
                  </a:ext>
                </a:extLst>
              </a:tr>
              <a:tr h="279501">
                <a:tc>
                  <a:txBody>
                    <a:bodyPr/>
                    <a:lstStyle/>
                    <a:p>
                      <a:pPr algn="l" fontAlgn="ctr"/>
                      <a:r>
                        <a:rPr lang="en-GB" sz="850" b="0" i="0" u="none" strike="noStrike" dirty="0">
                          <a:solidFill>
                            <a:srgbClr val="000000"/>
                          </a:solidFill>
                          <a:effectLst/>
                          <a:latin typeface="Arial" panose="020B0604020202020204" pitchFamily="34" charset="0"/>
                        </a:rPr>
                        <a:t>Empty Nesters</a:t>
                      </a:r>
                    </a:p>
                  </a:txBody>
                  <a:tcPr marL="180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1.95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2.053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+5.3%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2.023</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-1.5%</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2.237</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+10.6%</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2.080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-7.0%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1.931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-7.2%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1.890</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-2.1%</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2.302</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GB" sz="850" b="0" i="0" u="none" strike="noStrike" dirty="0">
                          <a:solidFill>
                            <a:srgbClr val="000000"/>
                          </a:solidFill>
                          <a:effectLst/>
                          <a:latin typeface="Arial" panose="020B0604020202020204" pitchFamily="34" charset="0"/>
                        </a:rPr>
                        <a:t>+21.8%</a:t>
                      </a:r>
                    </a:p>
                  </a:txBody>
                  <a:tcPr marL="10800"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2.316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L="0" algn="ctr" defTabSz="914400" rtl="0" eaLnBrk="1" fontAlgn="ctr" latinLnBrk="0" hangingPunct="1"/>
                      <a:r>
                        <a:rPr lang="en-GB" sz="850" b="0" i="0" u="none" strike="noStrike" kern="1200" dirty="0">
                          <a:solidFill>
                            <a:srgbClr val="000000"/>
                          </a:solidFill>
                          <a:effectLst/>
                          <a:latin typeface="Arial" panose="020B0604020202020204" pitchFamily="34" charset="0"/>
                          <a:ea typeface="+mn-ea"/>
                          <a:cs typeface="+mn-cs"/>
                        </a:rPr>
                        <a:t>+0.6%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en-GB" sz="850" b="0" i="0" u="none" strike="noStrike" dirty="0">
                          <a:solidFill>
                            <a:srgbClr val="000000"/>
                          </a:solidFill>
                          <a:effectLst/>
                          <a:latin typeface="Arial" panose="020B0604020202020204" pitchFamily="34" charset="0"/>
                        </a:rPr>
                        <a:t>+2.6%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9"/>
                  </a:ext>
                </a:extLst>
              </a:tr>
            </a:tbl>
          </a:graphicData>
        </a:graphic>
      </p:graphicFrame>
      <p:sp>
        <p:nvSpPr>
          <p:cNvPr id="20" name="Content Placeholder 25"/>
          <p:cNvSpPr txBox="1">
            <a:spLocks/>
          </p:cNvSpPr>
          <p:nvPr/>
        </p:nvSpPr>
        <p:spPr>
          <a:xfrm>
            <a:off x="8832851" y="1892968"/>
            <a:ext cx="2992438" cy="3036501"/>
          </a:xfrm>
          <a:prstGeom prst="rect">
            <a:avLst/>
          </a:prstGeom>
        </p:spPr>
        <p:txBody>
          <a:bodyPr vert="horz" lIns="0" tIns="0" rIns="0" bIns="0" rtlCol="0">
            <a:noAutofit/>
          </a:bodyPr>
          <a:lstStyle>
            <a:lvl1pPr marL="0" indent="0" algn="l" defTabSz="914400" rtl="0" eaLnBrk="1" latinLnBrk="0" hangingPunct="1">
              <a:lnSpc>
                <a:spcPct val="100000"/>
              </a:lnSpc>
              <a:spcBef>
                <a:spcPts val="1200"/>
              </a:spcBef>
              <a:buFont typeface="Arial" panose="020B0604020202020204" pitchFamily="34" charset="0"/>
              <a:buNone/>
              <a:defRPr sz="11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Font typeface="Wingdings" panose="05000000000000000000" pitchFamily="2" charset="2"/>
              <a:buChar char="§"/>
              <a:defRPr sz="1100" kern="1200">
                <a:solidFill>
                  <a:schemeClr val="tx1"/>
                </a:solidFill>
                <a:latin typeface="+mn-lt"/>
                <a:ea typeface="+mn-ea"/>
                <a:cs typeface="+mn-cs"/>
              </a:defRPr>
            </a:lvl2pPr>
            <a:lvl3pPr marL="361950"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3pPr>
            <a:lvl4pPr marL="542925" indent="-180975"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4pPr>
            <a:lvl5pPr marL="714375" indent="-171450" algn="l" defTabSz="914400" rtl="0" eaLnBrk="1" latinLnBrk="0" hangingPunct="1">
              <a:lnSpc>
                <a:spcPct val="100000"/>
              </a:lnSpc>
              <a:spcBef>
                <a:spcPts val="600"/>
              </a:spcBef>
              <a:buClr>
                <a:schemeClr val="tx1"/>
              </a:buClr>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050" b="1" i="1" dirty="0">
                <a:solidFill>
                  <a:srgbClr val="717171"/>
                </a:solidFill>
              </a:rPr>
              <a:t>Showing the volume of holiday tourism trips taken in Wales by lifestage between 2011 and 2019.</a:t>
            </a:r>
            <a:endParaRPr lang="en-GB" sz="1050" b="1" dirty="0">
              <a:solidFill>
                <a:srgbClr val="717171"/>
              </a:solidFill>
            </a:endParaRPr>
          </a:p>
          <a:p>
            <a:r>
              <a:rPr lang="en-GB" sz="1050" b="1" dirty="0">
                <a:solidFill>
                  <a:srgbClr val="717171"/>
                </a:solidFill>
              </a:rPr>
              <a:t>Holiday tourism trips taken in Wales </a:t>
            </a:r>
            <a:r>
              <a:rPr lang="en-GB" sz="1050" b="1" dirty="0"/>
              <a:t>between 2011 and 2019 saw </a:t>
            </a:r>
            <a:r>
              <a:rPr lang="en-GB" sz="1050" b="1" dirty="0">
                <a:solidFill>
                  <a:srgbClr val="717171"/>
                </a:solidFill>
              </a:rPr>
              <a:t>every lifestage group except Pre Nesters with positive average annual increases over the period. Older Independents had the greatest average annual increase of +4.7%. </a:t>
            </a:r>
          </a:p>
          <a:p>
            <a:r>
              <a:rPr lang="en-GB" sz="1050" b="1" dirty="0">
                <a:solidFill>
                  <a:srgbClr val="717171"/>
                </a:solidFill>
              </a:rPr>
              <a:t>In 2019 the volume of holiday trips increased considerably among Older Independents (+38.5%), but there was also an increase among Pre Nesters.</a:t>
            </a:r>
          </a:p>
        </p:txBody>
      </p:sp>
      <p:sp>
        <p:nvSpPr>
          <p:cNvPr id="13" name="TextBox 12">
            <a:extLst>
              <a:ext uri="{FF2B5EF4-FFF2-40B4-BE49-F238E27FC236}">
                <a16:creationId xmlns:a16="http://schemas.microsoft.com/office/drawing/2014/main" id="{9CBB48D5-70AA-4226-9AFF-BD061889EB42}"/>
              </a:ext>
            </a:extLst>
          </p:cNvPr>
          <p:cNvSpPr txBox="1"/>
          <p:nvPr/>
        </p:nvSpPr>
        <p:spPr>
          <a:xfrm>
            <a:off x="8932679" y="5423396"/>
            <a:ext cx="2824277" cy="692497"/>
          </a:xfrm>
          <a:prstGeom prst="rect">
            <a:avLst/>
          </a:prstGeom>
          <a:noFill/>
        </p:spPr>
        <p:txBody>
          <a:bodyPr wrap="square" lIns="0" tIns="0" rIns="0" bIns="0" rtlCol="0">
            <a:spAutoFit/>
          </a:bodyPr>
          <a:lstStyle/>
          <a:p>
            <a:r>
              <a:rPr lang="en-GB" sz="900" dirty="0"/>
              <a:t>Pre Nesters: 16-34 without children in household</a:t>
            </a:r>
          </a:p>
          <a:p>
            <a:r>
              <a:rPr lang="en-GB" sz="900" dirty="0"/>
              <a:t>Families: 16-54 with children in household </a:t>
            </a:r>
          </a:p>
          <a:p>
            <a:r>
              <a:rPr lang="en-GB" sz="900" dirty="0"/>
              <a:t>Older Independents 35-54 without children in household</a:t>
            </a:r>
          </a:p>
          <a:p>
            <a:r>
              <a:rPr lang="en-GB" sz="900" dirty="0"/>
              <a:t>Empty Nesters: 55+</a:t>
            </a:r>
          </a:p>
        </p:txBody>
      </p:sp>
      <p:pic>
        <p:nvPicPr>
          <p:cNvPr id="19" name="Picture 18"/>
          <p:cNvPicPr/>
          <p:nvPr/>
        </p:nvPicPr>
        <p:blipFill>
          <a:blip r:embed="rId3">
            <a:extLst>
              <a:ext uri="{28A0092B-C50C-407E-A947-70E740481C1C}">
                <a14:useLocalDpi xmlns:a14="http://schemas.microsoft.com/office/drawing/2010/main" val="0"/>
              </a:ext>
            </a:extLst>
          </a:blip>
          <a:srcRect/>
          <a:stretch>
            <a:fillRect/>
          </a:stretch>
        </p:blipFill>
        <p:spPr bwMode="auto">
          <a:xfrm>
            <a:off x="5450488" y="1484314"/>
            <a:ext cx="442595" cy="25146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0" name="Freeform 20">
            <a:hlinkClick r:id="rId4" action="ppaction://hlinksldjump"/>
            <a:extLst>
              <a:ext uri="{FF2B5EF4-FFF2-40B4-BE49-F238E27FC236}">
                <a16:creationId xmlns:a16="http://schemas.microsoft.com/office/drawing/2014/main" id="{1F5CA05D-2F6C-4BF9-AE0E-0CA255DEA007}"/>
              </a:ext>
            </a:extLst>
          </p:cNvPr>
          <p:cNvSpPr>
            <a:spLocks noEditPoints="1"/>
          </p:cNvSpPr>
          <p:nvPr/>
        </p:nvSpPr>
        <p:spPr bwMode="auto">
          <a:xfrm>
            <a:off x="7272592" y="418160"/>
            <a:ext cx="192665" cy="314614"/>
          </a:xfrm>
          <a:custGeom>
            <a:avLst/>
            <a:gdLst>
              <a:gd name="T0" fmla="*/ 290 w 290"/>
              <a:gd name="T1" fmla="*/ 145 h 476"/>
              <a:gd name="T2" fmla="*/ 145 w 290"/>
              <a:gd name="T3" fmla="*/ 0 h 476"/>
              <a:gd name="T4" fmla="*/ 0 w 290"/>
              <a:gd name="T5" fmla="*/ 145 h 476"/>
              <a:gd name="T6" fmla="*/ 15 w 290"/>
              <a:gd name="T7" fmla="*/ 208 h 476"/>
              <a:gd name="T8" fmla="*/ 15 w 290"/>
              <a:gd name="T9" fmla="*/ 208 h 476"/>
              <a:gd name="T10" fmla="*/ 145 w 290"/>
              <a:gd name="T11" fmla="*/ 476 h 476"/>
              <a:gd name="T12" fmla="*/ 275 w 290"/>
              <a:gd name="T13" fmla="*/ 207 h 476"/>
              <a:gd name="T14" fmla="*/ 275 w 290"/>
              <a:gd name="T15" fmla="*/ 207 h 476"/>
              <a:gd name="T16" fmla="*/ 275 w 290"/>
              <a:gd name="T17" fmla="*/ 207 h 476"/>
              <a:gd name="T18" fmla="*/ 275 w 290"/>
              <a:gd name="T19" fmla="*/ 207 h 476"/>
              <a:gd name="T20" fmla="*/ 290 w 290"/>
              <a:gd name="T21" fmla="*/ 145 h 476"/>
              <a:gd name="T22" fmla="*/ 146 w 290"/>
              <a:gd name="T23" fmla="*/ 204 h 476"/>
              <a:gd name="T24" fmla="*/ 86 w 290"/>
              <a:gd name="T25" fmla="*/ 145 h 476"/>
              <a:gd name="T26" fmla="*/ 146 w 290"/>
              <a:gd name="T27" fmla="*/ 85 h 476"/>
              <a:gd name="T28" fmla="*/ 205 w 290"/>
              <a:gd name="T29" fmla="*/ 145 h 476"/>
              <a:gd name="T30" fmla="*/ 146 w 290"/>
              <a:gd name="T31" fmla="*/ 20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476">
                <a:moveTo>
                  <a:pt x="290" y="145"/>
                </a:moveTo>
                <a:cubicBezTo>
                  <a:pt x="290" y="65"/>
                  <a:pt x="225" y="0"/>
                  <a:pt x="145" y="0"/>
                </a:cubicBezTo>
                <a:cubicBezTo>
                  <a:pt x="65" y="0"/>
                  <a:pt x="0" y="65"/>
                  <a:pt x="0" y="145"/>
                </a:cubicBezTo>
                <a:cubicBezTo>
                  <a:pt x="0" y="167"/>
                  <a:pt x="6" y="189"/>
                  <a:pt x="15" y="208"/>
                </a:cubicBezTo>
                <a:cubicBezTo>
                  <a:pt x="15" y="208"/>
                  <a:pt x="15" y="208"/>
                  <a:pt x="15" y="208"/>
                </a:cubicBezTo>
                <a:cubicBezTo>
                  <a:pt x="145" y="476"/>
                  <a:pt x="145" y="476"/>
                  <a:pt x="145" y="476"/>
                </a:cubicBezTo>
                <a:cubicBezTo>
                  <a:pt x="275" y="207"/>
                  <a:pt x="275" y="207"/>
                  <a:pt x="275" y="207"/>
                </a:cubicBezTo>
                <a:cubicBezTo>
                  <a:pt x="275" y="207"/>
                  <a:pt x="275" y="207"/>
                  <a:pt x="275" y="207"/>
                </a:cubicBezTo>
                <a:cubicBezTo>
                  <a:pt x="275" y="207"/>
                  <a:pt x="275" y="207"/>
                  <a:pt x="275" y="207"/>
                </a:cubicBezTo>
                <a:cubicBezTo>
                  <a:pt x="275" y="207"/>
                  <a:pt x="275" y="207"/>
                  <a:pt x="275" y="207"/>
                </a:cubicBezTo>
                <a:cubicBezTo>
                  <a:pt x="284" y="188"/>
                  <a:pt x="290" y="167"/>
                  <a:pt x="290" y="145"/>
                </a:cubicBezTo>
                <a:moveTo>
                  <a:pt x="146" y="204"/>
                </a:moveTo>
                <a:cubicBezTo>
                  <a:pt x="113" y="204"/>
                  <a:pt x="86" y="177"/>
                  <a:pt x="86" y="145"/>
                </a:cubicBezTo>
                <a:cubicBezTo>
                  <a:pt x="86" y="112"/>
                  <a:pt x="113" y="85"/>
                  <a:pt x="146" y="85"/>
                </a:cubicBezTo>
                <a:cubicBezTo>
                  <a:pt x="179" y="85"/>
                  <a:pt x="205" y="112"/>
                  <a:pt x="205" y="145"/>
                </a:cubicBezTo>
                <a:cubicBezTo>
                  <a:pt x="205" y="177"/>
                  <a:pt x="179" y="204"/>
                  <a:pt x="146" y="204"/>
                </a:cubicBezTo>
              </a:path>
            </a:pathLst>
          </a:custGeom>
          <a:solidFill>
            <a:schemeClr val="accent3"/>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cxnSp>
        <p:nvCxnSpPr>
          <p:cNvPr id="11" name="Straight Connector 10">
            <a:extLst>
              <a:ext uri="{FF2B5EF4-FFF2-40B4-BE49-F238E27FC236}">
                <a16:creationId xmlns:a16="http://schemas.microsoft.com/office/drawing/2014/main" id="{C092F42D-A553-414B-ADDE-157F7CF24384}"/>
              </a:ext>
            </a:extLst>
          </p:cNvPr>
          <p:cNvCxnSpPr>
            <a:cxnSpLocks/>
          </p:cNvCxnSpPr>
          <p:nvPr/>
        </p:nvCxnSpPr>
        <p:spPr>
          <a:xfrm>
            <a:off x="8585242" y="1898919"/>
            <a:ext cx="0" cy="3906569"/>
          </a:xfrm>
          <a:prstGeom prst="line">
            <a:avLst/>
          </a:prstGeom>
          <a:ln w="127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12" name="Action Button: Information 19">
            <a:hlinkClick r:id="rId5" action="ppaction://hlinksldjump" highlightClick="1"/>
            <a:extLst>
              <a:ext uri="{FF2B5EF4-FFF2-40B4-BE49-F238E27FC236}">
                <a16:creationId xmlns:a16="http://schemas.microsoft.com/office/drawing/2014/main" id="{3E108C78-94C8-4354-94FC-35ECDE28A344}"/>
              </a:ext>
            </a:extLst>
          </p:cNvPr>
          <p:cNvSpPr/>
          <p:nvPr/>
        </p:nvSpPr>
        <p:spPr bwMode="ltGray">
          <a:xfrm>
            <a:off x="8093071" y="1638464"/>
            <a:ext cx="198450" cy="178130"/>
          </a:xfrm>
          <a:prstGeom prst="actionButtonInformation">
            <a:avLst/>
          </a:prstGeom>
          <a:solidFill>
            <a:schemeClr val="tx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GB" sz="1400" b="0" dirty="0" err="1"/>
          </a:p>
        </p:txBody>
      </p:sp>
      <p:sp>
        <p:nvSpPr>
          <p:cNvPr id="2" name="Slide Number Placeholder 1">
            <a:extLst>
              <a:ext uri="{FF2B5EF4-FFF2-40B4-BE49-F238E27FC236}">
                <a16:creationId xmlns:a16="http://schemas.microsoft.com/office/drawing/2014/main" id="{A0B02539-43F0-4BB8-B994-2C7B9CE01F23}"/>
              </a:ext>
            </a:extLst>
          </p:cNvPr>
          <p:cNvSpPr>
            <a:spLocks noGrp="1"/>
          </p:cNvSpPr>
          <p:nvPr>
            <p:ph type="sldNum" sz="quarter" idx="4"/>
          </p:nvPr>
        </p:nvSpPr>
        <p:spPr/>
        <p:txBody>
          <a:bodyPr/>
          <a:lstStyle/>
          <a:p>
            <a:fld id="{4034BEE3-566C-4068-A777-C3A4762E861B}" type="slidenum">
              <a:rPr lang="en-GB" smtClean="0"/>
              <a:pPr/>
              <a:t>99</a:t>
            </a:fld>
            <a:endParaRPr lang="en-GB" dirty="0"/>
          </a:p>
        </p:txBody>
      </p:sp>
    </p:spTree>
    <p:extLst>
      <p:ext uri="{BB962C8B-B14F-4D97-AF65-F5344CB8AC3E}">
        <p14:creationId xmlns:p14="http://schemas.microsoft.com/office/powerpoint/2010/main" val="24445223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NUMBEROFPAGES" val="145"/>
  <p:tag name="EXCLUDEHIDDENSLIDES" val="False"/>
</p:tagLst>
</file>

<file path=ppt/tags/tag2.xml><?xml version="1.0" encoding="utf-8"?>
<p:tagLst xmlns:a="http://schemas.openxmlformats.org/drawingml/2006/main" xmlns:r="http://schemas.openxmlformats.org/officeDocument/2006/relationships" xmlns:p="http://schemas.openxmlformats.org/presentationml/2006/main">
  <p:tag name="LOGO" val="CORPORATE_FOOTER"/>
  <p:tag name="LOGO_POSITION" val="FOOTER"/>
  <p:tag name="LOGO_ORDER" val="1"/>
</p:tagLst>
</file>

<file path=ppt/tags/tag3.xml><?xml version="1.0" encoding="utf-8"?>
<p:tagLst xmlns:a="http://schemas.openxmlformats.org/drawingml/2006/main" xmlns:r="http://schemas.openxmlformats.org/officeDocument/2006/relationships" xmlns:p="http://schemas.openxmlformats.org/presentationml/2006/main">
  <p:tag name="LOGO" val="CORPORATE_FOOTER"/>
  <p:tag name="LOGO_POSITION" val="FOOTER"/>
  <p:tag name="LOGO_ORDER" val="1"/>
</p:tagLst>
</file>

<file path=ppt/tags/tag4.xml><?xml version="1.0" encoding="utf-8"?>
<p:tagLst xmlns:a="http://schemas.openxmlformats.org/drawingml/2006/main" xmlns:r="http://schemas.openxmlformats.org/officeDocument/2006/relationships" xmlns:p="http://schemas.openxmlformats.org/presentationml/2006/main">
  <p:tag name="LOGO" val="CORPORATE_FOOTER"/>
  <p:tag name="LOGO_POSITION" val="FOOTER"/>
  <p:tag name="LOGO_ORDER" val="1"/>
</p:tagLst>
</file>

<file path=ppt/theme/theme1.xml><?xml version="1.0" encoding="utf-8"?>
<a:theme xmlns:a="http://schemas.openxmlformats.org/drawingml/2006/main" name="Kantar TNS PowerPoint template 16x9 - for reports and proposals">
  <a:themeElements>
    <a:clrScheme name="Kantar TNS colours">
      <a:dk1>
        <a:srgbClr val="717171"/>
      </a:dk1>
      <a:lt1>
        <a:srgbClr val="FFFFFF"/>
      </a:lt1>
      <a:dk2>
        <a:srgbClr val="81C341"/>
      </a:dk2>
      <a:lt2>
        <a:srgbClr val="E5007E"/>
      </a:lt2>
      <a:accent1>
        <a:srgbClr val="C50017"/>
      </a:accent1>
      <a:accent2>
        <a:srgbClr val="F7911E"/>
      </a:accent2>
      <a:accent3>
        <a:srgbClr val="EF5205"/>
      </a:accent3>
      <a:accent4>
        <a:srgbClr val="7A2280"/>
      </a:accent4>
      <a:accent5>
        <a:srgbClr val="3EB1CC"/>
      </a:accent5>
      <a:accent6>
        <a:srgbClr val="4655A5"/>
      </a:accent6>
      <a:hlink>
        <a:srgbClr val="E5007E"/>
      </a:hlink>
      <a:folHlink>
        <a:srgbClr val="E5007E"/>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ltGray">
        <a:solidFill>
          <a:srgbClr val="717171"/>
        </a:solidFill>
        <a:ln w="12700">
          <a:noFill/>
        </a:ln>
      </a:spPr>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defPPr algn="l">
          <a:defRPr sz="1400" b="0" dirty="0" err="1" smtClean="0"/>
        </a:defPPr>
      </a:lstStyle>
      <a:style>
        <a:lnRef idx="2">
          <a:schemeClr val="accent1">
            <a:shade val="50000"/>
          </a:schemeClr>
        </a:lnRef>
        <a:fillRef idx="1">
          <a:schemeClr val="accent1"/>
        </a:fillRef>
        <a:effectRef idx="0">
          <a:schemeClr val="accent1"/>
        </a:effectRef>
        <a:fontRef idx="minor">
          <a:schemeClr val="lt1"/>
        </a:fontRef>
      </a:style>
    </a:spDef>
    <a:lnDef>
      <a:spPr>
        <a:ln w="12700">
          <a:solidFill>
            <a:schemeClr val="tx1"/>
          </a:solidFill>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defRPr sz="1400" dirty="0" err="1" smtClean="0"/>
        </a:defPPr>
      </a:lstStyle>
    </a:txDef>
  </a:objectDefaults>
  <a:extraClrSchemeLst/>
  <a:custClrLst>
    <a:custClr name="Dark Green">
      <a:srgbClr val="145D04"/>
    </a:custClr>
    <a:custClr name="Dark Red">
      <a:srgbClr val="990002"/>
    </a:custClr>
    <a:custClr name="Dark Purple">
      <a:srgbClr val="4C1D52"/>
    </a:custClr>
    <a:custClr name="Dark Blue">
      <a:srgbClr val="131C6B"/>
    </a:custClr>
    <a:custClr name="Grey 1">
      <a:srgbClr val="333333"/>
    </a:custClr>
    <a:custClr name="Grey 2">
      <a:srgbClr val="848484"/>
    </a:custClr>
    <a:custClr name="Grey 3">
      <a:srgbClr val="A8A8A8"/>
    </a:custClr>
    <a:custClr name="Grey 4">
      <a:srgbClr val="CBCBCB"/>
    </a:custClr>
    <a:custClr name="Grey 5">
      <a:srgbClr val="DEDEDE"/>
    </a:custClr>
  </a:custClrLst>
  <a:extLst>
    <a:ext uri="{05A4C25C-085E-4340-85A3-A5531E510DB2}">
      <thm15:themeFamily xmlns:thm15="http://schemas.microsoft.com/office/thememl/2012/main" name="Kantar TNS PowerPoint template 16x9 - for reports and proposals.potx" id="{3D65560C-0136-4597-A155-21B699C584EE}" vid="{56E09E90-B020-46D2-8068-7BFD8FCD7A8C}"/>
    </a:ext>
  </a:extLst>
</a:theme>
</file>

<file path=ppt/theme/theme2.xml><?xml version="1.0" encoding="utf-8"?>
<a:theme xmlns:a="http://schemas.openxmlformats.org/drawingml/2006/main" name="Content slides - no sub heading">
  <a:themeElements>
    <a:clrScheme name="Kantar TNS">
      <a:dk1>
        <a:srgbClr val="717171"/>
      </a:dk1>
      <a:lt1>
        <a:srgbClr val="FFFFFF"/>
      </a:lt1>
      <a:dk2>
        <a:srgbClr val="81C341"/>
      </a:dk2>
      <a:lt2>
        <a:srgbClr val="E5007E"/>
      </a:lt2>
      <a:accent1>
        <a:srgbClr val="C50017"/>
      </a:accent1>
      <a:accent2>
        <a:srgbClr val="F7911E"/>
      </a:accent2>
      <a:accent3>
        <a:srgbClr val="EF5205"/>
      </a:accent3>
      <a:accent4>
        <a:srgbClr val="7A2280"/>
      </a:accent4>
      <a:accent5>
        <a:srgbClr val="3EB1CC"/>
      </a:accent5>
      <a:accent6>
        <a:srgbClr val="4655A5"/>
      </a:accent6>
      <a:hlink>
        <a:srgbClr val="E5007E"/>
      </a:hlink>
      <a:folHlink>
        <a:srgbClr val="E5007E"/>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1"/>
        </a:solidFill>
        <a:ln>
          <a:noFill/>
        </a:ln>
      </a:spPr>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defPPr>
          <a:defRPr sz="1600"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12700">
          <a:solidFill>
            <a:schemeClr val="tx1"/>
          </a:solidFill>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defRPr sz="1600" dirty="0" err="1" smtClean="0"/>
        </a:defPPr>
      </a:lstStyle>
    </a:txDef>
  </a:objectDefaults>
  <a:extraClrSchemeLst/>
  <a:custClrLst>
    <a:custClr name="Dark Green">
      <a:srgbClr val="145D04"/>
    </a:custClr>
    <a:custClr name="Dark Red">
      <a:srgbClr val="990002"/>
    </a:custClr>
    <a:custClr name="Dark Purple">
      <a:srgbClr val="4C1D52"/>
    </a:custClr>
    <a:custClr name="Dark Blue">
      <a:srgbClr val="131C6B"/>
    </a:custClr>
    <a:custClr name="Grey 1">
      <a:srgbClr val="333333"/>
    </a:custClr>
    <a:custClr name="Grey 2">
      <a:srgbClr val="848484"/>
    </a:custClr>
    <a:custClr name="Grey 3">
      <a:srgbClr val="A8A8A8"/>
    </a:custClr>
    <a:custClr name="Grey 4">
      <a:srgbClr val="CBCBCB"/>
    </a:custClr>
    <a:custClr name="Grey 5">
      <a:srgbClr val="DEDEDE"/>
    </a:custClr>
  </a:custClrLst>
  <a:extLst>
    <a:ext uri="{05A4C25C-085E-4340-85A3-A5531E510DB2}">
      <thm15:themeFamily xmlns:thm15="http://schemas.microsoft.com/office/thememl/2012/main" name="Kantar TNS PowerPoint template 16x9 - for reports and proposals.potx" id="{3D65560C-0136-4597-A155-21B699C584EE}" vid="{51AB636A-DD46-4B8D-A73F-0FFAD056E253}"/>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custClrLst>
    <a:custClr name="Dark Green">
      <a:srgbClr val="145D04"/>
    </a:custClr>
    <a:custClr name="Dark Red">
      <a:srgbClr val="990002"/>
    </a:custClr>
    <a:custClr name="Dark Purple">
      <a:srgbClr val="4C1D52"/>
    </a:custClr>
    <a:custClr name="Dark Blue">
      <a:srgbClr val="131C6B"/>
    </a:custClr>
    <a:custClr name="Grey 1">
      <a:srgbClr val="333333"/>
    </a:custClr>
    <a:custClr name="Grey 2">
      <a:srgbClr val="848484"/>
    </a:custClr>
    <a:custClr name="Grey 3">
      <a:srgbClr val="A8A8A8"/>
    </a:custClr>
    <a:custClr name="Grey 4">
      <a:srgbClr val="CBCBCB"/>
    </a:custClr>
    <a:custClr name="Grey 5">
      <a:srgbClr val="DEDEDE"/>
    </a:custClr>
  </a:custClr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TNS Colours">
    <a:dk1>
      <a:sysClr val="windowText" lastClr="000000"/>
    </a:dk1>
    <a:lt1>
      <a:sysClr val="window" lastClr="FFFFFF"/>
    </a:lt1>
    <a:dk2>
      <a:srgbClr val="131C6B"/>
    </a:dk2>
    <a:lt2>
      <a:srgbClr val="3EB1CC"/>
    </a:lt2>
    <a:accent1>
      <a:srgbClr val="C50017"/>
    </a:accent1>
    <a:accent2>
      <a:srgbClr val="F7911E"/>
    </a:accent2>
    <a:accent3>
      <a:srgbClr val="EF5205"/>
    </a:accent3>
    <a:accent4>
      <a:srgbClr val="7A2280"/>
    </a:accent4>
    <a:accent5>
      <a:srgbClr val="4C1D52"/>
    </a:accent5>
    <a:accent6>
      <a:srgbClr val="4655A5"/>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TNS Colours">
    <a:dk1>
      <a:sysClr val="windowText" lastClr="000000"/>
    </a:dk1>
    <a:lt1>
      <a:sysClr val="window" lastClr="FFFFFF"/>
    </a:lt1>
    <a:dk2>
      <a:srgbClr val="131C6B"/>
    </a:dk2>
    <a:lt2>
      <a:srgbClr val="3EB1CC"/>
    </a:lt2>
    <a:accent1>
      <a:srgbClr val="C50017"/>
    </a:accent1>
    <a:accent2>
      <a:srgbClr val="F7911E"/>
    </a:accent2>
    <a:accent3>
      <a:srgbClr val="EF5205"/>
    </a:accent3>
    <a:accent4>
      <a:srgbClr val="7A2280"/>
    </a:accent4>
    <a:accent5>
      <a:srgbClr val="4C1D52"/>
    </a:accent5>
    <a:accent6>
      <a:srgbClr val="4655A5"/>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TNS Colours">
    <a:dk1>
      <a:sysClr val="windowText" lastClr="000000"/>
    </a:dk1>
    <a:lt1>
      <a:sysClr val="window" lastClr="FFFFFF"/>
    </a:lt1>
    <a:dk2>
      <a:srgbClr val="131C6B"/>
    </a:dk2>
    <a:lt2>
      <a:srgbClr val="3EB1CC"/>
    </a:lt2>
    <a:accent1>
      <a:srgbClr val="C50017"/>
    </a:accent1>
    <a:accent2>
      <a:srgbClr val="F7911E"/>
    </a:accent2>
    <a:accent3>
      <a:srgbClr val="EF5205"/>
    </a:accent3>
    <a:accent4>
      <a:srgbClr val="7A2280"/>
    </a:accent4>
    <a:accent5>
      <a:srgbClr val="4C1D52"/>
    </a:accent5>
    <a:accent6>
      <a:srgbClr val="4655A5"/>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TNS Colours">
    <a:dk1>
      <a:sysClr val="windowText" lastClr="000000"/>
    </a:dk1>
    <a:lt1>
      <a:sysClr val="window" lastClr="FFFFFF"/>
    </a:lt1>
    <a:dk2>
      <a:srgbClr val="131C6B"/>
    </a:dk2>
    <a:lt2>
      <a:srgbClr val="3EB1CC"/>
    </a:lt2>
    <a:accent1>
      <a:srgbClr val="C50017"/>
    </a:accent1>
    <a:accent2>
      <a:srgbClr val="F7911E"/>
    </a:accent2>
    <a:accent3>
      <a:srgbClr val="EF5205"/>
    </a:accent3>
    <a:accent4>
      <a:srgbClr val="7A2280"/>
    </a:accent4>
    <a:accent5>
      <a:srgbClr val="4C1D52"/>
    </a:accent5>
    <a:accent6>
      <a:srgbClr val="4655A5"/>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3E0124B74836EC48BF76AC0B1485D8FE" ma:contentTypeVersion="2" ma:contentTypeDescription="Create a new document." ma:contentTypeScope="" ma:versionID="7ef99f3146b73b0ac456aadb94661107">
  <xsd:schema xmlns:xsd="http://www.w3.org/2001/XMLSchema" xmlns:xs="http://www.w3.org/2001/XMLSchema" xmlns:p="http://schemas.microsoft.com/office/2006/metadata/properties" xmlns:ns2="0b437f98-23ae-4433-b13b-76c2068079ae" targetNamespace="http://schemas.microsoft.com/office/2006/metadata/properties" ma:root="true" ma:fieldsID="963eca439521cf874d5dbf5bfcb44ac3" ns2:_="">
    <xsd:import namespace="0b437f98-23ae-4433-b13b-76c2068079ae"/>
    <xsd:element name="properties">
      <xsd:complexType>
        <xsd:sequence>
          <xsd:element name="documentManagement">
            <xsd:complexType>
              <xsd:all>
                <xsd:element ref="ns2:SharedWithUsers" minOccurs="0"/>
                <xsd:element ref="ns2:SharedWithDetail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0b437f98-23ae-4433-b13b-76c2068079ae" elementFormDefault="qualified">
    <xsd:import namespace="http://schemas.microsoft.com/office/2006/documentManagement/types"/>
    <xsd:import namespace="http://schemas.microsoft.com/office/infopath/2007/PartnerControls"/>
    <xsd:element name="SharedWithUsers" ma:index="8" nillable="true" ma:displayName="Shared With" ma:description=""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9" nillable="true" ma:displayName="Shared With Details" ma:description=""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BC375B81-FBF5-4924-A5E0-F0376D8E7D52}">
  <ds:schemaRefs>
    <ds:schemaRef ds:uri="http://schemas.microsoft.com/sharepoint/v3/contenttype/forms"/>
  </ds:schemaRefs>
</ds:datastoreItem>
</file>

<file path=customXml/itemProps2.xml><?xml version="1.0" encoding="utf-8"?>
<ds:datastoreItem xmlns:ds="http://schemas.openxmlformats.org/officeDocument/2006/customXml" ds:itemID="{22193883-9DEF-4394-A746-8B0504B231C0}">
  <ds:schemaRefs>
    <ds:schemaRef ds:uri="http://www.w3.org/XML/1998/namespace"/>
    <ds:schemaRef ds:uri="http://purl.org/dc/elements/1.1/"/>
    <ds:schemaRef ds:uri="http://schemas.openxmlformats.org/package/2006/metadata/core-properties"/>
    <ds:schemaRef ds:uri="http://schemas.microsoft.com/office/2006/metadata/properties"/>
    <ds:schemaRef ds:uri="http://schemas.microsoft.com/office/infopath/2007/PartnerControls"/>
    <ds:schemaRef ds:uri="http://schemas.microsoft.com/office/2006/documentManagement/types"/>
    <ds:schemaRef ds:uri="http://purl.org/dc/terms/"/>
    <ds:schemaRef ds:uri="http://purl.org/dc/dcmitype/"/>
    <ds:schemaRef ds:uri="0b437f98-23ae-4433-b13b-76c2068079ae"/>
  </ds:schemaRefs>
</ds:datastoreItem>
</file>

<file path=customXml/itemProps3.xml><?xml version="1.0" encoding="utf-8"?>
<ds:datastoreItem xmlns:ds="http://schemas.openxmlformats.org/officeDocument/2006/customXml" ds:itemID="{CE3F8E83-05DC-487A-A662-35C7C7CC3C0C}">
  <ds:schemaRefs>
    <ds:schemaRef ds:uri="http://schemas.microsoft.com/office/2006/metadata/contentType"/>
    <ds:schemaRef ds:uri="http://schemas.microsoft.com/office/2006/metadata/properties/metaAttributes"/>
    <ds:schemaRef ds:uri="http://www.w3.org/2000/xmlns/"/>
    <ds:schemaRef ds:uri="http://www.w3.org/2001/XMLSchema"/>
    <ds:schemaRef ds:uri="0b437f98-23ae-4433-b13b-76c2068079ae"/>
    <ds:schemaRef ds:uri="http://schemas.microsoft.com/office/2006/metadata/properties"/>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emplate>Kantar TNS PowerPoint template 16x9 - for reports and proposals</Template>
  <TotalTime>0</TotalTime>
  <Words>46861</Words>
  <Application>Microsoft Office PowerPoint</Application>
  <PresentationFormat>Widescreen</PresentationFormat>
  <Paragraphs>14041</Paragraphs>
  <Slides>145</Slides>
  <Notes>82</Notes>
  <HiddenSlides>0</HiddenSlides>
  <MMClips>0</MMClips>
  <ScaleCrop>false</ScaleCrop>
  <HeadingPairs>
    <vt:vector size="8" baseType="variant">
      <vt:variant>
        <vt:lpstr>Fonts Used</vt:lpstr>
      </vt:variant>
      <vt:variant>
        <vt:i4>5</vt:i4>
      </vt:variant>
      <vt:variant>
        <vt:lpstr>Theme</vt:lpstr>
      </vt:variant>
      <vt:variant>
        <vt:i4>2</vt:i4>
      </vt:variant>
      <vt:variant>
        <vt:lpstr>Embedded OLE Servers</vt:lpstr>
      </vt:variant>
      <vt:variant>
        <vt:i4>2</vt:i4>
      </vt:variant>
      <vt:variant>
        <vt:lpstr>Slide Titles</vt:lpstr>
      </vt:variant>
      <vt:variant>
        <vt:i4>145</vt:i4>
      </vt:variant>
    </vt:vector>
  </HeadingPairs>
  <TitlesOfParts>
    <vt:vector size="154" baseType="lpstr">
      <vt:lpstr>Arial</vt:lpstr>
      <vt:lpstr>Calibri</vt:lpstr>
      <vt:lpstr>Times New Roman</vt:lpstr>
      <vt:lpstr>Verdana</vt:lpstr>
      <vt:lpstr>Wingdings</vt:lpstr>
      <vt:lpstr>Kantar TNS PowerPoint template 16x9 - for reports and proposals</vt:lpstr>
      <vt:lpstr>Content slides - no sub heading</vt:lpstr>
      <vt:lpstr>Worksheet</vt:lpstr>
      <vt:lpstr>Document</vt:lpstr>
      <vt:lpstr>The GB Tourist  2019 Annual Report</vt:lpstr>
      <vt:lpstr>Contents</vt:lpstr>
      <vt:lpstr>Welcome</vt:lpstr>
      <vt:lpstr>How to use this report</vt:lpstr>
      <vt:lpstr>2019 – Tourism Overnight Visits at a glance</vt:lpstr>
      <vt:lpstr>2019 – Tourism Overnight Visits at a glance</vt:lpstr>
      <vt:lpstr>Introduction</vt:lpstr>
      <vt:lpstr>History of the Survey</vt:lpstr>
      <vt:lpstr>Objectives</vt:lpstr>
      <vt:lpstr>Scope of this report</vt:lpstr>
      <vt:lpstr>Survey method</vt:lpstr>
      <vt:lpstr>Question wording changes</vt:lpstr>
      <vt:lpstr>PowerPoint Presentation</vt:lpstr>
      <vt:lpstr>Changes to 2016 data and comparison with 2015</vt:lpstr>
      <vt:lpstr>Definitions of trip classifications used in GBTS</vt:lpstr>
      <vt:lpstr>Regional results</vt:lpstr>
      <vt:lpstr>PowerPoint Presentation</vt:lpstr>
      <vt:lpstr>Tourism Overnight Visits – Summary of 2019 Headlines</vt:lpstr>
      <vt:lpstr>Tourism in Great Britain 2019 – general trends</vt:lpstr>
      <vt:lpstr>Tourism in Great Britain 2019 – general trends (continued)</vt:lpstr>
      <vt:lpstr>GB trips, nights and expenditure  </vt:lpstr>
      <vt:lpstr>GB trips, nights and expenditure  (continued)</vt:lpstr>
      <vt:lpstr>Fig 1. % change in volume of domestic trips by month in  England – 2018 versus 2019</vt:lpstr>
      <vt:lpstr>England trips, nights and expenditure  </vt:lpstr>
      <vt:lpstr>England trips, nights and expenditure  (continued)</vt:lpstr>
      <vt:lpstr>Fig 2. % change in volume of domestic trips by month in  Scotland – 2018 versus 2019 </vt:lpstr>
      <vt:lpstr>Scotland trips, nights and expenditure  </vt:lpstr>
      <vt:lpstr>Scotland trips, nights and expenditure  (continued)</vt:lpstr>
      <vt:lpstr>Fig 3. % change in volume of domestic trips by month in Wales – 2018 versus 2019  </vt:lpstr>
      <vt:lpstr>Wales trips, nights and expenditure  </vt:lpstr>
      <vt:lpstr>Wales trips, nights and expenditure  (continued)</vt:lpstr>
      <vt:lpstr>Trends in holiday trips in Great Britain  </vt:lpstr>
      <vt:lpstr>Fig 4. Trends in holiday trips in Great Britain         (continued)</vt:lpstr>
      <vt:lpstr>PowerPoint Presentation</vt:lpstr>
      <vt:lpstr>Tourism Overnight Visits – Summary of 2019 Findings This section offers more detail into the tourism trends, examining variables such as trip purpose, country of residence and region visited.</vt:lpstr>
      <vt:lpstr>Tourism trips – volume</vt:lpstr>
      <vt:lpstr>Tourism trips – bednights and spend</vt:lpstr>
      <vt:lpstr>Purpose by destination</vt:lpstr>
      <vt:lpstr>Purpose by destination (continued)</vt:lpstr>
      <vt:lpstr>Purpose by destination (continued)</vt:lpstr>
      <vt:lpstr>Accommodation by destination</vt:lpstr>
      <vt:lpstr>Accommodation by destination (continued)</vt:lpstr>
      <vt:lpstr>Accommodation by destination (continued)</vt:lpstr>
      <vt:lpstr>Accommodation by destination (continued)</vt:lpstr>
      <vt:lpstr>Accommodation by destination (continued)</vt:lpstr>
      <vt:lpstr>Accommodation by destination (continued)</vt:lpstr>
      <vt:lpstr>Accommodation by Holiday Trips</vt:lpstr>
      <vt:lpstr>Accommodation by Holiday Trips (continued)</vt:lpstr>
      <vt:lpstr>Accommodation by Holiday Trips (continued)</vt:lpstr>
      <vt:lpstr>Accommodation by Holiday Trips (continued)</vt:lpstr>
      <vt:lpstr>Accommodation by Holiday Trips (continued)</vt:lpstr>
      <vt:lpstr>Accommodation by Holiday Trips (continued)</vt:lpstr>
      <vt:lpstr>Type of place by destination</vt:lpstr>
      <vt:lpstr>Type of place by destination (continued)</vt:lpstr>
      <vt:lpstr>Type of place by destination (continued)</vt:lpstr>
      <vt:lpstr>Type of place by holiday trips</vt:lpstr>
      <vt:lpstr>Type of place by holiday trips (continued)</vt:lpstr>
      <vt:lpstr>Type of place by holiday trips (continued)</vt:lpstr>
      <vt:lpstr>Country of residence</vt:lpstr>
      <vt:lpstr>Trips by country of residence</vt:lpstr>
      <vt:lpstr>Nights by country of residence </vt:lpstr>
      <vt:lpstr>Spend by country of residence</vt:lpstr>
      <vt:lpstr>Origin and destination of trips</vt:lpstr>
      <vt:lpstr>GB Regions – All tourism - Analysis by region of residence and region visited</vt:lpstr>
      <vt:lpstr>GB Regions – All tourism - Analysis by region  of residence and region visited</vt:lpstr>
      <vt:lpstr>GB Regions – All tourism - Analysis by region  of residence and region visited</vt:lpstr>
      <vt:lpstr>GB Regions – All tourism - Analysis by region  of residence and region visited</vt:lpstr>
      <vt:lpstr>GB Regions – All tourism - Analysis by region  of residence and region visited</vt:lpstr>
      <vt:lpstr>GB Regions – All tourism - Analysis by region  of residence and region visited</vt:lpstr>
      <vt:lpstr>GB Regions – Holiday trips - Analysis by region  of residence and region visited</vt:lpstr>
      <vt:lpstr>GB Regions – Holiday trips - Analysis by region  of residence and region visited</vt:lpstr>
      <vt:lpstr>GB Regions – Holiday trips - Analysis by region  of residence and region visited</vt:lpstr>
      <vt:lpstr>GB Regions – Holiday trips - Analysis by region  of residence and region visited</vt:lpstr>
      <vt:lpstr>GB Regions – Holiday trips - Analysis by region  of residence and region visited</vt:lpstr>
      <vt:lpstr>GB Regions – Holiday trips - Analysis by region  of residence and region visited</vt:lpstr>
      <vt:lpstr>PowerPoint Presentation</vt:lpstr>
      <vt:lpstr>Tourism Overnight Trips – Summary of longer term trends This section focuses on identifying the long-term trends in the data between 2011 – 2019 by both country visited and purpose.  </vt:lpstr>
      <vt:lpstr>Tourism trips taken in GB  </vt:lpstr>
      <vt:lpstr>Total GB trips by purpose  </vt:lpstr>
      <vt:lpstr>Total GB bednights by purpose  </vt:lpstr>
      <vt:lpstr>Total GB spend by purpose  </vt:lpstr>
      <vt:lpstr>Tourism trips taken in England  </vt:lpstr>
      <vt:lpstr>Purpose of tourism trips in England  </vt:lpstr>
      <vt:lpstr>Tourism trips taken in Scotland  </vt:lpstr>
      <vt:lpstr>Purpose of tourism trips in Scotland  </vt:lpstr>
      <vt:lpstr>Tourism trips taken in Wales  </vt:lpstr>
      <vt:lpstr>Purpose of tourism trips in Wales  </vt:lpstr>
      <vt:lpstr>Tourism expenditure in GB  </vt:lpstr>
      <vt:lpstr>Holiday tourism expenditure in GB   </vt:lpstr>
      <vt:lpstr>Tourism expenditure in England  </vt:lpstr>
      <vt:lpstr>Holiday Tourism expenditure in England  </vt:lpstr>
      <vt:lpstr>Tourism expenditure in Scotland  </vt:lpstr>
      <vt:lpstr>Holiday Tourism expenditure in Scotland  </vt:lpstr>
      <vt:lpstr>Tourism expenditure in Wales  </vt:lpstr>
      <vt:lpstr>Holiday Tourism expenditure in Wales  </vt:lpstr>
      <vt:lpstr>Holiday trips in GB by lifestage  </vt:lpstr>
      <vt:lpstr>Holiday trips in England by lifestage </vt:lpstr>
      <vt:lpstr>Tourism trips taken in Scotland by lifestage  </vt:lpstr>
      <vt:lpstr>Tourism trips taken in Wales by lifestage  </vt:lpstr>
      <vt:lpstr>Tourism by party size in GB  </vt:lpstr>
      <vt:lpstr>Holiday tourism by party size in GB   </vt:lpstr>
      <vt:lpstr>Tourism by party size in England  </vt:lpstr>
      <vt:lpstr>Holiday tourism by party size in England   </vt:lpstr>
      <vt:lpstr>Tourism by party size in Scotland  </vt:lpstr>
      <vt:lpstr>Holiday tourism by party size in Scotland   </vt:lpstr>
      <vt:lpstr>Tourism by party size in Wales  </vt:lpstr>
      <vt:lpstr>Holiday tourism by party size in Wales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Introduction</vt:lpstr>
      <vt:lpstr>Broad Objectives of the Study </vt:lpstr>
      <vt:lpstr>Survey Method</vt:lpstr>
      <vt:lpstr>The Sample and Fieldwork</vt:lpstr>
      <vt:lpstr>Respondent recall periods </vt:lpstr>
      <vt:lpstr>Percentage of sample reporting trips</vt:lpstr>
      <vt:lpstr>Questionnaire Content </vt:lpstr>
      <vt:lpstr>Imputation Approach </vt:lpstr>
      <vt:lpstr>Imputation Approach </vt:lpstr>
      <vt:lpstr>Imputation Approach</vt:lpstr>
      <vt:lpstr>Calculation Methodology </vt:lpstr>
      <vt:lpstr>Calculation Methodology </vt:lpstr>
      <vt:lpstr>Calculation Methodology </vt:lpstr>
      <vt:lpstr>Changes to data processing</vt:lpstr>
      <vt:lpstr>Changes to data processing</vt:lpstr>
      <vt:lpstr>Survey Analysis</vt:lpstr>
      <vt:lpstr>Calculation of GBTS Confidence Limits</vt:lpstr>
      <vt:lpstr>PowerPoint Presentation</vt:lpstr>
      <vt:lpstr>English Regions</vt:lpstr>
      <vt:lpstr>Scottish Regions</vt:lpstr>
      <vt:lpstr>Welsh Regions</vt:lpstr>
      <vt:lpstr>Application of updated boundary changes on GBTS datasets</vt:lpstr>
      <vt:lpstr>Further details</vt:lpstr>
    </vt:vector>
  </TitlesOfParts>
  <Company>TNS</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Title slide example white – title can run to two lines 24pt</dc:title>
  <dc:creator>Richard Eldershaw</dc:creator>
  <cp:lastModifiedBy>Gino Zisa</cp:lastModifiedBy>
  <cp:revision>3602</cp:revision>
  <cp:lastPrinted>2018-08-15T13:12:46Z</cp:lastPrinted>
  <dcterms:created xsi:type="dcterms:W3CDTF">2016-10-18T15:31:06Z</dcterms:created>
  <dcterms:modified xsi:type="dcterms:W3CDTF">2020-11-11T11:24:00Z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0x0101003E0124B74836EC48BF76AC0B1485D8FE</vt:lpwstr>
  </property>
</Properties>
</file>